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xml" ContentType="application/vnd.openxmlformats-officedocument.presentationml.notesSlide+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56" r:id="rId2"/>
    <p:sldId id="257" r:id="rId3"/>
    <p:sldId id="260" r:id="rId4"/>
    <p:sldId id="292" r:id="rId5"/>
    <p:sldId id="293" r:id="rId6"/>
    <p:sldId id="288" r:id="rId7"/>
    <p:sldId id="318" r:id="rId8"/>
    <p:sldId id="319" r:id="rId9"/>
    <p:sldId id="320" r:id="rId10"/>
    <p:sldId id="322" r:id="rId11"/>
    <p:sldId id="323" r:id="rId12"/>
    <p:sldId id="324" r:id="rId13"/>
    <p:sldId id="307" r:id="rId14"/>
    <p:sldId id="287" r:id="rId15"/>
    <p:sldId id="275" r:id="rId16"/>
    <p:sldId id="325" r:id="rId17"/>
    <p:sldId id="290" r:id="rId18"/>
    <p:sldId id="326" r:id="rId19"/>
    <p:sldId id="329" r:id="rId20"/>
    <p:sldId id="327" r:id="rId21"/>
    <p:sldId id="328" r:id="rId22"/>
    <p:sldId id="330" r:id="rId23"/>
    <p:sldId id="335" r:id="rId24"/>
    <p:sldId id="331" r:id="rId25"/>
    <p:sldId id="332" r:id="rId26"/>
    <p:sldId id="334" r:id="rId27"/>
    <p:sldId id="336" r:id="rId28"/>
    <p:sldId id="338" r:id="rId29"/>
    <p:sldId id="339" r:id="rId30"/>
    <p:sldId id="337"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zysztof Karbownik" initials="KK" lastIdx="2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8" d="100"/>
          <a:sy n="108" d="100"/>
        </p:scale>
        <p:origin x="-8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Sheet10.xlsx"/><Relationship Id="rId2" Type="http://schemas.microsoft.com/office/2011/relationships/chartStyle" Target="style8.xml"/><Relationship Id="rId3" Type="http://schemas.microsoft.com/office/2011/relationships/chartColorStyle" Target="colors8.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Sheet12.xlsx"/><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 Id="rId2" Type="http://schemas.microsoft.com/office/2011/relationships/chartStyle" Target="style1.xml"/><Relationship Id="rId3" Type="http://schemas.microsoft.com/office/2011/relationships/chartColorStyle" Target="colors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 Id="rId2" Type="http://schemas.microsoft.com/office/2011/relationships/chartStyle" Target="style2.xml"/><Relationship Id="rId3" Type="http://schemas.microsoft.com/office/2011/relationships/chartColorStyle" Target="colors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 Id="rId2" Type="http://schemas.microsoft.com/office/2011/relationships/chartStyle" Target="style3.xml"/><Relationship Id="rId3" Type="http://schemas.microsoft.com/office/2011/relationships/chartColorStyle" Target="colors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6.xlsx"/><Relationship Id="rId2" Type="http://schemas.microsoft.com/office/2011/relationships/chartStyle" Target="style4.xml"/><Relationship Id="rId3" Type="http://schemas.microsoft.com/office/2011/relationships/chartColorStyle" Target="colors4.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7.xlsx"/><Relationship Id="rId2" Type="http://schemas.microsoft.com/office/2011/relationships/chartStyle" Target="style5.xml"/><Relationship Id="rId3" Type="http://schemas.microsoft.com/office/2011/relationships/chartColorStyle" Target="colors5.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8.xlsx"/><Relationship Id="rId2" Type="http://schemas.microsoft.com/office/2011/relationships/chartStyle" Target="style6.xml"/><Relationship Id="rId3" Type="http://schemas.microsoft.com/office/2011/relationships/chartColorStyle" Target="colors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Sheet9.xlsx"/><Relationship Id="rId2" Type="http://schemas.microsoft.com/office/2011/relationships/chartStyle" Target="style7.xml"/><Relationship Id="rId3" Type="http://schemas.microsoft.com/office/2011/relationships/chartColorStyle" Target="colors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Estimated effect of log birth weight on test scores, by grade (twin FE model)</a:t>
            </a:r>
          </a:p>
        </c:rich>
      </c:tx>
      <c:layout/>
      <c:overlay val="0"/>
    </c:title>
    <c:autoTitleDeleted val="0"/>
    <c:plotArea>
      <c:layout/>
      <c:lineChart>
        <c:grouping val="standard"/>
        <c:varyColors val="0"/>
        <c:ser>
          <c:idx val="0"/>
          <c:order val="0"/>
          <c:tx>
            <c:v>Math</c:v>
          </c:tx>
          <c:marker>
            <c:symbol val="none"/>
          </c:marker>
          <c:cat>
            <c:numRef>
              <c:f>Sheet1!$B$1:$G$1</c:f>
              <c:numCache>
                <c:formatCode>General</c:formatCode>
                <c:ptCount val="6"/>
                <c:pt idx="0">
                  <c:v>3.0</c:v>
                </c:pt>
                <c:pt idx="1">
                  <c:v>4.0</c:v>
                </c:pt>
                <c:pt idx="2">
                  <c:v>5.0</c:v>
                </c:pt>
                <c:pt idx="3">
                  <c:v>6.0</c:v>
                </c:pt>
                <c:pt idx="4">
                  <c:v>7.0</c:v>
                </c:pt>
                <c:pt idx="5">
                  <c:v>8.0</c:v>
                </c:pt>
              </c:numCache>
            </c:numRef>
          </c:cat>
          <c:val>
            <c:numRef>
              <c:f>Sheet1!$B$2:$G$2</c:f>
              <c:numCache>
                <c:formatCode>General</c:formatCode>
                <c:ptCount val="6"/>
                <c:pt idx="0">
                  <c:v>0.475</c:v>
                </c:pt>
                <c:pt idx="1">
                  <c:v>0.579</c:v>
                </c:pt>
                <c:pt idx="2">
                  <c:v>0.535</c:v>
                </c:pt>
                <c:pt idx="3">
                  <c:v>0.49</c:v>
                </c:pt>
                <c:pt idx="4">
                  <c:v>0.411</c:v>
                </c:pt>
                <c:pt idx="5">
                  <c:v>0.427</c:v>
                </c:pt>
              </c:numCache>
            </c:numRef>
          </c:val>
          <c:smooth val="0"/>
        </c:ser>
        <c:ser>
          <c:idx val="1"/>
          <c:order val="1"/>
          <c:tx>
            <c:v>Reading</c:v>
          </c:tx>
          <c:marker>
            <c:symbol val="none"/>
          </c:marker>
          <c:cat>
            <c:numRef>
              <c:f>Sheet1!$B$1:$G$1</c:f>
              <c:numCache>
                <c:formatCode>General</c:formatCode>
                <c:ptCount val="6"/>
                <c:pt idx="0">
                  <c:v>3.0</c:v>
                </c:pt>
                <c:pt idx="1">
                  <c:v>4.0</c:v>
                </c:pt>
                <c:pt idx="2">
                  <c:v>5.0</c:v>
                </c:pt>
                <c:pt idx="3">
                  <c:v>6.0</c:v>
                </c:pt>
                <c:pt idx="4">
                  <c:v>7.0</c:v>
                </c:pt>
                <c:pt idx="5">
                  <c:v>8.0</c:v>
                </c:pt>
              </c:numCache>
            </c:numRef>
          </c:cat>
          <c:val>
            <c:numRef>
              <c:f>Sheet1!$B$3:$G$3</c:f>
              <c:numCache>
                <c:formatCode>General</c:formatCode>
                <c:ptCount val="6"/>
                <c:pt idx="0">
                  <c:v>0.415</c:v>
                </c:pt>
                <c:pt idx="1">
                  <c:v>0.464</c:v>
                </c:pt>
                <c:pt idx="2">
                  <c:v>0.326</c:v>
                </c:pt>
                <c:pt idx="3">
                  <c:v>0.373</c:v>
                </c:pt>
                <c:pt idx="4">
                  <c:v>0.37</c:v>
                </c:pt>
                <c:pt idx="5">
                  <c:v>0.348</c:v>
                </c:pt>
              </c:numCache>
            </c:numRef>
          </c:val>
          <c:smooth val="0"/>
        </c:ser>
        <c:ser>
          <c:idx val="2"/>
          <c:order val="2"/>
          <c:tx>
            <c:v>Reading+Math</c:v>
          </c:tx>
          <c:marker>
            <c:symbol val="none"/>
          </c:marker>
          <c:cat>
            <c:numRef>
              <c:f>Sheet1!$B$1:$G$1</c:f>
              <c:numCache>
                <c:formatCode>General</c:formatCode>
                <c:ptCount val="6"/>
                <c:pt idx="0">
                  <c:v>3.0</c:v>
                </c:pt>
                <c:pt idx="1">
                  <c:v>4.0</c:v>
                </c:pt>
                <c:pt idx="2">
                  <c:v>5.0</c:v>
                </c:pt>
                <c:pt idx="3">
                  <c:v>6.0</c:v>
                </c:pt>
                <c:pt idx="4">
                  <c:v>7.0</c:v>
                </c:pt>
                <c:pt idx="5">
                  <c:v>8.0</c:v>
                </c:pt>
              </c:numCache>
            </c:numRef>
          </c:cat>
          <c:val>
            <c:numRef>
              <c:f>Sheet1!$B$4:$G$4</c:f>
              <c:numCache>
                <c:formatCode>General</c:formatCode>
                <c:ptCount val="6"/>
                <c:pt idx="0">
                  <c:v>0.442</c:v>
                </c:pt>
                <c:pt idx="1">
                  <c:v>0.524</c:v>
                </c:pt>
                <c:pt idx="2">
                  <c:v>0.43</c:v>
                </c:pt>
                <c:pt idx="3">
                  <c:v>0.426</c:v>
                </c:pt>
                <c:pt idx="4">
                  <c:v>0.387</c:v>
                </c:pt>
                <c:pt idx="5">
                  <c:v>0.372</c:v>
                </c:pt>
              </c:numCache>
            </c:numRef>
          </c:val>
          <c:smooth val="0"/>
        </c:ser>
        <c:dLbls>
          <c:showLegendKey val="0"/>
          <c:showVal val="0"/>
          <c:showCatName val="0"/>
          <c:showSerName val="0"/>
          <c:showPercent val="0"/>
          <c:showBubbleSize val="0"/>
        </c:dLbls>
        <c:marker val="1"/>
        <c:smooth val="0"/>
        <c:axId val="-2141630424"/>
        <c:axId val="-2141673512"/>
      </c:lineChart>
      <c:catAx>
        <c:axId val="-2141630424"/>
        <c:scaling>
          <c:orientation val="minMax"/>
        </c:scaling>
        <c:delete val="0"/>
        <c:axPos val="b"/>
        <c:title>
          <c:tx>
            <c:rich>
              <a:bodyPr/>
              <a:lstStyle/>
              <a:p>
                <a:pPr>
                  <a:defRPr/>
                </a:pPr>
                <a:r>
                  <a:rPr lang="en-US"/>
                  <a:t>"Imputed"</a:t>
                </a:r>
                <a:r>
                  <a:rPr lang="en-US" baseline="0"/>
                  <a:t> grade</a:t>
                </a:r>
                <a:endParaRPr lang="en-US"/>
              </a:p>
            </c:rich>
          </c:tx>
          <c:layout/>
          <c:overlay val="0"/>
        </c:title>
        <c:numFmt formatCode="General" sourceLinked="1"/>
        <c:majorTickMark val="none"/>
        <c:minorTickMark val="none"/>
        <c:tickLblPos val="nextTo"/>
        <c:crossAx val="-2141673512"/>
        <c:crosses val="autoZero"/>
        <c:auto val="1"/>
        <c:lblAlgn val="ctr"/>
        <c:lblOffset val="100"/>
        <c:noMultiLvlLbl val="0"/>
      </c:catAx>
      <c:valAx>
        <c:axId val="-2141673512"/>
        <c:scaling>
          <c:orientation val="minMax"/>
        </c:scaling>
        <c:delete val="0"/>
        <c:axPos val="l"/>
        <c:majorGridlines/>
        <c:title>
          <c:tx>
            <c:rich>
              <a:bodyPr/>
              <a:lstStyle/>
              <a:p>
                <a:pPr>
                  <a:defRPr/>
                </a:pPr>
                <a:r>
                  <a:rPr lang="en-US"/>
                  <a:t>Coefficient</a:t>
                </a:r>
                <a:r>
                  <a:rPr lang="en-US" baseline="0"/>
                  <a:t> estimate</a:t>
                </a:r>
                <a:endParaRPr lang="en-US"/>
              </a:p>
            </c:rich>
          </c:tx>
          <c:layout/>
          <c:overlay val="0"/>
        </c:title>
        <c:numFmt formatCode="General" sourceLinked="1"/>
        <c:majorTickMark val="out"/>
        <c:minorTickMark val="none"/>
        <c:tickLblPos val="nextTo"/>
        <c:crossAx val="-214163042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Estimated relationship between younger sibling disability and focal child's test scores</a:t>
            </a:r>
          </a:p>
        </c:rich>
      </c:tx>
      <c:layout/>
      <c:overlay val="0"/>
      <c:spPr>
        <a:noFill/>
        <a:ln>
          <a:noFill/>
        </a:ln>
        <a:effectLst/>
      </c:spPr>
    </c:title>
    <c:autoTitleDeleted val="0"/>
    <c:plotArea>
      <c:layout/>
      <c:lineChart>
        <c:grouping val="standard"/>
        <c:varyColors val="0"/>
        <c:ser>
          <c:idx val="0"/>
          <c:order val="0"/>
          <c:tx>
            <c:strRef>
              <c:f>Sheet1!$G$71</c:f>
              <c:strCache>
                <c:ptCount val="1"/>
                <c:pt idx="0">
                  <c:v>All focal children</c:v>
                </c:pt>
              </c:strCache>
            </c:strRef>
          </c:tx>
          <c:spPr>
            <a:ln w="28575" cap="rnd">
              <a:solidFill>
                <a:schemeClr val="accent1"/>
              </a:solidFill>
              <a:round/>
            </a:ln>
            <a:effectLst/>
          </c:spPr>
          <c:marker>
            <c:symbol val="none"/>
          </c:marker>
          <c:cat>
            <c:strRef>
              <c:f>Sheet1!$F$72:$F$74</c:f>
              <c:strCache>
                <c:ptCount val="3"/>
                <c:pt idx="0">
                  <c:v>Mild disability</c:v>
                </c:pt>
                <c:pt idx="1">
                  <c:v>Moderate disability</c:v>
                </c:pt>
                <c:pt idx="2">
                  <c:v>Severe disability</c:v>
                </c:pt>
              </c:strCache>
            </c:strRef>
          </c:cat>
          <c:val>
            <c:numRef>
              <c:f>Sheet1!$G$72:$G$74</c:f>
              <c:numCache>
                <c:formatCode>General</c:formatCode>
                <c:ptCount val="3"/>
                <c:pt idx="0">
                  <c:v>-0.322</c:v>
                </c:pt>
                <c:pt idx="1">
                  <c:v>-0.068</c:v>
                </c:pt>
                <c:pt idx="2">
                  <c:v>-0.178</c:v>
                </c:pt>
              </c:numCache>
            </c:numRef>
          </c:val>
          <c:smooth val="0"/>
        </c:ser>
        <c:ser>
          <c:idx val="1"/>
          <c:order val="1"/>
          <c:tx>
            <c:strRef>
              <c:f>Sheet1!$H$71</c:f>
              <c:strCache>
                <c:ptCount val="1"/>
                <c:pt idx="0">
                  <c:v>Only focal children without disabilities</c:v>
                </c:pt>
              </c:strCache>
            </c:strRef>
          </c:tx>
          <c:spPr>
            <a:ln w="28575" cap="rnd">
              <a:solidFill>
                <a:schemeClr val="accent2"/>
              </a:solidFill>
              <a:round/>
            </a:ln>
            <a:effectLst/>
          </c:spPr>
          <c:marker>
            <c:symbol val="none"/>
          </c:marker>
          <c:cat>
            <c:strRef>
              <c:f>Sheet1!$F$72:$F$74</c:f>
              <c:strCache>
                <c:ptCount val="3"/>
                <c:pt idx="0">
                  <c:v>Mild disability</c:v>
                </c:pt>
                <c:pt idx="1">
                  <c:v>Moderate disability</c:v>
                </c:pt>
                <c:pt idx="2">
                  <c:v>Severe disability</c:v>
                </c:pt>
              </c:strCache>
            </c:strRef>
          </c:cat>
          <c:val>
            <c:numRef>
              <c:f>Sheet1!$H$72:$H$74</c:f>
              <c:numCache>
                <c:formatCode>General</c:formatCode>
                <c:ptCount val="3"/>
                <c:pt idx="0">
                  <c:v>-0.207</c:v>
                </c:pt>
                <c:pt idx="1">
                  <c:v>-0.006</c:v>
                </c:pt>
                <c:pt idx="2">
                  <c:v>-0.062</c:v>
                </c:pt>
              </c:numCache>
            </c:numRef>
          </c:val>
          <c:smooth val="0"/>
        </c:ser>
        <c:dLbls>
          <c:showLegendKey val="0"/>
          <c:showVal val="0"/>
          <c:showCatName val="0"/>
          <c:showSerName val="0"/>
          <c:showPercent val="0"/>
          <c:showBubbleSize val="0"/>
        </c:dLbls>
        <c:marker val="1"/>
        <c:smooth val="0"/>
        <c:axId val="-2146417000"/>
        <c:axId val="-2146413336"/>
      </c:lineChart>
      <c:catAx>
        <c:axId val="-2146417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413336"/>
        <c:crosses val="autoZero"/>
        <c:auto val="1"/>
        <c:lblAlgn val="ctr"/>
        <c:lblOffset val="100"/>
        <c:noMultiLvlLbl val="0"/>
      </c:catAx>
      <c:valAx>
        <c:axId val="-2146413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417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Probability that an autistic child will have</a:t>
            </a:r>
            <a:r>
              <a:rPr lang="en-US" baseline="0"/>
              <a:t> a serious behavioral incident, by whether county has an Early Steps center</a:t>
            </a:r>
            <a:endParaRPr lang="en-US"/>
          </a:p>
        </c:rich>
      </c:tx>
      <c:layout/>
      <c:overlay val="0"/>
    </c:title>
    <c:autoTitleDeleted val="0"/>
    <c:plotArea>
      <c:layout/>
      <c:lineChart>
        <c:grouping val="standard"/>
        <c:varyColors val="0"/>
        <c:ser>
          <c:idx val="0"/>
          <c:order val="0"/>
          <c:tx>
            <c:strRef>
              <c:f>Sheet1!$B$1</c:f>
              <c:strCache>
                <c:ptCount val="1"/>
                <c:pt idx="0">
                  <c:v>Counties with Early Steps center</c:v>
                </c:pt>
              </c:strCache>
            </c:strRef>
          </c:tx>
          <c:marker>
            <c:symbol val="none"/>
          </c:marker>
          <c:cat>
            <c:numRef>
              <c:f>Sheet1!$A$2:$A$12</c:f>
              <c:numCache>
                <c:formatCode>General</c:formatCode>
                <c:ptCount val="11"/>
                <c:pt idx="0">
                  <c:v>1990.0</c:v>
                </c:pt>
                <c:pt idx="1">
                  <c:v>1991.0</c:v>
                </c:pt>
                <c:pt idx="2">
                  <c:v>1992.0</c:v>
                </c:pt>
                <c:pt idx="3">
                  <c:v>1993.0</c:v>
                </c:pt>
                <c:pt idx="4">
                  <c:v>1994.0</c:v>
                </c:pt>
                <c:pt idx="5">
                  <c:v>1995.0</c:v>
                </c:pt>
                <c:pt idx="6">
                  <c:v>1996.0</c:v>
                </c:pt>
                <c:pt idx="7">
                  <c:v>1997.0</c:v>
                </c:pt>
                <c:pt idx="8">
                  <c:v>1998.0</c:v>
                </c:pt>
                <c:pt idx="9">
                  <c:v>1999.0</c:v>
                </c:pt>
                <c:pt idx="10">
                  <c:v>2000.0</c:v>
                </c:pt>
              </c:numCache>
            </c:numRef>
          </c:cat>
          <c:val>
            <c:numRef>
              <c:f>Sheet1!$B$2:$B$12</c:f>
              <c:numCache>
                <c:formatCode>General</c:formatCode>
                <c:ptCount val="11"/>
                <c:pt idx="0">
                  <c:v>0.325</c:v>
                </c:pt>
                <c:pt idx="1">
                  <c:v>0.292</c:v>
                </c:pt>
                <c:pt idx="2">
                  <c:v>0.319</c:v>
                </c:pt>
                <c:pt idx="3">
                  <c:v>0.288</c:v>
                </c:pt>
                <c:pt idx="4">
                  <c:v>0.27</c:v>
                </c:pt>
                <c:pt idx="5">
                  <c:v>0.23</c:v>
                </c:pt>
                <c:pt idx="6">
                  <c:v>0.221</c:v>
                </c:pt>
                <c:pt idx="7">
                  <c:v>0.201</c:v>
                </c:pt>
                <c:pt idx="8">
                  <c:v>0.159</c:v>
                </c:pt>
                <c:pt idx="9">
                  <c:v>0.125</c:v>
                </c:pt>
                <c:pt idx="10">
                  <c:v>0.103</c:v>
                </c:pt>
              </c:numCache>
            </c:numRef>
          </c:val>
          <c:smooth val="0"/>
        </c:ser>
        <c:ser>
          <c:idx val="1"/>
          <c:order val="1"/>
          <c:tx>
            <c:strRef>
              <c:f>Sheet1!$C$1</c:f>
              <c:strCache>
                <c:ptCount val="1"/>
                <c:pt idx="0">
                  <c:v>Counties without Early Steps center</c:v>
                </c:pt>
              </c:strCache>
            </c:strRef>
          </c:tx>
          <c:marker>
            <c:symbol val="none"/>
          </c:marker>
          <c:cat>
            <c:numRef>
              <c:f>Sheet1!$A$2:$A$12</c:f>
              <c:numCache>
                <c:formatCode>General</c:formatCode>
                <c:ptCount val="11"/>
                <c:pt idx="0">
                  <c:v>1990.0</c:v>
                </c:pt>
                <c:pt idx="1">
                  <c:v>1991.0</c:v>
                </c:pt>
                <c:pt idx="2">
                  <c:v>1992.0</c:v>
                </c:pt>
                <c:pt idx="3">
                  <c:v>1993.0</c:v>
                </c:pt>
                <c:pt idx="4">
                  <c:v>1994.0</c:v>
                </c:pt>
                <c:pt idx="5">
                  <c:v>1995.0</c:v>
                </c:pt>
                <c:pt idx="6">
                  <c:v>1996.0</c:v>
                </c:pt>
                <c:pt idx="7">
                  <c:v>1997.0</c:v>
                </c:pt>
                <c:pt idx="8">
                  <c:v>1998.0</c:v>
                </c:pt>
                <c:pt idx="9">
                  <c:v>1999.0</c:v>
                </c:pt>
                <c:pt idx="10">
                  <c:v>2000.0</c:v>
                </c:pt>
              </c:numCache>
            </c:numRef>
          </c:cat>
          <c:val>
            <c:numRef>
              <c:f>Sheet1!$C$2:$C$12</c:f>
              <c:numCache>
                <c:formatCode>General</c:formatCode>
                <c:ptCount val="11"/>
                <c:pt idx="0">
                  <c:v>0.36</c:v>
                </c:pt>
                <c:pt idx="1">
                  <c:v>0.292</c:v>
                </c:pt>
                <c:pt idx="2">
                  <c:v>0.287</c:v>
                </c:pt>
                <c:pt idx="3">
                  <c:v>0.32</c:v>
                </c:pt>
                <c:pt idx="4">
                  <c:v>0.282</c:v>
                </c:pt>
                <c:pt idx="5">
                  <c:v>0.309</c:v>
                </c:pt>
                <c:pt idx="6">
                  <c:v>0.3</c:v>
                </c:pt>
                <c:pt idx="7">
                  <c:v>0.283</c:v>
                </c:pt>
                <c:pt idx="8">
                  <c:v>0.277</c:v>
                </c:pt>
                <c:pt idx="9">
                  <c:v>0.204</c:v>
                </c:pt>
                <c:pt idx="10">
                  <c:v>0.21</c:v>
                </c:pt>
              </c:numCache>
            </c:numRef>
          </c:val>
          <c:smooth val="0"/>
        </c:ser>
        <c:dLbls>
          <c:showLegendKey val="0"/>
          <c:showVal val="0"/>
          <c:showCatName val="0"/>
          <c:showSerName val="0"/>
          <c:showPercent val="0"/>
          <c:showBubbleSize val="0"/>
        </c:dLbls>
        <c:marker val="1"/>
        <c:smooth val="0"/>
        <c:axId val="-2146026920"/>
        <c:axId val="-2146016376"/>
      </c:lineChart>
      <c:catAx>
        <c:axId val="-2146026920"/>
        <c:scaling>
          <c:orientation val="minMax"/>
        </c:scaling>
        <c:delete val="0"/>
        <c:axPos val="b"/>
        <c:title>
          <c:tx>
            <c:rich>
              <a:bodyPr/>
              <a:lstStyle/>
              <a:p>
                <a:pPr>
                  <a:defRPr/>
                </a:pPr>
                <a:r>
                  <a:rPr lang="en-US"/>
                  <a:t>Birth</a:t>
                </a:r>
                <a:r>
                  <a:rPr lang="en-US" baseline="0"/>
                  <a:t> year</a:t>
                </a:r>
                <a:endParaRPr lang="en-US"/>
              </a:p>
            </c:rich>
          </c:tx>
          <c:layout/>
          <c:overlay val="0"/>
        </c:title>
        <c:numFmt formatCode="General" sourceLinked="1"/>
        <c:majorTickMark val="none"/>
        <c:minorTickMark val="none"/>
        <c:tickLblPos val="nextTo"/>
        <c:crossAx val="-2146016376"/>
        <c:crosses val="autoZero"/>
        <c:auto val="1"/>
        <c:lblAlgn val="ctr"/>
        <c:lblOffset val="100"/>
        <c:noMultiLvlLbl val="0"/>
      </c:catAx>
      <c:valAx>
        <c:axId val="-2146016376"/>
        <c:scaling>
          <c:orientation val="minMax"/>
        </c:scaling>
        <c:delete val="0"/>
        <c:axPos val="l"/>
        <c:majorGridlines/>
        <c:title>
          <c:tx>
            <c:rich>
              <a:bodyPr/>
              <a:lstStyle/>
              <a:p>
                <a:pPr>
                  <a:defRPr/>
                </a:pPr>
                <a:r>
                  <a:rPr lang="en-US"/>
                  <a:t>Probability</a:t>
                </a:r>
                <a:r>
                  <a:rPr lang="en-US" baseline="0"/>
                  <a:t> of serious behavioral incident</a:t>
                </a:r>
                <a:endParaRPr lang="en-US"/>
              </a:p>
            </c:rich>
          </c:tx>
          <c:layout/>
          <c:overlay val="0"/>
        </c:title>
        <c:numFmt formatCode="General" sourceLinked="1"/>
        <c:majorTickMark val="out"/>
        <c:minorTickMark val="none"/>
        <c:tickLblPos val="nextTo"/>
        <c:crossAx val="-214602692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Probability that a child with specific learning disabilities will have a serious behavioral incident, by whether county has an Early Steps center</a:t>
            </a:r>
          </a:p>
        </c:rich>
      </c:tx>
      <c:layout/>
      <c:overlay val="0"/>
    </c:title>
    <c:autoTitleDeleted val="0"/>
    <c:plotArea>
      <c:layout/>
      <c:lineChart>
        <c:grouping val="standard"/>
        <c:varyColors val="0"/>
        <c:ser>
          <c:idx val="0"/>
          <c:order val="0"/>
          <c:tx>
            <c:strRef>
              <c:f>Sheet1!$B$16</c:f>
              <c:strCache>
                <c:ptCount val="1"/>
                <c:pt idx="0">
                  <c:v>Counties with Early Steps center</c:v>
                </c:pt>
              </c:strCache>
            </c:strRef>
          </c:tx>
          <c:marker>
            <c:symbol val="none"/>
          </c:marker>
          <c:cat>
            <c:numRef>
              <c:f>Sheet1!$A$17:$A$27</c:f>
              <c:numCache>
                <c:formatCode>General</c:formatCode>
                <c:ptCount val="11"/>
                <c:pt idx="0">
                  <c:v>1990.0</c:v>
                </c:pt>
                <c:pt idx="1">
                  <c:v>1991.0</c:v>
                </c:pt>
                <c:pt idx="2">
                  <c:v>1992.0</c:v>
                </c:pt>
                <c:pt idx="3">
                  <c:v>1993.0</c:v>
                </c:pt>
                <c:pt idx="4">
                  <c:v>1994.0</c:v>
                </c:pt>
                <c:pt idx="5">
                  <c:v>1995.0</c:v>
                </c:pt>
                <c:pt idx="6">
                  <c:v>1996.0</c:v>
                </c:pt>
                <c:pt idx="7">
                  <c:v>1997.0</c:v>
                </c:pt>
                <c:pt idx="8">
                  <c:v>1998.0</c:v>
                </c:pt>
                <c:pt idx="9">
                  <c:v>1999.0</c:v>
                </c:pt>
                <c:pt idx="10">
                  <c:v>2000.0</c:v>
                </c:pt>
              </c:numCache>
            </c:numRef>
          </c:cat>
          <c:val>
            <c:numRef>
              <c:f>Sheet1!$B$17:$B$27</c:f>
              <c:numCache>
                <c:formatCode>General</c:formatCode>
                <c:ptCount val="11"/>
                <c:pt idx="0">
                  <c:v>0.736</c:v>
                </c:pt>
                <c:pt idx="1">
                  <c:v>0.726</c:v>
                </c:pt>
                <c:pt idx="2">
                  <c:v>0.699</c:v>
                </c:pt>
                <c:pt idx="3">
                  <c:v>0.667</c:v>
                </c:pt>
                <c:pt idx="4">
                  <c:v>0.608</c:v>
                </c:pt>
                <c:pt idx="5">
                  <c:v>0.549</c:v>
                </c:pt>
                <c:pt idx="6">
                  <c:v>0.49</c:v>
                </c:pt>
                <c:pt idx="7">
                  <c:v>0.376</c:v>
                </c:pt>
                <c:pt idx="8">
                  <c:v>0.281</c:v>
                </c:pt>
                <c:pt idx="9">
                  <c:v>0.213</c:v>
                </c:pt>
                <c:pt idx="10">
                  <c:v>0.178</c:v>
                </c:pt>
              </c:numCache>
            </c:numRef>
          </c:val>
          <c:smooth val="0"/>
        </c:ser>
        <c:ser>
          <c:idx val="1"/>
          <c:order val="1"/>
          <c:tx>
            <c:strRef>
              <c:f>Sheet1!$C$16</c:f>
              <c:strCache>
                <c:ptCount val="1"/>
                <c:pt idx="0">
                  <c:v>Counties without Early Steps center</c:v>
                </c:pt>
              </c:strCache>
            </c:strRef>
          </c:tx>
          <c:marker>
            <c:symbol val="none"/>
          </c:marker>
          <c:cat>
            <c:numRef>
              <c:f>Sheet1!$A$17:$A$27</c:f>
              <c:numCache>
                <c:formatCode>General</c:formatCode>
                <c:ptCount val="11"/>
                <c:pt idx="0">
                  <c:v>1990.0</c:v>
                </c:pt>
                <c:pt idx="1">
                  <c:v>1991.0</c:v>
                </c:pt>
                <c:pt idx="2">
                  <c:v>1992.0</c:v>
                </c:pt>
                <c:pt idx="3">
                  <c:v>1993.0</c:v>
                </c:pt>
                <c:pt idx="4">
                  <c:v>1994.0</c:v>
                </c:pt>
                <c:pt idx="5">
                  <c:v>1995.0</c:v>
                </c:pt>
                <c:pt idx="6">
                  <c:v>1996.0</c:v>
                </c:pt>
                <c:pt idx="7">
                  <c:v>1997.0</c:v>
                </c:pt>
                <c:pt idx="8">
                  <c:v>1998.0</c:v>
                </c:pt>
                <c:pt idx="9">
                  <c:v>1999.0</c:v>
                </c:pt>
                <c:pt idx="10">
                  <c:v>2000.0</c:v>
                </c:pt>
              </c:numCache>
            </c:numRef>
          </c:cat>
          <c:val>
            <c:numRef>
              <c:f>Sheet1!$C$17:$C$27</c:f>
              <c:numCache>
                <c:formatCode>General</c:formatCode>
                <c:ptCount val="11"/>
                <c:pt idx="0">
                  <c:v>0.745</c:v>
                </c:pt>
                <c:pt idx="1">
                  <c:v>0.731</c:v>
                </c:pt>
                <c:pt idx="2">
                  <c:v>0.701</c:v>
                </c:pt>
                <c:pt idx="3">
                  <c:v>0.664</c:v>
                </c:pt>
                <c:pt idx="4">
                  <c:v>0.625</c:v>
                </c:pt>
                <c:pt idx="5">
                  <c:v>0.548</c:v>
                </c:pt>
                <c:pt idx="6">
                  <c:v>0.496</c:v>
                </c:pt>
                <c:pt idx="7">
                  <c:v>0.409</c:v>
                </c:pt>
                <c:pt idx="8">
                  <c:v>0.3</c:v>
                </c:pt>
                <c:pt idx="9">
                  <c:v>0.252</c:v>
                </c:pt>
                <c:pt idx="10">
                  <c:v>0.211</c:v>
                </c:pt>
              </c:numCache>
            </c:numRef>
          </c:val>
          <c:smooth val="0"/>
        </c:ser>
        <c:dLbls>
          <c:showLegendKey val="0"/>
          <c:showVal val="0"/>
          <c:showCatName val="0"/>
          <c:showSerName val="0"/>
          <c:showPercent val="0"/>
          <c:showBubbleSize val="0"/>
        </c:dLbls>
        <c:marker val="1"/>
        <c:smooth val="0"/>
        <c:axId val="-2142575432"/>
        <c:axId val="-2142861096"/>
      </c:lineChart>
      <c:catAx>
        <c:axId val="-2142575432"/>
        <c:scaling>
          <c:orientation val="minMax"/>
        </c:scaling>
        <c:delete val="0"/>
        <c:axPos val="b"/>
        <c:title>
          <c:tx>
            <c:rich>
              <a:bodyPr/>
              <a:lstStyle/>
              <a:p>
                <a:pPr>
                  <a:defRPr/>
                </a:pPr>
                <a:r>
                  <a:rPr lang="en-US"/>
                  <a:t>Birth year</a:t>
                </a:r>
              </a:p>
            </c:rich>
          </c:tx>
          <c:layout/>
          <c:overlay val="0"/>
        </c:title>
        <c:numFmt formatCode="General" sourceLinked="1"/>
        <c:majorTickMark val="none"/>
        <c:minorTickMark val="none"/>
        <c:tickLblPos val="nextTo"/>
        <c:crossAx val="-2142861096"/>
        <c:crosses val="autoZero"/>
        <c:auto val="1"/>
        <c:lblAlgn val="ctr"/>
        <c:lblOffset val="100"/>
        <c:noMultiLvlLbl val="0"/>
      </c:catAx>
      <c:valAx>
        <c:axId val="-2142861096"/>
        <c:scaling>
          <c:orientation val="minMax"/>
        </c:scaling>
        <c:delete val="0"/>
        <c:axPos val="l"/>
        <c:majorGridlines/>
        <c:title>
          <c:tx>
            <c:rich>
              <a:bodyPr/>
              <a:lstStyle/>
              <a:p>
                <a:pPr>
                  <a:defRPr/>
                </a:pPr>
                <a:r>
                  <a:rPr lang="en-US"/>
                  <a:t>Probability</a:t>
                </a:r>
                <a:r>
                  <a:rPr lang="en-US" baseline="0"/>
                  <a:t> of serious behavioral incident</a:t>
                </a:r>
                <a:endParaRPr lang="en-US"/>
              </a:p>
            </c:rich>
          </c:tx>
          <c:layout/>
          <c:overlay val="0"/>
        </c:title>
        <c:numFmt formatCode="General" sourceLinked="1"/>
        <c:majorTickMark val="out"/>
        <c:minorTickMark val="none"/>
        <c:tickLblPos val="nextTo"/>
        <c:crossAx val="-2142575432"/>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Estimated effect of log birth weight on test scores (same vs. opposite sex twins (twin FE model)</a:t>
            </a:r>
          </a:p>
        </c:rich>
      </c:tx>
      <c:layout/>
      <c:overlay val="0"/>
    </c:title>
    <c:autoTitleDeleted val="0"/>
    <c:plotArea>
      <c:layout/>
      <c:lineChart>
        <c:grouping val="standard"/>
        <c:varyColors val="0"/>
        <c:ser>
          <c:idx val="0"/>
          <c:order val="0"/>
          <c:tx>
            <c:strRef>
              <c:f>Sheet1!$A$8</c:f>
              <c:strCache>
                <c:ptCount val="1"/>
                <c:pt idx="0">
                  <c:v>Same sex twins</c:v>
                </c:pt>
              </c:strCache>
            </c:strRef>
          </c:tx>
          <c:marker>
            <c:symbol val="none"/>
          </c:marker>
          <c:cat>
            <c:numRef>
              <c:f>Sheet1!$B$7:$G$7</c:f>
              <c:numCache>
                <c:formatCode>General</c:formatCode>
                <c:ptCount val="6"/>
                <c:pt idx="0">
                  <c:v>3.0</c:v>
                </c:pt>
                <c:pt idx="1">
                  <c:v>4.0</c:v>
                </c:pt>
                <c:pt idx="2">
                  <c:v>5.0</c:v>
                </c:pt>
                <c:pt idx="3">
                  <c:v>6.0</c:v>
                </c:pt>
                <c:pt idx="4">
                  <c:v>7.0</c:v>
                </c:pt>
                <c:pt idx="5">
                  <c:v>8.0</c:v>
                </c:pt>
              </c:numCache>
            </c:numRef>
          </c:cat>
          <c:val>
            <c:numRef>
              <c:f>Sheet1!$B$8:$G$8</c:f>
              <c:numCache>
                <c:formatCode>General</c:formatCode>
                <c:ptCount val="6"/>
                <c:pt idx="0">
                  <c:v>0.461</c:v>
                </c:pt>
                <c:pt idx="1">
                  <c:v>0.527</c:v>
                </c:pt>
                <c:pt idx="2">
                  <c:v>0.409</c:v>
                </c:pt>
                <c:pt idx="3">
                  <c:v>0.466</c:v>
                </c:pt>
                <c:pt idx="4">
                  <c:v>0.395</c:v>
                </c:pt>
                <c:pt idx="5">
                  <c:v>0.362</c:v>
                </c:pt>
              </c:numCache>
            </c:numRef>
          </c:val>
          <c:smooth val="0"/>
        </c:ser>
        <c:ser>
          <c:idx val="1"/>
          <c:order val="1"/>
          <c:tx>
            <c:strRef>
              <c:f>Sheet1!$A$9</c:f>
              <c:strCache>
                <c:ptCount val="1"/>
                <c:pt idx="0">
                  <c:v>Opposite sex twins</c:v>
                </c:pt>
              </c:strCache>
            </c:strRef>
          </c:tx>
          <c:marker>
            <c:symbol val="none"/>
          </c:marker>
          <c:cat>
            <c:numRef>
              <c:f>Sheet1!$B$7:$G$7</c:f>
              <c:numCache>
                <c:formatCode>General</c:formatCode>
                <c:ptCount val="6"/>
                <c:pt idx="0">
                  <c:v>3.0</c:v>
                </c:pt>
                <c:pt idx="1">
                  <c:v>4.0</c:v>
                </c:pt>
                <c:pt idx="2">
                  <c:v>5.0</c:v>
                </c:pt>
                <c:pt idx="3">
                  <c:v>6.0</c:v>
                </c:pt>
                <c:pt idx="4">
                  <c:v>7.0</c:v>
                </c:pt>
                <c:pt idx="5">
                  <c:v>8.0</c:v>
                </c:pt>
              </c:numCache>
            </c:numRef>
          </c:cat>
          <c:val>
            <c:numRef>
              <c:f>Sheet1!$B$9:$G$9</c:f>
              <c:numCache>
                <c:formatCode>General</c:formatCode>
                <c:ptCount val="6"/>
                <c:pt idx="0">
                  <c:v>0.393</c:v>
                </c:pt>
                <c:pt idx="1">
                  <c:v>0.511</c:v>
                </c:pt>
                <c:pt idx="2">
                  <c:v>0.478</c:v>
                </c:pt>
                <c:pt idx="3">
                  <c:v>0.329</c:v>
                </c:pt>
                <c:pt idx="4">
                  <c:v>0.365</c:v>
                </c:pt>
                <c:pt idx="5">
                  <c:v>0.394</c:v>
                </c:pt>
              </c:numCache>
            </c:numRef>
          </c:val>
          <c:smooth val="0"/>
        </c:ser>
        <c:dLbls>
          <c:showLegendKey val="0"/>
          <c:showVal val="0"/>
          <c:showCatName val="0"/>
          <c:showSerName val="0"/>
          <c:showPercent val="0"/>
          <c:showBubbleSize val="0"/>
        </c:dLbls>
        <c:marker val="1"/>
        <c:smooth val="0"/>
        <c:axId val="-2139195192"/>
        <c:axId val="-2139275880"/>
      </c:lineChart>
      <c:catAx>
        <c:axId val="-2139195192"/>
        <c:scaling>
          <c:orientation val="minMax"/>
        </c:scaling>
        <c:delete val="0"/>
        <c:axPos val="b"/>
        <c:title>
          <c:tx>
            <c:rich>
              <a:bodyPr/>
              <a:lstStyle/>
              <a:p>
                <a:pPr>
                  <a:defRPr/>
                </a:pPr>
                <a:r>
                  <a:rPr lang="en-US"/>
                  <a:t>"Imputed</a:t>
                </a:r>
                <a:r>
                  <a:rPr lang="en-US" baseline="0"/>
                  <a:t> grade"</a:t>
                </a:r>
                <a:endParaRPr lang="en-US"/>
              </a:p>
            </c:rich>
          </c:tx>
          <c:layout/>
          <c:overlay val="0"/>
        </c:title>
        <c:numFmt formatCode="General" sourceLinked="1"/>
        <c:majorTickMark val="none"/>
        <c:minorTickMark val="none"/>
        <c:tickLblPos val="nextTo"/>
        <c:crossAx val="-2139275880"/>
        <c:crosses val="autoZero"/>
        <c:auto val="1"/>
        <c:lblAlgn val="ctr"/>
        <c:lblOffset val="100"/>
        <c:noMultiLvlLbl val="0"/>
      </c:catAx>
      <c:valAx>
        <c:axId val="-2139275880"/>
        <c:scaling>
          <c:orientation val="minMax"/>
        </c:scaling>
        <c:delete val="0"/>
        <c:axPos val="l"/>
        <c:majorGridlines/>
        <c:title>
          <c:tx>
            <c:rich>
              <a:bodyPr/>
              <a:lstStyle/>
              <a:p>
                <a:pPr>
                  <a:defRPr/>
                </a:pPr>
                <a:r>
                  <a:rPr lang="en-US"/>
                  <a:t>Coefficient</a:t>
                </a:r>
                <a:r>
                  <a:rPr lang="en-US" baseline="0"/>
                  <a:t> estimat</a:t>
                </a:r>
                <a:r>
                  <a:rPr lang="en-US"/>
                  <a:t>e</a:t>
                </a:r>
              </a:p>
            </c:rich>
          </c:tx>
          <c:layout/>
          <c:overlay val="0"/>
        </c:title>
        <c:numFmt formatCode="General" sourceLinked="1"/>
        <c:majorTickMark val="out"/>
        <c:minorTickMark val="none"/>
        <c:tickLblPos val="nextTo"/>
        <c:crossAx val="-213919519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a:t>Estimated effect of log birth weight: twin FE, singletons, sibling FEs</a:t>
            </a:r>
          </a:p>
        </c:rich>
      </c:tx>
      <c:layout/>
      <c:overlay val="0"/>
      <c:spPr>
        <a:noFill/>
        <a:ln>
          <a:noFill/>
        </a:ln>
        <a:effectLst/>
      </c:spPr>
    </c:title>
    <c:autoTitleDeleted val="0"/>
    <c:plotArea>
      <c:layout/>
      <c:lineChart>
        <c:grouping val="standard"/>
        <c:varyColors val="0"/>
        <c:ser>
          <c:idx val="0"/>
          <c:order val="0"/>
          <c:tx>
            <c:strRef>
              <c:f>Sheet1!$A$12</c:f>
              <c:strCache>
                <c:ptCount val="1"/>
                <c:pt idx="0">
                  <c:v>Twin FE</c:v>
                </c:pt>
              </c:strCache>
            </c:strRef>
          </c:tx>
          <c:spPr>
            <a:ln w="28575" cap="rnd">
              <a:solidFill>
                <a:schemeClr val="accent1"/>
              </a:solidFill>
              <a:round/>
            </a:ln>
            <a:effectLst/>
          </c:spPr>
          <c:marker>
            <c:symbol val="none"/>
          </c:marker>
          <c:cat>
            <c:numRef>
              <c:f>Sheet1!$B$7:$G$7</c:f>
              <c:numCache>
                <c:formatCode>General</c:formatCode>
                <c:ptCount val="6"/>
                <c:pt idx="0">
                  <c:v>3.0</c:v>
                </c:pt>
                <c:pt idx="1">
                  <c:v>4.0</c:v>
                </c:pt>
                <c:pt idx="2">
                  <c:v>5.0</c:v>
                </c:pt>
                <c:pt idx="3">
                  <c:v>6.0</c:v>
                </c:pt>
                <c:pt idx="4">
                  <c:v>7.0</c:v>
                </c:pt>
                <c:pt idx="5">
                  <c:v>8.0</c:v>
                </c:pt>
              </c:numCache>
            </c:numRef>
          </c:cat>
          <c:val>
            <c:numRef>
              <c:f>Sheet1!$B$12:$G$12</c:f>
              <c:numCache>
                <c:formatCode>General</c:formatCode>
                <c:ptCount val="6"/>
                <c:pt idx="0">
                  <c:v>0.442</c:v>
                </c:pt>
                <c:pt idx="1">
                  <c:v>0.524</c:v>
                </c:pt>
                <c:pt idx="2">
                  <c:v>0.43</c:v>
                </c:pt>
                <c:pt idx="3">
                  <c:v>0.426</c:v>
                </c:pt>
                <c:pt idx="4">
                  <c:v>0.387</c:v>
                </c:pt>
                <c:pt idx="5">
                  <c:v>0.372</c:v>
                </c:pt>
              </c:numCache>
            </c:numRef>
          </c:val>
          <c:smooth val="0"/>
        </c:ser>
        <c:ser>
          <c:idx val="1"/>
          <c:order val="1"/>
          <c:tx>
            <c:strRef>
              <c:f>Sheet1!$A$13</c:f>
              <c:strCache>
                <c:ptCount val="1"/>
                <c:pt idx="0">
                  <c:v>Singletons</c:v>
                </c:pt>
              </c:strCache>
            </c:strRef>
          </c:tx>
          <c:spPr>
            <a:ln w="28575" cap="rnd">
              <a:solidFill>
                <a:schemeClr val="accent2"/>
              </a:solidFill>
              <a:round/>
            </a:ln>
            <a:effectLst/>
          </c:spPr>
          <c:marker>
            <c:symbol val="none"/>
          </c:marker>
          <c:cat>
            <c:numRef>
              <c:f>Sheet1!$B$7:$G$7</c:f>
              <c:numCache>
                <c:formatCode>General</c:formatCode>
                <c:ptCount val="6"/>
                <c:pt idx="0">
                  <c:v>3.0</c:v>
                </c:pt>
                <c:pt idx="1">
                  <c:v>4.0</c:v>
                </c:pt>
                <c:pt idx="2">
                  <c:v>5.0</c:v>
                </c:pt>
                <c:pt idx="3">
                  <c:v>6.0</c:v>
                </c:pt>
                <c:pt idx="4">
                  <c:v>7.0</c:v>
                </c:pt>
                <c:pt idx="5">
                  <c:v>8.0</c:v>
                </c:pt>
              </c:numCache>
            </c:numRef>
          </c:cat>
          <c:val>
            <c:numRef>
              <c:f>Sheet1!$B$13:$G$13</c:f>
              <c:numCache>
                <c:formatCode>General</c:formatCode>
                <c:ptCount val="6"/>
                <c:pt idx="0">
                  <c:v>0.305</c:v>
                </c:pt>
                <c:pt idx="1">
                  <c:v>0.289</c:v>
                </c:pt>
                <c:pt idx="2">
                  <c:v>0.292</c:v>
                </c:pt>
                <c:pt idx="3">
                  <c:v>0.281</c:v>
                </c:pt>
                <c:pt idx="4">
                  <c:v>0.262</c:v>
                </c:pt>
                <c:pt idx="5">
                  <c:v>0.261</c:v>
                </c:pt>
              </c:numCache>
            </c:numRef>
          </c:val>
          <c:smooth val="0"/>
        </c:ser>
        <c:ser>
          <c:idx val="2"/>
          <c:order val="2"/>
          <c:tx>
            <c:strRef>
              <c:f>Sheet1!$A$14</c:f>
              <c:strCache>
                <c:ptCount val="1"/>
                <c:pt idx="0">
                  <c:v>Singletons conditioning on gestation</c:v>
                </c:pt>
              </c:strCache>
            </c:strRef>
          </c:tx>
          <c:spPr>
            <a:ln w="28575" cap="rnd">
              <a:solidFill>
                <a:schemeClr val="accent3"/>
              </a:solidFill>
              <a:round/>
            </a:ln>
            <a:effectLst/>
          </c:spPr>
          <c:marker>
            <c:symbol val="none"/>
          </c:marker>
          <c:cat>
            <c:numRef>
              <c:f>Sheet1!$B$7:$G$7</c:f>
              <c:numCache>
                <c:formatCode>General</c:formatCode>
                <c:ptCount val="6"/>
                <c:pt idx="0">
                  <c:v>3.0</c:v>
                </c:pt>
                <c:pt idx="1">
                  <c:v>4.0</c:v>
                </c:pt>
                <c:pt idx="2">
                  <c:v>5.0</c:v>
                </c:pt>
                <c:pt idx="3">
                  <c:v>6.0</c:v>
                </c:pt>
                <c:pt idx="4">
                  <c:v>7.0</c:v>
                </c:pt>
                <c:pt idx="5">
                  <c:v>8.0</c:v>
                </c:pt>
              </c:numCache>
            </c:numRef>
          </c:cat>
          <c:val>
            <c:numRef>
              <c:f>Sheet1!$B$14:$G$14</c:f>
              <c:numCache>
                <c:formatCode>General</c:formatCode>
                <c:ptCount val="6"/>
                <c:pt idx="0">
                  <c:v>0.346</c:v>
                </c:pt>
                <c:pt idx="1">
                  <c:v>0.336</c:v>
                </c:pt>
                <c:pt idx="2">
                  <c:v>0.337</c:v>
                </c:pt>
                <c:pt idx="3">
                  <c:v>0.329</c:v>
                </c:pt>
                <c:pt idx="4">
                  <c:v>0.313</c:v>
                </c:pt>
                <c:pt idx="5">
                  <c:v>0.316</c:v>
                </c:pt>
              </c:numCache>
            </c:numRef>
          </c:val>
          <c:smooth val="0"/>
        </c:ser>
        <c:ser>
          <c:idx val="3"/>
          <c:order val="3"/>
          <c:tx>
            <c:strRef>
              <c:f>Sheet1!$A$15</c:f>
              <c:strCache>
                <c:ptCount val="1"/>
                <c:pt idx="0">
                  <c:v>Singletons  | gestation, 847-3600g</c:v>
                </c:pt>
              </c:strCache>
            </c:strRef>
          </c:tx>
          <c:spPr>
            <a:ln w="28575" cap="rnd">
              <a:solidFill>
                <a:schemeClr val="accent4"/>
              </a:solidFill>
              <a:round/>
            </a:ln>
            <a:effectLst/>
          </c:spPr>
          <c:marker>
            <c:symbol val="none"/>
          </c:marker>
          <c:cat>
            <c:numRef>
              <c:f>Sheet1!$B$7:$G$7</c:f>
              <c:numCache>
                <c:formatCode>General</c:formatCode>
                <c:ptCount val="6"/>
                <c:pt idx="0">
                  <c:v>3.0</c:v>
                </c:pt>
                <c:pt idx="1">
                  <c:v>4.0</c:v>
                </c:pt>
                <c:pt idx="2">
                  <c:v>5.0</c:v>
                </c:pt>
                <c:pt idx="3">
                  <c:v>6.0</c:v>
                </c:pt>
                <c:pt idx="4">
                  <c:v>7.0</c:v>
                </c:pt>
                <c:pt idx="5">
                  <c:v>8.0</c:v>
                </c:pt>
              </c:numCache>
            </c:numRef>
          </c:cat>
          <c:val>
            <c:numRef>
              <c:f>Sheet1!$B$15:$G$15</c:f>
              <c:numCache>
                <c:formatCode>General</c:formatCode>
                <c:ptCount val="6"/>
                <c:pt idx="0">
                  <c:v>0.43</c:v>
                </c:pt>
                <c:pt idx="1">
                  <c:v>0.424</c:v>
                </c:pt>
                <c:pt idx="2">
                  <c:v>0.428</c:v>
                </c:pt>
                <c:pt idx="3">
                  <c:v>0.421</c:v>
                </c:pt>
                <c:pt idx="4">
                  <c:v>0.4</c:v>
                </c:pt>
                <c:pt idx="5">
                  <c:v>0.407</c:v>
                </c:pt>
              </c:numCache>
            </c:numRef>
          </c:val>
          <c:smooth val="0"/>
        </c:ser>
        <c:ser>
          <c:idx val="4"/>
          <c:order val="4"/>
          <c:tx>
            <c:strRef>
              <c:f>Sheet1!$A$16</c:f>
              <c:strCache>
                <c:ptCount val="1"/>
                <c:pt idx="0">
                  <c:v>Sibling FE| gestation, 847-3600g</c:v>
                </c:pt>
              </c:strCache>
            </c:strRef>
          </c:tx>
          <c:spPr>
            <a:ln w="28575" cap="rnd">
              <a:solidFill>
                <a:schemeClr val="accent5"/>
              </a:solidFill>
              <a:round/>
            </a:ln>
            <a:effectLst/>
          </c:spPr>
          <c:marker>
            <c:symbol val="none"/>
          </c:marker>
          <c:cat>
            <c:numRef>
              <c:f>Sheet1!$B$7:$G$7</c:f>
              <c:numCache>
                <c:formatCode>General</c:formatCode>
                <c:ptCount val="6"/>
                <c:pt idx="0">
                  <c:v>3.0</c:v>
                </c:pt>
                <c:pt idx="1">
                  <c:v>4.0</c:v>
                </c:pt>
                <c:pt idx="2">
                  <c:v>5.0</c:v>
                </c:pt>
                <c:pt idx="3">
                  <c:v>6.0</c:v>
                </c:pt>
                <c:pt idx="4">
                  <c:v>7.0</c:v>
                </c:pt>
                <c:pt idx="5">
                  <c:v>8.0</c:v>
                </c:pt>
              </c:numCache>
            </c:numRef>
          </c:cat>
          <c:val>
            <c:numRef>
              <c:f>Sheet1!$B$16:$G$16</c:f>
              <c:numCache>
                <c:formatCode>General</c:formatCode>
                <c:ptCount val="6"/>
                <c:pt idx="0">
                  <c:v>0.344</c:v>
                </c:pt>
                <c:pt idx="1">
                  <c:v>0.336</c:v>
                </c:pt>
                <c:pt idx="2">
                  <c:v>0.316</c:v>
                </c:pt>
                <c:pt idx="3">
                  <c:v>0.344</c:v>
                </c:pt>
                <c:pt idx="4">
                  <c:v>0.228</c:v>
                </c:pt>
                <c:pt idx="5">
                  <c:v>0.198</c:v>
                </c:pt>
              </c:numCache>
            </c:numRef>
          </c:val>
          <c:smooth val="0"/>
        </c:ser>
        <c:dLbls>
          <c:showLegendKey val="0"/>
          <c:showVal val="0"/>
          <c:showCatName val="0"/>
          <c:showSerName val="0"/>
          <c:showPercent val="0"/>
          <c:showBubbleSize val="0"/>
        </c:dLbls>
        <c:marker val="1"/>
        <c:smooth val="0"/>
        <c:axId val="-2139281960"/>
        <c:axId val="-2139411960"/>
      </c:lineChart>
      <c:catAx>
        <c:axId val="-21392819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"Imputed"</a:t>
                </a:r>
                <a:r>
                  <a:rPr lang="en-US" baseline="0"/>
                  <a:t> grade</a:t>
                </a:r>
                <a:endParaRPr lang="en-US"/>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411960"/>
        <c:crosses val="autoZero"/>
        <c:auto val="1"/>
        <c:lblAlgn val="ctr"/>
        <c:lblOffset val="100"/>
        <c:noMultiLvlLbl val="0"/>
      </c:catAx>
      <c:valAx>
        <c:axId val="-21394119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Coefficient</a:t>
                </a:r>
                <a:r>
                  <a:rPr lang="en-US" baseline="0"/>
                  <a:t> estimate</a:t>
                </a:r>
                <a:endParaRPr lang="en-US"/>
              </a:p>
            </c:rich>
          </c:tx>
          <c:layout/>
          <c:overlay val="0"/>
          <c:spPr>
            <a:noFill/>
            <a:ln>
              <a:noFill/>
            </a:ln>
            <a:effectLst/>
          </c:sp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9281960"/>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a:t>Coefficient on log birth weight, by subgroup, part I</a:t>
            </a:r>
          </a:p>
        </c:rich>
      </c:tx>
      <c:layout/>
      <c:overlay val="0"/>
      <c:spPr>
        <a:noFill/>
        <a:ln>
          <a:noFill/>
        </a:ln>
        <a:effectLst/>
      </c:spPr>
    </c:title>
    <c:autoTitleDeleted val="0"/>
    <c:plotArea>
      <c:layout/>
      <c:barChart>
        <c:barDir val="col"/>
        <c:grouping val="clustered"/>
        <c:varyColors val="0"/>
        <c:ser>
          <c:idx val="0"/>
          <c:order val="0"/>
          <c:tx>
            <c:strRef>
              <c:f>Sheet1!$B$22</c:f>
              <c:strCache>
                <c:ptCount val="1"/>
                <c:pt idx="0">
                  <c:v>twins</c:v>
                </c:pt>
              </c:strCache>
            </c:strRef>
          </c:tx>
          <c:spPr>
            <a:solidFill>
              <a:schemeClr val="accent1"/>
            </a:solidFill>
            <a:ln>
              <a:noFill/>
            </a:ln>
            <a:effectLst/>
          </c:spPr>
          <c:invertIfNegative val="0"/>
          <c:cat>
            <c:strRef>
              <c:f>Sheet1!$A$23:$A$30</c:f>
              <c:strCache>
                <c:ptCount val="8"/>
                <c:pt idx="0">
                  <c:v>boys</c:v>
                </c:pt>
                <c:pt idx="1">
                  <c:v>girls</c:v>
                </c:pt>
                <c:pt idx="2">
                  <c:v>mom has no medical problems</c:v>
                </c:pt>
                <c:pt idx="3">
                  <c:v>mom has medical problems</c:v>
                </c:pt>
                <c:pt idx="4">
                  <c:v>mother white</c:v>
                </c:pt>
                <c:pt idx="5">
                  <c:v>mother black</c:v>
                </c:pt>
                <c:pt idx="6">
                  <c:v>mother non-Hispanic</c:v>
                </c:pt>
                <c:pt idx="7">
                  <c:v>mother Hispanic</c:v>
                </c:pt>
              </c:strCache>
            </c:strRef>
          </c:cat>
          <c:val>
            <c:numRef>
              <c:f>Sheet1!$B$23:$B$30</c:f>
              <c:numCache>
                <c:formatCode>General</c:formatCode>
                <c:ptCount val="8"/>
                <c:pt idx="0">
                  <c:v>0.452</c:v>
                </c:pt>
                <c:pt idx="1">
                  <c:v>0.445</c:v>
                </c:pt>
                <c:pt idx="2">
                  <c:v>0.448</c:v>
                </c:pt>
                <c:pt idx="3">
                  <c:v>0.415</c:v>
                </c:pt>
                <c:pt idx="4">
                  <c:v>0.464</c:v>
                </c:pt>
                <c:pt idx="5">
                  <c:v>0.387</c:v>
                </c:pt>
                <c:pt idx="6">
                  <c:v>0.433</c:v>
                </c:pt>
                <c:pt idx="7">
                  <c:v>0.481</c:v>
                </c:pt>
              </c:numCache>
            </c:numRef>
          </c:val>
        </c:ser>
        <c:ser>
          <c:idx val="1"/>
          <c:order val="1"/>
          <c:tx>
            <c:strRef>
              <c:f>Sheet1!$C$22</c:f>
              <c:strCache>
                <c:ptCount val="1"/>
                <c:pt idx="0">
                  <c:v>singletons | gestation</c:v>
                </c:pt>
              </c:strCache>
            </c:strRef>
          </c:tx>
          <c:spPr>
            <a:solidFill>
              <a:schemeClr val="accent2"/>
            </a:solidFill>
            <a:ln>
              <a:noFill/>
            </a:ln>
            <a:effectLst/>
          </c:spPr>
          <c:invertIfNegative val="0"/>
          <c:cat>
            <c:strRef>
              <c:f>Sheet1!$A$23:$A$30</c:f>
              <c:strCache>
                <c:ptCount val="8"/>
                <c:pt idx="0">
                  <c:v>boys</c:v>
                </c:pt>
                <c:pt idx="1">
                  <c:v>girls</c:v>
                </c:pt>
                <c:pt idx="2">
                  <c:v>mom has no medical problems</c:v>
                </c:pt>
                <c:pt idx="3">
                  <c:v>mom has medical problems</c:v>
                </c:pt>
                <c:pt idx="4">
                  <c:v>mother white</c:v>
                </c:pt>
                <c:pt idx="5">
                  <c:v>mother black</c:v>
                </c:pt>
                <c:pt idx="6">
                  <c:v>mother non-Hispanic</c:v>
                </c:pt>
                <c:pt idx="7">
                  <c:v>mother Hispanic</c:v>
                </c:pt>
              </c:strCache>
            </c:strRef>
          </c:cat>
          <c:val>
            <c:numRef>
              <c:f>Sheet1!$C$23:$C$30</c:f>
              <c:numCache>
                <c:formatCode>General</c:formatCode>
                <c:ptCount val="8"/>
                <c:pt idx="0">
                  <c:v>0.44</c:v>
                </c:pt>
                <c:pt idx="1">
                  <c:v>0.407</c:v>
                </c:pt>
                <c:pt idx="2">
                  <c:v>0.431</c:v>
                </c:pt>
                <c:pt idx="3">
                  <c:v>0.373</c:v>
                </c:pt>
                <c:pt idx="4">
                  <c:v>0.457</c:v>
                </c:pt>
                <c:pt idx="5">
                  <c:v>0.344</c:v>
                </c:pt>
                <c:pt idx="6">
                  <c:v>0.426</c:v>
                </c:pt>
                <c:pt idx="7">
                  <c:v>0.385</c:v>
                </c:pt>
              </c:numCache>
            </c:numRef>
          </c:val>
        </c:ser>
        <c:ser>
          <c:idx val="2"/>
          <c:order val="2"/>
          <c:tx>
            <c:strRef>
              <c:f>Sheet1!$D$22</c:f>
              <c:strCache>
                <c:ptCount val="1"/>
                <c:pt idx="0">
                  <c:v>siblings</c:v>
                </c:pt>
              </c:strCache>
            </c:strRef>
          </c:tx>
          <c:spPr>
            <a:solidFill>
              <a:schemeClr val="accent3"/>
            </a:solidFill>
            <a:ln>
              <a:noFill/>
            </a:ln>
            <a:effectLst/>
          </c:spPr>
          <c:invertIfNegative val="0"/>
          <c:cat>
            <c:strRef>
              <c:f>Sheet1!$A$23:$A$30</c:f>
              <c:strCache>
                <c:ptCount val="8"/>
                <c:pt idx="0">
                  <c:v>boys</c:v>
                </c:pt>
                <c:pt idx="1">
                  <c:v>girls</c:v>
                </c:pt>
                <c:pt idx="2">
                  <c:v>mom has no medical problems</c:v>
                </c:pt>
                <c:pt idx="3">
                  <c:v>mom has medical problems</c:v>
                </c:pt>
                <c:pt idx="4">
                  <c:v>mother white</c:v>
                </c:pt>
                <c:pt idx="5">
                  <c:v>mother black</c:v>
                </c:pt>
                <c:pt idx="6">
                  <c:v>mother non-Hispanic</c:v>
                </c:pt>
                <c:pt idx="7">
                  <c:v>mother Hispanic</c:v>
                </c:pt>
              </c:strCache>
            </c:strRef>
          </c:cat>
          <c:val>
            <c:numRef>
              <c:f>Sheet1!$D$23:$D$30</c:f>
              <c:numCache>
                <c:formatCode>General</c:formatCode>
                <c:ptCount val="8"/>
                <c:pt idx="0">
                  <c:v>0.32</c:v>
                </c:pt>
                <c:pt idx="1">
                  <c:v>0.292</c:v>
                </c:pt>
                <c:pt idx="2">
                  <c:v>0.332</c:v>
                </c:pt>
                <c:pt idx="3">
                  <c:v>0.314</c:v>
                </c:pt>
                <c:pt idx="4">
                  <c:v>0.344</c:v>
                </c:pt>
                <c:pt idx="5">
                  <c:v>0.283</c:v>
                </c:pt>
                <c:pt idx="6">
                  <c:v>0.303</c:v>
                </c:pt>
                <c:pt idx="7">
                  <c:v>0.36</c:v>
                </c:pt>
              </c:numCache>
            </c:numRef>
          </c:val>
        </c:ser>
        <c:dLbls>
          <c:showLegendKey val="0"/>
          <c:showVal val="0"/>
          <c:showCatName val="0"/>
          <c:showSerName val="0"/>
          <c:showPercent val="0"/>
          <c:showBubbleSize val="0"/>
        </c:dLbls>
        <c:gapWidth val="219"/>
        <c:overlap val="-27"/>
        <c:axId val="-2120366936"/>
        <c:axId val="-2120363272"/>
      </c:barChart>
      <c:catAx>
        <c:axId val="-212036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363272"/>
        <c:crosses val="autoZero"/>
        <c:auto val="1"/>
        <c:lblAlgn val="ctr"/>
        <c:lblOffset val="100"/>
        <c:noMultiLvlLbl val="0"/>
      </c:catAx>
      <c:valAx>
        <c:axId val="-2120363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366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a:t>Coefficient on log birth weight, by subgroup, part II</a:t>
            </a:r>
          </a:p>
        </c:rich>
      </c:tx>
      <c:layout/>
      <c:overlay val="0"/>
      <c:spPr>
        <a:noFill/>
        <a:ln>
          <a:noFill/>
        </a:ln>
        <a:effectLst/>
      </c:spPr>
    </c:title>
    <c:autoTitleDeleted val="0"/>
    <c:plotArea>
      <c:layout/>
      <c:barChart>
        <c:barDir val="col"/>
        <c:grouping val="clustered"/>
        <c:varyColors val="0"/>
        <c:ser>
          <c:idx val="0"/>
          <c:order val="0"/>
          <c:tx>
            <c:strRef>
              <c:f>Sheet1!$B$32</c:f>
              <c:strCache>
                <c:ptCount val="1"/>
                <c:pt idx="0">
                  <c:v>twins</c:v>
                </c:pt>
              </c:strCache>
            </c:strRef>
          </c:tx>
          <c:spPr>
            <a:solidFill>
              <a:schemeClr val="accent1"/>
            </a:solidFill>
            <a:ln>
              <a:noFill/>
            </a:ln>
            <a:effectLst/>
          </c:spPr>
          <c:invertIfNegative val="0"/>
          <c:cat>
            <c:strRef>
              <c:f>Sheet1!$A$33:$A$40</c:f>
              <c:strCache>
                <c:ptCount val="8"/>
                <c:pt idx="0">
                  <c:v>mother born in USA</c:v>
                </c:pt>
                <c:pt idx="1">
                  <c:v>mother immigrant</c:v>
                </c:pt>
                <c:pt idx="2">
                  <c:v>mother less than high school</c:v>
                </c:pt>
                <c:pt idx="3">
                  <c:v>mother high school</c:v>
                </c:pt>
                <c:pt idx="4">
                  <c:v>mother college graduate</c:v>
                </c:pt>
                <c:pt idx="5">
                  <c:v>low income</c:v>
                </c:pt>
                <c:pt idx="6">
                  <c:v>middle income</c:v>
                </c:pt>
                <c:pt idx="7">
                  <c:v>top income </c:v>
                </c:pt>
              </c:strCache>
            </c:strRef>
          </c:cat>
          <c:val>
            <c:numRef>
              <c:f>Sheet1!$B$33:$B$40</c:f>
              <c:numCache>
                <c:formatCode>General</c:formatCode>
                <c:ptCount val="8"/>
                <c:pt idx="0">
                  <c:v>0.439</c:v>
                </c:pt>
                <c:pt idx="1">
                  <c:v>0.449</c:v>
                </c:pt>
                <c:pt idx="2">
                  <c:v>0.359</c:v>
                </c:pt>
                <c:pt idx="3">
                  <c:v>0.435</c:v>
                </c:pt>
                <c:pt idx="4">
                  <c:v>0.527</c:v>
                </c:pt>
                <c:pt idx="5">
                  <c:v>0.386</c:v>
                </c:pt>
                <c:pt idx="6">
                  <c:v>0.45</c:v>
                </c:pt>
                <c:pt idx="7">
                  <c:v>0.443</c:v>
                </c:pt>
              </c:numCache>
            </c:numRef>
          </c:val>
        </c:ser>
        <c:ser>
          <c:idx val="1"/>
          <c:order val="1"/>
          <c:tx>
            <c:strRef>
              <c:f>Sheet1!$C$32</c:f>
              <c:strCache>
                <c:ptCount val="1"/>
                <c:pt idx="0">
                  <c:v>singletons | gestation</c:v>
                </c:pt>
              </c:strCache>
            </c:strRef>
          </c:tx>
          <c:spPr>
            <a:solidFill>
              <a:schemeClr val="accent2"/>
            </a:solidFill>
            <a:ln>
              <a:noFill/>
            </a:ln>
            <a:effectLst/>
          </c:spPr>
          <c:invertIfNegative val="0"/>
          <c:cat>
            <c:strRef>
              <c:f>Sheet1!$A$33:$A$40</c:f>
              <c:strCache>
                <c:ptCount val="8"/>
                <c:pt idx="0">
                  <c:v>mother born in USA</c:v>
                </c:pt>
                <c:pt idx="1">
                  <c:v>mother immigrant</c:v>
                </c:pt>
                <c:pt idx="2">
                  <c:v>mother less than high school</c:v>
                </c:pt>
                <c:pt idx="3">
                  <c:v>mother high school</c:v>
                </c:pt>
                <c:pt idx="4">
                  <c:v>mother college graduate</c:v>
                </c:pt>
                <c:pt idx="5">
                  <c:v>low income</c:v>
                </c:pt>
                <c:pt idx="6">
                  <c:v>middle income</c:v>
                </c:pt>
                <c:pt idx="7">
                  <c:v>top income </c:v>
                </c:pt>
              </c:strCache>
            </c:strRef>
          </c:cat>
          <c:val>
            <c:numRef>
              <c:f>Sheet1!$C$33:$C$40</c:f>
              <c:numCache>
                <c:formatCode>General</c:formatCode>
                <c:ptCount val="8"/>
                <c:pt idx="0">
                  <c:v>0.422</c:v>
                </c:pt>
                <c:pt idx="1">
                  <c:v>0.379</c:v>
                </c:pt>
                <c:pt idx="2">
                  <c:v>0.368</c:v>
                </c:pt>
                <c:pt idx="3">
                  <c:v>0.437</c:v>
                </c:pt>
                <c:pt idx="4">
                  <c:v>0.381</c:v>
                </c:pt>
                <c:pt idx="5">
                  <c:v>0.407</c:v>
                </c:pt>
                <c:pt idx="6">
                  <c:v>0.407</c:v>
                </c:pt>
                <c:pt idx="7">
                  <c:v>0.399</c:v>
                </c:pt>
              </c:numCache>
            </c:numRef>
          </c:val>
        </c:ser>
        <c:ser>
          <c:idx val="2"/>
          <c:order val="2"/>
          <c:tx>
            <c:strRef>
              <c:f>Sheet1!$D$32</c:f>
              <c:strCache>
                <c:ptCount val="1"/>
                <c:pt idx="0">
                  <c:v>siblings</c:v>
                </c:pt>
              </c:strCache>
            </c:strRef>
          </c:tx>
          <c:spPr>
            <a:solidFill>
              <a:schemeClr val="accent3"/>
            </a:solidFill>
            <a:ln>
              <a:noFill/>
            </a:ln>
            <a:effectLst/>
          </c:spPr>
          <c:invertIfNegative val="0"/>
          <c:cat>
            <c:strRef>
              <c:f>Sheet1!$A$33:$A$40</c:f>
              <c:strCache>
                <c:ptCount val="8"/>
                <c:pt idx="0">
                  <c:v>mother born in USA</c:v>
                </c:pt>
                <c:pt idx="1">
                  <c:v>mother immigrant</c:v>
                </c:pt>
                <c:pt idx="2">
                  <c:v>mother less than high school</c:v>
                </c:pt>
                <c:pt idx="3">
                  <c:v>mother high school</c:v>
                </c:pt>
                <c:pt idx="4">
                  <c:v>mother college graduate</c:v>
                </c:pt>
                <c:pt idx="5">
                  <c:v>low income</c:v>
                </c:pt>
                <c:pt idx="6">
                  <c:v>middle income</c:v>
                </c:pt>
                <c:pt idx="7">
                  <c:v>top income </c:v>
                </c:pt>
              </c:strCache>
            </c:strRef>
          </c:cat>
          <c:val>
            <c:numRef>
              <c:f>Sheet1!$D$33:$D$40</c:f>
              <c:numCache>
                <c:formatCode>General</c:formatCode>
                <c:ptCount val="8"/>
                <c:pt idx="0">
                  <c:v>0.294</c:v>
                </c:pt>
                <c:pt idx="1">
                  <c:v>0.405</c:v>
                </c:pt>
                <c:pt idx="2">
                  <c:v>0.302</c:v>
                </c:pt>
                <c:pt idx="3">
                  <c:v>0.308</c:v>
                </c:pt>
                <c:pt idx="4">
                  <c:v>0.409</c:v>
                </c:pt>
                <c:pt idx="5">
                  <c:v>0.292</c:v>
                </c:pt>
                <c:pt idx="6">
                  <c:v>0.336</c:v>
                </c:pt>
                <c:pt idx="7">
                  <c:v>0.395</c:v>
                </c:pt>
              </c:numCache>
            </c:numRef>
          </c:val>
        </c:ser>
        <c:dLbls>
          <c:showLegendKey val="0"/>
          <c:showVal val="0"/>
          <c:showCatName val="0"/>
          <c:showSerName val="0"/>
          <c:showPercent val="0"/>
          <c:showBubbleSize val="0"/>
        </c:dLbls>
        <c:gapWidth val="219"/>
        <c:overlap val="-27"/>
        <c:axId val="-2120487032"/>
        <c:axId val="-2120483368"/>
      </c:barChart>
      <c:catAx>
        <c:axId val="-212048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483368"/>
        <c:crosses val="autoZero"/>
        <c:auto val="1"/>
        <c:lblAlgn val="ctr"/>
        <c:lblOffset val="100"/>
        <c:noMultiLvlLbl val="0"/>
      </c:catAx>
      <c:valAx>
        <c:axId val="-2120483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487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a:t>Coefficient on log birth weight, by subgroup, part III</a:t>
            </a:r>
          </a:p>
        </c:rich>
      </c:tx>
      <c:layout/>
      <c:overlay val="0"/>
      <c:spPr>
        <a:noFill/>
        <a:ln>
          <a:noFill/>
        </a:ln>
        <a:effectLst/>
      </c:spPr>
    </c:title>
    <c:autoTitleDeleted val="0"/>
    <c:plotArea>
      <c:layout/>
      <c:barChart>
        <c:barDir val="col"/>
        <c:grouping val="clustered"/>
        <c:varyColors val="0"/>
        <c:ser>
          <c:idx val="0"/>
          <c:order val="0"/>
          <c:tx>
            <c:strRef>
              <c:f>Sheet1!$B$42</c:f>
              <c:strCache>
                <c:ptCount val="1"/>
                <c:pt idx="0">
                  <c:v>twins</c:v>
                </c:pt>
              </c:strCache>
            </c:strRef>
          </c:tx>
          <c:spPr>
            <a:solidFill>
              <a:schemeClr val="accent1"/>
            </a:solidFill>
            <a:ln>
              <a:noFill/>
            </a:ln>
            <a:effectLst/>
          </c:spPr>
          <c:invertIfNegative val="0"/>
          <c:cat>
            <c:strRef>
              <c:f>Sheet1!$A$43:$A$48</c:f>
              <c:strCache>
                <c:ptCount val="6"/>
                <c:pt idx="0">
                  <c:v>mother unmaried</c:v>
                </c:pt>
                <c:pt idx="1">
                  <c:v>mother married</c:v>
                </c:pt>
                <c:pt idx="2">
                  <c:v>mother age &lt; 22</c:v>
                </c:pt>
                <c:pt idx="3">
                  <c:v>mother age 22-29</c:v>
                </c:pt>
                <c:pt idx="4">
                  <c:v>mother age 30-35</c:v>
                </c:pt>
                <c:pt idx="5">
                  <c:v>mother age &gt;35</c:v>
                </c:pt>
              </c:strCache>
            </c:strRef>
          </c:cat>
          <c:val>
            <c:numRef>
              <c:f>Sheet1!$B$43:$B$48</c:f>
              <c:numCache>
                <c:formatCode>General</c:formatCode>
                <c:ptCount val="6"/>
                <c:pt idx="0">
                  <c:v>0.363</c:v>
                </c:pt>
                <c:pt idx="1">
                  <c:v>0.483</c:v>
                </c:pt>
                <c:pt idx="2">
                  <c:v>0.372</c:v>
                </c:pt>
                <c:pt idx="3">
                  <c:v>0.442</c:v>
                </c:pt>
                <c:pt idx="4">
                  <c:v>0.484</c:v>
                </c:pt>
                <c:pt idx="5">
                  <c:v>0.408</c:v>
                </c:pt>
              </c:numCache>
            </c:numRef>
          </c:val>
        </c:ser>
        <c:ser>
          <c:idx val="1"/>
          <c:order val="1"/>
          <c:tx>
            <c:strRef>
              <c:f>Sheet1!$C$42</c:f>
              <c:strCache>
                <c:ptCount val="1"/>
                <c:pt idx="0">
                  <c:v>singletons | gestation</c:v>
                </c:pt>
              </c:strCache>
            </c:strRef>
          </c:tx>
          <c:spPr>
            <a:solidFill>
              <a:schemeClr val="accent2"/>
            </a:solidFill>
            <a:ln>
              <a:noFill/>
            </a:ln>
            <a:effectLst/>
          </c:spPr>
          <c:invertIfNegative val="0"/>
          <c:cat>
            <c:strRef>
              <c:f>Sheet1!$A$43:$A$48</c:f>
              <c:strCache>
                <c:ptCount val="6"/>
                <c:pt idx="0">
                  <c:v>mother unmaried</c:v>
                </c:pt>
                <c:pt idx="1">
                  <c:v>mother married</c:v>
                </c:pt>
                <c:pt idx="2">
                  <c:v>mother age &lt; 22</c:v>
                </c:pt>
                <c:pt idx="3">
                  <c:v>mother age 22-29</c:v>
                </c:pt>
                <c:pt idx="4">
                  <c:v>mother age 30-35</c:v>
                </c:pt>
                <c:pt idx="5">
                  <c:v>mother age &gt;35</c:v>
                </c:pt>
              </c:strCache>
            </c:strRef>
          </c:cat>
          <c:val>
            <c:numRef>
              <c:f>Sheet1!$C$43:$C$48</c:f>
              <c:numCache>
                <c:formatCode>General</c:formatCode>
                <c:ptCount val="6"/>
                <c:pt idx="0">
                  <c:v>0.384</c:v>
                </c:pt>
                <c:pt idx="1">
                  <c:v>0.439</c:v>
                </c:pt>
                <c:pt idx="2">
                  <c:v>0.373</c:v>
                </c:pt>
                <c:pt idx="3">
                  <c:v>0.415</c:v>
                </c:pt>
                <c:pt idx="4">
                  <c:v>0.446</c:v>
                </c:pt>
                <c:pt idx="5">
                  <c:v>0.49</c:v>
                </c:pt>
              </c:numCache>
            </c:numRef>
          </c:val>
        </c:ser>
        <c:ser>
          <c:idx val="2"/>
          <c:order val="2"/>
          <c:tx>
            <c:strRef>
              <c:f>Sheet1!$D$42</c:f>
              <c:strCache>
                <c:ptCount val="1"/>
                <c:pt idx="0">
                  <c:v>siblings</c:v>
                </c:pt>
              </c:strCache>
            </c:strRef>
          </c:tx>
          <c:spPr>
            <a:solidFill>
              <a:schemeClr val="accent3"/>
            </a:solidFill>
            <a:ln>
              <a:noFill/>
            </a:ln>
            <a:effectLst/>
          </c:spPr>
          <c:invertIfNegative val="0"/>
          <c:cat>
            <c:strRef>
              <c:f>Sheet1!$A$43:$A$48</c:f>
              <c:strCache>
                <c:ptCount val="6"/>
                <c:pt idx="0">
                  <c:v>mother unmaried</c:v>
                </c:pt>
                <c:pt idx="1">
                  <c:v>mother married</c:v>
                </c:pt>
                <c:pt idx="2">
                  <c:v>mother age &lt; 22</c:v>
                </c:pt>
                <c:pt idx="3">
                  <c:v>mother age 22-29</c:v>
                </c:pt>
                <c:pt idx="4">
                  <c:v>mother age 30-35</c:v>
                </c:pt>
                <c:pt idx="5">
                  <c:v>mother age &gt;35</c:v>
                </c:pt>
              </c:strCache>
            </c:strRef>
          </c:cat>
          <c:val>
            <c:numRef>
              <c:f>Sheet1!$D$43:$D$48</c:f>
              <c:numCache>
                <c:formatCode>General</c:formatCode>
                <c:ptCount val="6"/>
                <c:pt idx="0">
                  <c:v>0.283</c:v>
                </c:pt>
                <c:pt idx="1">
                  <c:v>0.362</c:v>
                </c:pt>
                <c:pt idx="2">
                  <c:v>0.307</c:v>
                </c:pt>
                <c:pt idx="3">
                  <c:v>0.319</c:v>
                </c:pt>
                <c:pt idx="4">
                  <c:v>0.329</c:v>
                </c:pt>
                <c:pt idx="5">
                  <c:v>0.337</c:v>
                </c:pt>
              </c:numCache>
            </c:numRef>
          </c:val>
        </c:ser>
        <c:dLbls>
          <c:showLegendKey val="0"/>
          <c:showVal val="0"/>
          <c:showCatName val="0"/>
          <c:showSerName val="0"/>
          <c:showPercent val="0"/>
          <c:showBubbleSize val="0"/>
        </c:dLbls>
        <c:gapWidth val="219"/>
        <c:overlap val="-27"/>
        <c:axId val="-2132896824"/>
        <c:axId val="-2132911464"/>
      </c:barChart>
      <c:catAx>
        <c:axId val="-2132896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911464"/>
        <c:crosses val="autoZero"/>
        <c:auto val="1"/>
        <c:lblAlgn val="ctr"/>
        <c:lblOffset val="100"/>
        <c:noMultiLvlLbl val="0"/>
      </c:catAx>
      <c:valAx>
        <c:axId val="-21329114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28968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Coefficient on</a:t>
            </a:r>
            <a:r>
              <a:rPr lang="en-US" b="1" baseline="0"/>
              <a:t> log birth weight, by measure of school quality</a:t>
            </a:r>
            <a:endParaRPr lang="en-US" b="1"/>
          </a:p>
        </c:rich>
      </c:tx>
      <c:layout/>
      <c:overlay val="0"/>
      <c:spPr>
        <a:noFill/>
        <a:ln>
          <a:noFill/>
        </a:ln>
        <a:effectLst/>
      </c:spPr>
    </c:title>
    <c:autoTitleDeleted val="0"/>
    <c:plotArea>
      <c:layout/>
      <c:barChart>
        <c:barDir val="col"/>
        <c:grouping val="clustered"/>
        <c:varyColors val="0"/>
        <c:ser>
          <c:idx val="0"/>
          <c:order val="0"/>
          <c:tx>
            <c:strRef>
              <c:f>Sheet1!$B$50</c:f>
              <c:strCache>
                <c:ptCount val="1"/>
                <c:pt idx="0">
                  <c:v>twins</c:v>
                </c:pt>
              </c:strCache>
            </c:strRef>
          </c:tx>
          <c:spPr>
            <a:solidFill>
              <a:schemeClr val="accent1"/>
            </a:solidFill>
            <a:ln>
              <a:noFill/>
            </a:ln>
            <a:effectLst/>
          </c:spPr>
          <c:invertIfNegative val="0"/>
          <c:cat>
            <c:strRef>
              <c:f>Sheet1!$A$51:$A$57</c:f>
              <c:strCache>
                <c:ptCount val="7"/>
                <c:pt idx="0">
                  <c:v>A</c:v>
                </c:pt>
                <c:pt idx="1">
                  <c:v>B</c:v>
                </c:pt>
                <c:pt idx="2">
                  <c:v>C or below</c:v>
                </c:pt>
                <c:pt idx="3">
                  <c:v>below median proficiency</c:v>
                </c:pt>
                <c:pt idx="4">
                  <c:v>above median proficiency</c:v>
                </c:pt>
                <c:pt idx="5">
                  <c:v>below median growth</c:v>
                </c:pt>
                <c:pt idx="6">
                  <c:v>above median growth</c:v>
                </c:pt>
              </c:strCache>
            </c:strRef>
          </c:cat>
          <c:val>
            <c:numRef>
              <c:f>Sheet1!$B$51:$B$57</c:f>
              <c:numCache>
                <c:formatCode>General</c:formatCode>
                <c:ptCount val="7"/>
                <c:pt idx="0">
                  <c:v>0.405</c:v>
                </c:pt>
                <c:pt idx="1">
                  <c:v>0.5</c:v>
                </c:pt>
                <c:pt idx="2">
                  <c:v>0.458</c:v>
                </c:pt>
                <c:pt idx="3">
                  <c:v>0.438</c:v>
                </c:pt>
                <c:pt idx="4">
                  <c:v>0.423</c:v>
                </c:pt>
                <c:pt idx="5">
                  <c:v>0.448</c:v>
                </c:pt>
                <c:pt idx="6">
                  <c:v>0.433</c:v>
                </c:pt>
              </c:numCache>
            </c:numRef>
          </c:val>
        </c:ser>
        <c:ser>
          <c:idx val="1"/>
          <c:order val="1"/>
          <c:tx>
            <c:strRef>
              <c:f>Sheet1!$C$50</c:f>
              <c:strCache>
                <c:ptCount val="1"/>
                <c:pt idx="0">
                  <c:v>singletons | gestation</c:v>
                </c:pt>
              </c:strCache>
            </c:strRef>
          </c:tx>
          <c:spPr>
            <a:solidFill>
              <a:schemeClr val="accent2"/>
            </a:solidFill>
            <a:ln>
              <a:noFill/>
            </a:ln>
            <a:effectLst/>
          </c:spPr>
          <c:invertIfNegative val="0"/>
          <c:cat>
            <c:strRef>
              <c:f>Sheet1!$A$51:$A$57</c:f>
              <c:strCache>
                <c:ptCount val="7"/>
                <c:pt idx="0">
                  <c:v>A</c:v>
                </c:pt>
                <c:pt idx="1">
                  <c:v>B</c:v>
                </c:pt>
                <c:pt idx="2">
                  <c:v>C or below</c:v>
                </c:pt>
                <c:pt idx="3">
                  <c:v>below median proficiency</c:v>
                </c:pt>
                <c:pt idx="4">
                  <c:v>above median proficiency</c:v>
                </c:pt>
                <c:pt idx="5">
                  <c:v>below median growth</c:v>
                </c:pt>
                <c:pt idx="6">
                  <c:v>above median growth</c:v>
                </c:pt>
              </c:strCache>
            </c:strRef>
          </c:cat>
          <c:val>
            <c:numRef>
              <c:f>Sheet1!$C$51:$C$57</c:f>
              <c:numCache>
                <c:formatCode>General</c:formatCode>
                <c:ptCount val="7"/>
                <c:pt idx="0">
                  <c:v>0.412</c:v>
                </c:pt>
                <c:pt idx="1">
                  <c:v>0.413</c:v>
                </c:pt>
                <c:pt idx="2">
                  <c:v>0.378</c:v>
                </c:pt>
                <c:pt idx="3">
                  <c:v>0.395</c:v>
                </c:pt>
                <c:pt idx="4">
                  <c:v>0.404</c:v>
                </c:pt>
                <c:pt idx="5">
                  <c:v>0.429</c:v>
                </c:pt>
                <c:pt idx="6">
                  <c:v>0.413</c:v>
                </c:pt>
              </c:numCache>
            </c:numRef>
          </c:val>
        </c:ser>
        <c:ser>
          <c:idx val="2"/>
          <c:order val="2"/>
          <c:tx>
            <c:strRef>
              <c:f>Sheet1!$D$50</c:f>
              <c:strCache>
                <c:ptCount val="1"/>
                <c:pt idx="0">
                  <c:v>siblings</c:v>
                </c:pt>
              </c:strCache>
            </c:strRef>
          </c:tx>
          <c:spPr>
            <a:solidFill>
              <a:schemeClr val="accent3"/>
            </a:solidFill>
            <a:ln>
              <a:noFill/>
            </a:ln>
            <a:effectLst/>
          </c:spPr>
          <c:invertIfNegative val="0"/>
          <c:cat>
            <c:strRef>
              <c:f>Sheet1!$A$51:$A$57</c:f>
              <c:strCache>
                <c:ptCount val="7"/>
                <c:pt idx="0">
                  <c:v>A</c:v>
                </c:pt>
                <c:pt idx="1">
                  <c:v>B</c:v>
                </c:pt>
                <c:pt idx="2">
                  <c:v>C or below</c:v>
                </c:pt>
                <c:pt idx="3">
                  <c:v>below median proficiency</c:v>
                </c:pt>
                <c:pt idx="4">
                  <c:v>above median proficiency</c:v>
                </c:pt>
                <c:pt idx="5">
                  <c:v>below median growth</c:v>
                </c:pt>
                <c:pt idx="6">
                  <c:v>above median growth</c:v>
                </c:pt>
              </c:strCache>
            </c:strRef>
          </c:cat>
          <c:val>
            <c:numRef>
              <c:f>Sheet1!$D$51:$D$57</c:f>
              <c:numCache>
                <c:formatCode>General</c:formatCode>
                <c:ptCount val="7"/>
                <c:pt idx="0">
                  <c:v>0.329</c:v>
                </c:pt>
                <c:pt idx="1">
                  <c:v>0.308</c:v>
                </c:pt>
                <c:pt idx="2">
                  <c:v>0.283</c:v>
                </c:pt>
                <c:pt idx="3">
                  <c:v>0.296</c:v>
                </c:pt>
                <c:pt idx="4">
                  <c:v>0.343</c:v>
                </c:pt>
                <c:pt idx="5">
                  <c:v>0.324</c:v>
                </c:pt>
                <c:pt idx="6">
                  <c:v>0.28</c:v>
                </c:pt>
              </c:numCache>
            </c:numRef>
          </c:val>
        </c:ser>
        <c:dLbls>
          <c:showLegendKey val="0"/>
          <c:showVal val="0"/>
          <c:showCatName val="0"/>
          <c:showSerName val="0"/>
          <c:showPercent val="0"/>
          <c:showBubbleSize val="0"/>
        </c:dLbls>
        <c:gapWidth val="219"/>
        <c:overlap val="-27"/>
        <c:axId val="-2133000168"/>
        <c:axId val="-2133006024"/>
      </c:barChart>
      <c:catAx>
        <c:axId val="-2133000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006024"/>
        <c:crosses val="autoZero"/>
        <c:auto val="1"/>
        <c:lblAlgn val="ctr"/>
        <c:lblOffset val="100"/>
        <c:noMultiLvlLbl val="0"/>
      </c:catAx>
      <c:valAx>
        <c:axId val="-2133006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0001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i="0" baseline="0"/>
              <a:t>Coefficient on log birth weight, running Florida data through other state school grading systems</a:t>
            </a:r>
          </a:p>
        </c:rich>
      </c:tx>
      <c:layout/>
      <c:overlay val="0"/>
      <c:spPr>
        <a:noFill/>
        <a:ln>
          <a:noFill/>
        </a:ln>
        <a:effectLst/>
      </c:spPr>
    </c:title>
    <c:autoTitleDeleted val="0"/>
    <c:plotArea>
      <c:layout/>
      <c:barChart>
        <c:barDir val="col"/>
        <c:grouping val="clustered"/>
        <c:varyColors val="0"/>
        <c:ser>
          <c:idx val="0"/>
          <c:order val="0"/>
          <c:tx>
            <c:strRef>
              <c:f>Sheet1!$B$59</c:f>
              <c:strCache>
                <c:ptCount val="1"/>
                <c:pt idx="0">
                  <c:v>twins</c:v>
                </c:pt>
              </c:strCache>
            </c:strRef>
          </c:tx>
          <c:spPr>
            <a:solidFill>
              <a:schemeClr val="accent1"/>
            </a:solidFill>
            <a:ln>
              <a:noFill/>
            </a:ln>
            <a:effectLst/>
          </c:spPr>
          <c:invertIfNegative val="0"/>
          <c:cat>
            <c:strRef>
              <c:f>Sheet1!$A$60:$A$68</c:f>
              <c:strCache>
                <c:ptCount val="9"/>
                <c:pt idx="0">
                  <c:v>New York top</c:v>
                </c:pt>
                <c:pt idx="1">
                  <c:v>New York middle</c:v>
                </c:pt>
                <c:pt idx="2">
                  <c:v>New York bottom</c:v>
                </c:pt>
                <c:pt idx="3">
                  <c:v>Louisiana top</c:v>
                </c:pt>
                <c:pt idx="4">
                  <c:v>Louisiana middle</c:v>
                </c:pt>
                <c:pt idx="5">
                  <c:v>Louisiana bottom</c:v>
                </c:pt>
                <c:pt idx="6">
                  <c:v>Indiana top</c:v>
                </c:pt>
                <c:pt idx="7">
                  <c:v>Indiana middle</c:v>
                </c:pt>
                <c:pt idx="8">
                  <c:v>Indiana bottom</c:v>
                </c:pt>
              </c:strCache>
            </c:strRef>
          </c:cat>
          <c:val>
            <c:numRef>
              <c:f>Sheet1!$B$60:$B$68</c:f>
              <c:numCache>
                <c:formatCode>General</c:formatCode>
                <c:ptCount val="9"/>
                <c:pt idx="0">
                  <c:v>0.388</c:v>
                </c:pt>
                <c:pt idx="1">
                  <c:v>0.49</c:v>
                </c:pt>
                <c:pt idx="2">
                  <c:v>0.481</c:v>
                </c:pt>
                <c:pt idx="3">
                  <c:v>0.395</c:v>
                </c:pt>
                <c:pt idx="4">
                  <c:v>0.481</c:v>
                </c:pt>
                <c:pt idx="5">
                  <c:v>0.446</c:v>
                </c:pt>
                <c:pt idx="6">
                  <c:v>0.397</c:v>
                </c:pt>
                <c:pt idx="7">
                  <c:v>0.523</c:v>
                </c:pt>
                <c:pt idx="8">
                  <c:v>0.43</c:v>
                </c:pt>
              </c:numCache>
            </c:numRef>
          </c:val>
        </c:ser>
        <c:ser>
          <c:idx val="1"/>
          <c:order val="1"/>
          <c:tx>
            <c:strRef>
              <c:f>Sheet1!$C$59</c:f>
              <c:strCache>
                <c:ptCount val="1"/>
                <c:pt idx="0">
                  <c:v>singletons | gestation</c:v>
                </c:pt>
              </c:strCache>
            </c:strRef>
          </c:tx>
          <c:spPr>
            <a:solidFill>
              <a:schemeClr val="accent2"/>
            </a:solidFill>
            <a:ln>
              <a:noFill/>
            </a:ln>
            <a:effectLst/>
          </c:spPr>
          <c:invertIfNegative val="0"/>
          <c:cat>
            <c:strRef>
              <c:f>Sheet1!$A$60:$A$68</c:f>
              <c:strCache>
                <c:ptCount val="9"/>
                <c:pt idx="0">
                  <c:v>New York top</c:v>
                </c:pt>
                <c:pt idx="1">
                  <c:v>New York middle</c:v>
                </c:pt>
                <c:pt idx="2">
                  <c:v>New York bottom</c:v>
                </c:pt>
                <c:pt idx="3">
                  <c:v>Louisiana top</c:v>
                </c:pt>
                <c:pt idx="4">
                  <c:v>Louisiana middle</c:v>
                </c:pt>
                <c:pt idx="5">
                  <c:v>Louisiana bottom</c:v>
                </c:pt>
                <c:pt idx="6">
                  <c:v>Indiana top</c:v>
                </c:pt>
                <c:pt idx="7">
                  <c:v>Indiana middle</c:v>
                </c:pt>
                <c:pt idx="8">
                  <c:v>Indiana bottom</c:v>
                </c:pt>
              </c:strCache>
            </c:strRef>
          </c:cat>
          <c:val>
            <c:numRef>
              <c:f>Sheet1!$C$60:$C$68</c:f>
              <c:numCache>
                <c:formatCode>General</c:formatCode>
                <c:ptCount val="9"/>
                <c:pt idx="0">
                  <c:v>0.406</c:v>
                </c:pt>
                <c:pt idx="1">
                  <c:v>0.407</c:v>
                </c:pt>
                <c:pt idx="2">
                  <c:v>0.418</c:v>
                </c:pt>
                <c:pt idx="3">
                  <c:v>0.403</c:v>
                </c:pt>
                <c:pt idx="4">
                  <c:v>0.409</c:v>
                </c:pt>
                <c:pt idx="5">
                  <c:v>0.36</c:v>
                </c:pt>
                <c:pt idx="6">
                  <c:v>0.396</c:v>
                </c:pt>
                <c:pt idx="7">
                  <c:v>0.416</c:v>
                </c:pt>
                <c:pt idx="8">
                  <c:v>0.384</c:v>
                </c:pt>
              </c:numCache>
            </c:numRef>
          </c:val>
        </c:ser>
        <c:ser>
          <c:idx val="2"/>
          <c:order val="2"/>
          <c:tx>
            <c:strRef>
              <c:f>Sheet1!$D$59</c:f>
              <c:strCache>
                <c:ptCount val="1"/>
                <c:pt idx="0">
                  <c:v>siblings</c:v>
                </c:pt>
              </c:strCache>
            </c:strRef>
          </c:tx>
          <c:spPr>
            <a:solidFill>
              <a:schemeClr val="accent3"/>
            </a:solidFill>
            <a:ln>
              <a:noFill/>
            </a:ln>
            <a:effectLst/>
          </c:spPr>
          <c:invertIfNegative val="0"/>
          <c:cat>
            <c:strRef>
              <c:f>Sheet1!$A$60:$A$68</c:f>
              <c:strCache>
                <c:ptCount val="9"/>
                <c:pt idx="0">
                  <c:v>New York top</c:v>
                </c:pt>
                <c:pt idx="1">
                  <c:v>New York middle</c:v>
                </c:pt>
                <c:pt idx="2">
                  <c:v>New York bottom</c:v>
                </c:pt>
                <c:pt idx="3">
                  <c:v>Louisiana top</c:v>
                </c:pt>
                <c:pt idx="4">
                  <c:v>Louisiana middle</c:v>
                </c:pt>
                <c:pt idx="5">
                  <c:v>Louisiana bottom</c:v>
                </c:pt>
                <c:pt idx="6">
                  <c:v>Indiana top</c:v>
                </c:pt>
                <c:pt idx="7">
                  <c:v>Indiana middle</c:v>
                </c:pt>
                <c:pt idx="8">
                  <c:v>Indiana bottom</c:v>
                </c:pt>
              </c:strCache>
            </c:strRef>
          </c:cat>
          <c:val>
            <c:numRef>
              <c:f>Sheet1!$D$60:$D$68</c:f>
              <c:numCache>
                <c:formatCode>General</c:formatCode>
                <c:ptCount val="9"/>
                <c:pt idx="0">
                  <c:v>0.262</c:v>
                </c:pt>
                <c:pt idx="1">
                  <c:v>0.316</c:v>
                </c:pt>
                <c:pt idx="2">
                  <c:v>0.3</c:v>
                </c:pt>
                <c:pt idx="3">
                  <c:v>0.352</c:v>
                </c:pt>
                <c:pt idx="4">
                  <c:v>0.317</c:v>
                </c:pt>
                <c:pt idx="5">
                  <c:v>0.256</c:v>
                </c:pt>
                <c:pt idx="6">
                  <c:v>0.33</c:v>
                </c:pt>
                <c:pt idx="7">
                  <c:v>0.388</c:v>
                </c:pt>
                <c:pt idx="8">
                  <c:v>0.281</c:v>
                </c:pt>
              </c:numCache>
            </c:numRef>
          </c:val>
        </c:ser>
        <c:dLbls>
          <c:showLegendKey val="0"/>
          <c:showVal val="0"/>
          <c:showCatName val="0"/>
          <c:showSerName val="0"/>
          <c:showPercent val="0"/>
          <c:showBubbleSize val="0"/>
        </c:dLbls>
        <c:gapWidth val="219"/>
        <c:overlap val="-27"/>
        <c:axId val="-2133061752"/>
        <c:axId val="-2133073432"/>
      </c:barChart>
      <c:catAx>
        <c:axId val="-2133061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073432"/>
        <c:crosses val="autoZero"/>
        <c:auto val="1"/>
        <c:lblAlgn val="ctr"/>
        <c:lblOffset val="100"/>
        <c:noMultiLvlLbl val="0"/>
      </c:catAx>
      <c:valAx>
        <c:axId val="-21330734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33061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Coefficients</a:t>
            </a:r>
            <a:r>
              <a:rPr lang="en-US" b="1" baseline="0"/>
              <a:t> on own log birth weight and next sibling's log birth weight, by subgroup</a:t>
            </a:r>
            <a:endParaRPr lang="en-US" b="1"/>
          </a:p>
        </c:rich>
      </c:tx>
      <c:layout/>
      <c:overlay val="0"/>
      <c:spPr>
        <a:noFill/>
        <a:ln>
          <a:noFill/>
        </a:ln>
        <a:effectLst/>
      </c:spPr>
    </c:title>
    <c:autoTitleDeleted val="0"/>
    <c:plotArea>
      <c:layout/>
      <c:barChart>
        <c:barDir val="col"/>
        <c:grouping val="clustered"/>
        <c:varyColors val="0"/>
        <c:ser>
          <c:idx val="0"/>
          <c:order val="0"/>
          <c:tx>
            <c:strRef>
              <c:f>Sheet1!$B$71</c:f>
              <c:strCache>
                <c:ptCount val="1"/>
                <c:pt idx="0">
                  <c:v>own log BW</c:v>
                </c:pt>
              </c:strCache>
            </c:strRef>
          </c:tx>
          <c:spPr>
            <a:solidFill>
              <a:schemeClr val="accent1"/>
            </a:solidFill>
            <a:ln>
              <a:noFill/>
            </a:ln>
            <a:effectLst/>
          </c:spPr>
          <c:invertIfNegative val="0"/>
          <c:cat>
            <c:strRef>
              <c:f>Sheet1!$A$72:$A$85</c:f>
              <c:strCache>
                <c:ptCount val="14"/>
                <c:pt idx="0">
                  <c:v>all focal children</c:v>
                </c:pt>
                <c:pt idx="1">
                  <c:v>boys</c:v>
                </c:pt>
                <c:pt idx="2">
                  <c:v>girls</c:v>
                </c:pt>
                <c:pt idx="3">
                  <c:v>mother white</c:v>
                </c:pt>
                <c:pt idx="4">
                  <c:v>mother black</c:v>
                </c:pt>
                <c:pt idx="5">
                  <c:v>mother non-Hispanic</c:v>
                </c:pt>
                <c:pt idx="6">
                  <c:v>mother Hispanic</c:v>
                </c:pt>
                <c:pt idx="7">
                  <c:v>mother less than high school</c:v>
                </c:pt>
                <c:pt idx="8">
                  <c:v>mother high school</c:v>
                </c:pt>
                <c:pt idx="9">
                  <c:v>mother college graduate</c:v>
                </c:pt>
                <c:pt idx="10">
                  <c:v>mother age &lt; 22</c:v>
                </c:pt>
                <c:pt idx="11">
                  <c:v>mother age 22-29</c:v>
                </c:pt>
                <c:pt idx="12">
                  <c:v>mother age 30-35</c:v>
                </c:pt>
                <c:pt idx="13">
                  <c:v>mother age &gt;35</c:v>
                </c:pt>
              </c:strCache>
            </c:strRef>
          </c:cat>
          <c:val>
            <c:numRef>
              <c:f>Sheet1!$B$72:$B$85</c:f>
              <c:numCache>
                <c:formatCode>General</c:formatCode>
                <c:ptCount val="14"/>
                <c:pt idx="0">
                  <c:v>0.251</c:v>
                </c:pt>
                <c:pt idx="1">
                  <c:v>0.243</c:v>
                </c:pt>
                <c:pt idx="2">
                  <c:v>0.258</c:v>
                </c:pt>
                <c:pt idx="3">
                  <c:v>0.277</c:v>
                </c:pt>
                <c:pt idx="4">
                  <c:v>0.206</c:v>
                </c:pt>
                <c:pt idx="5">
                  <c:v>0.245</c:v>
                </c:pt>
                <c:pt idx="6">
                  <c:v>0.264</c:v>
                </c:pt>
                <c:pt idx="7">
                  <c:v>0.249</c:v>
                </c:pt>
                <c:pt idx="8">
                  <c:v>0.236</c:v>
                </c:pt>
                <c:pt idx="9">
                  <c:v>0.215</c:v>
                </c:pt>
                <c:pt idx="10">
                  <c:v>0.293</c:v>
                </c:pt>
                <c:pt idx="11">
                  <c:v>0.259</c:v>
                </c:pt>
                <c:pt idx="12">
                  <c:v>0.187</c:v>
                </c:pt>
                <c:pt idx="13">
                  <c:v>0.204</c:v>
                </c:pt>
              </c:numCache>
            </c:numRef>
          </c:val>
        </c:ser>
        <c:ser>
          <c:idx val="1"/>
          <c:order val="1"/>
          <c:tx>
            <c:strRef>
              <c:f>Sheet1!$C$71</c:f>
              <c:strCache>
                <c:ptCount val="1"/>
                <c:pt idx="0">
                  <c:v>younger sibling log BW</c:v>
                </c:pt>
              </c:strCache>
            </c:strRef>
          </c:tx>
          <c:spPr>
            <a:solidFill>
              <a:schemeClr val="accent2"/>
            </a:solidFill>
            <a:ln>
              <a:noFill/>
            </a:ln>
            <a:effectLst/>
          </c:spPr>
          <c:invertIfNegative val="0"/>
          <c:cat>
            <c:strRef>
              <c:f>Sheet1!$A$72:$A$85</c:f>
              <c:strCache>
                <c:ptCount val="14"/>
                <c:pt idx="0">
                  <c:v>all focal children</c:v>
                </c:pt>
                <c:pt idx="1">
                  <c:v>boys</c:v>
                </c:pt>
                <c:pt idx="2">
                  <c:v>girls</c:v>
                </c:pt>
                <c:pt idx="3">
                  <c:v>mother white</c:v>
                </c:pt>
                <c:pt idx="4">
                  <c:v>mother black</c:v>
                </c:pt>
                <c:pt idx="5">
                  <c:v>mother non-Hispanic</c:v>
                </c:pt>
                <c:pt idx="6">
                  <c:v>mother Hispanic</c:v>
                </c:pt>
                <c:pt idx="7">
                  <c:v>mother less than high school</c:v>
                </c:pt>
                <c:pt idx="8">
                  <c:v>mother high school</c:v>
                </c:pt>
                <c:pt idx="9">
                  <c:v>mother college graduate</c:v>
                </c:pt>
                <c:pt idx="10">
                  <c:v>mother age &lt; 22</c:v>
                </c:pt>
                <c:pt idx="11">
                  <c:v>mother age 22-29</c:v>
                </c:pt>
                <c:pt idx="12">
                  <c:v>mother age 30-35</c:v>
                </c:pt>
                <c:pt idx="13">
                  <c:v>mother age &gt;35</c:v>
                </c:pt>
              </c:strCache>
            </c:strRef>
          </c:cat>
          <c:val>
            <c:numRef>
              <c:f>Sheet1!$C$72:$C$85</c:f>
              <c:numCache>
                <c:formatCode>General</c:formatCode>
                <c:ptCount val="14"/>
                <c:pt idx="0">
                  <c:v>0.062</c:v>
                </c:pt>
                <c:pt idx="1">
                  <c:v>0.068</c:v>
                </c:pt>
                <c:pt idx="2">
                  <c:v>0.058</c:v>
                </c:pt>
                <c:pt idx="3">
                  <c:v>0.06</c:v>
                </c:pt>
                <c:pt idx="4">
                  <c:v>0.042</c:v>
                </c:pt>
                <c:pt idx="5">
                  <c:v>0.069</c:v>
                </c:pt>
                <c:pt idx="6">
                  <c:v>0.025</c:v>
                </c:pt>
                <c:pt idx="7">
                  <c:v>0.054</c:v>
                </c:pt>
                <c:pt idx="8">
                  <c:v>0.074</c:v>
                </c:pt>
                <c:pt idx="9">
                  <c:v>-0.026</c:v>
                </c:pt>
                <c:pt idx="10">
                  <c:v>0.079</c:v>
                </c:pt>
                <c:pt idx="11">
                  <c:v>0.052</c:v>
                </c:pt>
                <c:pt idx="12">
                  <c:v>0.048</c:v>
                </c:pt>
                <c:pt idx="13">
                  <c:v>0.118</c:v>
                </c:pt>
              </c:numCache>
            </c:numRef>
          </c:val>
        </c:ser>
        <c:dLbls>
          <c:showLegendKey val="0"/>
          <c:showVal val="0"/>
          <c:showCatName val="0"/>
          <c:showSerName val="0"/>
          <c:showPercent val="0"/>
          <c:showBubbleSize val="0"/>
        </c:dLbls>
        <c:gapWidth val="219"/>
        <c:overlap val="-27"/>
        <c:axId val="-2146058280"/>
        <c:axId val="-2146054632"/>
      </c:barChart>
      <c:catAx>
        <c:axId val="-214605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054632"/>
        <c:crosses val="autoZero"/>
        <c:auto val="1"/>
        <c:lblAlgn val="ctr"/>
        <c:lblOffset val="100"/>
        <c:noMultiLvlLbl val="0"/>
      </c:catAx>
      <c:valAx>
        <c:axId val="-2146054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6058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0.21547</cdr:x>
      <cdr:y>0.21348</cdr:y>
    </cdr:from>
    <cdr:to>
      <cdr:x>0.21651</cdr:x>
      <cdr:y>0.88335</cdr:y>
    </cdr:to>
    <cdr:cxnSp macro="">
      <cdr:nvCxnSpPr>
        <cdr:cNvPr id="3" name="Straight Connector 2"/>
        <cdr:cNvCxnSpPr/>
      </cdr:nvCxnSpPr>
      <cdr:spPr>
        <a:xfrm xmlns:a="http://schemas.openxmlformats.org/drawingml/2006/main" flipH="1" flipV="1">
          <a:off x="1773252" y="1053981"/>
          <a:ext cx="8546" cy="3307223"/>
        </a:xfrm>
        <a:prstGeom xmlns:a="http://schemas.openxmlformats.org/drawingml/2006/main" prst="line">
          <a:avLst/>
        </a:prstGeom>
        <a:ln xmlns:a="http://schemas.openxmlformats.org/drawingml/2006/main">
          <a:solidFill>
            <a:schemeClr val="tx1"/>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7161B-F86D-3140-961D-4121D994AD17}" type="datetimeFigureOut">
              <a:rPr lang="en-US" smtClean="0"/>
              <a:t>3/19/14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39CDC-B4D3-2A45-B172-DC589AC0B1F3}" type="slidenum">
              <a:rPr lang="en-US" smtClean="0"/>
              <a:t>‹#›</a:t>
            </a:fld>
            <a:endParaRPr lang="en-US"/>
          </a:p>
        </p:txBody>
      </p:sp>
    </p:spTree>
    <p:extLst>
      <p:ext uri="{BB962C8B-B14F-4D97-AF65-F5344CB8AC3E}">
        <p14:creationId xmlns:p14="http://schemas.microsoft.com/office/powerpoint/2010/main" val="9873603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6844C-1F22-4B28-8077-3CC896222F0D}" type="slidenum">
              <a:rPr lang="en-US" smtClean="0"/>
              <a:t>28</a:t>
            </a:fld>
            <a:endParaRPr lang="en-US"/>
          </a:p>
        </p:txBody>
      </p:sp>
    </p:spTree>
    <p:extLst>
      <p:ext uri="{BB962C8B-B14F-4D97-AF65-F5344CB8AC3E}">
        <p14:creationId xmlns:p14="http://schemas.microsoft.com/office/powerpoint/2010/main" val="492429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F6844C-1F22-4B28-8077-3CC896222F0D}" type="slidenum">
              <a:rPr lang="en-US" smtClean="0"/>
              <a:t>29</a:t>
            </a:fld>
            <a:endParaRPr lang="en-US"/>
          </a:p>
        </p:txBody>
      </p:sp>
    </p:spTree>
    <p:extLst>
      <p:ext uri="{BB962C8B-B14F-4D97-AF65-F5344CB8AC3E}">
        <p14:creationId xmlns:p14="http://schemas.microsoft.com/office/powerpoint/2010/main" val="2728654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BE16BAEB-99A1-A346-B448-F478C4EAC526}" type="datetimeFigureOut">
              <a:rPr lang="en-US" smtClean="0"/>
              <a:pPr/>
              <a:t>3/19/14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C8EE210B-55B1-CC4A-B7DB-255F7A5835D1}"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16BAEB-99A1-A346-B448-F478C4EAC526}"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E210B-55B1-CC4A-B7DB-255F7A5835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E16BAEB-99A1-A346-B448-F478C4EAC526}"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E210B-55B1-CC4A-B7DB-255F7A5835D1}"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E16BAEB-99A1-A346-B448-F478C4EAC526}" type="datetimeFigureOut">
              <a:rPr lang="en-US" smtClean="0"/>
              <a:pPr/>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EE210B-55B1-CC4A-B7DB-255F7A5835D1}"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BE16BAEB-99A1-A346-B448-F478C4EAC526}" type="datetimeFigureOut">
              <a:rPr lang="en-US" smtClean="0"/>
              <a:pPr/>
              <a:t>3/19/14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C8EE210B-55B1-CC4A-B7DB-255F7A5835D1}"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E16BAEB-99A1-A346-B448-F478C4EAC526}"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E210B-55B1-CC4A-B7DB-255F7A5835D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E16BAEB-99A1-A346-B448-F478C4EAC526}" type="datetimeFigureOut">
              <a:rPr lang="en-US" smtClean="0"/>
              <a:pPr/>
              <a:t>3/19/14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EE210B-55B1-CC4A-B7DB-255F7A5835D1}"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E16BAEB-99A1-A346-B448-F478C4EAC526}" type="datetimeFigureOut">
              <a:rPr lang="en-US" smtClean="0"/>
              <a:pPr/>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EE210B-55B1-CC4A-B7DB-255F7A5835D1}"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6BAEB-99A1-A346-B448-F478C4EAC526}" type="datetimeFigureOut">
              <a:rPr lang="en-US" smtClean="0"/>
              <a:pPr/>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EE210B-55B1-CC4A-B7DB-255F7A5835D1}"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16BAEB-99A1-A346-B448-F478C4EAC526}"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E210B-55B1-CC4A-B7DB-255F7A5835D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E16BAEB-99A1-A346-B448-F478C4EAC526}" type="datetimeFigureOut">
              <a:rPr lang="en-US" smtClean="0"/>
              <a:pPr/>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EE210B-55B1-CC4A-B7DB-255F7A5835D1}"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BE16BAEB-99A1-A346-B448-F478C4EAC526}" type="datetimeFigureOut">
              <a:rPr lang="en-US" smtClean="0"/>
              <a:pPr/>
              <a:t>3/19/14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C8EE210B-55B1-CC4A-B7DB-255F7A5835D1}"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hart" Target="../charts/char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294" y="2689412"/>
            <a:ext cx="7234518" cy="1452282"/>
          </a:xfrm>
        </p:spPr>
        <p:txBody>
          <a:bodyPr>
            <a:normAutofit/>
          </a:bodyPr>
          <a:lstStyle/>
          <a:p>
            <a:r>
              <a:rPr lang="en-US" dirty="0" smtClean="0"/>
              <a:t>The </a:t>
            </a:r>
            <a:r>
              <a:rPr lang="en-US" dirty="0" smtClean="0"/>
              <a:t>Intersection Between Child Health and Education</a:t>
            </a:r>
            <a:endParaRPr lang="en-US" dirty="0"/>
          </a:p>
        </p:txBody>
      </p:sp>
      <p:sp>
        <p:nvSpPr>
          <p:cNvPr id="3" name="Subtitle 2"/>
          <p:cNvSpPr>
            <a:spLocks noGrp="1"/>
          </p:cNvSpPr>
          <p:nvPr>
            <p:ph type="body" idx="1"/>
          </p:nvPr>
        </p:nvSpPr>
        <p:spPr>
          <a:xfrm>
            <a:off x="1295400" y="4267200"/>
            <a:ext cx="6781800" cy="1524000"/>
          </a:xfrm>
        </p:spPr>
        <p:txBody>
          <a:bodyPr>
            <a:normAutofit fontScale="92500" lnSpcReduction="20000"/>
          </a:bodyPr>
          <a:lstStyle/>
          <a:p>
            <a:r>
              <a:rPr lang="en-US" dirty="0" smtClean="0"/>
              <a:t>David Figlio*</a:t>
            </a:r>
          </a:p>
          <a:p>
            <a:r>
              <a:rPr lang="en-US" dirty="0" smtClean="0"/>
              <a:t>Director, Institute for Policy Research</a:t>
            </a:r>
          </a:p>
          <a:p>
            <a:r>
              <a:rPr lang="en-US" dirty="0" smtClean="0"/>
              <a:t>Northwestern University</a:t>
            </a:r>
          </a:p>
          <a:p>
            <a:r>
              <a:rPr lang="en-US" dirty="0" smtClean="0"/>
              <a:t>Presentation at </a:t>
            </a:r>
            <a:r>
              <a:rPr lang="en-US" dirty="0" smtClean="0"/>
              <a:t>NSW Centre for Education Statistics and Evaluation, 20 March </a:t>
            </a:r>
            <a:r>
              <a:rPr lang="en-US" dirty="0" smtClean="0"/>
              <a:t>2014</a:t>
            </a:r>
            <a:endParaRPr lang="en-US" dirty="0"/>
          </a:p>
        </p:txBody>
      </p:sp>
      <p:sp>
        <p:nvSpPr>
          <p:cNvPr id="4" name="TextBox 3"/>
          <p:cNvSpPr txBox="1"/>
          <p:nvPr/>
        </p:nvSpPr>
        <p:spPr>
          <a:xfrm>
            <a:off x="105830" y="5791201"/>
            <a:ext cx="8953906" cy="646331"/>
          </a:xfrm>
          <a:prstGeom prst="rect">
            <a:avLst/>
          </a:prstGeom>
          <a:noFill/>
        </p:spPr>
        <p:txBody>
          <a:bodyPr wrap="square" rtlCol="0">
            <a:spAutoFit/>
          </a:bodyPr>
          <a:lstStyle/>
          <a:p>
            <a:r>
              <a:rPr lang="en-US" dirty="0" smtClean="0"/>
              <a:t>*Collaborative research with Janet Currie, Josh Goodman, Jonathan </a:t>
            </a:r>
            <a:r>
              <a:rPr lang="en-US" dirty="0" err="1" smtClean="0"/>
              <a:t>Guryan</a:t>
            </a:r>
            <a:r>
              <a:rPr lang="en-US" dirty="0" smtClean="0"/>
              <a:t>, Krzysztof </a:t>
            </a:r>
            <a:r>
              <a:rPr lang="en-US" dirty="0" err="1" smtClean="0"/>
              <a:t>Karbownik</a:t>
            </a:r>
            <a:r>
              <a:rPr lang="en-US" dirty="0" smtClean="0"/>
              <a:t>, Claudia </a:t>
            </a:r>
            <a:r>
              <a:rPr lang="en-US" dirty="0" err="1" smtClean="0"/>
              <a:t>Persico</a:t>
            </a:r>
            <a:r>
              <a:rPr lang="en-US" dirty="0" smtClean="0"/>
              <a:t> and Jeffrey Roth</a:t>
            </a:r>
            <a:endParaRPr lang="en-US" dirty="0"/>
          </a:p>
        </p:txBody>
      </p:sp>
    </p:spTree>
    <p:extLst>
      <p:ext uri="{BB962C8B-B14F-4D97-AF65-F5344CB8AC3E}">
        <p14:creationId xmlns:p14="http://schemas.microsoft.com/office/powerpoint/2010/main" val="13853100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by groups, part 1</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1032402608"/>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4894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by groups, part 2</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3504774132"/>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059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by groups, part 3</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104008193"/>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7708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Test performance and estimated birth weight effects across groups</a:t>
            </a:r>
            <a:endParaRPr lang="en-US" dirty="0"/>
          </a:p>
        </p:txBody>
      </p:sp>
      <p:pic>
        <p:nvPicPr>
          <p:cNvPr id="5" name="Content Placeholder 4"/>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a:off x="722671" y="1415845"/>
            <a:ext cx="6887497" cy="4645742"/>
          </a:xfrm>
          <a:prstGeom prst="rect">
            <a:avLst/>
          </a:prstGeom>
        </p:spPr>
      </p:pic>
    </p:spTree>
    <p:extLst>
      <p:ext uri="{BB962C8B-B14F-4D97-AF65-F5344CB8AC3E}">
        <p14:creationId xmlns:p14="http://schemas.microsoft.com/office/powerpoint/2010/main" val="5988600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school quality affect the birth weight gap?</a:t>
            </a:r>
            <a:endParaRPr lang="en-US" dirty="0"/>
          </a:p>
        </p:txBody>
      </p:sp>
      <p:sp>
        <p:nvSpPr>
          <p:cNvPr id="3" name="Content Placeholder 2"/>
          <p:cNvSpPr>
            <a:spLocks noGrp="1"/>
          </p:cNvSpPr>
          <p:nvPr>
            <p:ph sz="quarter" idx="1"/>
          </p:nvPr>
        </p:nvSpPr>
        <p:spPr/>
        <p:txBody>
          <a:bodyPr/>
          <a:lstStyle/>
          <a:p>
            <a:r>
              <a:rPr lang="en-US" dirty="0" smtClean="0"/>
              <a:t>Since 1999, Florida has graded schools on an A (best) to F (worst) basis</a:t>
            </a:r>
          </a:p>
          <a:p>
            <a:pPr lvl="1"/>
            <a:r>
              <a:rPr lang="en-US" dirty="0" smtClean="0"/>
              <a:t>Initially based mainly on average proficiency rates on the criterion-referenced Florida Comprehensive Assessment Test</a:t>
            </a:r>
          </a:p>
          <a:p>
            <a:pPr lvl="1"/>
            <a:r>
              <a:rPr lang="en-US" dirty="0" smtClean="0"/>
              <a:t>From 2002 based on a combination of average proficiency rates and average student-level test score gains from year to year</a:t>
            </a:r>
          </a:p>
          <a:p>
            <a:r>
              <a:rPr lang="en-US" dirty="0" smtClean="0"/>
              <a:t>We measure “school quality” in three ways:</a:t>
            </a:r>
          </a:p>
          <a:p>
            <a:pPr lvl="1"/>
            <a:r>
              <a:rPr lang="en-US" dirty="0" smtClean="0"/>
              <a:t>State-awarded school grade</a:t>
            </a:r>
          </a:p>
          <a:p>
            <a:pPr lvl="1"/>
            <a:r>
              <a:rPr lang="en-US" dirty="0" smtClean="0"/>
              <a:t>Average FCAT performance level</a:t>
            </a:r>
          </a:p>
          <a:p>
            <a:pPr lvl="1"/>
            <a:r>
              <a:rPr lang="en-US" dirty="0" smtClean="0"/>
              <a:t>Average FCAT gain score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Does school quality affect the birth weight gap?</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63123666"/>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appear invariant to method of grading schools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2959606215"/>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4136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from birth weight analysis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There exists considerable evidence that birth weight has persistent effects into adulthood, but the time from birth to 18 has been largely a black box</a:t>
            </a:r>
          </a:p>
          <a:p>
            <a:r>
              <a:rPr lang="en-US" dirty="0" smtClean="0"/>
              <a:t>This work represents the first systematic attempt to study the period from age 5 through school</a:t>
            </a:r>
          </a:p>
          <a:p>
            <a:r>
              <a:rPr lang="en-US" dirty="0" smtClean="0"/>
              <a:t>We find that birth weight gaps are present for all groups studied, and persist regardless of family SES or school quality – suggesting that poor neonatal health plays a long-term role throughout schooling</a:t>
            </a:r>
          </a:p>
          <a:p>
            <a:pPr lvl="1"/>
            <a:r>
              <a:rPr lang="en-US" dirty="0" smtClean="0"/>
              <a:t>Smaller twins/siblings from high SES families tend to do very well, but not quite as well as larger twins/siblings from the same families!</a:t>
            </a:r>
          </a:p>
          <a:p>
            <a:pPr lvl="1"/>
            <a:r>
              <a:rPr lang="en-US" dirty="0" smtClean="0"/>
              <a:t>Birth weight gaps appear to be stable throughout schooling</a:t>
            </a:r>
          </a:p>
          <a:p>
            <a:pPr lvl="1"/>
            <a:r>
              <a:rPr lang="en-US" dirty="0" smtClean="0"/>
              <a:t>Pattern persists despite parental attempts to provide different experiences to their different children in early childhood</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children’s health affect siblings?</a:t>
            </a:r>
            <a:endParaRPr lang="en-US" dirty="0"/>
          </a:p>
        </p:txBody>
      </p:sp>
      <p:sp>
        <p:nvSpPr>
          <p:cNvPr id="3" name="Content Placeholder 2"/>
          <p:cNvSpPr>
            <a:spLocks noGrp="1"/>
          </p:cNvSpPr>
          <p:nvPr>
            <p:ph sz="quarter" idx="1"/>
          </p:nvPr>
        </p:nvSpPr>
        <p:spPr/>
        <p:txBody>
          <a:bodyPr/>
          <a:lstStyle/>
          <a:p>
            <a:r>
              <a:rPr lang="en-US" dirty="0" smtClean="0"/>
              <a:t>We next consider whether younger siblings’ health influences older siblings’ schooling outcomes</a:t>
            </a:r>
          </a:p>
          <a:p>
            <a:r>
              <a:rPr lang="en-US" dirty="0" smtClean="0"/>
              <a:t>Empirical approach: Consider “focal children” (first-born children) and their first younger sibling</a:t>
            </a:r>
          </a:p>
          <a:p>
            <a:r>
              <a:rPr lang="en-US" dirty="0" smtClean="0"/>
              <a:t>Consider two types of sibling health spillovers today:</a:t>
            </a:r>
          </a:p>
          <a:p>
            <a:pPr lvl="1"/>
            <a:r>
              <a:rPr lang="en-US" dirty="0" smtClean="0"/>
              <a:t>Birth weight of younger sibling</a:t>
            </a:r>
          </a:p>
          <a:p>
            <a:pPr lvl="1"/>
            <a:r>
              <a:rPr lang="en-US" dirty="0" smtClean="0"/>
              <a:t>Whether younger sibling has a significant cognitive or physical disability</a:t>
            </a:r>
            <a:endParaRPr lang="en-US" dirty="0"/>
          </a:p>
        </p:txBody>
      </p:sp>
    </p:spTree>
    <p:extLst>
      <p:ext uri="{BB962C8B-B14F-4D97-AF65-F5344CB8AC3E}">
        <p14:creationId xmlns:p14="http://schemas.microsoft.com/office/powerpoint/2010/main" val="319057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Sibling birth weight affects own test scores</a:t>
            </a:r>
            <a:endParaRPr lang="en-US" dirty="0"/>
          </a:p>
        </p:txBody>
      </p:sp>
      <p:pic>
        <p:nvPicPr>
          <p:cNvPr id="4" name="Content Placeholder 3"/>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081825" y="1545464"/>
            <a:ext cx="6568226" cy="4211391"/>
          </a:xfrm>
          <a:prstGeom prst="rect">
            <a:avLst/>
          </a:prstGeom>
        </p:spPr>
      </p:pic>
    </p:spTree>
    <p:extLst>
      <p:ext uri="{BB962C8B-B14F-4D97-AF65-F5344CB8AC3E}">
        <p14:creationId xmlns:p14="http://schemas.microsoft.com/office/powerpoint/2010/main" val="402544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Long literature on effects of poor neonatal health on long-term outcomes</a:t>
            </a:r>
            <a:endParaRPr lang="en-US" dirty="0"/>
          </a:p>
        </p:txBody>
      </p:sp>
      <p:sp>
        <p:nvSpPr>
          <p:cNvPr id="5" name="Content Placeholder 4"/>
          <p:cNvSpPr>
            <a:spLocks noGrp="1"/>
          </p:cNvSpPr>
          <p:nvPr>
            <p:ph sz="quarter" idx="1"/>
          </p:nvPr>
        </p:nvSpPr>
        <p:spPr/>
        <p:txBody>
          <a:bodyPr>
            <a:normAutofit fontScale="85000" lnSpcReduction="10000"/>
          </a:bodyPr>
          <a:lstStyle/>
          <a:p>
            <a:r>
              <a:rPr lang="en-US" dirty="0" smtClean="0"/>
              <a:t>A large literature documents the effects of neonatal health on many adult outcomes</a:t>
            </a:r>
          </a:p>
          <a:p>
            <a:pPr lvl="1"/>
            <a:r>
              <a:rPr lang="en-US" dirty="0" smtClean="0"/>
              <a:t>Wages, disability, adult chronic conditions, human capital accumulation</a:t>
            </a:r>
          </a:p>
          <a:p>
            <a:r>
              <a:rPr lang="en-US" dirty="0" smtClean="0"/>
              <a:t>Twin-pair comparisons in Canada, Chile, China, Norway, United States show that the heavier twin is more likely to have better adult outcomes</a:t>
            </a:r>
          </a:p>
          <a:p>
            <a:r>
              <a:rPr lang="en-US" dirty="0" smtClean="0"/>
              <a:t>While the existing literature makes clear that there appears to be a permanent effect of poor neonatal health on socio-economic and health outcomes, it is important to know how neonatal health affects child development, whether public policies might be beneficial, and whether parental inputs and neonatal health are complements or substitutes</a:t>
            </a:r>
          </a:p>
          <a:p>
            <a:r>
              <a:rPr lang="en-US" dirty="0" smtClean="0"/>
              <a:t>To date, we know little about how neonatal health’s effects vary at different stages of development, or whether public policies (e.g., school quality) can help mitigate the relationship</a:t>
            </a:r>
          </a:p>
          <a:p>
            <a:pPr lvl="1"/>
            <a:endParaRPr lang="en-US" dirty="0" smtClean="0"/>
          </a:p>
        </p:txBody>
      </p:sp>
    </p:spTree>
    <p:extLst>
      <p:ext uri="{BB962C8B-B14F-4D97-AF65-F5344CB8AC3E}">
        <p14:creationId xmlns:p14="http://schemas.microsoft.com/office/powerpoint/2010/main" val="28067908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Sibling birth weight affects own test scores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822218168"/>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36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Sibling disability affects own test scores</a:t>
            </a:r>
            <a:endParaRPr lang="en-US" dirty="0"/>
          </a:p>
        </p:txBody>
      </p:sp>
      <p:pic>
        <p:nvPicPr>
          <p:cNvPr id="4" name="Content Placeholder 3"/>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87266" y="1620076"/>
            <a:ext cx="6114300" cy="4432993"/>
          </a:xfrm>
          <a:prstGeom prst="rect">
            <a:avLst/>
          </a:prstGeom>
        </p:spPr>
      </p:pic>
    </p:spTree>
    <p:extLst>
      <p:ext uri="{BB962C8B-B14F-4D97-AF65-F5344CB8AC3E}">
        <p14:creationId xmlns:p14="http://schemas.microsoft.com/office/powerpoint/2010/main" val="3348753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Results hold even when eliminating focal children who have a disability themselves</a:t>
            </a:r>
            <a:endParaRPr lang="en-US" dirty="0"/>
          </a:p>
        </p:txBody>
      </p:sp>
      <p:pic>
        <p:nvPicPr>
          <p:cNvPr id="4" name="Content Placeholder 3"/>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703175" y="1645835"/>
            <a:ext cx="5715056" cy="4445872"/>
          </a:xfrm>
          <a:prstGeom prst="rect">
            <a:avLst/>
          </a:prstGeom>
        </p:spPr>
      </p:pic>
    </p:spTree>
    <p:extLst>
      <p:ext uri="{BB962C8B-B14F-4D97-AF65-F5344CB8AC3E}">
        <p14:creationId xmlns:p14="http://schemas.microsoft.com/office/powerpoint/2010/main" val="3936683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U-shaped relationship between sibling disability and test scores</a:t>
            </a:r>
            <a:endParaRPr lang="en-US"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918653797"/>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6667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U-shaped relationship between sibling disability severity and test scores</a:t>
            </a:r>
            <a:endParaRPr lang="en-US" dirty="0"/>
          </a:p>
        </p:txBody>
      </p:sp>
      <p:pic>
        <p:nvPicPr>
          <p:cNvPr id="4" name="Content Placeholder 3"/>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2871" y="1594318"/>
            <a:ext cx="6281726" cy="4214054"/>
          </a:xfrm>
          <a:prstGeom prst="rect">
            <a:avLst/>
          </a:prstGeom>
        </p:spPr>
      </p:pic>
    </p:spTree>
    <p:extLst>
      <p:ext uri="{BB962C8B-B14F-4D97-AF65-F5344CB8AC3E}">
        <p14:creationId xmlns:p14="http://schemas.microsoft.com/office/powerpoint/2010/main" val="3517266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U-shaped relationship holds when limiting to non-disabled focal children</a:t>
            </a:r>
            <a:endParaRPr lang="en-US" dirty="0"/>
          </a:p>
        </p:txBody>
      </p:sp>
      <p:pic>
        <p:nvPicPr>
          <p:cNvPr id="4" name="Content Placeholder 3"/>
          <p:cNvPicPr>
            <a:picLocks noGrp="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342568" y="1594319"/>
            <a:ext cx="6320362" cy="4471629"/>
          </a:xfrm>
          <a:prstGeom prst="rect">
            <a:avLst/>
          </a:prstGeom>
        </p:spPr>
      </p:pic>
    </p:spTree>
    <p:extLst>
      <p:ext uri="{BB962C8B-B14F-4D97-AF65-F5344CB8AC3E}">
        <p14:creationId xmlns:p14="http://schemas.microsoft.com/office/powerpoint/2010/main" val="34390537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conclusions about “starting values”</a:t>
            </a:r>
            <a:endParaRPr lang="en-US" dirty="0"/>
          </a:p>
        </p:txBody>
      </p:sp>
      <p:sp>
        <p:nvSpPr>
          <p:cNvPr id="3" name="Content Placeholder 2"/>
          <p:cNvSpPr>
            <a:spLocks noGrp="1"/>
          </p:cNvSpPr>
          <p:nvPr>
            <p:ph sz="quarter" idx="1"/>
          </p:nvPr>
        </p:nvSpPr>
        <p:spPr/>
        <p:txBody>
          <a:bodyPr/>
          <a:lstStyle/>
          <a:p>
            <a:r>
              <a:rPr lang="en-US" dirty="0" smtClean="0"/>
              <a:t>Early health matters for children’s cognitive outcomes</a:t>
            </a:r>
          </a:p>
          <a:p>
            <a:pPr lvl="1"/>
            <a:r>
              <a:rPr lang="en-US" dirty="0" smtClean="0"/>
              <a:t>Results are present for all subgroups and are strikingly robust</a:t>
            </a:r>
          </a:p>
          <a:p>
            <a:r>
              <a:rPr lang="en-US" dirty="0" smtClean="0"/>
              <a:t>Sibling early health affects older children in the family</a:t>
            </a:r>
          </a:p>
          <a:p>
            <a:pPr lvl="1"/>
            <a:r>
              <a:rPr lang="en-US" dirty="0" smtClean="0"/>
              <a:t>True for birth weight as well as disability</a:t>
            </a:r>
          </a:p>
          <a:p>
            <a:pPr lvl="1"/>
            <a:r>
              <a:rPr lang="en-US" dirty="0" smtClean="0"/>
              <a:t>Note: Younger siblings born just above 1500g have much more negative effects than do younger siblings born just below 1500g</a:t>
            </a:r>
          </a:p>
          <a:p>
            <a:r>
              <a:rPr lang="en-US" dirty="0" smtClean="0"/>
              <a:t>Early health effects persist regardless of family socio-economic status or school quality</a:t>
            </a:r>
          </a:p>
          <a:p>
            <a:pPr lvl="1"/>
            <a:endParaRPr lang="en-US" dirty="0" smtClean="0"/>
          </a:p>
        </p:txBody>
      </p:sp>
    </p:spTree>
    <p:extLst>
      <p:ext uri="{BB962C8B-B14F-4D97-AF65-F5344CB8AC3E}">
        <p14:creationId xmlns:p14="http://schemas.microsoft.com/office/powerpoint/2010/main" val="2137675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promise of early intervention</a:t>
            </a:r>
            <a:endParaRPr lang="en-US" dirty="0"/>
          </a:p>
        </p:txBody>
      </p:sp>
      <p:sp>
        <p:nvSpPr>
          <p:cNvPr id="3" name="Content Placeholder 2"/>
          <p:cNvSpPr>
            <a:spLocks noGrp="1"/>
          </p:cNvSpPr>
          <p:nvPr>
            <p:ph sz="quarter" idx="1"/>
          </p:nvPr>
        </p:nvSpPr>
        <p:spPr/>
        <p:txBody>
          <a:bodyPr>
            <a:normAutofit fontScale="92500"/>
          </a:bodyPr>
          <a:lstStyle/>
          <a:p>
            <a:r>
              <a:rPr lang="en-US" dirty="0" smtClean="0"/>
              <a:t>Just because we see that it is difficult to move the needle doesn’t mean that the needle can’t be moved</a:t>
            </a:r>
          </a:p>
          <a:p>
            <a:r>
              <a:rPr lang="en-US" dirty="0" smtClean="0"/>
              <a:t>My research from Florida suggests that early interventions can be highly valuable</a:t>
            </a:r>
          </a:p>
          <a:p>
            <a:r>
              <a:rPr lang="en-US" dirty="0" smtClean="0"/>
              <a:t>The case of autism spectrum disorders: Children can receive services through Florida’s Early Steps Program</a:t>
            </a:r>
          </a:p>
          <a:p>
            <a:r>
              <a:rPr lang="en-US" dirty="0" smtClean="0"/>
              <a:t>Once children receive a diagnosis in an Early Steps office (16 statewide), they can receive services in their local community </a:t>
            </a:r>
          </a:p>
          <a:p>
            <a:r>
              <a:rPr lang="en-US" dirty="0" smtClean="0"/>
              <a:t>Using empirical strategies that deal with differential </a:t>
            </a:r>
            <a:r>
              <a:rPr lang="en-US" dirty="0" smtClean="0"/>
              <a:t>selection </a:t>
            </a:r>
            <a:r>
              <a:rPr lang="en-US" dirty="0" smtClean="0"/>
              <a:t>into early intervention, we find that children who receive early interventions for autism have dramatically better outcomes despite being relatively disadvantaged to start!</a:t>
            </a:r>
            <a:endParaRPr lang="en-US" dirty="0"/>
          </a:p>
        </p:txBody>
      </p:sp>
    </p:spTree>
    <p:extLst>
      <p:ext uri="{BB962C8B-B14F-4D97-AF65-F5344CB8AC3E}">
        <p14:creationId xmlns:p14="http://schemas.microsoft.com/office/powerpoint/2010/main" val="25805810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fix ideas: Cohort-level evidence</a:t>
            </a:r>
            <a:endParaRPr lang="en-US" dirty="0"/>
          </a:p>
        </p:txBody>
      </p:sp>
      <p:graphicFrame>
        <p:nvGraphicFramePr>
          <p:cNvPr id="5" name="Content Placeholder 4"/>
          <p:cNvGraphicFramePr>
            <a:graphicFrameLocks noGrp="1"/>
          </p:cNvGraphicFramePr>
          <p:nvPr>
            <p:ph sz="quarter" idx="1"/>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p:cNvCxnSpPr/>
          <p:nvPr/>
        </p:nvCxnSpPr>
        <p:spPr>
          <a:xfrm flipV="1">
            <a:off x="2273181" y="2273181"/>
            <a:ext cx="25638" cy="33157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484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 fix ideas: No evidence for other disabilities very rarely served by Early Steps</a:t>
            </a:r>
            <a:endParaRPr lang="en-US" dirty="0"/>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849978798"/>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828942" y="5922235"/>
            <a:ext cx="5258876" cy="369332"/>
          </a:xfrm>
          <a:prstGeom prst="rect">
            <a:avLst/>
          </a:prstGeom>
          <a:noFill/>
        </p:spPr>
        <p:txBody>
          <a:bodyPr wrap="none" rtlCol="0">
            <a:spAutoFit/>
          </a:bodyPr>
          <a:lstStyle/>
          <a:p>
            <a:r>
              <a:rPr lang="en-US" dirty="0" smtClean="0"/>
              <a:t>Note: autistic children are not included in this analysis</a:t>
            </a:r>
            <a:endParaRPr lang="en-US" dirty="0"/>
          </a:p>
        </p:txBody>
      </p:sp>
    </p:spTree>
    <p:extLst>
      <p:ext uri="{BB962C8B-B14F-4D97-AF65-F5344CB8AC3E}">
        <p14:creationId xmlns:p14="http://schemas.microsoft.com/office/powerpoint/2010/main" val="100387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new data resource: Florida “registry” data</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We make use of the first, to our knowledge, large-scale dataset that</a:t>
            </a:r>
          </a:p>
          <a:p>
            <a:pPr lvl="1"/>
            <a:r>
              <a:rPr lang="en-US" dirty="0" smtClean="0"/>
              <a:t>Links birth records to school records in a highly developed context</a:t>
            </a:r>
          </a:p>
          <a:p>
            <a:pPr lvl="1"/>
            <a:r>
              <a:rPr lang="en-US" dirty="0" smtClean="0"/>
              <a:t>Includes annual assessment data for children to track children’s trajectories over time – important for observing whether birth weight effects open or close over time so that we might be able to pinpoint resources</a:t>
            </a:r>
          </a:p>
          <a:p>
            <a:pPr lvl="1"/>
            <a:r>
              <a:rPr lang="en-US" dirty="0" smtClean="0"/>
              <a:t>To date, children born from 1992-2002 matched to school records</a:t>
            </a:r>
          </a:p>
          <a:p>
            <a:pPr lvl="1"/>
            <a:r>
              <a:rPr lang="en-US" dirty="0" smtClean="0"/>
              <a:t>&gt;14,000 twin pairs, &gt;1.3 million singletons old enough for test scores</a:t>
            </a:r>
          </a:p>
          <a:p>
            <a:r>
              <a:rPr lang="en-US" dirty="0" smtClean="0"/>
              <a:t>Florida is a location with many desirable characteristics for study:</a:t>
            </a:r>
          </a:p>
          <a:p>
            <a:pPr lvl="1"/>
            <a:r>
              <a:rPr lang="en-US" b="1" dirty="0" smtClean="0"/>
              <a:t>Large</a:t>
            </a:r>
            <a:r>
              <a:rPr lang="en-US" dirty="0" smtClean="0"/>
              <a:t>: Florida’s population of ~17M and ~200K births/year compares to Norway, Denmark, and Sweden combined</a:t>
            </a:r>
          </a:p>
          <a:p>
            <a:pPr lvl="1"/>
            <a:r>
              <a:rPr lang="en-US" b="1" dirty="0" smtClean="0"/>
              <a:t>Heterogeneous</a:t>
            </a:r>
            <a:r>
              <a:rPr lang="en-US" dirty="0" smtClean="0"/>
              <a:t>:  45% of moms racial/ethnic minorities; 25% of moms foreign born</a:t>
            </a:r>
          </a:p>
          <a:p>
            <a:pPr lvl="1"/>
            <a:r>
              <a:rPr lang="en-US" dirty="0" smtClean="0"/>
              <a:t>Politically and socially </a:t>
            </a:r>
            <a:r>
              <a:rPr lang="en-US" b="1" dirty="0" smtClean="0"/>
              <a:t>representative</a:t>
            </a:r>
            <a:r>
              <a:rPr lang="en-US" dirty="0" smtClean="0"/>
              <a:t> of the United States</a:t>
            </a:r>
          </a:p>
          <a:p>
            <a:pPr lvl="1"/>
            <a:r>
              <a:rPr lang="en-US" b="1" dirty="0" smtClean="0"/>
              <a:t>Excellent institutional conditions </a:t>
            </a:r>
            <a:r>
              <a:rPr lang="en-US" dirty="0" smtClean="0"/>
              <a:t>for matching birth and school data</a:t>
            </a:r>
          </a:p>
        </p:txBody>
      </p:sp>
    </p:spTree>
    <p:extLst>
      <p:ext uri="{BB962C8B-B14F-4D97-AF65-F5344CB8AC3E}">
        <p14:creationId xmlns:p14="http://schemas.microsoft.com/office/powerpoint/2010/main" val="7774340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early intervention for autism</a:t>
            </a:r>
            <a:endParaRPr lang="en-US" dirty="0"/>
          </a:p>
        </p:txBody>
      </p:sp>
      <p:sp>
        <p:nvSpPr>
          <p:cNvPr id="3" name="Content Placeholder 2"/>
          <p:cNvSpPr>
            <a:spLocks noGrp="1"/>
          </p:cNvSpPr>
          <p:nvPr>
            <p:ph sz="quarter" idx="1"/>
          </p:nvPr>
        </p:nvSpPr>
        <p:spPr/>
        <p:txBody>
          <a:bodyPr/>
          <a:lstStyle/>
          <a:p>
            <a:r>
              <a:rPr lang="en-US" dirty="0" smtClean="0"/>
              <a:t>Children who receive early services for autism:</a:t>
            </a:r>
          </a:p>
          <a:p>
            <a:pPr lvl="1"/>
            <a:r>
              <a:rPr lang="en-US" dirty="0" smtClean="0"/>
              <a:t>15 percentage points more likely to start school on time</a:t>
            </a:r>
          </a:p>
          <a:p>
            <a:pPr lvl="1"/>
            <a:r>
              <a:rPr lang="en-US" dirty="0" smtClean="0"/>
              <a:t>30 percentage points less likely to be suspended in school</a:t>
            </a:r>
          </a:p>
          <a:p>
            <a:pPr lvl="1"/>
            <a:r>
              <a:rPr lang="en-US" dirty="0" smtClean="0"/>
              <a:t>Half a standard deviation better test scores</a:t>
            </a:r>
          </a:p>
          <a:p>
            <a:r>
              <a:rPr lang="en-US" dirty="0" smtClean="0"/>
              <a:t>The upshot: Providing high-quality services to children in early life can pay huge dividends down the road</a:t>
            </a:r>
          </a:p>
          <a:p>
            <a:pPr marL="0" indent="0">
              <a:buNone/>
            </a:pPr>
            <a:endParaRPr lang="en-US" dirty="0"/>
          </a:p>
        </p:txBody>
      </p:sp>
    </p:spTree>
    <p:extLst>
      <p:ext uri="{BB962C8B-B14F-4D97-AF65-F5344CB8AC3E}">
        <p14:creationId xmlns:p14="http://schemas.microsoft.com/office/powerpoint/2010/main" val="213759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Distributions of birth weight</a:t>
            </a:r>
            <a:endParaRPr lang="en-US" dirty="0"/>
          </a:p>
        </p:txBody>
      </p:sp>
      <p:sp>
        <p:nvSpPr>
          <p:cNvPr id="3" name="Content Placeholder 2"/>
          <p:cNvSpPr>
            <a:spLocks noGrp="1"/>
          </p:cNvSpPr>
          <p:nvPr>
            <p:ph sz="quarter" idx="1"/>
          </p:nvPr>
        </p:nvSpPr>
        <p:spPr/>
        <p:txBody>
          <a:bodyPr/>
          <a:lstStyle/>
          <a:p>
            <a:pPr marL="0" indent="0">
              <a:buNone/>
            </a:pPr>
            <a:r>
              <a:rPr lang="en-US" dirty="0" smtClean="0"/>
              <a:t>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72604" y="1316469"/>
            <a:ext cx="6816722" cy="4953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35678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Distribution of twin birth weight discordance</a:t>
            </a:r>
            <a:endParaRPr lang="en-US" dirty="0"/>
          </a:p>
        </p:txBody>
      </p:sp>
      <p:sp>
        <p:nvSpPr>
          <p:cNvPr id="3" name="Content Placeholder 2"/>
          <p:cNvSpPr>
            <a:spLocks noGrp="1"/>
          </p:cNvSpPr>
          <p:nvPr>
            <p:ph sz="quarter" idx="1"/>
          </p:nvPr>
        </p:nvSpPr>
        <p:spPr/>
        <p:txBody>
          <a:bodyPr/>
          <a:lstStyle/>
          <a:p>
            <a:pPr marL="0" indent="0">
              <a:buNone/>
            </a:pP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30604" y="1221469"/>
            <a:ext cx="6937649" cy="504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515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outcomes in Florida</a:t>
            </a:r>
            <a:endParaRPr lang="en-US" dirty="0"/>
          </a:p>
        </p:txBody>
      </p:sp>
      <p:sp>
        <p:nvSpPr>
          <p:cNvPr id="3" name="Content Placeholder 2"/>
          <p:cNvSpPr>
            <a:spLocks noGrp="1"/>
          </p:cNvSpPr>
          <p:nvPr>
            <p:ph sz="quarter" idx="1"/>
          </p:nvPr>
        </p:nvSpPr>
        <p:spPr/>
        <p:txBody>
          <a:bodyPr>
            <a:normAutofit fontScale="85000" lnSpcReduction="10000"/>
          </a:bodyPr>
          <a:lstStyle/>
          <a:p>
            <a:r>
              <a:rPr lang="en-US" dirty="0" smtClean="0"/>
              <a:t>Since 1998, Florida tests students on the criterion-referenced Florida Comprehensive Assessment Test in reading and mathematics</a:t>
            </a:r>
          </a:p>
          <a:p>
            <a:r>
              <a:rPr lang="en-US" dirty="0" smtClean="0"/>
              <a:t>Initially tested in grades 4, 8, 10 in reading; 5, 8, 10 in math; from 2001 grades 3-10 in reading and math</a:t>
            </a:r>
          </a:p>
          <a:p>
            <a:r>
              <a:rPr lang="en-US" dirty="0" smtClean="0"/>
              <a:t>Nearly universal testing</a:t>
            </a:r>
          </a:p>
          <a:p>
            <a:pPr lvl="1"/>
            <a:r>
              <a:rPr lang="en-US" dirty="0" smtClean="0"/>
              <a:t>Students with some disabilities are not tested</a:t>
            </a:r>
          </a:p>
          <a:p>
            <a:pPr lvl="1"/>
            <a:r>
              <a:rPr lang="en-US" dirty="0" smtClean="0"/>
              <a:t>Though there are several makeup dates, it is possible to miss the test if a student is absent for a long period of time</a:t>
            </a:r>
          </a:p>
          <a:p>
            <a:pPr lvl="1"/>
            <a:r>
              <a:rPr lang="en-US" dirty="0" smtClean="0"/>
              <a:t>Therefore, it is important to see whether there are differential rates of missing the test</a:t>
            </a:r>
          </a:p>
          <a:p>
            <a:r>
              <a:rPr lang="en-US" dirty="0" smtClean="0"/>
              <a:t>For ease of interpretation, we standardize scores at the state-by-grade level</a:t>
            </a:r>
          </a:p>
          <a:p>
            <a:pPr lvl="1"/>
            <a:r>
              <a:rPr lang="en-US" dirty="0" smtClean="0"/>
              <a:t>Average performance in matched twins sample is a little higher than state average, due to higher SES of families with twins, and the fact that those remaining in Florida from birth through school are more stable</a:t>
            </a:r>
          </a:p>
          <a:p>
            <a:pPr lvl="1"/>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Effects roughly constant over time in twin fixed effect models</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843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Same-sex versus opposite-sex twin pairs</a:t>
            </a:r>
            <a:endParaRPr lang="en-US" dirty="0"/>
          </a:p>
        </p:txBody>
      </p:sp>
      <p:graphicFrame>
        <p:nvGraphicFramePr>
          <p:cNvPr id="4" name="Content Placeholder 3"/>
          <p:cNvGraphicFramePr>
            <a:graphicFrameLocks noGrp="1"/>
          </p:cNvGraphicFramePr>
          <p:nvPr>
            <p:ph sz="quarter" idx="1"/>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7357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Twin fixed effects versus singletons</a:t>
            </a:r>
            <a:endParaRPr lang="en-US"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65704834"/>
              </p:ext>
            </p:extLst>
          </p:nvPr>
        </p:nvGraphicFramePr>
        <p:xfrm>
          <a:off x="457200" y="1219200"/>
          <a:ext cx="8229600" cy="4937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88243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aching-theme">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ＭＳ 明朝"/>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2426</TotalTime>
  <Words>1458</Words>
  <Application>Microsoft Macintosh PowerPoint</Application>
  <PresentationFormat>On-screen Show (4:3)</PresentationFormat>
  <Paragraphs>119</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teaching-theme</vt:lpstr>
      <vt:lpstr>The Intersection Between Child Health and Education</vt:lpstr>
      <vt:lpstr>Long literature on effects of poor neonatal health on long-term outcomes</vt:lpstr>
      <vt:lpstr>A new data resource: Florida “registry” data</vt:lpstr>
      <vt:lpstr>Distributions of birth weight</vt:lpstr>
      <vt:lpstr>Distribution of twin birth weight discordance</vt:lpstr>
      <vt:lpstr>Student outcomes in Florida</vt:lpstr>
      <vt:lpstr>Effects roughly constant over time in twin fixed effect models</vt:lpstr>
      <vt:lpstr>Same-sex versus opposite-sex twin pairs</vt:lpstr>
      <vt:lpstr>Twin fixed effects versus singletons</vt:lpstr>
      <vt:lpstr>Differences by groups, part 1</vt:lpstr>
      <vt:lpstr>Differences by groups, part 2</vt:lpstr>
      <vt:lpstr>Differences by groups, part 3</vt:lpstr>
      <vt:lpstr>Test performance and estimated birth weight effects across groups</vt:lpstr>
      <vt:lpstr>Does school quality affect the birth weight gap?</vt:lpstr>
      <vt:lpstr>Does school quality affect the birth weight gap?</vt:lpstr>
      <vt:lpstr>Results appear invariant to method of grading schools</vt:lpstr>
      <vt:lpstr>Conclusions from birth weight analysis</vt:lpstr>
      <vt:lpstr>Does children’s health affect siblings?</vt:lpstr>
      <vt:lpstr>Sibling birth weight affects own test scores</vt:lpstr>
      <vt:lpstr>Sibling birth weight affects own test scores</vt:lpstr>
      <vt:lpstr>Sibling disability affects own test scores</vt:lpstr>
      <vt:lpstr>Results hold even when eliminating focal children who have a disability themselves</vt:lpstr>
      <vt:lpstr>U-shaped relationship between sibling disability and test scores</vt:lpstr>
      <vt:lpstr>U-shaped relationship between sibling disability severity and test scores</vt:lpstr>
      <vt:lpstr>U-shaped relationship holds when limiting to non-disabled focal children</vt:lpstr>
      <vt:lpstr>General conclusions about “starting values”</vt:lpstr>
      <vt:lpstr>The promise of early intervention</vt:lpstr>
      <vt:lpstr>To fix ideas: Cohort-level evidence</vt:lpstr>
      <vt:lpstr>To fix ideas: No evidence for other disabilities very rarely served by Early Steps</vt:lpstr>
      <vt:lpstr>Effects of early intervention for autism</vt:lpstr>
    </vt:vector>
  </TitlesOfParts>
  <Company>U of Chicago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Effect of Birth Weight on Cognitive Development</dc:title>
  <dc:creator>Jonathan Guryan</dc:creator>
  <cp:lastModifiedBy>David Figlio</cp:lastModifiedBy>
  <cp:revision>247</cp:revision>
  <dcterms:created xsi:type="dcterms:W3CDTF">2013-05-30T15:23:36Z</dcterms:created>
  <dcterms:modified xsi:type="dcterms:W3CDTF">2014-03-19T17:50:20Z</dcterms:modified>
</cp:coreProperties>
</file>