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8"/>
  </p:notesMasterIdLst>
  <p:handoutMasterIdLst>
    <p:handoutMasterId r:id="rId29"/>
  </p:handoutMasterIdLst>
  <p:sldIdLst>
    <p:sldId id="362" r:id="rId5"/>
    <p:sldId id="504" r:id="rId6"/>
    <p:sldId id="476" r:id="rId7"/>
    <p:sldId id="511" r:id="rId8"/>
    <p:sldId id="512" r:id="rId9"/>
    <p:sldId id="508" r:id="rId10"/>
    <p:sldId id="509" r:id="rId11"/>
    <p:sldId id="495" r:id="rId12"/>
    <p:sldId id="482" r:id="rId13"/>
    <p:sldId id="494" r:id="rId14"/>
    <p:sldId id="497" r:id="rId15"/>
    <p:sldId id="483" r:id="rId16"/>
    <p:sldId id="484" r:id="rId17"/>
    <p:sldId id="485" r:id="rId18"/>
    <p:sldId id="510" r:id="rId19"/>
    <p:sldId id="486" r:id="rId20"/>
    <p:sldId id="515" r:id="rId21"/>
    <p:sldId id="489" r:id="rId22"/>
    <p:sldId id="490" r:id="rId23"/>
    <p:sldId id="507" r:id="rId24"/>
    <p:sldId id="506" r:id="rId25"/>
    <p:sldId id="502" r:id="rId26"/>
    <p:sldId id="493" r:id="rId27"/>
  </p:sldIdLst>
  <p:sldSz cx="12192000" cy="6858000"/>
  <p:notesSz cx="6805613" cy="99393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5A"/>
    <a:srgbClr val="C13157"/>
    <a:srgbClr val="C22A58"/>
    <a:srgbClr val="0085A4"/>
    <a:srgbClr val="BE1459"/>
    <a:srgbClr val="405262"/>
    <a:srgbClr val="F39328"/>
    <a:srgbClr val="008ACC"/>
    <a:srgbClr val="3FA535"/>
    <a:srgbClr val="C0D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8" autoAdjust="0"/>
    <p:restoredTop sz="78848" autoAdjust="0"/>
  </p:normalViewPr>
  <p:slideViewPr>
    <p:cSldViewPr>
      <p:cViewPr varScale="1">
        <p:scale>
          <a:sx n="91" d="100"/>
          <a:sy n="91" d="100"/>
        </p:scale>
        <p:origin x="147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88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32DCBE0-0AF6-4C4E-97E5-4BF84B2628AB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E90C6FD-5C9F-4C41-8C3B-925012606B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4932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042C572-F816-40CA-A612-C2FB1DA70F96}" type="datetimeFigureOut">
              <a:rPr lang="en-AU" smtClean="0"/>
              <a:pPr/>
              <a:t>21/04/2021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EE12DD4-49CA-4B13-8B08-3710B7EDD57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11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13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do not learn effectively when their limited attention is split between two or more sources of essential information that have been separated</a:t>
            </a:r>
            <a:r>
              <a:rPr lang="en-AU" baseline="0" dirty="0"/>
              <a:t>. </a:t>
            </a:r>
            <a:br>
              <a:rPr lang="en-AU" baseline="0" dirty="0"/>
            </a:br>
            <a:r>
              <a:rPr lang="en-AU" baseline="0" dirty="0"/>
              <a:t>It is unnecessary effort and could be avoided if the information was displayed together. </a:t>
            </a:r>
          </a:p>
          <a:p>
            <a:endParaRPr lang="en-AU" baseline="0" dirty="0"/>
          </a:p>
        </p:txBody>
      </p:sp>
    </p:spTree>
    <p:extLst>
      <p:ext uri="{BB962C8B-B14F-4D97-AF65-F5344CB8AC3E}">
        <p14:creationId xmlns:p14="http://schemas.microsoft.com/office/powerpoint/2010/main" val="308190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this example,</a:t>
            </a:r>
            <a:r>
              <a:rPr lang="en-AU" baseline="0" dirty="0"/>
              <a:t> the teacher presents the idea visually, while explains it orally.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59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>
                <a:solidFill>
                  <a:schemeClr val="tx1"/>
                </a:solidFill>
              </a:rPr>
              <a:t>P</a:t>
            </a:r>
            <a:r>
              <a:rPr lang="en-AU" sz="1200" b="0" dirty="0">
                <a:solidFill>
                  <a:schemeClr val="accent1"/>
                </a:solidFill>
              </a:rPr>
              <a:t>resenting the same information in two forms is redundant – students’ working memories can become overloaded when they are required both to listen and to read at the same time</a:t>
            </a:r>
            <a:r>
              <a:rPr lang="en-AU" sz="1200" b="0" dirty="0"/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8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54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are tools online that</a:t>
            </a:r>
            <a:r>
              <a:rPr lang="en-AU" baseline="0" dirty="0"/>
              <a:t> can help you to cut YouTube videos into sections, or begin a video at a certain point.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674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key word here is ‘simple’.</a:t>
            </a:r>
            <a:r>
              <a:rPr lang="en-AU" baseline="0" dirty="0"/>
              <a:t> Overusing animation can be distracting.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612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4768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0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8"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Ask staff to discuss their responses in pairs or in small groups</a:t>
            </a:r>
            <a:r>
              <a:rPr lang="en-AU" baseline="0" dirty="0">
                <a:solidFill>
                  <a:prstClr val="black"/>
                </a:solidFill>
              </a:rPr>
              <a:t> – 5 minutes.</a:t>
            </a:r>
            <a:endParaRPr lang="en-AU" dirty="0">
              <a:solidFill>
                <a:prstClr val="black"/>
              </a:solidFill>
            </a:endParaRPr>
          </a:p>
          <a:p>
            <a:pPr marL="0" indent="0" defTabSz="914308"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0A8FB-F803-4926-BAE7-751114D4BC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84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Cognitive</a:t>
            </a:r>
            <a:r>
              <a:rPr lang="en-AU" baseline="0" dirty="0"/>
              <a:t> load practical guide already has 3,000 downloads (2019), and it was only released in September 2018.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0A8FB-F803-4926-BAE7-751114D4BC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9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539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0A8FB-F803-4926-BAE7-751114D4BC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500" dirty="0">
                <a:latin typeface="Frutiger LT Pro 45 Light" panose="020B0403030504020204" pitchFamily="34" charset="0"/>
              </a:rPr>
              <a:t>CESE has published</a:t>
            </a:r>
            <a:r>
              <a:rPr lang="en-AU" sz="500" baseline="0" dirty="0">
                <a:latin typeface="Frutiger LT Pro 45 Light" panose="020B0403030504020204" pitchFamily="34" charset="0"/>
              </a:rPr>
              <a:t> a literature review and a classroom practice guide on the topic. Access these here:</a:t>
            </a:r>
          </a:p>
          <a:p>
            <a:r>
              <a:rPr lang="en-AU" sz="500" u="sng" dirty="0">
                <a:latin typeface="Frutiger LT Pro 45 Light" panose="020B0403030504020204" pitchFamily="34" charset="0"/>
              </a:rPr>
              <a:t>www.cese.nsw.gov.au/publications-filter/cognitive-load-theory-research-that-teachers-really-need-to-understand</a:t>
            </a:r>
          </a:p>
        </p:txBody>
      </p:sp>
    </p:spTree>
    <p:extLst>
      <p:ext uri="{BB962C8B-B14F-4D97-AF65-F5344CB8AC3E}">
        <p14:creationId xmlns:p14="http://schemas.microsoft.com/office/powerpoint/2010/main" val="9480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/>
              <a:t>Information is processed in the working memory, where we hold small amounts of new information for a very short time. The average person can only hold on to around seven chunks of new information in their working memory at a time, and can only work on about four chunks at a time. </a:t>
            </a:r>
          </a:p>
          <a:p>
            <a:endParaRPr lang="en-AU" sz="1100" dirty="0"/>
          </a:p>
          <a:p>
            <a:r>
              <a:rPr lang="en-AU" sz="1100" dirty="0"/>
              <a:t>Learning happens when we successfully transfer new information from our working memory into our long-term memory. </a:t>
            </a:r>
          </a:p>
          <a:p>
            <a:endParaRPr lang="en-AU" sz="1100" dirty="0"/>
          </a:p>
          <a:p>
            <a:r>
              <a:rPr lang="en-AU" sz="1100" dirty="0"/>
              <a:t>Information is organised and stored in our long-term memory in ‘schemas’. A schema can be very simple with only a couple of pieces of information, or very complex with an enormous amount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7085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4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853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34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57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Dot</a:t>
            </a:r>
            <a:r>
              <a:rPr lang="en-AU" baseline="0" dirty="0"/>
              <a:t> points help to break up text and make it easier to scan for key words.</a:t>
            </a:r>
          </a:p>
          <a:p>
            <a:r>
              <a:rPr lang="en-AU" baseline="0" dirty="0"/>
              <a:t>Capital letters can be jolting for a reader, and using all capital letters can make text harder to read, as there is less shape contrast. </a:t>
            </a:r>
          </a:p>
          <a:p>
            <a:r>
              <a:rPr lang="en-AU" baseline="0" dirty="0"/>
              <a:t>It is more difficult to read centre-aligned text, as the eye has to move about to find where the line starts. With left-aligned text, the eye does not have to work as hard.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545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34" y="476672"/>
            <a:ext cx="2445075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311861"/>
            <a:ext cx="11329259" cy="6215368"/>
          </a:xfrm>
          <a:prstGeom prst="rect">
            <a:avLst/>
          </a:prstGeom>
          <a:solidFill>
            <a:srgbClr val="394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31801" y="5085184"/>
            <a:ext cx="11329259" cy="504056"/>
            <a:chOff x="323850" y="4306805"/>
            <a:chExt cx="8496944" cy="50405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323850" y="4306805"/>
              <a:ext cx="8496944" cy="504056"/>
            </a:xfrm>
            <a:prstGeom prst="rect">
              <a:avLst/>
            </a:prstGeom>
            <a:solidFill>
              <a:srgbClr val="CE0B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83876" y="4397235"/>
              <a:ext cx="5096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chemeClr val="bg1"/>
                  </a:solidFill>
                  <a:latin typeface="Calibri Light"/>
                  <a:cs typeface="Calibri Light"/>
                </a:rPr>
                <a:t>Centre for Education Statistics and Evaluation</a:t>
              </a:r>
            </a:p>
          </p:txBody>
        </p:sp>
      </p:grpSp>
      <p:sp>
        <p:nvSpPr>
          <p:cNvPr id="16" name="Title 9"/>
          <p:cNvSpPr>
            <a:spLocks noGrp="1"/>
          </p:cNvSpPr>
          <p:nvPr>
            <p:ph type="title" hasCustomPrompt="1"/>
          </p:nvPr>
        </p:nvSpPr>
        <p:spPr>
          <a:xfrm>
            <a:off x="645672" y="3427115"/>
            <a:ext cx="10973016" cy="15588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AU" dirty="0"/>
              <a:t>Using qualitative data </a:t>
            </a:r>
            <a:br>
              <a:rPr lang="en-AU" dirty="0"/>
            </a:br>
            <a:r>
              <a:rPr lang="en-AU" dirty="0"/>
              <a:t>with confidence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34" y="543509"/>
            <a:ext cx="670738" cy="7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1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332656"/>
            <a:ext cx="10972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rgbClr val="394A5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31371" y="6399603"/>
            <a:ext cx="11328400" cy="243285"/>
          </a:xfrm>
          <a:prstGeom prst="rect">
            <a:avLst/>
          </a:prstGeom>
          <a:solidFill>
            <a:srgbClr val="4259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31371" y="6408738"/>
            <a:ext cx="4224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CENTRE FOR EDUCATION STATISTICS AND EVALUATION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12424" y="6408736"/>
            <a:ext cx="2078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WWW.CESE.NSW.GOV.AU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269948" y="6338682"/>
            <a:ext cx="503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BD1D4D-58FE-470A-9E95-0A2D074D2B8E}" type="slidenum">
              <a:rPr lang="en-AU" sz="100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0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2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1801" y="311860"/>
            <a:ext cx="11329259" cy="6285491"/>
          </a:xfrm>
          <a:prstGeom prst="rect">
            <a:avLst/>
          </a:prstGeom>
          <a:solidFill>
            <a:srgbClr val="394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31801" y="6093296"/>
            <a:ext cx="11329259" cy="504056"/>
            <a:chOff x="323850" y="5315620"/>
            <a:chExt cx="8496944" cy="504056"/>
          </a:xfrm>
        </p:grpSpPr>
        <p:sp>
          <p:nvSpPr>
            <p:cNvPr id="6" name="Rectangle 5"/>
            <p:cNvSpPr/>
            <p:nvPr userDrawn="1"/>
          </p:nvSpPr>
          <p:spPr>
            <a:xfrm>
              <a:off x="323850" y="5315620"/>
              <a:ext cx="8496944" cy="504056"/>
            </a:xfrm>
            <a:prstGeom prst="rect">
              <a:avLst/>
            </a:prstGeom>
            <a:solidFill>
              <a:srgbClr val="CE0B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83876" y="5378336"/>
              <a:ext cx="5096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chemeClr val="bg1"/>
                  </a:solidFill>
                  <a:latin typeface="Calibri Light"/>
                  <a:cs typeface="Calibri Light"/>
                </a:rPr>
                <a:t>Centre for Education Statistics and Evaluation</a:t>
              </a: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609921" y="2348880"/>
            <a:ext cx="10973016" cy="119626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5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AU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240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94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47" y="6319853"/>
            <a:ext cx="503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CBD1D4D-58FE-470A-9E95-0A2D074D2B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989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8389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394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394A59"/>
                </a:solidFill>
              </a:defRPr>
            </a:lvl1pPr>
            <a:lvl2pPr>
              <a:defRPr sz="2000">
                <a:solidFill>
                  <a:srgbClr val="394A59"/>
                </a:solidFill>
              </a:defRPr>
            </a:lvl2pPr>
            <a:lvl3pPr>
              <a:defRPr sz="1800">
                <a:solidFill>
                  <a:srgbClr val="394A59"/>
                </a:solidFill>
              </a:defRPr>
            </a:lvl3pPr>
            <a:lvl4pPr>
              <a:defRPr sz="1800">
                <a:solidFill>
                  <a:srgbClr val="394A59"/>
                </a:solidFill>
              </a:defRPr>
            </a:lvl4pPr>
            <a:lvl5pPr>
              <a:defRPr sz="16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47" y="6319853"/>
            <a:ext cx="503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CBD1D4D-58FE-470A-9E95-0A2D074D2B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81" r:id="rId3"/>
    <p:sldLayoutId id="2147483682" r:id="rId4"/>
    <p:sldLayoutId id="2147483683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cese.nsw.gov.au/publications-filter/cognitive-load-theory-research-that-teachers-really-need-to-understand" TargetMode="External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e.nsw.gov.a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ese.nsw.gov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392" y="2996952"/>
            <a:ext cx="10153128" cy="201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Managing cognitive load through effective presentations</a:t>
            </a:r>
            <a:b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Developed by Concord High School and CESE</a:t>
            </a:r>
            <a:endParaRPr lang="en-AU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8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Stick to key words – avoid blocks of text </a:t>
            </a:r>
          </a:p>
        </p:txBody>
      </p:sp>
      <p:pic>
        <p:nvPicPr>
          <p:cNvPr id="12" name="Picture 11" descr="Example information about Apollo 11. It is one large paragraph of text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b="12795"/>
          <a:stretch/>
        </p:blipFill>
        <p:spPr>
          <a:xfrm>
            <a:off x="479375" y="2196996"/>
            <a:ext cx="5819739" cy="2700000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620445" y="861596"/>
            <a:ext cx="1537600" cy="264687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AU" sz="166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AU" sz="16600" b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Example of the same information broken up into dot points. 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6"/>
          <a:stretch/>
        </p:blipFill>
        <p:spPr>
          <a:xfrm>
            <a:off x="6528048" y="2196997"/>
            <a:ext cx="5184576" cy="2700000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96400" y="1089001"/>
            <a:ext cx="15744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AU" sz="1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Present text in a way that is easy to read </a:t>
            </a:r>
          </a:p>
        </p:txBody>
      </p:sp>
      <p:sp>
        <p:nvSpPr>
          <p:cNvPr id="6" name="Rectangle 5" descr="Decorative"/>
          <p:cNvSpPr/>
          <p:nvPr/>
        </p:nvSpPr>
        <p:spPr>
          <a:xfrm>
            <a:off x="767408" y="2636912"/>
            <a:ext cx="10369152" cy="180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2630" y="1682806"/>
            <a:ext cx="2448272" cy="20882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Use dot points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7848" y="1682806"/>
            <a:ext cx="2448272" cy="2088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Avoid overuse of capital letters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53066" y="1682806"/>
            <a:ext cx="2448272" cy="20882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Keep text left-aligned</a:t>
            </a:r>
          </a:p>
        </p:txBody>
      </p:sp>
      <p:grpSp>
        <p:nvGrpSpPr>
          <p:cNvPr id="11" name="Group 10" descr="Decorative"/>
          <p:cNvGrpSpPr/>
          <p:nvPr/>
        </p:nvGrpSpPr>
        <p:grpSpPr>
          <a:xfrm>
            <a:off x="1703512" y="4365104"/>
            <a:ext cx="1152128" cy="938192"/>
            <a:chOff x="1703512" y="4365104"/>
            <a:chExt cx="1152128" cy="938192"/>
          </a:xfrm>
        </p:grpSpPr>
        <p:sp>
          <p:nvSpPr>
            <p:cNvPr id="8" name="Oval 7" descr="Decorative"/>
            <p:cNvSpPr/>
            <p:nvPr/>
          </p:nvSpPr>
          <p:spPr>
            <a:xfrm>
              <a:off x="1703512" y="43651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 descr="Decorative"/>
            <p:cNvSpPr/>
            <p:nvPr/>
          </p:nvSpPr>
          <p:spPr>
            <a:xfrm>
              <a:off x="1703512" y="479715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 descr="Decorative"/>
            <p:cNvSpPr/>
            <p:nvPr/>
          </p:nvSpPr>
          <p:spPr>
            <a:xfrm>
              <a:off x="1703512" y="52292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991544" y="4437112"/>
              <a:ext cx="864096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91544" y="4869160"/>
              <a:ext cx="864096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91544" y="5303296"/>
              <a:ext cx="864096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87888" y="4206279"/>
            <a:ext cx="129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Frutiger LT Pro 45 Light" panose="020B0403030504020204" pitchFamily="34" charset="0"/>
              </a:rPr>
              <a:t>CAPITAL</a:t>
            </a:r>
            <a:endParaRPr lang="en-AU" dirty="0">
              <a:latin typeface="Frutiger LT Pro 45 Light" panose="020B0403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888" y="503437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Frutiger LT Pro 45 Light" panose="020B0403030504020204" pitchFamily="34" charset="0"/>
              </a:rPr>
              <a:t>Capital</a:t>
            </a:r>
            <a:endParaRPr lang="en-AU" sz="2000" dirty="0">
              <a:latin typeface="Frutiger LT Pro 45 Light" panose="020B0403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9101" y="3932459"/>
            <a:ext cx="673582" cy="1015663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AU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AU" sz="6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2789" y="479337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A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left aligned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3355" y="4436688"/>
            <a:ext cx="752943" cy="7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912986" y="4325536"/>
            <a:ext cx="673582" cy="1015663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AU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AU" sz="60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629" y="4385127"/>
            <a:ext cx="694357" cy="7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546370" y="428953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A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6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Present all essential information together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ED5161-ED8A-0544-8DA0-B2C8898E6709}"/>
              </a:ext>
            </a:extLst>
          </p:cNvPr>
          <p:cNvGrpSpPr/>
          <p:nvPr/>
        </p:nvGrpSpPr>
        <p:grpSpPr>
          <a:xfrm>
            <a:off x="1127448" y="1302803"/>
            <a:ext cx="3239518" cy="4641785"/>
            <a:chOff x="839416" y="1437971"/>
            <a:chExt cx="3239518" cy="4641785"/>
          </a:xfrm>
        </p:grpSpPr>
        <p:pic>
          <p:nvPicPr>
            <p:cNvPr id="5" name="Picture 2" descr="Example of heart diagram, where information is displayed separately to the diagram">
              <a:extLst>
                <a:ext uri="{FF2B5EF4-FFF2-40B4-BE49-F238E27FC236}">
                  <a16:creationId xmlns:a16="http://schemas.microsoft.com/office/drawing/2014/main" id="{3A5DC5D7-4C1C-4888-BE81-292F50A06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9416" y="1437971"/>
              <a:ext cx="3239518" cy="46417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397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25452" y="1437971"/>
              <a:ext cx="1537600" cy="2646878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en-AU" sz="16600" b="1" dirty="0">
                  <a:solidFill>
                    <a:srgbClr val="C00000"/>
                  </a:solidFill>
                  <a:sym typeface="Wingdings" panose="05000000000000000000" pitchFamily="2" charset="2"/>
                </a:rPr>
                <a:t></a:t>
              </a:r>
              <a:endParaRPr lang="en-AU" sz="16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2E608-C8D9-C04F-836C-6D34BB33B6BD}"/>
              </a:ext>
            </a:extLst>
          </p:cNvPr>
          <p:cNvGrpSpPr/>
          <p:nvPr/>
        </p:nvGrpSpPr>
        <p:grpSpPr>
          <a:xfrm>
            <a:off x="4799856" y="1302803"/>
            <a:ext cx="6697586" cy="4718485"/>
            <a:chOff x="4511824" y="1437971"/>
            <a:chExt cx="6697586" cy="4718485"/>
          </a:xfrm>
        </p:grpSpPr>
        <p:pic>
          <p:nvPicPr>
            <p:cNvPr id="6" name="Picture 5" descr="Example of heart diagram, where labels are included as part of the diagram">
              <a:extLst>
                <a:ext uri="{FF2B5EF4-FFF2-40B4-BE49-F238E27FC236}">
                  <a16:creationId xmlns:a16="http://schemas.microsoft.com/office/drawing/2014/main" id="{F8FD27D0-C5BC-4A70-9D38-75464DA08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24" y="1437971"/>
              <a:ext cx="6264696" cy="47184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397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634940" y="1891862"/>
              <a:ext cx="157447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800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</a:t>
              </a:r>
              <a:endParaRPr lang="en-AU" sz="13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27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68" y="409508"/>
            <a:ext cx="11308639" cy="661179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 complex information by presenting it orally and visually</a:t>
            </a:r>
            <a:br>
              <a:rPr lang="en-A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teacher points to information on a screen, showing a concept visually, as well as speaking out the information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424" y="1527304"/>
            <a:ext cx="7632848" cy="41701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760297" y="1772816"/>
            <a:ext cx="2592288" cy="2211491"/>
          </a:xfrm>
          <a:prstGeom prst="wedgeRoundRectCallout">
            <a:avLst>
              <a:gd name="adj1" fmla="val -84610"/>
              <a:gd name="adj2" fmla="val 35188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top number means…”</a:t>
            </a:r>
          </a:p>
          <a:p>
            <a:endParaRPr lang="en-A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bottom number means…”</a:t>
            </a:r>
          </a:p>
        </p:txBody>
      </p:sp>
      <p:sp>
        <p:nvSpPr>
          <p:cNvPr id="15" name="Rectangle 14" descr="Decorative"/>
          <p:cNvSpPr/>
          <p:nvPr/>
        </p:nvSpPr>
        <p:spPr>
          <a:xfrm>
            <a:off x="3287688" y="5157192"/>
            <a:ext cx="648072" cy="216024"/>
          </a:xfrm>
          <a:prstGeom prst="rect">
            <a:avLst/>
          </a:prstGeom>
          <a:solidFill>
            <a:srgbClr val="0C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01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53467"/>
            <a:ext cx="11377264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If there’s text on your slides, let your audience read it themselves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move the text to the ‘notes’ section  </a:t>
            </a:r>
          </a:p>
        </p:txBody>
      </p:sp>
      <p:pic>
        <p:nvPicPr>
          <p:cNvPr id="5" name="Picture 4" descr="Speaking about a slide and showing accompanying images will optimise load. Reading out the same information that is on the slide with overload your audienc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32" y="1495945"/>
            <a:ext cx="7200535" cy="46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377264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Use symbols or text to highlight important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9B5-A0D6-014A-B89A-3CD49360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40768"/>
            <a:ext cx="6778995" cy="4248000"/>
          </a:xfrm>
          <a:prstGeom prst="rect">
            <a:avLst/>
          </a:prstGeom>
          <a:effectLst>
            <a:outerShdw blurRad="1778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8544272" y="2132856"/>
            <a:ext cx="2664296" cy="1656184"/>
          </a:xfrm>
          <a:prstGeom prst="wedgeRoundRectCallout">
            <a:avLst>
              <a:gd name="adj1" fmla="val -146965"/>
              <a:gd name="adj2" fmla="val 1988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arrow helps draw students’ attention to the crest of the wave</a:t>
            </a:r>
          </a:p>
        </p:txBody>
      </p:sp>
    </p:spTree>
    <p:extLst>
      <p:ext uri="{BB962C8B-B14F-4D97-AF65-F5344CB8AC3E}">
        <p14:creationId xmlns:p14="http://schemas.microsoft.com/office/powerpoint/2010/main" val="427944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Inbuilt ‘SmartArt’ or diagrams can help with displaying information visually </a:t>
            </a:r>
          </a:p>
        </p:txBody>
      </p:sp>
      <p:pic>
        <p:nvPicPr>
          <p:cNvPr id="3" name="Picture 2" descr="A screenshot of SmartArt Graphics inside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412776"/>
            <a:ext cx="5993046" cy="4680520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8403813" y="1765885"/>
            <a:ext cx="2376264" cy="1944216"/>
          </a:xfrm>
          <a:prstGeom prst="wedgeRoundRectCallout">
            <a:avLst>
              <a:gd name="adj1" fmla="val -26095"/>
              <a:gd name="adj2" fmla="val 1345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In Microsoft PowerPoint, go to ‘Insert’, then ‘SmartArt’  </a:t>
            </a:r>
          </a:p>
        </p:txBody>
      </p:sp>
      <p:cxnSp>
        <p:nvCxnSpPr>
          <p:cNvPr id="8" name="Straight Connector 7" descr="Decorative"/>
          <p:cNvCxnSpPr/>
          <p:nvPr/>
        </p:nvCxnSpPr>
        <p:spPr>
          <a:xfrm>
            <a:off x="9591945" y="3710101"/>
            <a:ext cx="0" cy="1591107"/>
          </a:xfrm>
          <a:prstGeom prst="line">
            <a:avLst/>
          </a:prstGeom>
          <a:ln w="8890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450596" y="4077072"/>
            <a:ext cx="2282697" cy="17281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In Google slides, go to ‘Insert’, then ‘Diagram’</a:t>
            </a:r>
          </a:p>
        </p:txBody>
      </p:sp>
    </p:spTree>
    <p:extLst>
      <p:ext uri="{BB962C8B-B14F-4D97-AF65-F5344CB8AC3E}">
        <p14:creationId xmlns:p14="http://schemas.microsoft.com/office/powerpoint/2010/main" val="175667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Break information into parts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3708CD-F755-0844-9F41-60B49E8B0501}"/>
              </a:ext>
            </a:extLst>
          </p:cNvPr>
          <p:cNvGrpSpPr/>
          <p:nvPr/>
        </p:nvGrpSpPr>
        <p:grpSpPr>
          <a:xfrm>
            <a:off x="6888088" y="2223942"/>
            <a:ext cx="5328170" cy="2861242"/>
            <a:chOff x="6700070" y="2176908"/>
            <a:chExt cx="5328170" cy="2861242"/>
          </a:xfrm>
        </p:grpSpPr>
        <p:sp>
          <p:nvSpPr>
            <p:cNvPr id="5" name="Rectangle 4"/>
            <p:cNvSpPr/>
            <p:nvPr/>
          </p:nvSpPr>
          <p:spPr>
            <a:xfrm>
              <a:off x="6700070" y="2176908"/>
              <a:ext cx="31900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When using videos, try: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92144" y="2852936"/>
              <a:ext cx="4636096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Pausing</a:t>
              </a:r>
              <a:endParaRPr lang="en-AU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AU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Cutting into segments</a:t>
              </a:r>
            </a:p>
            <a:p>
              <a:endParaRPr lang="en-AU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Asking questions in between segments </a:t>
              </a:r>
            </a:p>
          </p:txBody>
        </p:sp>
        <p:grpSp>
          <p:nvGrpSpPr>
            <p:cNvPr id="3" name="Group 2" descr="Pause symbol"/>
            <p:cNvGrpSpPr/>
            <p:nvPr/>
          </p:nvGrpSpPr>
          <p:grpSpPr>
            <a:xfrm>
              <a:off x="6808382" y="2852936"/>
              <a:ext cx="432048" cy="432048"/>
              <a:chOff x="6276320" y="2191590"/>
              <a:chExt cx="432048" cy="43204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276320" y="2191590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10920" y="2317604"/>
                <a:ext cx="45719" cy="180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18931" y="2317604"/>
                <a:ext cx="45719" cy="1800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6" name="Group 15" descr="Question mark"/>
            <p:cNvGrpSpPr/>
            <p:nvPr/>
          </p:nvGrpSpPr>
          <p:grpSpPr>
            <a:xfrm>
              <a:off x="6808382" y="4223721"/>
              <a:ext cx="432048" cy="432048"/>
              <a:chOff x="1051843" y="4653136"/>
              <a:chExt cx="432048" cy="43204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51843" y="4653136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23779" y="4684494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/>
                  <a:t>?</a:t>
                </a:r>
              </a:p>
            </p:txBody>
          </p:sp>
        </p:grpSp>
        <p:grpSp>
          <p:nvGrpSpPr>
            <p:cNvPr id="4" name="Group 3" descr="Scissors symbol"/>
            <p:cNvGrpSpPr/>
            <p:nvPr/>
          </p:nvGrpSpPr>
          <p:grpSpPr>
            <a:xfrm>
              <a:off x="6808382" y="3547414"/>
              <a:ext cx="449162" cy="432048"/>
              <a:chOff x="6274145" y="3070231"/>
              <a:chExt cx="449162" cy="43204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276320" y="3070231"/>
                <a:ext cx="432048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74145" y="3115137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>
                    <a:sym typeface="Wingdings" panose="05000000000000000000" pitchFamily="2" charset="2"/>
                  </a:rPr>
                  <a:t></a:t>
                </a:r>
                <a:endParaRPr lang="en-AU" b="1" dirty="0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C46FF2-BDC1-3648-A7BA-8679B5C9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7" y="1787852"/>
            <a:ext cx="5628145" cy="35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animation to control the pace of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1340768"/>
            <a:ext cx="110892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Try revealing one dot point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Pause to let students read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Ask questions to ensure the information has been understood before moving onto the next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reenshot inside PowerPoint, showing that the effect options button is under the 'Animations' t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501008"/>
            <a:ext cx="6336704" cy="2557936"/>
          </a:xfrm>
          <a:prstGeom prst="rect">
            <a:avLst/>
          </a:prstGeom>
          <a:ln>
            <a:noFill/>
          </a:ln>
          <a:effectLst>
            <a:outerShdw blurRad="177800" dir="234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8184232" y="3356992"/>
            <a:ext cx="2665965" cy="2088232"/>
          </a:xfrm>
          <a:prstGeom prst="wedgeRoundRectCallout">
            <a:avLst>
              <a:gd name="adj1" fmla="val -85153"/>
              <a:gd name="adj2" fmla="val 57314"/>
              <a:gd name="adj3" fmla="val 16667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settings to help you do this in Microsoft PowerPoint</a:t>
            </a:r>
          </a:p>
        </p:txBody>
      </p:sp>
    </p:spTree>
    <p:extLst>
      <p:ext uri="{BB962C8B-B14F-4D97-AF65-F5344CB8AC3E}">
        <p14:creationId xmlns:p14="http://schemas.microsoft.com/office/powerpoint/2010/main" val="31639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Write clear headlines that summarise or tell a story</a:t>
            </a:r>
          </a:p>
        </p:txBody>
      </p:sp>
      <p:pic>
        <p:nvPicPr>
          <p:cNvPr id="8" name="Picture 7" descr="A pie graph labelled 'student's pets'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5" y="1662778"/>
            <a:ext cx="5409722" cy="3744416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78869" y="668595"/>
            <a:ext cx="1537600" cy="264687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AU" sz="166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AU" sz="1660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A pie graph labelled 'In our school, 41% of students had pet cats'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92" y="1679077"/>
            <a:ext cx="5386174" cy="3728117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44433" y="1832385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396108" y="1827422"/>
            <a:ext cx="427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In our school, 41% of students had pet cats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4019" y="1156437"/>
            <a:ext cx="15744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AU" sz="1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1554E-D55E-2E48-8CFB-1C1E3730DE8B}"/>
              </a:ext>
            </a:extLst>
          </p:cNvPr>
          <p:cNvSpPr/>
          <p:nvPr/>
        </p:nvSpPr>
        <p:spPr>
          <a:xfrm>
            <a:off x="1282020" y="1832385"/>
            <a:ext cx="263130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C553B-8C0D-EE4A-AD28-0AFDF9A7B376}"/>
              </a:ext>
            </a:extLst>
          </p:cNvPr>
          <p:cNvSpPr txBox="1"/>
          <p:nvPr/>
        </p:nvSpPr>
        <p:spPr>
          <a:xfrm>
            <a:off x="2270611" y="1827422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Students’ pets</a:t>
            </a:r>
          </a:p>
        </p:txBody>
      </p:sp>
    </p:spTree>
    <p:extLst>
      <p:ext uri="{BB962C8B-B14F-4D97-AF65-F5344CB8AC3E}">
        <p14:creationId xmlns:p14="http://schemas.microsoft.com/office/powerpoint/2010/main" val="347847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 this presentation</a:t>
            </a:r>
          </a:p>
        </p:txBody>
      </p:sp>
      <p:sp>
        <p:nvSpPr>
          <p:cNvPr id="3" name="Oval 2"/>
          <p:cNvSpPr/>
          <p:nvPr/>
        </p:nvSpPr>
        <p:spPr>
          <a:xfrm>
            <a:off x="1343472" y="1993486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560" y="2132856"/>
            <a:ext cx="412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Brief introduction to cognitive load theory</a:t>
            </a:r>
          </a:p>
        </p:txBody>
      </p:sp>
      <p:sp>
        <p:nvSpPr>
          <p:cNvPr id="4" name="Oval 3"/>
          <p:cNvSpPr/>
          <p:nvPr/>
        </p:nvSpPr>
        <p:spPr>
          <a:xfrm>
            <a:off x="1346395" y="303760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559" y="3176972"/>
            <a:ext cx="517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Strategies to optimise cognitive load in the classroom</a:t>
            </a:r>
          </a:p>
        </p:txBody>
      </p:sp>
      <p:sp>
        <p:nvSpPr>
          <p:cNvPr id="5" name="Oval 4"/>
          <p:cNvSpPr/>
          <p:nvPr/>
        </p:nvSpPr>
        <p:spPr>
          <a:xfrm>
            <a:off x="1343472" y="408171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5558" y="4227705"/>
            <a:ext cx="66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Practical tips to consider when creating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5437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0972800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When assigning tasks, leave the instructions up for students to refer to</a:t>
            </a:r>
          </a:p>
        </p:txBody>
      </p:sp>
      <p:sp>
        <p:nvSpPr>
          <p:cNvPr id="16" name="Rectangle 15" descr="Decorative"/>
          <p:cNvSpPr/>
          <p:nvPr/>
        </p:nvSpPr>
        <p:spPr>
          <a:xfrm>
            <a:off x="2563798" y="5876263"/>
            <a:ext cx="6696744" cy="509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37E8FC-F011-F64D-85B9-4C8319CE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400898"/>
            <a:ext cx="6441459" cy="4999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080AA-CBDD-1A47-99C0-5BA67B34A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2013080"/>
            <a:ext cx="2160240" cy="17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0390" y="521489"/>
            <a:ext cx="10972800" cy="576064"/>
          </a:xfrm>
        </p:spPr>
        <p:txBody>
          <a:bodyPr/>
          <a:lstStyle/>
          <a:p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19838"/>
            <a:ext cx="503237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D1D4D-58FE-470A-9E95-0A2D074D2B8E}" type="slidenum">
              <a:rPr lang="en-AU">
                <a:solidFill>
                  <a:srgbClr val="FFFFFF"/>
                </a:solidFill>
                <a:latin typeface="Calibri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AU" dirty="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3392" y="1628800"/>
            <a:ext cx="4248472" cy="3074144"/>
          </a:xfrm>
          <a:prstGeom prst="wedgeRoundRectCallout">
            <a:avLst>
              <a:gd name="adj1" fmla="val -37928"/>
              <a:gd name="adj2" fmla="val 91601"/>
              <a:gd name="adj3" fmla="val 16667"/>
            </a:avLst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sz="16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a presentation that you use in your practice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sz="16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checklist to review it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sz="16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you change?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sz="16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stay the same?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AU" sz="1600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 descr="Clock symbol"/>
          <p:cNvGrpSpPr/>
          <p:nvPr/>
        </p:nvGrpSpPr>
        <p:grpSpPr>
          <a:xfrm>
            <a:off x="623392" y="350834"/>
            <a:ext cx="962123" cy="962123"/>
            <a:chOff x="391754" y="2469709"/>
            <a:chExt cx="795600" cy="795600"/>
          </a:xfrm>
        </p:grpSpPr>
        <p:sp>
          <p:nvSpPr>
            <p:cNvPr id="15" name="Oval 14"/>
            <p:cNvSpPr/>
            <p:nvPr/>
          </p:nvSpPr>
          <p:spPr>
            <a:xfrm>
              <a:off x="391754" y="2469709"/>
              <a:ext cx="795600" cy="795600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AU" sz="1200" kern="0" dirty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68"/>
            <p:cNvSpPr>
              <a:spLocks noEditPoints="1"/>
            </p:cNvSpPr>
            <p:nvPr/>
          </p:nvSpPr>
          <p:spPr bwMode="auto">
            <a:xfrm>
              <a:off x="777906" y="2695635"/>
              <a:ext cx="140503" cy="189988"/>
            </a:xfrm>
            <a:custGeom>
              <a:avLst/>
              <a:gdLst>
                <a:gd name="T0" fmla="*/ 65 w 67"/>
                <a:gd name="T1" fmla="*/ 76 h 91"/>
                <a:gd name="T2" fmla="*/ 24 w 67"/>
                <a:gd name="T3" fmla="*/ 76 h 91"/>
                <a:gd name="T4" fmla="*/ 24 w 67"/>
                <a:gd name="T5" fmla="*/ 75 h 91"/>
                <a:gd name="T6" fmla="*/ 17 w 67"/>
                <a:gd name="T7" fmla="*/ 67 h 91"/>
                <a:gd name="T8" fmla="*/ 17 w 67"/>
                <a:gd name="T9" fmla="*/ 67 h 91"/>
                <a:gd name="T10" fmla="*/ 35 w 67"/>
                <a:gd name="T11" fmla="*/ 4 h 91"/>
                <a:gd name="T12" fmla="*/ 33 w 67"/>
                <a:gd name="T13" fmla="*/ 1 h 91"/>
                <a:gd name="T14" fmla="*/ 33 w 67"/>
                <a:gd name="T15" fmla="*/ 0 h 91"/>
                <a:gd name="T16" fmla="*/ 30 w 67"/>
                <a:gd name="T17" fmla="*/ 2 h 91"/>
                <a:gd name="T18" fmla="*/ 11 w 67"/>
                <a:gd name="T19" fmla="*/ 66 h 91"/>
                <a:gd name="T20" fmla="*/ 11 w 67"/>
                <a:gd name="T21" fmla="*/ 66 h 91"/>
                <a:gd name="T22" fmla="*/ 0 w 67"/>
                <a:gd name="T23" fmla="*/ 78 h 91"/>
                <a:gd name="T24" fmla="*/ 12 w 67"/>
                <a:gd name="T25" fmla="*/ 91 h 91"/>
                <a:gd name="T26" fmla="*/ 24 w 67"/>
                <a:gd name="T27" fmla="*/ 82 h 91"/>
                <a:gd name="T28" fmla="*/ 24 w 67"/>
                <a:gd name="T29" fmla="*/ 81 h 91"/>
                <a:gd name="T30" fmla="*/ 65 w 67"/>
                <a:gd name="T31" fmla="*/ 81 h 91"/>
                <a:gd name="T32" fmla="*/ 67 w 67"/>
                <a:gd name="T33" fmla="*/ 78 h 91"/>
                <a:gd name="T34" fmla="*/ 65 w 67"/>
                <a:gd name="T35" fmla="*/ 76 h 91"/>
                <a:gd name="T36" fmla="*/ 12 w 67"/>
                <a:gd name="T37" fmla="*/ 85 h 91"/>
                <a:gd name="T38" fmla="*/ 5 w 67"/>
                <a:gd name="T39" fmla="*/ 78 h 91"/>
                <a:gd name="T40" fmla="*/ 12 w 67"/>
                <a:gd name="T41" fmla="*/ 71 h 91"/>
                <a:gd name="T42" fmla="*/ 19 w 67"/>
                <a:gd name="T43" fmla="*/ 78 h 91"/>
                <a:gd name="T44" fmla="*/ 12 w 67"/>
                <a:gd name="T45" fmla="*/ 8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91">
                  <a:moveTo>
                    <a:pt x="65" y="76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2"/>
                    <a:pt x="20" y="69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2"/>
                    <a:pt x="35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4" y="67"/>
                    <a:pt x="0" y="72"/>
                    <a:pt x="0" y="78"/>
                  </a:cubicBezTo>
                  <a:cubicBezTo>
                    <a:pt x="0" y="85"/>
                    <a:pt x="5" y="91"/>
                    <a:pt x="12" y="91"/>
                  </a:cubicBezTo>
                  <a:cubicBezTo>
                    <a:pt x="18" y="91"/>
                    <a:pt x="22" y="87"/>
                    <a:pt x="24" y="8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6" y="81"/>
                    <a:pt x="67" y="80"/>
                    <a:pt x="67" y="78"/>
                  </a:cubicBezTo>
                  <a:cubicBezTo>
                    <a:pt x="67" y="77"/>
                    <a:pt x="66" y="76"/>
                    <a:pt x="65" y="76"/>
                  </a:cubicBezTo>
                  <a:close/>
                  <a:moveTo>
                    <a:pt x="12" y="85"/>
                  </a:moveTo>
                  <a:cubicBezTo>
                    <a:pt x="8" y="85"/>
                    <a:pt x="5" y="82"/>
                    <a:pt x="5" y="78"/>
                  </a:cubicBezTo>
                  <a:cubicBezTo>
                    <a:pt x="5" y="75"/>
                    <a:pt x="8" y="71"/>
                    <a:pt x="12" y="71"/>
                  </a:cubicBezTo>
                  <a:cubicBezTo>
                    <a:pt x="16" y="71"/>
                    <a:pt x="19" y="75"/>
                    <a:pt x="19" y="78"/>
                  </a:cubicBezTo>
                  <a:cubicBezTo>
                    <a:pt x="19" y="82"/>
                    <a:pt x="16" y="85"/>
                    <a:pt x="12" y="8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AU" ker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69"/>
            <p:cNvSpPr>
              <a:spLocks noEditPoints="1"/>
            </p:cNvSpPr>
            <p:nvPr/>
          </p:nvSpPr>
          <p:spPr bwMode="auto">
            <a:xfrm>
              <a:off x="567592" y="2626710"/>
              <a:ext cx="465693" cy="463925"/>
            </a:xfrm>
            <a:custGeom>
              <a:avLst/>
              <a:gdLst>
                <a:gd name="T0" fmla="*/ 112 w 223"/>
                <a:gd name="T1" fmla="*/ 222 h 222"/>
                <a:gd name="T2" fmla="*/ 162 w 223"/>
                <a:gd name="T3" fmla="*/ 12 h 222"/>
                <a:gd name="T4" fmla="*/ 162 w 223"/>
                <a:gd name="T5" fmla="*/ 12 h 222"/>
                <a:gd name="T6" fmla="*/ 53 w 223"/>
                <a:gd name="T7" fmla="*/ 17 h 222"/>
                <a:gd name="T8" fmla="*/ 52 w 223"/>
                <a:gd name="T9" fmla="*/ 17 h 222"/>
                <a:gd name="T10" fmla="*/ 53 w 223"/>
                <a:gd name="T11" fmla="*/ 23 h 222"/>
                <a:gd name="T12" fmla="*/ 59 w 223"/>
                <a:gd name="T13" fmla="*/ 33 h 222"/>
                <a:gd name="T14" fmla="*/ 64 w 223"/>
                <a:gd name="T15" fmla="*/ 30 h 222"/>
                <a:gd name="T16" fmla="*/ 58 w 223"/>
                <a:gd name="T17" fmla="*/ 20 h 222"/>
                <a:gd name="T18" fmla="*/ 109 w 223"/>
                <a:gd name="T19" fmla="*/ 5 h 222"/>
                <a:gd name="T20" fmla="*/ 112 w 223"/>
                <a:gd name="T21" fmla="*/ 19 h 222"/>
                <a:gd name="T22" fmla="*/ 115 w 223"/>
                <a:gd name="T23" fmla="*/ 5 h 222"/>
                <a:gd name="T24" fmla="*/ 157 w 223"/>
                <a:gd name="T25" fmla="*/ 15 h 222"/>
                <a:gd name="T26" fmla="*/ 152 w 223"/>
                <a:gd name="T27" fmla="*/ 26 h 222"/>
                <a:gd name="T28" fmla="*/ 153 w 223"/>
                <a:gd name="T29" fmla="*/ 29 h 222"/>
                <a:gd name="T30" fmla="*/ 162 w 223"/>
                <a:gd name="T31" fmla="*/ 18 h 222"/>
                <a:gd name="T32" fmla="*/ 199 w 223"/>
                <a:gd name="T33" fmla="*/ 51 h 222"/>
                <a:gd name="T34" fmla="*/ 189 w 223"/>
                <a:gd name="T35" fmla="*/ 58 h 222"/>
                <a:gd name="T36" fmla="*/ 189 w 223"/>
                <a:gd name="T37" fmla="*/ 61 h 222"/>
                <a:gd name="T38" fmla="*/ 202 w 223"/>
                <a:gd name="T39" fmla="*/ 56 h 222"/>
                <a:gd name="T40" fmla="*/ 218 w 223"/>
                <a:gd name="T41" fmla="*/ 107 h 222"/>
                <a:gd name="T42" fmla="*/ 205 w 223"/>
                <a:gd name="T43" fmla="*/ 107 h 222"/>
                <a:gd name="T44" fmla="*/ 205 w 223"/>
                <a:gd name="T45" fmla="*/ 113 h 222"/>
                <a:gd name="T46" fmla="*/ 218 w 223"/>
                <a:gd name="T47" fmla="*/ 113 h 222"/>
                <a:gd name="T48" fmla="*/ 208 w 223"/>
                <a:gd name="T49" fmla="*/ 156 h 222"/>
                <a:gd name="T50" fmla="*/ 193 w 223"/>
                <a:gd name="T51" fmla="*/ 152 h 222"/>
                <a:gd name="T52" fmla="*/ 194 w 223"/>
                <a:gd name="T53" fmla="*/ 155 h 222"/>
                <a:gd name="T54" fmla="*/ 205 w 223"/>
                <a:gd name="T55" fmla="*/ 162 h 222"/>
                <a:gd name="T56" fmla="*/ 171 w 223"/>
                <a:gd name="T57" fmla="*/ 199 h 222"/>
                <a:gd name="T58" fmla="*/ 161 w 223"/>
                <a:gd name="T59" fmla="*/ 187 h 222"/>
                <a:gd name="T60" fmla="*/ 167 w 223"/>
                <a:gd name="T61" fmla="*/ 201 h 222"/>
                <a:gd name="T62" fmla="*/ 115 w 223"/>
                <a:gd name="T63" fmla="*/ 217 h 222"/>
                <a:gd name="T64" fmla="*/ 115 w 223"/>
                <a:gd name="T65" fmla="*/ 204 h 222"/>
                <a:gd name="T66" fmla="*/ 109 w 223"/>
                <a:gd name="T67" fmla="*/ 204 h 222"/>
                <a:gd name="T68" fmla="*/ 109 w 223"/>
                <a:gd name="T69" fmla="*/ 217 h 222"/>
                <a:gd name="T70" fmla="*/ 66 w 223"/>
                <a:gd name="T71" fmla="*/ 206 h 222"/>
                <a:gd name="T72" fmla="*/ 70 w 223"/>
                <a:gd name="T73" fmla="*/ 191 h 222"/>
                <a:gd name="T74" fmla="*/ 61 w 223"/>
                <a:gd name="T75" fmla="*/ 204 h 222"/>
                <a:gd name="T76" fmla="*/ 24 w 223"/>
                <a:gd name="T77" fmla="*/ 170 h 222"/>
                <a:gd name="T78" fmla="*/ 34 w 223"/>
                <a:gd name="T79" fmla="*/ 163 h 222"/>
                <a:gd name="T80" fmla="*/ 31 w 223"/>
                <a:gd name="T81" fmla="*/ 158 h 222"/>
                <a:gd name="T82" fmla="*/ 21 w 223"/>
                <a:gd name="T83" fmla="*/ 164 h 222"/>
                <a:gd name="T84" fmla="*/ 6 w 223"/>
                <a:gd name="T85" fmla="*/ 113 h 222"/>
                <a:gd name="T86" fmla="*/ 21 w 223"/>
                <a:gd name="T87" fmla="*/ 110 h 222"/>
                <a:gd name="T88" fmla="*/ 6 w 223"/>
                <a:gd name="T89" fmla="*/ 107 h 222"/>
                <a:gd name="T90" fmla="*/ 16 w 223"/>
                <a:gd name="T91" fmla="*/ 65 h 222"/>
                <a:gd name="T92" fmla="*/ 27 w 223"/>
                <a:gd name="T93" fmla="*/ 70 h 222"/>
                <a:gd name="T94" fmla="*/ 31 w 223"/>
                <a:gd name="T95" fmla="*/ 67 h 222"/>
                <a:gd name="T96" fmla="*/ 19 w 223"/>
                <a:gd name="T97" fmla="*/ 60 h 222"/>
                <a:gd name="T98" fmla="*/ 53 w 223"/>
                <a:gd name="T99" fmla="*/ 2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222">
                  <a:moveTo>
                    <a:pt x="0" y="111"/>
                  </a:moveTo>
                  <a:cubicBezTo>
                    <a:pt x="0" y="172"/>
                    <a:pt x="50" y="222"/>
                    <a:pt x="112" y="222"/>
                  </a:cubicBezTo>
                  <a:cubicBezTo>
                    <a:pt x="173" y="222"/>
                    <a:pt x="223" y="172"/>
                    <a:pt x="223" y="111"/>
                  </a:cubicBezTo>
                  <a:cubicBezTo>
                    <a:pt x="223" y="69"/>
                    <a:pt x="200" y="31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46" y="4"/>
                    <a:pt x="129" y="0"/>
                    <a:pt x="112" y="0"/>
                  </a:cubicBezTo>
                  <a:cubicBezTo>
                    <a:pt x="91" y="0"/>
                    <a:pt x="70" y="5"/>
                    <a:pt x="53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20" y="38"/>
                    <a:pt x="0" y="73"/>
                    <a:pt x="0" y="111"/>
                  </a:cubicBezTo>
                  <a:close/>
                  <a:moveTo>
                    <a:pt x="53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4"/>
                    <a:pt x="62" y="34"/>
                    <a:pt x="63" y="33"/>
                  </a:cubicBezTo>
                  <a:cubicBezTo>
                    <a:pt x="64" y="33"/>
                    <a:pt x="65" y="31"/>
                    <a:pt x="64" y="3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11"/>
                    <a:pt x="91" y="6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8"/>
                    <a:pt x="110" y="19"/>
                    <a:pt x="112" y="19"/>
                  </a:cubicBezTo>
                  <a:cubicBezTo>
                    <a:pt x="113" y="19"/>
                    <a:pt x="115" y="18"/>
                    <a:pt x="115" y="17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30" y="6"/>
                    <a:pt x="144" y="9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2" y="26"/>
                    <a:pt x="152" y="27"/>
                    <a:pt x="152" y="28"/>
                  </a:cubicBezTo>
                  <a:cubicBezTo>
                    <a:pt x="152" y="28"/>
                    <a:pt x="153" y="29"/>
                    <a:pt x="153" y="29"/>
                  </a:cubicBezTo>
                  <a:cubicBezTo>
                    <a:pt x="155" y="30"/>
                    <a:pt x="156" y="29"/>
                    <a:pt x="157" y="2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77" y="26"/>
                    <a:pt x="190" y="37"/>
                    <a:pt x="199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8" y="59"/>
                    <a:pt x="188" y="59"/>
                  </a:cubicBezTo>
                  <a:cubicBezTo>
                    <a:pt x="188" y="60"/>
                    <a:pt x="188" y="61"/>
                    <a:pt x="189" y="61"/>
                  </a:cubicBezTo>
                  <a:cubicBezTo>
                    <a:pt x="189" y="63"/>
                    <a:pt x="191" y="63"/>
                    <a:pt x="192" y="62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12" y="72"/>
                    <a:pt x="217" y="89"/>
                    <a:pt x="218" y="107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05" y="107"/>
                    <a:pt x="205" y="107"/>
                    <a:pt x="205" y="107"/>
                  </a:cubicBezTo>
                  <a:cubicBezTo>
                    <a:pt x="204" y="107"/>
                    <a:pt x="203" y="109"/>
                    <a:pt x="203" y="110"/>
                  </a:cubicBezTo>
                  <a:cubicBezTo>
                    <a:pt x="203" y="112"/>
                    <a:pt x="204" y="113"/>
                    <a:pt x="205" y="113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7" y="128"/>
                    <a:pt x="214" y="142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5" y="150"/>
                    <a:pt x="193" y="150"/>
                    <a:pt x="193" y="152"/>
                  </a:cubicBezTo>
                  <a:cubicBezTo>
                    <a:pt x="193" y="152"/>
                    <a:pt x="192" y="153"/>
                    <a:pt x="193" y="154"/>
                  </a:cubicBezTo>
                  <a:cubicBezTo>
                    <a:pt x="193" y="154"/>
                    <a:pt x="193" y="155"/>
                    <a:pt x="194" y="155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197" y="176"/>
                    <a:pt x="186" y="189"/>
                    <a:pt x="172" y="198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4" y="187"/>
                    <a:pt x="162" y="186"/>
                    <a:pt x="161" y="187"/>
                  </a:cubicBezTo>
                  <a:cubicBezTo>
                    <a:pt x="159" y="188"/>
                    <a:pt x="159" y="189"/>
                    <a:pt x="160" y="191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51" y="211"/>
                    <a:pt x="133" y="216"/>
                    <a:pt x="115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04"/>
                    <a:pt x="115" y="204"/>
                    <a:pt x="115" y="204"/>
                  </a:cubicBezTo>
                  <a:cubicBezTo>
                    <a:pt x="115" y="202"/>
                    <a:pt x="113" y="201"/>
                    <a:pt x="112" y="201"/>
                  </a:cubicBezTo>
                  <a:cubicBezTo>
                    <a:pt x="110" y="201"/>
                    <a:pt x="109" y="202"/>
                    <a:pt x="109" y="204"/>
                  </a:cubicBezTo>
                  <a:cubicBezTo>
                    <a:pt x="109" y="217"/>
                    <a:pt x="109" y="217"/>
                    <a:pt x="109" y="217"/>
                  </a:cubicBezTo>
                  <a:cubicBezTo>
                    <a:pt x="109" y="217"/>
                    <a:pt x="109" y="217"/>
                    <a:pt x="109" y="217"/>
                  </a:cubicBezTo>
                  <a:cubicBezTo>
                    <a:pt x="94" y="216"/>
                    <a:pt x="80" y="213"/>
                    <a:pt x="66" y="207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72" y="193"/>
                    <a:pt x="72" y="192"/>
                    <a:pt x="70" y="191"/>
                  </a:cubicBezTo>
                  <a:cubicBezTo>
                    <a:pt x="69" y="191"/>
                    <a:pt x="68" y="191"/>
                    <a:pt x="67" y="192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46" y="195"/>
                    <a:pt x="33" y="184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6" y="162"/>
                    <a:pt x="36" y="160"/>
                    <a:pt x="35" y="159"/>
                  </a:cubicBezTo>
                  <a:cubicBezTo>
                    <a:pt x="34" y="158"/>
                    <a:pt x="33" y="157"/>
                    <a:pt x="31" y="158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1" y="149"/>
                    <a:pt x="6" y="131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3"/>
                    <a:pt x="21" y="112"/>
                    <a:pt x="21" y="110"/>
                  </a:cubicBezTo>
                  <a:cubicBezTo>
                    <a:pt x="21" y="109"/>
                    <a:pt x="20" y="107"/>
                    <a:pt x="18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7" y="92"/>
                    <a:pt x="10" y="78"/>
                    <a:pt x="1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9" y="71"/>
                    <a:pt x="30" y="70"/>
                    <a:pt x="31" y="69"/>
                  </a:cubicBez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0" y="65"/>
                    <a:pt x="30" y="65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7" y="45"/>
                    <a:pt x="39" y="32"/>
                    <a:pt x="53" y="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AU" ker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79976" y="1261872"/>
            <a:ext cx="55390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Cut out inessential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Stick to key words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Use dot points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Avoid overusing capital letters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Left-align text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Present all essential information together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Move text you plan on reading out into the notes section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Use symbols to highlight important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Try to display information visually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Break complex information into parts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Control the pace of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Tell a story with headlines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Keep instructions visible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9976" y="865496"/>
            <a:ext cx="103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133983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24" y="340696"/>
            <a:ext cx="10972800" cy="576064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For more cognitive load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88763" y="6319838"/>
            <a:ext cx="503237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9CBD1D4D-58FE-470A-9E95-0A2D074D2B8E}" type="slidenum">
              <a:rPr lang="en-AU">
                <a:solidFill>
                  <a:prstClr val="white"/>
                </a:solidFill>
              </a:rPr>
              <a:pPr defTabSz="685800"/>
              <a:t>22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736517" y="4959961"/>
            <a:ext cx="3184020" cy="711974"/>
          </a:xfrm>
          <a:prstGeom prst="wedgeRoundRectCallout">
            <a:avLst>
              <a:gd name="adj1" fmla="val -19628"/>
              <a:gd name="adj2" fmla="val -862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individually or as a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</a:t>
            </a:r>
            <a:r>
              <a:rPr lang="en-A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73177" y="5807099"/>
            <a:ext cx="235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www.cese.nsw.gov.au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9988" y="5813026"/>
            <a:ext cx="507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Search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‘cognitive load theory’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on the CESE website: 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489479" y="4005064"/>
            <a:ext cx="92873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13000" y="2302778"/>
            <a:ext cx="92873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277051" y="1653021"/>
            <a:ext cx="1306112" cy="1306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AU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125592" y="1634224"/>
            <a:ext cx="1306112" cy="13061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AU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60515" y="3306491"/>
            <a:ext cx="1306112" cy="1306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AU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84" descr="Decorativ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1813087"/>
            <a:ext cx="629354" cy="671310"/>
          </a:xfrm>
          <a:prstGeom prst="rect">
            <a:avLst/>
          </a:prstGeom>
        </p:spPr>
      </p:pic>
      <p:sp>
        <p:nvSpPr>
          <p:cNvPr id="87" name="Oval 86"/>
          <p:cNvSpPr/>
          <p:nvPr/>
        </p:nvSpPr>
        <p:spPr>
          <a:xfrm>
            <a:off x="2125592" y="3372640"/>
            <a:ext cx="1306112" cy="1306112"/>
          </a:xfrm>
          <a:prstGeom prst="ellipse">
            <a:avLst/>
          </a:prstGeom>
          <a:solidFill>
            <a:srgbClr val="DD0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AU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en-A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Picture 92" descr="Decorativ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900" y="3582115"/>
            <a:ext cx="412769" cy="412769"/>
          </a:xfrm>
          <a:prstGeom prst="rect">
            <a:avLst/>
          </a:prstGeom>
        </p:spPr>
      </p:pic>
      <p:pic>
        <p:nvPicPr>
          <p:cNvPr id="105" name="Picture 104" descr="Decorativ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855" y="1853976"/>
            <a:ext cx="483660" cy="469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9904" y="424673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659975" y="4025696"/>
            <a:ext cx="67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AU" sz="1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</a:t>
            </a:r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97553" y="2435367"/>
            <a:ext cx="62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597245" y="2365164"/>
            <a:ext cx="76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</a:t>
            </a:r>
          </a:p>
          <a:p>
            <a:pPr defTabSz="685800"/>
            <a:r>
              <a:rPr lang="en-A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03332" y="2302778"/>
            <a:ext cx="928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03332" y="4050044"/>
            <a:ext cx="928739" cy="0"/>
          </a:xfrm>
          <a:prstGeom prst="line">
            <a:avLst/>
          </a:prstGeom>
          <a:ln>
            <a:solidFill>
              <a:srgbClr val="DD0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Sound 1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2539385" y="3654544"/>
            <a:ext cx="446023" cy="509651"/>
          </a:xfrm>
          <a:prstGeom prst="actionButtonSou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3CB13-D5FA-EE40-A057-624CCFF24F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911" y="1918502"/>
            <a:ext cx="1892915" cy="2734634"/>
          </a:xfrm>
          <a:prstGeom prst="rect">
            <a:avLst/>
          </a:prstGeom>
          <a:effectLst>
            <a:outerShdw blurRad="88900" dist="12700" dir="204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Decorative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071" y="1910907"/>
            <a:ext cx="1895341" cy="2740561"/>
          </a:xfrm>
          <a:prstGeom prst="rect">
            <a:avLst/>
          </a:prstGeom>
          <a:effectLst>
            <a:outerShdw blurRad="88900" dist="12700" dir="204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60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76" y="673426"/>
            <a:ext cx="10972800" cy="576064"/>
          </a:xfrm>
        </p:spPr>
        <p:txBody>
          <a:bodyPr/>
          <a:lstStyle/>
          <a:p>
            <a:pPr algn="l"/>
            <a:r>
              <a:rPr lang="en-AU" sz="2800" dirty="0">
                <a:solidFill>
                  <a:srgbClr val="46596A"/>
                </a:solidFill>
                <a:cs typeface="Calibri" panose="020F0502020204030204" pitchFamily="34" charset="0"/>
              </a:rPr>
              <a:t>Get in touch with CESE</a:t>
            </a:r>
            <a:br>
              <a:rPr lang="en-AU" sz="2800" dirty="0">
                <a:solidFill>
                  <a:srgbClr val="46596A"/>
                </a:solidFill>
                <a:cs typeface="Calibri" panose="020F0502020204030204" pitchFamily="34" charset="0"/>
              </a:rPr>
            </a:br>
            <a:r>
              <a:rPr lang="en-AU" sz="2800" dirty="0">
                <a:solidFill>
                  <a:srgbClr val="46596A"/>
                </a:solidFill>
                <a:cs typeface="Calibri" panose="020F0502020204030204" pitchFamily="34" charset="0"/>
              </a:rPr>
              <a:t/>
            </a:r>
            <a:br>
              <a:rPr lang="en-AU" sz="2800" dirty="0">
                <a:solidFill>
                  <a:srgbClr val="46596A"/>
                </a:solidFill>
                <a:cs typeface="Calibri" panose="020F0502020204030204" pitchFamily="34" charset="0"/>
              </a:rPr>
            </a:br>
            <a:endParaRPr lang="en-AU" sz="2800" dirty="0">
              <a:solidFill>
                <a:srgbClr val="46596A"/>
              </a:solidFill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910265" y="2121438"/>
            <a:ext cx="4464050" cy="1235554"/>
          </a:xfrm>
          <a:prstGeom prst="rect">
            <a:avLst/>
          </a:prstGeom>
          <a:noFill/>
        </p:spPr>
        <p:txBody>
          <a:bodyPr/>
          <a:lstStyle/>
          <a:p>
            <a:pPr marL="0" indent="0" algn="l">
              <a:buNone/>
            </a:pPr>
            <a:r>
              <a:rPr lang="en-AU" sz="20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www.cese.nsw.gov.au</a:t>
            </a:r>
            <a:endParaRPr lang="en-AU" sz="2000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2000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AU" sz="2000" dirty="0">
                <a:solidFill>
                  <a:srgbClr val="394A5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info@cese.nsw.gov.au</a:t>
            </a:r>
            <a:endParaRPr lang="en-AU" sz="2000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en-AU" sz="2000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AU" sz="2000" dirty="0">
                <a:solidFill>
                  <a:srgbClr val="4659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Subscribe: www.cese.nsw.gov.au/contact-us </a:t>
            </a:r>
          </a:p>
          <a:p>
            <a:endParaRPr lang="en-AU" sz="1600" b="1" dirty="0">
              <a:solidFill>
                <a:srgbClr val="394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688423-3D58-458A-9CC4-70A27FD8A1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8763" y="6319838"/>
            <a:ext cx="5032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BD1D4D-58FE-470A-9E95-0A2D074D2B8E}" type="slidenum">
              <a:rPr lang="en-AU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grpSp>
        <p:nvGrpSpPr>
          <p:cNvPr id="7" name="Group 6" descr="Computer icon"/>
          <p:cNvGrpSpPr/>
          <p:nvPr/>
        </p:nvGrpSpPr>
        <p:grpSpPr>
          <a:xfrm>
            <a:off x="1095953" y="2134082"/>
            <a:ext cx="643153" cy="410286"/>
            <a:chOff x="10064750" y="5189538"/>
            <a:chExt cx="828675" cy="528637"/>
          </a:xfrm>
          <a:solidFill>
            <a:schemeClr val="tx2">
              <a:lumMod val="50000"/>
            </a:schemeClr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153650" y="5189538"/>
              <a:ext cx="649288" cy="461963"/>
            </a:xfrm>
            <a:custGeom>
              <a:avLst/>
              <a:gdLst>
                <a:gd name="T0" fmla="*/ 171 w 173"/>
                <a:gd name="T1" fmla="*/ 123 h 123"/>
                <a:gd name="T2" fmla="*/ 2 w 173"/>
                <a:gd name="T3" fmla="*/ 123 h 123"/>
                <a:gd name="T4" fmla="*/ 0 w 173"/>
                <a:gd name="T5" fmla="*/ 121 h 123"/>
                <a:gd name="T6" fmla="*/ 0 w 173"/>
                <a:gd name="T7" fmla="*/ 14 h 123"/>
                <a:gd name="T8" fmla="*/ 12 w 173"/>
                <a:gd name="T9" fmla="*/ 0 h 123"/>
                <a:gd name="T10" fmla="*/ 161 w 173"/>
                <a:gd name="T11" fmla="*/ 0 h 123"/>
                <a:gd name="T12" fmla="*/ 173 w 173"/>
                <a:gd name="T13" fmla="*/ 14 h 123"/>
                <a:gd name="T14" fmla="*/ 173 w 173"/>
                <a:gd name="T15" fmla="*/ 121 h 123"/>
                <a:gd name="T16" fmla="*/ 171 w 173"/>
                <a:gd name="T17" fmla="*/ 123 h 123"/>
                <a:gd name="T18" fmla="*/ 3 w 173"/>
                <a:gd name="T19" fmla="*/ 119 h 123"/>
                <a:gd name="T20" fmla="*/ 170 w 173"/>
                <a:gd name="T21" fmla="*/ 119 h 123"/>
                <a:gd name="T22" fmla="*/ 170 w 173"/>
                <a:gd name="T23" fmla="*/ 14 h 123"/>
                <a:gd name="T24" fmla="*/ 161 w 173"/>
                <a:gd name="T25" fmla="*/ 4 h 123"/>
                <a:gd name="T26" fmla="*/ 12 w 173"/>
                <a:gd name="T27" fmla="*/ 4 h 123"/>
                <a:gd name="T28" fmla="*/ 3 w 173"/>
                <a:gd name="T29" fmla="*/ 14 h 123"/>
                <a:gd name="T30" fmla="*/ 3 w 173"/>
                <a:gd name="T31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23">
                  <a:moveTo>
                    <a:pt x="171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1" y="123"/>
                    <a:pt x="0" y="122"/>
                    <a:pt x="0" y="1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8" y="0"/>
                    <a:pt x="173" y="6"/>
                    <a:pt x="173" y="14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2"/>
                    <a:pt x="173" y="123"/>
                    <a:pt x="171" y="123"/>
                  </a:cubicBezTo>
                  <a:close/>
                  <a:moveTo>
                    <a:pt x="3" y="119"/>
                  </a:moveTo>
                  <a:cubicBezTo>
                    <a:pt x="170" y="119"/>
                    <a:pt x="170" y="119"/>
                    <a:pt x="170" y="119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8"/>
                    <a:pt x="166" y="4"/>
                    <a:pt x="16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4"/>
                    <a:pt x="3" y="8"/>
                    <a:pt x="3" y="14"/>
                  </a:cubicBezTo>
                  <a:lnTo>
                    <a:pt x="3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b="1">
                <a:solidFill>
                  <a:srgbClr val="46596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0064750" y="5635625"/>
              <a:ext cx="828675" cy="82550"/>
            </a:xfrm>
            <a:custGeom>
              <a:avLst/>
              <a:gdLst>
                <a:gd name="T0" fmla="*/ 204 w 221"/>
                <a:gd name="T1" fmla="*/ 22 h 22"/>
                <a:gd name="T2" fmla="*/ 17 w 221"/>
                <a:gd name="T3" fmla="*/ 22 h 22"/>
                <a:gd name="T4" fmla="*/ 1 w 221"/>
                <a:gd name="T5" fmla="*/ 9 h 22"/>
                <a:gd name="T6" fmla="*/ 2 w 221"/>
                <a:gd name="T7" fmla="*/ 3 h 22"/>
                <a:gd name="T8" fmla="*/ 7 w 221"/>
                <a:gd name="T9" fmla="*/ 0 h 22"/>
                <a:gd name="T10" fmla="*/ 214 w 221"/>
                <a:gd name="T11" fmla="*/ 0 h 22"/>
                <a:gd name="T12" fmla="*/ 219 w 221"/>
                <a:gd name="T13" fmla="*/ 3 h 22"/>
                <a:gd name="T14" fmla="*/ 220 w 221"/>
                <a:gd name="T15" fmla="*/ 9 h 22"/>
                <a:gd name="T16" fmla="*/ 204 w 221"/>
                <a:gd name="T17" fmla="*/ 22 h 22"/>
                <a:gd name="T18" fmla="*/ 7 w 221"/>
                <a:gd name="T19" fmla="*/ 4 h 22"/>
                <a:gd name="T20" fmla="*/ 5 w 221"/>
                <a:gd name="T21" fmla="*/ 5 h 22"/>
                <a:gd name="T22" fmla="*/ 5 w 221"/>
                <a:gd name="T23" fmla="*/ 8 h 22"/>
                <a:gd name="T24" fmla="*/ 17 w 221"/>
                <a:gd name="T25" fmla="*/ 18 h 22"/>
                <a:gd name="T26" fmla="*/ 204 w 221"/>
                <a:gd name="T27" fmla="*/ 18 h 22"/>
                <a:gd name="T28" fmla="*/ 216 w 221"/>
                <a:gd name="T29" fmla="*/ 8 h 22"/>
                <a:gd name="T30" fmla="*/ 216 w 221"/>
                <a:gd name="T31" fmla="*/ 5 h 22"/>
                <a:gd name="T32" fmla="*/ 214 w 221"/>
                <a:gd name="T33" fmla="*/ 4 h 22"/>
                <a:gd name="T34" fmla="*/ 7 w 221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2">
                  <a:moveTo>
                    <a:pt x="204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0" y="22"/>
                    <a:pt x="4" y="17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6" y="0"/>
                    <a:pt x="218" y="1"/>
                    <a:pt x="219" y="3"/>
                  </a:cubicBezTo>
                  <a:cubicBezTo>
                    <a:pt x="220" y="5"/>
                    <a:pt x="221" y="7"/>
                    <a:pt x="220" y="9"/>
                  </a:cubicBezTo>
                  <a:cubicBezTo>
                    <a:pt x="217" y="17"/>
                    <a:pt x="211" y="22"/>
                    <a:pt x="204" y="22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4" y="7"/>
                    <a:pt x="5" y="8"/>
                  </a:cubicBezTo>
                  <a:cubicBezTo>
                    <a:pt x="7" y="14"/>
                    <a:pt x="12" y="18"/>
                    <a:pt x="17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9" y="18"/>
                    <a:pt x="214" y="14"/>
                    <a:pt x="216" y="8"/>
                  </a:cubicBezTo>
                  <a:cubicBezTo>
                    <a:pt x="217" y="7"/>
                    <a:pt x="217" y="6"/>
                    <a:pt x="216" y="5"/>
                  </a:cubicBezTo>
                  <a:cubicBezTo>
                    <a:pt x="215" y="4"/>
                    <a:pt x="215" y="4"/>
                    <a:pt x="214" y="4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b="1">
                <a:solidFill>
                  <a:srgbClr val="46596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202863" y="5246688"/>
              <a:ext cx="550863" cy="349250"/>
            </a:xfrm>
            <a:custGeom>
              <a:avLst/>
              <a:gdLst>
                <a:gd name="T0" fmla="*/ 145 w 147"/>
                <a:gd name="T1" fmla="*/ 93 h 93"/>
                <a:gd name="T2" fmla="*/ 2 w 147"/>
                <a:gd name="T3" fmla="*/ 93 h 93"/>
                <a:gd name="T4" fmla="*/ 0 w 147"/>
                <a:gd name="T5" fmla="*/ 92 h 93"/>
                <a:gd name="T6" fmla="*/ 0 w 147"/>
                <a:gd name="T7" fmla="*/ 9 h 93"/>
                <a:gd name="T8" fmla="*/ 8 w 147"/>
                <a:gd name="T9" fmla="*/ 0 h 93"/>
                <a:gd name="T10" fmla="*/ 139 w 147"/>
                <a:gd name="T11" fmla="*/ 0 h 93"/>
                <a:gd name="T12" fmla="*/ 147 w 147"/>
                <a:gd name="T13" fmla="*/ 9 h 93"/>
                <a:gd name="T14" fmla="*/ 147 w 147"/>
                <a:gd name="T15" fmla="*/ 92 h 93"/>
                <a:gd name="T16" fmla="*/ 145 w 147"/>
                <a:gd name="T17" fmla="*/ 93 h 93"/>
                <a:gd name="T18" fmla="*/ 4 w 147"/>
                <a:gd name="T19" fmla="*/ 90 h 93"/>
                <a:gd name="T20" fmla="*/ 143 w 147"/>
                <a:gd name="T21" fmla="*/ 90 h 93"/>
                <a:gd name="T22" fmla="*/ 143 w 147"/>
                <a:gd name="T23" fmla="*/ 9 h 93"/>
                <a:gd name="T24" fmla="*/ 139 w 147"/>
                <a:gd name="T25" fmla="*/ 4 h 93"/>
                <a:gd name="T26" fmla="*/ 8 w 147"/>
                <a:gd name="T27" fmla="*/ 4 h 93"/>
                <a:gd name="T28" fmla="*/ 4 w 147"/>
                <a:gd name="T29" fmla="*/ 9 h 93"/>
                <a:gd name="T30" fmla="*/ 4 w 147"/>
                <a:gd name="T31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93">
                  <a:moveTo>
                    <a:pt x="145" y="93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3"/>
                    <a:pt x="0" y="9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3" y="0"/>
                    <a:pt x="147" y="4"/>
                    <a:pt x="147" y="9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3"/>
                    <a:pt x="146" y="93"/>
                    <a:pt x="145" y="93"/>
                  </a:cubicBezTo>
                  <a:close/>
                  <a:moveTo>
                    <a:pt x="4" y="90"/>
                  </a:moveTo>
                  <a:cubicBezTo>
                    <a:pt x="143" y="90"/>
                    <a:pt x="143" y="90"/>
                    <a:pt x="143" y="9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6"/>
                    <a:pt x="141" y="4"/>
                    <a:pt x="1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lnTo>
                    <a:pt x="4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b="1">
                <a:solidFill>
                  <a:srgbClr val="46596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406063" y="5351463"/>
              <a:ext cx="146050" cy="146050"/>
            </a:xfrm>
            <a:custGeom>
              <a:avLst/>
              <a:gdLst>
                <a:gd name="T0" fmla="*/ 31 w 39"/>
                <a:gd name="T1" fmla="*/ 39 h 39"/>
                <a:gd name="T2" fmla="*/ 29 w 39"/>
                <a:gd name="T3" fmla="*/ 38 h 39"/>
                <a:gd name="T4" fmla="*/ 18 w 39"/>
                <a:gd name="T5" fmla="*/ 27 h 39"/>
                <a:gd name="T6" fmla="*/ 12 w 39"/>
                <a:gd name="T7" fmla="*/ 32 h 39"/>
                <a:gd name="T8" fmla="*/ 10 w 39"/>
                <a:gd name="T9" fmla="*/ 33 h 39"/>
                <a:gd name="T10" fmla="*/ 9 w 39"/>
                <a:gd name="T11" fmla="*/ 32 h 39"/>
                <a:gd name="T12" fmla="*/ 0 w 39"/>
                <a:gd name="T13" fmla="*/ 3 h 39"/>
                <a:gd name="T14" fmla="*/ 1 w 39"/>
                <a:gd name="T15" fmla="*/ 1 h 39"/>
                <a:gd name="T16" fmla="*/ 3 w 39"/>
                <a:gd name="T17" fmla="*/ 1 h 39"/>
                <a:gd name="T18" fmla="*/ 32 w 39"/>
                <a:gd name="T19" fmla="*/ 9 h 39"/>
                <a:gd name="T20" fmla="*/ 33 w 39"/>
                <a:gd name="T21" fmla="*/ 10 h 39"/>
                <a:gd name="T22" fmla="*/ 32 w 39"/>
                <a:gd name="T23" fmla="*/ 12 h 39"/>
                <a:gd name="T24" fmla="*/ 27 w 39"/>
                <a:gd name="T25" fmla="*/ 18 h 39"/>
                <a:gd name="T26" fmla="*/ 38 w 39"/>
                <a:gd name="T27" fmla="*/ 29 h 39"/>
                <a:gd name="T28" fmla="*/ 39 w 39"/>
                <a:gd name="T29" fmla="*/ 31 h 39"/>
                <a:gd name="T30" fmla="*/ 38 w 39"/>
                <a:gd name="T31" fmla="*/ 32 h 39"/>
                <a:gd name="T32" fmla="*/ 32 w 39"/>
                <a:gd name="T33" fmla="*/ 38 h 39"/>
                <a:gd name="T34" fmla="*/ 31 w 39"/>
                <a:gd name="T35" fmla="*/ 39 h 39"/>
                <a:gd name="T36" fmla="*/ 18 w 39"/>
                <a:gd name="T37" fmla="*/ 22 h 39"/>
                <a:gd name="T38" fmla="*/ 19 w 39"/>
                <a:gd name="T39" fmla="*/ 23 h 39"/>
                <a:gd name="T40" fmla="*/ 31 w 39"/>
                <a:gd name="T41" fmla="*/ 34 h 39"/>
                <a:gd name="T42" fmla="*/ 34 w 39"/>
                <a:gd name="T43" fmla="*/ 31 h 39"/>
                <a:gd name="T44" fmla="*/ 23 w 39"/>
                <a:gd name="T45" fmla="*/ 19 h 39"/>
                <a:gd name="T46" fmla="*/ 22 w 39"/>
                <a:gd name="T47" fmla="*/ 18 h 39"/>
                <a:gd name="T48" fmla="*/ 23 w 39"/>
                <a:gd name="T49" fmla="*/ 17 h 39"/>
                <a:gd name="T50" fmla="*/ 27 w 39"/>
                <a:gd name="T51" fmla="*/ 12 h 39"/>
                <a:gd name="T52" fmla="*/ 5 w 39"/>
                <a:gd name="T53" fmla="*/ 5 h 39"/>
                <a:gd name="T54" fmla="*/ 12 w 39"/>
                <a:gd name="T55" fmla="*/ 28 h 39"/>
                <a:gd name="T56" fmla="*/ 16 w 39"/>
                <a:gd name="T57" fmla="*/ 23 h 39"/>
                <a:gd name="T58" fmla="*/ 18 w 39"/>
                <a:gd name="T5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31" y="39"/>
                  </a:moveTo>
                  <a:cubicBezTo>
                    <a:pt x="30" y="39"/>
                    <a:pt x="30" y="39"/>
                    <a:pt x="29" y="3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3" y="10"/>
                    <a:pt x="33" y="10"/>
                  </a:cubicBezTo>
                  <a:cubicBezTo>
                    <a:pt x="33" y="11"/>
                    <a:pt x="33" y="12"/>
                    <a:pt x="32" y="1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9" y="30"/>
                    <a:pt x="39" y="31"/>
                  </a:cubicBezTo>
                  <a:cubicBezTo>
                    <a:pt x="39" y="31"/>
                    <a:pt x="38" y="32"/>
                    <a:pt x="38" y="3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lose/>
                  <a:moveTo>
                    <a:pt x="18" y="22"/>
                  </a:moveTo>
                  <a:cubicBezTo>
                    <a:pt x="18" y="22"/>
                    <a:pt x="19" y="22"/>
                    <a:pt x="19" y="2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b="1">
                <a:solidFill>
                  <a:srgbClr val="46596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 descr="Envelope icon"/>
          <p:cNvSpPr/>
          <p:nvPr/>
        </p:nvSpPr>
        <p:spPr>
          <a:xfrm>
            <a:off x="1145931" y="2888233"/>
            <a:ext cx="522064" cy="351489"/>
          </a:xfrm>
          <a:prstGeom prst="rect">
            <a:avLst/>
          </a:prstGeom>
          <a:noFill/>
          <a:ln w="15875">
            <a:solidFill>
              <a:srgbClr val="465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659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sosceles Triangle 16" descr="Envelope icon"/>
          <p:cNvSpPr/>
          <p:nvPr/>
        </p:nvSpPr>
        <p:spPr>
          <a:xfrm rot="10800000">
            <a:off x="1157150" y="2888232"/>
            <a:ext cx="511726" cy="212663"/>
          </a:xfrm>
          <a:prstGeom prst="triangle">
            <a:avLst/>
          </a:prstGeom>
          <a:noFill/>
          <a:ln w="15875">
            <a:solidFill>
              <a:srgbClr val="465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 descr="Envelope icon"/>
          <p:cNvCxnSpPr/>
          <p:nvPr/>
        </p:nvCxnSpPr>
        <p:spPr>
          <a:xfrm flipV="1">
            <a:off x="1157149" y="3145051"/>
            <a:ext cx="129026" cy="85091"/>
          </a:xfrm>
          <a:prstGeom prst="line">
            <a:avLst/>
          </a:prstGeom>
          <a:ln>
            <a:solidFill>
              <a:srgbClr val="46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 descr="Envelope icon"/>
          <p:cNvCxnSpPr/>
          <p:nvPr/>
        </p:nvCxnSpPr>
        <p:spPr>
          <a:xfrm>
            <a:off x="1548319" y="3151711"/>
            <a:ext cx="119676" cy="90829"/>
          </a:xfrm>
          <a:prstGeom prst="line">
            <a:avLst/>
          </a:prstGeom>
          <a:ln>
            <a:solidFill>
              <a:srgbClr val="46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 descr="Speech bubble icons"/>
          <p:cNvSpPr>
            <a:spLocks noEditPoints="1"/>
          </p:cNvSpPr>
          <p:nvPr/>
        </p:nvSpPr>
        <p:spPr bwMode="auto">
          <a:xfrm>
            <a:off x="1157149" y="3773795"/>
            <a:ext cx="490780" cy="467344"/>
          </a:xfrm>
          <a:custGeom>
            <a:avLst/>
            <a:gdLst>
              <a:gd name="T0" fmla="*/ 194 w 214"/>
              <a:gd name="T1" fmla="*/ 0 h 201"/>
              <a:gd name="T2" fmla="*/ 75 w 214"/>
              <a:gd name="T3" fmla="*/ 0 h 201"/>
              <a:gd name="T4" fmla="*/ 56 w 214"/>
              <a:gd name="T5" fmla="*/ 20 h 201"/>
              <a:gd name="T6" fmla="*/ 56 w 214"/>
              <a:gd name="T7" fmla="*/ 32 h 201"/>
              <a:gd name="T8" fmla="*/ 19 w 214"/>
              <a:gd name="T9" fmla="*/ 32 h 201"/>
              <a:gd name="T10" fmla="*/ 0 w 214"/>
              <a:gd name="T11" fmla="*/ 51 h 201"/>
              <a:gd name="T12" fmla="*/ 0 w 214"/>
              <a:gd name="T13" fmla="*/ 132 h 201"/>
              <a:gd name="T14" fmla="*/ 19 w 214"/>
              <a:gd name="T15" fmla="*/ 151 h 201"/>
              <a:gd name="T16" fmla="*/ 28 w 214"/>
              <a:gd name="T17" fmla="*/ 151 h 201"/>
              <a:gd name="T18" fmla="*/ 14 w 214"/>
              <a:gd name="T19" fmla="*/ 199 h 201"/>
              <a:gd name="T20" fmla="*/ 15 w 214"/>
              <a:gd name="T21" fmla="*/ 201 h 201"/>
              <a:gd name="T22" fmla="*/ 15 w 214"/>
              <a:gd name="T23" fmla="*/ 201 h 201"/>
              <a:gd name="T24" fmla="*/ 17 w 214"/>
              <a:gd name="T25" fmla="*/ 200 h 201"/>
              <a:gd name="T26" fmla="*/ 70 w 214"/>
              <a:gd name="T27" fmla="*/ 151 h 201"/>
              <a:gd name="T28" fmla="*/ 138 w 214"/>
              <a:gd name="T29" fmla="*/ 151 h 201"/>
              <a:gd name="T30" fmla="*/ 158 w 214"/>
              <a:gd name="T31" fmla="*/ 132 h 201"/>
              <a:gd name="T32" fmla="*/ 158 w 214"/>
              <a:gd name="T33" fmla="*/ 126 h 201"/>
              <a:gd name="T34" fmla="*/ 204 w 214"/>
              <a:gd name="T35" fmla="*/ 169 h 201"/>
              <a:gd name="T36" fmla="*/ 206 w 214"/>
              <a:gd name="T37" fmla="*/ 169 h 201"/>
              <a:gd name="T38" fmla="*/ 207 w 214"/>
              <a:gd name="T39" fmla="*/ 167 h 201"/>
              <a:gd name="T40" fmla="*/ 192 w 214"/>
              <a:gd name="T41" fmla="*/ 119 h 201"/>
              <a:gd name="T42" fmla="*/ 194 w 214"/>
              <a:gd name="T43" fmla="*/ 119 h 201"/>
              <a:gd name="T44" fmla="*/ 214 w 214"/>
              <a:gd name="T45" fmla="*/ 100 h 201"/>
              <a:gd name="T46" fmla="*/ 214 w 214"/>
              <a:gd name="T47" fmla="*/ 20 h 201"/>
              <a:gd name="T48" fmla="*/ 194 w 214"/>
              <a:gd name="T49" fmla="*/ 0 h 201"/>
              <a:gd name="T50" fmla="*/ 154 w 214"/>
              <a:gd name="T51" fmla="*/ 132 h 201"/>
              <a:gd name="T52" fmla="*/ 138 w 214"/>
              <a:gd name="T53" fmla="*/ 147 h 201"/>
              <a:gd name="T54" fmla="*/ 69 w 214"/>
              <a:gd name="T55" fmla="*/ 147 h 201"/>
              <a:gd name="T56" fmla="*/ 68 w 214"/>
              <a:gd name="T57" fmla="*/ 148 h 201"/>
              <a:gd name="T58" fmla="*/ 19 w 214"/>
              <a:gd name="T59" fmla="*/ 193 h 201"/>
              <a:gd name="T60" fmla="*/ 33 w 214"/>
              <a:gd name="T61" fmla="*/ 150 h 201"/>
              <a:gd name="T62" fmla="*/ 32 w 214"/>
              <a:gd name="T63" fmla="*/ 148 h 201"/>
              <a:gd name="T64" fmla="*/ 31 w 214"/>
              <a:gd name="T65" fmla="*/ 147 h 201"/>
              <a:gd name="T66" fmla="*/ 19 w 214"/>
              <a:gd name="T67" fmla="*/ 147 h 201"/>
              <a:gd name="T68" fmla="*/ 3 w 214"/>
              <a:gd name="T69" fmla="*/ 132 h 201"/>
              <a:gd name="T70" fmla="*/ 3 w 214"/>
              <a:gd name="T71" fmla="*/ 51 h 201"/>
              <a:gd name="T72" fmla="*/ 19 w 214"/>
              <a:gd name="T73" fmla="*/ 35 h 201"/>
              <a:gd name="T74" fmla="*/ 138 w 214"/>
              <a:gd name="T75" fmla="*/ 35 h 201"/>
              <a:gd name="T76" fmla="*/ 154 w 214"/>
              <a:gd name="T77" fmla="*/ 51 h 201"/>
              <a:gd name="T78" fmla="*/ 154 w 214"/>
              <a:gd name="T79" fmla="*/ 132 h 201"/>
              <a:gd name="T80" fmla="*/ 210 w 214"/>
              <a:gd name="T81" fmla="*/ 100 h 201"/>
              <a:gd name="T82" fmla="*/ 194 w 214"/>
              <a:gd name="T83" fmla="*/ 116 h 201"/>
              <a:gd name="T84" fmla="*/ 190 w 214"/>
              <a:gd name="T85" fmla="*/ 116 h 201"/>
              <a:gd name="T86" fmla="*/ 188 w 214"/>
              <a:gd name="T87" fmla="*/ 117 h 201"/>
              <a:gd name="T88" fmla="*/ 188 w 214"/>
              <a:gd name="T89" fmla="*/ 118 h 201"/>
              <a:gd name="T90" fmla="*/ 201 w 214"/>
              <a:gd name="T91" fmla="*/ 162 h 201"/>
              <a:gd name="T92" fmla="*/ 158 w 214"/>
              <a:gd name="T93" fmla="*/ 121 h 201"/>
              <a:gd name="T94" fmla="*/ 158 w 214"/>
              <a:gd name="T95" fmla="*/ 51 h 201"/>
              <a:gd name="T96" fmla="*/ 138 w 214"/>
              <a:gd name="T97" fmla="*/ 32 h 201"/>
              <a:gd name="T98" fmla="*/ 59 w 214"/>
              <a:gd name="T99" fmla="*/ 32 h 201"/>
              <a:gd name="T100" fmla="*/ 59 w 214"/>
              <a:gd name="T101" fmla="*/ 20 h 201"/>
              <a:gd name="T102" fmla="*/ 75 w 214"/>
              <a:gd name="T103" fmla="*/ 4 h 201"/>
              <a:gd name="T104" fmla="*/ 194 w 214"/>
              <a:gd name="T105" fmla="*/ 4 h 201"/>
              <a:gd name="T106" fmla="*/ 210 w 214"/>
              <a:gd name="T107" fmla="*/ 20 h 201"/>
              <a:gd name="T108" fmla="*/ 210 w 214"/>
              <a:gd name="T109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4" h="201">
                <a:moveTo>
                  <a:pt x="194" y="0"/>
                </a:moveTo>
                <a:cubicBezTo>
                  <a:pt x="75" y="0"/>
                  <a:pt x="75" y="0"/>
                  <a:pt x="75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32"/>
                  <a:pt x="56" y="32"/>
                  <a:pt x="56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9" y="32"/>
                  <a:pt x="0" y="41"/>
                  <a:pt x="0" y="51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2"/>
                  <a:pt x="9" y="151"/>
                  <a:pt x="19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14" y="199"/>
                  <a:pt x="14" y="199"/>
                  <a:pt x="14" y="199"/>
                </a:cubicBezTo>
                <a:cubicBezTo>
                  <a:pt x="14" y="199"/>
                  <a:pt x="14" y="200"/>
                  <a:pt x="15" y="201"/>
                </a:cubicBezTo>
                <a:cubicBezTo>
                  <a:pt x="15" y="201"/>
                  <a:pt x="15" y="201"/>
                  <a:pt x="15" y="201"/>
                </a:cubicBezTo>
                <a:cubicBezTo>
                  <a:pt x="16" y="201"/>
                  <a:pt x="16" y="201"/>
                  <a:pt x="17" y="200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49" y="151"/>
                  <a:pt x="158" y="142"/>
                  <a:pt x="158" y="132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9"/>
                  <a:pt x="205" y="170"/>
                  <a:pt x="206" y="169"/>
                </a:cubicBezTo>
                <a:cubicBezTo>
                  <a:pt x="207" y="169"/>
                  <a:pt x="207" y="168"/>
                  <a:pt x="207" y="167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205" y="119"/>
                  <a:pt x="214" y="111"/>
                  <a:pt x="214" y="100"/>
                </a:cubicBezTo>
                <a:cubicBezTo>
                  <a:pt x="214" y="20"/>
                  <a:pt x="214" y="20"/>
                  <a:pt x="214" y="20"/>
                </a:cubicBezTo>
                <a:cubicBezTo>
                  <a:pt x="214" y="9"/>
                  <a:pt x="205" y="0"/>
                  <a:pt x="194" y="0"/>
                </a:cubicBezTo>
                <a:close/>
                <a:moveTo>
                  <a:pt x="154" y="132"/>
                </a:moveTo>
                <a:cubicBezTo>
                  <a:pt x="154" y="140"/>
                  <a:pt x="147" y="147"/>
                  <a:pt x="138" y="147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9" y="147"/>
                  <a:pt x="68" y="148"/>
                  <a:pt x="68" y="148"/>
                </a:cubicBezTo>
                <a:cubicBezTo>
                  <a:pt x="19" y="193"/>
                  <a:pt x="19" y="193"/>
                  <a:pt x="19" y="193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49"/>
                  <a:pt x="33" y="149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10" y="147"/>
                  <a:pt x="3" y="140"/>
                  <a:pt x="3" y="132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42"/>
                  <a:pt x="10" y="35"/>
                  <a:pt x="19" y="35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47" y="35"/>
                  <a:pt x="154" y="42"/>
                  <a:pt x="154" y="51"/>
                </a:cubicBezTo>
                <a:lnTo>
                  <a:pt x="154" y="132"/>
                </a:lnTo>
                <a:close/>
                <a:moveTo>
                  <a:pt x="210" y="100"/>
                </a:moveTo>
                <a:cubicBezTo>
                  <a:pt x="210" y="109"/>
                  <a:pt x="203" y="116"/>
                  <a:pt x="194" y="116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89" y="116"/>
                  <a:pt x="189" y="116"/>
                  <a:pt x="188" y="117"/>
                </a:cubicBezTo>
                <a:cubicBezTo>
                  <a:pt x="188" y="117"/>
                  <a:pt x="188" y="118"/>
                  <a:pt x="188" y="118"/>
                </a:cubicBezTo>
                <a:cubicBezTo>
                  <a:pt x="201" y="162"/>
                  <a:pt x="201" y="162"/>
                  <a:pt x="201" y="162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41"/>
                  <a:pt x="149" y="32"/>
                  <a:pt x="138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11"/>
                  <a:pt x="67" y="4"/>
                  <a:pt x="75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203" y="4"/>
                  <a:pt x="210" y="11"/>
                  <a:pt x="210" y="20"/>
                </a:cubicBezTo>
                <a:lnTo>
                  <a:pt x="210" y="10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46596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solidFill>
                <a:srgbClr val="4659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 descr="Decorative"/>
          <p:cNvCxnSpPr/>
          <p:nvPr/>
        </p:nvCxnSpPr>
        <p:spPr>
          <a:xfrm>
            <a:off x="6168008" y="1384234"/>
            <a:ext cx="0" cy="453650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 descr="Decorative"/>
          <p:cNvSpPr/>
          <p:nvPr/>
        </p:nvSpPr>
        <p:spPr>
          <a:xfrm>
            <a:off x="6960096" y="1340768"/>
            <a:ext cx="4090173" cy="4320480"/>
          </a:xfrm>
          <a:prstGeom prst="flowChartProcess">
            <a:avLst/>
          </a:prstGeom>
          <a:solidFill>
            <a:srgbClr val="0085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77164" y="1992903"/>
            <a:ext cx="31676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resource was created thanks to Victor Newby and Alice Leung from Concord High School. </a:t>
            </a:r>
          </a:p>
          <a:p>
            <a:endParaRPr lang="en-AU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original presentation on cognitive load informing the use of technology at their school was the basis on which this presentation was created. </a:t>
            </a:r>
          </a:p>
        </p:txBody>
      </p:sp>
    </p:spTree>
    <p:extLst>
      <p:ext uri="{BB962C8B-B14F-4D97-AF65-F5344CB8AC3E}">
        <p14:creationId xmlns:p14="http://schemas.microsoft.com/office/powerpoint/2010/main" val="297268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10972800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Cognitive load theory is a theory of how human brains learn and store knowledge</a:t>
            </a:r>
          </a:p>
        </p:txBody>
      </p:sp>
      <p:pic>
        <p:nvPicPr>
          <p:cNvPr id="3" name="Picture 2" descr="Cognitive load theory: Research that teachers really need to understand publication cov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746842"/>
            <a:ext cx="2808921" cy="3986414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Cognitive load theory in practice publication cov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81" y="1746435"/>
            <a:ext cx="2818587" cy="3986821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 descr="Decorative"/>
          <p:cNvCxnSpPr/>
          <p:nvPr/>
        </p:nvCxnSpPr>
        <p:spPr>
          <a:xfrm>
            <a:off x="6413568" y="2394435"/>
            <a:ext cx="1338616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05072" y="1930340"/>
            <a:ext cx="3492000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Limit to how much new information the brain can process at one time</a:t>
            </a:r>
          </a:p>
        </p:txBody>
      </p:sp>
      <p:cxnSp>
        <p:nvCxnSpPr>
          <p:cNvPr id="10" name="Straight Connector 9" descr="Decorative"/>
          <p:cNvCxnSpPr/>
          <p:nvPr/>
        </p:nvCxnSpPr>
        <p:spPr>
          <a:xfrm>
            <a:off x="6413568" y="3963909"/>
            <a:ext cx="1096886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22583" y="3456078"/>
            <a:ext cx="3492000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No known limits to how much   information can be stored in long term memory</a:t>
            </a:r>
          </a:p>
        </p:txBody>
      </p:sp>
      <p:cxnSp>
        <p:nvCxnSpPr>
          <p:cNvPr id="12" name="Straight Connector 11" descr="Decorative"/>
          <p:cNvCxnSpPr/>
          <p:nvPr/>
        </p:nvCxnSpPr>
        <p:spPr>
          <a:xfrm>
            <a:off x="6413568" y="5310929"/>
            <a:ext cx="1091504" cy="10947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13295" y="4956986"/>
            <a:ext cx="3492000" cy="707886"/>
          </a:xfrm>
          <a:prstGeom prst="rect">
            <a:avLst/>
          </a:prstGeom>
          <a:solidFill>
            <a:schemeClr val="bg2">
              <a:alpha val="33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Supports explicit models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80828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8336"/>
            <a:ext cx="10972800" cy="576064"/>
          </a:xfrm>
        </p:spPr>
        <p:txBody>
          <a:bodyPr/>
          <a:lstStyle/>
          <a:p>
            <a:r>
              <a:rPr lang="en-AU" sz="2900" dirty="0">
                <a:latin typeface="Calibri" panose="020F0502020204030204" pitchFamily="34" charset="0"/>
                <a:cs typeface="Calibri" panose="020F0502020204030204" pitchFamily="34" charset="0"/>
              </a:rPr>
              <a:t>The human brain can only process a small amount of </a:t>
            </a:r>
            <a:r>
              <a:rPr lang="en-AU" sz="2900" b="1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AU" sz="2900" dirty="0">
                <a:latin typeface="Calibri" panose="020F0502020204030204" pitchFamily="34" charset="0"/>
                <a:cs typeface="Calibri" panose="020F0502020204030204" pitchFamily="34" charset="0"/>
              </a:rPr>
              <a:t> information, but can process large amounts of </a:t>
            </a:r>
            <a:r>
              <a:rPr lang="en-AU" sz="2900" b="1" dirty="0"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en-AU" sz="2900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A1B8F-9BC4-6249-8C37-0B1508811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261" y="1412776"/>
            <a:ext cx="4862997" cy="4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5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18188"/>
            <a:ext cx="11593288" cy="116005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It’s about optimising the load on students’ working memories to help maximise learning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 descr="Decorative"/>
          <p:cNvSpPr/>
          <p:nvPr/>
        </p:nvSpPr>
        <p:spPr>
          <a:xfrm>
            <a:off x="1991544" y="1578242"/>
            <a:ext cx="3805710" cy="430929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021" y="3959668"/>
            <a:ext cx="3258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 algn="ctr"/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Reduce load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on students’ working memories</a:t>
            </a:r>
          </a:p>
        </p:txBody>
      </p:sp>
      <p:sp>
        <p:nvSpPr>
          <p:cNvPr id="6" name="Isosceles Triangle 5" descr="Decorative"/>
          <p:cNvSpPr/>
          <p:nvPr/>
        </p:nvSpPr>
        <p:spPr>
          <a:xfrm rot="10800000">
            <a:off x="2519016" y="4562300"/>
            <a:ext cx="2712888" cy="37384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6319" y="3978930"/>
            <a:ext cx="3640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Easy to understand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algn="ctr"/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Gradually increase </a:t>
            </a:r>
          </a:p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complexity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of lesson</a:t>
            </a:r>
          </a:p>
        </p:txBody>
      </p:sp>
      <p:sp>
        <p:nvSpPr>
          <p:cNvPr id="8" name="Rectangle 7" descr="Decorative"/>
          <p:cNvSpPr/>
          <p:nvPr/>
        </p:nvSpPr>
        <p:spPr>
          <a:xfrm>
            <a:off x="6361142" y="1578242"/>
            <a:ext cx="3767305" cy="4309298"/>
          </a:xfrm>
          <a:prstGeom prst="rect">
            <a:avLst/>
          </a:prstGeom>
          <a:noFill/>
          <a:ln w="19050">
            <a:solidFill>
              <a:srgbClr val="6785A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sosceles Triangle 8" descr="Decorative"/>
          <p:cNvSpPr/>
          <p:nvPr/>
        </p:nvSpPr>
        <p:spPr>
          <a:xfrm rot="10800000">
            <a:off x="6911504" y="4530672"/>
            <a:ext cx="2712888" cy="37384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BEC1-E9CE-854B-8654-AB25016AA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1859969"/>
            <a:ext cx="1921535" cy="1921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DCE86-E570-DE48-9CB9-7D427CD6E2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594" y="1859104"/>
            <a:ext cx="1922400" cy="19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02465"/>
            <a:ext cx="10972800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Strategies to optimise cognitive load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DECC36-C578-1646-9644-AC3C404441E6}"/>
              </a:ext>
            </a:extLst>
          </p:cNvPr>
          <p:cNvGrpSpPr/>
          <p:nvPr/>
        </p:nvGrpSpPr>
        <p:grpSpPr>
          <a:xfrm>
            <a:off x="2695423" y="1258166"/>
            <a:ext cx="2030281" cy="2105776"/>
            <a:chOff x="2567608" y="1509274"/>
            <a:chExt cx="2030281" cy="2105776"/>
          </a:xfrm>
        </p:grpSpPr>
        <p:sp>
          <p:nvSpPr>
            <p:cNvPr id="3" name="Rounded Rectangle 2"/>
            <p:cNvSpPr/>
            <p:nvPr/>
          </p:nvSpPr>
          <p:spPr>
            <a:xfrm>
              <a:off x="2567608" y="1509274"/>
              <a:ext cx="2030281" cy="2105776"/>
            </a:xfrm>
            <a:prstGeom prst="roundRect">
              <a:avLst/>
            </a:prstGeom>
            <a:solidFill>
              <a:srgbClr val="49A597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rgbClr val="40526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Tailor lessons according to students’ existing knowledge and skill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1162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793450E-E9AA-A947-9DDA-840594DF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5364" y="1617739"/>
              <a:ext cx="720000" cy="72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F42032-2698-2240-A722-A0D53F8A44E0}"/>
              </a:ext>
            </a:extLst>
          </p:cNvPr>
          <p:cNvGrpSpPr/>
          <p:nvPr/>
        </p:nvGrpSpPr>
        <p:grpSpPr>
          <a:xfrm>
            <a:off x="5265516" y="1258166"/>
            <a:ext cx="1949428" cy="2106000"/>
            <a:chOff x="4777661" y="1509274"/>
            <a:chExt cx="1949428" cy="2106000"/>
          </a:xfrm>
        </p:grpSpPr>
        <p:sp>
          <p:nvSpPr>
            <p:cNvPr id="4" name="Rounded Rectangle 3"/>
            <p:cNvSpPr/>
            <p:nvPr/>
          </p:nvSpPr>
          <p:spPr>
            <a:xfrm>
              <a:off x="4777661" y="1509274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Use worked examples to teach students new content or skills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1241E6-187B-1044-91F8-7B9CF602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366" y="1617739"/>
              <a:ext cx="720000" cy="7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AE25D0-4AE8-9E43-9663-6BEC9244B2F1}"/>
                </a:ext>
              </a:extLst>
            </p:cNvPr>
            <p:cNvSpPr txBox="1"/>
            <p:nvPr/>
          </p:nvSpPr>
          <p:spPr>
            <a:xfrm>
              <a:off x="487186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6A6FAA-CE5D-8B4F-8102-25A6D2A4C3F3}"/>
              </a:ext>
            </a:extLst>
          </p:cNvPr>
          <p:cNvGrpSpPr/>
          <p:nvPr/>
        </p:nvGrpSpPr>
        <p:grpSpPr>
          <a:xfrm>
            <a:off x="7754756" y="1258165"/>
            <a:ext cx="1997451" cy="2106000"/>
            <a:chOff x="6906860" y="1509273"/>
            <a:chExt cx="1997451" cy="2106000"/>
          </a:xfrm>
        </p:grpSpPr>
        <p:sp>
          <p:nvSpPr>
            <p:cNvPr id="5" name="Rounded Rectangle 4"/>
            <p:cNvSpPr/>
            <p:nvPr/>
          </p:nvSpPr>
          <p:spPr>
            <a:xfrm>
              <a:off x="6906860" y="1509273"/>
              <a:ext cx="1997451" cy="2106000"/>
            </a:xfrm>
            <a:prstGeom prst="roundRect">
              <a:avLst/>
            </a:prstGeom>
            <a:solidFill>
              <a:srgbClr val="49A597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Gradually increase independent problem-solving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7F5AD4-4C0E-C144-9D40-61F96AA8EAAD}"/>
                </a:ext>
              </a:extLst>
            </p:cNvPr>
            <p:cNvSpPr txBox="1"/>
            <p:nvPr/>
          </p:nvSpPr>
          <p:spPr>
            <a:xfrm>
              <a:off x="703210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B794FF-B2D3-2A4C-B52C-2EAB58B7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96" y="1617739"/>
              <a:ext cx="720000" cy="7200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FD56C1-B0F0-E74A-8760-62CEEFF05011}"/>
              </a:ext>
            </a:extLst>
          </p:cNvPr>
          <p:cNvGrpSpPr/>
          <p:nvPr/>
        </p:nvGrpSpPr>
        <p:grpSpPr>
          <a:xfrm>
            <a:off x="1415480" y="3789040"/>
            <a:ext cx="1949428" cy="2106000"/>
            <a:chOff x="1358061" y="4040148"/>
            <a:chExt cx="1949428" cy="2106000"/>
          </a:xfrm>
        </p:grpSpPr>
        <p:sp>
          <p:nvSpPr>
            <p:cNvPr id="6" name="Rounded Rectangle 5"/>
            <p:cNvSpPr/>
            <p:nvPr/>
          </p:nvSpPr>
          <p:spPr>
            <a:xfrm>
              <a:off x="1358061" y="4040148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Cut out inessential information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A3FF5A-29E9-4746-AB60-864388B37AFB}"/>
                </a:ext>
              </a:extLst>
            </p:cNvPr>
            <p:cNvSpPr txBox="1"/>
            <p:nvPr/>
          </p:nvSpPr>
          <p:spPr>
            <a:xfrm>
              <a:off x="1530000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01E1332-9532-F549-975F-327F0B3EA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181" y="4149080"/>
              <a:ext cx="720000" cy="720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184169-A883-154E-88EA-F3946EF61E48}"/>
              </a:ext>
            </a:extLst>
          </p:cNvPr>
          <p:cNvGrpSpPr/>
          <p:nvPr/>
        </p:nvGrpSpPr>
        <p:grpSpPr>
          <a:xfrm>
            <a:off x="3847551" y="3788092"/>
            <a:ext cx="2055825" cy="2106000"/>
            <a:chOff x="3575720" y="4039200"/>
            <a:chExt cx="2055825" cy="2106000"/>
          </a:xfrm>
        </p:grpSpPr>
        <p:sp>
          <p:nvSpPr>
            <p:cNvPr id="7" name="Rounded Rectangle 6"/>
            <p:cNvSpPr/>
            <p:nvPr/>
          </p:nvSpPr>
          <p:spPr>
            <a:xfrm>
              <a:off x="3575720" y="4039200"/>
              <a:ext cx="2055825" cy="2106000"/>
            </a:xfrm>
            <a:prstGeom prst="roundRect">
              <a:avLst/>
            </a:prstGeom>
            <a:solidFill>
              <a:srgbClr val="49A59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 all essential information together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FB0156-D656-5648-BFD9-19E1328DFD30}"/>
                </a:ext>
              </a:extLst>
            </p:cNvPr>
            <p:cNvSpPr txBox="1"/>
            <p:nvPr/>
          </p:nvSpPr>
          <p:spPr>
            <a:xfrm>
              <a:off x="3647728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387012-4852-B54B-885A-A9A530B4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661" y="4150800"/>
              <a:ext cx="720000" cy="72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88128E-4368-D549-8139-3992915F3136}"/>
              </a:ext>
            </a:extLst>
          </p:cNvPr>
          <p:cNvGrpSpPr/>
          <p:nvPr/>
        </p:nvGrpSpPr>
        <p:grpSpPr>
          <a:xfrm>
            <a:off x="6387631" y="3788092"/>
            <a:ext cx="1949428" cy="2106000"/>
            <a:chOff x="5827768" y="4039200"/>
            <a:chExt cx="1949428" cy="2106000"/>
          </a:xfrm>
        </p:grpSpPr>
        <p:sp>
          <p:nvSpPr>
            <p:cNvPr id="8" name="Rounded Rectangle 7"/>
            <p:cNvSpPr/>
            <p:nvPr/>
          </p:nvSpPr>
          <p:spPr>
            <a:xfrm>
              <a:off x="5827768" y="4039200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Simplify complex information by presenting it orally and visually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3B15AD-A170-1647-98FA-564C16B3088F}"/>
                </a:ext>
              </a:extLst>
            </p:cNvPr>
            <p:cNvSpPr txBox="1"/>
            <p:nvPr/>
          </p:nvSpPr>
          <p:spPr>
            <a:xfrm>
              <a:off x="5904000" y="416334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9CBCE5-746C-284C-8F52-4D125C64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087" y="4150800"/>
              <a:ext cx="720000" cy="720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B8202F-69E6-0640-8565-E0F967A96A5C}"/>
              </a:ext>
            </a:extLst>
          </p:cNvPr>
          <p:cNvGrpSpPr/>
          <p:nvPr/>
        </p:nvGrpSpPr>
        <p:grpSpPr>
          <a:xfrm>
            <a:off x="8821314" y="3788092"/>
            <a:ext cx="2088232" cy="2106000"/>
            <a:chOff x="7934809" y="4039200"/>
            <a:chExt cx="2088232" cy="2106000"/>
          </a:xfrm>
        </p:grpSpPr>
        <p:sp>
          <p:nvSpPr>
            <p:cNvPr id="9" name="Rounded Rectangle 8"/>
            <p:cNvSpPr/>
            <p:nvPr/>
          </p:nvSpPr>
          <p:spPr>
            <a:xfrm>
              <a:off x="7934809" y="4039200"/>
              <a:ext cx="2088232" cy="2106000"/>
            </a:xfrm>
            <a:prstGeom prst="roundRect">
              <a:avLst/>
            </a:prstGeom>
            <a:solidFill>
              <a:srgbClr val="49A597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Encourage students to visualise concepts and procedures they have learnt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DE01ED-7339-3E4D-BDE0-CA6B88D80223}"/>
                </a:ext>
              </a:extLst>
            </p:cNvPr>
            <p:cNvSpPr txBox="1"/>
            <p:nvPr/>
          </p:nvSpPr>
          <p:spPr>
            <a:xfrm>
              <a:off x="8028000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A05A6A-F7DD-FB46-AC9A-761BCB951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7460" y="415080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59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02465"/>
            <a:ext cx="10972800" cy="576064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Three of these strategies are especially important when creating presentations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DECC36-C578-1646-9644-AC3C404441E6}"/>
              </a:ext>
            </a:extLst>
          </p:cNvPr>
          <p:cNvGrpSpPr/>
          <p:nvPr/>
        </p:nvGrpSpPr>
        <p:grpSpPr>
          <a:xfrm>
            <a:off x="2695423" y="1258166"/>
            <a:ext cx="2030281" cy="2105776"/>
            <a:chOff x="2567608" y="1509274"/>
            <a:chExt cx="2030281" cy="2105776"/>
          </a:xfrm>
        </p:grpSpPr>
        <p:sp>
          <p:nvSpPr>
            <p:cNvPr id="3" name="Rounded Rectangle 2"/>
            <p:cNvSpPr/>
            <p:nvPr/>
          </p:nvSpPr>
          <p:spPr>
            <a:xfrm>
              <a:off x="2567608" y="1509274"/>
              <a:ext cx="2030281" cy="2105776"/>
            </a:xfrm>
            <a:prstGeom prst="roundRect">
              <a:avLst/>
            </a:prstGeom>
            <a:solidFill>
              <a:srgbClr val="49A597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rgbClr val="40526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Tailor lessons according to students’ existing knowledge and skill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1162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793450E-E9AA-A947-9DDA-840594DF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5364" y="1617739"/>
              <a:ext cx="720000" cy="72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F42032-2698-2240-A722-A0D53F8A44E0}"/>
              </a:ext>
            </a:extLst>
          </p:cNvPr>
          <p:cNvGrpSpPr/>
          <p:nvPr/>
        </p:nvGrpSpPr>
        <p:grpSpPr>
          <a:xfrm>
            <a:off x="5265516" y="1258166"/>
            <a:ext cx="1949428" cy="2106000"/>
            <a:chOff x="4777661" y="1509274"/>
            <a:chExt cx="1949428" cy="2106000"/>
          </a:xfrm>
        </p:grpSpPr>
        <p:sp>
          <p:nvSpPr>
            <p:cNvPr id="4" name="Rounded Rectangle 3"/>
            <p:cNvSpPr/>
            <p:nvPr/>
          </p:nvSpPr>
          <p:spPr>
            <a:xfrm>
              <a:off x="4777661" y="1509274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Use worked examples to teach students new content or skills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1241E6-187B-1044-91F8-7B9CF602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366" y="1617739"/>
              <a:ext cx="720000" cy="7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AE25D0-4AE8-9E43-9663-6BEC9244B2F1}"/>
                </a:ext>
              </a:extLst>
            </p:cNvPr>
            <p:cNvSpPr txBox="1"/>
            <p:nvPr/>
          </p:nvSpPr>
          <p:spPr>
            <a:xfrm>
              <a:off x="487186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6A6FAA-CE5D-8B4F-8102-25A6D2A4C3F3}"/>
              </a:ext>
            </a:extLst>
          </p:cNvPr>
          <p:cNvGrpSpPr/>
          <p:nvPr/>
        </p:nvGrpSpPr>
        <p:grpSpPr>
          <a:xfrm>
            <a:off x="7754756" y="1258165"/>
            <a:ext cx="1997451" cy="2106000"/>
            <a:chOff x="6906860" y="1509273"/>
            <a:chExt cx="1997451" cy="2106000"/>
          </a:xfrm>
        </p:grpSpPr>
        <p:sp>
          <p:nvSpPr>
            <p:cNvPr id="5" name="Rounded Rectangle 4"/>
            <p:cNvSpPr/>
            <p:nvPr/>
          </p:nvSpPr>
          <p:spPr>
            <a:xfrm>
              <a:off x="6906860" y="1509273"/>
              <a:ext cx="1997451" cy="2106000"/>
            </a:xfrm>
            <a:prstGeom prst="roundRect">
              <a:avLst/>
            </a:prstGeom>
            <a:solidFill>
              <a:srgbClr val="49A597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Gradually increase independent problem-solving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7F5AD4-4C0E-C144-9D40-61F96AA8EAAD}"/>
                </a:ext>
              </a:extLst>
            </p:cNvPr>
            <p:cNvSpPr txBox="1"/>
            <p:nvPr/>
          </p:nvSpPr>
          <p:spPr>
            <a:xfrm>
              <a:off x="7032104" y="168234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B794FF-B2D3-2A4C-B52C-2EAB58B7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0296" y="1617739"/>
              <a:ext cx="720000" cy="7200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FD56C1-B0F0-E74A-8760-62CEEFF05011}"/>
              </a:ext>
            </a:extLst>
          </p:cNvPr>
          <p:cNvGrpSpPr/>
          <p:nvPr/>
        </p:nvGrpSpPr>
        <p:grpSpPr>
          <a:xfrm>
            <a:off x="1415480" y="3789040"/>
            <a:ext cx="1949428" cy="2106000"/>
            <a:chOff x="1358061" y="4040148"/>
            <a:chExt cx="1949428" cy="2106000"/>
          </a:xfrm>
        </p:grpSpPr>
        <p:sp>
          <p:nvSpPr>
            <p:cNvPr id="6" name="Rounded Rectangle 5"/>
            <p:cNvSpPr/>
            <p:nvPr/>
          </p:nvSpPr>
          <p:spPr>
            <a:xfrm>
              <a:off x="1358061" y="4040148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Cut out inessential information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A3FF5A-29E9-4746-AB60-864388B37AFB}"/>
                </a:ext>
              </a:extLst>
            </p:cNvPr>
            <p:cNvSpPr txBox="1"/>
            <p:nvPr/>
          </p:nvSpPr>
          <p:spPr>
            <a:xfrm>
              <a:off x="1530000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01E1332-9532-F549-975F-327F0B3EA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181" y="4149080"/>
              <a:ext cx="720000" cy="720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184169-A883-154E-88EA-F3946EF61E48}"/>
              </a:ext>
            </a:extLst>
          </p:cNvPr>
          <p:cNvGrpSpPr/>
          <p:nvPr/>
        </p:nvGrpSpPr>
        <p:grpSpPr>
          <a:xfrm>
            <a:off x="3847551" y="3788092"/>
            <a:ext cx="2055825" cy="2106000"/>
            <a:chOff x="3575720" y="4039200"/>
            <a:chExt cx="2055825" cy="2106000"/>
          </a:xfrm>
        </p:grpSpPr>
        <p:sp>
          <p:nvSpPr>
            <p:cNvPr id="7" name="Rounded Rectangle 6"/>
            <p:cNvSpPr/>
            <p:nvPr/>
          </p:nvSpPr>
          <p:spPr>
            <a:xfrm>
              <a:off x="3575720" y="4039200"/>
              <a:ext cx="2055825" cy="2106000"/>
            </a:xfrm>
            <a:prstGeom prst="roundRect">
              <a:avLst/>
            </a:prstGeom>
            <a:solidFill>
              <a:srgbClr val="49A59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 all essential information together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FB0156-D656-5648-BFD9-19E1328DFD30}"/>
                </a:ext>
              </a:extLst>
            </p:cNvPr>
            <p:cNvSpPr txBox="1"/>
            <p:nvPr/>
          </p:nvSpPr>
          <p:spPr>
            <a:xfrm>
              <a:off x="3647728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387012-4852-B54B-885A-A9A530B4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661" y="4150800"/>
              <a:ext cx="720000" cy="72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88128E-4368-D549-8139-3992915F3136}"/>
              </a:ext>
            </a:extLst>
          </p:cNvPr>
          <p:cNvGrpSpPr/>
          <p:nvPr/>
        </p:nvGrpSpPr>
        <p:grpSpPr>
          <a:xfrm>
            <a:off x="6387631" y="3788092"/>
            <a:ext cx="1949428" cy="2106000"/>
            <a:chOff x="5827768" y="4039200"/>
            <a:chExt cx="1949428" cy="2106000"/>
          </a:xfrm>
        </p:grpSpPr>
        <p:sp>
          <p:nvSpPr>
            <p:cNvPr id="8" name="Rounded Rectangle 7"/>
            <p:cNvSpPr/>
            <p:nvPr/>
          </p:nvSpPr>
          <p:spPr>
            <a:xfrm>
              <a:off x="5827768" y="4039200"/>
              <a:ext cx="1949428" cy="2106000"/>
            </a:xfrm>
            <a:prstGeom prst="roundRect">
              <a:avLst/>
            </a:prstGeom>
            <a:solidFill>
              <a:srgbClr val="49A597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A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Simplify complex information by presenting it orally and visually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3B15AD-A170-1647-98FA-564C16B3088F}"/>
                </a:ext>
              </a:extLst>
            </p:cNvPr>
            <p:cNvSpPr txBox="1"/>
            <p:nvPr/>
          </p:nvSpPr>
          <p:spPr>
            <a:xfrm>
              <a:off x="5904000" y="416334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9CBCE5-746C-284C-8F52-4D125C64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087" y="4150800"/>
              <a:ext cx="720000" cy="720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B8202F-69E6-0640-8565-E0F967A96A5C}"/>
              </a:ext>
            </a:extLst>
          </p:cNvPr>
          <p:cNvGrpSpPr/>
          <p:nvPr/>
        </p:nvGrpSpPr>
        <p:grpSpPr>
          <a:xfrm>
            <a:off x="8821314" y="3788092"/>
            <a:ext cx="2088232" cy="2106000"/>
            <a:chOff x="7934809" y="4039200"/>
            <a:chExt cx="2088232" cy="2106000"/>
          </a:xfrm>
        </p:grpSpPr>
        <p:sp>
          <p:nvSpPr>
            <p:cNvPr id="9" name="Rounded Rectangle 8"/>
            <p:cNvSpPr/>
            <p:nvPr/>
          </p:nvSpPr>
          <p:spPr>
            <a:xfrm>
              <a:off x="7934809" y="4039200"/>
              <a:ext cx="2088232" cy="2106000"/>
            </a:xfrm>
            <a:prstGeom prst="roundRect">
              <a:avLst/>
            </a:prstGeom>
            <a:solidFill>
              <a:srgbClr val="49A597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A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AU" sz="1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Encourage students to visualise concepts and procedures they have learnt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DE01ED-7339-3E4D-BDE0-CA6B88D80223}"/>
                </a:ext>
              </a:extLst>
            </p:cNvPr>
            <p:cNvSpPr txBox="1"/>
            <p:nvPr/>
          </p:nvSpPr>
          <p:spPr>
            <a:xfrm>
              <a:off x="8028000" y="420121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A05A6A-F7DD-FB46-AC9A-761BCB951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7460" y="4150800"/>
              <a:ext cx="720000" cy="720000"/>
            </a:xfrm>
            <a:prstGeom prst="rect">
              <a:avLst/>
            </a:prstGeom>
          </p:spPr>
        </p:pic>
      </p:grpSp>
      <p:sp>
        <p:nvSpPr>
          <p:cNvPr id="36" name="Rectangle 35" descr="Box highlighting three strategies: Cut out inessential information, Present all essential information together and Simplify complex information by presenting it orally and visually. ">
            <a:extLst>
              <a:ext uri="{FF2B5EF4-FFF2-40B4-BE49-F238E27FC236}">
                <a16:creationId xmlns:a16="http://schemas.microsoft.com/office/drawing/2014/main" id="{7166E701-05DA-2543-AFF1-06A8DB616B9C}"/>
              </a:ext>
            </a:extLst>
          </p:cNvPr>
          <p:cNvSpPr/>
          <p:nvPr/>
        </p:nvSpPr>
        <p:spPr>
          <a:xfrm>
            <a:off x="1127448" y="3537010"/>
            <a:ext cx="7416824" cy="262829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3016" cy="1196266"/>
          </a:xfrm>
        </p:spPr>
        <p:txBody>
          <a:bodyPr/>
          <a:lstStyle/>
          <a:p>
            <a:r>
              <a:rPr lang="en-AU" sz="4800" dirty="0">
                <a:latin typeface="Calibri" panose="020F0502020204030204" pitchFamily="34" charset="0"/>
                <a:cs typeface="Calibri" panose="020F0502020204030204" pitchFamily="34" charset="0"/>
              </a:rPr>
              <a:t>Practical ways to improve presentations and optimise load </a:t>
            </a:r>
          </a:p>
        </p:txBody>
      </p:sp>
    </p:spTree>
    <p:extLst>
      <p:ext uri="{BB962C8B-B14F-4D97-AF65-F5344CB8AC3E}">
        <p14:creationId xmlns:p14="http://schemas.microsoft.com/office/powerpoint/2010/main" val="106313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Cut out inessential information </a:t>
            </a:r>
          </a:p>
        </p:txBody>
      </p:sp>
      <p:grpSp>
        <p:nvGrpSpPr>
          <p:cNvPr id="9" name="Group 8" descr="An example of a PowerPoint slide showing an Australian map titled 'Year 3 Geography'. There is a distracting animated character on the side saying 'I love geography'"/>
          <p:cNvGrpSpPr/>
          <p:nvPr/>
        </p:nvGrpSpPr>
        <p:grpSpPr>
          <a:xfrm>
            <a:off x="1127448" y="1628800"/>
            <a:ext cx="6468654" cy="3888432"/>
            <a:chOff x="1127448" y="1628800"/>
            <a:chExt cx="6468654" cy="3888432"/>
          </a:xfrm>
        </p:grpSpPr>
        <p:pic>
          <p:nvPicPr>
            <p:cNvPr id="7" name="Picture 6" descr="Decorative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448" y="1628800"/>
              <a:ext cx="6468654" cy="3888432"/>
            </a:xfrm>
            <a:prstGeom prst="rect">
              <a:avLst/>
            </a:prstGeom>
            <a:ln w="47625">
              <a:noFill/>
            </a:ln>
            <a:effectLst>
              <a:outerShdw blurRad="1651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672064" y="1772816"/>
              <a:ext cx="576064" cy="144016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40216" y="1433293"/>
            <a:ext cx="2784391" cy="2145268"/>
          </a:xfrm>
          <a:prstGeom prst="wedgeRoundRectCallout">
            <a:avLst>
              <a:gd name="adj1" fmla="val -89798"/>
              <a:gd name="adj2" fmla="val 48210"/>
              <a:gd name="adj3" fmla="val 16667"/>
            </a:avLst>
          </a:prstGeom>
          <a:solidFill>
            <a:srgbClr val="0085A4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using distracting images or sounds unless it contributes to learning</a:t>
            </a:r>
          </a:p>
        </p:txBody>
      </p:sp>
    </p:spTree>
    <p:extLst>
      <p:ext uri="{BB962C8B-B14F-4D97-AF65-F5344CB8AC3E}">
        <p14:creationId xmlns:p14="http://schemas.microsoft.com/office/powerpoint/2010/main" val="432396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5&quot;&gt;&lt;property id=&quot;20148&quot; value=&quot;5&quot;/&gt;&lt;property id=&quot;20300&quot; value=&quot;Slide 1&quot;/&gt;&lt;property id=&quot;20307&quot; value=&quot;256&quot;/&gt;&lt;/object&gt;&lt;object type=&quot;3&quot; unique_id=&quot;10056&quot;&gt;&lt;property id=&quot;20148&quot; value=&quot;5&quot;/&gt;&lt;property id=&quot;20300&quot; value=&quot;Slide 3&quot;/&gt;&lt;property id=&quot;20307&quot; value=&quot;257&quot;/&gt;&lt;/object&gt;&lt;object type=&quot;3&quot; unique_id=&quot;10081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ESE PPT Widescreen Template 2018">
  <a:themeElements>
    <a:clrScheme name="CESE Colour Theme November 2018">
      <a:dk1>
        <a:srgbClr val="46596A"/>
      </a:dk1>
      <a:lt1>
        <a:sysClr val="window" lastClr="FFFFFF"/>
      </a:lt1>
      <a:dk2>
        <a:srgbClr val="425968"/>
      </a:dk2>
      <a:lt2>
        <a:srgbClr val="D1DBE1"/>
      </a:lt2>
      <a:accent1>
        <a:srgbClr val="46596A"/>
      </a:accent1>
      <a:accent2>
        <a:srgbClr val="E6186D"/>
      </a:accent2>
      <a:accent3>
        <a:srgbClr val="0089A8"/>
      </a:accent3>
      <a:accent4>
        <a:srgbClr val="3FA535"/>
      </a:accent4>
      <a:accent5>
        <a:srgbClr val="EC6668"/>
      </a:accent5>
      <a:accent6>
        <a:srgbClr val="F39328"/>
      </a:accent6>
      <a:hlink>
        <a:srgbClr val="46596A"/>
      </a:hlink>
      <a:folHlink>
        <a:srgbClr val="46596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F7DA9B8-CDA9-8747-A1D6-01CDE346F99E}" vid="{D4C9FB4E-2995-5941-98A3-E741A108B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2D4865572E24E957B0C8CFCA265F4" ma:contentTypeVersion="0" ma:contentTypeDescription="Create a new document." ma:contentTypeScope="" ma:versionID="7f201610cd8e2ac62467b595285693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5F656-903F-4AA4-9ED1-6176CC186BE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4BFEE7-0BCF-4789-A035-3FBA06D06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26433-AD8A-425E-B901-0248112F2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CESE PPT Widescreen Template_April 2019</Template>
  <TotalTime>2186</TotalTime>
  <Words>1112</Words>
  <Application>Microsoft Office PowerPoint</Application>
  <PresentationFormat>Widescreen</PresentationFormat>
  <Paragraphs>180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Frutiger LT Pro 45 Light</vt:lpstr>
      <vt:lpstr>Wingdings</vt:lpstr>
      <vt:lpstr>CESE PPT Widescreen Template 2018</vt:lpstr>
      <vt:lpstr>Managing cognitive load through effective presentations Developed by Concord High School and CESE</vt:lpstr>
      <vt:lpstr>In this presentation</vt:lpstr>
      <vt:lpstr>Cognitive load theory is a theory of how human brains learn and store knowledge</vt:lpstr>
      <vt:lpstr>The human brain can only process a small amount of new information, but can process large amounts of stored information </vt:lpstr>
      <vt:lpstr>It’s about optimising the load on students’ working memories to help maximise learning </vt:lpstr>
      <vt:lpstr>Strategies to optimise cognitive load</vt:lpstr>
      <vt:lpstr>Three of these strategies are especially important when creating presentations</vt:lpstr>
      <vt:lpstr>Practical ways to improve presentations and optimise load </vt:lpstr>
      <vt:lpstr>Cut out inessential information </vt:lpstr>
      <vt:lpstr>Stick to key words – avoid blocks of text </vt:lpstr>
      <vt:lpstr>Present text in a way that is easy to read </vt:lpstr>
      <vt:lpstr>Present all essential information together </vt:lpstr>
      <vt:lpstr>Simplify complex information by presenting it orally and visually </vt:lpstr>
      <vt:lpstr>If there’s text on your slides, let your audience read it themselves or move the text to the ‘notes’ section  </vt:lpstr>
      <vt:lpstr>Use symbols or text to highlight important information </vt:lpstr>
      <vt:lpstr>Inbuilt ‘SmartArt’ or diagrams can help with displaying information visually </vt:lpstr>
      <vt:lpstr>Break information into parts  </vt:lpstr>
      <vt:lpstr>Use simple animation to control the pace of information</vt:lpstr>
      <vt:lpstr>Write clear headlines that summarise or tell a story</vt:lpstr>
      <vt:lpstr>When assigning tasks, leave the instructions up for students to refer to</vt:lpstr>
      <vt:lpstr>Activity</vt:lpstr>
      <vt:lpstr>For more cognitive load resources</vt:lpstr>
      <vt:lpstr>Get in touch with CESE  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cognitive load through effective presentations Developed by Concord High School and CESE</dc:title>
  <dc:creator>Hayter, Sarah</dc:creator>
  <cp:lastModifiedBy>Sarah Hayter</cp:lastModifiedBy>
  <cp:revision>178</cp:revision>
  <cp:lastPrinted>2019-10-01T00:46:54Z</cp:lastPrinted>
  <dcterms:created xsi:type="dcterms:W3CDTF">2019-04-30T23:20:23Z</dcterms:created>
  <dcterms:modified xsi:type="dcterms:W3CDTF">2021-04-21T01:05:11Z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0x0101005EE2D4865572E24E957B0C8CFCA265F4</vt:lpwstr>
  </property>
</Properties>
</file>