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1"/>
  </p:sldMasterIdLst>
  <p:notesMasterIdLst>
    <p:notesMasterId r:id="rId65"/>
  </p:notesMasterIdLst>
  <p:handoutMasterIdLst>
    <p:handoutMasterId r:id="rId66"/>
  </p:handoutMasterIdLst>
  <p:sldIdLst>
    <p:sldId id="264" r:id="rId2"/>
    <p:sldId id="541" r:id="rId3"/>
    <p:sldId id="426" r:id="rId4"/>
    <p:sldId id="471" r:id="rId5"/>
    <p:sldId id="274" r:id="rId6"/>
    <p:sldId id="465" r:id="rId7"/>
    <p:sldId id="322" r:id="rId8"/>
    <p:sldId id="368" r:id="rId9"/>
    <p:sldId id="257" r:id="rId10"/>
    <p:sldId id="490" r:id="rId11"/>
    <p:sldId id="351" r:id="rId12"/>
    <p:sldId id="520" r:id="rId13"/>
    <p:sldId id="383" r:id="rId14"/>
    <p:sldId id="466" r:id="rId15"/>
    <p:sldId id="506" r:id="rId16"/>
    <p:sldId id="491" r:id="rId17"/>
    <p:sldId id="523" r:id="rId18"/>
    <p:sldId id="385" r:id="rId19"/>
    <p:sldId id="345" r:id="rId20"/>
    <p:sldId id="449" r:id="rId21"/>
    <p:sldId id="407" r:id="rId22"/>
    <p:sldId id="435" r:id="rId23"/>
    <p:sldId id="430" r:id="rId24"/>
    <p:sldId id="408" r:id="rId25"/>
    <p:sldId id="436" r:id="rId26"/>
    <p:sldId id="431" r:id="rId27"/>
    <p:sldId id="473" r:id="rId28"/>
    <p:sldId id="496" r:id="rId29"/>
    <p:sldId id="428" r:id="rId30"/>
    <p:sldId id="537" r:id="rId31"/>
    <p:sldId id="538" r:id="rId32"/>
    <p:sldId id="497" r:id="rId33"/>
    <p:sldId id="539" r:id="rId34"/>
    <p:sldId id="411" r:id="rId35"/>
    <p:sldId id="286" r:id="rId36"/>
    <p:sldId id="534" r:id="rId37"/>
    <p:sldId id="415" r:id="rId38"/>
    <p:sldId id="529" r:id="rId39"/>
    <p:sldId id="493" r:id="rId40"/>
    <p:sldId id="494" r:id="rId41"/>
    <p:sldId id="399" r:id="rId42"/>
    <p:sldId id="446" r:id="rId43"/>
    <p:sldId id="530" r:id="rId44"/>
    <p:sldId id="376" r:id="rId45"/>
    <p:sldId id="382" r:id="rId46"/>
    <p:sldId id="492" r:id="rId47"/>
    <p:sldId id="518" r:id="rId48"/>
    <p:sldId id="400" r:id="rId49"/>
    <p:sldId id="405" r:id="rId50"/>
    <p:sldId id="403" r:id="rId51"/>
    <p:sldId id="402" r:id="rId52"/>
    <p:sldId id="462" r:id="rId53"/>
    <p:sldId id="464" r:id="rId54"/>
    <p:sldId id="401" r:id="rId55"/>
    <p:sldId id="519" r:id="rId56"/>
    <p:sldId id="495" r:id="rId57"/>
    <p:sldId id="524" r:id="rId58"/>
    <p:sldId id="527" r:id="rId59"/>
    <p:sldId id="536" r:id="rId60"/>
    <p:sldId id="531" r:id="rId61"/>
    <p:sldId id="526" r:id="rId62"/>
    <p:sldId id="360" r:id="rId63"/>
    <p:sldId id="540" r:id="rId64"/>
  </p:sldIdLst>
  <p:sldSz cx="12192000" cy="6858000"/>
  <p:notesSz cx="6858000" cy="9144000"/>
  <p:embeddedFontLst>
    <p:embeddedFont>
      <p:font typeface="Montserrat" panose="00000500000000000000" pitchFamily="2" charset="0"/>
      <p:regular r:id="rId67"/>
      <p:bold r:id="rId68"/>
      <p:italic r:id="rId69"/>
      <p:boldItalic r:id="rId70"/>
    </p:embeddedFont>
    <p:embeddedFont>
      <p:font typeface="Public Sans" pitchFamily="2" charset="0"/>
      <p:regular r:id="rId71"/>
      <p:bold r:id="rId72"/>
      <p:italic r:id="rId73"/>
      <p:boldItalic r:id="rId74"/>
    </p:embeddedFont>
    <p:embeddedFont>
      <p:font typeface="Public Sans Light" pitchFamily="2" charset="0"/>
      <p:regular r:id="rId75"/>
      <p:italic r:id="rId76"/>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23C607E6-51AF-49F5-9C2D-C1C94399B444}">
          <p14:sldIdLst>
            <p14:sldId id="264"/>
            <p14:sldId id="541"/>
            <p14:sldId id="426"/>
            <p14:sldId id="471"/>
          </p14:sldIdLst>
        </p14:section>
        <p14:section name="Content" id="{3C181FCB-9782-412D-8E03-8786A8B21942}">
          <p14:sldIdLst>
            <p14:sldId id="274"/>
            <p14:sldId id="465"/>
            <p14:sldId id="322"/>
            <p14:sldId id="368"/>
            <p14:sldId id="257"/>
            <p14:sldId id="490"/>
            <p14:sldId id="351"/>
            <p14:sldId id="520"/>
            <p14:sldId id="383"/>
            <p14:sldId id="466"/>
            <p14:sldId id="506"/>
            <p14:sldId id="491"/>
            <p14:sldId id="523"/>
            <p14:sldId id="385"/>
            <p14:sldId id="345"/>
            <p14:sldId id="449"/>
            <p14:sldId id="407"/>
            <p14:sldId id="435"/>
            <p14:sldId id="430"/>
            <p14:sldId id="408"/>
            <p14:sldId id="436"/>
            <p14:sldId id="431"/>
            <p14:sldId id="473"/>
            <p14:sldId id="496"/>
            <p14:sldId id="428"/>
            <p14:sldId id="537"/>
            <p14:sldId id="538"/>
            <p14:sldId id="497"/>
            <p14:sldId id="539"/>
            <p14:sldId id="411"/>
            <p14:sldId id="286"/>
            <p14:sldId id="534"/>
            <p14:sldId id="415"/>
            <p14:sldId id="529"/>
            <p14:sldId id="493"/>
            <p14:sldId id="494"/>
            <p14:sldId id="399"/>
            <p14:sldId id="446"/>
            <p14:sldId id="530"/>
            <p14:sldId id="376"/>
            <p14:sldId id="382"/>
            <p14:sldId id="492"/>
            <p14:sldId id="518"/>
            <p14:sldId id="400"/>
            <p14:sldId id="405"/>
            <p14:sldId id="403"/>
            <p14:sldId id="402"/>
            <p14:sldId id="462"/>
            <p14:sldId id="464"/>
            <p14:sldId id="401"/>
            <p14:sldId id="519"/>
            <p14:sldId id="495"/>
            <p14:sldId id="524"/>
            <p14:sldId id="527"/>
            <p14:sldId id="536"/>
            <p14:sldId id="531"/>
            <p14:sldId id="526"/>
          </p14:sldIdLst>
        </p14:section>
        <p14:section name="References" id="{DBC31484-F5F8-4CB1-8DB4-A562A9780899}">
          <p14:sldIdLst>
            <p14:sldId id="360"/>
          </p14:sldIdLst>
        </p14:section>
        <p14:section name="Copyright" id="{D75882A1-0C53-456A-8128-233880CF9979}">
          <p14:sldIdLst>
            <p14:sldId id="540"/>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C8F77E16-A325-9503-D005-13C3C68373FE}" name="Julia Livingston" initials="JL" userId="S::Julia.Livingston@det.nsw.edu.au::eccea30e-11e3-4928-86c0-479c0c396e29" providerId="AD"/>
  <p188:author id="{CAB23638-1692-6FBD-8F15-0415643A58C2}" name="Brooke Barty (Brooke Barty)" initials="BB" userId="S::brooke.barty2@det.nsw.edu.au::8e309470-64ba-4470-8ffe-d57881da699d" providerId="AD"/>
  <p188:author id="{6012A55E-D771-5B38-B3C8-CC2E58097D69}" name="Alison Tenorio" initials="AT" userId="S::alison.tenorio@det.nsw.edu.au::0a284202-9891-49df-a24d-79a23758c44e" providerId="AD"/>
  <p188:author id="{BFCA0260-F937-B553-4349-755AEF2BEA73}" name="Jane McDavitt" initials="JM" userId="S::jane.martin14@det.nsw.edu.au::4e2ed728-ef27-4d1e-9fb3-27f2c6f23b7b" providerId="AD"/>
  <p188:author id="{CEB87279-0F86-5C5C-D4CD-07E8FF92D890}" name="Jane McDavitt" initials="JM" userId="S::Jane.Martin14@det.nsw.edu.au::4e2ed728-ef27-4d1e-9fb3-27f2c6f23b7b" providerId="AD"/>
  <p188:author id="{5F3EE69A-373F-DE2D-94B7-5DED76056204}" name="Julia Livingston" initials="JL" userId="S::julia.livingston@det.nsw.edu.au::eccea30e-11e3-4928-86c0-479c0c396e29" providerId="AD"/>
  <p188:author id="{002681A9-7D58-0AFA-ED9F-A780C1A6EAFE}" name="Jackie King" initials="JK" userId="S::jacquelyn.king1@det.nsw.edu.au::d8b064bb-b302-46ab-9bb5-5991f720e55b" providerId="AD"/>
  <p188:author id="{73F3A4AC-01A8-733B-B0D8-45F86CA7C157}" name="Rebecca Fishburn" initials="RF" userId="S::Rebecca.Fishburn2@det.nsw.edu.au::fe16efd8-5b0f-49b2-96f9-1035aef2429d" providerId="AD"/>
  <p188:author id="{34CBB4B3-3397-45FC-769A-8FC378E8FA1C}" name="Kim McGown" initials="KM" userId="S::Kim.McGown@det.nsw.edu.au::918567f1-a53d-4ed9-b182-ffed37b95916" providerId="AD"/>
  <p188:author id="{84BB3EC3-4897-07D0-9088-963639FD7750}" name="Ruby Kilroy" initials="RK" userId="S::Ruby.Kilroy@det.nsw.edu.au::7473b3a5-eb11-4b06-a6bb-162e1e62754b" providerId="AD"/>
  <p188:author id="{7E68B8DE-0406-8AED-0FC0-E9C791D5659D}" name="Rebecca Fishburn" initials="RF" userId="S::rebecca.fishburn2@det.nsw.edu.au::fe16efd8-5b0f-49b2-96f9-1035aef2429d" providerId="AD"/>
  <p188:author id="{A29880FB-22F1-2FCE-171F-45F93F7D7947}" name="Christopher Farlow" initials="CF" userId="S::Christopher.Farlow2@det.nsw.edu.au::1d6e7c80-f391-4c69-991c-b443ceeb1639" providerId="AD"/>
  <p188:author id="{42C0F0FB-B4C2-4274-0CA1-A64C7F1DACA0}" name="Sarah Pacey" initials="SP" userId="S::Sarah.Pacey2@det.nsw.edu.au::4280ed20-4c42-4a59-8e7f-58f2f52d23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6CFD"/>
    <a:srgbClr val="CBEDFD"/>
    <a:srgbClr val="F6ACB6"/>
    <a:srgbClr val="EBEBEB"/>
    <a:srgbClr val="002664"/>
    <a:srgbClr val="FFFFFF"/>
    <a:srgbClr val="CDD3D6"/>
    <a:srgbClr val="00296C"/>
    <a:srgbClr val="0070C0"/>
    <a:srgbClr val="0046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411486-8940-E2F6-B345-258070F37BC3}" v="124" dt="2024-08-05T05:07:04.683"/>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90" autoAdjust="0"/>
    <p:restoredTop sz="94743" autoAdjust="0"/>
  </p:normalViewPr>
  <p:slideViewPr>
    <p:cSldViewPr snapToGrid="0">
      <p:cViewPr varScale="1">
        <p:scale>
          <a:sx n="98" d="100"/>
          <a:sy n="98" d="100"/>
        </p:scale>
        <p:origin x="1326" y="78"/>
      </p:cViewPr>
      <p:guideLst>
        <p:guide orient="horz" pos="2160"/>
        <p:guide pos="3863"/>
      </p:guideLst>
    </p:cSldViewPr>
  </p:slideViewPr>
  <p:outlineViewPr>
    <p:cViewPr>
      <p:scale>
        <a:sx n="33" d="100"/>
        <a:sy n="33" d="100"/>
      </p:scale>
      <p:origin x="0" y="-2688"/>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7.fntdata"/><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5/08/2024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5/08/2024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192943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1370519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can be printed and completed as a worksheet. Students are encouraged to use pencil initially to avoid mistakes.</a:t>
            </a:r>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4161176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234616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1048190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233813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3201724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1603417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436824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Public Sans"/>
              </a:rPr>
              <a:t>This slide can be printed and completed as a worksheet. Students are encouraged to use pencil initially to avoid mistakes.</a:t>
            </a:r>
            <a:endParaRPr lang="en-US"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3312494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948195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916934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Teachers note – section 3 of this presentation relates to learning sequences 4 in Dance Stage 5 (Year 9) – sample unit – all that jazz</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2358984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a:t>Learning intentions and success criteria are most effective when they are contextualised to meet the needs of students in the class. The examples provided in this resource are generalised for the learning sequence to demonstrate how learning intentions and success criteria could be created. </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363041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Teachers can download the Elements of dance posters from the Planning, programming and assessing in the creative arts website.</a:t>
            </a:r>
          </a:p>
        </p:txBody>
      </p:sp>
      <p:sp>
        <p:nvSpPr>
          <p:cNvPr id="4" name="Slide Number Placeholder 3"/>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1543363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ublic Sans"/>
              </a:rPr>
              <a:t>This slide can be printed and completed as a worksheet.</a:t>
            </a:r>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39215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442568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1084684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17038419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2504730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2591428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Teachers note – section 1 of this presentation relates to learning sequence 1 in Dance Stage 5 (Year 9) – sample unit – all that jazz</a:t>
            </a:r>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2490272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Learning intentions and success criteria are most effective when they are contextualised to meet the needs of students in the class. The examples provided in this resource are generalised to demonstrate how learning intentions and success criteria could be created. </a:t>
            </a:r>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3548931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8c068d5d09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g8c068d5d09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3678040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Teachers note – section 2 of this presentation relates to learning sequence 2 and 3 in Dance Stage 5 (Year 9) – sample unit – all that jazz</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1288935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a:t>Learning intentions and success criteria are most effective when they are contextualised to meet the needs of students in the class. The examples provided in this resource are generalised for the learning sequence to demonstrate how learning intentions and success criteria could be created. </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487479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37774523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dirty="0"/>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dirty="0"/>
          </a:p>
        </p:txBody>
      </p:sp>
    </p:spTree>
    <p:extLst>
      <p:ext uri="{BB962C8B-B14F-4D97-AF65-F5344CB8AC3E}">
        <p14:creationId xmlns:p14="http://schemas.microsoft.com/office/powerpoint/2010/main" val="8877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dirty="0"/>
              <a:t>References</a:t>
            </a:r>
            <a:endParaRPr lang="en-AU" dirty="0"/>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615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50039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336735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1385615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952966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74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220521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dirty="0"/>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12182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69681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59381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342459592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9"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www.pexels.com/photo/people-rehearsing-a-dance-6926538/" TargetMode="External"/><Relationship Id="rId2" Type="http://schemas.openxmlformats.org/officeDocument/2006/relationships/image" Target="../media/image18.jpeg"/><Relationship Id="rId1" Type="http://schemas.openxmlformats.org/officeDocument/2006/relationships/slideLayout" Target="../slideLayouts/slideLayout6.xml"/><Relationship Id="rId5" Type="http://schemas.openxmlformats.org/officeDocument/2006/relationships/hyperlink" Target="https://www.pexels.com/license/" TargetMode="External"/><Relationship Id="rId4" Type="http://schemas.openxmlformats.org/officeDocument/2006/relationships/hyperlink" Target="https://www.pexels.com/@pavel-danilyuk/"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uprootedfilm.com/a-comprehensive-guide-to-jazz-dance-and-its-cultural-tapestry/"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www.pexels.com/photo/ballerinas-dancing-under-lamps-during-class-in-hall-7828249/" TargetMode="External"/><Relationship Id="rId2" Type="http://schemas.openxmlformats.org/officeDocument/2006/relationships/image" Target="../media/image25.jpeg"/><Relationship Id="rId1" Type="http://schemas.openxmlformats.org/officeDocument/2006/relationships/slideLayout" Target="../slideLayouts/slideLayout6.xml"/><Relationship Id="rId5" Type="http://schemas.openxmlformats.org/officeDocument/2006/relationships/hyperlink" Target="https://www.pexels.com/license/" TargetMode="External"/><Relationship Id="rId4" Type="http://schemas.openxmlformats.org/officeDocument/2006/relationships/hyperlink" Target="https://www.pexels.com/@mary-nikitina-53440096/"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hyperlink" Target="https://education.nsw.gov.au/teaching-and-learning/curriculum/creative-arts/planning-programming-and-assessing-creative-arts-7-10/dance-7-10#:~:text=DOCX%20335%20KB)-,Elements%20of%20dance,-The%20Elements%20of"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hyperlink" Target="https://creativecommons.org/licenses/by/4.0/" TargetMode="External"/><Relationship Id="rId5" Type="http://schemas.openxmlformats.org/officeDocument/2006/relationships/hyperlink" Target="https://openstax.org/books/anatomy-and-physiology/pages/1-introduction" TargetMode="External"/><Relationship Id="rId4" Type="http://schemas.openxmlformats.org/officeDocument/2006/relationships/hyperlink" Target="https://philschatz.com/anatomy-book/contents/m46344.htm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ommons.wikimedia.org/wiki/File:Human_skeleton_front_tr.svg#/media/File:Human_skeleton_front_arrows_no_labels.svg"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hyperlink" Target="https://commons.wikimedia.org/wiki/Main_Pag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hyperlink" Target="https://creativecommons.org/licenses/by/3.0/deed.en" TargetMode="External"/><Relationship Id="rId5" Type="http://schemas.openxmlformats.org/officeDocument/2006/relationships/hyperlink" Target="https://commons.wikimedia.org/wiki/Main_Page" TargetMode="External"/><Relationship Id="rId4" Type="http://schemas.openxmlformats.org/officeDocument/2006/relationships/hyperlink" Target="https://commons.wikimedia.org/wiki/File:715_Vertebral_Column.j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s://creativecommons.org/licenses/by/3.0/deed.en" TargetMode="External"/><Relationship Id="rId5" Type="http://schemas.openxmlformats.org/officeDocument/2006/relationships/hyperlink" Target="https://commons.wikimedia.org/wiki/Main_Page" TargetMode="External"/><Relationship Id="rId4" Type="http://schemas.openxmlformats.org/officeDocument/2006/relationships/hyperlink" Target="https://commons.wikimedia.org/wiki/File:909_Types_of_Synovial_Joints.jp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commons.wikimedia.org/wiki/File:Human_skeleton_front_en.svg" TargetMode="External"/><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hyperlink" Target="https://commons.wikimedia.org/wiki/Main_Page"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hyperlink" Target="https://commons.wikimedia.org/wiki/Main_Page" TargetMode="External"/><Relationship Id="rId4" Type="http://schemas.openxmlformats.org/officeDocument/2006/relationships/hyperlink" Target="https://commons.wikimedia.org/wiki/File:Posture_types_(vertebral_column).jp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hyperlink" Target="https://creativecommons.org/licenses/by-sa/4.0/deed.en"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hyperlink" Target="https://commons.wikimedia.org/wiki/Main_Page" TargetMode="External"/><Relationship Id="rId5" Type="http://schemas.openxmlformats.org/officeDocument/2006/relationships/hyperlink" Target="https://commons.wikimedia.org/wiki/File:Muscles_front_and_back.svg" TargetMode="External"/><Relationship Id="rId4" Type="http://schemas.openxmlformats.org/officeDocument/2006/relationships/image" Target="../media/image39.sv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hyperlink" Target="https://creativecommons.org/licenses/by-sa/4.0/deed.en"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hyperlink" Target="https://commons.wikimedia.org/wiki/Main_Page" TargetMode="External"/><Relationship Id="rId5" Type="http://schemas.openxmlformats.org/officeDocument/2006/relationships/hyperlink" Target="https://commons.wikimedia.org/wiki/File:Muscles_front_and_back.svg" TargetMode="External"/><Relationship Id="rId4" Type="http://schemas.openxmlformats.org/officeDocument/2006/relationships/image" Target="../media/image40.svg"/></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hyperlink" Target="https://www.pexels.com/license/" TargetMode="External"/><Relationship Id="rId5" Type="http://schemas.openxmlformats.org/officeDocument/2006/relationships/hyperlink" Target="https://www.pexels.com/@cristian-rojas/" TargetMode="External"/><Relationship Id="rId4" Type="http://schemas.openxmlformats.org/officeDocument/2006/relationships/hyperlink" Target="https://www.pexels.com/photo/dancer-dancing-at-the-hallway-8854014/"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hyperlink" Target="https://education.nsw.gov.au/teaching-and-learning/curriculum/creative-arts/planning-programming-and-assessing-creative-arts-7-10/dance-7-10#:~:text=DOCX%20335%20KB)-,Elements%20of%20dance,-The%20Elements%20of" TargetMode="External"/><Relationship Id="rId5" Type="http://schemas.openxmlformats.org/officeDocument/2006/relationships/image" Target="../media/image47.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hyperlink" Target="https://education.nsw.gov.au/teaching-and-learning/curriculum/creative-arts/planning-programming-and-assessing-creative-arts-7-10/dance-7-10#:~:text=DOCX%20335%20KB)-,Elements%20of%20dance,-The%20Elements%20of"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education.nsw.gov.au/teaching-and-learning/curriculum/creative-arts/planning-programming-and-assessing-creative-arts-7-10/dance-7-10#:~:text=DOCX%20335%20KB)-,Elements%20of%20dance,-The%20Elements%20of" TargetMode="Externa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education.nsw.gov.au/teaching-and-learning/curriculum/creative-arts/planning-programming-and-assessing-creative-arts-7-10/dance-7-10#:~:text=DOCX%20335%20KB)-,Elements%20of%20dance,-The%20Elements%20of" TargetMode="External"/><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8" Type="http://schemas.openxmlformats.org/officeDocument/2006/relationships/hyperlink" Target="https://www.artandancestudio.com/post/jazz-dance-a-fusion-of-rhythm-and-style#:~:text=Jazz%20dance%20is%20also%20known,sense%20of%20timing%20and%20precision." TargetMode="External"/><Relationship Id="rId3" Type="http://schemas.openxmlformats.org/officeDocument/2006/relationships/hyperlink" Target="https://educationstandards.nsw.edu.au/wps/portal/nesa/home" TargetMode="External"/><Relationship Id="rId7" Type="http://schemas.openxmlformats.org/officeDocument/2006/relationships/hyperlink" Target="https://sfconservatoryofdance.org/dance-terminology-glossary/flexibility/" TargetMode="External"/><Relationship Id="rId2" Type="http://schemas.openxmlformats.org/officeDocument/2006/relationships/hyperlink" Target="https://educationstandards.nsw.edu.au/wps/portal/nesa/mini-footer/copyright" TargetMode="External"/><Relationship Id="rId1" Type="http://schemas.openxmlformats.org/officeDocument/2006/relationships/slideLayout" Target="../slideLayouts/slideLayout10.xml"/><Relationship Id="rId6" Type="http://schemas.openxmlformats.org/officeDocument/2006/relationships/hyperlink" Target="https://sfconservatoryofdance.org/dance-techniques-glossary/retire/" TargetMode="External"/><Relationship Id="rId11" Type="http://schemas.openxmlformats.org/officeDocument/2006/relationships/hyperlink" Target="https://uprootedfilm.com/a-comprehensive-guide-to-jazz-dance-and-its-cultural-tapestry/" TargetMode="External"/><Relationship Id="rId5" Type="http://schemas.openxmlformats.org/officeDocument/2006/relationships/hyperlink" Target="https://curriculum.nsw.edu.au/learning-areas/creative-arts/dance-7-10-2023/overview" TargetMode="External"/><Relationship Id="rId10" Type="http://schemas.openxmlformats.org/officeDocument/2006/relationships/hyperlink" Target="https://curriculum.nsw.edu.au/learning-areas/creative-arts/dance-7-10-2023/glossary" TargetMode="External"/><Relationship Id="rId4" Type="http://schemas.openxmlformats.org/officeDocument/2006/relationships/hyperlink" Target="https://curriculum.nsw.edu.au/" TargetMode="External"/><Relationship Id="rId9" Type="http://schemas.openxmlformats.org/officeDocument/2006/relationships/hyperlink" Target="https://getballetbox.com/just-tendu-it-tips-for-a-perfect-tendu/"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hyperlink" Target="https://www.pexels.com/photo/group-of-dancers-warming-up-6926034/" TargetMode="External"/><Relationship Id="rId2" Type="http://schemas.openxmlformats.org/officeDocument/2006/relationships/image" Target="../media/image8.jpeg"/><Relationship Id="rId1" Type="http://schemas.openxmlformats.org/officeDocument/2006/relationships/slideLayout" Target="../slideLayouts/slideLayout6.xml"/><Relationship Id="rId5" Type="http://schemas.openxmlformats.org/officeDocument/2006/relationships/hyperlink" Target="https://www.pexels.com/license/" TargetMode="External"/><Relationship Id="rId4" Type="http://schemas.openxmlformats.org/officeDocument/2006/relationships/hyperlink" Target="https://www.pexels.com/@pavel-danilyuk/"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34AB02-5DD1-E86E-3A9C-E1C15006432D}"/>
              </a:ext>
            </a:extLst>
          </p:cNvPr>
          <p:cNvSpPr>
            <a:spLocks noGrp="1"/>
          </p:cNvSpPr>
          <p:nvPr>
            <p:ph type="ctrTitle"/>
          </p:nvPr>
        </p:nvSpPr>
        <p:spPr/>
        <p:txBody>
          <a:bodyPr/>
          <a:lstStyle/>
          <a:p>
            <a:r>
              <a:rPr lang="en-AU" dirty="0"/>
              <a:t>All that jazz!</a:t>
            </a:r>
          </a:p>
        </p:txBody>
      </p:sp>
      <p:sp>
        <p:nvSpPr>
          <p:cNvPr id="4" name="Text Placeholder 3">
            <a:extLst>
              <a:ext uri="{FF2B5EF4-FFF2-40B4-BE49-F238E27FC236}">
                <a16:creationId xmlns:a16="http://schemas.microsoft.com/office/drawing/2014/main" id="{5A92AF39-E25B-0724-F62E-323ECAD045DA}"/>
              </a:ext>
            </a:extLst>
          </p:cNvPr>
          <p:cNvSpPr>
            <a:spLocks noGrp="1"/>
          </p:cNvSpPr>
          <p:nvPr>
            <p:ph type="body" sz="quarter" idx="10"/>
          </p:nvPr>
        </p:nvSpPr>
        <p:spPr/>
        <p:txBody>
          <a:bodyPr/>
          <a:lstStyle/>
          <a:p>
            <a:r>
              <a:rPr lang="en-AU" dirty="0">
                <a:latin typeface="+mj-lt"/>
              </a:rPr>
              <a:t>Stage 5 dance</a:t>
            </a:r>
          </a:p>
          <a:p>
            <a:endParaRPr lang="en-AU" dirty="0">
              <a:latin typeface="+mj-lt"/>
            </a:endParaRPr>
          </a:p>
        </p:txBody>
      </p:sp>
      <p:pic>
        <p:nvPicPr>
          <p:cNvPr id="2" name="Picture Placeholder 1">
            <a:extLst>
              <a:ext uri="{FF2B5EF4-FFF2-40B4-BE49-F238E27FC236}">
                <a16:creationId xmlns:a16="http://schemas.microsoft.com/office/drawing/2014/main" id="{F3429145-DCE7-1AA5-4CEC-6B79DF5F34E6}"/>
              </a:ext>
              <a:ext uri="{C183D7F6-B498-43B3-948B-1728B52AA6E4}">
                <adec:decorative xmlns:adec="http://schemas.microsoft.com/office/drawing/2017/decorative" val="1"/>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p:blipFill>
        <p:spPr>
          <a:prstGeom prst="rect">
            <a:avLst/>
          </a:prstGeom>
        </p:spPr>
      </p:pic>
    </p:spTree>
    <p:extLst>
      <p:ext uri="{BB962C8B-B14F-4D97-AF65-F5344CB8AC3E}">
        <p14:creationId xmlns:p14="http://schemas.microsoft.com/office/powerpoint/2010/main" val="331707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B9829-D509-8E8A-F456-114C8C6256ED}"/>
              </a:ext>
            </a:extLst>
          </p:cNvPr>
          <p:cNvSpPr>
            <a:spLocks noGrp="1"/>
          </p:cNvSpPr>
          <p:nvPr>
            <p:ph type="title"/>
          </p:nvPr>
        </p:nvSpPr>
        <p:spPr/>
        <p:txBody>
          <a:bodyPr/>
          <a:lstStyle/>
          <a:p>
            <a:r>
              <a:rPr lang="en-AU" dirty="0">
                <a:latin typeface="+mj-lt"/>
              </a:rPr>
              <a:t>Your responsibilities to yourself and others</a:t>
            </a:r>
          </a:p>
        </p:txBody>
      </p:sp>
      <p:sp>
        <p:nvSpPr>
          <p:cNvPr id="5" name="Text Placeholder 4">
            <a:extLst>
              <a:ext uri="{FF2B5EF4-FFF2-40B4-BE49-F238E27FC236}">
                <a16:creationId xmlns:a16="http://schemas.microsoft.com/office/drawing/2014/main" id="{7F1904ED-210B-EB45-3639-E2A59F3FB5CE}"/>
              </a:ext>
            </a:extLst>
          </p:cNvPr>
          <p:cNvSpPr>
            <a:spLocks noGrp="1"/>
          </p:cNvSpPr>
          <p:nvPr>
            <p:ph type="body" sz="quarter" idx="18"/>
          </p:nvPr>
        </p:nvSpPr>
        <p:spPr/>
        <p:txBody>
          <a:bodyPr/>
          <a:lstStyle/>
          <a:p>
            <a:r>
              <a:rPr lang="en-AU" dirty="0">
                <a:latin typeface="+mj-lt"/>
              </a:rPr>
              <a:t>Activity – discussion</a:t>
            </a:r>
          </a:p>
        </p:txBody>
      </p:sp>
      <p:sp>
        <p:nvSpPr>
          <p:cNvPr id="9" name="Oval 8">
            <a:extLst>
              <a:ext uri="{FF2B5EF4-FFF2-40B4-BE49-F238E27FC236}">
                <a16:creationId xmlns:a16="http://schemas.microsoft.com/office/drawing/2014/main" id="{0AA80D77-EF88-AB0A-06A5-06C7C98D9680}"/>
              </a:ext>
              <a:ext uri="{C183D7F6-B498-43B3-948B-1728B52AA6E4}">
                <adec:decorative xmlns:adec="http://schemas.microsoft.com/office/drawing/2017/decorative" val="1"/>
              </a:ext>
            </a:extLst>
          </p:cNvPr>
          <p:cNvSpPr/>
          <p:nvPr/>
        </p:nvSpPr>
        <p:spPr>
          <a:xfrm>
            <a:off x="5108687" y="1590815"/>
            <a:ext cx="5915994" cy="5077832"/>
          </a:xfrm>
          <a:prstGeom prst="ellipse">
            <a:avLst/>
          </a:prstGeom>
          <a:no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E79453DD-6E1D-BC9F-FD50-B106A04611AB}"/>
              </a:ext>
              <a:ext uri="{C183D7F6-B498-43B3-948B-1728B52AA6E4}">
                <adec:decorative xmlns:adec="http://schemas.microsoft.com/office/drawing/2017/decorative" val="1"/>
              </a:ext>
            </a:extLst>
          </p:cNvPr>
          <p:cNvSpPr/>
          <p:nvPr/>
        </p:nvSpPr>
        <p:spPr>
          <a:xfrm>
            <a:off x="1429180" y="1590815"/>
            <a:ext cx="5915994" cy="5077832"/>
          </a:xfrm>
          <a:prstGeom prst="ellipse">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Rounded Corners 9">
            <a:extLst>
              <a:ext uri="{FF2B5EF4-FFF2-40B4-BE49-F238E27FC236}">
                <a16:creationId xmlns:a16="http://schemas.microsoft.com/office/drawing/2014/main" id="{1CBCE313-67A8-D9D3-D372-EF35F070FC86}"/>
              </a:ext>
            </a:extLst>
          </p:cNvPr>
          <p:cNvSpPr/>
          <p:nvPr/>
        </p:nvSpPr>
        <p:spPr>
          <a:xfrm>
            <a:off x="2852942" y="1418755"/>
            <a:ext cx="2976104" cy="451304"/>
          </a:xfrm>
          <a:prstGeom prst="roundRect">
            <a:avLst/>
          </a:prstGeom>
          <a:solidFill>
            <a:schemeClr val="accent6"/>
          </a:solidFill>
          <a:ln w="28575">
            <a:noFill/>
          </a:ln>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Bef>
                <a:spcPts val="1200"/>
              </a:spcBef>
              <a:spcAft>
                <a:spcPts val="600"/>
              </a:spcAft>
            </a:pPr>
            <a:r>
              <a:rPr lang="en-AU" sz="1600" b="1" dirty="0">
                <a:latin typeface="+mj-lt"/>
              </a:rPr>
              <a:t>Responsibilities to yourself</a:t>
            </a:r>
          </a:p>
        </p:txBody>
      </p:sp>
      <p:sp>
        <p:nvSpPr>
          <p:cNvPr id="11" name="Rectangle: Rounded Corners 10">
            <a:extLst>
              <a:ext uri="{FF2B5EF4-FFF2-40B4-BE49-F238E27FC236}">
                <a16:creationId xmlns:a16="http://schemas.microsoft.com/office/drawing/2014/main" id="{752A48F5-110B-6569-E3B1-D56F7B8105A5}"/>
              </a:ext>
            </a:extLst>
          </p:cNvPr>
          <p:cNvSpPr/>
          <p:nvPr/>
        </p:nvSpPr>
        <p:spPr>
          <a:xfrm>
            <a:off x="3088964" y="1996279"/>
            <a:ext cx="2504059" cy="658705"/>
          </a:xfrm>
          <a:prstGeom prst="roundRect">
            <a:avLst/>
          </a:prstGeom>
          <a:noFill/>
          <a:ln w="28575">
            <a:solidFill>
              <a:schemeClr val="accent6"/>
            </a:solidFill>
          </a:ln>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Bef>
                <a:spcPts val="1200"/>
              </a:spcBef>
              <a:spcAft>
                <a:spcPts val="600"/>
              </a:spcAft>
            </a:pPr>
            <a:r>
              <a:rPr lang="en-AU" sz="1100" b="1" dirty="0">
                <a:effectLst/>
                <a:ea typeface="Calibri"/>
                <a:cs typeface="Arial"/>
              </a:rPr>
              <a:t>For example </a:t>
            </a:r>
            <a:r>
              <a:rPr lang="en-AU" sz="1100" dirty="0">
                <a:effectLst/>
                <a:ea typeface="Calibri"/>
                <a:cs typeface="Arial"/>
              </a:rPr>
              <a:t>–</a:t>
            </a:r>
            <a:r>
              <a:rPr lang="en-AU" sz="1100" dirty="0">
                <a:solidFill>
                  <a:srgbClr val="22272B"/>
                </a:solidFill>
                <a:ea typeface="Calibri"/>
                <a:cs typeface="Arial"/>
              </a:rPr>
              <a:t> </a:t>
            </a:r>
            <a:r>
              <a:rPr lang="en-AU" sz="1100" dirty="0">
                <a:effectLst/>
                <a:ea typeface="Calibri"/>
                <a:cs typeface="Arial"/>
              </a:rPr>
              <a:t>I am responsible for bringing appropriate dance clothes.</a:t>
            </a:r>
          </a:p>
          <a:p>
            <a:pPr algn="ctr">
              <a:lnSpc>
                <a:spcPct val="150000"/>
              </a:lnSpc>
              <a:spcBef>
                <a:spcPts val="1200"/>
              </a:spcBef>
              <a:spcAft>
                <a:spcPts val="600"/>
              </a:spcAft>
            </a:pPr>
            <a:endParaRPr lang="en-AU" sz="1100" dirty="0">
              <a:effectLst/>
              <a:ea typeface="Calibri" panose="020F0502020204030204" pitchFamily="34" charset="0"/>
            </a:endParaRPr>
          </a:p>
        </p:txBody>
      </p:sp>
      <p:sp>
        <p:nvSpPr>
          <p:cNvPr id="7" name="TextBox 6">
            <a:extLst>
              <a:ext uri="{FF2B5EF4-FFF2-40B4-BE49-F238E27FC236}">
                <a16:creationId xmlns:a16="http://schemas.microsoft.com/office/drawing/2014/main" id="{5AA7DF21-03E0-824F-6A95-E89C686121C2}"/>
              </a:ext>
            </a:extLst>
          </p:cNvPr>
          <p:cNvSpPr txBox="1"/>
          <p:nvPr/>
        </p:nvSpPr>
        <p:spPr>
          <a:xfrm>
            <a:off x="2016904" y="2861506"/>
            <a:ext cx="2504059" cy="1042761"/>
          </a:xfrm>
          <a:prstGeom prst="rect">
            <a:avLst/>
          </a:prstGeom>
          <a:noFill/>
        </p:spPr>
        <p:txBody>
          <a:bodyPr wrap="square" lIns="0" tIns="0" rIns="0" bIns="0" rtlCol="0">
            <a:noAutofit/>
          </a:bodyPr>
          <a:lstStyle/>
          <a:p>
            <a:pPr algn="l"/>
            <a:r>
              <a:rPr lang="en-AU" sz="1400" dirty="0"/>
              <a:t>[insert your responses here]</a:t>
            </a:r>
          </a:p>
        </p:txBody>
      </p:sp>
      <p:sp>
        <p:nvSpPr>
          <p:cNvPr id="13" name="Rectangle: Rounded Corners 12">
            <a:extLst>
              <a:ext uri="{FF2B5EF4-FFF2-40B4-BE49-F238E27FC236}">
                <a16:creationId xmlns:a16="http://schemas.microsoft.com/office/drawing/2014/main" id="{BEB5F319-44E0-46B9-95C2-4BCEF36E9E05}"/>
              </a:ext>
            </a:extLst>
          </p:cNvPr>
          <p:cNvSpPr/>
          <p:nvPr/>
        </p:nvSpPr>
        <p:spPr>
          <a:xfrm>
            <a:off x="6543767" y="1427338"/>
            <a:ext cx="3045834" cy="442721"/>
          </a:xfrm>
          <a:prstGeom prst="roundRect">
            <a:avLst/>
          </a:prstGeom>
          <a:solidFill>
            <a:schemeClr val="accent4"/>
          </a:solidFill>
          <a:ln w="28575">
            <a:noFill/>
          </a:ln>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Bef>
                <a:spcPts val="1200"/>
              </a:spcBef>
              <a:spcAft>
                <a:spcPts val="600"/>
              </a:spcAft>
            </a:pPr>
            <a:r>
              <a:rPr lang="en-AU" sz="1800" b="1" dirty="0">
                <a:latin typeface="+mj-lt"/>
              </a:rPr>
              <a:t>Responsibilities to others</a:t>
            </a:r>
          </a:p>
        </p:txBody>
      </p:sp>
      <p:sp>
        <p:nvSpPr>
          <p:cNvPr id="14" name="Rectangle: Rounded Corners 13">
            <a:extLst>
              <a:ext uri="{FF2B5EF4-FFF2-40B4-BE49-F238E27FC236}">
                <a16:creationId xmlns:a16="http://schemas.microsoft.com/office/drawing/2014/main" id="{799DE349-CC49-BF19-A7F6-D9CBCFFFC10B}"/>
              </a:ext>
            </a:extLst>
          </p:cNvPr>
          <p:cNvSpPr/>
          <p:nvPr/>
        </p:nvSpPr>
        <p:spPr>
          <a:xfrm>
            <a:off x="6871029" y="1996278"/>
            <a:ext cx="2401501" cy="658705"/>
          </a:xfrm>
          <a:prstGeom prst="roundRect">
            <a:avLst/>
          </a:prstGeom>
          <a:noFill/>
          <a:ln w="28575">
            <a:solidFill>
              <a:schemeClr val="accent4"/>
            </a:solidFill>
          </a:ln>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Bef>
                <a:spcPts val="1200"/>
              </a:spcBef>
              <a:spcAft>
                <a:spcPts val="600"/>
              </a:spcAft>
            </a:pPr>
            <a:r>
              <a:rPr lang="en-AU" sz="1100" b="1" dirty="0">
                <a:effectLst/>
                <a:ea typeface="Calibri" panose="020F0502020204030204" pitchFamily="34" charset="0"/>
                <a:cs typeface="Arial"/>
              </a:rPr>
              <a:t> For example</a:t>
            </a:r>
            <a:r>
              <a:rPr lang="en-AU" sz="1100" b="1" dirty="0">
                <a:ea typeface="Calibri" panose="020F0502020204030204" pitchFamily="34" charset="0"/>
                <a:cs typeface="Arial"/>
              </a:rPr>
              <a:t> </a:t>
            </a:r>
            <a:r>
              <a:rPr lang="en-AU" sz="1100" dirty="0">
                <a:ea typeface="Calibri" panose="020F0502020204030204" pitchFamily="34" charset="0"/>
                <a:cs typeface="Arial"/>
              </a:rPr>
              <a:t>–</a:t>
            </a:r>
            <a:r>
              <a:rPr lang="en-AU" sz="1100" dirty="0">
                <a:effectLst/>
                <a:ea typeface="Calibri" panose="020F0502020204030204" pitchFamily="34" charset="0"/>
                <a:cs typeface="Arial"/>
              </a:rPr>
              <a:t> I am responsible for </a:t>
            </a:r>
            <a:r>
              <a:rPr lang="en-AU" sz="1100" dirty="0">
                <a:ea typeface="Calibri" panose="020F0502020204030204" pitchFamily="34" charset="0"/>
                <a:cs typeface="Arial"/>
              </a:rPr>
              <a:t>speaking to others respectfully.</a:t>
            </a:r>
            <a:endParaRPr lang="en-AU" sz="1100" dirty="0">
              <a:effectLst/>
              <a:ea typeface="Calibri" panose="020F0502020204030204" pitchFamily="34" charset="0"/>
              <a:cs typeface="Arial"/>
            </a:endParaRPr>
          </a:p>
          <a:p>
            <a:pPr algn="ctr">
              <a:lnSpc>
                <a:spcPct val="150000"/>
              </a:lnSpc>
              <a:spcBef>
                <a:spcPts val="1200"/>
              </a:spcBef>
              <a:spcAft>
                <a:spcPts val="600"/>
              </a:spcAft>
            </a:pPr>
            <a:endParaRPr lang="en-AU" sz="1100" dirty="0">
              <a:effectLst/>
              <a:ea typeface="Calibri" panose="020F0502020204030204" pitchFamily="34" charset="0"/>
            </a:endParaRPr>
          </a:p>
        </p:txBody>
      </p:sp>
      <p:sp>
        <p:nvSpPr>
          <p:cNvPr id="15" name="TextBox 14">
            <a:extLst>
              <a:ext uri="{FF2B5EF4-FFF2-40B4-BE49-F238E27FC236}">
                <a16:creationId xmlns:a16="http://schemas.microsoft.com/office/drawing/2014/main" id="{2BAD5401-C465-E8A2-FE96-A74C53CABB18}"/>
              </a:ext>
            </a:extLst>
          </p:cNvPr>
          <p:cNvSpPr txBox="1"/>
          <p:nvPr/>
        </p:nvSpPr>
        <p:spPr>
          <a:xfrm>
            <a:off x="7432777" y="2861506"/>
            <a:ext cx="2504059" cy="1042761"/>
          </a:xfrm>
          <a:prstGeom prst="rect">
            <a:avLst/>
          </a:prstGeom>
          <a:noFill/>
        </p:spPr>
        <p:txBody>
          <a:bodyPr wrap="square" lIns="0" tIns="0" rIns="0" bIns="0" rtlCol="0">
            <a:noAutofit/>
          </a:bodyPr>
          <a:lstStyle/>
          <a:p>
            <a:pPr algn="l"/>
            <a:r>
              <a:rPr lang="en-AU" sz="1400" dirty="0"/>
              <a:t>[insert your responses here]</a:t>
            </a:r>
          </a:p>
        </p:txBody>
      </p:sp>
      <p:sp>
        <p:nvSpPr>
          <p:cNvPr id="4" name="Slide Number Placeholder 3">
            <a:extLst>
              <a:ext uri="{FF2B5EF4-FFF2-40B4-BE49-F238E27FC236}">
                <a16:creationId xmlns:a16="http://schemas.microsoft.com/office/drawing/2014/main" id="{E19AA223-4559-3F61-CFDE-DE2568B5874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a:t>
            </a:fld>
            <a:endParaRPr lang="en-AU"/>
          </a:p>
        </p:txBody>
      </p:sp>
    </p:spTree>
    <p:extLst>
      <p:ext uri="{BB962C8B-B14F-4D97-AF65-F5344CB8AC3E}">
        <p14:creationId xmlns:p14="http://schemas.microsoft.com/office/powerpoint/2010/main" val="305881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4A578C-2925-C064-2033-67E1025C74C6}"/>
              </a:ext>
            </a:extLst>
          </p:cNvPr>
          <p:cNvSpPr>
            <a:spLocks noGrp="1"/>
          </p:cNvSpPr>
          <p:nvPr>
            <p:ph type="title"/>
          </p:nvPr>
        </p:nvSpPr>
        <p:spPr/>
        <p:txBody>
          <a:bodyPr/>
          <a:lstStyle/>
          <a:p>
            <a:r>
              <a:rPr lang="en-AU" dirty="0">
                <a:latin typeface="+mj-lt"/>
              </a:rPr>
              <a:t>Consent in dance (1)</a:t>
            </a:r>
          </a:p>
        </p:txBody>
      </p:sp>
      <p:sp>
        <p:nvSpPr>
          <p:cNvPr id="5" name="Content Placeholder 4">
            <a:extLst>
              <a:ext uri="{FF2B5EF4-FFF2-40B4-BE49-F238E27FC236}">
                <a16:creationId xmlns:a16="http://schemas.microsoft.com/office/drawing/2014/main" id="{79FB02DC-7DFD-1F77-B30F-C92113888863}"/>
              </a:ext>
            </a:extLst>
          </p:cNvPr>
          <p:cNvSpPr>
            <a:spLocks noGrp="1"/>
          </p:cNvSpPr>
          <p:nvPr>
            <p:ph sz="quarter" idx="19"/>
          </p:nvPr>
        </p:nvSpPr>
        <p:spPr>
          <a:xfrm>
            <a:off x="360363" y="1562471"/>
            <a:ext cx="5735637" cy="4814518"/>
          </a:xfrm>
        </p:spPr>
        <p:txBody>
          <a:bodyPr numCol="1"/>
          <a:lstStyle/>
          <a:p>
            <a:pPr marL="342900" indent="-342900">
              <a:lnSpc>
                <a:spcPct val="150000"/>
              </a:lnSpc>
              <a:buFont typeface="Arial" panose="020B0604020202020204" pitchFamily="34" charset="0"/>
              <a:buChar char="•"/>
            </a:pPr>
            <a:r>
              <a:rPr lang="en-AU" sz="1800" dirty="0">
                <a:latin typeface="+mn-lt"/>
              </a:rPr>
              <a:t>In dance we often work in pairs or small groups. Sometimes we may use physical touch when we are dancing, for example in partner work. </a:t>
            </a:r>
          </a:p>
          <a:p>
            <a:pPr marL="342900" indent="-342900">
              <a:lnSpc>
                <a:spcPct val="150000"/>
              </a:lnSpc>
              <a:buFont typeface="Arial" panose="020B0604020202020204" pitchFamily="34" charset="0"/>
              <a:buChar char="•"/>
            </a:pPr>
            <a:r>
              <a:rPr lang="en-AU" sz="1800" dirty="0">
                <a:latin typeface="+mn-lt"/>
              </a:rPr>
              <a:t>It is important to understand that consent should be gained before commencing group work and can be given and/or denied at any time. </a:t>
            </a:r>
          </a:p>
          <a:p>
            <a:pPr marL="342900" indent="-342900">
              <a:lnSpc>
                <a:spcPct val="150000"/>
              </a:lnSpc>
              <a:buFont typeface="Arial" panose="020B0604020202020204" pitchFamily="34" charset="0"/>
              <a:buChar char="•"/>
            </a:pPr>
            <a:r>
              <a:rPr lang="en-AU" sz="1800" dirty="0">
                <a:latin typeface="+mn-lt"/>
              </a:rPr>
              <a:t>When giving and/or denying consent, it is important to be respectful and responsible and uphold the class protocols.</a:t>
            </a:r>
          </a:p>
        </p:txBody>
      </p:sp>
      <p:sp>
        <p:nvSpPr>
          <p:cNvPr id="9" name="Rectangle 8">
            <a:extLst>
              <a:ext uri="{FF2B5EF4-FFF2-40B4-BE49-F238E27FC236}">
                <a16:creationId xmlns:a16="http://schemas.microsoft.com/office/drawing/2014/main" id="{F7245608-6511-B5A4-ECF1-C5540E93314D}"/>
              </a:ext>
              <a:ext uri="{C183D7F6-B498-43B3-948B-1728B52AA6E4}">
                <adec:decorative xmlns:adec="http://schemas.microsoft.com/office/drawing/2017/decorative" val="1"/>
              </a:ext>
            </a:extLst>
          </p:cNvPr>
          <p:cNvSpPr/>
          <p:nvPr/>
        </p:nvSpPr>
        <p:spPr>
          <a:xfrm>
            <a:off x="7013643" y="0"/>
            <a:ext cx="5178357"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D0635FFB-C53D-5BD7-4FDB-B09B0FDF723D}"/>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7108" y="1562471"/>
            <a:ext cx="4653871" cy="3107018"/>
          </a:xfrm>
          <a:prstGeom prst="rect">
            <a:avLst/>
          </a:prstGeom>
          <a:effectLst/>
        </p:spPr>
      </p:pic>
      <p:sp>
        <p:nvSpPr>
          <p:cNvPr id="7" name="TextBox 6">
            <a:extLst>
              <a:ext uri="{FF2B5EF4-FFF2-40B4-BE49-F238E27FC236}">
                <a16:creationId xmlns:a16="http://schemas.microsoft.com/office/drawing/2014/main" id="{8AB8BE98-5C82-1DE2-85E6-27C53C823DCA}"/>
              </a:ext>
              <a:ext uri="{C183D7F6-B498-43B3-948B-1728B52AA6E4}">
                <adec:decorative xmlns:adec="http://schemas.microsoft.com/office/drawing/2017/decorative" val="1"/>
              </a:ext>
            </a:extLst>
          </p:cNvPr>
          <p:cNvSpPr txBox="1"/>
          <p:nvPr/>
        </p:nvSpPr>
        <p:spPr>
          <a:xfrm>
            <a:off x="7270632" y="4939425"/>
            <a:ext cx="4720347" cy="612155"/>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200" b="0" i="0" u="none" strike="noStrike" kern="1200" cap="none" spc="0" normalizeH="0" baseline="0" noProof="0" dirty="0">
                <a:ln>
                  <a:noFill/>
                </a:ln>
                <a:solidFill>
                  <a:schemeClr val="accent2"/>
                </a:solidFill>
                <a:effectLst/>
                <a:uLnTx/>
                <a:uFillTx/>
                <a:ea typeface="+mn-ea"/>
                <a:cs typeface="+mn-cs"/>
                <a:hlinkClick r:id="rId3">
                  <a:extLst>
                    <a:ext uri="{A12FA001-AC4F-418D-AE19-62706E023703}">
                      <ahyp:hlinkClr xmlns:ahyp="http://schemas.microsoft.com/office/drawing/2018/hyperlinkcolor" val="tx"/>
                    </a:ext>
                  </a:extLst>
                </a:hlinkClick>
              </a:rPr>
              <a:t>‘People Rehearsing a Dance’</a:t>
            </a:r>
            <a:r>
              <a:rPr kumimoji="0" lang="en-AU" sz="1200" b="0" i="0" u="none" strike="noStrike" kern="1200" cap="none" spc="0" normalizeH="0" baseline="0" noProof="0" dirty="0">
                <a:ln>
                  <a:noFill/>
                </a:ln>
                <a:solidFill>
                  <a:schemeClr val="accent2"/>
                </a:solidFill>
                <a:effectLst/>
                <a:uLnTx/>
                <a:uFillTx/>
                <a:ea typeface="+mn-ea"/>
                <a:cs typeface="+mn-cs"/>
              </a:rPr>
              <a:t> </a:t>
            </a:r>
            <a:r>
              <a:rPr kumimoji="0" lang="en-AU" sz="1200" b="0" i="0" u="none" strike="noStrike" kern="1200" cap="none" spc="0" normalizeH="0" baseline="0" noProof="0" dirty="0">
                <a:ln>
                  <a:noFill/>
                </a:ln>
                <a:solidFill>
                  <a:srgbClr val="22272B"/>
                </a:solidFill>
                <a:effectLst/>
                <a:uLnTx/>
                <a:uFillTx/>
                <a:ea typeface="+mn-ea"/>
                <a:cs typeface="+mn-cs"/>
              </a:rPr>
              <a:t>by </a:t>
            </a:r>
            <a:r>
              <a:rPr kumimoji="0" lang="en-AU" sz="1200" b="0" i="0" u="none" strike="noStrike" kern="1200" cap="none" spc="0" normalizeH="0" baseline="0" noProof="0" dirty="0">
                <a:ln>
                  <a:noFill/>
                </a:ln>
                <a:solidFill>
                  <a:schemeClr val="accent2"/>
                </a:solidFill>
                <a:effectLst/>
                <a:uLnTx/>
                <a:uFillTx/>
                <a:ea typeface="+mn-ea"/>
                <a:cs typeface="+mn-cs"/>
                <a:hlinkClick r:id="rId4">
                  <a:extLst>
                    <a:ext uri="{A12FA001-AC4F-418D-AE19-62706E023703}">
                      <ahyp:hlinkClr xmlns:ahyp="http://schemas.microsoft.com/office/drawing/2018/hyperlinkcolor" val="tx"/>
                    </a:ext>
                  </a:extLst>
                </a:hlinkClick>
              </a:rPr>
              <a:t>Pavel </a:t>
            </a:r>
            <a:r>
              <a:rPr kumimoji="0" lang="en-AU" sz="1200" b="0" i="0" u="none" strike="noStrike" kern="1200" cap="none" spc="0" normalizeH="0" baseline="0" noProof="0" dirty="0" err="1">
                <a:ln>
                  <a:noFill/>
                </a:ln>
                <a:solidFill>
                  <a:schemeClr val="accent2"/>
                </a:solidFill>
                <a:effectLst/>
                <a:uLnTx/>
                <a:uFillTx/>
                <a:ea typeface="+mn-ea"/>
                <a:cs typeface="+mn-cs"/>
                <a:hlinkClick r:id="rId4">
                  <a:extLst>
                    <a:ext uri="{A12FA001-AC4F-418D-AE19-62706E023703}">
                      <ahyp:hlinkClr xmlns:ahyp="http://schemas.microsoft.com/office/drawing/2018/hyperlinkcolor" val="tx"/>
                    </a:ext>
                  </a:extLst>
                </a:hlinkClick>
              </a:rPr>
              <a:t>Danilyuk</a:t>
            </a:r>
            <a:r>
              <a:rPr kumimoji="0" lang="en-AU" sz="1200" b="0" i="0" u="none" strike="noStrike" kern="1200" cap="none" spc="0" normalizeH="0" baseline="0" noProof="0" dirty="0">
                <a:ln>
                  <a:noFill/>
                </a:ln>
                <a:solidFill>
                  <a:srgbClr val="22272B"/>
                </a:solidFill>
                <a:effectLst/>
                <a:uLnTx/>
                <a:uFillTx/>
                <a:ea typeface="+mn-ea"/>
                <a:cs typeface="+mn-cs"/>
                <a:hlinkClick r:id="rId4">
                  <a:extLst>
                    <a:ext uri="{A12FA001-AC4F-418D-AE19-62706E023703}">
                      <ahyp:hlinkClr xmlns:ahyp="http://schemas.microsoft.com/office/drawing/2018/hyperlinkcolor" val="tx"/>
                    </a:ext>
                  </a:extLst>
                </a:hlinkClick>
              </a:rPr>
              <a:t> </a:t>
            </a:r>
            <a:r>
              <a:rPr kumimoji="0" lang="en-AU" sz="1200" b="0" i="0" u="none" strike="noStrike" kern="1200" cap="none" spc="0" normalizeH="0" baseline="0" noProof="0" dirty="0">
                <a:ln>
                  <a:noFill/>
                </a:ln>
                <a:solidFill>
                  <a:srgbClr val="22272B"/>
                </a:solidFill>
                <a:effectLst/>
                <a:uLnTx/>
                <a:uFillTx/>
                <a:ea typeface="+mn-ea"/>
                <a:cs typeface="+mn-cs"/>
              </a:rPr>
              <a:t>is licensed under the </a:t>
            </a:r>
            <a:r>
              <a:rPr kumimoji="0" lang="en-AU" sz="1200" b="0" i="0" u="none" strike="noStrike" kern="1200" cap="none" spc="0" normalizeH="0" baseline="0" noProof="0" dirty="0" err="1">
                <a:ln>
                  <a:noFill/>
                </a:ln>
                <a:solidFill>
                  <a:schemeClr val="accent2"/>
                </a:solidFill>
                <a:effectLst/>
                <a:uLnTx/>
                <a:uFillTx/>
                <a:ea typeface="+mn-ea"/>
                <a:cs typeface="+mn-cs"/>
                <a:hlinkClick r:id="rId5">
                  <a:extLst>
                    <a:ext uri="{A12FA001-AC4F-418D-AE19-62706E023703}">
                      <ahyp:hlinkClr xmlns:ahyp="http://schemas.microsoft.com/office/drawing/2018/hyperlinkcolor" val="tx"/>
                    </a:ext>
                  </a:extLst>
                </a:hlinkClick>
              </a:rPr>
              <a:t>Pexels</a:t>
            </a:r>
            <a:r>
              <a:rPr kumimoji="0" lang="en-AU" sz="1200" b="0" i="0" u="none" strike="noStrike" kern="1200" cap="none" spc="0" normalizeH="0" baseline="0" noProof="0" dirty="0">
                <a:ln>
                  <a:noFill/>
                </a:ln>
                <a:solidFill>
                  <a:schemeClr val="accent2"/>
                </a:solidFill>
                <a:effectLst/>
                <a:uLnTx/>
                <a:uFillTx/>
                <a:ea typeface="+mn-ea"/>
                <a:cs typeface="+mn-cs"/>
                <a:hlinkClick r:id="rId5">
                  <a:extLst>
                    <a:ext uri="{A12FA001-AC4F-418D-AE19-62706E023703}">
                      <ahyp:hlinkClr xmlns:ahyp="http://schemas.microsoft.com/office/drawing/2018/hyperlinkcolor" val="tx"/>
                    </a:ext>
                  </a:extLst>
                </a:hlinkClick>
              </a:rPr>
              <a:t> License</a:t>
            </a:r>
            <a:r>
              <a:rPr kumimoji="0" lang="en-AU" sz="1200" b="0" i="0" u="none" strike="noStrike" kern="1200" cap="none" spc="0" normalizeH="0" baseline="0" noProof="0" dirty="0">
                <a:ln>
                  <a:noFill/>
                </a:ln>
                <a:solidFill>
                  <a:srgbClr val="22272B"/>
                </a:solidFill>
                <a:effectLst/>
                <a:uLnTx/>
                <a:uFillTx/>
                <a:ea typeface="+mn-ea"/>
                <a:cs typeface="+mn-cs"/>
              </a:rPr>
              <a:t>.</a:t>
            </a:r>
            <a:endParaRPr kumimoji="0" lang="en-AU" sz="800" b="0" i="0" u="none" strike="noStrike" kern="1200" cap="none" spc="0" normalizeH="0" baseline="0" noProof="0" dirty="0">
              <a:ln>
                <a:noFill/>
              </a:ln>
              <a:solidFill>
                <a:srgbClr val="22272B"/>
              </a:solidFill>
              <a:effectLst/>
              <a:uLnTx/>
              <a:uFillTx/>
              <a:ea typeface="+mn-ea"/>
              <a:cs typeface="+mn-cs"/>
            </a:endParaRPr>
          </a:p>
        </p:txBody>
      </p:sp>
      <p:sp>
        <p:nvSpPr>
          <p:cNvPr id="2" name="Slide Number Placeholder 1">
            <a:extLst>
              <a:ext uri="{FF2B5EF4-FFF2-40B4-BE49-F238E27FC236}">
                <a16:creationId xmlns:a16="http://schemas.microsoft.com/office/drawing/2014/main" id="{81BF2D2E-9B53-A0A9-52F0-B16DC6B83B4C}"/>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43205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A4939-7F77-63A3-21E8-436E991C9017}"/>
              </a:ext>
            </a:extLst>
          </p:cNvPr>
          <p:cNvSpPr>
            <a:spLocks noGrp="1"/>
          </p:cNvSpPr>
          <p:nvPr>
            <p:ph type="title"/>
          </p:nvPr>
        </p:nvSpPr>
        <p:spPr/>
        <p:txBody>
          <a:bodyPr/>
          <a:lstStyle/>
          <a:p>
            <a:r>
              <a:rPr lang="en-AU" dirty="0">
                <a:latin typeface="+mj-lt"/>
              </a:rPr>
              <a:t>Consent in dance (2)</a:t>
            </a:r>
          </a:p>
        </p:txBody>
      </p:sp>
      <p:sp>
        <p:nvSpPr>
          <p:cNvPr id="4" name="Text Placeholder 3">
            <a:extLst>
              <a:ext uri="{FF2B5EF4-FFF2-40B4-BE49-F238E27FC236}">
                <a16:creationId xmlns:a16="http://schemas.microsoft.com/office/drawing/2014/main" id="{81C01E28-7AED-730F-5D4C-CC36C410CCAE}"/>
              </a:ext>
            </a:extLst>
          </p:cNvPr>
          <p:cNvSpPr>
            <a:spLocks noGrp="1"/>
          </p:cNvSpPr>
          <p:nvPr>
            <p:ph type="body" sz="quarter" idx="18"/>
          </p:nvPr>
        </p:nvSpPr>
        <p:spPr/>
        <p:txBody>
          <a:bodyPr/>
          <a:lstStyle/>
          <a:p>
            <a:r>
              <a:rPr lang="en-AU" dirty="0">
                <a:latin typeface="+mj-lt"/>
              </a:rPr>
              <a:t>Activity – role playing scenarios</a:t>
            </a:r>
          </a:p>
        </p:txBody>
      </p:sp>
      <p:sp>
        <p:nvSpPr>
          <p:cNvPr id="6" name="Rectangle: Rounded Corners 5">
            <a:extLst>
              <a:ext uri="{FF2B5EF4-FFF2-40B4-BE49-F238E27FC236}">
                <a16:creationId xmlns:a16="http://schemas.microsoft.com/office/drawing/2014/main" id="{763901CC-B04D-C118-6159-2AFFD3FA8CD3}"/>
              </a:ext>
              <a:ext uri="{C183D7F6-B498-43B3-948B-1728B52AA6E4}">
                <adec:decorative xmlns:adec="http://schemas.microsoft.com/office/drawing/2017/decorative" val="0"/>
              </a:ext>
            </a:extLst>
          </p:cNvPr>
          <p:cNvSpPr/>
          <p:nvPr/>
        </p:nvSpPr>
        <p:spPr>
          <a:xfrm>
            <a:off x="238100" y="1761074"/>
            <a:ext cx="5558791" cy="4982626"/>
          </a:xfrm>
          <a:prstGeom prst="roundRect">
            <a:avLst>
              <a:gd name="adj" fmla="val 5148"/>
            </a:avLst>
          </a:prstGeom>
          <a:solidFill>
            <a:schemeClr val="bg2"/>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nSpc>
                <a:spcPct val="150000"/>
              </a:lnSpc>
              <a:spcAft>
                <a:spcPts val="600"/>
              </a:spcAft>
            </a:pPr>
            <a:r>
              <a:rPr lang="en-AU" sz="1600" b="1" dirty="0">
                <a:solidFill>
                  <a:schemeClr val="tx1"/>
                </a:solidFill>
              </a:rPr>
              <a:t>Scenario 1</a:t>
            </a:r>
          </a:p>
          <a:p>
            <a:pPr>
              <a:lnSpc>
                <a:spcPct val="150000"/>
              </a:lnSpc>
              <a:spcAft>
                <a:spcPts val="600"/>
              </a:spcAft>
            </a:pPr>
            <a:r>
              <a:rPr lang="en-AU" sz="1600" dirty="0">
                <a:solidFill>
                  <a:schemeClr val="tx1"/>
                </a:solidFill>
              </a:rPr>
              <a:t>The teacher is leading the class through a new centre exercise. The teacher has indicated to the whole class that as they move around the room, they may approach individuals to give corrections that may be physical, such as helping you find the correct leg alignment in a balance. </a:t>
            </a:r>
          </a:p>
          <a:p>
            <a:pPr>
              <a:lnSpc>
                <a:spcPct val="150000"/>
              </a:lnSpc>
              <a:spcAft>
                <a:spcPts val="600"/>
              </a:spcAft>
            </a:pPr>
            <a:r>
              <a:rPr lang="en-AU" sz="1600" dirty="0">
                <a:solidFill>
                  <a:schemeClr val="tx1"/>
                </a:solidFill>
              </a:rPr>
              <a:t>Practise ways you can let the teacher know if:</a:t>
            </a:r>
          </a:p>
          <a:p>
            <a:pPr marL="285750" indent="-285750">
              <a:lnSpc>
                <a:spcPct val="150000"/>
              </a:lnSpc>
              <a:spcAft>
                <a:spcPts val="600"/>
              </a:spcAft>
              <a:buFont typeface="Arial" panose="020B0604020202020204" pitchFamily="34" charset="0"/>
              <a:buChar char="•"/>
            </a:pPr>
            <a:r>
              <a:rPr lang="en-AU" sz="1600" dirty="0">
                <a:solidFill>
                  <a:schemeClr val="tx1"/>
                </a:solidFill>
              </a:rPr>
              <a:t>you are comfortable with physical corrections such as holding your hands for stability whilst giving you verbal cues to find correct placement of the leg </a:t>
            </a:r>
          </a:p>
          <a:p>
            <a:pPr marL="285750" indent="-285750">
              <a:lnSpc>
                <a:spcPct val="150000"/>
              </a:lnSpc>
              <a:spcAft>
                <a:spcPts val="600"/>
              </a:spcAft>
              <a:buFont typeface="Arial" panose="020B0604020202020204" pitchFamily="34" charset="0"/>
              <a:buChar char="•"/>
            </a:pPr>
            <a:r>
              <a:rPr lang="en-AU" sz="1600" dirty="0">
                <a:solidFill>
                  <a:schemeClr val="tx1"/>
                </a:solidFill>
              </a:rPr>
              <a:t>you would not like physical connection whilst receiving feedback.</a:t>
            </a:r>
          </a:p>
        </p:txBody>
      </p:sp>
      <p:sp>
        <p:nvSpPr>
          <p:cNvPr id="3" name="Slide Number Placeholder 2">
            <a:extLst>
              <a:ext uri="{FF2B5EF4-FFF2-40B4-BE49-F238E27FC236}">
                <a16:creationId xmlns:a16="http://schemas.microsoft.com/office/drawing/2014/main" id="{18D006C5-7156-5AC4-9AEA-35AAAFA869C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a:t>
            </a:fld>
            <a:endParaRPr lang="en-AU"/>
          </a:p>
        </p:txBody>
      </p:sp>
      <p:grpSp>
        <p:nvGrpSpPr>
          <p:cNvPr id="8" name="Group 7" descr="Scenario 2.&#10;&#10;You are working on a group performance dance, but you are new to the class and don’t feel comfortable making physical contact with others.&#10; &#10;As a class, discuss strategies all group members could use to ensure everyone is comfortable in the group when rehearsing and performing dance together. &#10;">
            <a:extLst>
              <a:ext uri="{FF2B5EF4-FFF2-40B4-BE49-F238E27FC236}">
                <a16:creationId xmlns:a16="http://schemas.microsoft.com/office/drawing/2014/main" id="{AACA74D8-985A-2708-512D-F69E5DA7C6C0}"/>
              </a:ext>
            </a:extLst>
          </p:cNvPr>
          <p:cNvGrpSpPr/>
          <p:nvPr/>
        </p:nvGrpSpPr>
        <p:grpSpPr>
          <a:xfrm>
            <a:off x="5925209" y="1761074"/>
            <a:ext cx="5558791" cy="4982626"/>
            <a:chOff x="5925209" y="1761074"/>
            <a:chExt cx="5558791" cy="4982626"/>
          </a:xfrm>
        </p:grpSpPr>
        <p:sp>
          <p:nvSpPr>
            <p:cNvPr id="5" name="Rectangle: Rounded Corners 4">
              <a:extLst>
                <a:ext uri="{FF2B5EF4-FFF2-40B4-BE49-F238E27FC236}">
                  <a16:creationId xmlns:a16="http://schemas.microsoft.com/office/drawing/2014/main" id="{7DB2A929-F2F3-71F3-1B25-771385673454}"/>
                </a:ext>
                <a:ext uri="{C183D7F6-B498-43B3-948B-1728B52AA6E4}">
                  <adec:decorative xmlns:adec="http://schemas.microsoft.com/office/drawing/2017/decorative" val="0"/>
                </a:ext>
              </a:extLst>
            </p:cNvPr>
            <p:cNvSpPr/>
            <p:nvPr/>
          </p:nvSpPr>
          <p:spPr>
            <a:xfrm>
              <a:off x="5925209" y="1761074"/>
              <a:ext cx="5558791" cy="4982626"/>
            </a:xfrm>
            <a:prstGeom prst="roundRect">
              <a:avLst>
                <a:gd name="adj" fmla="val 5148"/>
              </a:avLst>
            </a:prstGeom>
            <a:solidFill>
              <a:schemeClr val="bg2"/>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nSpc>
                  <a:spcPct val="150000"/>
                </a:lnSpc>
                <a:spcAft>
                  <a:spcPts val="600"/>
                </a:spcAft>
              </a:pPr>
              <a:endParaRPr lang="en-AU" sz="1600" dirty="0">
                <a:solidFill>
                  <a:schemeClr val="tx1"/>
                </a:solidFill>
              </a:endParaRPr>
            </a:p>
          </p:txBody>
        </p:sp>
        <p:sp>
          <p:nvSpPr>
            <p:cNvPr id="7" name="TextBox 6">
              <a:extLst>
                <a:ext uri="{FF2B5EF4-FFF2-40B4-BE49-F238E27FC236}">
                  <a16:creationId xmlns:a16="http://schemas.microsoft.com/office/drawing/2014/main" id="{85CE883B-0546-582A-4F80-828FAE416240}"/>
                </a:ext>
              </a:extLst>
            </p:cNvPr>
            <p:cNvSpPr txBox="1"/>
            <p:nvPr/>
          </p:nvSpPr>
          <p:spPr>
            <a:xfrm>
              <a:off x="6115425" y="1944001"/>
              <a:ext cx="5178357" cy="4610911"/>
            </a:xfrm>
            <a:prstGeom prst="rect">
              <a:avLst/>
            </a:prstGeom>
            <a:noFill/>
          </p:spPr>
          <p:txBody>
            <a:bodyPr wrap="square" lIns="0" tIns="0" rIns="0" bIns="0" rtlCol="0">
              <a:noAutofit/>
            </a:bodyPr>
            <a:lstStyle/>
            <a:p>
              <a:pPr marR="0" lvl="0" indent="0" fontAlgn="auto">
                <a:lnSpc>
                  <a:spcPct val="150000"/>
                </a:lnSpc>
                <a:spcBef>
                  <a:spcPts val="600"/>
                </a:spcBef>
                <a:spcAft>
                  <a:spcPts val="600"/>
                </a:spcAft>
                <a:buClrTx/>
                <a:buSzTx/>
                <a:buFontTx/>
                <a:buNone/>
                <a:tabLst/>
                <a:defRPr/>
              </a:pPr>
              <a:r>
                <a:rPr lang="en-AU" sz="1600" b="1" dirty="0"/>
                <a:t>Scenario 2</a:t>
              </a:r>
            </a:p>
            <a:p>
              <a:pPr marR="0" lvl="0" indent="0" fontAlgn="auto">
                <a:lnSpc>
                  <a:spcPct val="150000"/>
                </a:lnSpc>
                <a:spcBef>
                  <a:spcPts val="600"/>
                </a:spcBef>
                <a:spcAft>
                  <a:spcPts val="600"/>
                </a:spcAft>
                <a:buClrTx/>
                <a:buSzTx/>
                <a:buFontTx/>
                <a:buNone/>
                <a:tabLst/>
                <a:defRPr/>
              </a:pPr>
              <a:r>
                <a:rPr lang="en-AU" sz="1600" dirty="0"/>
                <a:t>You are working on a group performance dance, but you are new to the class and don’t feel comfortable making physical contact with others. </a:t>
              </a:r>
            </a:p>
            <a:p>
              <a:pPr marR="0" lvl="0" indent="0" fontAlgn="auto">
                <a:lnSpc>
                  <a:spcPct val="150000"/>
                </a:lnSpc>
                <a:spcBef>
                  <a:spcPts val="600"/>
                </a:spcBef>
                <a:spcAft>
                  <a:spcPts val="600"/>
                </a:spcAft>
                <a:buClrTx/>
                <a:buSzTx/>
                <a:buFontTx/>
                <a:buNone/>
                <a:tabLst/>
                <a:defRPr/>
              </a:pPr>
              <a:r>
                <a:rPr lang="en-AU" sz="1600" dirty="0"/>
                <a:t>As a class, discuss strategies all group members could use to ensure everyone is comfortable in the group when rehearsing and performing dance together. </a:t>
              </a:r>
            </a:p>
          </p:txBody>
        </p:sp>
      </p:grpSp>
    </p:spTree>
    <p:extLst>
      <p:ext uri="{BB962C8B-B14F-4D97-AF65-F5344CB8AC3E}">
        <p14:creationId xmlns:p14="http://schemas.microsoft.com/office/powerpoint/2010/main" val="247252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EAFB39-24C6-F5C6-8A92-9BF41A984623}"/>
              </a:ext>
            </a:extLst>
          </p:cNvPr>
          <p:cNvSpPr>
            <a:spLocks noGrp="1"/>
          </p:cNvSpPr>
          <p:nvPr>
            <p:ph type="ctrTitle"/>
          </p:nvPr>
        </p:nvSpPr>
        <p:spPr/>
        <p:txBody>
          <a:bodyPr/>
          <a:lstStyle/>
          <a:p>
            <a:r>
              <a:rPr lang="en-US" dirty="0"/>
              <a:t>Developing jazz dance technique</a:t>
            </a:r>
            <a:endParaRPr lang="en-AU" dirty="0"/>
          </a:p>
        </p:txBody>
      </p:sp>
      <p:sp>
        <p:nvSpPr>
          <p:cNvPr id="7" name="Text Placeholder 6">
            <a:extLst>
              <a:ext uri="{FF2B5EF4-FFF2-40B4-BE49-F238E27FC236}">
                <a16:creationId xmlns:a16="http://schemas.microsoft.com/office/drawing/2014/main" id="{567426B1-2514-6438-5EB5-4045A08188C0}"/>
              </a:ext>
            </a:extLst>
          </p:cNvPr>
          <p:cNvSpPr>
            <a:spLocks noGrp="1"/>
          </p:cNvSpPr>
          <p:nvPr>
            <p:ph type="body" sz="quarter" idx="11"/>
          </p:nvPr>
        </p:nvSpPr>
        <p:spPr/>
        <p:txBody>
          <a:bodyPr/>
          <a:lstStyle/>
          <a:p>
            <a:r>
              <a:rPr lang="en-AU"/>
              <a:t>2</a:t>
            </a:r>
          </a:p>
        </p:txBody>
      </p:sp>
      <p:pic>
        <p:nvPicPr>
          <p:cNvPr id="8" name="Picture Placeholder 1">
            <a:extLst>
              <a:ext uri="{FF2B5EF4-FFF2-40B4-BE49-F238E27FC236}">
                <a16:creationId xmlns:a16="http://schemas.microsoft.com/office/drawing/2014/main" id="{75642160-B439-5A31-82DF-2886A30B8AF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127875" y="0"/>
            <a:ext cx="5064125" cy="6858000"/>
          </a:xfrm>
          <a:prstGeom prst="rect">
            <a:avLst/>
          </a:prstGeom>
        </p:spPr>
      </p:pic>
    </p:spTree>
    <p:extLst>
      <p:ext uri="{BB962C8B-B14F-4D97-AF65-F5344CB8AC3E}">
        <p14:creationId xmlns:p14="http://schemas.microsoft.com/office/powerpoint/2010/main" val="230087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Heading that says: Learning intentions and success criteria">
            <a:extLst>
              <a:ext uri="{FF2B5EF4-FFF2-40B4-BE49-F238E27FC236}">
                <a16:creationId xmlns:a16="http://schemas.microsoft.com/office/drawing/2014/main" id="{93C2F565-F297-86E6-8512-2F48A7BEF9B3}"/>
              </a:ext>
            </a:extLst>
          </p:cNvPr>
          <p:cNvSpPr>
            <a:spLocks noGrp="1"/>
          </p:cNvSpPr>
          <p:nvPr>
            <p:ph type="title"/>
          </p:nvPr>
        </p:nvSpPr>
        <p:spPr/>
        <p:txBody>
          <a:bodyPr/>
          <a:lstStyle/>
          <a:p>
            <a:r>
              <a:rPr lang="en-AU" dirty="0">
                <a:latin typeface="+mj-lt"/>
              </a:rPr>
              <a:t>Learning intentions and success criteria (2)</a:t>
            </a:r>
          </a:p>
        </p:txBody>
      </p:sp>
      <p:sp>
        <p:nvSpPr>
          <p:cNvPr id="5" name="Text Placeholder 4">
            <a:extLst>
              <a:ext uri="{FF2B5EF4-FFF2-40B4-BE49-F238E27FC236}">
                <a16:creationId xmlns:a16="http://schemas.microsoft.com/office/drawing/2014/main" id="{061FCA09-D740-1FFE-E0B0-F5348175BD6B}"/>
              </a:ext>
            </a:extLst>
          </p:cNvPr>
          <p:cNvSpPr>
            <a:spLocks noGrp="1"/>
          </p:cNvSpPr>
          <p:nvPr>
            <p:ph type="body" sz="quarter" idx="18"/>
          </p:nvPr>
        </p:nvSpPr>
        <p:spPr/>
        <p:txBody>
          <a:bodyPr/>
          <a:lstStyle/>
          <a:p>
            <a:r>
              <a:rPr lang="en-AU" dirty="0">
                <a:latin typeface="+mj-lt"/>
              </a:rPr>
              <a:t>Developing jazz dance technique</a:t>
            </a:r>
          </a:p>
        </p:txBody>
      </p:sp>
      <p:sp>
        <p:nvSpPr>
          <p:cNvPr id="4" name="Slide Number Placeholder 3">
            <a:extLst>
              <a:ext uri="{FF2B5EF4-FFF2-40B4-BE49-F238E27FC236}">
                <a16:creationId xmlns:a16="http://schemas.microsoft.com/office/drawing/2014/main" id="{0A1F1210-3556-4BB7-1C77-703CBA7878B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a:t>
            </a:fld>
            <a:endParaRPr lang="en-AU"/>
          </a:p>
        </p:txBody>
      </p:sp>
      <p:grpSp>
        <p:nvGrpSpPr>
          <p:cNvPr id="9" name="Group 8" descr="Learning intentions&#10;We are learning to:&#10;know about the components of dance technique and safe dance practice &#10;understand the relationship between jazz dance technique and dancing safely &#10;use jazz dance technique and safe dance practices.&#10;&#10;">
            <a:extLst>
              <a:ext uri="{FF2B5EF4-FFF2-40B4-BE49-F238E27FC236}">
                <a16:creationId xmlns:a16="http://schemas.microsoft.com/office/drawing/2014/main" id="{9B2B5864-4296-A232-8A91-36AD583E21A1}"/>
              </a:ext>
            </a:extLst>
          </p:cNvPr>
          <p:cNvGrpSpPr/>
          <p:nvPr/>
        </p:nvGrpSpPr>
        <p:grpSpPr>
          <a:xfrm>
            <a:off x="273050" y="1472665"/>
            <a:ext cx="5558791" cy="4746551"/>
            <a:chOff x="273050" y="1472665"/>
            <a:chExt cx="5558791" cy="4746551"/>
          </a:xfrm>
        </p:grpSpPr>
        <p:sp>
          <p:nvSpPr>
            <p:cNvPr id="2" name="Rectangle: Rounded Corners 1">
              <a:extLst>
                <a:ext uri="{FF2B5EF4-FFF2-40B4-BE49-F238E27FC236}">
                  <a16:creationId xmlns:a16="http://schemas.microsoft.com/office/drawing/2014/main" id="{8ABB0ADC-2B11-4A66-D0A3-065D4AACB023}"/>
                </a:ext>
                <a:ext uri="{C183D7F6-B498-43B3-948B-1728B52AA6E4}">
                  <adec:decorative xmlns:adec="http://schemas.microsoft.com/office/drawing/2017/decorative" val="0"/>
                </a:ext>
              </a:extLst>
            </p:cNvPr>
            <p:cNvSpPr/>
            <p:nvPr/>
          </p:nvSpPr>
          <p:spPr>
            <a:xfrm>
              <a:off x="273050" y="1472665"/>
              <a:ext cx="5558791" cy="4746551"/>
            </a:xfrm>
            <a:prstGeom prst="roundRect">
              <a:avLst>
                <a:gd name="adj" fmla="val 10314"/>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nSpc>
                  <a:spcPct val="150000"/>
                </a:lnSpc>
                <a:spcAft>
                  <a:spcPts val="1200"/>
                </a:spcAft>
              </a:pPr>
              <a:endParaRPr lang="en-AU" sz="1800" dirty="0">
                <a:solidFill>
                  <a:schemeClr val="tx1"/>
                </a:solidFill>
              </a:endParaRPr>
            </a:p>
          </p:txBody>
        </p:sp>
        <p:sp>
          <p:nvSpPr>
            <p:cNvPr id="7" name="TextBox 6">
              <a:extLst>
                <a:ext uri="{FF2B5EF4-FFF2-40B4-BE49-F238E27FC236}">
                  <a16:creationId xmlns:a16="http://schemas.microsoft.com/office/drawing/2014/main" id="{7386F3CA-CE72-2164-7F2E-7688BF99B2B5}"/>
                </a:ext>
              </a:extLst>
            </p:cNvPr>
            <p:cNvSpPr txBox="1"/>
            <p:nvPr/>
          </p:nvSpPr>
          <p:spPr>
            <a:xfrm>
              <a:off x="520700" y="1673154"/>
              <a:ext cx="5043521" cy="4212077"/>
            </a:xfrm>
            <a:prstGeom prst="rect">
              <a:avLst/>
            </a:prstGeom>
            <a:noFill/>
          </p:spPr>
          <p:txBody>
            <a:bodyPr wrap="square" lIns="0" tIns="0" rIns="0" bIns="0" rtlCol="0">
              <a:noAutofit/>
            </a:bodyPr>
            <a:lstStyle/>
            <a:p>
              <a:pPr>
                <a:lnSpc>
                  <a:spcPct val="150000"/>
                </a:lnSpc>
                <a:spcAft>
                  <a:spcPts val="1200"/>
                </a:spcAft>
              </a:pPr>
              <a:r>
                <a:rPr lang="en-AU" sz="1800" b="1" dirty="0">
                  <a:solidFill>
                    <a:schemeClr val="tx1"/>
                  </a:solidFill>
                </a:rPr>
                <a:t>Learning intentions</a:t>
              </a:r>
            </a:p>
            <a:p>
              <a:pPr>
                <a:lnSpc>
                  <a:spcPct val="150000"/>
                </a:lnSpc>
                <a:spcAft>
                  <a:spcPts val="1200"/>
                </a:spcAft>
              </a:pPr>
              <a:r>
                <a:rPr lang="en-AU" sz="1800" dirty="0">
                  <a:solidFill>
                    <a:schemeClr val="tx1"/>
                  </a:solidFill>
                </a:rPr>
                <a:t>We are learning to:</a:t>
              </a:r>
            </a:p>
            <a:p>
              <a:pPr marL="342900" indent="-342900">
                <a:lnSpc>
                  <a:spcPct val="150000"/>
                </a:lnSpc>
                <a:spcAft>
                  <a:spcPts val="1200"/>
                </a:spcAft>
                <a:buFont typeface="Arial" panose="020B0604020202020204" pitchFamily="34" charset="0"/>
                <a:buChar char="•"/>
              </a:pPr>
              <a:r>
                <a:rPr lang="en-AU" sz="1800" dirty="0">
                  <a:solidFill>
                    <a:schemeClr val="tx1"/>
                  </a:solidFill>
                </a:rPr>
                <a:t>know about the components of dance technique and safe dance practice </a:t>
              </a:r>
            </a:p>
            <a:p>
              <a:pPr marL="342900" indent="-342900">
                <a:lnSpc>
                  <a:spcPct val="150000"/>
                </a:lnSpc>
                <a:spcAft>
                  <a:spcPts val="1200"/>
                </a:spcAft>
                <a:buFont typeface="Arial" panose="020B0604020202020204" pitchFamily="34" charset="0"/>
                <a:buChar char="•"/>
              </a:pPr>
              <a:r>
                <a:rPr lang="en-AU" sz="1800" dirty="0">
                  <a:solidFill>
                    <a:schemeClr val="tx1"/>
                  </a:solidFill>
                </a:rPr>
                <a:t>understand the relationship between jazz dance technique and dancing safely </a:t>
              </a:r>
            </a:p>
            <a:p>
              <a:pPr marL="342900" indent="-342900">
                <a:lnSpc>
                  <a:spcPct val="150000"/>
                </a:lnSpc>
                <a:spcAft>
                  <a:spcPts val="1200"/>
                </a:spcAft>
                <a:buFont typeface="Arial" panose="020B0604020202020204" pitchFamily="34" charset="0"/>
                <a:buChar char="•"/>
              </a:pPr>
              <a:r>
                <a:rPr lang="en-AU" sz="1800" dirty="0">
                  <a:solidFill>
                    <a:schemeClr val="tx1"/>
                  </a:solidFill>
                </a:rPr>
                <a:t>use jazz dance technique and safe dance practices.</a:t>
              </a:r>
            </a:p>
            <a:p>
              <a:pPr algn="l"/>
              <a:endParaRPr lang="en-AU" sz="1800" dirty="0"/>
            </a:p>
          </p:txBody>
        </p:sp>
      </p:grpSp>
      <p:grpSp>
        <p:nvGrpSpPr>
          <p:cNvPr id="10" name="Group 9" descr="Success criteria&#10;I can:&#10;identify dance technique through strength, control, flexibility, coordination and endurance to dance safely using warm-up, cool-down, body awareness and alignment.&#10;describe how jazz dance technique assists safe dance practice&#10;demonstrate jazz dance technique in skills to perform movements safely with body awareness and alignment.&#10;">
            <a:extLst>
              <a:ext uri="{FF2B5EF4-FFF2-40B4-BE49-F238E27FC236}">
                <a16:creationId xmlns:a16="http://schemas.microsoft.com/office/drawing/2014/main" id="{52C50921-3248-0E39-05C7-50E9BFE1D8E8}"/>
              </a:ext>
            </a:extLst>
          </p:cNvPr>
          <p:cNvGrpSpPr/>
          <p:nvPr/>
        </p:nvGrpSpPr>
        <p:grpSpPr>
          <a:xfrm>
            <a:off x="5918791" y="1472665"/>
            <a:ext cx="5752509" cy="4746551"/>
            <a:chOff x="5918791" y="1472665"/>
            <a:chExt cx="5752509" cy="4746551"/>
          </a:xfrm>
        </p:grpSpPr>
        <p:sp>
          <p:nvSpPr>
            <p:cNvPr id="3" name="Rectangle: Rounded Corners 2">
              <a:extLst>
                <a:ext uri="{FF2B5EF4-FFF2-40B4-BE49-F238E27FC236}">
                  <a16:creationId xmlns:a16="http://schemas.microsoft.com/office/drawing/2014/main" id="{24286A86-392F-3D4C-C0D2-0D256DA92AD6}"/>
                </a:ext>
                <a:ext uri="{C183D7F6-B498-43B3-948B-1728B52AA6E4}">
                  <adec:decorative xmlns:adec="http://schemas.microsoft.com/office/drawing/2017/decorative" val="0"/>
                </a:ext>
              </a:extLst>
            </p:cNvPr>
            <p:cNvSpPr/>
            <p:nvPr/>
          </p:nvSpPr>
          <p:spPr>
            <a:xfrm>
              <a:off x="5918791" y="1472665"/>
              <a:ext cx="5752509" cy="4746551"/>
            </a:xfrm>
            <a:prstGeom prst="roundRect">
              <a:avLst>
                <a:gd name="adj" fmla="val 10314"/>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nSpc>
                  <a:spcPct val="114000"/>
                </a:lnSpc>
                <a:spcAft>
                  <a:spcPts val="1200"/>
                </a:spcAft>
              </a:pPr>
              <a:endParaRPr lang="en-AU" sz="1800" dirty="0">
                <a:solidFill>
                  <a:schemeClr val="tx1"/>
                </a:solidFill>
              </a:endParaRPr>
            </a:p>
          </p:txBody>
        </p:sp>
        <p:sp>
          <p:nvSpPr>
            <p:cNvPr id="8" name="TextBox 7">
              <a:extLst>
                <a:ext uri="{FF2B5EF4-FFF2-40B4-BE49-F238E27FC236}">
                  <a16:creationId xmlns:a16="http://schemas.microsoft.com/office/drawing/2014/main" id="{54FEE349-ACB8-74F6-5BBF-4E9D9EA39ED7}"/>
                </a:ext>
              </a:extLst>
            </p:cNvPr>
            <p:cNvSpPr txBox="1"/>
            <p:nvPr/>
          </p:nvSpPr>
          <p:spPr>
            <a:xfrm>
              <a:off x="6201653" y="1770434"/>
              <a:ext cx="5043521" cy="4212077"/>
            </a:xfrm>
            <a:prstGeom prst="rect">
              <a:avLst/>
            </a:prstGeom>
            <a:noFill/>
          </p:spPr>
          <p:txBody>
            <a:bodyPr wrap="square" lIns="0" tIns="0" rIns="0" bIns="0" rtlCol="0">
              <a:noAutofit/>
            </a:bodyPr>
            <a:lstStyle/>
            <a:p>
              <a:pPr>
                <a:lnSpc>
                  <a:spcPct val="114000"/>
                </a:lnSpc>
                <a:spcAft>
                  <a:spcPts val="1200"/>
                </a:spcAft>
              </a:pPr>
              <a:r>
                <a:rPr lang="en-AU" sz="1800" b="1" dirty="0">
                  <a:solidFill>
                    <a:schemeClr val="tx1"/>
                  </a:solidFill>
                </a:rPr>
                <a:t>Success criteria</a:t>
              </a:r>
            </a:p>
            <a:p>
              <a:pPr>
                <a:lnSpc>
                  <a:spcPct val="114000"/>
                </a:lnSpc>
                <a:spcAft>
                  <a:spcPts val="1200"/>
                </a:spcAft>
              </a:pPr>
              <a:r>
                <a:rPr lang="en-AU" sz="1800" dirty="0">
                  <a:solidFill>
                    <a:schemeClr val="tx1"/>
                  </a:solidFill>
                </a:rPr>
                <a:t>I can:</a:t>
              </a:r>
            </a:p>
            <a:p>
              <a:pPr marL="342900" indent="-342900">
                <a:lnSpc>
                  <a:spcPct val="114000"/>
                </a:lnSpc>
                <a:spcAft>
                  <a:spcPts val="1200"/>
                </a:spcAft>
                <a:buFont typeface="Arial" panose="020B0604020202020204" pitchFamily="34" charset="0"/>
                <a:buChar char="•"/>
              </a:pPr>
              <a:r>
                <a:rPr lang="en-AU" sz="1800" dirty="0">
                  <a:solidFill>
                    <a:schemeClr val="tx1"/>
                  </a:solidFill>
                </a:rPr>
                <a:t>identify dance technique through strength, control, flexibility, coordination and endurance to dance safely using warm-up, cool-down, body awareness and alignment.</a:t>
              </a:r>
            </a:p>
            <a:p>
              <a:pPr marL="342900" indent="-342900">
                <a:lnSpc>
                  <a:spcPct val="114000"/>
                </a:lnSpc>
                <a:spcAft>
                  <a:spcPts val="1200"/>
                </a:spcAft>
                <a:buFont typeface="Arial" panose="020B0604020202020204" pitchFamily="34" charset="0"/>
                <a:buChar char="•"/>
              </a:pPr>
              <a:r>
                <a:rPr lang="en-AU" sz="1800" dirty="0">
                  <a:solidFill>
                    <a:schemeClr val="tx1"/>
                  </a:solidFill>
                </a:rPr>
                <a:t>describe how jazz dance technique assists safe dance practice</a:t>
              </a:r>
            </a:p>
            <a:p>
              <a:pPr marL="342900" indent="-342900">
                <a:lnSpc>
                  <a:spcPct val="114000"/>
                </a:lnSpc>
                <a:spcAft>
                  <a:spcPts val="1200"/>
                </a:spcAft>
                <a:buFont typeface="Arial" panose="020B0604020202020204" pitchFamily="34" charset="0"/>
                <a:buChar char="•"/>
              </a:pPr>
              <a:r>
                <a:rPr lang="en-AU" sz="1800" dirty="0">
                  <a:solidFill>
                    <a:schemeClr val="tx1"/>
                  </a:solidFill>
                </a:rPr>
                <a:t>demonstrate jazz dance technique in skills to perform movements safely with body awareness and alignment.</a:t>
              </a:r>
            </a:p>
          </p:txBody>
        </p:sp>
      </p:grpSp>
    </p:spTree>
    <p:extLst>
      <p:ext uri="{BB962C8B-B14F-4D97-AF65-F5344CB8AC3E}">
        <p14:creationId xmlns:p14="http://schemas.microsoft.com/office/powerpoint/2010/main" val="307858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4E5001-D0DD-2779-FE76-B7836028ACE4}"/>
              </a:ext>
            </a:extLst>
          </p:cNvPr>
          <p:cNvSpPr>
            <a:spLocks noGrp="1"/>
          </p:cNvSpPr>
          <p:nvPr>
            <p:ph type="title"/>
          </p:nvPr>
        </p:nvSpPr>
        <p:spPr/>
        <p:txBody>
          <a:bodyPr/>
          <a:lstStyle/>
          <a:p>
            <a:r>
              <a:rPr lang="en-AU">
                <a:latin typeface="+mj-lt"/>
              </a:rPr>
              <a:t>What is jazz dance?</a:t>
            </a:r>
          </a:p>
        </p:txBody>
      </p:sp>
      <p:sp>
        <p:nvSpPr>
          <p:cNvPr id="10" name="Content Placeholder 9">
            <a:extLst>
              <a:ext uri="{FF2B5EF4-FFF2-40B4-BE49-F238E27FC236}">
                <a16:creationId xmlns:a16="http://schemas.microsoft.com/office/drawing/2014/main" id="{151DEADC-C726-1384-796D-20415B757427}"/>
              </a:ext>
            </a:extLst>
          </p:cNvPr>
          <p:cNvSpPr>
            <a:spLocks noGrp="1"/>
          </p:cNvSpPr>
          <p:nvPr>
            <p:ph type="body" sz="quarter" idx="17"/>
          </p:nvPr>
        </p:nvSpPr>
        <p:spPr>
          <a:xfrm>
            <a:off x="360000" y="1567086"/>
            <a:ext cx="5846247" cy="4807835"/>
          </a:xfrm>
        </p:spPr>
        <p:txBody>
          <a:bodyPr vert="horz" lIns="0" tIns="0" rIns="0" bIns="0" rtlCol="0" anchor="t">
            <a:noAutofit/>
          </a:bodyPr>
          <a:lstStyle/>
          <a:p>
            <a:r>
              <a:rPr lang="en-AU" sz="1800" dirty="0">
                <a:latin typeface="+mn-lt"/>
                <a:cs typeface="Arial"/>
              </a:rPr>
              <a:t>Jazz dance</a:t>
            </a:r>
            <a:r>
              <a:rPr lang="en-AU" sz="1800" b="1" dirty="0">
                <a:latin typeface="+mn-lt"/>
                <a:cs typeface="Arial"/>
              </a:rPr>
              <a:t> </a:t>
            </a:r>
            <a:r>
              <a:rPr lang="en-AU" sz="1600" dirty="0">
                <a:latin typeface="+mn-lt"/>
                <a:cs typeface="Arial"/>
              </a:rPr>
              <a:t>is a genre that encompasses a wide range of styles characterised by energetic and rhythmic movements</a:t>
            </a:r>
            <a:endParaRPr lang="en-US"/>
          </a:p>
          <a:p>
            <a:pPr marL="285750" indent="-285750">
              <a:buFont typeface="Arial" panose="020B0604020202020204" pitchFamily="34" charset="0"/>
              <a:buChar char="•"/>
            </a:pPr>
            <a:r>
              <a:rPr lang="en-AU" sz="1600" dirty="0">
                <a:latin typeface="+mn-lt"/>
              </a:rPr>
              <a:t>emerged in the early 20th century in the United States, with roots in African and African American dance </a:t>
            </a:r>
          </a:p>
          <a:p>
            <a:pPr marL="285750" indent="-285750">
              <a:buFont typeface="Arial" panose="020B0604020202020204" pitchFamily="34" charset="0"/>
              <a:buChar char="•"/>
            </a:pPr>
            <a:r>
              <a:rPr lang="en-AU" sz="1600" dirty="0">
                <a:latin typeface="+mn-lt"/>
              </a:rPr>
              <a:t>draws inspiration from a diverse array of sources, including social dances, traditional African dances and tap dance</a:t>
            </a:r>
          </a:p>
          <a:p>
            <a:pPr marL="285750" indent="-285750">
              <a:buFont typeface="Arial" panose="020B0604020202020204" pitchFamily="34" charset="0"/>
              <a:buChar char="•"/>
            </a:pPr>
            <a:r>
              <a:rPr lang="en-AU" sz="1600" dirty="0">
                <a:latin typeface="+mn-lt"/>
              </a:rPr>
              <a:t>has fluidity that allows for constant innovation, making it a versatile and evolving art form. </a:t>
            </a:r>
          </a:p>
          <a:p>
            <a:pPr algn="r"/>
            <a:br>
              <a:rPr lang="en-AU" sz="1600" dirty="0">
                <a:latin typeface="+mn-lt"/>
              </a:rPr>
            </a:br>
            <a:r>
              <a:rPr lang="en-AU" sz="1100" dirty="0">
                <a:latin typeface="+mn-lt"/>
              </a:rPr>
              <a:t>Adapted from </a:t>
            </a:r>
            <a:r>
              <a:rPr lang="en-AU" sz="1100" dirty="0">
                <a:latin typeface="+mn-lt"/>
                <a:hlinkClick r:id="rId3"/>
              </a:rPr>
              <a:t>Uprooted</a:t>
            </a:r>
            <a:r>
              <a:rPr lang="en-AU" sz="1100" dirty="0">
                <a:latin typeface="+mn-lt"/>
              </a:rPr>
              <a:t> (2024)</a:t>
            </a:r>
          </a:p>
          <a:p>
            <a:endParaRPr lang="en-AU" sz="1600" dirty="0">
              <a:latin typeface="+mn-lt"/>
            </a:endParaRPr>
          </a:p>
        </p:txBody>
      </p:sp>
      <p:pic>
        <p:nvPicPr>
          <p:cNvPr id="8" name="Picture 7">
            <a:extLst>
              <a:ext uri="{FF2B5EF4-FFF2-40B4-BE49-F238E27FC236}">
                <a16:creationId xmlns:a16="http://schemas.microsoft.com/office/drawing/2014/main" id="{C39ECCE0-7394-EC34-5373-FA6AD5E70BF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73798" y="1562471"/>
            <a:ext cx="5370202" cy="3630828"/>
          </a:xfrm>
          <a:prstGeom prst="rect">
            <a:avLst/>
          </a:prstGeom>
          <a:ln>
            <a:noFill/>
          </a:ln>
        </p:spPr>
      </p:pic>
      <p:sp>
        <p:nvSpPr>
          <p:cNvPr id="12" name="Slide Number Placeholder 11">
            <a:extLst>
              <a:ext uri="{FF2B5EF4-FFF2-40B4-BE49-F238E27FC236}">
                <a16:creationId xmlns:a16="http://schemas.microsoft.com/office/drawing/2014/main" id="{38ED6824-5377-44F0-7B82-ADD55BDDB59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180472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F9AAD-9B7D-7E14-CE6C-6BB6599B6577}"/>
              </a:ext>
            </a:extLst>
          </p:cNvPr>
          <p:cNvSpPr>
            <a:spLocks noGrp="1"/>
          </p:cNvSpPr>
          <p:nvPr>
            <p:ph type="title"/>
          </p:nvPr>
        </p:nvSpPr>
        <p:spPr/>
        <p:txBody>
          <a:bodyPr/>
          <a:lstStyle/>
          <a:p>
            <a:r>
              <a:rPr lang="en-AU" dirty="0">
                <a:latin typeface="+mj-lt"/>
              </a:rPr>
              <a:t>Personal context of jazz dance</a:t>
            </a:r>
          </a:p>
        </p:txBody>
      </p:sp>
      <p:sp>
        <p:nvSpPr>
          <p:cNvPr id="6" name="Text Placeholder 5">
            <a:extLst>
              <a:ext uri="{FF2B5EF4-FFF2-40B4-BE49-F238E27FC236}">
                <a16:creationId xmlns:a16="http://schemas.microsoft.com/office/drawing/2014/main" id="{E83F0B20-0F5B-D546-5089-3342EC5A1C76}"/>
              </a:ext>
            </a:extLst>
          </p:cNvPr>
          <p:cNvSpPr>
            <a:spLocks noGrp="1"/>
          </p:cNvSpPr>
          <p:nvPr>
            <p:ph type="body" sz="quarter" idx="18"/>
          </p:nvPr>
        </p:nvSpPr>
        <p:spPr/>
        <p:txBody>
          <a:bodyPr/>
          <a:lstStyle/>
          <a:p>
            <a:r>
              <a:rPr lang="en-AU" dirty="0">
                <a:latin typeface="+mj-lt"/>
              </a:rPr>
              <a:t>Activity – pre-test and discussion</a:t>
            </a:r>
          </a:p>
        </p:txBody>
      </p:sp>
      <p:sp>
        <p:nvSpPr>
          <p:cNvPr id="5" name="Text Placeholder 4">
            <a:extLst>
              <a:ext uri="{FF2B5EF4-FFF2-40B4-BE49-F238E27FC236}">
                <a16:creationId xmlns:a16="http://schemas.microsoft.com/office/drawing/2014/main" id="{5C25CDCA-131D-4ED3-FA03-4BD98B64A61C}"/>
              </a:ext>
            </a:extLst>
          </p:cNvPr>
          <p:cNvSpPr>
            <a:spLocks noGrp="1"/>
          </p:cNvSpPr>
          <p:nvPr>
            <p:ph type="body" sz="quarter" idx="17"/>
          </p:nvPr>
        </p:nvSpPr>
        <p:spPr/>
        <p:txBody>
          <a:bodyPr/>
          <a:lstStyle/>
          <a:p>
            <a:pPr marL="457200" indent="-457200">
              <a:buFont typeface="+mj-lt"/>
              <a:buAutoNum type="arabicPeriod"/>
            </a:pPr>
            <a:r>
              <a:rPr lang="en-AU" sz="1800" dirty="0">
                <a:latin typeface="+mn-lt"/>
              </a:rPr>
              <a:t>Brainstorm and complete – what is jazz dance? </a:t>
            </a:r>
          </a:p>
          <a:p>
            <a:pPr marL="457200" indent="-457200">
              <a:buFont typeface="+mj-lt"/>
              <a:buAutoNum type="arabicPeriod"/>
            </a:pPr>
            <a:r>
              <a:rPr lang="en-AU" sz="1800" dirty="0">
                <a:latin typeface="+mn-lt"/>
              </a:rPr>
              <a:t>Share and discuss your ideas with the class. </a:t>
            </a:r>
          </a:p>
          <a:p>
            <a:pPr marL="457200" indent="-457200">
              <a:buFont typeface="+mj-lt"/>
              <a:buAutoNum type="arabicPeriod"/>
            </a:pPr>
            <a:r>
              <a:rPr lang="en-AU" sz="1800" dirty="0">
                <a:latin typeface="+mn-lt"/>
              </a:rPr>
              <a:t>Add any additional information from the class discussion to your own table.</a:t>
            </a:r>
          </a:p>
        </p:txBody>
      </p:sp>
      <p:graphicFrame>
        <p:nvGraphicFramePr>
          <p:cNvPr id="7" name="Table 6">
            <a:extLst>
              <a:ext uri="{FF2B5EF4-FFF2-40B4-BE49-F238E27FC236}">
                <a16:creationId xmlns:a16="http://schemas.microsoft.com/office/drawing/2014/main" id="{109E1659-C1E7-23CB-C12B-F78019889830}"/>
              </a:ext>
            </a:extLst>
          </p:cNvPr>
          <p:cNvGraphicFramePr>
            <a:graphicFrameLocks noGrp="1"/>
          </p:cNvGraphicFramePr>
          <p:nvPr>
            <p:extLst>
              <p:ext uri="{D42A27DB-BD31-4B8C-83A1-F6EECF244321}">
                <p14:modId xmlns:p14="http://schemas.microsoft.com/office/powerpoint/2010/main" val="694277178"/>
              </p:ext>
            </p:extLst>
          </p:nvPr>
        </p:nvGraphicFramePr>
        <p:xfrm>
          <a:off x="343634" y="3429000"/>
          <a:ext cx="11122940" cy="3220472"/>
        </p:xfrm>
        <a:graphic>
          <a:graphicData uri="http://schemas.openxmlformats.org/drawingml/2006/table">
            <a:tbl>
              <a:tblPr firstRow="1" bandRow="1">
                <a:tableStyleId>{5C22544A-7EE6-4342-B048-85BDC9FD1C3A}</a:tableStyleId>
              </a:tblPr>
              <a:tblGrid>
                <a:gridCol w="2780735">
                  <a:extLst>
                    <a:ext uri="{9D8B030D-6E8A-4147-A177-3AD203B41FA5}">
                      <a16:colId xmlns:a16="http://schemas.microsoft.com/office/drawing/2014/main" val="4049947603"/>
                    </a:ext>
                  </a:extLst>
                </a:gridCol>
                <a:gridCol w="2780735">
                  <a:extLst>
                    <a:ext uri="{9D8B030D-6E8A-4147-A177-3AD203B41FA5}">
                      <a16:colId xmlns:a16="http://schemas.microsoft.com/office/drawing/2014/main" val="3182032638"/>
                    </a:ext>
                  </a:extLst>
                </a:gridCol>
                <a:gridCol w="2780735">
                  <a:extLst>
                    <a:ext uri="{9D8B030D-6E8A-4147-A177-3AD203B41FA5}">
                      <a16:colId xmlns:a16="http://schemas.microsoft.com/office/drawing/2014/main" val="1515980391"/>
                    </a:ext>
                  </a:extLst>
                </a:gridCol>
                <a:gridCol w="2780735">
                  <a:extLst>
                    <a:ext uri="{9D8B030D-6E8A-4147-A177-3AD203B41FA5}">
                      <a16:colId xmlns:a16="http://schemas.microsoft.com/office/drawing/2014/main" val="209974369"/>
                    </a:ext>
                  </a:extLst>
                </a:gridCol>
              </a:tblGrid>
              <a:tr h="809338">
                <a:tc>
                  <a:txBody>
                    <a:bodyPr/>
                    <a:lstStyle/>
                    <a:p>
                      <a:pPr marL="622300" indent="0">
                        <a:lnSpc>
                          <a:spcPct val="114000"/>
                        </a:lnSpc>
                      </a:pPr>
                      <a:r>
                        <a:rPr lang="en-AU" sz="1600" b="1" dirty="0">
                          <a:latin typeface="+mj-lt"/>
                        </a:rPr>
                        <a:t>What I know about jazz dance</a:t>
                      </a:r>
                    </a:p>
                  </a:txBody>
                  <a:tcPr anchor="ctr"/>
                </a:tc>
                <a:tc>
                  <a:txBody>
                    <a:bodyPr/>
                    <a:lstStyle/>
                    <a:p>
                      <a:pPr marL="622300" marR="0" lvl="0" indent="0" algn="l" defTabSz="914377" rtl="0" eaLnBrk="1" fontAlgn="auto" latinLnBrk="0" hangingPunct="1">
                        <a:lnSpc>
                          <a:spcPct val="114000"/>
                        </a:lnSpc>
                        <a:spcBef>
                          <a:spcPts val="0"/>
                        </a:spcBef>
                        <a:spcAft>
                          <a:spcPts val="0"/>
                        </a:spcAft>
                        <a:buClrTx/>
                        <a:buSzTx/>
                        <a:buFontTx/>
                        <a:buNone/>
                        <a:tabLst/>
                        <a:defRPr/>
                      </a:pPr>
                      <a:r>
                        <a:rPr lang="en-AU" sz="1600" b="1" kern="1200" dirty="0">
                          <a:solidFill>
                            <a:schemeClr val="lt1"/>
                          </a:solidFill>
                          <a:latin typeface="+mj-lt"/>
                          <a:ea typeface="+mn-ea"/>
                          <a:cs typeface="+mn-cs"/>
                        </a:rPr>
                        <a:t>What I want to know about jazz dance </a:t>
                      </a:r>
                    </a:p>
                  </a:txBody>
                  <a:tcPr anchor="ctr"/>
                </a:tc>
                <a:tc>
                  <a:txBody>
                    <a:bodyPr/>
                    <a:lstStyle/>
                    <a:p>
                      <a:pPr marL="622300" marR="0" lvl="0" indent="0" algn="l" defTabSz="914377" rtl="0" eaLnBrk="1" fontAlgn="auto" latinLnBrk="0" hangingPunct="1">
                        <a:lnSpc>
                          <a:spcPct val="114000"/>
                        </a:lnSpc>
                        <a:spcBef>
                          <a:spcPts val="0"/>
                        </a:spcBef>
                        <a:spcAft>
                          <a:spcPts val="0"/>
                        </a:spcAft>
                        <a:buClrTx/>
                        <a:buSzTx/>
                        <a:buFontTx/>
                        <a:buNone/>
                        <a:tabLst/>
                        <a:defRPr/>
                      </a:pPr>
                      <a:r>
                        <a:rPr lang="en-AU" sz="1600" b="1" kern="1200" dirty="0">
                          <a:solidFill>
                            <a:schemeClr val="lt1"/>
                          </a:solidFill>
                          <a:latin typeface="+mj-lt"/>
                          <a:ea typeface="+mn-ea"/>
                          <a:cs typeface="+mn-cs"/>
                        </a:rPr>
                        <a:t>What I learned about jazz dance </a:t>
                      </a:r>
                    </a:p>
                  </a:txBody>
                  <a:tcPr anchor="ctr"/>
                </a:tc>
                <a:tc>
                  <a:txBody>
                    <a:bodyPr/>
                    <a:lstStyle/>
                    <a:p>
                      <a:pPr marL="622300" marR="0" lvl="0" indent="0" algn="l" defTabSz="914377" rtl="0" eaLnBrk="1" fontAlgn="auto" latinLnBrk="0" hangingPunct="1">
                        <a:lnSpc>
                          <a:spcPct val="114000"/>
                        </a:lnSpc>
                        <a:spcBef>
                          <a:spcPts val="0"/>
                        </a:spcBef>
                        <a:spcAft>
                          <a:spcPts val="0"/>
                        </a:spcAft>
                        <a:buClrTx/>
                        <a:buSzTx/>
                        <a:buFontTx/>
                        <a:buNone/>
                        <a:tabLst/>
                        <a:defRPr/>
                      </a:pPr>
                      <a:r>
                        <a:rPr lang="en-AU" sz="1600" b="1" kern="1200" dirty="0">
                          <a:solidFill>
                            <a:schemeClr val="lt1"/>
                          </a:solidFill>
                          <a:latin typeface="+mj-lt"/>
                          <a:ea typeface="+mn-ea"/>
                          <a:cs typeface="+mn-cs"/>
                        </a:rPr>
                        <a:t>How I learn more about jazz dance </a:t>
                      </a:r>
                    </a:p>
                  </a:txBody>
                  <a:tcPr anchor="ctr"/>
                </a:tc>
                <a:extLst>
                  <a:ext uri="{0D108BD9-81ED-4DB2-BD59-A6C34878D82A}">
                    <a16:rowId xmlns:a16="http://schemas.microsoft.com/office/drawing/2014/main" val="2116609756"/>
                  </a:ext>
                </a:extLst>
              </a:tr>
              <a:tr h="2411134">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dirty="0"/>
                        <a:t>[insert your responses here]</a:t>
                      </a:r>
                    </a:p>
                    <a:p>
                      <a:endParaRPr lang="en-AU" sz="1600" dirty="0"/>
                    </a:p>
                  </a:txBody>
                  <a:tcPr>
                    <a:solidFill>
                      <a:schemeClr val="bg2"/>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dirty="0"/>
                        <a:t>[insert your responses here]</a:t>
                      </a:r>
                    </a:p>
                    <a:p>
                      <a:endParaRPr lang="en-AU" sz="1600" dirty="0"/>
                    </a:p>
                  </a:txBody>
                  <a:tcPr>
                    <a:solidFill>
                      <a:schemeClr val="bg2"/>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dirty="0"/>
                        <a:t>[insert your responses here]</a:t>
                      </a:r>
                    </a:p>
                    <a:p>
                      <a:endParaRPr lang="en-AU" sz="1600" dirty="0"/>
                    </a:p>
                  </a:txBody>
                  <a:tcPr>
                    <a:solidFill>
                      <a:schemeClr val="bg2"/>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dirty="0"/>
                        <a:t>[insert your responses here]</a:t>
                      </a:r>
                    </a:p>
                    <a:p>
                      <a:endParaRPr lang="en-AU" sz="1600" dirty="0"/>
                    </a:p>
                  </a:txBody>
                  <a:tcPr>
                    <a:solidFill>
                      <a:schemeClr val="bg2"/>
                    </a:solidFill>
                  </a:tcPr>
                </a:tc>
                <a:extLst>
                  <a:ext uri="{0D108BD9-81ED-4DB2-BD59-A6C34878D82A}">
                    <a16:rowId xmlns:a16="http://schemas.microsoft.com/office/drawing/2014/main" val="4281518637"/>
                  </a:ext>
                </a:extLst>
              </a:tr>
            </a:tbl>
          </a:graphicData>
        </a:graphic>
      </p:graphicFrame>
      <p:pic>
        <p:nvPicPr>
          <p:cNvPr id="8" name="Picture 7">
            <a:extLst>
              <a:ext uri="{FF2B5EF4-FFF2-40B4-BE49-F238E27FC236}">
                <a16:creationId xmlns:a16="http://schemas.microsoft.com/office/drawing/2014/main" id="{D3BA6ECD-52E4-D96A-FC78-B1F4672E12C2}"/>
              </a:ext>
              <a:ext uri="{C183D7F6-B498-43B3-948B-1728B52AA6E4}">
                <adec:decorative xmlns:adec="http://schemas.microsoft.com/office/drawing/2017/decorative" val="1"/>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rcRect/>
          <a:stretch>
            <a:fillRect/>
          </a:stretch>
        </p:blipFill>
        <p:spPr bwMode="auto">
          <a:xfrm>
            <a:off x="428607" y="3586764"/>
            <a:ext cx="540000" cy="540000"/>
          </a:xfrm>
          <a:prstGeom prst="rect">
            <a:avLst/>
          </a:prstGeom>
          <a:noFill/>
          <a:ln>
            <a:noFill/>
          </a:ln>
        </p:spPr>
      </p:pic>
      <p:pic>
        <p:nvPicPr>
          <p:cNvPr id="9" name="Picture 8">
            <a:extLst>
              <a:ext uri="{FF2B5EF4-FFF2-40B4-BE49-F238E27FC236}">
                <a16:creationId xmlns:a16="http://schemas.microsoft.com/office/drawing/2014/main" id="{7C2D9CDA-D7D5-EF1A-C7CA-0B9F233DF806}"/>
              </a:ext>
              <a:ext uri="{C183D7F6-B498-43B3-948B-1728B52AA6E4}">
                <adec:decorative xmlns:adec="http://schemas.microsoft.com/office/drawing/2017/decorative" val="1"/>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3227916" y="3586764"/>
            <a:ext cx="540000" cy="540000"/>
          </a:xfrm>
          <a:prstGeom prst="rect">
            <a:avLst/>
          </a:prstGeom>
          <a:noFill/>
          <a:ln>
            <a:noFill/>
          </a:ln>
        </p:spPr>
      </p:pic>
      <p:pic>
        <p:nvPicPr>
          <p:cNvPr id="10" name="Picture 9">
            <a:extLst>
              <a:ext uri="{FF2B5EF4-FFF2-40B4-BE49-F238E27FC236}">
                <a16:creationId xmlns:a16="http://schemas.microsoft.com/office/drawing/2014/main" id="{EC2CD3D9-F334-F713-21B5-92B5FB13CDE2}"/>
              </a:ext>
              <a:ext uri="{C183D7F6-B498-43B3-948B-1728B52AA6E4}">
                <adec:decorative xmlns:adec="http://schemas.microsoft.com/office/drawing/2017/decorative" val="1"/>
              </a:ext>
            </a:extLst>
          </p:cNvPr>
          <p:cNvPicPr>
            <a:picLocks noChangeAspect="1"/>
          </p:cNvPicPr>
          <p:nvPr/>
        </p:nvPicPr>
        <p:blipFill>
          <a:blip r:embed="rId4" cstate="screen">
            <a:lum bright="70000" contrast="-70000"/>
            <a:extLst>
              <a:ext uri="{28A0092B-C50C-407E-A947-70E740481C1C}">
                <a14:useLocalDpi xmlns:a14="http://schemas.microsoft.com/office/drawing/2010/main"/>
              </a:ext>
            </a:extLst>
          </a:blip>
          <a:srcRect/>
          <a:stretch>
            <a:fillRect/>
          </a:stretch>
        </p:blipFill>
        <p:spPr bwMode="auto">
          <a:xfrm>
            <a:off x="5991336" y="3586764"/>
            <a:ext cx="540000" cy="540000"/>
          </a:xfrm>
          <a:prstGeom prst="rect">
            <a:avLst/>
          </a:prstGeom>
          <a:noFill/>
          <a:ln>
            <a:noFill/>
          </a:ln>
        </p:spPr>
      </p:pic>
      <p:pic>
        <p:nvPicPr>
          <p:cNvPr id="11" name="Picture 10">
            <a:extLst>
              <a:ext uri="{FF2B5EF4-FFF2-40B4-BE49-F238E27FC236}">
                <a16:creationId xmlns:a16="http://schemas.microsoft.com/office/drawing/2014/main" id="{6179D3E9-BBD6-DE0C-BB72-2A6E1B5539BA}"/>
              </a:ext>
              <a:ext uri="{C183D7F6-B498-43B3-948B-1728B52AA6E4}">
                <adec:decorative xmlns:adec="http://schemas.microsoft.com/office/drawing/2017/decorative" val="1"/>
              </a:ext>
            </a:extLst>
          </p:cNvPr>
          <p:cNvPicPr>
            <a:picLocks noChangeAspect="1"/>
          </p:cNvPicPr>
          <p:nvPr/>
        </p:nvPicPr>
        <p:blipFill>
          <a:blip r:embed="rId5" cstate="screen">
            <a:lum bright="70000" contrast="-70000"/>
            <a:extLst>
              <a:ext uri="{28A0092B-C50C-407E-A947-70E740481C1C}">
                <a14:useLocalDpi xmlns:a14="http://schemas.microsoft.com/office/drawing/2010/main"/>
              </a:ext>
            </a:extLst>
          </a:blip>
          <a:srcRect/>
          <a:stretch>
            <a:fillRect/>
          </a:stretch>
        </p:blipFill>
        <p:spPr bwMode="auto">
          <a:xfrm>
            <a:off x="8754756" y="3586764"/>
            <a:ext cx="540000" cy="540000"/>
          </a:xfrm>
          <a:prstGeom prst="rect">
            <a:avLst/>
          </a:prstGeom>
          <a:noFill/>
          <a:ln>
            <a:noFill/>
          </a:ln>
        </p:spPr>
      </p:pic>
      <p:sp>
        <p:nvSpPr>
          <p:cNvPr id="4" name="Slide Number Placeholder 3">
            <a:extLst>
              <a:ext uri="{FF2B5EF4-FFF2-40B4-BE49-F238E27FC236}">
                <a16:creationId xmlns:a16="http://schemas.microsoft.com/office/drawing/2014/main" id="{0B734836-0C5E-AA26-6FD2-F88EDF5A125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a:t>
            </a:fld>
            <a:endParaRPr lang="en-AU"/>
          </a:p>
        </p:txBody>
      </p:sp>
    </p:spTree>
    <p:extLst>
      <p:ext uri="{BB962C8B-B14F-4D97-AF65-F5344CB8AC3E}">
        <p14:creationId xmlns:p14="http://schemas.microsoft.com/office/powerpoint/2010/main" val="251180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0DDFD0-E81B-FAC2-D61D-086EAA2A07A8}"/>
              </a:ext>
            </a:extLst>
          </p:cNvPr>
          <p:cNvSpPr>
            <a:spLocks noGrp="1"/>
          </p:cNvSpPr>
          <p:nvPr>
            <p:ph type="title"/>
          </p:nvPr>
        </p:nvSpPr>
        <p:spPr/>
        <p:txBody>
          <a:bodyPr anchor="t">
            <a:normAutofit/>
          </a:bodyPr>
          <a:lstStyle/>
          <a:p>
            <a:r>
              <a:rPr lang="en-AU" dirty="0">
                <a:latin typeface="+mj-lt"/>
              </a:rPr>
              <a:t>Body awareness</a:t>
            </a:r>
          </a:p>
        </p:txBody>
      </p:sp>
      <p:sp>
        <p:nvSpPr>
          <p:cNvPr id="8" name="Content Placeholder 7">
            <a:extLst>
              <a:ext uri="{FF2B5EF4-FFF2-40B4-BE49-F238E27FC236}">
                <a16:creationId xmlns:a16="http://schemas.microsoft.com/office/drawing/2014/main" id="{E4D2EB99-F53B-727A-B28C-8D597F63E3E5}"/>
              </a:ext>
            </a:extLst>
          </p:cNvPr>
          <p:cNvSpPr>
            <a:spLocks noGrp="1"/>
          </p:cNvSpPr>
          <p:nvPr>
            <p:ph type="body" sz="quarter" idx="18"/>
          </p:nvPr>
        </p:nvSpPr>
        <p:spPr>
          <a:xfrm>
            <a:off x="359999" y="982520"/>
            <a:ext cx="11483999" cy="408535"/>
          </a:xfrm>
        </p:spPr>
        <p:txBody>
          <a:bodyPr vert="horz" lIns="0" tIns="0" rIns="0" bIns="0" rtlCol="0" anchor="t">
            <a:noAutofit/>
          </a:bodyPr>
          <a:lstStyle/>
          <a:p>
            <a:r>
              <a:rPr lang="en-AU" dirty="0">
                <a:latin typeface="+mj-lt"/>
              </a:rPr>
              <a:t>Activity – personal reflection</a:t>
            </a:r>
          </a:p>
        </p:txBody>
      </p:sp>
      <p:sp>
        <p:nvSpPr>
          <p:cNvPr id="10" name="Content Placeholder 9">
            <a:extLst>
              <a:ext uri="{FF2B5EF4-FFF2-40B4-BE49-F238E27FC236}">
                <a16:creationId xmlns:a16="http://schemas.microsoft.com/office/drawing/2014/main" id="{B6AE2BA1-97D0-389F-F22B-210660BE91CD}"/>
              </a:ext>
            </a:extLst>
          </p:cNvPr>
          <p:cNvSpPr>
            <a:spLocks noGrp="1"/>
          </p:cNvSpPr>
          <p:nvPr>
            <p:ph sz="quarter" idx="19"/>
          </p:nvPr>
        </p:nvSpPr>
        <p:spPr>
          <a:xfrm>
            <a:off x="360363" y="1562471"/>
            <a:ext cx="4902301" cy="4814518"/>
          </a:xfrm>
        </p:spPr>
        <p:txBody>
          <a:bodyPr vert="horz" lIns="0" tIns="0" rIns="0" bIns="0" rtlCol="0" anchor="t">
            <a:normAutofit/>
          </a:bodyPr>
          <a:lstStyle/>
          <a:p>
            <a:r>
              <a:rPr lang="en-AU" sz="1800" dirty="0">
                <a:latin typeface="+mn-lt"/>
              </a:rPr>
              <a:t>Personal reflection:</a:t>
            </a:r>
          </a:p>
          <a:p>
            <a:pPr marL="285750" indent="-285750">
              <a:buFont typeface="Arial" panose="020B0604020202020204" pitchFamily="34" charset="0"/>
              <a:buChar char="•"/>
            </a:pPr>
            <a:r>
              <a:rPr lang="en-AU" sz="1800" dirty="0">
                <a:latin typeface="+mn-lt"/>
              </a:rPr>
              <a:t>What is unique about your dancing body?</a:t>
            </a:r>
          </a:p>
          <a:p>
            <a:pPr marL="285750" indent="-285750">
              <a:buFont typeface="Arial" panose="020B0604020202020204" pitchFamily="34" charset="0"/>
              <a:buChar char="•"/>
            </a:pPr>
            <a:r>
              <a:rPr lang="en-AU" sz="1800" dirty="0">
                <a:latin typeface="+mn-lt"/>
              </a:rPr>
              <a:t>Do you have any injuries you need to consider?</a:t>
            </a:r>
          </a:p>
          <a:p>
            <a:pPr marL="285750" indent="-285750">
              <a:buFont typeface="Arial" panose="020B0604020202020204" pitchFamily="34" charset="0"/>
              <a:buChar char="•"/>
            </a:pPr>
            <a:r>
              <a:rPr lang="en-AU" sz="1800" dirty="0">
                <a:latin typeface="+mn-lt"/>
              </a:rPr>
              <a:t>What is it about your personal context that might influence your body awareness? For example, previous dance training or other sports and training you may do. </a:t>
            </a:r>
          </a:p>
          <a:p>
            <a:endParaRPr lang="en-AU" sz="1800" dirty="0">
              <a:latin typeface="+mn-lt"/>
            </a:endParaRPr>
          </a:p>
        </p:txBody>
      </p:sp>
      <p:sp>
        <p:nvSpPr>
          <p:cNvPr id="4" name="Rectangle 3">
            <a:extLst>
              <a:ext uri="{FF2B5EF4-FFF2-40B4-BE49-F238E27FC236}">
                <a16:creationId xmlns:a16="http://schemas.microsoft.com/office/drawing/2014/main" id="{2F0947C2-5E68-A546-2E2E-0EC874147BDA}"/>
              </a:ext>
              <a:ext uri="{C183D7F6-B498-43B3-948B-1728B52AA6E4}">
                <adec:decorative xmlns:adec="http://schemas.microsoft.com/office/drawing/2017/decorative" val="1"/>
              </a:ext>
            </a:extLst>
          </p:cNvPr>
          <p:cNvSpPr/>
          <p:nvPr/>
        </p:nvSpPr>
        <p:spPr>
          <a:xfrm>
            <a:off x="5972783" y="0"/>
            <a:ext cx="6219217"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Picture Placeholder 1">
            <a:extLst>
              <a:ext uri="{FF2B5EF4-FFF2-40B4-BE49-F238E27FC236}">
                <a16:creationId xmlns:a16="http://schemas.microsoft.com/office/drawing/2014/main" id="{77BB8DAB-71DF-E8C6-B6DD-ACBFF914A8BC}"/>
              </a:ext>
            </a:extLst>
          </p:cNvPr>
          <p:cNvSpPr>
            <a:spLocks noGrp="1"/>
          </p:cNvSpPr>
          <p:nvPr>
            <p:ph type="pic" sz="quarter" idx="20"/>
          </p:nvPr>
        </p:nvSpPr>
        <p:spPr/>
        <p:txBody>
          <a:bodyPr/>
          <a:lstStyle/>
          <a:p>
            <a:r>
              <a:rPr lang="en-AU" sz="1800" dirty="0">
                <a:latin typeface="+mn-lt"/>
              </a:rPr>
              <a:t>The dancing body:</a:t>
            </a:r>
            <a:endParaRPr lang="en-US" sz="1800" dirty="0">
              <a:latin typeface="+mn-lt"/>
            </a:endParaRPr>
          </a:p>
          <a:p>
            <a:pPr marL="285750" indent="-285750">
              <a:buChar char="•"/>
            </a:pPr>
            <a:r>
              <a:rPr lang="en-AU" sz="1800" dirty="0">
                <a:latin typeface="+mn-lt"/>
              </a:rPr>
              <a:t>is the medium for expression; much like a painter uses a paintbrush to create their art, a dancer uses their body  </a:t>
            </a:r>
          </a:p>
          <a:p>
            <a:pPr marL="285750" indent="-285750">
              <a:buChar char="•"/>
            </a:pPr>
            <a:r>
              <a:rPr lang="en-AU" sz="1800" dirty="0">
                <a:latin typeface="+mn-lt"/>
              </a:rPr>
              <a:t>is unique to each dancer </a:t>
            </a:r>
          </a:p>
          <a:p>
            <a:pPr marL="285750" indent="-285750">
              <a:buChar char="•"/>
            </a:pPr>
            <a:r>
              <a:rPr lang="en-AU" sz="1800" dirty="0">
                <a:latin typeface="+mn-lt"/>
              </a:rPr>
              <a:t>needs preparation and training to move safely and efficiently</a:t>
            </a:r>
          </a:p>
          <a:p>
            <a:pPr marL="285750" indent="-285750">
              <a:buChar char="•"/>
            </a:pPr>
            <a:r>
              <a:rPr lang="en-AU" sz="1800" dirty="0">
                <a:latin typeface="+mn-lt"/>
              </a:rPr>
              <a:t>can develop body awareness with training. </a:t>
            </a:r>
          </a:p>
          <a:p>
            <a:endParaRPr lang="en-AU" sz="1800" dirty="0">
              <a:latin typeface="+mn-lt"/>
            </a:endParaRPr>
          </a:p>
        </p:txBody>
      </p:sp>
      <p:sp>
        <p:nvSpPr>
          <p:cNvPr id="3" name="Slide Number Placeholder 2">
            <a:extLst>
              <a:ext uri="{FF2B5EF4-FFF2-40B4-BE49-F238E27FC236}">
                <a16:creationId xmlns:a16="http://schemas.microsoft.com/office/drawing/2014/main" id="{D84F3F36-BD8A-C859-757A-A601401C8211}"/>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17</a:t>
            </a:fld>
            <a:endParaRPr lang="en-AU"/>
          </a:p>
        </p:txBody>
      </p:sp>
    </p:spTree>
    <p:extLst>
      <p:ext uri="{BB962C8B-B14F-4D97-AF65-F5344CB8AC3E}">
        <p14:creationId xmlns:p14="http://schemas.microsoft.com/office/powerpoint/2010/main" val="89819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DF6868-F395-8B62-6989-9F139A87C643}"/>
              </a:ext>
            </a:extLst>
          </p:cNvPr>
          <p:cNvSpPr>
            <a:spLocks noGrp="1"/>
          </p:cNvSpPr>
          <p:nvPr>
            <p:ph type="title"/>
          </p:nvPr>
        </p:nvSpPr>
        <p:spPr/>
        <p:txBody>
          <a:bodyPr/>
          <a:lstStyle/>
          <a:p>
            <a:r>
              <a:rPr lang="en-AU">
                <a:latin typeface="+mj-lt"/>
              </a:rPr>
              <a:t>What is a warm-up?</a:t>
            </a:r>
          </a:p>
        </p:txBody>
      </p:sp>
      <p:sp>
        <p:nvSpPr>
          <p:cNvPr id="14" name="Content Placeholder 12">
            <a:extLst>
              <a:ext uri="{FF2B5EF4-FFF2-40B4-BE49-F238E27FC236}">
                <a16:creationId xmlns:a16="http://schemas.microsoft.com/office/drawing/2014/main" id="{4E815D31-4F2E-E008-CB2D-DF00A7F119A4}"/>
              </a:ext>
            </a:extLst>
          </p:cNvPr>
          <p:cNvSpPr>
            <a:spLocks noGrp="1"/>
          </p:cNvSpPr>
          <p:nvPr>
            <p:ph sz="quarter" idx="19"/>
          </p:nvPr>
        </p:nvSpPr>
        <p:spPr>
          <a:xfrm>
            <a:off x="360363" y="1562470"/>
            <a:ext cx="5735637" cy="2727427"/>
          </a:xfrm>
          <a:prstGeom prst="roundRect">
            <a:avLst>
              <a:gd name="adj" fmla="val 9534"/>
            </a:avLst>
          </a:prstGeom>
          <a:solidFill>
            <a:schemeClr val="accent4"/>
          </a:solidFill>
          <a:ln>
            <a:noFill/>
          </a:ln>
        </p:spPr>
        <p:txBody>
          <a:bodyPr/>
          <a:lstStyle/>
          <a:p>
            <a:r>
              <a:rPr lang="en-AU" sz="2000" dirty="0">
                <a:solidFill>
                  <a:schemeClr val="accent1"/>
                </a:solidFill>
                <a:latin typeface="+mn-lt"/>
              </a:rPr>
              <a:t>NESA defines a warm-up as ‘movements and/or movement phrases designed to raise the core body temperature and bring the mind into focus for the dance activities to follow.’ </a:t>
            </a:r>
          </a:p>
          <a:p>
            <a:pPr algn="r"/>
            <a:r>
              <a:rPr lang="en-AU" sz="2000" dirty="0">
                <a:solidFill>
                  <a:schemeClr val="accent1"/>
                </a:solidFill>
                <a:latin typeface="+mn-lt"/>
              </a:rPr>
              <a:t>(</a:t>
            </a:r>
            <a:r>
              <a:rPr kumimoji="0" lang="en-AU" sz="2000" b="0" i="0" strike="noStrike" kern="1200" cap="none" spc="0" normalizeH="0" baseline="0" noProof="0" dirty="0">
                <a:ln>
                  <a:noFill/>
                </a:ln>
                <a:solidFill>
                  <a:schemeClr val="accent1"/>
                </a:solidFill>
                <a:effectLst/>
                <a:uLnTx/>
                <a:uFillTx/>
                <a:latin typeface="+mn-lt"/>
                <a:ea typeface="Calibri" panose="020F0502020204030204" pitchFamily="34" charset="0"/>
                <a:cs typeface="+mn-cs"/>
              </a:rPr>
              <a:t>NESA</a:t>
            </a:r>
            <a:r>
              <a:rPr lang="en-AU" sz="2000" dirty="0">
                <a:solidFill>
                  <a:schemeClr val="accent1"/>
                </a:solidFill>
                <a:latin typeface="+mn-lt"/>
                <a:ea typeface="Calibri" panose="020F0502020204030204" pitchFamily="34" charset="0"/>
              </a:rPr>
              <a:t> </a:t>
            </a:r>
            <a:r>
              <a:rPr kumimoji="0" lang="en-AU" sz="2000" b="0" i="0" strike="noStrike" kern="1200" cap="none" spc="0" normalizeH="0" baseline="0" noProof="0" dirty="0">
                <a:ln>
                  <a:noFill/>
                </a:ln>
                <a:solidFill>
                  <a:schemeClr val="accent1"/>
                </a:solidFill>
                <a:effectLst/>
                <a:uLnTx/>
                <a:uFillTx/>
                <a:latin typeface="+mn-lt"/>
                <a:ea typeface="Calibri" panose="020F0502020204030204" pitchFamily="34" charset="0"/>
                <a:cs typeface="+mn-cs"/>
              </a:rPr>
              <a:t>2023)</a:t>
            </a:r>
            <a:endParaRPr lang="en-AU" sz="2000" dirty="0">
              <a:solidFill>
                <a:schemeClr val="accent1"/>
              </a:solidFill>
              <a:latin typeface="+mn-lt"/>
            </a:endParaRPr>
          </a:p>
        </p:txBody>
      </p:sp>
      <p:pic>
        <p:nvPicPr>
          <p:cNvPr id="7" name="Picture 6">
            <a:extLst>
              <a:ext uri="{FF2B5EF4-FFF2-40B4-BE49-F238E27FC236}">
                <a16:creationId xmlns:a16="http://schemas.microsoft.com/office/drawing/2014/main" id="{DAF54BAF-F936-CE4A-7AC8-034990C94E6E}"/>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82090" y="1562471"/>
            <a:ext cx="5344714" cy="4013735"/>
          </a:xfrm>
          <a:prstGeom prst="roundRect">
            <a:avLst>
              <a:gd name="adj" fmla="val 5761"/>
            </a:avLst>
          </a:prstGeom>
          <a:ln>
            <a:noFill/>
          </a:ln>
          <a:effectLst/>
        </p:spPr>
      </p:pic>
      <p:sp>
        <p:nvSpPr>
          <p:cNvPr id="11" name="TextBox 10">
            <a:extLst>
              <a:ext uri="{FF2B5EF4-FFF2-40B4-BE49-F238E27FC236}">
                <a16:creationId xmlns:a16="http://schemas.microsoft.com/office/drawing/2014/main" id="{265CCE10-1FB1-4990-E6D0-DD99B202B557}"/>
              </a:ext>
              <a:ext uri="{C183D7F6-B498-43B3-948B-1728B52AA6E4}">
                <adec:decorative xmlns:adec="http://schemas.microsoft.com/office/drawing/2017/decorative" val="1"/>
              </a:ext>
            </a:extLst>
          </p:cNvPr>
          <p:cNvSpPr txBox="1"/>
          <p:nvPr/>
        </p:nvSpPr>
        <p:spPr>
          <a:xfrm>
            <a:off x="6282091" y="5634033"/>
            <a:ext cx="5344714" cy="889411"/>
          </a:xfrm>
          <a:prstGeom prst="rect">
            <a:avLst/>
          </a:prstGeom>
          <a:noFill/>
        </p:spPr>
        <p:txBody>
          <a:bodyPr wrap="square">
            <a:spAutoFit/>
          </a:bodyPr>
          <a:lstStyle/>
          <a:p>
            <a:pPr>
              <a:lnSpc>
                <a:spcPct val="150000"/>
              </a:lnSpc>
            </a:pPr>
            <a:r>
              <a:rPr lang="en-AU" sz="1200" dirty="0">
                <a:solidFill>
                  <a:srgbClr val="002664"/>
                </a:solidFill>
                <a:ea typeface="Calibri" panose="020F0502020204030204" pitchFamily="34" charset="0"/>
                <a:hlinkClick r:id="rId3"/>
              </a:rPr>
              <a:t>‘Ballerinas dancing under lamps during class in hall’</a:t>
            </a:r>
            <a:r>
              <a:rPr lang="en-AU" sz="1200" dirty="0">
                <a:solidFill>
                  <a:srgbClr val="002664"/>
                </a:solidFill>
                <a:ea typeface="Calibri" panose="020F0502020204030204" pitchFamily="34" charset="0"/>
              </a:rPr>
              <a:t> by </a:t>
            </a:r>
            <a:r>
              <a:rPr lang="en-AU" sz="1200" dirty="0">
                <a:solidFill>
                  <a:srgbClr val="002664"/>
                </a:solidFill>
                <a:ea typeface="Calibri" panose="020F0502020204030204" pitchFamily="34" charset="0"/>
                <a:hlinkClick r:id="rId4"/>
              </a:rPr>
              <a:t>Mary Nikitina</a:t>
            </a:r>
            <a:r>
              <a:rPr lang="en-AU" sz="1200" dirty="0">
                <a:solidFill>
                  <a:srgbClr val="002664"/>
                </a:solidFill>
                <a:ea typeface="Calibri" panose="020F0502020204030204" pitchFamily="34" charset="0"/>
              </a:rPr>
              <a:t> is licensed under the </a:t>
            </a:r>
            <a:r>
              <a:rPr lang="en-AU" sz="1200" dirty="0" err="1">
                <a:solidFill>
                  <a:srgbClr val="002664"/>
                </a:solidFill>
                <a:ea typeface="Calibri" panose="020F0502020204030204" pitchFamily="34" charset="0"/>
                <a:hlinkClick r:id="rId5"/>
              </a:rPr>
              <a:t>Pexels</a:t>
            </a:r>
            <a:r>
              <a:rPr lang="en-AU" sz="1200" dirty="0">
                <a:solidFill>
                  <a:srgbClr val="002664"/>
                </a:solidFill>
                <a:ea typeface="Calibri" panose="020F0502020204030204" pitchFamily="34" charset="0"/>
                <a:hlinkClick r:id="rId5"/>
              </a:rPr>
              <a:t> License</a:t>
            </a:r>
            <a:r>
              <a:rPr lang="en-AU" sz="1200" dirty="0">
                <a:solidFill>
                  <a:srgbClr val="002664"/>
                </a:solidFill>
                <a:ea typeface="Calibri" panose="020F0502020204030204" pitchFamily="34" charset="0"/>
              </a:rPr>
              <a:t>.</a:t>
            </a:r>
            <a:endParaRPr lang="en-AU" sz="1200" dirty="0"/>
          </a:p>
          <a:p>
            <a:pPr>
              <a:lnSpc>
                <a:spcPct val="150000"/>
              </a:lnSpc>
            </a:pPr>
            <a:endParaRPr kumimoji="0" lang="en-AU" sz="1200" b="0" i="0" u="none" strike="noStrike" kern="1200" cap="none" spc="0" normalizeH="0" baseline="0" noProof="0" dirty="0">
              <a:ln>
                <a:noFill/>
              </a:ln>
              <a:solidFill>
                <a:srgbClr val="002664"/>
              </a:solidFill>
              <a:effectLst/>
              <a:uLnTx/>
              <a:uFillTx/>
              <a:ea typeface="Calibri" panose="020F0502020204030204" pitchFamily="34" charset="0"/>
              <a:cs typeface="+mn-cs"/>
            </a:endParaRPr>
          </a:p>
        </p:txBody>
      </p:sp>
      <p:sp>
        <p:nvSpPr>
          <p:cNvPr id="6" name="Slide Number Placeholder 5">
            <a:extLst>
              <a:ext uri="{FF2B5EF4-FFF2-40B4-BE49-F238E27FC236}">
                <a16:creationId xmlns:a16="http://schemas.microsoft.com/office/drawing/2014/main" id="{2D2D1A3F-D5E7-B189-3977-F256D62FD8D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18</a:t>
            </a:fld>
            <a:endParaRPr lang="en-AU"/>
          </a:p>
        </p:txBody>
      </p:sp>
    </p:spTree>
    <p:extLst>
      <p:ext uri="{BB962C8B-B14F-4D97-AF65-F5344CB8AC3E}">
        <p14:creationId xmlns:p14="http://schemas.microsoft.com/office/powerpoint/2010/main" val="87027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CF432-B8E9-7C72-66E2-21DEB3DC8C2A}"/>
              </a:ext>
              <a:ext uri="{C183D7F6-B498-43B3-948B-1728B52AA6E4}">
                <adec:decorative xmlns:adec="http://schemas.microsoft.com/office/drawing/2017/decorative" val="0"/>
              </a:ext>
            </a:extLst>
          </p:cNvPr>
          <p:cNvSpPr>
            <a:spLocks noGrp="1"/>
          </p:cNvSpPr>
          <p:nvPr>
            <p:ph type="title"/>
          </p:nvPr>
        </p:nvSpPr>
        <p:spPr/>
        <p:txBody>
          <a:bodyPr/>
          <a:lstStyle/>
          <a:p>
            <a:r>
              <a:rPr lang="en-AU" dirty="0">
                <a:latin typeface="+mj-lt"/>
              </a:rPr>
              <a:t>Steps to a warm-up </a:t>
            </a:r>
          </a:p>
        </p:txBody>
      </p:sp>
      <p:grpSp>
        <p:nvGrpSpPr>
          <p:cNvPr id="3" name="Group 2">
            <a:extLst>
              <a:ext uri="{FF2B5EF4-FFF2-40B4-BE49-F238E27FC236}">
                <a16:creationId xmlns:a16="http://schemas.microsoft.com/office/drawing/2014/main" id="{44B33B9D-CBD5-B1FF-21DC-D72804FF9B3B}"/>
              </a:ext>
              <a:ext uri="{C183D7F6-B498-43B3-948B-1728B52AA6E4}">
                <adec:decorative xmlns:adec="http://schemas.microsoft.com/office/drawing/2017/decorative" val="1"/>
              </a:ext>
            </a:extLst>
          </p:cNvPr>
          <p:cNvGrpSpPr/>
          <p:nvPr/>
        </p:nvGrpSpPr>
        <p:grpSpPr>
          <a:xfrm>
            <a:off x="360000" y="1409699"/>
            <a:ext cx="11487193" cy="4645955"/>
            <a:chOff x="360000" y="1409699"/>
            <a:chExt cx="11487193" cy="4645955"/>
          </a:xfrm>
        </p:grpSpPr>
        <p:grpSp>
          <p:nvGrpSpPr>
            <p:cNvPr id="50" name="Group 49">
              <a:extLst>
                <a:ext uri="{FF2B5EF4-FFF2-40B4-BE49-F238E27FC236}">
                  <a16:creationId xmlns:a16="http://schemas.microsoft.com/office/drawing/2014/main" id="{CFBCB432-1727-ECFA-BBD7-622EEDCE4FEF}"/>
                </a:ext>
                <a:ext uri="{C183D7F6-B498-43B3-948B-1728B52AA6E4}">
                  <adec:decorative xmlns:adec="http://schemas.microsoft.com/office/drawing/2017/decorative" val="1"/>
                </a:ext>
              </a:extLst>
            </p:cNvPr>
            <p:cNvGrpSpPr/>
            <p:nvPr/>
          </p:nvGrpSpPr>
          <p:grpSpPr>
            <a:xfrm>
              <a:off x="360000" y="1409699"/>
              <a:ext cx="11487193" cy="4645955"/>
              <a:chOff x="360000" y="1270245"/>
              <a:chExt cx="11832000" cy="4785410"/>
            </a:xfrm>
          </p:grpSpPr>
          <p:pic>
            <p:nvPicPr>
              <p:cNvPr id="46" name="Graphic 45">
                <a:extLst>
                  <a:ext uri="{FF2B5EF4-FFF2-40B4-BE49-F238E27FC236}">
                    <a16:creationId xmlns:a16="http://schemas.microsoft.com/office/drawing/2014/main" id="{5237257D-6ED9-1909-DC29-E432E7F226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0000" y="1270245"/>
                <a:ext cx="2957054" cy="4785410"/>
              </a:xfrm>
              <a:prstGeom prst="rect">
                <a:avLst/>
              </a:prstGeom>
            </p:spPr>
          </p:pic>
          <p:pic>
            <p:nvPicPr>
              <p:cNvPr id="47" name="Graphic 46">
                <a:extLst>
                  <a:ext uri="{FF2B5EF4-FFF2-40B4-BE49-F238E27FC236}">
                    <a16:creationId xmlns:a16="http://schemas.microsoft.com/office/drawing/2014/main" id="{F48A7F54-20E6-DBBD-2380-717EAAF37F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11696" y="1270245"/>
                <a:ext cx="2957054" cy="4785410"/>
              </a:xfrm>
              <a:prstGeom prst="rect">
                <a:avLst/>
              </a:prstGeom>
            </p:spPr>
          </p:pic>
          <p:pic>
            <p:nvPicPr>
              <p:cNvPr id="48" name="Graphic 47">
                <a:extLst>
                  <a:ext uri="{FF2B5EF4-FFF2-40B4-BE49-F238E27FC236}">
                    <a16:creationId xmlns:a16="http://schemas.microsoft.com/office/drawing/2014/main" id="{92E6B42C-DCBB-E33D-2680-DEAE5C99BE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49563" y="1270245"/>
                <a:ext cx="2957054" cy="4785410"/>
              </a:xfrm>
              <a:prstGeom prst="rect">
                <a:avLst/>
              </a:prstGeom>
            </p:spPr>
          </p:pic>
          <p:pic>
            <p:nvPicPr>
              <p:cNvPr id="49" name="Graphic 48">
                <a:extLst>
                  <a:ext uri="{FF2B5EF4-FFF2-40B4-BE49-F238E27FC236}">
                    <a16:creationId xmlns:a16="http://schemas.microsoft.com/office/drawing/2014/main" id="{3A1F5932-AA95-939E-F38D-C15C0DAD28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34946" y="1270245"/>
                <a:ext cx="2957054" cy="4785410"/>
              </a:xfrm>
              <a:prstGeom prst="rect">
                <a:avLst/>
              </a:prstGeom>
            </p:spPr>
          </p:pic>
        </p:grpSp>
        <p:cxnSp>
          <p:nvCxnSpPr>
            <p:cNvPr id="52" name="Straight Connector 51">
              <a:extLst>
                <a:ext uri="{FF2B5EF4-FFF2-40B4-BE49-F238E27FC236}">
                  <a16:creationId xmlns:a16="http://schemas.microsoft.com/office/drawing/2014/main" id="{019BB25E-31E9-34FF-B3EC-D4ED9A9F698C}"/>
                </a:ext>
                <a:ext uri="{C183D7F6-B498-43B3-948B-1728B52AA6E4}">
                  <adec:decorative xmlns:adec="http://schemas.microsoft.com/office/drawing/2017/decorative" val="1"/>
                </a:ext>
              </a:extLst>
            </p:cNvPr>
            <p:cNvCxnSpPr/>
            <p:nvPr/>
          </p:nvCxnSpPr>
          <p:spPr>
            <a:xfrm>
              <a:off x="6191250" y="3295650"/>
              <a:ext cx="216764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9C11FDC-5102-E495-D474-F2CA0F42A07D}"/>
                </a:ext>
                <a:ext uri="{C183D7F6-B498-43B3-948B-1728B52AA6E4}">
                  <adec:decorative xmlns:adec="http://schemas.microsoft.com/office/drawing/2017/decorative" val="1"/>
                </a:ext>
              </a:extLst>
            </p:cNvPr>
            <p:cNvCxnSpPr/>
            <p:nvPr/>
          </p:nvCxnSpPr>
          <p:spPr>
            <a:xfrm>
              <a:off x="9067800" y="3295650"/>
              <a:ext cx="216764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AF097A0-8CCA-5CFA-95E7-D0DB7F540428}"/>
                </a:ext>
                <a:ext uri="{C183D7F6-B498-43B3-948B-1728B52AA6E4}">
                  <adec:decorative xmlns:adec="http://schemas.microsoft.com/office/drawing/2017/decorative" val="1"/>
                </a:ext>
              </a:extLst>
            </p:cNvPr>
            <p:cNvCxnSpPr/>
            <p:nvPr/>
          </p:nvCxnSpPr>
          <p:spPr>
            <a:xfrm>
              <a:off x="442208" y="3295650"/>
              <a:ext cx="216764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D3B25FF-429F-86AE-36F4-827B20231044}"/>
                </a:ext>
                <a:ext uri="{C183D7F6-B498-43B3-948B-1728B52AA6E4}">
                  <adec:decorative xmlns:adec="http://schemas.microsoft.com/office/drawing/2017/decorative" val="1"/>
                </a:ext>
              </a:extLst>
            </p:cNvPr>
            <p:cNvCxnSpPr/>
            <p:nvPr/>
          </p:nvCxnSpPr>
          <p:spPr>
            <a:xfrm>
              <a:off x="3318758" y="3295650"/>
              <a:ext cx="216764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CA8A466-2DA6-1FD3-4F57-5DC4A3664661}"/>
                </a:ext>
                <a:ext uri="{C183D7F6-B498-43B3-948B-1728B52AA6E4}">
                  <adec:decorative xmlns:adec="http://schemas.microsoft.com/office/drawing/2017/decorative" val="1"/>
                </a:ext>
              </a:extLst>
            </p:cNvPr>
            <p:cNvCxnSpPr/>
            <p:nvPr/>
          </p:nvCxnSpPr>
          <p:spPr>
            <a:xfrm>
              <a:off x="6191250" y="4610100"/>
              <a:ext cx="216764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2D03D96-172E-2C2C-B4F5-8DF36742D1C2}"/>
                </a:ext>
                <a:ext uri="{C183D7F6-B498-43B3-948B-1728B52AA6E4}">
                  <adec:decorative xmlns:adec="http://schemas.microsoft.com/office/drawing/2017/decorative" val="1"/>
                </a:ext>
              </a:extLst>
            </p:cNvPr>
            <p:cNvCxnSpPr/>
            <p:nvPr/>
          </p:nvCxnSpPr>
          <p:spPr>
            <a:xfrm>
              <a:off x="9067800" y="4610100"/>
              <a:ext cx="216764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D182C14-148A-1F92-059D-07400692702D}"/>
                </a:ext>
                <a:ext uri="{C183D7F6-B498-43B3-948B-1728B52AA6E4}">
                  <adec:decorative xmlns:adec="http://schemas.microsoft.com/office/drawing/2017/decorative" val="1"/>
                </a:ext>
              </a:extLst>
            </p:cNvPr>
            <p:cNvCxnSpPr/>
            <p:nvPr/>
          </p:nvCxnSpPr>
          <p:spPr>
            <a:xfrm>
              <a:off x="442208" y="4610100"/>
              <a:ext cx="216764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98B3743-A61A-DD6B-A633-A2D1E4B60D2B}"/>
                </a:ext>
                <a:ext uri="{C183D7F6-B498-43B3-948B-1728B52AA6E4}">
                  <adec:decorative xmlns:adec="http://schemas.microsoft.com/office/drawing/2017/decorative" val="1"/>
                </a:ext>
              </a:extLst>
            </p:cNvPr>
            <p:cNvCxnSpPr/>
            <p:nvPr/>
          </p:nvCxnSpPr>
          <p:spPr>
            <a:xfrm>
              <a:off x="3318758" y="4610100"/>
              <a:ext cx="216764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FC69CA85-73B8-0E2B-3F4C-003F49B583A3}"/>
              </a:ext>
            </a:extLst>
          </p:cNvPr>
          <p:cNvSpPr txBox="1"/>
          <p:nvPr/>
        </p:nvSpPr>
        <p:spPr>
          <a:xfrm>
            <a:off x="514350" y="1575556"/>
            <a:ext cx="2095500" cy="514350"/>
          </a:xfrm>
          <a:prstGeom prst="rect">
            <a:avLst/>
          </a:prstGeom>
          <a:noFill/>
        </p:spPr>
        <p:txBody>
          <a:bodyPr wrap="square" lIns="0" tIns="0" rIns="0" bIns="0" rtlCol="0">
            <a:noAutofit/>
          </a:bodyPr>
          <a:lstStyle/>
          <a:p>
            <a:pPr algn="l"/>
            <a:r>
              <a:rPr lang="en-AU" sz="1800" b="1" dirty="0">
                <a:solidFill>
                  <a:schemeClr val="bg1"/>
                </a:solidFill>
                <a:latin typeface="+mj-lt"/>
              </a:rPr>
              <a:t>Raise pulse or heart rate</a:t>
            </a:r>
          </a:p>
        </p:txBody>
      </p:sp>
      <p:sp>
        <p:nvSpPr>
          <p:cNvPr id="29" name="TextBox 28">
            <a:extLst>
              <a:ext uri="{FF2B5EF4-FFF2-40B4-BE49-F238E27FC236}">
                <a16:creationId xmlns:a16="http://schemas.microsoft.com/office/drawing/2014/main" id="{AF4DDEFF-DF39-C743-C24A-EF74F57951AA}"/>
              </a:ext>
            </a:extLst>
          </p:cNvPr>
          <p:cNvSpPr txBox="1"/>
          <p:nvPr/>
        </p:nvSpPr>
        <p:spPr>
          <a:xfrm>
            <a:off x="514350" y="2686965"/>
            <a:ext cx="2095500" cy="179804"/>
          </a:xfrm>
          <a:prstGeom prst="rect">
            <a:avLst/>
          </a:prstGeom>
          <a:noFill/>
        </p:spPr>
        <p:txBody>
          <a:bodyPr wrap="square" lIns="0" tIns="0" rIns="0" bIns="0" rtlCol="0">
            <a:noAutofit/>
          </a:bodyPr>
          <a:lstStyle/>
          <a:p>
            <a:pPr algn="l"/>
            <a:r>
              <a:rPr lang="en-AU" sz="1400" dirty="0"/>
              <a:t>Raise pulse or heart rate</a:t>
            </a:r>
          </a:p>
        </p:txBody>
      </p:sp>
      <p:sp>
        <p:nvSpPr>
          <p:cNvPr id="30" name="TextBox 29">
            <a:extLst>
              <a:ext uri="{FF2B5EF4-FFF2-40B4-BE49-F238E27FC236}">
                <a16:creationId xmlns:a16="http://schemas.microsoft.com/office/drawing/2014/main" id="{B59A7859-869B-9E1C-9F7B-CC71C30EB835}"/>
              </a:ext>
            </a:extLst>
          </p:cNvPr>
          <p:cNvSpPr txBox="1"/>
          <p:nvPr/>
        </p:nvSpPr>
        <p:spPr>
          <a:xfrm>
            <a:off x="514350" y="3745545"/>
            <a:ext cx="2095500" cy="405643"/>
          </a:xfrm>
          <a:prstGeom prst="rect">
            <a:avLst/>
          </a:prstGeom>
          <a:noFill/>
        </p:spPr>
        <p:txBody>
          <a:bodyPr wrap="square" lIns="0" tIns="0" rIns="0" bIns="0" rtlCol="0">
            <a:noAutofit/>
          </a:bodyPr>
          <a:lstStyle/>
          <a:p>
            <a:pPr algn="l"/>
            <a:r>
              <a:rPr lang="en-AU" sz="1400" dirty="0"/>
              <a:t>Gently increase the pulse/ heart rate</a:t>
            </a:r>
          </a:p>
        </p:txBody>
      </p:sp>
      <p:sp>
        <p:nvSpPr>
          <p:cNvPr id="31" name="TextBox 30">
            <a:extLst>
              <a:ext uri="{FF2B5EF4-FFF2-40B4-BE49-F238E27FC236}">
                <a16:creationId xmlns:a16="http://schemas.microsoft.com/office/drawing/2014/main" id="{E3879353-E864-70D6-805D-71125719824D}"/>
              </a:ext>
            </a:extLst>
          </p:cNvPr>
          <p:cNvSpPr txBox="1"/>
          <p:nvPr/>
        </p:nvSpPr>
        <p:spPr>
          <a:xfrm>
            <a:off x="514350" y="4904426"/>
            <a:ext cx="2095500" cy="809574"/>
          </a:xfrm>
          <a:prstGeom prst="rect">
            <a:avLst/>
          </a:prstGeom>
          <a:noFill/>
        </p:spPr>
        <p:txBody>
          <a:bodyPr wrap="square" lIns="0" tIns="0" rIns="0" bIns="0" rtlCol="0">
            <a:noAutofit/>
          </a:bodyPr>
          <a:lstStyle/>
          <a:p>
            <a:pPr algn="l"/>
            <a:r>
              <a:rPr lang="en-AU" sz="1400" dirty="0"/>
              <a:t>For example, walking around the dance space, progress to a jog, then a run</a:t>
            </a:r>
          </a:p>
        </p:txBody>
      </p:sp>
      <p:sp>
        <p:nvSpPr>
          <p:cNvPr id="20" name="TextBox 19">
            <a:extLst>
              <a:ext uri="{FF2B5EF4-FFF2-40B4-BE49-F238E27FC236}">
                <a16:creationId xmlns:a16="http://schemas.microsoft.com/office/drawing/2014/main" id="{0D1A0842-B8BC-5D3B-916D-3E6454BA62B5}"/>
              </a:ext>
            </a:extLst>
          </p:cNvPr>
          <p:cNvSpPr txBox="1"/>
          <p:nvPr/>
        </p:nvSpPr>
        <p:spPr>
          <a:xfrm>
            <a:off x="3380028" y="1575556"/>
            <a:ext cx="2095500" cy="514350"/>
          </a:xfrm>
          <a:prstGeom prst="rect">
            <a:avLst/>
          </a:prstGeom>
          <a:noFill/>
        </p:spPr>
        <p:txBody>
          <a:bodyPr wrap="square" lIns="0" tIns="0" rIns="0" bIns="0" rtlCol="0">
            <a:noAutofit/>
          </a:bodyPr>
          <a:lstStyle/>
          <a:p>
            <a:pPr algn="l"/>
            <a:r>
              <a:rPr lang="en-AU" sz="1800" b="1" dirty="0">
                <a:solidFill>
                  <a:schemeClr val="bg1"/>
                </a:solidFill>
                <a:latin typeface="+mj-lt"/>
              </a:rPr>
              <a:t>Move the joints</a:t>
            </a:r>
          </a:p>
        </p:txBody>
      </p:sp>
      <p:sp>
        <p:nvSpPr>
          <p:cNvPr id="36" name="TextBox 35">
            <a:extLst>
              <a:ext uri="{FF2B5EF4-FFF2-40B4-BE49-F238E27FC236}">
                <a16:creationId xmlns:a16="http://schemas.microsoft.com/office/drawing/2014/main" id="{C10DBC27-87CD-AC29-1934-63C239200BDA}"/>
              </a:ext>
            </a:extLst>
          </p:cNvPr>
          <p:cNvSpPr txBox="1"/>
          <p:nvPr/>
        </p:nvSpPr>
        <p:spPr>
          <a:xfrm>
            <a:off x="3388871" y="2570517"/>
            <a:ext cx="2095500" cy="412700"/>
          </a:xfrm>
          <a:prstGeom prst="rect">
            <a:avLst/>
          </a:prstGeom>
          <a:noFill/>
        </p:spPr>
        <p:txBody>
          <a:bodyPr wrap="square" lIns="0" tIns="0" rIns="0" bIns="0" rtlCol="0">
            <a:noAutofit/>
          </a:bodyPr>
          <a:lstStyle/>
          <a:p>
            <a:pPr algn="l"/>
            <a:r>
              <a:rPr lang="en-AU" sz="1400" dirty="0"/>
              <a:t>Increase the intensity and the pace of the movement</a:t>
            </a:r>
          </a:p>
        </p:txBody>
      </p:sp>
      <p:sp>
        <p:nvSpPr>
          <p:cNvPr id="37" name="TextBox 36">
            <a:extLst>
              <a:ext uri="{FF2B5EF4-FFF2-40B4-BE49-F238E27FC236}">
                <a16:creationId xmlns:a16="http://schemas.microsoft.com/office/drawing/2014/main" id="{D7AB7FE2-705B-F00D-8212-102EB5F67E12}"/>
              </a:ext>
            </a:extLst>
          </p:cNvPr>
          <p:cNvSpPr txBox="1"/>
          <p:nvPr/>
        </p:nvSpPr>
        <p:spPr>
          <a:xfrm>
            <a:off x="3388871" y="3848239"/>
            <a:ext cx="2095500" cy="200254"/>
          </a:xfrm>
          <a:prstGeom prst="rect">
            <a:avLst/>
          </a:prstGeom>
          <a:noFill/>
        </p:spPr>
        <p:txBody>
          <a:bodyPr wrap="square" lIns="0" tIns="0" rIns="0" bIns="0" rtlCol="0">
            <a:noAutofit/>
          </a:bodyPr>
          <a:lstStyle/>
          <a:p>
            <a:pPr algn="l"/>
            <a:r>
              <a:rPr lang="en-AU" sz="1400" dirty="0"/>
              <a:t>Move all joints in the body</a:t>
            </a:r>
          </a:p>
        </p:txBody>
      </p:sp>
      <p:sp>
        <p:nvSpPr>
          <p:cNvPr id="38" name="TextBox 37">
            <a:extLst>
              <a:ext uri="{FF2B5EF4-FFF2-40B4-BE49-F238E27FC236}">
                <a16:creationId xmlns:a16="http://schemas.microsoft.com/office/drawing/2014/main" id="{C337E616-8840-51E3-9213-4EEF725E3D5C}"/>
              </a:ext>
            </a:extLst>
          </p:cNvPr>
          <p:cNvSpPr txBox="1"/>
          <p:nvPr/>
        </p:nvSpPr>
        <p:spPr>
          <a:xfrm>
            <a:off x="3388871" y="4904426"/>
            <a:ext cx="2095500" cy="809574"/>
          </a:xfrm>
          <a:prstGeom prst="rect">
            <a:avLst/>
          </a:prstGeom>
          <a:noFill/>
        </p:spPr>
        <p:txBody>
          <a:bodyPr wrap="square" lIns="0" tIns="0" rIns="0" bIns="0" rtlCol="0">
            <a:noAutofit/>
          </a:bodyPr>
          <a:lstStyle/>
          <a:p>
            <a:pPr algn="l"/>
            <a:r>
              <a:rPr lang="en-AU" sz="1400" dirty="0"/>
              <a:t>For example, extension, flexion and rotation of the shoulders, hips, knees, elbows, spine and ankles </a:t>
            </a:r>
          </a:p>
        </p:txBody>
      </p:sp>
      <p:sp>
        <p:nvSpPr>
          <p:cNvPr id="21" name="TextBox 20">
            <a:extLst>
              <a:ext uri="{FF2B5EF4-FFF2-40B4-BE49-F238E27FC236}">
                <a16:creationId xmlns:a16="http://schemas.microsoft.com/office/drawing/2014/main" id="{E62A9110-7E6E-D4BD-F402-0CF0F276EBD4}"/>
              </a:ext>
            </a:extLst>
          </p:cNvPr>
          <p:cNvSpPr txBox="1"/>
          <p:nvPr/>
        </p:nvSpPr>
        <p:spPr>
          <a:xfrm>
            <a:off x="6263392" y="1520974"/>
            <a:ext cx="2095500" cy="514350"/>
          </a:xfrm>
          <a:prstGeom prst="rect">
            <a:avLst/>
          </a:prstGeom>
          <a:noFill/>
        </p:spPr>
        <p:txBody>
          <a:bodyPr wrap="square" lIns="0" tIns="0" rIns="0" bIns="0" rtlCol="0">
            <a:noAutofit/>
          </a:bodyPr>
          <a:lstStyle/>
          <a:p>
            <a:pPr algn="l"/>
            <a:r>
              <a:rPr lang="en-AU" sz="1800" b="1" dirty="0">
                <a:solidFill>
                  <a:schemeClr val="bg1"/>
                </a:solidFill>
                <a:latin typeface="+mj-lt"/>
              </a:rPr>
              <a:t>Stretch</a:t>
            </a:r>
          </a:p>
        </p:txBody>
      </p:sp>
      <p:sp>
        <p:nvSpPr>
          <p:cNvPr id="39" name="TextBox 38">
            <a:extLst>
              <a:ext uri="{FF2B5EF4-FFF2-40B4-BE49-F238E27FC236}">
                <a16:creationId xmlns:a16="http://schemas.microsoft.com/office/drawing/2014/main" id="{82BBD4D8-EE4C-E57A-5C28-83A923CBECA9}"/>
              </a:ext>
            </a:extLst>
          </p:cNvPr>
          <p:cNvSpPr txBox="1"/>
          <p:nvPr/>
        </p:nvSpPr>
        <p:spPr>
          <a:xfrm>
            <a:off x="6263392" y="2363789"/>
            <a:ext cx="2095500" cy="826156"/>
          </a:xfrm>
          <a:prstGeom prst="rect">
            <a:avLst/>
          </a:prstGeom>
          <a:noFill/>
        </p:spPr>
        <p:txBody>
          <a:bodyPr wrap="square" lIns="0" tIns="0" rIns="0" bIns="0" rtlCol="0">
            <a:noAutofit/>
          </a:bodyPr>
          <a:lstStyle/>
          <a:p>
            <a:pPr algn="l"/>
            <a:r>
              <a:rPr lang="en-AU" sz="1400" dirty="0"/>
              <a:t>Now the temperature of the muscles has increased, begin lengthening the muscles</a:t>
            </a:r>
          </a:p>
        </p:txBody>
      </p:sp>
      <p:sp>
        <p:nvSpPr>
          <p:cNvPr id="40" name="TextBox 39">
            <a:extLst>
              <a:ext uri="{FF2B5EF4-FFF2-40B4-BE49-F238E27FC236}">
                <a16:creationId xmlns:a16="http://schemas.microsoft.com/office/drawing/2014/main" id="{CF098FBF-4447-FB77-1D71-41105D49D55C}"/>
              </a:ext>
            </a:extLst>
          </p:cNvPr>
          <p:cNvSpPr txBox="1"/>
          <p:nvPr/>
        </p:nvSpPr>
        <p:spPr>
          <a:xfrm>
            <a:off x="6263392" y="3427829"/>
            <a:ext cx="2095500" cy="1041075"/>
          </a:xfrm>
          <a:prstGeom prst="rect">
            <a:avLst/>
          </a:prstGeom>
          <a:noFill/>
        </p:spPr>
        <p:txBody>
          <a:bodyPr wrap="square" lIns="0" tIns="0" rIns="0" bIns="0" rtlCol="0">
            <a:noAutofit/>
          </a:bodyPr>
          <a:lstStyle/>
          <a:p>
            <a:pPr algn="l"/>
            <a:r>
              <a:rPr lang="en-AU" sz="1400" dirty="0"/>
              <a:t>Perform relevant stretching techniques to prepare specific muscles for movements you will perform</a:t>
            </a:r>
          </a:p>
        </p:txBody>
      </p:sp>
      <p:sp>
        <p:nvSpPr>
          <p:cNvPr id="41" name="TextBox 40">
            <a:extLst>
              <a:ext uri="{FF2B5EF4-FFF2-40B4-BE49-F238E27FC236}">
                <a16:creationId xmlns:a16="http://schemas.microsoft.com/office/drawing/2014/main" id="{5F2B0B3B-C618-2F20-89D5-88A023556AC2}"/>
              </a:ext>
            </a:extLst>
          </p:cNvPr>
          <p:cNvSpPr txBox="1"/>
          <p:nvPr/>
        </p:nvSpPr>
        <p:spPr>
          <a:xfrm>
            <a:off x="6263392" y="4676775"/>
            <a:ext cx="2095500" cy="1264876"/>
          </a:xfrm>
          <a:prstGeom prst="rect">
            <a:avLst/>
          </a:prstGeom>
          <a:noFill/>
        </p:spPr>
        <p:txBody>
          <a:bodyPr wrap="square" lIns="0" tIns="0" rIns="0" bIns="0" rtlCol="0">
            <a:noAutofit/>
          </a:bodyPr>
          <a:lstStyle/>
          <a:p>
            <a:pPr algn="l"/>
            <a:r>
              <a:rPr lang="en-AU" sz="1400" dirty="0"/>
              <a:t>For example, if you are performing kicks, a dynamic stretch of the legs will prepare the muscles for the quick action </a:t>
            </a:r>
          </a:p>
        </p:txBody>
      </p:sp>
      <p:sp>
        <p:nvSpPr>
          <p:cNvPr id="22" name="TextBox 21">
            <a:extLst>
              <a:ext uri="{FF2B5EF4-FFF2-40B4-BE49-F238E27FC236}">
                <a16:creationId xmlns:a16="http://schemas.microsoft.com/office/drawing/2014/main" id="{AA0B7746-BD19-5C28-E042-8DE0544F22B9}"/>
              </a:ext>
            </a:extLst>
          </p:cNvPr>
          <p:cNvSpPr txBox="1"/>
          <p:nvPr/>
        </p:nvSpPr>
        <p:spPr>
          <a:xfrm>
            <a:off x="9206617" y="1575556"/>
            <a:ext cx="2095500" cy="514350"/>
          </a:xfrm>
          <a:prstGeom prst="rect">
            <a:avLst/>
          </a:prstGeom>
          <a:noFill/>
        </p:spPr>
        <p:txBody>
          <a:bodyPr wrap="square" lIns="0" tIns="0" rIns="0" bIns="0" rtlCol="0">
            <a:noAutofit/>
          </a:bodyPr>
          <a:lstStyle/>
          <a:p>
            <a:pPr algn="l"/>
            <a:r>
              <a:rPr lang="en-AU" sz="1800" b="1" dirty="0">
                <a:solidFill>
                  <a:schemeClr val="bg1"/>
                </a:solidFill>
                <a:latin typeface="+mj-lt"/>
              </a:rPr>
              <a:t>Strength</a:t>
            </a:r>
          </a:p>
        </p:txBody>
      </p:sp>
      <p:sp>
        <p:nvSpPr>
          <p:cNvPr id="42" name="TextBox 41">
            <a:extLst>
              <a:ext uri="{FF2B5EF4-FFF2-40B4-BE49-F238E27FC236}">
                <a16:creationId xmlns:a16="http://schemas.microsoft.com/office/drawing/2014/main" id="{C978B04D-9FCC-B736-5669-162F41EB3960}"/>
              </a:ext>
            </a:extLst>
          </p:cNvPr>
          <p:cNvSpPr txBox="1"/>
          <p:nvPr/>
        </p:nvSpPr>
        <p:spPr>
          <a:xfrm>
            <a:off x="9206617" y="2573379"/>
            <a:ext cx="2095500" cy="406976"/>
          </a:xfrm>
          <a:prstGeom prst="rect">
            <a:avLst/>
          </a:prstGeom>
          <a:noFill/>
        </p:spPr>
        <p:txBody>
          <a:bodyPr wrap="square" lIns="0" tIns="0" rIns="0" bIns="0" rtlCol="0">
            <a:noAutofit/>
          </a:bodyPr>
          <a:lstStyle/>
          <a:p>
            <a:pPr algn="l"/>
            <a:r>
              <a:rPr lang="en-AU" sz="1400" dirty="0"/>
              <a:t>Begin strengthening the muscles</a:t>
            </a:r>
          </a:p>
        </p:txBody>
      </p:sp>
      <p:sp>
        <p:nvSpPr>
          <p:cNvPr id="43" name="TextBox 42">
            <a:extLst>
              <a:ext uri="{FF2B5EF4-FFF2-40B4-BE49-F238E27FC236}">
                <a16:creationId xmlns:a16="http://schemas.microsoft.com/office/drawing/2014/main" id="{1CE2A741-4B7D-101A-3224-FB2F6F94E145}"/>
              </a:ext>
            </a:extLst>
          </p:cNvPr>
          <p:cNvSpPr txBox="1"/>
          <p:nvPr/>
        </p:nvSpPr>
        <p:spPr>
          <a:xfrm>
            <a:off x="9206617" y="3423001"/>
            <a:ext cx="2095500" cy="1050731"/>
          </a:xfrm>
          <a:prstGeom prst="rect">
            <a:avLst/>
          </a:prstGeom>
          <a:noFill/>
        </p:spPr>
        <p:txBody>
          <a:bodyPr wrap="square" lIns="0" tIns="0" rIns="0" bIns="0" rtlCol="0">
            <a:noAutofit/>
          </a:bodyPr>
          <a:lstStyle/>
          <a:p>
            <a:pPr algn="l"/>
            <a:r>
              <a:rPr lang="en-AU" sz="1400" dirty="0"/>
              <a:t>Perform relevant strengthening exercises to prepare specific muscles for movements you will perform</a:t>
            </a:r>
          </a:p>
        </p:txBody>
      </p:sp>
      <p:sp>
        <p:nvSpPr>
          <p:cNvPr id="44" name="TextBox 43">
            <a:extLst>
              <a:ext uri="{FF2B5EF4-FFF2-40B4-BE49-F238E27FC236}">
                <a16:creationId xmlns:a16="http://schemas.microsoft.com/office/drawing/2014/main" id="{F9945B3D-DD1A-CD4E-8B19-6C89E57D2418}"/>
              </a:ext>
            </a:extLst>
          </p:cNvPr>
          <p:cNvSpPr txBox="1"/>
          <p:nvPr/>
        </p:nvSpPr>
        <p:spPr>
          <a:xfrm>
            <a:off x="9206617" y="4904426"/>
            <a:ext cx="2095500" cy="809574"/>
          </a:xfrm>
          <a:prstGeom prst="rect">
            <a:avLst/>
          </a:prstGeom>
          <a:noFill/>
        </p:spPr>
        <p:txBody>
          <a:bodyPr wrap="square" lIns="0" tIns="0" rIns="0" bIns="0" rtlCol="0">
            <a:noAutofit/>
          </a:bodyPr>
          <a:lstStyle/>
          <a:p>
            <a:pPr algn="l"/>
            <a:r>
              <a:rPr lang="en-AU" sz="1400" dirty="0"/>
              <a:t>For example, if you are performing jumps, plié exercises will help strengthen to quadriceps</a:t>
            </a:r>
          </a:p>
        </p:txBody>
      </p:sp>
      <p:sp>
        <p:nvSpPr>
          <p:cNvPr id="5" name="Slide Number Placeholder 4">
            <a:extLst>
              <a:ext uri="{FF2B5EF4-FFF2-40B4-BE49-F238E27FC236}">
                <a16:creationId xmlns:a16="http://schemas.microsoft.com/office/drawing/2014/main" id="{862247F2-F602-8159-8F79-288C35DE25C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19</a:t>
            </a:fld>
            <a:endParaRPr lang="en-AU"/>
          </a:p>
        </p:txBody>
      </p:sp>
    </p:spTree>
    <p:extLst>
      <p:ext uri="{BB962C8B-B14F-4D97-AF65-F5344CB8AC3E}">
        <p14:creationId xmlns:p14="http://schemas.microsoft.com/office/powerpoint/2010/main" val="146190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1F24CF-F621-FD55-C4BF-F57EF1FAD6EF}"/>
              </a:ext>
            </a:extLst>
          </p:cNvPr>
          <p:cNvSpPr>
            <a:spLocks noGrp="1"/>
          </p:cNvSpPr>
          <p:nvPr>
            <p:ph type="title"/>
          </p:nvPr>
        </p:nvSpPr>
        <p:spPr/>
        <p:txBody>
          <a:bodyPr/>
          <a:lstStyle/>
          <a:p>
            <a:r>
              <a:rPr lang="en-AU" dirty="0">
                <a:latin typeface="+mj-lt"/>
              </a:rPr>
              <a:t>Instructions for use</a:t>
            </a:r>
          </a:p>
        </p:txBody>
      </p:sp>
      <p:sp>
        <p:nvSpPr>
          <p:cNvPr id="4" name="Picture Placeholder 3">
            <a:extLst>
              <a:ext uri="{FF2B5EF4-FFF2-40B4-BE49-F238E27FC236}">
                <a16:creationId xmlns:a16="http://schemas.microsoft.com/office/drawing/2014/main" id="{4B077F88-0E99-14A7-1ED4-53D5467D02E4}"/>
              </a:ext>
            </a:extLst>
          </p:cNvPr>
          <p:cNvSpPr>
            <a:spLocks noGrp="1"/>
          </p:cNvSpPr>
          <p:nvPr>
            <p:ph type="pic" sz="quarter" idx="13"/>
          </p:nvPr>
        </p:nvSpPr>
        <p:spPr/>
        <p:txBody>
          <a:bodyPr/>
          <a:lstStyle/>
          <a:p>
            <a:pPr marL="342900" indent="-342900">
              <a:buFont typeface="Arial"/>
              <a:buChar char="•"/>
            </a:pPr>
            <a:r>
              <a:rPr lang="en-AU" sz="1800" dirty="0">
                <a:latin typeface="+mn-lt"/>
                <a:ea typeface="+mn-lt"/>
                <a:cs typeface="+mn-lt"/>
              </a:rPr>
              <a:t>This resource is not a teaching and learning program. It should be used in conjunction with </a:t>
            </a:r>
            <a:r>
              <a:rPr lang="en-AU" sz="1800" dirty="0">
                <a:latin typeface="+mn-lt"/>
                <a:ea typeface="+mn-lt"/>
                <a:cs typeface="+mn-lt"/>
                <a:hlinkClick r:id="rId2"/>
              </a:rPr>
              <a:t>Stage 5 dance – sample unit – all that jazz</a:t>
            </a:r>
            <a:r>
              <a:rPr lang="en-AU" sz="1800" dirty="0">
                <a:latin typeface="+mn-lt"/>
                <a:ea typeface="+mn-lt"/>
                <a:cs typeface="+mn-lt"/>
              </a:rPr>
              <a:t>. </a:t>
            </a:r>
            <a:r>
              <a:rPr lang="en-AU" sz="1800" b="1" dirty="0">
                <a:latin typeface="+mn-lt"/>
              </a:rPr>
              <a:t>It is intended to support a primarily practical approach to teaching performance</a:t>
            </a:r>
            <a:r>
              <a:rPr lang="en-AU" sz="1800" dirty="0">
                <a:latin typeface="+mn-lt"/>
              </a:rPr>
              <a:t>.</a:t>
            </a:r>
            <a:endParaRPr lang="en-AU" sz="1800" dirty="0">
              <a:solidFill>
                <a:srgbClr val="22272B"/>
              </a:solidFill>
              <a:latin typeface="+mn-lt"/>
            </a:endParaRPr>
          </a:p>
          <a:p>
            <a:pPr marL="342900" indent="-342900">
              <a:lnSpc>
                <a:spcPct val="150000"/>
              </a:lnSpc>
              <a:buFont typeface="Arial"/>
              <a:buChar char="•"/>
            </a:pPr>
            <a:r>
              <a:rPr lang="en-AU" sz="1800" dirty="0">
                <a:solidFill>
                  <a:srgbClr val="22272B"/>
                </a:solidFill>
                <a:latin typeface="+mn-lt"/>
              </a:rPr>
              <a:t>Classroom teachers are encouraged to </a:t>
            </a:r>
            <a:r>
              <a:rPr lang="en-AU" sz="1800" b="1" dirty="0">
                <a:solidFill>
                  <a:srgbClr val="22272B"/>
                </a:solidFill>
                <a:latin typeface="+mn-lt"/>
              </a:rPr>
              <a:t>add and adapt</a:t>
            </a:r>
            <a:r>
              <a:rPr lang="en-AU" sz="1800" dirty="0">
                <a:solidFill>
                  <a:srgbClr val="22272B"/>
                </a:solidFill>
                <a:latin typeface="+mn-lt"/>
              </a:rPr>
              <a:t> slides as required to meet the needs of their students.</a:t>
            </a:r>
          </a:p>
          <a:p>
            <a:pPr marL="342900" indent="-342900">
              <a:lnSpc>
                <a:spcPct val="150000"/>
              </a:lnSpc>
              <a:buFont typeface="Arial"/>
              <a:buChar char="•"/>
            </a:pPr>
            <a:r>
              <a:rPr lang="en-AU" sz="1800" dirty="0">
                <a:solidFill>
                  <a:srgbClr val="22272B"/>
                </a:solidFill>
                <a:latin typeface="+mn-lt"/>
              </a:rPr>
              <a:t>Save a copy of the file to make changes to the slide deck – go to File &gt; Download a Copy (this downloads a copy to the computer to edit in the PowerPoint app).</a:t>
            </a:r>
          </a:p>
          <a:p>
            <a:pPr marL="342900" indent="-342900">
              <a:lnSpc>
                <a:spcPct val="150000"/>
              </a:lnSpc>
              <a:buFont typeface="Arial"/>
              <a:buChar char="•"/>
            </a:pPr>
            <a:r>
              <a:rPr lang="en-AU" sz="1800" dirty="0">
                <a:solidFill>
                  <a:srgbClr val="22272B"/>
                </a:solidFill>
                <a:latin typeface="+mn-lt"/>
              </a:rPr>
              <a:t>To convert the PowerPoint to Google Slides:</a:t>
            </a:r>
          </a:p>
          <a:p>
            <a:pPr marL="913765" lvl="1" indent="-457200">
              <a:lnSpc>
                <a:spcPct val="150000"/>
              </a:lnSpc>
              <a:buFont typeface="+mj-lt"/>
              <a:buAutoNum type="arabicPeriod"/>
            </a:pPr>
            <a:r>
              <a:rPr lang="en-AU" dirty="0">
                <a:solidFill>
                  <a:srgbClr val="22272B"/>
                </a:solidFill>
                <a:latin typeface="+mn-lt"/>
              </a:rPr>
              <a:t>Upload the file into Google Drive and open it.</a:t>
            </a:r>
          </a:p>
          <a:p>
            <a:pPr marL="913765" lvl="1" indent="-457200">
              <a:lnSpc>
                <a:spcPct val="150000"/>
              </a:lnSpc>
              <a:buFont typeface="+mj-lt"/>
              <a:buAutoNum type="arabicPeriod"/>
            </a:pPr>
            <a:r>
              <a:rPr lang="en-AU" dirty="0">
                <a:solidFill>
                  <a:srgbClr val="22272B"/>
                </a:solidFill>
                <a:latin typeface="+mn-lt"/>
              </a:rPr>
              <a:t>Go to File &gt; Save as Google Slides.</a:t>
            </a:r>
            <a:endParaRPr lang="en-AU" b="1" dirty="0">
              <a:solidFill>
                <a:srgbClr val="22272B"/>
              </a:solidFill>
              <a:latin typeface="+mn-lt"/>
            </a:endParaRPr>
          </a:p>
        </p:txBody>
      </p:sp>
      <p:sp>
        <p:nvSpPr>
          <p:cNvPr id="2" name="Slide Number Placeholder 1">
            <a:extLst>
              <a:ext uri="{FF2B5EF4-FFF2-40B4-BE49-F238E27FC236}">
                <a16:creationId xmlns:a16="http://schemas.microsoft.com/office/drawing/2014/main" id="{E9E91E78-1917-61A7-69DD-2EF6F96CEFF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a:t>
            </a:fld>
            <a:endParaRPr lang="en-AU"/>
          </a:p>
        </p:txBody>
      </p:sp>
    </p:spTree>
    <p:extLst>
      <p:ext uri="{BB962C8B-B14F-4D97-AF65-F5344CB8AC3E}">
        <p14:creationId xmlns:p14="http://schemas.microsoft.com/office/powerpoint/2010/main" val="232033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61272-6B95-CC76-8EF0-14897F1AF795}"/>
              </a:ext>
            </a:extLst>
          </p:cNvPr>
          <p:cNvSpPr>
            <a:spLocks noGrp="1"/>
          </p:cNvSpPr>
          <p:nvPr>
            <p:ph type="title"/>
          </p:nvPr>
        </p:nvSpPr>
        <p:spPr/>
        <p:txBody>
          <a:bodyPr/>
          <a:lstStyle/>
          <a:p>
            <a:r>
              <a:rPr lang="en-AU" dirty="0">
                <a:latin typeface="+mj-lt"/>
              </a:rPr>
              <a:t>Cool-down</a:t>
            </a:r>
          </a:p>
        </p:txBody>
      </p:sp>
      <p:grpSp>
        <p:nvGrpSpPr>
          <p:cNvPr id="7" name="Group 6" descr="NESA defines a cool-down as ‘to bring the body back to its normal physiological level after fast, vigorous exercise or activity by gradually slowing the pace of activity or by doing gentle exercises or stretches’.​ &#10;(NESA 2023)">
            <a:extLst>
              <a:ext uri="{FF2B5EF4-FFF2-40B4-BE49-F238E27FC236}">
                <a16:creationId xmlns:a16="http://schemas.microsoft.com/office/drawing/2014/main" id="{B522CC92-6373-69DB-31FC-725E894769CB}"/>
              </a:ext>
            </a:extLst>
          </p:cNvPr>
          <p:cNvGrpSpPr/>
          <p:nvPr/>
        </p:nvGrpSpPr>
        <p:grpSpPr>
          <a:xfrm>
            <a:off x="360000" y="1481137"/>
            <a:ext cx="5588564" cy="3895725"/>
            <a:chOff x="360000" y="1904025"/>
            <a:chExt cx="5588564" cy="3895725"/>
          </a:xfrm>
        </p:grpSpPr>
        <p:sp>
          <p:nvSpPr>
            <p:cNvPr id="5" name="Content Placeholder 5">
              <a:extLst>
                <a:ext uri="{FF2B5EF4-FFF2-40B4-BE49-F238E27FC236}">
                  <a16:creationId xmlns:a16="http://schemas.microsoft.com/office/drawing/2014/main" id="{0C24F0D5-A528-20F6-0508-3A22B5D1E751}"/>
                </a:ext>
              </a:extLst>
            </p:cNvPr>
            <p:cNvSpPr txBox="1">
              <a:spLocks/>
            </p:cNvSpPr>
            <p:nvPr/>
          </p:nvSpPr>
          <p:spPr>
            <a:xfrm>
              <a:off x="360000" y="1904025"/>
              <a:ext cx="5588564" cy="3895725"/>
            </a:xfrm>
            <a:prstGeom prst="roundRect">
              <a:avLst>
                <a:gd name="adj" fmla="val 6080"/>
              </a:avLst>
            </a:prstGeom>
            <a:solidFill>
              <a:schemeClr val="accent4"/>
            </a:solidFill>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a:endParaRPr lang="en-US" sz="1800" dirty="0">
                <a:latin typeface="+mn-lt"/>
              </a:endParaRPr>
            </a:p>
          </p:txBody>
        </p:sp>
        <p:sp>
          <p:nvSpPr>
            <p:cNvPr id="4" name="TextBox 3">
              <a:extLst>
                <a:ext uri="{FF2B5EF4-FFF2-40B4-BE49-F238E27FC236}">
                  <a16:creationId xmlns:a16="http://schemas.microsoft.com/office/drawing/2014/main" id="{D72EC4BC-542D-2F10-9514-5403F94C4568}"/>
                </a:ext>
              </a:extLst>
            </p:cNvPr>
            <p:cNvSpPr txBox="1"/>
            <p:nvPr/>
          </p:nvSpPr>
          <p:spPr>
            <a:xfrm>
              <a:off x="507436" y="1974714"/>
              <a:ext cx="5243208" cy="3599234"/>
            </a:xfrm>
            <a:prstGeom prst="rect">
              <a:avLst/>
            </a:prstGeom>
            <a:noFill/>
          </p:spPr>
          <p:txBody>
            <a:bodyPr wrap="square" lIns="0" tIns="0" rIns="0" bIns="0" rtlCol="0">
              <a:noAutofit/>
            </a:bodyPr>
            <a:lstStyle/>
            <a:p>
              <a:pPr marL="85725">
                <a:lnSpc>
                  <a:spcPct val="150000"/>
                </a:lnSpc>
                <a:spcAft>
                  <a:spcPts val="1200"/>
                </a:spcAft>
              </a:pPr>
              <a:r>
                <a:rPr lang="en-AU" sz="1800" dirty="0">
                  <a:solidFill>
                    <a:schemeClr val="accent1"/>
                  </a:solidFill>
                  <a:latin typeface="+mn-lt"/>
                </a:rPr>
                <a:t>NESA defines a cool-down as ‘to bring the body back to its normal physiological level after fast, vigorous exercise or activity by gradually slowing the pace of activity or by doing gentle exercises or stretches’.​ </a:t>
              </a:r>
            </a:p>
            <a:p>
              <a:pPr marL="85725" algn="r">
                <a:lnSpc>
                  <a:spcPct val="150000"/>
                </a:lnSpc>
                <a:spcAft>
                  <a:spcPts val="1200"/>
                </a:spcAft>
              </a:pPr>
              <a:r>
                <a:rPr lang="en-AU" sz="1800" dirty="0">
                  <a:solidFill>
                    <a:schemeClr val="accent1"/>
                  </a:solidFill>
                  <a:latin typeface="+mn-lt"/>
                </a:rPr>
                <a:t>(</a:t>
              </a:r>
              <a:r>
                <a:rPr kumimoji="0" lang="en-AU" sz="1800" b="0" i="0" strike="noStrike" kern="1200" cap="none" spc="0" normalizeH="0" baseline="0" noProof="0" dirty="0">
                  <a:ln>
                    <a:noFill/>
                  </a:ln>
                  <a:solidFill>
                    <a:schemeClr val="accent1"/>
                  </a:solidFill>
                  <a:effectLst/>
                  <a:uLnTx/>
                  <a:uFillTx/>
                  <a:latin typeface="+mn-lt"/>
                  <a:ea typeface="Calibri" panose="020F0502020204030204" pitchFamily="34" charset="0"/>
                  <a:cs typeface="+mn-cs"/>
                </a:rPr>
                <a:t>NESA</a:t>
              </a:r>
              <a:r>
                <a:rPr lang="en-AU" sz="1800" dirty="0">
                  <a:solidFill>
                    <a:schemeClr val="accent1"/>
                  </a:solidFill>
                  <a:latin typeface="+mn-lt"/>
                  <a:ea typeface="Calibri" panose="020F0502020204030204" pitchFamily="34" charset="0"/>
                </a:rPr>
                <a:t> </a:t>
              </a:r>
              <a:r>
                <a:rPr kumimoji="0" lang="en-AU" sz="1800" b="0" i="0" strike="noStrike" kern="1200" cap="none" spc="0" normalizeH="0" baseline="0" noProof="0" dirty="0">
                  <a:ln>
                    <a:noFill/>
                  </a:ln>
                  <a:solidFill>
                    <a:schemeClr val="accent1"/>
                  </a:solidFill>
                  <a:effectLst/>
                  <a:uLnTx/>
                  <a:uFillTx/>
                  <a:latin typeface="+mn-lt"/>
                  <a:ea typeface="Calibri" panose="020F0502020204030204" pitchFamily="34" charset="0"/>
                  <a:cs typeface="+mn-cs"/>
                </a:rPr>
                <a:t>2023)</a:t>
              </a:r>
              <a:endParaRPr lang="en-AU" sz="1800" dirty="0">
                <a:solidFill>
                  <a:schemeClr val="accent1"/>
                </a:solidFill>
                <a:latin typeface="+mn-lt"/>
              </a:endParaRPr>
            </a:p>
          </p:txBody>
        </p:sp>
      </p:grpSp>
      <p:sp>
        <p:nvSpPr>
          <p:cNvPr id="11" name="Content Placeholder 5">
            <a:extLst>
              <a:ext uri="{FF2B5EF4-FFF2-40B4-BE49-F238E27FC236}">
                <a16:creationId xmlns:a16="http://schemas.microsoft.com/office/drawing/2014/main" id="{F9E2ABA7-84DA-F9F5-87B0-AF13AB256BAA}"/>
              </a:ext>
            </a:extLst>
          </p:cNvPr>
          <p:cNvSpPr txBox="1">
            <a:spLocks/>
          </p:cNvSpPr>
          <p:nvPr/>
        </p:nvSpPr>
        <p:spPr>
          <a:xfrm>
            <a:off x="6096000" y="1481137"/>
            <a:ext cx="5588564" cy="3895725"/>
          </a:xfrm>
          <a:prstGeom prst="roundRect">
            <a:avLst>
              <a:gd name="adj" fmla="val 6080"/>
            </a:avLst>
          </a:prstGeom>
          <a:solidFill>
            <a:schemeClr val="accent6"/>
          </a:solidFill>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a:r>
              <a:rPr lang="en-AU" sz="1800" dirty="0">
                <a:latin typeface="+mn-lt"/>
              </a:rPr>
              <a:t>Other cool-down facts:</a:t>
            </a:r>
          </a:p>
          <a:p>
            <a:pPr marL="466725" indent="-285750">
              <a:buFont typeface="Arial" panose="020B0604020202020204" pitchFamily="34" charset="0"/>
              <a:buChar char="•"/>
            </a:pPr>
            <a:r>
              <a:rPr lang="en-AU" sz="1800" dirty="0">
                <a:latin typeface="+mn-lt"/>
              </a:rPr>
              <a:t>helps to flush out the lactic acid in muscles to reduce soreness the next day </a:t>
            </a:r>
          </a:p>
          <a:p>
            <a:pPr marL="466725" indent="-285750">
              <a:buFont typeface="Arial" panose="020B0604020202020204" pitchFamily="34" charset="0"/>
              <a:buChar char="•"/>
            </a:pPr>
            <a:r>
              <a:rPr lang="en-AU" sz="1800" dirty="0">
                <a:latin typeface="+mn-lt"/>
              </a:rPr>
              <a:t>muscles are their most pliable at the end of a class due to the increased temperature of the muscles, oxygen and blood circulation</a:t>
            </a:r>
            <a:endParaRPr lang="en-US" sz="1800" dirty="0">
              <a:latin typeface="+mn-lt"/>
            </a:endParaRPr>
          </a:p>
          <a:p>
            <a:pPr marL="466725" indent="-285750">
              <a:buFont typeface="Arial" panose="020B0604020202020204" pitchFamily="34" charset="0"/>
              <a:buChar char="•"/>
            </a:pPr>
            <a:r>
              <a:rPr lang="en-AU" sz="1800" dirty="0">
                <a:latin typeface="+mn-lt"/>
              </a:rPr>
              <a:t>the cool-down is an optimum time to increase flexibility of the muscles.</a:t>
            </a:r>
            <a:endParaRPr lang="en-US" sz="1800" dirty="0">
              <a:latin typeface="+mn-lt"/>
            </a:endParaRPr>
          </a:p>
        </p:txBody>
      </p:sp>
      <p:sp>
        <p:nvSpPr>
          <p:cNvPr id="3" name="Slide Number Placeholder 2">
            <a:extLst>
              <a:ext uri="{FF2B5EF4-FFF2-40B4-BE49-F238E27FC236}">
                <a16:creationId xmlns:a16="http://schemas.microsoft.com/office/drawing/2014/main" id="{2204BEBA-B01F-0441-35A5-43978B3CF81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20</a:t>
            </a:fld>
            <a:endParaRPr lang="en-AU"/>
          </a:p>
        </p:txBody>
      </p:sp>
    </p:spTree>
    <p:extLst>
      <p:ext uri="{BB962C8B-B14F-4D97-AF65-F5344CB8AC3E}">
        <p14:creationId xmlns:p14="http://schemas.microsoft.com/office/powerpoint/2010/main" val="253499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9C7C49-F185-660E-B2BA-1DCDE9AA7A52}"/>
              </a:ext>
            </a:extLst>
          </p:cNvPr>
          <p:cNvSpPr>
            <a:spLocks noGrp="1"/>
          </p:cNvSpPr>
          <p:nvPr>
            <p:ph type="title"/>
          </p:nvPr>
        </p:nvSpPr>
        <p:spPr>
          <a:xfrm>
            <a:off x="360000" y="360000"/>
            <a:ext cx="5198308" cy="545601"/>
          </a:xfrm>
        </p:spPr>
        <p:txBody>
          <a:bodyPr/>
          <a:lstStyle/>
          <a:p>
            <a:r>
              <a:rPr lang="en-AU" dirty="0">
                <a:latin typeface="+mj-lt"/>
              </a:rPr>
              <a:t>The skeleton (1)</a:t>
            </a:r>
          </a:p>
        </p:txBody>
      </p:sp>
      <p:sp>
        <p:nvSpPr>
          <p:cNvPr id="17" name="Text Placeholder 16">
            <a:extLst>
              <a:ext uri="{FF2B5EF4-FFF2-40B4-BE49-F238E27FC236}">
                <a16:creationId xmlns:a16="http://schemas.microsoft.com/office/drawing/2014/main" id="{35B59D85-67E4-D34C-44D8-3A4F62408FAA}"/>
              </a:ext>
            </a:extLst>
          </p:cNvPr>
          <p:cNvSpPr>
            <a:spLocks noGrp="1"/>
          </p:cNvSpPr>
          <p:nvPr>
            <p:ph type="body" sz="quarter" idx="18"/>
          </p:nvPr>
        </p:nvSpPr>
        <p:spPr>
          <a:xfrm>
            <a:off x="360000" y="982520"/>
            <a:ext cx="5198308" cy="310015"/>
          </a:xfrm>
        </p:spPr>
        <p:txBody>
          <a:bodyPr/>
          <a:lstStyle/>
          <a:p>
            <a:r>
              <a:rPr lang="en-AU" dirty="0">
                <a:latin typeface="+mj-lt"/>
              </a:rPr>
              <a:t>Our bones</a:t>
            </a:r>
            <a:endParaRPr lang="en-US" dirty="0">
              <a:latin typeface="+mj-lt"/>
            </a:endParaRPr>
          </a:p>
        </p:txBody>
      </p:sp>
      <p:pic>
        <p:nvPicPr>
          <p:cNvPr id="4098" name="Picture 2" descr="This diagram shows the human skeleton and identifies the major bones. The left panel shows the anterior view (from the front) and the right panel shows the posterior view (from the back).">
            <a:extLst>
              <a:ext uri="{FF2B5EF4-FFF2-40B4-BE49-F238E27FC236}">
                <a16:creationId xmlns:a16="http://schemas.microsoft.com/office/drawing/2014/main" id="{0527868F-97AA-5AD2-41AE-A43994A831C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0001" y="1464675"/>
            <a:ext cx="5198307" cy="52864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D39D3A2-CA3A-12CD-BA81-416B757A4A96}"/>
              </a:ext>
              <a:ext uri="{C183D7F6-B498-43B3-948B-1728B52AA6E4}">
                <adec:decorative xmlns:adec="http://schemas.microsoft.com/office/drawing/2017/decorative" val="1"/>
              </a:ext>
            </a:extLst>
          </p:cNvPr>
          <p:cNvSpPr/>
          <p:nvPr/>
        </p:nvSpPr>
        <p:spPr>
          <a:xfrm>
            <a:off x="5895975" y="0"/>
            <a:ext cx="6296025"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Picture Placeholder 1">
            <a:extLst>
              <a:ext uri="{FF2B5EF4-FFF2-40B4-BE49-F238E27FC236}">
                <a16:creationId xmlns:a16="http://schemas.microsoft.com/office/drawing/2014/main" id="{378056EA-F0B3-FF36-D45D-87C60DD319B6}"/>
              </a:ext>
            </a:extLst>
          </p:cNvPr>
          <p:cNvSpPr>
            <a:spLocks noGrp="1"/>
          </p:cNvSpPr>
          <p:nvPr>
            <p:ph type="pic" sz="quarter" idx="20"/>
          </p:nvPr>
        </p:nvSpPr>
        <p:spPr>
          <a:xfrm>
            <a:off x="6324599" y="1292535"/>
            <a:ext cx="5507038" cy="4300869"/>
          </a:xfrm>
        </p:spPr>
        <p:txBody>
          <a:bodyPr/>
          <a:lstStyle/>
          <a:p>
            <a:pPr>
              <a:lnSpc>
                <a:spcPct val="150000"/>
              </a:lnSpc>
            </a:pPr>
            <a:r>
              <a:rPr lang="en-AU" sz="1800" dirty="0">
                <a:latin typeface="+mn-lt"/>
              </a:rPr>
              <a:t>The </a:t>
            </a:r>
            <a:r>
              <a:rPr lang="en-AU" sz="1800" b="1" dirty="0">
                <a:latin typeface="+mn-lt"/>
              </a:rPr>
              <a:t>skeletal system </a:t>
            </a:r>
            <a:r>
              <a:rPr lang="en-AU" sz="1800" dirty="0">
                <a:latin typeface="+mn-lt"/>
              </a:rPr>
              <a:t>is made up of bones and cartilage. It performs the following important functions:</a:t>
            </a:r>
          </a:p>
          <a:p>
            <a:pPr marL="285750" indent="-285750">
              <a:lnSpc>
                <a:spcPct val="150000"/>
              </a:lnSpc>
              <a:buFont typeface="Arial" panose="020B0604020202020204" pitchFamily="34" charset="0"/>
              <a:buChar char="•"/>
            </a:pPr>
            <a:r>
              <a:rPr lang="en-AU" sz="1800" dirty="0">
                <a:latin typeface="+mn-lt"/>
              </a:rPr>
              <a:t>supports the body and gives it shape</a:t>
            </a:r>
          </a:p>
          <a:p>
            <a:pPr marL="285750" indent="-285750">
              <a:lnSpc>
                <a:spcPct val="150000"/>
              </a:lnSpc>
              <a:buFont typeface="Arial" panose="020B0604020202020204" pitchFamily="34" charset="0"/>
              <a:buChar char="•"/>
            </a:pPr>
            <a:r>
              <a:rPr lang="en-AU" sz="1800" dirty="0">
                <a:latin typeface="+mn-lt"/>
              </a:rPr>
              <a:t>facilitates movement</a:t>
            </a:r>
          </a:p>
          <a:p>
            <a:pPr marL="285750" indent="-285750">
              <a:lnSpc>
                <a:spcPct val="150000"/>
              </a:lnSpc>
              <a:buFont typeface="Arial" panose="020B0604020202020204" pitchFamily="34" charset="0"/>
              <a:buChar char="•"/>
            </a:pPr>
            <a:r>
              <a:rPr lang="en-AU" sz="1800" dirty="0">
                <a:latin typeface="+mn-lt"/>
              </a:rPr>
              <a:t>protects internal organs</a:t>
            </a:r>
          </a:p>
          <a:p>
            <a:pPr marL="285750" indent="-285750">
              <a:lnSpc>
                <a:spcPct val="150000"/>
              </a:lnSpc>
              <a:buFont typeface="Arial" panose="020B0604020202020204" pitchFamily="34" charset="0"/>
              <a:buChar char="•"/>
            </a:pPr>
            <a:r>
              <a:rPr lang="en-AU" sz="1800" dirty="0">
                <a:latin typeface="+mn-lt"/>
              </a:rPr>
              <a:t>produces blood cells</a:t>
            </a:r>
          </a:p>
          <a:p>
            <a:pPr marL="285750" indent="-285750">
              <a:lnSpc>
                <a:spcPct val="150000"/>
              </a:lnSpc>
              <a:buFont typeface="Arial" panose="020B0604020202020204" pitchFamily="34" charset="0"/>
              <a:buChar char="•"/>
            </a:pPr>
            <a:r>
              <a:rPr lang="en-AU" sz="1800" dirty="0">
                <a:latin typeface="+mn-lt"/>
              </a:rPr>
              <a:t>stores and releases minerals and fats.</a:t>
            </a:r>
          </a:p>
          <a:p>
            <a:r>
              <a:rPr lang="en-AU" sz="1800" dirty="0">
                <a:latin typeface="+mn-lt"/>
              </a:rPr>
              <a:t>Where 2 bones meet is called a </a:t>
            </a:r>
            <a:r>
              <a:rPr lang="en-AU" sz="1800" b="1" dirty="0">
                <a:latin typeface="+mn-lt"/>
              </a:rPr>
              <a:t>joint</a:t>
            </a:r>
            <a:r>
              <a:rPr lang="en-AU" sz="1800" dirty="0">
                <a:latin typeface="+mn-lt"/>
              </a:rPr>
              <a:t>.</a:t>
            </a:r>
          </a:p>
        </p:txBody>
      </p:sp>
      <p:sp>
        <p:nvSpPr>
          <p:cNvPr id="6" name="TextBox 5">
            <a:extLst>
              <a:ext uri="{FF2B5EF4-FFF2-40B4-BE49-F238E27FC236}">
                <a16:creationId xmlns:a16="http://schemas.microsoft.com/office/drawing/2014/main" id="{520BD8A7-7670-5371-55F9-C5EA03924EEC}"/>
              </a:ext>
            </a:extLst>
          </p:cNvPr>
          <p:cNvSpPr txBox="1"/>
          <p:nvPr/>
        </p:nvSpPr>
        <p:spPr>
          <a:xfrm>
            <a:off x="6324599" y="5919624"/>
            <a:ext cx="5507038" cy="612155"/>
          </a:xfrm>
          <a:prstGeom prst="rect">
            <a:avLst/>
          </a:prstGeom>
          <a:noFill/>
        </p:spPr>
        <p:txBody>
          <a:bodyPr wrap="square">
            <a:spAutoFit/>
          </a:bodyPr>
          <a:lstStyle/>
          <a:p>
            <a:pPr>
              <a:lnSpc>
                <a:spcPct val="150000"/>
              </a:lnSpc>
              <a:defRPr/>
            </a:pPr>
            <a:r>
              <a:rPr lang="en-AU" sz="1200" dirty="0">
                <a:solidFill>
                  <a:srgbClr val="002664"/>
                </a:solidFill>
                <a:latin typeface="+mn-lt"/>
                <a:ea typeface="Calibri" panose="020F0502020204030204" pitchFamily="34" charset="0"/>
                <a:hlinkClick r:id="rId4"/>
              </a:rPr>
              <a:t>'Axial and Appendicular Skeleton' </a:t>
            </a:r>
            <a:r>
              <a:rPr lang="en-AU" sz="1200" dirty="0">
                <a:solidFill>
                  <a:srgbClr val="002664"/>
                </a:solidFill>
                <a:latin typeface="+mn-lt"/>
                <a:ea typeface="Calibri" panose="020F0502020204030204" pitchFamily="34" charset="0"/>
              </a:rPr>
              <a:t>by OpenStax College, </a:t>
            </a:r>
            <a:r>
              <a:rPr lang="en-AU" sz="1200" dirty="0">
                <a:solidFill>
                  <a:srgbClr val="002664"/>
                </a:solidFill>
                <a:latin typeface="+mn-lt"/>
                <a:ea typeface="Calibri" panose="020F0502020204030204" pitchFamily="34" charset="0"/>
                <a:hlinkClick r:id="rId5"/>
              </a:rPr>
              <a:t>Anatomy and Physiology</a:t>
            </a:r>
            <a:r>
              <a:rPr lang="en-AU" sz="1200" dirty="0">
                <a:solidFill>
                  <a:srgbClr val="002664"/>
                </a:solidFill>
                <a:latin typeface="+mn-lt"/>
                <a:ea typeface="Calibri" panose="020F0502020204030204" pitchFamily="34" charset="0"/>
              </a:rPr>
              <a:t> is licensed under </a:t>
            </a:r>
            <a:r>
              <a:rPr lang="en-AU" sz="1200" dirty="0">
                <a:solidFill>
                  <a:srgbClr val="002664"/>
                </a:solidFill>
                <a:latin typeface="+mn-lt"/>
                <a:ea typeface="Calibri" panose="020F0502020204030204" pitchFamily="34" charset="0"/>
                <a:hlinkClick r:id="rId6"/>
              </a:rPr>
              <a:t>CC BY 4.0</a:t>
            </a:r>
            <a:r>
              <a:rPr lang="en-AU" sz="1200" dirty="0">
                <a:solidFill>
                  <a:srgbClr val="002664"/>
                </a:solidFill>
                <a:latin typeface="+mn-lt"/>
                <a:ea typeface="Calibri" panose="020F0502020204030204" pitchFamily="34" charset="0"/>
              </a:rPr>
              <a:t>.</a:t>
            </a:r>
          </a:p>
        </p:txBody>
      </p:sp>
      <p:sp>
        <p:nvSpPr>
          <p:cNvPr id="7" name="Slide Number Placeholder 6">
            <a:extLst>
              <a:ext uri="{FF2B5EF4-FFF2-40B4-BE49-F238E27FC236}">
                <a16:creationId xmlns:a16="http://schemas.microsoft.com/office/drawing/2014/main" id="{281F7D22-AF29-F4C9-03EE-5ACF420883B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a:t>
            </a:fld>
            <a:endParaRPr lang="en-AU"/>
          </a:p>
        </p:txBody>
      </p:sp>
    </p:spTree>
    <p:extLst>
      <p:ext uri="{BB962C8B-B14F-4D97-AF65-F5344CB8AC3E}">
        <p14:creationId xmlns:p14="http://schemas.microsoft.com/office/powerpoint/2010/main" val="279803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DF564E-7B6E-688C-C2EE-F1FB256C9B55}"/>
              </a:ext>
            </a:extLst>
          </p:cNvPr>
          <p:cNvSpPr>
            <a:spLocks noGrp="1"/>
          </p:cNvSpPr>
          <p:nvPr>
            <p:ph type="title"/>
          </p:nvPr>
        </p:nvSpPr>
        <p:spPr>
          <a:xfrm>
            <a:off x="359999" y="360000"/>
            <a:ext cx="11484000" cy="545601"/>
          </a:xfrm>
        </p:spPr>
        <p:txBody>
          <a:bodyPr/>
          <a:lstStyle/>
          <a:p>
            <a:r>
              <a:rPr lang="en-AU" dirty="0">
                <a:latin typeface="+mj-lt"/>
              </a:rPr>
              <a:t>The skeleton (2)</a:t>
            </a:r>
          </a:p>
        </p:txBody>
      </p:sp>
      <p:sp>
        <p:nvSpPr>
          <p:cNvPr id="7" name="Text Placeholder 6">
            <a:extLst>
              <a:ext uri="{FF2B5EF4-FFF2-40B4-BE49-F238E27FC236}">
                <a16:creationId xmlns:a16="http://schemas.microsoft.com/office/drawing/2014/main" id="{43437A06-0DA4-4FD9-2F4C-5A8B573E547E}"/>
              </a:ext>
            </a:extLst>
          </p:cNvPr>
          <p:cNvSpPr>
            <a:spLocks noGrp="1"/>
          </p:cNvSpPr>
          <p:nvPr>
            <p:ph type="body" sz="quarter" idx="18"/>
          </p:nvPr>
        </p:nvSpPr>
        <p:spPr>
          <a:xfrm>
            <a:off x="359999" y="982520"/>
            <a:ext cx="11483999" cy="310015"/>
          </a:xfrm>
        </p:spPr>
        <p:txBody>
          <a:bodyPr/>
          <a:lstStyle/>
          <a:p>
            <a:r>
              <a:rPr lang="en-AU">
                <a:latin typeface="+mj-lt"/>
              </a:rPr>
              <a:t>Activity – labelling</a:t>
            </a:r>
          </a:p>
        </p:txBody>
      </p:sp>
      <p:sp>
        <p:nvSpPr>
          <p:cNvPr id="2" name="Content Placeholder 1">
            <a:extLst>
              <a:ext uri="{FF2B5EF4-FFF2-40B4-BE49-F238E27FC236}">
                <a16:creationId xmlns:a16="http://schemas.microsoft.com/office/drawing/2014/main" id="{3DD4382E-9A3A-4E65-EA2F-2FDD2BEDD449}"/>
              </a:ext>
            </a:extLst>
          </p:cNvPr>
          <p:cNvSpPr>
            <a:spLocks noGrp="1"/>
          </p:cNvSpPr>
          <p:nvPr>
            <p:ph sz="quarter" idx="19"/>
          </p:nvPr>
        </p:nvSpPr>
        <p:spPr>
          <a:xfrm>
            <a:off x="426259" y="1562471"/>
            <a:ext cx="6271906" cy="511909"/>
          </a:xfrm>
        </p:spPr>
        <p:txBody>
          <a:bodyPr vert="horz" lIns="0" tIns="0" rIns="0" bIns="0" rtlCol="0" anchor="t">
            <a:noAutofit/>
          </a:bodyPr>
          <a:lstStyle/>
          <a:p>
            <a:pPr marL="342900" indent="-342900">
              <a:buAutoNum type="arabicPeriod"/>
            </a:pPr>
            <a:r>
              <a:rPr lang="en-AU" sz="1600" dirty="0">
                <a:latin typeface="+mn-lt"/>
                <a:ea typeface="Calibri" panose="020F0502020204030204" pitchFamily="34" charset="0"/>
                <a:cs typeface="Arial"/>
              </a:rPr>
              <a:t>Drag and drop words from </a:t>
            </a:r>
            <a:r>
              <a:rPr lang="en-AU" sz="1600" dirty="0">
                <a:effectLst/>
                <a:latin typeface="+mn-lt"/>
                <a:ea typeface="Calibri" panose="020F0502020204030204" pitchFamily="34" charset="0"/>
                <a:cs typeface="Arial"/>
              </a:rPr>
              <a:t>the bank below</a:t>
            </a:r>
            <a:r>
              <a:rPr lang="en-AU" sz="1600" dirty="0">
                <a:latin typeface="+mn-lt"/>
                <a:ea typeface="Calibri" panose="020F0502020204030204" pitchFamily="34" charset="0"/>
                <a:cs typeface="Arial"/>
              </a:rPr>
              <a:t> to label the skeleton.</a:t>
            </a:r>
            <a:endParaRPr lang="en-US" dirty="0">
              <a:effectLst/>
              <a:ea typeface="Calibri" panose="020F0502020204030204" pitchFamily="34" charset="0"/>
            </a:endParaRPr>
          </a:p>
        </p:txBody>
      </p:sp>
      <p:sp>
        <p:nvSpPr>
          <p:cNvPr id="9" name="Rectangle: Rounded Corners 8">
            <a:extLst>
              <a:ext uri="{FF2B5EF4-FFF2-40B4-BE49-F238E27FC236}">
                <a16:creationId xmlns:a16="http://schemas.microsoft.com/office/drawing/2014/main" id="{EE56C173-22CB-EA92-0228-028E279D2E36}"/>
              </a:ext>
            </a:extLst>
          </p:cNvPr>
          <p:cNvSpPr/>
          <p:nvPr/>
        </p:nvSpPr>
        <p:spPr>
          <a:xfrm>
            <a:off x="412557" y="2433236"/>
            <a:ext cx="1094885" cy="19002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Clavicle</a:t>
            </a:r>
            <a:endParaRPr lang="en-AU" sz="1200" dirty="0"/>
          </a:p>
        </p:txBody>
      </p:sp>
      <p:sp>
        <p:nvSpPr>
          <p:cNvPr id="11" name="Rectangle: Rounded Corners 10">
            <a:extLst>
              <a:ext uri="{FF2B5EF4-FFF2-40B4-BE49-F238E27FC236}">
                <a16:creationId xmlns:a16="http://schemas.microsoft.com/office/drawing/2014/main" id="{F0EBEB81-1BCE-2F90-7499-D1BFF1B33E66}"/>
              </a:ext>
            </a:extLst>
          </p:cNvPr>
          <p:cNvSpPr/>
          <p:nvPr/>
        </p:nvSpPr>
        <p:spPr>
          <a:xfrm>
            <a:off x="1709117" y="2433236"/>
            <a:ext cx="1094885" cy="19002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Coccyx</a:t>
            </a:r>
            <a:endParaRPr lang="en-AU" sz="1200" dirty="0"/>
          </a:p>
        </p:txBody>
      </p:sp>
      <p:sp>
        <p:nvSpPr>
          <p:cNvPr id="12" name="Rectangle: Rounded Corners 11">
            <a:extLst>
              <a:ext uri="{FF2B5EF4-FFF2-40B4-BE49-F238E27FC236}">
                <a16:creationId xmlns:a16="http://schemas.microsoft.com/office/drawing/2014/main" id="{62A941D4-403D-9BF0-12C0-68E6EB23F8F1}"/>
              </a:ext>
            </a:extLst>
          </p:cNvPr>
          <p:cNvSpPr/>
          <p:nvPr/>
        </p:nvSpPr>
        <p:spPr>
          <a:xfrm>
            <a:off x="3003490" y="2433236"/>
            <a:ext cx="1094885" cy="19002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Ribs</a:t>
            </a:r>
            <a:endParaRPr lang="en-AU" sz="1200" dirty="0"/>
          </a:p>
        </p:txBody>
      </p:sp>
      <p:sp>
        <p:nvSpPr>
          <p:cNvPr id="13" name="Rectangle: Rounded Corners 12">
            <a:extLst>
              <a:ext uri="{FF2B5EF4-FFF2-40B4-BE49-F238E27FC236}">
                <a16:creationId xmlns:a16="http://schemas.microsoft.com/office/drawing/2014/main" id="{B274E0ED-AD22-D2F9-837F-475431B64A21}"/>
              </a:ext>
            </a:extLst>
          </p:cNvPr>
          <p:cNvSpPr/>
          <p:nvPr/>
        </p:nvSpPr>
        <p:spPr>
          <a:xfrm>
            <a:off x="4297863" y="2433236"/>
            <a:ext cx="1094885" cy="19002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Sacrum</a:t>
            </a:r>
            <a:endParaRPr lang="en-AU" sz="1200" dirty="0"/>
          </a:p>
        </p:txBody>
      </p:sp>
      <p:sp>
        <p:nvSpPr>
          <p:cNvPr id="14" name="Rectangle: Rounded Corners 13">
            <a:extLst>
              <a:ext uri="{FF2B5EF4-FFF2-40B4-BE49-F238E27FC236}">
                <a16:creationId xmlns:a16="http://schemas.microsoft.com/office/drawing/2014/main" id="{18D4249C-F0F3-65B9-9A11-2E3C87D846E9}"/>
              </a:ext>
            </a:extLst>
          </p:cNvPr>
          <p:cNvSpPr/>
          <p:nvPr/>
        </p:nvSpPr>
        <p:spPr>
          <a:xfrm>
            <a:off x="5592237" y="2433236"/>
            <a:ext cx="1094885" cy="19002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Tibia</a:t>
            </a:r>
            <a:endParaRPr lang="en-AU" sz="1200" dirty="0"/>
          </a:p>
        </p:txBody>
      </p:sp>
      <p:sp>
        <p:nvSpPr>
          <p:cNvPr id="30" name="Rectangle: Rounded Corners 29">
            <a:extLst>
              <a:ext uri="{FF2B5EF4-FFF2-40B4-BE49-F238E27FC236}">
                <a16:creationId xmlns:a16="http://schemas.microsoft.com/office/drawing/2014/main" id="{52025064-8BA3-9BFB-EB19-E2E531F8EB03}"/>
              </a:ext>
            </a:extLst>
          </p:cNvPr>
          <p:cNvSpPr/>
          <p:nvPr/>
        </p:nvSpPr>
        <p:spPr>
          <a:xfrm>
            <a:off x="410369" y="2857887"/>
            <a:ext cx="1094885" cy="190022"/>
          </a:xfrm>
          <a:prstGeom prst="roundRect">
            <a:avLst/>
          </a:prstGeom>
          <a:solidFill>
            <a:srgbClr val="146C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Femur</a:t>
            </a:r>
            <a:endParaRPr lang="en-AU" sz="1200" dirty="0">
              <a:solidFill>
                <a:schemeClr val="bg1"/>
              </a:solidFill>
            </a:endParaRPr>
          </a:p>
        </p:txBody>
      </p:sp>
      <p:sp>
        <p:nvSpPr>
          <p:cNvPr id="16" name="Rectangle: Rounded Corners 15">
            <a:extLst>
              <a:ext uri="{FF2B5EF4-FFF2-40B4-BE49-F238E27FC236}">
                <a16:creationId xmlns:a16="http://schemas.microsoft.com/office/drawing/2014/main" id="{E09D5C3E-D377-F968-922F-051FCC88D546}"/>
              </a:ext>
            </a:extLst>
          </p:cNvPr>
          <p:cNvSpPr/>
          <p:nvPr/>
        </p:nvSpPr>
        <p:spPr>
          <a:xfrm>
            <a:off x="1709117" y="2857887"/>
            <a:ext cx="1094885" cy="19002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Scapula</a:t>
            </a:r>
            <a:endParaRPr lang="en-AU" sz="1200" dirty="0"/>
          </a:p>
        </p:txBody>
      </p:sp>
      <p:sp>
        <p:nvSpPr>
          <p:cNvPr id="17" name="Rectangle: Rounded Corners 16">
            <a:extLst>
              <a:ext uri="{FF2B5EF4-FFF2-40B4-BE49-F238E27FC236}">
                <a16:creationId xmlns:a16="http://schemas.microsoft.com/office/drawing/2014/main" id="{DA4D26B2-F522-B6B0-996D-56C1FB36F341}"/>
              </a:ext>
            </a:extLst>
          </p:cNvPr>
          <p:cNvSpPr/>
          <p:nvPr/>
        </p:nvSpPr>
        <p:spPr>
          <a:xfrm>
            <a:off x="3003490" y="2857887"/>
            <a:ext cx="1094885" cy="19002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Cranium</a:t>
            </a:r>
            <a:endParaRPr lang="en-AU" sz="1200" dirty="0"/>
          </a:p>
        </p:txBody>
      </p:sp>
      <p:sp>
        <p:nvSpPr>
          <p:cNvPr id="18" name="Rectangle: Rounded Corners 17">
            <a:extLst>
              <a:ext uri="{FF2B5EF4-FFF2-40B4-BE49-F238E27FC236}">
                <a16:creationId xmlns:a16="http://schemas.microsoft.com/office/drawing/2014/main" id="{5F3CF9E7-E3B1-7ECD-BBEF-7AACDE2796AB}"/>
              </a:ext>
            </a:extLst>
          </p:cNvPr>
          <p:cNvSpPr/>
          <p:nvPr/>
        </p:nvSpPr>
        <p:spPr>
          <a:xfrm>
            <a:off x="4297863" y="2857887"/>
            <a:ext cx="1094885" cy="19002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Humerus</a:t>
            </a:r>
            <a:endParaRPr lang="en-AU" sz="1200" dirty="0"/>
          </a:p>
        </p:txBody>
      </p:sp>
      <p:sp>
        <p:nvSpPr>
          <p:cNvPr id="19" name="Rectangle: Rounded Corners 18">
            <a:extLst>
              <a:ext uri="{FF2B5EF4-FFF2-40B4-BE49-F238E27FC236}">
                <a16:creationId xmlns:a16="http://schemas.microsoft.com/office/drawing/2014/main" id="{A1023BA3-9E72-636A-567B-3FCEFD8E73B0}"/>
              </a:ext>
            </a:extLst>
          </p:cNvPr>
          <p:cNvSpPr/>
          <p:nvPr/>
        </p:nvSpPr>
        <p:spPr>
          <a:xfrm>
            <a:off x="5592237" y="2857887"/>
            <a:ext cx="1094885" cy="19002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Metacarpals</a:t>
            </a:r>
            <a:endParaRPr lang="en-AU" sz="1200" dirty="0"/>
          </a:p>
        </p:txBody>
      </p:sp>
      <p:sp>
        <p:nvSpPr>
          <p:cNvPr id="20" name="Rectangle: Rounded Corners 19">
            <a:extLst>
              <a:ext uri="{FF2B5EF4-FFF2-40B4-BE49-F238E27FC236}">
                <a16:creationId xmlns:a16="http://schemas.microsoft.com/office/drawing/2014/main" id="{D5F1560A-C663-764D-1B12-C584BFADBB16}"/>
              </a:ext>
            </a:extLst>
          </p:cNvPr>
          <p:cNvSpPr/>
          <p:nvPr/>
        </p:nvSpPr>
        <p:spPr>
          <a:xfrm>
            <a:off x="413651" y="3282538"/>
            <a:ext cx="1094885" cy="19002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Phalanges</a:t>
            </a:r>
            <a:endParaRPr lang="en-AU" sz="1200" dirty="0">
              <a:solidFill>
                <a:schemeClr val="tx1"/>
              </a:solidFill>
            </a:endParaRPr>
          </a:p>
        </p:txBody>
      </p:sp>
      <p:sp>
        <p:nvSpPr>
          <p:cNvPr id="21" name="Rectangle: Rounded Corners 20">
            <a:extLst>
              <a:ext uri="{FF2B5EF4-FFF2-40B4-BE49-F238E27FC236}">
                <a16:creationId xmlns:a16="http://schemas.microsoft.com/office/drawing/2014/main" id="{03652AFD-4513-03E5-A641-29BDF7046FD8}"/>
              </a:ext>
            </a:extLst>
          </p:cNvPr>
          <p:cNvSpPr/>
          <p:nvPr/>
        </p:nvSpPr>
        <p:spPr>
          <a:xfrm>
            <a:off x="1709117" y="3282538"/>
            <a:ext cx="1094885" cy="19002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Radius</a:t>
            </a:r>
            <a:endParaRPr lang="en-AU" sz="1200" dirty="0">
              <a:solidFill>
                <a:schemeClr val="tx1"/>
              </a:solidFill>
            </a:endParaRPr>
          </a:p>
        </p:txBody>
      </p:sp>
      <p:sp>
        <p:nvSpPr>
          <p:cNvPr id="22" name="Rectangle: Rounded Corners 21">
            <a:extLst>
              <a:ext uri="{FF2B5EF4-FFF2-40B4-BE49-F238E27FC236}">
                <a16:creationId xmlns:a16="http://schemas.microsoft.com/office/drawing/2014/main" id="{F5AE1580-BCA2-9BBB-B27E-7672005A47B4}"/>
              </a:ext>
            </a:extLst>
          </p:cNvPr>
          <p:cNvSpPr/>
          <p:nvPr/>
        </p:nvSpPr>
        <p:spPr>
          <a:xfrm>
            <a:off x="3003490" y="3282538"/>
            <a:ext cx="1094885" cy="19002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Pelvic girdle</a:t>
            </a:r>
            <a:endParaRPr lang="en-AU" sz="1200" dirty="0">
              <a:solidFill>
                <a:schemeClr val="tx1"/>
              </a:solidFill>
            </a:endParaRPr>
          </a:p>
        </p:txBody>
      </p:sp>
      <p:sp>
        <p:nvSpPr>
          <p:cNvPr id="31" name="Rectangle: Rounded Corners 30">
            <a:extLst>
              <a:ext uri="{FF2B5EF4-FFF2-40B4-BE49-F238E27FC236}">
                <a16:creationId xmlns:a16="http://schemas.microsoft.com/office/drawing/2014/main" id="{E8499C83-448D-9033-3520-4EFBA15210A1}"/>
              </a:ext>
            </a:extLst>
          </p:cNvPr>
          <p:cNvSpPr/>
          <p:nvPr/>
        </p:nvSpPr>
        <p:spPr>
          <a:xfrm>
            <a:off x="4297863" y="3282538"/>
            <a:ext cx="1094885" cy="19002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Patella</a:t>
            </a:r>
            <a:endParaRPr lang="en-AU" sz="1200" dirty="0">
              <a:solidFill>
                <a:schemeClr val="tx1"/>
              </a:solidFill>
            </a:endParaRPr>
          </a:p>
        </p:txBody>
      </p:sp>
      <p:sp>
        <p:nvSpPr>
          <p:cNvPr id="24" name="Rectangle: Rounded Corners 23">
            <a:extLst>
              <a:ext uri="{FF2B5EF4-FFF2-40B4-BE49-F238E27FC236}">
                <a16:creationId xmlns:a16="http://schemas.microsoft.com/office/drawing/2014/main" id="{937F964B-9895-B16D-7F4A-5F4BD27F7B77}"/>
              </a:ext>
            </a:extLst>
          </p:cNvPr>
          <p:cNvSpPr/>
          <p:nvPr/>
        </p:nvSpPr>
        <p:spPr>
          <a:xfrm>
            <a:off x="5592237" y="3282538"/>
            <a:ext cx="1094885" cy="19002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Tarsals</a:t>
            </a:r>
            <a:endParaRPr lang="en-AU" sz="1200" dirty="0">
              <a:solidFill>
                <a:schemeClr val="tx1"/>
              </a:solidFill>
            </a:endParaRPr>
          </a:p>
        </p:txBody>
      </p:sp>
      <p:sp>
        <p:nvSpPr>
          <p:cNvPr id="25" name="Rectangle: Rounded Corners 24">
            <a:extLst>
              <a:ext uri="{FF2B5EF4-FFF2-40B4-BE49-F238E27FC236}">
                <a16:creationId xmlns:a16="http://schemas.microsoft.com/office/drawing/2014/main" id="{2B8F06F1-870C-7173-F14B-C05574A4040B}"/>
              </a:ext>
            </a:extLst>
          </p:cNvPr>
          <p:cNvSpPr/>
          <p:nvPr/>
        </p:nvSpPr>
        <p:spPr>
          <a:xfrm>
            <a:off x="414743" y="3707189"/>
            <a:ext cx="1094885" cy="19002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Ulna</a:t>
            </a:r>
            <a:endParaRPr lang="en-AU" sz="1200" dirty="0">
              <a:solidFill>
                <a:schemeClr val="tx1"/>
              </a:solidFill>
            </a:endParaRPr>
          </a:p>
        </p:txBody>
      </p:sp>
      <p:sp>
        <p:nvSpPr>
          <p:cNvPr id="26" name="Rectangle: Rounded Corners 25">
            <a:extLst>
              <a:ext uri="{FF2B5EF4-FFF2-40B4-BE49-F238E27FC236}">
                <a16:creationId xmlns:a16="http://schemas.microsoft.com/office/drawing/2014/main" id="{3EE84A32-8A9E-C9FF-15F5-116EDBD1F18D}"/>
              </a:ext>
            </a:extLst>
          </p:cNvPr>
          <p:cNvSpPr/>
          <p:nvPr/>
        </p:nvSpPr>
        <p:spPr>
          <a:xfrm>
            <a:off x="1709116" y="3707189"/>
            <a:ext cx="1094885" cy="19002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Fibula</a:t>
            </a:r>
            <a:endParaRPr lang="en-AU" sz="1200" dirty="0">
              <a:solidFill>
                <a:schemeClr val="tx1"/>
              </a:solidFill>
            </a:endParaRPr>
          </a:p>
        </p:txBody>
      </p:sp>
      <p:sp>
        <p:nvSpPr>
          <p:cNvPr id="27" name="Rectangle: Rounded Corners 26">
            <a:extLst>
              <a:ext uri="{FF2B5EF4-FFF2-40B4-BE49-F238E27FC236}">
                <a16:creationId xmlns:a16="http://schemas.microsoft.com/office/drawing/2014/main" id="{5FD1B685-E36A-0796-5557-202C9164CD96}"/>
              </a:ext>
            </a:extLst>
          </p:cNvPr>
          <p:cNvSpPr/>
          <p:nvPr/>
        </p:nvSpPr>
        <p:spPr>
          <a:xfrm>
            <a:off x="3003489" y="3707189"/>
            <a:ext cx="1094885" cy="19002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Carpals</a:t>
            </a:r>
            <a:endParaRPr lang="en-AU" sz="1200" dirty="0">
              <a:solidFill>
                <a:schemeClr val="tx1"/>
              </a:solidFill>
            </a:endParaRPr>
          </a:p>
        </p:txBody>
      </p:sp>
      <p:sp>
        <p:nvSpPr>
          <p:cNvPr id="28" name="Rectangle: Rounded Corners 27">
            <a:extLst>
              <a:ext uri="{FF2B5EF4-FFF2-40B4-BE49-F238E27FC236}">
                <a16:creationId xmlns:a16="http://schemas.microsoft.com/office/drawing/2014/main" id="{A7813C65-7694-8C63-6F52-CD0E82AEBBEF}"/>
              </a:ext>
            </a:extLst>
          </p:cNvPr>
          <p:cNvSpPr/>
          <p:nvPr/>
        </p:nvSpPr>
        <p:spPr>
          <a:xfrm>
            <a:off x="4297862" y="3707189"/>
            <a:ext cx="1094885" cy="19002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Sternum</a:t>
            </a:r>
            <a:endParaRPr lang="en-AU" sz="1200" dirty="0">
              <a:solidFill>
                <a:schemeClr val="tx1"/>
              </a:solidFill>
            </a:endParaRPr>
          </a:p>
        </p:txBody>
      </p:sp>
      <p:sp>
        <p:nvSpPr>
          <p:cNvPr id="29" name="Rectangle: Rounded Corners 28">
            <a:extLst>
              <a:ext uri="{FF2B5EF4-FFF2-40B4-BE49-F238E27FC236}">
                <a16:creationId xmlns:a16="http://schemas.microsoft.com/office/drawing/2014/main" id="{7FB169B6-5454-9B6A-12FC-A706E547ADAB}"/>
              </a:ext>
            </a:extLst>
          </p:cNvPr>
          <p:cNvSpPr/>
          <p:nvPr/>
        </p:nvSpPr>
        <p:spPr>
          <a:xfrm>
            <a:off x="5592236" y="3707189"/>
            <a:ext cx="1094885" cy="19002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Metatarsals</a:t>
            </a:r>
            <a:endParaRPr lang="en-AU" sz="1200" dirty="0">
              <a:solidFill>
                <a:schemeClr val="tx1"/>
              </a:solidFill>
            </a:endParaRPr>
          </a:p>
        </p:txBody>
      </p:sp>
      <p:sp>
        <p:nvSpPr>
          <p:cNvPr id="33" name="Rectangle: Rounded Corners 32">
            <a:extLst>
              <a:ext uri="{FF2B5EF4-FFF2-40B4-BE49-F238E27FC236}">
                <a16:creationId xmlns:a16="http://schemas.microsoft.com/office/drawing/2014/main" id="{10997735-D52F-7696-DEF8-B651CD136766}"/>
              </a:ext>
            </a:extLst>
          </p:cNvPr>
          <p:cNvSpPr/>
          <p:nvPr/>
        </p:nvSpPr>
        <p:spPr>
          <a:xfrm>
            <a:off x="411463" y="4131839"/>
            <a:ext cx="1094885" cy="19002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Phalanges</a:t>
            </a:r>
            <a:endParaRPr lang="en-AU" sz="1200" dirty="0">
              <a:solidFill>
                <a:schemeClr val="tx1"/>
              </a:solidFill>
            </a:endParaRPr>
          </a:p>
        </p:txBody>
      </p:sp>
      <p:sp>
        <p:nvSpPr>
          <p:cNvPr id="34" name="Rectangle: Rounded Corners 33">
            <a:extLst>
              <a:ext uri="{FF2B5EF4-FFF2-40B4-BE49-F238E27FC236}">
                <a16:creationId xmlns:a16="http://schemas.microsoft.com/office/drawing/2014/main" id="{61A802BF-C0D9-FB20-980E-A5A434B501E6}"/>
              </a:ext>
            </a:extLst>
          </p:cNvPr>
          <p:cNvSpPr/>
          <p:nvPr/>
        </p:nvSpPr>
        <p:spPr>
          <a:xfrm>
            <a:off x="1704743" y="4131839"/>
            <a:ext cx="1094885" cy="19002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Mandible</a:t>
            </a:r>
            <a:endParaRPr lang="en-AU" sz="1200" dirty="0">
              <a:solidFill>
                <a:schemeClr val="tx1"/>
              </a:solidFill>
            </a:endParaRPr>
          </a:p>
        </p:txBody>
      </p:sp>
      <p:sp>
        <p:nvSpPr>
          <p:cNvPr id="35" name="Rectangle: Rounded Corners 34">
            <a:extLst>
              <a:ext uri="{FF2B5EF4-FFF2-40B4-BE49-F238E27FC236}">
                <a16:creationId xmlns:a16="http://schemas.microsoft.com/office/drawing/2014/main" id="{991A48D5-EB3D-F536-1CF4-13B4546140F4}"/>
              </a:ext>
            </a:extLst>
          </p:cNvPr>
          <p:cNvSpPr/>
          <p:nvPr/>
        </p:nvSpPr>
        <p:spPr>
          <a:xfrm>
            <a:off x="2994742" y="4131839"/>
            <a:ext cx="1094885" cy="407329"/>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Thoracic</a:t>
            </a:r>
          </a:p>
          <a:p>
            <a:pPr algn="ctr"/>
            <a:r>
              <a:rPr lang="en-US" sz="1200" dirty="0">
                <a:solidFill>
                  <a:sysClr val="windowText" lastClr="000000"/>
                </a:solidFill>
              </a:rPr>
              <a:t>vertebrae</a:t>
            </a:r>
            <a:endParaRPr lang="en-AU" sz="1200" dirty="0">
              <a:solidFill>
                <a:sysClr val="windowText" lastClr="000000"/>
              </a:solidFill>
            </a:endParaRPr>
          </a:p>
        </p:txBody>
      </p:sp>
      <p:sp>
        <p:nvSpPr>
          <p:cNvPr id="36" name="Rectangle: Rounded Corners 35">
            <a:extLst>
              <a:ext uri="{FF2B5EF4-FFF2-40B4-BE49-F238E27FC236}">
                <a16:creationId xmlns:a16="http://schemas.microsoft.com/office/drawing/2014/main" id="{5AB505BB-34B7-7409-5200-0D1B37185C37}"/>
              </a:ext>
            </a:extLst>
          </p:cNvPr>
          <p:cNvSpPr/>
          <p:nvPr/>
        </p:nvSpPr>
        <p:spPr>
          <a:xfrm>
            <a:off x="4302239" y="4131839"/>
            <a:ext cx="1094885" cy="407329"/>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Cervical vertebrae</a:t>
            </a:r>
            <a:endParaRPr lang="en-AU" sz="1200" dirty="0">
              <a:solidFill>
                <a:schemeClr val="tx1"/>
              </a:solidFill>
            </a:endParaRPr>
          </a:p>
        </p:txBody>
      </p:sp>
      <p:sp>
        <p:nvSpPr>
          <p:cNvPr id="37" name="Rectangle: Rounded Corners 36">
            <a:extLst>
              <a:ext uri="{FF2B5EF4-FFF2-40B4-BE49-F238E27FC236}">
                <a16:creationId xmlns:a16="http://schemas.microsoft.com/office/drawing/2014/main" id="{2897D2B1-9D25-2EEB-C159-28413D476886}"/>
              </a:ext>
            </a:extLst>
          </p:cNvPr>
          <p:cNvSpPr/>
          <p:nvPr/>
        </p:nvSpPr>
        <p:spPr>
          <a:xfrm>
            <a:off x="5609736" y="4131839"/>
            <a:ext cx="1094885" cy="407329"/>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Lumbar vertebrae</a:t>
            </a:r>
            <a:endParaRPr lang="en-AU" sz="1200" dirty="0">
              <a:solidFill>
                <a:schemeClr val="tx1"/>
              </a:solidFill>
            </a:endParaRPr>
          </a:p>
        </p:txBody>
      </p:sp>
      <p:sp>
        <p:nvSpPr>
          <p:cNvPr id="10" name="Content Placeholder 1">
            <a:extLst>
              <a:ext uri="{FF2B5EF4-FFF2-40B4-BE49-F238E27FC236}">
                <a16:creationId xmlns:a16="http://schemas.microsoft.com/office/drawing/2014/main" id="{F5725B11-8054-4F37-42BB-9BB837A755FC}"/>
              </a:ext>
            </a:extLst>
          </p:cNvPr>
          <p:cNvSpPr txBox="1">
            <a:spLocks/>
          </p:cNvSpPr>
          <p:nvPr/>
        </p:nvSpPr>
        <p:spPr>
          <a:xfrm>
            <a:off x="359999" y="5121645"/>
            <a:ext cx="6327123" cy="942604"/>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startAt="2"/>
            </a:pPr>
            <a:r>
              <a:rPr lang="en-AU" sz="1600" dirty="0">
                <a:effectLst/>
                <a:latin typeface="+mn-lt"/>
                <a:ea typeface="Calibri" panose="020F0502020204030204" pitchFamily="34" charset="0"/>
              </a:rPr>
              <a:t>Once you have labelled the bones correctly, colour each bone using a different colour. Be sure to use the same colour for the bone on both sides of the body.</a:t>
            </a:r>
            <a:endParaRPr lang="en-AU" sz="1600" dirty="0">
              <a:latin typeface="+mn-lt"/>
            </a:endParaRPr>
          </a:p>
        </p:txBody>
      </p:sp>
      <p:sp>
        <p:nvSpPr>
          <p:cNvPr id="8" name="TextBox 7">
            <a:extLst>
              <a:ext uri="{FF2B5EF4-FFF2-40B4-BE49-F238E27FC236}">
                <a16:creationId xmlns:a16="http://schemas.microsoft.com/office/drawing/2014/main" id="{801157B6-5DDE-1B64-6FC5-D08E8A81A8AF}"/>
              </a:ext>
            </a:extLst>
          </p:cNvPr>
          <p:cNvSpPr txBox="1"/>
          <p:nvPr/>
        </p:nvSpPr>
        <p:spPr>
          <a:xfrm>
            <a:off x="6919504" y="68630"/>
            <a:ext cx="5002212" cy="276999"/>
          </a:xfrm>
          <a:prstGeom prst="rect">
            <a:avLst/>
          </a:prstGeom>
          <a:noFill/>
        </p:spPr>
        <p:txBody>
          <a:bodyPr wrap="square">
            <a:spAutoFit/>
          </a:bodyPr>
          <a:lstStyle/>
          <a:p>
            <a:r>
              <a:rPr lang="en-AU" sz="1200" dirty="0">
                <a:solidFill>
                  <a:srgbClr val="002664"/>
                </a:solidFill>
                <a:ea typeface="Calibri" panose="020F0502020204030204" pitchFamily="34" charset="0"/>
                <a:hlinkClick r:id="rId3"/>
              </a:rPr>
              <a:t>‘Human skeleton front’ </a:t>
            </a:r>
            <a:r>
              <a:rPr lang="en-AU" sz="1200" dirty="0">
                <a:solidFill>
                  <a:srgbClr val="002664"/>
                </a:solidFill>
                <a:ea typeface="Calibri" panose="020F0502020204030204" pitchFamily="34" charset="0"/>
              </a:rPr>
              <a:t>by </a:t>
            </a:r>
            <a:r>
              <a:rPr lang="en-AU" sz="1200" dirty="0">
                <a:solidFill>
                  <a:srgbClr val="002664"/>
                </a:solidFill>
                <a:ea typeface="Calibri" panose="020F0502020204030204" pitchFamily="34" charset="0"/>
                <a:hlinkClick r:id="rId4"/>
              </a:rPr>
              <a:t>Wikimedia Commons </a:t>
            </a:r>
            <a:r>
              <a:rPr lang="en-AU" sz="1200" dirty="0">
                <a:solidFill>
                  <a:srgbClr val="002664"/>
                </a:solidFill>
                <a:ea typeface="Calibri" panose="020F0502020204030204" pitchFamily="34" charset="0"/>
              </a:rPr>
              <a:t>is in the public domain.</a:t>
            </a:r>
            <a:r>
              <a:rPr lang="en-AU" sz="1200" dirty="0"/>
              <a:t> </a:t>
            </a:r>
            <a:endParaRPr lang="en-AU" sz="1200" dirty="0">
              <a:solidFill>
                <a:srgbClr val="002664"/>
              </a:solidFill>
              <a:ea typeface="Calibri" panose="020F0502020204030204" pitchFamily="34" charset="0"/>
            </a:endParaRPr>
          </a:p>
        </p:txBody>
      </p:sp>
      <p:pic>
        <p:nvPicPr>
          <p:cNvPr id="6" name="Graphic 16" descr="Unlabelled graphic of a human skeleton">
            <a:extLst>
              <a:ext uri="{FF2B5EF4-FFF2-40B4-BE49-F238E27FC236}">
                <a16:creationId xmlns:a16="http://schemas.microsoft.com/office/drawing/2014/main" id="{EAAE1654-6C5B-FDB2-3CB2-3674EDE6D0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09591" y="357189"/>
            <a:ext cx="6022039" cy="6338811"/>
          </a:xfrm>
          <a:prstGeom prst="rect">
            <a:avLst/>
          </a:prstGeom>
        </p:spPr>
      </p:pic>
      <p:sp>
        <p:nvSpPr>
          <p:cNvPr id="5" name="Slide Number Placeholder 4">
            <a:extLst>
              <a:ext uri="{FF2B5EF4-FFF2-40B4-BE49-F238E27FC236}">
                <a16:creationId xmlns:a16="http://schemas.microsoft.com/office/drawing/2014/main" id="{9363B1F8-662D-9959-4429-D8FE224112F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137940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9C7C49-F185-660E-B2BA-1DCDE9AA7A52}"/>
              </a:ext>
            </a:extLst>
          </p:cNvPr>
          <p:cNvSpPr>
            <a:spLocks noGrp="1"/>
          </p:cNvSpPr>
          <p:nvPr>
            <p:ph type="title"/>
          </p:nvPr>
        </p:nvSpPr>
        <p:spPr/>
        <p:txBody>
          <a:bodyPr/>
          <a:lstStyle/>
          <a:p>
            <a:r>
              <a:rPr lang="en-AU" dirty="0">
                <a:latin typeface="+mj-lt"/>
              </a:rPr>
              <a:t>The spine</a:t>
            </a:r>
          </a:p>
        </p:txBody>
      </p:sp>
      <p:sp>
        <p:nvSpPr>
          <p:cNvPr id="8" name="Content Placeholder 7">
            <a:extLst>
              <a:ext uri="{FF2B5EF4-FFF2-40B4-BE49-F238E27FC236}">
                <a16:creationId xmlns:a16="http://schemas.microsoft.com/office/drawing/2014/main" id="{EF8A0F57-8589-0920-195E-7C3FB34C77E1}"/>
              </a:ext>
            </a:extLst>
          </p:cNvPr>
          <p:cNvSpPr>
            <a:spLocks noGrp="1"/>
          </p:cNvSpPr>
          <p:nvPr>
            <p:ph sz="quarter" idx="19"/>
          </p:nvPr>
        </p:nvSpPr>
        <p:spPr>
          <a:xfrm>
            <a:off x="360364" y="1562471"/>
            <a:ext cx="5175248" cy="4814518"/>
          </a:xfrm>
        </p:spPr>
        <p:txBody>
          <a:bodyPr vert="horz" lIns="0" tIns="0" rIns="0" bIns="0" rtlCol="0" anchor="t">
            <a:noAutofit/>
          </a:bodyPr>
          <a:lstStyle/>
          <a:p>
            <a:r>
              <a:rPr lang="en-AU" dirty="0">
                <a:latin typeface="+mn-lt"/>
              </a:rPr>
              <a:t>The spine is made up of vertebrae and has natural curves that are important for movement. The sections of the spine are:</a:t>
            </a:r>
          </a:p>
          <a:p>
            <a:pPr marL="285750" indent="-285750">
              <a:buFont typeface="Arial" panose="020B0604020202020204" pitchFamily="34" charset="0"/>
              <a:buChar char="•"/>
            </a:pPr>
            <a:r>
              <a:rPr lang="en-AU" dirty="0">
                <a:latin typeface="+mn-lt"/>
              </a:rPr>
              <a:t>cervical spine</a:t>
            </a:r>
          </a:p>
          <a:p>
            <a:pPr marL="285750" indent="-285750">
              <a:buFont typeface="Arial" panose="020B0604020202020204" pitchFamily="34" charset="0"/>
              <a:buChar char="•"/>
            </a:pPr>
            <a:r>
              <a:rPr lang="en-AU" dirty="0">
                <a:latin typeface="+mn-lt"/>
              </a:rPr>
              <a:t>thoracic spine</a:t>
            </a:r>
          </a:p>
          <a:p>
            <a:pPr marL="285750" indent="-285750">
              <a:buFont typeface="Arial" panose="020B0604020202020204" pitchFamily="34" charset="0"/>
              <a:buChar char="•"/>
            </a:pPr>
            <a:r>
              <a:rPr lang="en-AU" dirty="0">
                <a:latin typeface="+mn-lt"/>
              </a:rPr>
              <a:t>lumbar spine</a:t>
            </a:r>
          </a:p>
          <a:p>
            <a:pPr marL="285750" indent="-285750">
              <a:buFont typeface="Arial" panose="020B0604020202020204" pitchFamily="34" charset="0"/>
              <a:buChar char="•"/>
            </a:pPr>
            <a:r>
              <a:rPr lang="en-AU" dirty="0">
                <a:latin typeface="+mn-lt"/>
              </a:rPr>
              <a:t>sacrum</a:t>
            </a:r>
          </a:p>
          <a:p>
            <a:pPr marL="285750" indent="-285750">
              <a:buFont typeface="Arial" panose="020B0604020202020204" pitchFamily="34" charset="0"/>
              <a:buChar char="•"/>
            </a:pPr>
            <a:r>
              <a:rPr lang="en-AU" dirty="0">
                <a:latin typeface="+mn-lt"/>
              </a:rPr>
              <a:t>coccyx.</a:t>
            </a:r>
          </a:p>
          <a:p>
            <a:endParaRPr lang="en-AU" dirty="0">
              <a:latin typeface="+mn-lt"/>
            </a:endParaRPr>
          </a:p>
        </p:txBody>
      </p:sp>
      <p:sp>
        <p:nvSpPr>
          <p:cNvPr id="7" name="Rectangle 6">
            <a:extLst>
              <a:ext uri="{FF2B5EF4-FFF2-40B4-BE49-F238E27FC236}">
                <a16:creationId xmlns:a16="http://schemas.microsoft.com/office/drawing/2014/main" id="{528BB195-4D8E-FCA7-9DF2-E1297D87F3FB}"/>
              </a:ext>
              <a:ext uri="{C183D7F6-B498-43B3-948B-1728B52AA6E4}">
                <adec:decorative xmlns:adec="http://schemas.microsoft.com/office/drawing/2017/decorative" val="1"/>
              </a:ext>
            </a:extLst>
          </p:cNvPr>
          <p:cNvSpPr/>
          <p:nvPr/>
        </p:nvSpPr>
        <p:spPr>
          <a:xfrm>
            <a:off x="6096001" y="0"/>
            <a:ext cx="6096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descr="A diagram of the spine ">
            <a:extLst>
              <a:ext uri="{FF2B5EF4-FFF2-40B4-BE49-F238E27FC236}">
                <a16:creationId xmlns:a16="http://schemas.microsoft.com/office/drawing/2014/main" id="{301D3100-E3DE-F31B-9FD6-7A0007748F17}"/>
              </a:ext>
            </a:extLst>
          </p:cNvPr>
          <p:cNvPicPr>
            <a:picLocks noChangeAspect="1"/>
          </p:cNvPicPr>
          <p:nvPr/>
        </p:nvPicPr>
        <p:blipFill>
          <a:blip r:embed="rId3"/>
          <a:stretch>
            <a:fillRect/>
          </a:stretch>
        </p:blipFill>
        <p:spPr>
          <a:xfrm>
            <a:off x="6617383" y="905601"/>
            <a:ext cx="5214253" cy="4978400"/>
          </a:xfrm>
          <a:prstGeom prst="rect">
            <a:avLst/>
          </a:prstGeom>
        </p:spPr>
      </p:pic>
      <p:sp>
        <p:nvSpPr>
          <p:cNvPr id="6" name="TextBox 5">
            <a:extLst>
              <a:ext uri="{FF2B5EF4-FFF2-40B4-BE49-F238E27FC236}">
                <a16:creationId xmlns:a16="http://schemas.microsoft.com/office/drawing/2014/main" id="{DC7E9276-F432-9487-D162-998224D3D133}"/>
              </a:ext>
            </a:extLst>
          </p:cNvPr>
          <p:cNvSpPr txBox="1"/>
          <p:nvPr/>
        </p:nvSpPr>
        <p:spPr>
          <a:xfrm>
            <a:off x="6617383" y="6146156"/>
            <a:ext cx="5214252" cy="276999"/>
          </a:xfrm>
          <a:prstGeom prst="rect">
            <a:avLst/>
          </a:prstGeom>
          <a:noFill/>
        </p:spPr>
        <p:txBody>
          <a:bodyPr wrap="square">
            <a:spAutoFit/>
          </a:bodyPr>
          <a:lstStyle/>
          <a:p>
            <a:r>
              <a:rPr lang="en-AU" sz="1200" dirty="0">
                <a:solidFill>
                  <a:srgbClr val="002664"/>
                </a:solidFill>
                <a:ea typeface="Calibri" panose="020F0502020204030204" pitchFamily="34" charset="0"/>
                <a:hlinkClick r:id="rId4"/>
              </a:rPr>
              <a:t>‘Vertebral Column’</a:t>
            </a:r>
            <a:r>
              <a:rPr lang="en-AU" sz="1200" dirty="0">
                <a:solidFill>
                  <a:srgbClr val="002664"/>
                </a:solidFill>
                <a:ea typeface="Calibri" panose="020F0502020204030204" pitchFamily="34" charset="0"/>
              </a:rPr>
              <a:t> by </a:t>
            </a:r>
            <a:r>
              <a:rPr lang="en-AU" sz="1200" dirty="0">
                <a:solidFill>
                  <a:srgbClr val="002664"/>
                </a:solidFill>
                <a:ea typeface="Calibri" panose="020F0502020204030204" pitchFamily="34" charset="0"/>
                <a:hlinkClick r:id="rId5"/>
              </a:rPr>
              <a:t>Wikimedia Commons</a:t>
            </a:r>
            <a:r>
              <a:rPr lang="en-AU" sz="1200" dirty="0">
                <a:solidFill>
                  <a:srgbClr val="002664"/>
                </a:solidFill>
                <a:ea typeface="Calibri" panose="020F0502020204030204" pitchFamily="34" charset="0"/>
              </a:rPr>
              <a:t> is licensed under </a:t>
            </a:r>
            <a:r>
              <a:rPr lang="en-AU" sz="1200" dirty="0">
                <a:solidFill>
                  <a:srgbClr val="002664"/>
                </a:solidFill>
                <a:ea typeface="Calibri" panose="020F0502020204030204" pitchFamily="34" charset="0"/>
                <a:hlinkClick r:id="rId6"/>
              </a:rPr>
              <a:t>CC BY 3.0</a:t>
            </a:r>
            <a:r>
              <a:rPr lang="en-AU" sz="1200" dirty="0">
                <a:solidFill>
                  <a:srgbClr val="002664"/>
                </a:solidFill>
                <a:ea typeface="Calibri" panose="020F0502020204030204" pitchFamily="34" charset="0"/>
              </a:rPr>
              <a:t>. </a:t>
            </a:r>
          </a:p>
        </p:txBody>
      </p:sp>
      <p:sp>
        <p:nvSpPr>
          <p:cNvPr id="3" name="Slide Number Placeholder 2">
            <a:extLst>
              <a:ext uri="{FF2B5EF4-FFF2-40B4-BE49-F238E27FC236}">
                <a16:creationId xmlns:a16="http://schemas.microsoft.com/office/drawing/2014/main" id="{AFDB1DCB-8632-7B04-EF0E-B5DAF648A5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a:p>
        </p:txBody>
      </p:sp>
    </p:spTree>
    <p:extLst>
      <p:ext uri="{BB962C8B-B14F-4D97-AF65-F5344CB8AC3E}">
        <p14:creationId xmlns:p14="http://schemas.microsoft.com/office/powerpoint/2010/main" val="176507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9C7C49-F185-660E-B2BA-1DCDE9AA7A52}"/>
              </a:ext>
            </a:extLst>
          </p:cNvPr>
          <p:cNvSpPr>
            <a:spLocks noGrp="1"/>
          </p:cNvSpPr>
          <p:nvPr>
            <p:ph type="title"/>
          </p:nvPr>
        </p:nvSpPr>
        <p:spPr/>
        <p:txBody>
          <a:bodyPr/>
          <a:lstStyle/>
          <a:p>
            <a:r>
              <a:rPr lang="en-AU" dirty="0">
                <a:latin typeface="+mj-lt"/>
              </a:rPr>
              <a:t>Joints (1)</a:t>
            </a:r>
          </a:p>
        </p:txBody>
      </p:sp>
      <p:pic>
        <p:nvPicPr>
          <p:cNvPr id="8" name="Picture 7" descr="A diagram of a skeleton and joint types">
            <a:extLst>
              <a:ext uri="{FF2B5EF4-FFF2-40B4-BE49-F238E27FC236}">
                <a16:creationId xmlns:a16="http://schemas.microsoft.com/office/drawing/2014/main" id="{CC30C99B-A889-7513-A4E6-854D8E3D0B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905601"/>
            <a:ext cx="4833840" cy="5424609"/>
          </a:xfrm>
          <a:prstGeom prst="rect">
            <a:avLst/>
          </a:prstGeom>
        </p:spPr>
      </p:pic>
      <p:sp>
        <p:nvSpPr>
          <p:cNvPr id="2" name="TextBox 1">
            <a:extLst>
              <a:ext uri="{FF2B5EF4-FFF2-40B4-BE49-F238E27FC236}">
                <a16:creationId xmlns:a16="http://schemas.microsoft.com/office/drawing/2014/main" id="{BAD17E41-A429-6053-ADE2-83EFAC9106BD}"/>
              </a:ext>
            </a:extLst>
          </p:cNvPr>
          <p:cNvSpPr txBox="1"/>
          <p:nvPr/>
        </p:nvSpPr>
        <p:spPr>
          <a:xfrm>
            <a:off x="326004" y="6395779"/>
            <a:ext cx="5541398" cy="276999"/>
          </a:xfrm>
          <a:prstGeom prst="rect">
            <a:avLst/>
          </a:prstGeom>
          <a:noFill/>
        </p:spPr>
        <p:txBody>
          <a:bodyPr wrap="square">
            <a:spAutoFit/>
          </a:bodyPr>
          <a:lstStyle/>
          <a:p>
            <a:r>
              <a:rPr lang="en-AU" sz="1200" dirty="0">
                <a:solidFill>
                  <a:srgbClr val="002664"/>
                </a:solidFill>
                <a:ea typeface="Calibri" panose="020F0502020204030204" pitchFamily="34" charset="0"/>
                <a:hlinkClick r:id="rId4"/>
              </a:rPr>
              <a:t>‘Types of synovial joints'</a:t>
            </a:r>
            <a:r>
              <a:rPr lang="en-AU" sz="1200" dirty="0">
                <a:solidFill>
                  <a:srgbClr val="002664"/>
                </a:solidFill>
                <a:ea typeface="Calibri" panose="020F0502020204030204" pitchFamily="34" charset="0"/>
              </a:rPr>
              <a:t> by </a:t>
            </a:r>
            <a:r>
              <a:rPr lang="en-AU" sz="1200" dirty="0">
                <a:solidFill>
                  <a:srgbClr val="002664"/>
                </a:solidFill>
                <a:ea typeface="Calibri" panose="020F0502020204030204" pitchFamily="34" charset="0"/>
                <a:hlinkClick r:id="rId5"/>
              </a:rPr>
              <a:t>Wikimedia Commons</a:t>
            </a:r>
            <a:r>
              <a:rPr lang="en-AU" sz="1200" dirty="0">
                <a:solidFill>
                  <a:srgbClr val="002664"/>
                </a:solidFill>
                <a:ea typeface="Calibri" panose="020F0502020204030204" pitchFamily="34" charset="0"/>
              </a:rPr>
              <a:t> is licensed under </a:t>
            </a:r>
            <a:r>
              <a:rPr lang="en-AU" sz="1200" dirty="0">
                <a:solidFill>
                  <a:srgbClr val="002664"/>
                </a:solidFill>
                <a:ea typeface="Calibri" panose="020F0502020204030204" pitchFamily="34" charset="0"/>
                <a:hlinkClick r:id="rId6"/>
              </a:rPr>
              <a:t>CC BY 3.0</a:t>
            </a:r>
            <a:r>
              <a:rPr lang="en-AU" sz="1200" dirty="0">
                <a:solidFill>
                  <a:srgbClr val="002664"/>
                </a:solidFill>
                <a:ea typeface="Calibri" panose="020F0502020204030204" pitchFamily="34" charset="0"/>
              </a:rPr>
              <a:t>.</a:t>
            </a:r>
          </a:p>
        </p:txBody>
      </p:sp>
      <p:sp>
        <p:nvSpPr>
          <p:cNvPr id="6" name="Rectangle 5">
            <a:extLst>
              <a:ext uri="{FF2B5EF4-FFF2-40B4-BE49-F238E27FC236}">
                <a16:creationId xmlns:a16="http://schemas.microsoft.com/office/drawing/2014/main" id="{DBE04B43-55B7-5085-4FCF-E4754EE13773}"/>
              </a:ext>
              <a:ext uri="{C183D7F6-B498-43B3-948B-1728B52AA6E4}">
                <adec:decorative xmlns:adec="http://schemas.microsoft.com/office/drawing/2017/decorative" val="1"/>
              </a:ext>
            </a:extLst>
          </p:cNvPr>
          <p:cNvSpPr/>
          <p:nvPr/>
        </p:nvSpPr>
        <p:spPr>
          <a:xfrm>
            <a:off x="6096001" y="0"/>
            <a:ext cx="6096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6689EC54-D9A0-F3D8-C584-D8DF9C473BE0}"/>
              </a:ext>
            </a:extLst>
          </p:cNvPr>
          <p:cNvSpPr>
            <a:spLocks noGrp="1"/>
          </p:cNvSpPr>
          <p:nvPr>
            <p:ph type="pic" sz="quarter" idx="20"/>
          </p:nvPr>
        </p:nvSpPr>
        <p:spPr>
          <a:xfrm>
            <a:off x="6324599" y="1581261"/>
            <a:ext cx="5507038" cy="3419364"/>
          </a:xfrm>
        </p:spPr>
        <p:txBody>
          <a:bodyPr/>
          <a:lstStyle/>
          <a:p>
            <a:r>
              <a:rPr lang="en-AU" sz="1800" dirty="0">
                <a:latin typeface="+mn-lt"/>
              </a:rPr>
              <a:t>There are many types of moving joints in the body. Some of the most important to consider in dance are:</a:t>
            </a:r>
          </a:p>
          <a:p>
            <a:pPr marL="285750" indent="-285750">
              <a:buFont typeface="Arial" panose="020B0604020202020204" pitchFamily="34" charset="0"/>
              <a:buChar char="•"/>
            </a:pPr>
            <a:r>
              <a:rPr lang="en-AU" sz="1800" dirty="0">
                <a:latin typeface="+mn-lt"/>
              </a:rPr>
              <a:t>ball-and-socket joint (for example the hip and shoulder joints)</a:t>
            </a:r>
          </a:p>
          <a:p>
            <a:pPr marL="285750" indent="-285750">
              <a:buFont typeface="Arial" panose="020B0604020202020204" pitchFamily="34" charset="0"/>
              <a:buChar char="•"/>
            </a:pPr>
            <a:r>
              <a:rPr lang="en-AU" sz="1800" dirty="0">
                <a:latin typeface="+mn-lt"/>
              </a:rPr>
              <a:t>hinge joint (for example the elbow and knee joints)</a:t>
            </a:r>
          </a:p>
          <a:p>
            <a:pPr marL="285750" indent="-285750">
              <a:buFont typeface="Arial" panose="020B0604020202020204" pitchFamily="34" charset="0"/>
              <a:buChar char="•"/>
            </a:pPr>
            <a:r>
              <a:rPr lang="en-AU" sz="1800" dirty="0">
                <a:latin typeface="+mn-lt"/>
              </a:rPr>
              <a:t>pivot joint (for example between cervical vertebrae in the neck).</a:t>
            </a:r>
          </a:p>
        </p:txBody>
      </p:sp>
      <p:sp>
        <p:nvSpPr>
          <p:cNvPr id="3" name="Slide Number Placeholder 2">
            <a:extLst>
              <a:ext uri="{FF2B5EF4-FFF2-40B4-BE49-F238E27FC236}">
                <a16:creationId xmlns:a16="http://schemas.microsoft.com/office/drawing/2014/main" id="{A81C53FF-875B-96F8-50C2-53E18D186C3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a:t>
            </a:fld>
            <a:endParaRPr lang="en-AU"/>
          </a:p>
        </p:txBody>
      </p:sp>
    </p:spTree>
    <p:extLst>
      <p:ext uri="{BB962C8B-B14F-4D97-AF65-F5344CB8AC3E}">
        <p14:creationId xmlns:p14="http://schemas.microsoft.com/office/powerpoint/2010/main" val="135424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7C32D9-90BF-F2AA-7750-E32D47071ED9}"/>
              </a:ex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3">
            <a:extLst>
              <a:ext uri="{FF2B5EF4-FFF2-40B4-BE49-F238E27FC236}">
                <a16:creationId xmlns:a16="http://schemas.microsoft.com/office/drawing/2014/main" id="{B0BADA48-62BC-BD9F-6E5D-3D9A1EB10BCF}"/>
              </a:ext>
            </a:extLst>
          </p:cNvPr>
          <p:cNvSpPr>
            <a:spLocks noGrp="1"/>
          </p:cNvSpPr>
          <p:nvPr>
            <p:ph type="title"/>
          </p:nvPr>
        </p:nvSpPr>
        <p:spPr>
          <a:xfrm>
            <a:off x="360000" y="360000"/>
            <a:ext cx="5507037" cy="545601"/>
          </a:xfrm>
        </p:spPr>
        <p:txBody>
          <a:bodyPr/>
          <a:lstStyle/>
          <a:p>
            <a:r>
              <a:rPr lang="en-AU" dirty="0">
                <a:latin typeface="+mj-lt"/>
              </a:rPr>
              <a:t>Joints (2)</a:t>
            </a:r>
          </a:p>
        </p:txBody>
      </p:sp>
      <p:sp>
        <p:nvSpPr>
          <p:cNvPr id="7" name="Text Placeholder 6">
            <a:extLst>
              <a:ext uri="{FF2B5EF4-FFF2-40B4-BE49-F238E27FC236}">
                <a16:creationId xmlns:a16="http://schemas.microsoft.com/office/drawing/2014/main" id="{9D38433B-5F0B-7536-6221-40D5E8A529D2}"/>
              </a:ext>
            </a:extLst>
          </p:cNvPr>
          <p:cNvSpPr>
            <a:spLocks noGrp="1"/>
          </p:cNvSpPr>
          <p:nvPr>
            <p:ph type="body" sz="quarter" idx="18"/>
          </p:nvPr>
        </p:nvSpPr>
        <p:spPr>
          <a:xfrm>
            <a:off x="360000" y="982520"/>
            <a:ext cx="5507038" cy="310015"/>
          </a:xfrm>
        </p:spPr>
        <p:txBody>
          <a:bodyPr/>
          <a:lstStyle/>
          <a:p>
            <a:r>
              <a:rPr lang="en-AU">
                <a:latin typeface="+mj-lt"/>
              </a:rPr>
              <a:t>Activity – labelling </a:t>
            </a:r>
          </a:p>
        </p:txBody>
      </p:sp>
      <p:sp>
        <p:nvSpPr>
          <p:cNvPr id="3" name="Picture Placeholder 2">
            <a:extLst>
              <a:ext uri="{FF2B5EF4-FFF2-40B4-BE49-F238E27FC236}">
                <a16:creationId xmlns:a16="http://schemas.microsoft.com/office/drawing/2014/main" id="{8722414B-AC90-ADE4-3B01-840467598180}"/>
              </a:ext>
            </a:extLst>
          </p:cNvPr>
          <p:cNvSpPr>
            <a:spLocks noGrp="1"/>
          </p:cNvSpPr>
          <p:nvPr>
            <p:ph type="pic" sz="quarter" idx="20"/>
          </p:nvPr>
        </p:nvSpPr>
        <p:spPr>
          <a:xfrm>
            <a:off x="359999" y="1683482"/>
            <a:ext cx="5507038" cy="4814518"/>
          </a:xfrm>
        </p:spPr>
        <p:txBody>
          <a:bodyPr/>
          <a:lstStyle/>
          <a:p>
            <a:pPr>
              <a:lnSpc>
                <a:spcPct val="150000"/>
              </a:lnSpc>
              <a:spcBef>
                <a:spcPts val="1200"/>
              </a:spcBef>
              <a:spcAft>
                <a:spcPts val="600"/>
              </a:spcAft>
            </a:pPr>
            <a:r>
              <a:rPr lang="en-AU" sz="2000" dirty="0">
                <a:effectLst/>
                <a:latin typeface="+mn-lt"/>
                <a:ea typeface="Calibri"/>
              </a:rPr>
              <a:t>Label the skeleton with:</a:t>
            </a:r>
          </a:p>
          <a:p>
            <a:pPr marL="285750" lvl="0" indent="-285750">
              <a:lnSpc>
                <a:spcPct val="150000"/>
              </a:lnSpc>
              <a:spcBef>
                <a:spcPts val="1200"/>
              </a:spcBef>
              <a:spcAft>
                <a:spcPts val="600"/>
              </a:spcAft>
              <a:buFont typeface="Arial" panose="020B0604020202020204" pitchFamily="34" charset="0"/>
              <a:buChar char="•"/>
            </a:pPr>
            <a:r>
              <a:rPr lang="en-AU" dirty="0">
                <a:latin typeface="+mn-lt"/>
                <a:ea typeface="Calibri"/>
              </a:rPr>
              <a:t>2 b</a:t>
            </a:r>
            <a:r>
              <a:rPr lang="en-AU" sz="2000" dirty="0">
                <a:effectLst/>
                <a:latin typeface="+mn-lt"/>
                <a:ea typeface="Calibri"/>
              </a:rPr>
              <a:t>all-and-socket joints</a:t>
            </a:r>
          </a:p>
          <a:p>
            <a:pPr marL="285750" lvl="0" indent="-285750">
              <a:lnSpc>
                <a:spcPct val="150000"/>
              </a:lnSpc>
              <a:spcBef>
                <a:spcPts val="1200"/>
              </a:spcBef>
              <a:spcAft>
                <a:spcPts val="600"/>
              </a:spcAft>
              <a:buFont typeface="Arial" panose="020B0604020202020204" pitchFamily="34" charset="0"/>
              <a:buChar char="•"/>
            </a:pPr>
            <a:r>
              <a:rPr lang="en-AU" dirty="0">
                <a:latin typeface="+mn-lt"/>
                <a:ea typeface="Calibri"/>
              </a:rPr>
              <a:t>2 h</a:t>
            </a:r>
            <a:r>
              <a:rPr lang="en-AU" sz="2000" dirty="0">
                <a:effectLst/>
                <a:latin typeface="+mn-lt"/>
                <a:ea typeface="Calibri"/>
              </a:rPr>
              <a:t>inge joints</a:t>
            </a:r>
          </a:p>
          <a:p>
            <a:pPr marL="285750" indent="-285750">
              <a:spcBef>
                <a:spcPts val="1200"/>
              </a:spcBef>
              <a:spcAft>
                <a:spcPts val="600"/>
              </a:spcAft>
              <a:buFont typeface="Arial" panose="020B0604020202020204" pitchFamily="34" charset="0"/>
              <a:buChar char="•"/>
            </a:pPr>
            <a:r>
              <a:rPr lang="en-AU" dirty="0">
                <a:latin typeface="+mn-lt"/>
                <a:ea typeface="Calibri"/>
              </a:rPr>
              <a:t>1 p</a:t>
            </a:r>
            <a:r>
              <a:rPr lang="en-AU" sz="2000" dirty="0">
                <a:effectLst/>
                <a:latin typeface="+mn-lt"/>
                <a:ea typeface="Calibri"/>
              </a:rPr>
              <a:t>ivot joint.</a:t>
            </a:r>
          </a:p>
          <a:p>
            <a:pPr>
              <a:spcBef>
                <a:spcPts val="1200"/>
              </a:spcBef>
              <a:spcAft>
                <a:spcPts val="600"/>
              </a:spcAft>
            </a:pPr>
            <a:r>
              <a:rPr lang="en-AU" dirty="0">
                <a:latin typeface="+mn-lt"/>
                <a:ea typeface="Calibri"/>
              </a:rPr>
              <a:t>Hint</a:t>
            </a:r>
            <a:r>
              <a:rPr lang="en-AU" dirty="0">
                <a:solidFill>
                  <a:srgbClr val="333333"/>
                </a:solidFill>
                <a:latin typeface="+mn-lt"/>
                <a:ea typeface="Calibri"/>
              </a:rPr>
              <a:t> –</a:t>
            </a:r>
            <a:r>
              <a:rPr lang="en-AU" dirty="0">
                <a:solidFill>
                  <a:srgbClr val="22272B"/>
                </a:solidFill>
                <a:latin typeface="+mn-lt"/>
                <a:ea typeface="Calibri"/>
              </a:rPr>
              <a:t> </a:t>
            </a:r>
            <a:r>
              <a:rPr lang="en-AU" dirty="0">
                <a:latin typeface="+mn-lt"/>
                <a:ea typeface="Calibri"/>
              </a:rPr>
              <a:t>examples can be found on the previous slide.</a:t>
            </a:r>
          </a:p>
        </p:txBody>
      </p:sp>
      <p:pic>
        <p:nvPicPr>
          <p:cNvPr id="6" name="Picture 5" descr="A skeleton with blue joints&#10;">
            <a:extLst>
              <a:ext uri="{FF2B5EF4-FFF2-40B4-BE49-F238E27FC236}">
                <a16:creationId xmlns:a16="http://schemas.microsoft.com/office/drawing/2014/main" id="{6A241766-8727-7BE5-4D0A-EC7F9E9860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14004" y="255677"/>
            <a:ext cx="2387600" cy="5678170"/>
          </a:xfrm>
          <a:prstGeom prst="rect">
            <a:avLst/>
          </a:prstGeom>
        </p:spPr>
      </p:pic>
      <p:sp>
        <p:nvSpPr>
          <p:cNvPr id="5" name="TextBox 4">
            <a:extLst>
              <a:ext uri="{FF2B5EF4-FFF2-40B4-BE49-F238E27FC236}">
                <a16:creationId xmlns:a16="http://schemas.microsoft.com/office/drawing/2014/main" id="{DB70940D-4104-8CE9-A868-5CB8EDA1660F}"/>
              </a:ext>
            </a:extLst>
          </p:cNvPr>
          <p:cNvSpPr txBox="1"/>
          <p:nvPr/>
        </p:nvSpPr>
        <p:spPr>
          <a:xfrm>
            <a:off x="6783609" y="6162844"/>
            <a:ext cx="5048391" cy="335156"/>
          </a:xfrm>
          <a:prstGeom prst="rect">
            <a:avLst/>
          </a:prstGeom>
          <a:noFill/>
        </p:spPr>
        <p:txBody>
          <a:bodyPr wrap="square">
            <a:spAutoFit/>
          </a:bodyPr>
          <a:lstStyle/>
          <a:p>
            <a:pPr>
              <a:lnSpc>
                <a:spcPct val="150000"/>
              </a:lnSpc>
            </a:pPr>
            <a:r>
              <a:rPr lang="en-AU" sz="1200" dirty="0">
                <a:solidFill>
                  <a:srgbClr val="002664"/>
                </a:solidFill>
                <a:ea typeface="Calibri" panose="020F0502020204030204" pitchFamily="34" charset="0"/>
                <a:hlinkClick r:id="rId3"/>
              </a:rPr>
              <a:t>‘Human skeleton front’ </a:t>
            </a:r>
            <a:r>
              <a:rPr lang="en-AU" sz="1200" dirty="0">
                <a:solidFill>
                  <a:srgbClr val="002664"/>
                </a:solidFill>
                <a:ea typeface="Calibri" panose="020F0502020204030204" pitchFamily="34" charset="0"/>
              </a:rPr>
              <a:t>by </a:t>
            </a:r>
            <a:r>
              <a:rPr lang="en-AU" sz="1200" dirty="0">
                <a:solidFill>
                  <a:srgbClr val="002664"/>
                </a:solidFill>
                <a:ea typeface="Calibri" panose="020F0502020204030204" pitchFamily="34" charset="0"/>
                <a:hlinkClick r:id="rId4"/>
              </a:rPr>
              <a:t>Wikimedia Commons</a:t>
            </a:r>
            <a:r>
              <a:rPr lang="en-AU" sz="1200" dirty="0">
                <a:solidFill>
                  <a:srgbClr val="002664"/>
                </a:solidFill>
                <a:ea typeface="Calibri" panose="020F0502020204030204" pitchFamily="34" charset="0"/>
              </a:rPr>
              <a:t> is in the public domain.</a:t>
            </a:r>
          </a:p>
        </p:txBody>
      </p:sp>
      <p:sp>
        <p:nvSpPr>
          <p:cNvPr id="2" name="Slide Number Placeholder 1">
            <a:extLst>
              <a:ext uri="{FF2B5EF4-FFF2-40B4-BE49-F238E27FC236}">
                <a16:creationId xmlns:a16="http://schemas.microsoft.com/office/drawing/2014/main" id="{D94C4E46-5940-9559-1631-2D4EB6B46C6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25</a:t>
            </a:fld>
            <a:endParaRPr lang="en-AU"/>
          </a:p>
        </p:txBody>
      </p:sp>
    </p:spTree>
    <p:extLst>
      <p:ext uri="{BB962C8B-B14F-4D97-AF65-F5344CB8AC3E}">
        <p14:creationId xmlns:p14="http://schemas.microsoft.com/office/powerpoint/2010/main" val="246294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DE6DA08-DB5E-5B68-E6EF-D2587226B70D}"/>
              </a:ex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3">
            <a:extLst>
              <a:ext uri="{FF2B5EF4-FFF2-40B4-BE49-F238E27FC236}">
                <a16:creationId xmlns:a16="http://schemas.microsoft.com/office/drawing/2014/main" id="{2C71970C-F50B-4D4B-E6E1-A7B508604750}"/>
              </a:ext>
            </a:extLst>
          </p:cNvPr>
          <p:cNvSpPr>
            <a:spLocks noGrp="1"/>
          </p:cNvSpPr>
          <p:nvPr>
            <p:ph type="title"/>
          </p:nvPr>
        </p:nvSpPr>
        <p:spPr>
          <a:xfrm>
            <a:off x="360000" y="360000"/>
            <a:ext cx="5383575" cy="545601"/>
          </a:xfrm>
        </p:spPr>
        <p:txBody>
          <a:bodyPr/>
          <a:lstStyle/>
          <a:p>
            <a:r>
              <a:rPr lang="en-AU" dirty="0">
                <a:latin typeface="+mj-lt"/>
              </a:rPr>
              <a:t>Joint actions</a:t>
            </a:r>
          </a:p>
        </p:txBody>
      </p:sp>
      <p:sp>
        <p:nvSpPr>
          <p:cNvPr id="3" name="Content Placeholder 2">
            <a:extLst>
              <a:ext uri="{FF2B5EF4-FFF2-40B4-BE49-F238E27FC236}">
                <a16:creationId xmlns:a16="http://schemas.microsoft.com/office/drawing/2014/main" id="{A0CF8F65-288F-5956-CDFA-01654D1900CA}"/>
              </a:ext>
            </a:extLst>
          </p:cNvPr>
          <p:cNvSpPr>
            <a:spLocks noGrp="1"/>
          </p:cNvSpPr>
          <p:nvPr>
            <p:ph type="body" sz="quarter" idx="18"/>
          </p:nvPr>
        </p:nvSpPr>
        <p:spPr>
          <a:xfrm>
            <a:off x="360001" y="958072"/>
            <a:ext cx="5383575" cy="310015"/>
          </a:xfrm>
        </p:spPr>
        <p:txBody>
          <a:bodyPr vert="horz" lIns="0" tIns="0" rIns="0" bIns="0" rtlCol="0" anchor="t">
            <a:noAutofit/>
          </a:bodyPr>
          <a:lstStyle/>
          <a:p>
            <a:r>
              <a:rPr lang="en-AU" dirty="0">
                <a:solidFill>
                  <a:srgbClr val="146CFD"/>
                </a:solidFill>
                <a:latin typeface="+mj-lt"/>
              </a:rPr>
              <a:t>Activity – describing </a:t>
            </a:r>
          </a:p>
          <a:p>
            <a:endParaRPr lang="en-AU" dirty="0">
              <a:latin typeface="+mj-lt"/>
            </a:endParaRPr>
          </a:p>
        </p:txBody>
      </p:sp>
      <p:sp>
        <p:nvSpPr>
          <p:cNvPr id="7" name="Picture Placeholder 6">
            <a:extLst>
              <a:ext uri="{FF2B5EF4-FFF2-40B4-BE49-F238E27FC236}">
                <a16:creationId xmlns:a16="http://schemas.microsoft.com/office/drawing/2014/main" id="{134A7869-388A-8DF8-D34B-E8D66BBC779C}"/>
              </a:ext>
            </a:extLst>
          </p:cNvPr>
          <p:cNvSpPr>
            <a:spLocks noGrp="1"/>
          </p:cNvSpPr>
          <p:nvPr>
            <p:ph type="pic" sz="quarter" idx="20"/>
          </p:nvPr>
        </p:nvSpPr>
        <p:spPr>
          <a:xfrm>
            <a:off x="359999" y="1543420"/>
            <a:ext cx="5507038" cy="4814518"/>
          </a:xfrm>
        </p:spPr>
        <p:txBody>
          <a:bodyPr/>
          <a:lstStyle/>
          <a:p>
            <a:r>
              <a:rPr lang="en-AU" b="1" dirty="0">
                <a:latin typeface="+mn-lt"/>
              </a:rPr>
              <a:t>Joint actions in dance</a:t>
            </a:r>
          </a:p>
          <a:p>
            <a:pPr>
              <a:lnSpc>
                <a:spcPct val="150000"/>
              </a:lnSpc>
              <a:spcBef>
                <a:spcPts val="1200"/>
              </a:spcBef>
              <a:spcAft>
                <a:spcPts val="600"/>
              </a:spcAft>
            </a:pPr>
            <a:r>
              <a:rPr lang="en-AU" dirty="0">
                <a:latin typeface="+mn-lt"/>
              </a:rPr>
              <a:t>Describe a movement that requires: </a:t>
            </a:r>
          </a:p>
          <a:p>
            <a:pPr marL="342900" indent="-342900">
              <a:lnSpc>
                <a:spcPct val="150000"/>
              </a:lnSpc>
              <a:spcBef>
                <a:spcPts val="1200"/>
              </a:spcBef>
              <a:spcAft>
                <a:spcPts val="600"/>
              </a:spcAft>
              <a:buFont typeface="Arial" panose="020B0604020202020204" pitchFamily="34" charset="0"/>
              <a:buChar char="•"/>
            </a:pPr>
            <a:r>
              <a:rPr lang="en-AU" dirty="0">
                <a:latin typeface="+mn-lt"/>
              </a:rPr>
              <a:t>flexion of the elbow</a:t>
            </a:r>
          </a:p>
          <a:p>
            <a:pPr marL="342900" indent="-342900">
              <a:lnSpc>
                <a:spcPct val="150000"/>
              </a:lnSpc>
              <a:spcBef>
                <a:spcPts val="1200"/>
              </a:spcBef>
              <a:spcAft>
                <a:spcPts val="600"/>
              </a:spcAft>
              <a:buFont typeface="Arial" panose="020B0604020202020204" pitchFamily="34" charset="0"/>
              <a:buChar char="•"/>
            </a:pPr>
            <a:r>
              <a:rPr lang="en-AU" dirty="0">
                <a:latin typeface="+mn-lt"/>
              </a:rPr>
              <a:t>extension at the knee joint</a:t>
            </a:r>
          </a:p>
          <a:p>
            <a:pPr marL="342900" indent="-342900">
              <a:lnSpc>
                <a:spcPct val="150000"/>
              </a:lnSpc>
              <a:spcBef>
                <a:spcPts val="1200"/>
              </a:spcBef>
              <a:spcAft>
                <a:spcPts val="600"/>
              </a:spcAft>
              <a:buFont typeface="Arial" panose="020B0604020202020204" pitchFamily="34" charset="0"/>
              <a:buChar char="•"/>
            </a:pPr>
            <a:r>
              <a:rPr lang="en-AU" dirty="0">
                <a:latin typeface="+mn-lt"/>
              </a:rPr>
              <a:t>rotation of the hip joint.</a:t>
            </a:r>
          </a:p>
          <a:p>
            <a:br>
              <a:rPr lang="en-AU" dirty="0">
                <a:latin typeface="+mn-lt"/>
              </a:rPr>
            </a:br>
            <a:r>
              <a:rPr lang="en-AU" dirty="0">
                <a:latin typeface="+mn-lt"/>
              </a:rPr>
              <a:t>Can you think of more dance movements that use flexion, extension or rotation?</a:t>
            </a:r>
          </a:p>
        </p:txBody>
      </p:sp>
      <p:graphicFrame>
        <p:nvGraphicFramePr>
          <p:cNvPr id="6" name="Content Placeholder 5">
            <a:extLst>
              <a:ext uri="{FF2B5EF4-FFF2-40B4-BE49-F238E27FC236}">
                <a16:creationId xmlns:a16="http://schemas.microsoft.com/office/drawing/2014/main" id="{9237E5E1-2CA5-E22E-E9BE-7493077DA96A}"/>
              </a:ext>
            </a:extLst>
          </p:cNvPr>
          <p:cNvGraphicFramePr>
            <a:graphicFrameLocks noGrp="1"/>
          </p:cNvGraphicFramePr>
          <p:nvPr>
            <p:ph sz="quarter" idx="19"/>
            <p:extLst>
              <p:ext uri="{D42A27DB-BD31-4B8C-83A1-F6EECF244321}">
                <p14:modId xmlns:p14="http://schemas.microsoft.com/office/powerpoint/2010/main" val="3488712350"/>
              </p:ext>
            </p:extLst>
          </p:nvPr>
        </p:nvGraphicFramePr>
        <p:xfrm>
          <a:off x="6334125" y="266065"/>
          <a:ext cx="5599972" cy="5995924"/>
        </p:xfrm>
        <a:graphic>
          <a:graphicData uri="http://schemas.openxmlformats.org/drawingml/2006/table">
            <a:tbl>
              <a:tblPr firstRow="1" bandRow="1">
                <a:tableStyleId>{5A111915-BE36-4E01-A7E5-04B1672EAD32}</a:tableStyleId>
              </a:tblPr>
              <a:tblGrid>
                <a:gridCol w="1642284">
                  <a:extLst>
                    <a:ext uri="{9D8B030D-6E8A-4147-A177-3AD203B41FA5}">
                      <a16:colId xmlns:a16="http://schemas.microsoft.com/office/drawing/2014/main" val="1330972100"/>
                    </a:ext>
                  </a:extLst>
                </a:gridCol>
                <a:gridCol w="3957688">
                  <a:extLst>
                    <a:ext uri="{9D8B030D-6E8A-4147-A177-3AD203B41FA5}">
                      <a16:colId xmlns:a16="http://schemas.microsoft.com/office/drawing/2014/main" val="23309439"/>
                    </a:ext>
                  </a:extLst>
                </a:gridCol>
              </a:tblGrid>
              <a:tr h="370840">
                <a:tc>
                  <a:txBody>
                    <a:bodyPr/>
                    <a:lstStyle/>
                    <a:p>
                      <a:r>
                        <a:rPr lang="en-AU">
                          <a:latin typeface="+mj-lt"/>
                        </a:rPr>
                        <a:t>Joint action</a:t>
                      </a:r>
                    </a:p>
                  </a:txBody>
                  <a:tcPr>
                    <a:solidFill>
                      <a:schemeClr val="accent1"/>
                    </a:solidFill>
                  </a:tcPr>
                </a:tc>
                <a:tc>
                  <a:txBody>
                    <a:bodyPr/>
                    <a:lstStyle/>
                    <a:p>
                      <a:r>
                        <a:rPr lang="en-AU" dirty="0">
                          <a:latin typeface="+mj-lt"/>
                        </a:rPr>
                        <a:t>Definition</a:t>
                      </a:r>
                    </a:p>
                  </a:txBody>
                  <a:tcPr>
                    <a:solidFill>
                      <a:schemeClr val="accent1"/>
                    </a:solidFill>
                  </a:tcPr>
                </a:tc>
                <a:extLst>
                  <a:ext uri="{0D108BD9-81ED-4DB2-BD59-A6C34878D82A}">
                    <a16:rowId xmlns:a16="http://schemas.microsoft.com/office/drawing/2014/main" val="3529992340"/>
                  </a:ext>
                </a:extLst>
              </a:tr>
              <a:tr h="370840">
                <a:tc>
                  <a:txBody>
                    <a:bodyPr/>
                    <a:lstStyle/>
                    <a:p>
                      <a:pPr>
                        <a:lnSpc>
                          <a:spcPct val="150000"/>
                        </a:lnSpc>
                      </a:pPr>
                      <a:r>
                        <a:rPr lang="en-AU" sz="1600" dirty="0">
                          <a:latin typeface="+mn-lt"/>
                        </a:rPr>
                        <a:t>Flexion</a:t>
                      </a:r>
                    </a:p>
                  </a:txBody>
                  <a:tcPr/>
                </a:tc>
                <a:tc>
                  <a:txBody>
                    <a:bodyPr/>
                    <a:lstStyle/>
                    <a:p>
                      <a:pPr>
                        <a:lnSpc>
                          <a:spcPct val="150000"/>
                        </a:lnSpc>
                      </a:pPr>
                      <a:r>
                        <a:rPr lang="en-AU" sz="1600" dirty="0">
                          <a:latin typeface="+mn-lt"/>
                        </a:rPr>
                        <a:t>Bending a joint or making the angle at the joint smaller. </a:t>
                      </a:r>
                    </a:p>
                    <a:p>
                      <a:pPr lvl="0">
                        <a:lnSpc>
                          <a:spcPct val="150000"/>
                        </a:lnSpc>
                        <a:buNone/>
                      </a:pPr>
                      <a:endParaRPr lang="en-AU" sz="1600" dirty="0">
                        <a:latin typeface="+mn-lt"/>
                      </a:endParaRPr>
                    </a:p>
                    <a:p>
                      <a:pPr lvl="0">
                        <a:lnSpc>
                          <a:spcPct val="150000"/>
                        </a:lnSpc>
                        <a:buNone/>
                      </a:pPr>
                      <a:r>
                        <a:rPr lang="en-AU" sz="1600" dirty="0">
                          <a:latin typeface="+mn-lt"/>
                        </a:rPr>
                        <a:t>For example, bending the knee into </a:t>
                      </a:r>
                      <a:r>
                        <a:rPr lang="en-AU" sz="1600" i="1" dirty="0" err="1">
                          <a:latin typeface="+mn-lt"/>
                        </a:rPr>
                        <a:t>retiré</a:t>
                      </a:r>
                      <a:r>
                        <a:rPr lang="en-AU" sz="1600" dirty="0">
                          <a:latin typeface="+mn-lt"/>
                        </a:rPr>
                        <a:t> position, flexion occurs at the knee joint.</a:t>
                      </a:r>
                    </a:p>
                  </a:txBody>
                  <a:tcPr/>
                </a:tc>
                <a:extLst>
                  <a:ext uri="{0D108BD9-81ED-4DB2-BD59-A6C34878D82A}">
                    <a16:rowId xmlns:a16="http://schemas.microsoft.com/office/drawing/2014/main" val="182036577"/>
                  </a:ext>
                </a:extLst>
              </a:tr>
              <a:tr h="370840">
                <a:tc>
                  <a:txBody>
                    <a:bodyPr/>
                    <a:lstStyle/>
                    <a:p>
                      <a:pPr>
                        <a:lnSpc>
                          <a:spcPct val="150000"/>
                        </a:lnSpc>
                      </a:pPr>
                      <a:r>
                        <a:rPr lang="en-AU" sz="1600">
                          <a:latin typeface="+mn-lt"/>
                        </a:rPr>
                        <a:t>Extension</a:t>
                      </a:r>
                    </a:p>
                  </a:txBody>
                  <a:tcPr/>
                </a:tc>
                <a:tc>
                  <a:txBody>
                    <a:bodyPr/>
                    <a:lstStyle/>
                    <a:p>
                      <a:pPr>
                        <a:lnSpc>
                          <a:spcPct val="150000"/>
                        </a:lnSpc>
                      </a:pPr>
                      <a:r>
                        <a:rPr lang="en-AU" sz="1600" dirty="0">
                          <a:latin typeface="+mn-lt"/>
                        </a:rPr>
                        <a:t>Straightening a joint or making the angle at the joint larger.</a:t>
                      </a:r>
                    </a:p>
                    <a:p>
                      <a:pPr lvl="0">
                        <a:lnSpc>
                          <a:spcPct val="150000"/>
                        </a:lnSpc>
                        <a:buNone/>
                      </a:pPr>
                      <a:endParaRPr lang="en-AU" sz="1600" dirty="0">
                        <a:latin typeface="+mn-lt"/>
                      </a:endParaRPr>
                    </a:p>
                    <a:p>
                      <a:pPr lvl="0">
                        <a:lnSpc>
                          <a:spcPct val="150000"/>
                        </a:lnSpc>
                        <a:buNone/>
                      </a:pPr>
                      <a:r>
                        <a:rPr lang="en-AU" sz="1600" dirty="0">
                          <a:latin typeface="+mn-lt"/>
                        </a:rPr>
                        <a:t>For example, flicking the leg in front of the body, extension occurs at the knee joint.</a:t>
                      </a:r>
                    </a:p>
                  </a:txBody>
                  <a:tcPr/>
                </a:tc>
                <a:extLst>
                  <a:ext uri="{0D108BD9-81ED-4DB2-BD59-A6C34878D82A}">
                    <a16:rowId xmlns:a16="http://schemas.microsoft.com/office/drawing/2014/main" val="3285919607"/>
                  </a:ext>
                </a:extLst>
              </a:tr>
              <a:tr h="370840">
                <a:tc>
                  <a:txBody>
                    <a:bodyPr/>
                    <a:lstStyle/>
                    <a:p>
                      <a:pPr>
                        <a:lnSpc>
                          <a:spcPct val="150000"/>
                        </a:lnSpc>
                      </a:pPr>
                      <a:r>
                        <a:rPr lang="en-AU" sz="1600" dirty="0">
                          <a:latin typeface="+mn-lt"/>
                        </a:rPr>
                        <a:t>Rotation</a:t>
                      </a:r>
                    </a:p>
                  </a:txBody>
                  <a:tcPr/>
                </a:tc>
                <a:tc>
                  <a:txBody>
                    <a:bodyPr/>
                    <a:lstStyle/>
                    <a:p>
                      <a:pPr>
                        <a:lnSpc>
                          <a:spcPct val="150000"/>
                        </a:lnSpc>
                      </a:pPr>
                      <a:r>
                        <a:rPr lang="en-AU" sz="1600" dirty="0">
                          <a:latin typeface="+mn-lt"/>
                        </a:rPr>
                        <a:t>Circular movement around a fixed joint.</a:t>
                      </a:r>
                    </a:p>
                    <a:p>
                      <a:pPr lvl="0">
                        <a:lnSpc>
                          <a:spcPct val="150000"/>
                        </a:lnSpc>
                        <a:buNone/>
                      </a:pPr>
                      <a:endParaRPr lang="en-AU" sz="1600" dirty="0">
                        <a:latin typeface="+mn-lt"/>
                      </a:endParaRPr>
                    </a:p>
                    <a:p>
                      <a:pPr lvl="0">
                        <a:lnSpc>
                          <a:spcPct val="150000"/>
                        </a:lnSpc>
                        <a:buNone/>
                      </a:pPr>
                      <a:r>
                        <a:rPr lang="en-AU" sz="1600" dirty="0">
                          <a:latin typeface="+mn-lt"/>
                        </a:rPr>
                        <a:t>For example, finding a turnout position by rotating the legs outwards at the hip joint.</a:t>
                      </a:r>
                    </a:p>
                  </a:txBody>
                  <a:tcPr/>
                </a:tc>
                <a:extLst>
                  <a:ext uri="{0D108BD9-81ED-4DB2-BD59-A6C34878D82A}">
                    <a16:rowId xmlns:a16="http://schemas.microsoft.com/office/drawing/2014/main" val="3014834665"/>
                  </a:ext>
                </a:extLst>
              </a:tr>
            </a:tbl>
          </a:graphicData>
        </a:graphic>
      </p:graphicFrame>
      <p:sp>
        <p:nvSpPr>
          <p:cNvPr id="2" name="Slide Number Placeholder 1">
            <a:extLst>
              <a:ext uri="{FF2B5EF4-FFF2-40B4-BE49-F238E27FC236}">
                <a16:creationId xmlns:a16="http://schemas.microsoft.com/office/drawing/2014/main" id="{46B21A19-CBDD-0118-3DAB-3247A3C501E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26</a:t>
            </a:fld>
            <a:endParaRPr lang="en-AU"/>
          </a:p>
        </p:txBody>
      </p:sp>
    </p:spTree>
    <p:extLst>
      <p:ext uri="{BB962C8B-B14F-4D97-AF65-F5344CB8AC3E}">
        <p14:creationId xmlns:p14="http://schemas.microsoft.com/office/powerpoint/2010/main" val="25799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6822531-5229-EFAC-EA97-CA94592CBA1B}"/>
              </a:ext>
            </a:extLst>
          </p:cNvPr>
          <p:cNvSpPr>
            <a:spLocks noGrp="1"/>
          </p:cNvSpPr>
          <p:nvPr>
            <p:ph type="title"/>
          </p:nvPr>
        </p:nvSpPr>
        <p:spPr/>
        <p:txBody>
          <a:bodyPr/>
          <a:lstStyle/>
          <a:p>
            <a:r>
              <a:rPr lang="en-AU" dirty="0">
                <a:latin typeface="+mj-lt"/>
              </a:rPr>
              <a:t>Alignment (1)</a:t>
            </a:r>
          </a:p>
        </p:txBody>
      </p:sp>
      <p:sp>
        <p:nvSpPr>
          <p:cNvPr id="9" name="Rectangle: Rounded Corners 8">
            <a:extLst>
              <a:ext uri="{FF2B5EF4-FFF2-40B4-BE49-F238E27FC236}">
                <a16:creationId xmlns:a16="http://schemas.microsoft.com/office/drawing/2014/main" id="{AA373370-A0C2-03D9-9060-395A59985454}"/>
              </a:ext>
            </a:extLst>
          </p:cNvPr>
          <p:cNvSpPr/>
          <p:nvPr/>
        </p:nvSpPr>
        <p:spPr>
          <a:xfrm>
            <a:off x="360000" y="1495424"/>
            <a:ext cx="9591554" cy="1926059"/>
          </a:xfrm>
          <a:prstGeom prst="roundRect">
            <a:avLst>
              <a:gd name="adj" fmla="val 12121"/>
            </a:avLst>
          </a:prstGeom>
          <a:solidFill>
            <a:schemeClr val="accent4"/>
          </a:solidFill>
          <a:ln w="38100">
            <a:noFill/>
          </a:ln>
          <a:effectLst/>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en-AU" sz="1800" dirty="0"/>
              <a:t>NESA defines alignment as ‘an aspect of safe dance practice. The relationship of the skeleton to the line of gravity and the base of support, which makes movement more efficient and reduces the chance of injury.’ </a:t>
            </a:r>
          </a:p>
          <a:p>
            <a:pPr algn="r">
              <a:lnSpc>
                <a:spcPct val="150000"/>
              </a:lnSpc>
            </a:pPr>
            <a:r>
              <a:rPr lang="en-AU" sz="1800" dirty="0"/>
              <a:t>(NESA 2023)</a:t>
            </a:r>
          </a:p>
        </p:txBody>
      </p:sp>
      <p:sp>
        <p:nvSpPr>
          <p:cNvPr id="14" name="Rectangle: Rounded Corners 13">
            <a:extLst>
              <a:ext uri="{FF2B5EF4-FFF2-40B4-BE49-F238E27FC236}">
                <a16:creationId xmlns:a16="http://schemas.microsoft.com/office/drawing/2014/main" id="{1F66699A-A7ED-640F-558A-4614A672B4EE}"/>
              </a:ext>
            </a:extLst>
          </p:cNvPr>
          <p:cNvSpPr/>
          <p:nvPr/>
        </p:nvSpPr>
        <p:spPr>
          <a:xfrm>
            <a:off x="348000" y="3562563"/>
            <a:ext cx="9603554" cy="2715282"/>
          </a:xfrm>
          <a:prstGeom prst="roundRect">
            <a:avLst>
              <a:gd name="adj" fmla="val 9860"/>
            </a:avLst>
          </a:prstGeom>
          <a:solidFill>
            <a:schemeClr val="accent6"/>
          </a:solid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dirty="0">
                <a:solidFill>
                  <a:schemeClr val="dk1"/>
                </a:solidFill>
              </a:rPr>
              <a:t>Unpacking this definition:</a:t>
            </a:r>
          </a:p>
          <a:p>
            <a:pPr marL="285750" indent="-285750">
              <a:lnSpc>
                <a:spcPct val="150000"/>
              </a:lnSpc>
              <a:buFont typeface="Arial" panose="020B0604020202020204" pitchFamily="34" charset="0"/>
              <a:buChar char="•"/>
            </a:pPr>
            <a:r>
              <a:rPr lang="en-AU" sz="1800" dirty="0">
                <a:solidFill>
                  <a:schemeClr val="dk1"/>
                </a:solidFill>
              </a:rPr>
              <a:t>The base of support is the body part(s) that are in contact with the ground (for example, 2 feet, one foot, one hand).</a:t>
            </a:r>
          </a:p>
          <a:p>
            <a:pPr marL="285750" indent="-285750">
              <a:lnSpc>
                <a:spcPct val="150000"/>
              </a:lnSpc>
              <a:buFont typeface="Arial" panose="020B0604020202020204" pitchFamily="34" charset="0"/>
              <a:buChar char="•"/>
            </a:pPr>
            <a:r>
              <a:rPr lang="en-AU" sz="1800" dirty="0">
                <a:solidFill>
                  <a:schemeClr val="dk1"/>
                </a:solidFill>
              </a:rPr>
              <a:t>The line of gravity is an imaginary vertical line from the centre of gravity to the ground or surface the object or person is on. It is the direction that gravity is acting upon the person or object.</a:t>
            </a:r>
            <a:endParaRPr lang="en-AU" sz="1800" dirty="0"/>
          </a:p>
        </p:txBody>
      </p:sp>
      <p:pic>
        <p:nvPicPr>
          <p:cNvPr id="4" name="Picture 3">
            <a:extLst>
              <a:ext uri="{FF2B5EF4-FFF2-40B4-BE49-F238E27FC236}">
                <a16:creationId xmlns:a16="http://schemas.microsoft.com/office/drawing/2014/main" id="{48D602CD-96AF-F7F1-DC2D-2B4F8BB05DD7}"/>
              </a:ext>
              <a:ext uri="{C183D7F6-B498-43B3-948B-1728B52AA6E4}">
                <adec:decorative xmlns:adec="http://schemas.microsoft.com/office/drawing/2017/decorative" val="1"/>
              </a:ext>
            </a:extLst>
          </p:cNvPr>
          <p:cNvPicPr>
            <a:picLocks noChangeAspect="1"/>
          </p:cNvPicPr>
          <p:nvPr/>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0057735" y="2522718"/>
            <a:ext cx="1883064" cy="2715282"/>
          </a:xfrm>
          <a:prstGeom prst="rect">
            <a:avLst/>
          </a:prstGeom>
        </p:spPr>
      </p:pic>
      <p:sp>
        <p:nvSpPr>
          <p:cNvPr id="2" name="Slide Number Placeholder 1">
            <a:extLst>
              <a:ext uri="{FF2B5EF4-FFF2-40B4-BE49-F238E27FC236}">
                <a16:creationId xmlns:a16="http://schemas.microsoft.com/office/drawing/2014/main" id="{792DF9AA-DB65-A7DB-1E2E-26F48558AAA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27</a:t>
            </a:fld>
            <a:endParaRPr lang="en-AU"/>
          </a:p>
        </p:txBody>
      </p:sp>
    </p:spTree>
    <p:extLst>
      <p:ext uri="{BB962C8B-B14F-4D97-AF65-F5344CB8AC3E}">
        <p14:creationId xmlns:p14="http://schemas.microsoft.com/office/powerpoint/2010/main" val="67638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CC3747-A4A8-00AB-C6C9-8942816CAFDD}"/>
              </a:ext>
            </a:extLst>
          </p:cNvPr>
          <p:cNvSpPr>
            <a:spLocks noGrp="1"/>
          </p:cNvSpPr>
          <p:nvPr>
            <p:ph type="title"/>
          </p:nvPr>
        </p:nvSpPr>
        <p:spPr/>
        <p:txBody>
          <a:bodyPr/>
          <a:lstStyle/>
          <a:p>
            <a:r>
              <a:rPr lang="en-AU">
                <a:latin typeface="+mj-lt"/>
              </a:rPr>
              <a:t>Alignment and posture</a:t>
            </a:r>
          </a:p>
        </p:txBody>
      </p:sp>
      <p:sp>
        <p:nvSpPr>
          <p:cNvPr id="2" name="Picture Placeholder 1">
            <a:extLst>
              <a:ext uri="{FF2B5EF4-FFF2-40B4-BE49-F238E27FC236}">
                <a16:creationId xmlns:a16="http://schemas.microsoft.com/office/drawing/2014/main" id="{7D836BED-1747-2AB8-CB56-9E38D2C8F990}"/>
              </a:ext>
            </a:extLst>
          </p:cNvPr>
          <p:cNvSpPr>
            <a:spLocks noGrp="1"/>
          </p:cNvSpPr>
          <p:nvPr>
            <p:ph type="pic" sz="quarter" idx="20"/>
          </p:nvPr>
        </p:nvSpPr>
        <p:spPr>
          <a:xfrm>
            <a:off x="457200" y="1476746"/>
            <a:ext cx="5507038" cy="4814518"/>
          </a:xfrm>
        </p:spPr>
        <p:txBody>
          <a:bodyPr/>
          <a:lstStyle/>
          <a:p>
            <a:r>
              <a:rPr lang="en-AU" sz="1800" dirty="0">
                <a:latin typeface="+mn-lt"/>
              </a:rPr>
              <a:t>There are 3 natural curves in a healthy spine found in the cervical, thoracic and lumbar sections.</a:t>
            </a:r>
          </a:p>
          <a:p>
            <a:r>
              <a:rPr lang="en-AU" sz="1800" dirty="0">
                <a:latin typeface="+mn-lt"/>
              </a:rPr>
              <a:t>Correct posture is the alignment of the body so that the bones and muscles can hold you upright, against gravity, with the least amount of energy.</a:t>
            </a:r>
          </a:p>
          <a:p>
            <a:r>
              <a:rPr lang="en-AU" sz="1800" dirty="0">
                <a:latin typeface="+mn-lt"/>
              </a:rPr>
              <a:t>Lengthening through the spine is important for good posture, however, we still want to retain the spine's natural curves.</a:t>
            </a:r>
          </a:p>
          <a:p>
            <a:r>
              <a:rPr lang="en-AU" sz="1800" dirty="0">
                <a:latin typeface="+mn-lt"/>
              </a:rPr>
              <a:t>Performing spinal mobiliser exercises can be useful for finding correct and safe posture.</a:t>
            </a:r>
          </a:p>
          <a:p>
            <a:endParaRPr lang="en-AU" sz="1800" dirty="0">
              <a:latin typeface="+mn-lt"/>
            </a:endParaRPr>
          </a:p>
        </p:txBody>
      </p:sp>
      <p:sp>
        <p:nvSpPr>
          <p:cNvPr id="7" name="Rectangle 6">
            <a:extLst>
              <a:ext uri="{FF2B5EF4-FFF2-40B4-BE49-F238E27FC236}">
                <a16:creationId xmlns:a16="http://schemas.microsoft.com/office/drawing/2014/main" id="{10D81F2E-4B21-3A91-DFDB-2387ECD261F9}"/>
              </a:ext>
              <a:ext uri="{C183D7F6-B498-43B3-948B-1728B52AA6E4}">
                <adec:decorative xmlns:adec="http://schemas.microsoft.com/office/drawing/2017/decorative" val="1"/>
              </a:ext>
            </a:extLst>
          </p:cNvPr>
          <p:cNvSpPr/>
          <p:nvPr/>
        </p:nvSpPr>
        <p:spPr>
          <a:xfrm>
            <a:off x="6096001" y="0"/>
            <a:ext cx="6096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Content Placeholder 5">
            <a:extLst>
              <a:ext uri="{FF2B5EF4-FFF2-40B4-BE49-F238E27FC236}">
                <a16:creationId xmlns:a16="http://schemas.microsoft.com/office/drawing/2014/main" id="{03BC9A38-C63F-7C51-1C2C-EB5ABA719FCC}"/>
              </a:ext>
            </a:extLst>
          </p:cNvPr>
          <p:cNvSpPr>
            <a:spLocks noGrp="1"/>
          </p:cNvSpPr>
          <p:nvPr>
            <p:ph sz="quarter" idx="19"/>
          </p:nvPr>
        </p:nvSpPr>
        <p:spPr>
          <a:xfrm>
            <a:off x="6500813" y="1474541"/>
            <a:ext cx="5286375" cy="4814518"/>
          </a:xfrm>
        </p:spPr>
        <p:txBody>
          <a:bodyPr vert="horz" lIns="0" tIns="0" rIns="0" bIns="0" rtlCol="0" anchor="t">
            <a:noAutofit/>
          </a:bodyPr>
          <a:lstStyle/>
          <a:p>
            <a:r>
              <a:rPr lang="en-US" sz="1800" dirty="0">
                <a:latin typeface="+mn-lt"/>
              </a:rPr>
              <a:t>Some common postural issues to avoid:</a:t>
            </a:r>
          </a:p>
          <a:p>
            <a:pPr marL="285750" indent="-285750">
              <a:buChar char="•"/>
            </a:pPr>
            <a:r>
              <a:rPr lang="en-US" sz="1800" b="1" dirty="0">
                <a:latin typeface="+mn-lt"/>
              </a:rPr>
              <a:t>Tilted pelvis </a:t>
            </a:r>
            <a:r>
              <a:rPr lang="en-US" sz="1800" dirty="0">
                <a:latin typeface="+mn-lt"/>
              </a:rPr>
              <a:t>– tilting the pelvis too far forward or back can put strain on other parts of the body.</a:t>
            </a:r>
          </a:p>
          <a:p>
            <a:pPr marL="285750" indent="-285750">
              <a:buChar char="•"/>
            </a:pPr>
            <a:r>
              <a:rPr lang="en-US" sz="1800" b="1" dirty="0">
                <a:latin typeface="+mn-lt"/>
              </a:rPr>
              <a:t>Hip-sitting</a:t>
            </a:r>
            <a:r>
              <a:rPr lang="en-US" sz="1800" dirty="0">
                <a:latin typeface="+mn-lt"/>
              </a:rPr>
              <a:t> – a tendency to 'sit' into one hip resulting in one tight hip and one overstretched.</a:t>
            </a:r>
          </a:p>
          <a:p>
            <a:pPr marL="285750" indent="-285750">
              <a:buChar char="•"/>
            </a:pPr>
            <a:r>
              <a:rPr lang="en-US" sz="1800" b="1" dirty="0">
                <a:latin typeface="+mn-lt"/>
              </a:rPr>
              <a:t>Banana or sway back </a:t>
            </a:r>
            <a:r>
              <a:rPr lang="en-US" sz="1800" dirty="0">
                <a:latin typeface="+mn-lt"/>
              </a:rPr>
              <a:t>– curving or rounding too far in the upper or lower back.</a:t>
            </a:r>
          </a:p>
          <a:p>
            <a:endParaRPr lang="en-US" sz="1800" dirty="0">
              <a:latin typeface="+mn-lt"/>
            </a:endParaRPr>
          </a:p>
        </p:txBody>
      </p:sp>
      <p:sp>
        <p:nvSpPr>
          <p:cNvPr id="3" name="Slide Number Placeholder 2">
            <a:extLst>
              <a:ext uri="{FF2B5EF4-FFF2-40B4-BE49-F238E27FC236}">
                <a16:creationId xmlns:a16="http://schemas.microsoft.com/office/drawing/2014/main" id="{E9E12F3A-4FF2-5FB2-C582-C5759788099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28</a:t>
            </a:fld>
            <a:endParaRPr lang="en-AU"/>
          </a:p>
        </p:txBody>
      </p:sp>
    </p:spTree>
    <p:extLst>
      <p:ext uri="{BB962C8B-B14F-4D97-AF65-F5344CB8AC3E}">
        <p14:creationId xmlns:p14="http://schemas.microsoft.com/office/powerpoint/2010/main" val="215823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9C7C49-F185-660E-B2BA-1DCDE9AA7A52}"/>
              </a:ext>
            </a:extLst>
          </p:cNvPr>
          <p:cNvSpPr>
            <a:spLocks noGrp="1"/>
          </p:cNvSpPr>
          <p:nvPr>
            <p:ph type="title"/>
          </p:nvPr>
        </p:nvSpPr>
        <p:spPr/>
        <p:txBody>
          <a:bodyPr/>
          <a:lstStyle/>
          <a:p>
            <a:r>
              <a:rPr lang="en-AU" dirty="0">
                <a:latin typeface="+mj-lt"/>
              </a:rPr>
              <a:t>Alignment (2)</a:t>
            </a:r>
          </a:p>
        </p:txBody>
      </p:sp>
      <p:sp>
        <p:nvSpPr>
          <p:cNvPr id="3" name="Text Placeholder 2">
            <a:extLst>
              <a:ext uri="{FF2B5EF4-FFF2-40B4-BE49-F238E27FC236}">
                <a16:creationId xmlns:a16="http://schemas.microsoft.com/office/drawing/2014/main" id="{9428A52A-962D-1C78-D129-E76B79EA626C}"/>
              </a:ext>
            </a:extLst>
          </p:cNvPr>
          <p:cNvSpPr>
            <a:spLocks noGrp="1"/>
          </p:cNvSpPr>
          <p:nvPr>
            <p:ph type="body" sz="quarter" idx="18"/>
          </p:nvPr>
        </p:nvSpPr>
        <p:spPr>
          <a:xfrm>
            <a:off x="359999" y="982520"/>
            <a:ext cx="11483999" cy="310015"/>
          </a:xfrm>
        </p:spPr>
        <p:txBody>
          <a:bodyPr vert="horz" lIns="0" tIns="0" rIns="0" bIns="0" rtlCol="0" anchor="t">
            <a:noAutofit/>
          </a:bodyPr>
          <a:lstStyle/>
          <a:p>
            <a:r>
              <a:rPr lang="en-US" dirty="0">
                <a:latin typeface="+mj-lt"/>
              </a:rPr>
              <a:t>The plumb line</a:t>
            </a:r>
            <a:endParaRPr lang="en-AU" dirty="0">
              <a:latin typeface="+mj-lt"/>
            </a:endParaRPr>
          </a:p>
        </p:txBody>
      </p:sp>
      <p:sp>
        <p:nvSpPr>
          <p:cNvPr id="10" name="TextBox 9">
            <a:extLst>
              <a:ext uri="{FF2B5EF4-FFF2-40B4-BE49-F238E27FC236}">
                <a16:creationId xmlns:a16="http://schemas.microsoft.com/office/drawing/2014/main" id="{9288FE3C-7CBD-E7D6-3FA5-B6686F9008BF}"/>
              </a:ext>
            </a:extLst>
          </p:cNvPr>
          <p:cNvSpPr txBox="1"/>
          <p:nvPr/>
        </p:nvSpPr>
        <p:spPr>
          <a:xfrm>
            <a:off x="359999" y="1553546"/>
            <a:ext cx="6096000" cy="4663328"/>
          </a:xfrm>
          <a:prstGeom prst="rect">
            <a:avLst/>
          </a:prstGeom>
          <a:noFill/>
        </p:spPr>
        <p:txBody>
          <a:bodyPr wrap="square">
            <a:spAutoFit/>
          </a:bodyPr>
          <a:lstStyle/>
          <a:p>
            <a:pPr>
              <a:lnSpc>
                <a:spcPct val="150000"/>
              </a:lnSpc>
              <a:spcAft>
                <a:spcPts val="1200"/>
              </a:spcAft>
            </a:pPr>
            <a:r>
              <a:rPr lang="en-AU" sz="1600" dirty="0"/>
              <a:t>When standing side on to a mirror, we can use the plumb line to help check for safe and efficient alignment and posture in a neutral standing position. The plumb line is an imaginary line that passes through the:</a:t>
            </a:r>
          </a:p>
          <a:p>
            <a:pPr marL="285750" indent="-285750">
              <a:lnSpc>
                <a:spcPct val="150000"/>
              </a:lnSpc>
              <a:spcAft>
                <a:spcPts val="1200"/>
              </a:spcAft>
              <a:buFont typeface="Arial" panose="020B0604020202020204" pitchFamily="34" charset="0"/>
              <a:buChar char="•"/>
            </a:pPr>
            <a:r>
              <a:rPr lang="en-AU" sz="1600" dirty="0"/>
              <a:t>centre of the ear</a:t>
            </a:r>
          </a:p>
          <a:p>
            <a:pPr marL="285750" indent="-285750">
              <a:lnSpc>
                <a:spcPct val="150000"/>
              </a:lnSpc>
              <a:spcAft>
                <a:spcPts val="1200"/>
              </a:spcAft>
              <a:buFont typeface="Arial" panose="020B0604020202020204" pitchFamily="34" charset="0"/>
              <a:buChar char="•"/>
            </a:pPr>
            <a:r>
              <a:rPr lang="en-AU" sz="1600" dirty="0"/>
              <a:t>midpoint of shoulder</a:t>
            </a:r>
          </a:p>
          <a:p>
            <a:pPr marL="285750" indent="-285750">
              <a:lnSpc>
                <a:spcPct val="150000"/>
              </a:lnSpc>
              <a:spcAft>
                <a:spcPts val="1200"/>
              </a:spcAft>
              <a:buFont typeface="Arial" panose="020B0604020202020204" pitchFamily="34" charset="0"/>
              <a:buChar char="•"/>
            </a:pPr>
            <a:r>
              <a:rPr lang="en-AU" sz="1600" dirty="0"/>
              <a:t>centre of hip</a:t>
            </a:r>
          </a:p>
          <a:p>
            <a:pPr marL="285750" indent="-285750">
              <a:lnSpc>
                <a:spcPct val="150000"/>
              </a:lnSpc>
              <a:spcAft>
                <a:spcPts val="1200"/>
              </a:spcAft>
              <a:buFont typeface="Arial" panose="020B0604020202020204" pitchFamily="34" charset="0"/>
              <a:buChar char="•"/>
            </a:pPr>
            <a:r>
              <a:rPr lang="en-AU" sz="1600" dirty="0"/>
              <a:t>back of the knee</a:t>
            </a:r>
          </a:p>
          <a:p>
            <a:pPr marL="285750" indent="-285750">
              <a:lnSpc>
                <a:spcPct val="150000"/>
              </a:lnSpc>
              <a:spcAft>
                <a:spcPts val="1200"/>
              </a:spcAft>
              <a:buFont typeface="Arial" panose="020B0604020202020204" pitchFamily="34" charset="0"/>
              <a:buChar char="•"/>
            </a:pPr>
            <a:r>
              <a:rPr lang="en-AU" sz="1600" dirty="0"/>
              <a:t>ankle joint.</a:t>
            </a:r>
          </a:p>
          <a:p>
            <a:pPr>
              <a:lnSpc>
                <a:spcPct val="150000"/>
              </a:lnSpc>
              <a:spcAft>
                <a:spcPts val="1200"/>
              </a:spcAft>
            </a:pPr>
            <a:r>
              <a:rPr lang="en-AU" sz="1600" b="1" dirty="0"/>
              <a:t>Find a partner and help each other find neutral alignment!</a:t>
            </a:r>
          </a:p>
        </p:txBody>
      </p:sp>
      <p:sp>
        <p:nvSpPr>
          <p:cNvPr id="11" name="Rectangle 10">
            <a:extLst>
              <a:ext uri="{FF2B5EF4-FFF2-40B4-BE49-F238E27FC236}">
                <a16:creationId xmlns:a16="http://schemas.microsoft.com/office/drawing/2014/main" id="{1E6FBF91-EB11-4B7F-513C-93476DEF4ED8}"/>
              </a:ext>
              <a:ext uri="{C183D7F6-B498-43B3-948B-1728B52AA6E4}">
                <adec:decorative xmlns:adec="http://schemas.microsoft.com/office/drawing/2017/decorative" val="1"/>
              </a:ext>
            </a:extLst>
          </p:cNvPr>
          <p:cNvSpPr/>
          <p:nvPr/>
        </p:nvSpPr>
        <p:spPr>
          <a:xfrm>
            <a:off x="6455999" y="0"/>
            <a:ext cx="5736002"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Content Placeholder 1" descr="A diagram of the spine and back showing incorrect and correct spinal posture">
            <a:extLst>
              <a:ext uri="{FF2B5EF4-FFF2-40B4-BE49-F238E27FC236}">
                <a16:creationId xmlns:a16="http://schemas.microsoft.com/office/drawing/2014/main" id="{04A5B3AB-995E-5DE0-B75E-E487BF9D324C}"/>
              </a:ext>
            </a:extLst>
          </p:cNvPr>
          <p:cNvPicPr>
            <a:picLocks noGrp="1" noChangeAspect="1"/>
          </p:cNvPicPr>
          <p:nvPr>
            <p:ph sz="quarter" idx="19"/>
          </p:nvPr>
        </p:nvPicPr>
        <p:blipFill>
          <a:blip r:embed="rId3"/>
          <a:stretch>
            <a:fillRect/>
          </a:stretch>
        </p:blipFill>
        <p:spPr>
          <a:xfrm>
            <a:off x="6973084" y="758537"/>
            <a:ext cx="4858916" cy="4209281"/>
          </a:xfrm>
          <a:prstGeom prst="rect">
            <a:avLst/>
          </a:prstGeom>
          <a:effectLst/>
        </p:spPr>
      </p:pic>
      <p:sp>
        <p:nvSpPr>
          <p:cNvPr id="7" name="TextBox 6">
            <a:extLst>
              <a:ext uri="{FF2B5EF4-FFF2-40B4-BE49-F238E27FC236}">
                <a16:creationId xmlns:a16="http://schemas.microsoft.com/office/drawing/2014/main" id="{B9CCC01D-09E6-F1FB-E797-05EE41B951D5}"/>
              </a:ext>
            </a:extLst>
          </p:cNvPr>
          <p:cNvSpPr txBox="1"/>
          <p:nvPr/>
        </p:nvSpPr>
        <p:spPr>
          <a:xfrm>
            <a:off x="6973084" y="5224051"/>
            <a:ext cx="4359779" cy="77970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800" b="1" dirty="0"/>
              <a:t>Note</a:t>
            </a:r>
            <a:r>
              <a:rPr lang="en-AU" sz="1800" dirty="0"/>
              <a:t> –</a:t>
            </a:r>
            <a:r>
              <a:rPr lang="en-AU" sz="1800" dirty="0">
                <a:ea typeface="+mn-lt"/>
                <a:cs typeface="+mn-lt"/>
              </a:rPr>
              <a:t> engaging</a:t>
            </a:r>
            <a:r>
              <a:rPr lang="en-AU" sz="1800" dirty="0"/>
              <a:t> the appropriate muscles to safely control alignment is important!</a:t>
            </a:r>
          </a:p>
        </p:txBody>
      </p:sp>
      <p:sp>
        <p:nvSpPr>
          <p:cNvPr id="8" name="TextBox 7">
            <a:extLst>
              <a:ext uri="{FF2B5EF4-FFF2-40B4-BE49-F238E27FC236}">
                <a16:creationId xmlns:a16="http://schemas.microsoft.com/office/drawing/2014/main" id="{02929D7C-353F-73AD-9517-F1BAA5BE038A}"/>
              </a:ext>
            </a:extLst>
          </p:cNvPr>
          <p:cNvSpPr txBox="1"/>
          <p:nvPr/>
        </p:nvSpPr>
        <p:spPr>
          <a:xfrm>
            <a:off x="6973084" y="6243825"/>
            <a:ext cx="4715436" cy="276999"/>
          </a:xfrm>
          <a:prstGeom prst="rect">
            <a:avLst/>
          </a:prstGeom>
          <a:noFill/>
        </p:spPr>
        <p:txBody>
          <a:bodyPr wrap="square">
            <a:spAutoFit/>
          </a:bodyPr>
          <a:lstStyle/>
          <a:p>
            <a:r>
              <a:rPr lang="en-AU" sz="1200" dirty="0">
                <a:solidFill>
                  <a:srgbClr val="002664"/>
                </a:solidFill>
                <a:ea typeface="Calibri" panose="020F0502020204030204" pitchFamily="34" charset="0"/>
                <a:hlinkClick r:id="rId4"/>
              </a:rPr>
              <a:t>'Posture types’</a:t>
            </a:r>
            <a:r>
              <a:rPr lang="en-AU" sz="1200" dirty="0">
                <a:solidFill>
                  <a:srgbClr val="002664"/>
                </a:solidFill>
                <a:ea typeface="Calibri" panose="020F0502020204030204" pitchFamily="34" charset="0"/>
              </a:rPr>
              <a:t> by </a:t>
            </a:r>
            <a:r>
              <a:rPr lang="en-AU" sz="1200" dirty="0">
                <a:solidFill>
                  <a:srgbClr val="002664"/>
                </a:solidFill>
                <a:ea typeface="Calibri" panose="020F0502020204030204" pitchFamily="34" charset="0"/>
                <a:hlinkClick r:id="rId5"/>
              </a:rPr>
              <a:t>Wikimedia Commons</a:t>
            </a:r>
            <a:r>
              <a:rPr lang="en-AU" sz="1200" dirty="0"/>
              <a:t> is in the public domain.</a:t>
            </a:r>
            <a:endParaRPr lang="en-AU" sz="1200" dirty="0">
              <a:solidFill>
                <a:srgbClr val="002664"/>
              </a:solidFill>
              <a:ea typeface="Calibri" panose="020F0502020204030204" pitchFamily="34" charset="0"/>
            </a:endParaRPr>
          </a:p>
        </p:txBody>
      </p:sp>
      <p:sp>
        <p:nvSpPr>
          <p:cNvPr id="5" name="Slide Number Placeholder 4">
            <a:extLst>
              <a:ext uri="{FF2B5EF4-FFF2-40B4-BE49-F238E27FC236}">
                <a16:creationId xmlns:a16="http://schemas.microsoft.com/office/drawing/2014/main" id="{79283CB4-E222-8AC0-3A2D-DF4810437AA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29</a:t>
            </a:fld>
            <a:endParaRPr lang="en-AU"/>
          </a:p>
        </p:txBody>
      </p:sp>
    </p:spTree>
    <p:extLst>
      <p:ext uri="{BB962C8B-B14F-4D97-AF65-F5344CB8AC3E}">
        <p14:creationId xmlns:p14="http://schemas.microsoft.com/office/powerpoint/2010/main" val="359389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F279FE-9339-6738-0527-4596CF644F71}"/>
              </a:ext>
            </a:extLst>
          </p:cNvPr>
          <p:cNvSpPr>
            <a:spLocks noGrp="1"/>
          </p:cNvSpPr>
          <p:nvPr>
            <p:ph type="title"/>
          </p:nvPr>
        </p:nvSpPr>
        <p:spPr/>
        <p:txBody>
          <a:bodyPr/>
          <a:lstStyle/>
          <a:p>
            <a:r>
              <a:rPr lang="en-US" dirty="0">
                <a:latin typeface="+mj-lt"/>
              </a:rPr>
              <a:t>Contents 1</a:t>
            </a:r>
            <a:endParaRPr lang="en-AU" dirty="0">
              <a:latin typeface="+mj-lt"/>
            </a:endParaRPr>
          </a:p>
        </p:txBody>
      </p:sp>
      <p:graphicFrame>
        <p:nvGraphicFramePr>
          <p:cNvPr id="2" name="Table 2">
            <a:extLst>
              <a:ext uri="{FF2B5EF4-FFF2-40B4-BE49-F238E27FC236}">
                <a16:creationId xmlns:a16="http://schemas.microsoft.com/office/drawing/2014/main" id="{3EA4CFA2-24AB-36D9-B735-907B73F76D8A}"/>
              </a:ext>
            </a:extLst>
          </p:cNvPr>
          <p:cNvGraphicFramePr>
            <a:graphicFrameLocks noGrp="1"/>
          </p:cNvGraphicFramePr>
          <p:nvPr>
            <p:ph type="pic" sz="quarter" idx="4294967295"/>
            <p:extLst>
              <p:ext uri="{D42A27DB-BD31-4B8C-83A1-F6EECF244321}">
                <p14:modId xmlns:p14="http://schemas.microsoft.com/office/powerpoint/2010/main" val="4001845021"/>
              </p:ext>
            </p:extLst>
          </p:nvPr>
        </p:nvGraphicFramePr>
        <p:xfrm>
          <a:off x="360000" y="1047527"/>
          <a:ext cx="11186732" cy="1112520"/>
        </p:xfrm>
        <a:graphic>
          <a:graphicData uri="http://schemas.openxmlformats.org/drawingml/2006/table">
            <a:tbl>
              <a:tblPr firstRow="1" bandRow="1">
                <a:tableStyleId>{69012ECD-51FC-41F1-AA8D-1B2483CD663E}</a:tableStyleId>
              </a:tblPr>
              <a:tblGrid>
                <a:gridCol w="9805523">
                  <a:extLst>
                    <a:ext uri="{9D8B030D-6E8A-4147-A177-3AD203B41FA5}">
                      <a16:colId xmlns:a16="http://schemas.microsoft.com/office/drawing/2014/main" val="361782040"/>
                    </a:ext>
                  </a:extLst>
                </a:gridCol>
                <a:gridCol w="1381209">
                  <a:extLst>
                    <a:ext uri="{9D8B030D-6E8A-4147-A177-3AD203B41FA5}">
                      <a16:colId xmlns:a16="http://schemas.microsoft.com/office/drawing/2014/main" val="876526227"/>
                    </a:ext>
                  </a:extLst>
                </a:gridCol>
              </a:tblGrid>
              <a:tr h="370840">
                <a:tc>
                  <a:txBody>
                    <a:bodyPr/>
                    <a:lstStyle/>
                    <a:p>
                      <a:r>
                        <a:rPr lang="en-AU" dirty="0">
                          <a:solidFill>
                            <a:schemeClr val="tx1"/>
                          </a:solidFill>
                          <a:latin typeface="+mj-lt"/>
                        </a:rPr>
                        <a:t>1 - Creating a safe dance environment</a:t>
                      </a:r>
                    </a:p>
                  </a:txBody>
                  <a:tcPr>
                    <a:solidFill>
                      <a:schemeClr val="accent4"/>
                    </a:solidFill>
                  </a:tcPr>
                </a:tc>
                <a:tc>
                  <a:txBody>
                    <a:bodyPr/>
                    <a:lstStyle/>
                    <a:p>
                      <a:pPr lvl="0" algn="r">
                        <a:buNone/>
                      </a:pPr>
                      <a:r>
                        <a:rPr lang="en-AU" dirty="0">
                          <a:solidFill>
                            <a:schemeClr val="tx1"/>
                          </a:solidFill>
                          <a:latin typeface="+mj-lt"/>
                        </a:rPr>
                        <a:t>5</a:t>
                      </a:r>
                    </a:p>
                  </a:txBody>
                  <a:tcPr>
                    <a:solidFill>
                      <a:schemeClr val="accent4"/>
                    </a:solidFill>
                  </a:tcPr>
                </a:tc>
                <a:extLst>
                  <a:ext uri="{0D108BD9-81ED-4DB2-BD59-A6C34878D82A}">
                    <a16:rowId xmlns:a16="http://schemas.microsoft.com/office/drawing/2014/main" val="3847482123"/>
                  </a:ext>
                </a:extLst>
              </a:tr>
              <a:tr h="370840">
                <a:tc>
                  <a:txBody>
                    <a:bodyPr/>
                    <a:lstStyle/>
                    <a:p>
                      <a:r>
                        <a:rPr lang="en-AU"/>
                        <a:t>Class protocols and responsibilities</a:t>
                      </a:r>
                    </a:p>
                  </a:txBody>
                  <a:tcPr/>
                </a:tc>
                <a:tc>
                  <a:txBody>
                    <a:bodyPr/>
                    <a:lstStyle/>
                    <a:p>
                      <a:pPr lvl="0" algn="r">
                        <a:buNone/>
                      </a:pPr>
                      <a:r>
                        <a:rPr lang="en-AU" dirty="0"/>
                        <a:t>7</a:t>
                      </a:r>
                    </a:p>
                  </a:txBody>
                  <a:tcPr/>
                </a:tc>
                <a:extLst>
                  <a:ext uri="{0D108BD9-81ED-4DB2-BD59-A6C34878D82A}">
                    <a16:rowId xmlns:a16="http://schemas.microsoft.com/office/drawing/2014/main" val="4151883823"/>
                  </a:ext>
                </a:extLst>
              </a:tr>
              <a:tr h="370840">
                <a:tc>
                  <a:txBody>
                    <a:bodyPr/>
                    <a:lstStyle/>
                    <a:p>
                      <a:r>
                        <a:rPr lang="en-AU" dirty="0"/>
                        <a:t>Consent in dance</a:t>
                      </a:r>
                    </a:p>
                  </a:txBody>
                  <a:tcPr/>
                </a:tc>
                <a:tc>
                  <a:txBody>
                    <a:bodyPr/>
                    <a:lstStyle/>
                    <a:p>
                      <a:pPr lvl="0" algn="r">
                        <a:buNone/>
                      </a:pPr>
                      <a:r>
                        <a:rPr lang="en-AU" dirty="0"/>
                        <a:t>11</a:t>
                      </a:r>
                    </a:p>
                  </a:txBody>
                  <a:tcPr/>
                </a:tc>
                <a:extLst>
                  <a:ext uri="{0D108BD9-81ED-4DB2-BD59-A6C34878D82A}">
                    <a16:rowId xmlns:a16="http://schemas.microsoft.com/office/drawing/2014/main" val="3577928873"/>
                  </a:ext>
                </a:extLst>
              </a:tr>
            </a:tbl>
          </a:graphicData>
        </a:graphic>
      </p:graphicFrame>
      <p:graphicFrame>
        <p:nvGraphicFramePr>
          <p:cNvPr id="3" name="Table 7">
            <a:extLst>
              <a:ext uri="{FF2B5EF4-FFF2-40B4-BE49-F238E27FC236}">
                <a16:creationId xmlns:a16="http://schemas.microsoft.com/office/drawing/2014/main" id="{1A4D34C2-353A-51B5-F5C6-9AF4DE11C868}"/>
              </a:ext>
            </a:extLst>
          </p:cNvPr>
          <p:cNvGraphicFramePr>
            <a:graphicFrameLocks noGrp="1"/>
          </p:cNvGraphicFramePr>
          <p:nvPr>
            <p:ph type="tbl" sz="quarter" idx="4294967295"/>
            <p:extLst>
              <p:ext uri="{D42A27DB-BD31-4B8C-83A1-F6EECF244321}">
                <p14:modId xmlns:p14="http://schemas.microsoft.com/office/powerpoint/2010/main" val="3297768043"/>
              </p:ext>
            </p:extLst>
          </p:nvPr>
        </p:nvGraphicFramePr>
        <p:xfrm>
          <a:off x="360000" y="2294833"/>
          <a:ext cx="11186733" cy="4079240"/>
        </p:xfrm>
        <a:graphic>
          <a:graphicData uri="http://schemas.openxmlformats.org/drawingml/2006/table">
            <a:tbl>
              <a:tblPr firstRow="1" bandRow="1">
                <a:tableStyleId>{69012ECD-51FC-41F1-AA8D-1B2483CD663E}</a:tableStyleId>
              </a:tblPr>
              <a:tblGrid>
                <a:gridCol w="9565889">
                  <a:extLst>
                    <a:ext uri="{9D8B030D-6E8A-4147-A177-3AD203B41FA5}">
                      <a16:colId xmlns:a16="http://schemas.microsoft.com/office/drawing/2014/main" val="1106141678"/>
                    </a:ext>
                  </a:extLst>
                </a:gridCol>
                <a:gridCol w="1620844">
                  <a:extLst>
                    <a:ext uri="{9D8B030D-6E8A-4147-A177-3AD203B41FA5}">
                      <a16:colId xmlns:a16="http://schemas.microsoft.com/office/drawing/2014/main" val="3786433946"/>
                    </a:ext>
                  </a:extLst>
                </a:gridCol>
              </a:tblGrid>
              <a:tr h="370840">
                <a:tc>
                  <a:txBody>
                    <a:bodyPr/>
                    <a:lstStyle/>
                    <a:p>
                      <a:r>
                        <a:rPr lang="en-AU">
                          <a:solidFill>
                            <a:schemeClr val="tx1"/>
                          </a:solidFill>
                          <a:latin typeface="+mj-lt"/>
                        </a:rPr>
                        <a:t>2 – Developing jazz dance technique and safe dance practice </a:t>
                      </a:r>
                    </a:p>
                  </a:txBody>
                  <a:tcPr>
                    <a:solidFill>
                      <a:schemeClr val="accent4"/>
                    </a:solidFill>
                  </a:tcPr>
                </a:tc>
                <a:tc>
                  <a:txBody>
                    <a:bodyPr/>
                    <a:lstStyle/>
                    <a:p>
                      <a:pPr algn="r"/>
                      <a:r>
                        <a:rPr lang="en-AU" dirty="0">
                          <a:solidFill>
                            <a:schemeClr val="tx1"/>
                          </a:solidFill>
                          <a:latin typeface="+mj-lt"/>
                        </a:rPr>
                        <a:t>13</a:t>
                      </a:r>
                    </a:p>
                  </a:txBody>
                  <a:tcPr>
                    <a:solidFill>
                      <a:schemeClr val="accent4"/>
                    </a:solidFill>
                  </a:tcPr>
                </a:tc>
                <a:extLst>
                  <a:ext uri="{0D108BD9-81ED-4DB2-BD59-A6C34878D82A}">
                    <a16:rowId xmlns:a16="http://schemas.microsoft.com/office/drawing/2014/main" val="3592572620"/>
                  </a:ext>
                </a:extLst>
              </a:tr>
              <a:tr h="370840">
                <a:tc>
                  <a:txBody>
                    <a:bodyPr/>
                    <a:lstStyle/>
                    <a:p>
                      <a:r>
                        <a:rPr lang="en-AU"/>
                        <a:t>What is jazz dance?</a:t>
                      </a:r>
                    </a:p>
                  </a:txBody>
                  <a:tcPr/>
                </a:tc>
                <a:tc>
                  <a:txBody>
                    <a:bodyPr/>
                    <a:lstStyle/>
                    <a:p>
                      <a:pPr algn="r"/>
                      <a:r>
                        <a:rPr lang="en-AU" dirty="0"/>
                        <a:t>15</a:t>
                      </a:r>
                    </a:p>
                  </a:txBody>
                  <a:tcPr/>
                </a:tc>
                <a:extLst>
                  <a:ext uri="{0D108BD9-81ED-4DB2-BD59-A6C34878D82A}">
                    <a16:rowId xmlns:a16="http://schemas.microsoft.com/office/drawing/2014/main" val="4209290007"/>
                  </a:ext>
                </a:extLst>
              </a:tr>
              <a:tr h="370840">
                <a:tc>
                  <a:txBody>
                    <a:bodyPr/>
                    <a:lstStyle/>
                    <a:p>
                      <a:r>
                        <a:rPr lang="en-AU"/>
                        <a:t>Body awareness</a:t>
                      </a:r>
                    </a:p>
                  </a:txBody>
                  <a:tcPr/>
                </a:tc>
                <a:tc>
                  <a:txBody>
                    <a:bodyPr/>
                    <a:lstStyle/>
                    <a:p>
                      <a:pPr algn="r"/>
                      <a:r>
                        <a:rPr lang="en-AU" dirty="0"/>
                        <a:t>17</a:t>
                      </a:r>
                    </a:p>
                  </a:txBody>
                  <a:tcPr/>
                </a:tc>
                <a:extLst>
                  <a:ext uri="{0D108BD9-81ED-4DB2-BD59-A6C34878D82A}">
                    <a16:rowId xmlns:a16="http://schemas.microsoft.com/office/drawing/2014/main" val="769910310"/>
                  </a:ext>
                </a:extLst>
              </a:tr>
              <a:tr h="370840">
                <a:tc>
                  <a:txBody>
                    <a:bodyPr/>
                    <a:lstStyle/>
                    <a:p>
                      <a:r>
                        <a:rPr lang="en-AU" dirty="0"/>
                        <a:t>Warm-up</a:t>
                      </a:r>
                    </a:p>
                  </a:txBody>
                  <a:tcPr/>
                </a:tc>
                <a:tc>
                  <a:txBody>
                    <a:bodyPr/>
                    <a:lstStyle/>
                    <a:p>
                      <a:pPr algn="r"/>
                      <a:r>
                        <a:rPr lang="en-AU" dirty="0"/>
                        <a:t>18</a:t>
                      </a:r>
                    </a:p>
                  </a:txBody>
                  <a:tcPr/>
                </a:tc>
                <a:extLst>
                  <a:ext uri="{0D108BD9-81ED-4DB2-BD59-A6C34878D82A}">
                    <a16:rowId xmlns:a16="http://schemas.microsoft.com/office/drawing/2014/main" val="590377101"/>
                  </a:ext>
                </a:extLst>
              </a:tr>
              <a:tr h="370840">
                <a:tc>
                  <a:txBody>
                    <a:bodyPr/>
                    <a:lstStyle/>
                    <a:p>
                      <a:r>
                        <a:rPr lang="en-AU"/>
                        <a:t>Cool-down</a:t>
                      </a:r>
                    </a:p>
                  </a:txBody>
                  <a:tcPr/>
                </a:tc>
                <a:tc>
                  <a:txBody>
                    <a:bodyPr/>
                    <a:lstStyle/>
                    <a:p>
                      <a:pPr algn="r"/>
                      <a:r>
                        <a:rPr lang="en-AU" dirty="0"/>
                        <a:t>20</a:t>
                      </a:r>
                    </a:p>
                  </a:txBody>
                  <a:tcPr/>
                </a:tc>
                <a:extLst>
                  <a:ext uri="{0D108BD9-81ED-4DB2-BD59-A6C34878D82A}">
                    <a16:rowId xmlns:a16="http://schemas.microsoft.com/office/drawing/2014/main" val="2253050366"/>
                  </a:ext>
                </a:extLst>
              </a:tr>
              <a:tr h="370840">
                <a:tc>
                  <a:txBody>
                    <a:bodyPr/>
                    <a:lstStyle/>
                    <a:p>
                      <a:pPr lvl="0">
                        <a:buNone/>
                      </a:pPr>
                      <a:r>
                        <a:rPr lang="en-AU"/>
                        <a:t>The skeleton</a:t>
                      </a:r>
                    </a:p>
                  </a:txBody>
                  <a:tcPr/>
                </a:tc>
                <a:tc>
                  <a:txBody>
                    <a:bodyPr/>
                    <a:lstStyle/>
                    <a:p>
                      <a:pPr algn="r"/>
                      <a:r>
                        <a:rPr lang="en-AU" dirty="0"/>
                        <a:t>21</a:t>
                      </a:r>
                    </a:p>
                  </a:txBody>
                  <a:tcPr/>
                </a:tc>
                <a:extLst>
                  <a:ext uri="{0D108BD9-81ED-4DB2-BD59-A6C34878D82A}">
                    <a16:rowId xmlns:a16="http://schemas.microsoft.com/office/drawing/2014/main" val="443809340"/>
                  </a:ext>
                </a:extLst>
              </a:tr>
              <a:tr h="370840">
                <a:tc>
                  <a:txBody>
                    <a:bodyPr/>
                    <a:lstStyle/>
                    <a:p>
                      <a:r>
                        <a:rPr lang="en-AU"/>
                        <a:t>Joints</a:t>
                      </a:r>
                    </a:p>
                  </a:txBody>
                  <a:tcPr/>
                </a:tc>
                <a:tc>
                  <a:txBody>
                    <a:bodyPr/>
                    <a:lstStyle/>
                    <a:p>
                      <a:pPr algn="r"/>
                      <a:r>
                        <a:rPr lang="en-AU" dirty="0"/>
                        <a:t>24</a:t>
                      </a:r>
                    </a:p>
                  </a:txBody>
                  <a:tcPr/>
                </a:tc>
                <a:extLst>
                  <a:ext uri="{0D108BD9-81ED-4DB2-BD59-A6C34878D82A}">
                    <a16:rowId xmlns:a16="http://schemas.microsoft.com/office/drawing/2014/main" val="1970830955"/>
                  </a:ext>
                </a:extLst>
              </a:tr>
              <a:tr h="370840">
                <a:tc>
                  <a:txBody>
                    <a:bodyPr/>
                    <a:lstStyle/>
                    <a:p>
                      <a:pPr lvl="0">
                        <a:buNone/>
                      </a:pPr>
                      <a:r>
                        <a:rPr lang="en-AU"/>
                        <a:t>Alignment</a:t>
                      </a:r>
                    </a:p>
                  </a:txBody>
                  <a:tcPr/>
                </a:tc>
                <a:tc>
                  <a:txBody>
                    <a:bodyPr/>
                    <a:lstStyle/>
                    <a:p>
                      <a:pPr lvl="0" algn="r">
                        <a:buNone/>
                      </a:pPr>
                      <a:r>
                        <a:rPr lang="en-US"/>
                        <a:t>27</a:t>
                      </a:r>
                    </a:p>
                  </a:txBody>
                  <a:tcPr/>
                </a:tc>
                <a:extLst>
                  <a:ext uri="{0D108BD9-81ED-4DB2-BD59-A6C34878D82A}">
                    <a16:rowId xmlns:a16="http://schemas.microsoft.com/office/drawing/2014/main" val="194394278"/>
                  </a:ext>
                </a:extLst>
              </a:tr>
              <a:tr h="370840">
                <a:tc>
                  <a:txBody>
                    <a:bodyPr/>
                    <a:lstStyle/>
                    <a:p>
                      <a:pPr lvl="0">
                        <a:buNone/>
                      </a:pPr>
                      <a:r>
                        <a:rPr lang="en-AU"/>
                        <a:t>Characteristics of jazz dance</a:t>
                      </a:r>
                    </a:p>
                  </a:txBody>
                  <a:tcPr/>
                </a:tc>
                <a:tc>
                  <a:txBody>
                    <a:bodyPr/>
                    <a:lstStyle/>
                    <a:p>
                      <a:pPr lvl="0" algn="r">
                        <a:buNone/>
                      </a:pPr>
                      <a:r>
                        <a:rPr lang="en-US" dirty="0"/>
                        <a:t>32</a:t>
                      </a:r>
                    </a:p>
                  </a:txBody>
                  <a:tcPr/>
                </a:tc>
                <a:extLst>
                  <a:ext uri="{0D108BD9-81ED-4DB2-BD59-A6C34878D82A}">
                    <a16:rowId xmlns:a16="http://schemas.microsoft.com/office/drawing/2014/main" val="672496322"/>
                  </a:ext>
                </a:extLst>
              </a:tr>
              <a:tr h="370840">
                <a:tc>
                  <a:txBody>
                    <a:bodyPr/>
                    <a:lstStyle/>
                    <a:p>
                      <a:pPr lvl="0">
                        <a:buNone/>
                      </a:pPr>
                      <a:r>
                        <a:rPr lang="en-AU"/>
                        <a:t>Muscles</a:t>
                      </a:r>
                    </a:p>
                  </a:txBody>
                  <a:tcPr/>
                </a:tc>
                <a:tc>
                  <a:txBody>
                    <a:bodyPr/>
                    <a:lstStyle/>
                    <a:p>
                      <a:pPr lvl="0" algn="r">
                        <a:buNone/>
                      </a:pPr>
                      <a:r>
                        <a:rPr lang="en-US" dirty="0"/>
                        <a:t>34</a:t>
                      </a:r>
                    </a:p>
                  </a:txBody>
                  <a:tcPr/>
                </a:tc>
                <a:extLst>
                  <a:ext uri="{0D108BD9-81ED-4DB2-BD59-A6C34878D82A}">
                    <a16:rowId xmlns:a16="http://schemas.microsoft.com/office/drawing/2014/main" val="1889499152"/>
                  </a:ext>
                </a:extLst>
              </a:tr>
              <a:tr h="370840">
                <a:tc>
                  <a:txBody>
                    <a:bodyPr/>
                    <a:lstStyle/>
                    <a:p>
                      <a:pPr lvl="0">
                        <a:buNone/>
                      </a:pPr>
                      <a:r>
                        <a:rPr lang="en-AU"/>
                        <a:t>Dance technique</a:t>
                      </a:r>
                    </a:p>
                  </a:txBody>
                  <a:tcPr/>
                </a:tc>
                <a:tc>
                  <a:txBody>
                    <a:bodyPr/>
                    <a:lstStyle/>
                    <a:p>
                      <a:pPr lvl="0" algn="r">
                        <a:buNone/>
                      </a:pPr>
                      <a:r>
                        <a:rPr lang="en-US" dirty="0"/>
                        <a:t>37</a:t>
                      </a:r>
                    </a:p>
                  </a:txBody>
                  <a:tcPr/>
                </a:tc>
                <a:extLst>
                  <a:ext uri="{0D108BD9-81ED-4DB2-BD59-A6C34878D82A}">
                    <a16:rowId xmlns:a16="http://schemas.microsoft.com/office/drawing/2014/main" val="2422021226"/>
                  </a:ext>
                </a:extLst>
              </a:tr>
            </a:tbl>
          </a:graphicData>
        </a:graphic>
      </p:graphicFrame>
      <p:sp>
        <p:nvSpPr>
          <p:cNvPr id="4" name="Slide Number Placeholder 3">
            <a:extLst>
              <a:ext uri="{FF2B5EF4-FFF2-40B4-BE49-F238E27FC236}">
                <a16:creationId xmlns:a16="http://schemas.microsoft.com/office/drawing/2014/main" id="{E2E3172F-66A8-9EA3-A878-D06E73296BDC}"/>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30253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9C7C49-F185-660E-B2BA-1DCDE9AA7A52}"/>
              </a:ext>
            </a:extLst>
          </p:cNvPr>
          <p:cNvSpPr>
            <a:spLocks noGrp="1"/>
          </p:cNvSpPr>
          <p:nvPr>
            <p:ph type="title"/>
          </p:nvPr>
        </p:nvSpPr>
        <p:spPr/>
        <p:txBody>
          <a:bodyPr/>
          <a:lstStyle/>
          <a:p>
            <a:r>
              <a:rPr lang="en-AU" dirty="0">
                <a:latin typeface="+mj-lt"/>
              </a:rPr>
              <a:t>Parallel alignment</a:t>
            </a:r>
          </a:p>
        </p:txBody>
      </p:sp>
      <p:sp>
        <p:nvSpPr>
          <p:cNvPr id="3" name="Text Placeholder 2">
            <a:extLst>
              <a:ext uri="{FF2B5EF4-FFF2-40B4-BE49-F238E27FC236}">
                <a16:creationId xmlns:a16="http://schemas.microsoft.com/office/drawing/2014/main" id="{9428A52A-962D-1C78-D129-E76B79EA626C}"/>
              </a:ext>
            </a:extLst>
          </p:cNvPr>
          <p:cNvSpPr>
            <a:spLocks noGrp="1"/>
          </p:cNvSpPr>
          <p:nvPr>
            <p:ph type="body" sz="quarter" idx="18"/>
          </p:nvPr>
        </p:nvSpPr>
        <p:spPr>
          <a:xfrm>
            <a:off x="359999" y="982520"/>
            <a:ext cx="11483999" cy="310015"/>
          </a:xfrm>
        </p:spPr>
        <p:txBody>
          <a:bodyPr vert="horz" lIns="0" tIns="0" rIns="0" bIns="0" rtlCol="0" anchor="t">
            <a:noAutofit/>
          </a:bodyPr>
          <a:lstStyle/>
          <a:p>
            <a:r>
              <a:rPr lang="en-AU" dirty="0">
                <a:latin typeface="+mj-lt"/>
              </a:rPr>
              <a:t>What does it look and feel like?</a:t>
            </a:r>
          </a:p>
        </p:txBody>
      </p:sp>
      <p:sp>
        <p:nvSpPr>
          <p:cNvPr id="10" name="TextBox 9">
            <a:extLst>
              <a:ext uri="{FF2B5EF4-FFF2-40B4-BE49-F238E27FC236}">
                <a16:creationId xmlns:a16="http://schemas.microsoft.com/office/drawing/2014/main" id="{9288FE3C-7CBD-E7D6-3FA5-B6686F9008BF}"/>
              </a:ext>
            </a:extLst>
          </p:cNvPr>
          <p:cNvSpPr txBox="1"/>
          <p:nvPr/>
        </p:nvSpPr>
        <p:spPr>
          <a:xfrm>
            <a:off x="359999" y="1553546"/>
            <a:ext cx="6096000" cy="5119350"/>
          </a:xfrm>
          <a:prstGeom prst="rect">
            <a:avLst/>
          </a:prstGeom>
          <a:noFill/>
        </p:spPr>
        <p:txBody>
          <a:bodyPr wrap="square">
            <a:spAutoFit/>
          </a:bodyPr>
          <a:lstStyle/>
          <a:p>
            <a:pPr>
              <a:lnSpc>
                <a:spcPct val="150000"/>
              </a:lnSpc>
              <a:spcAft>
                <a:spcPts val="1200"/>
              </a:spcAft>
            </a:pPr>
            <a:r>
              <a:rPr lang="en-AU" sz="1800" dirty="0"/>
              <a:t>Parallel means having 2 objects side by side with the same distance continually between them.</a:t>
            </a:r>
          </a:p>
          <a:p>
            <a:pPr>
              <a:lnSpc>
                <a:spcPct val="150000"/>
              </a:lnSpc>
              <a:spcAft>
                <a:spcPts val="1200"/>
              </a:spcAft>
            </a:pPr>
            <a:r>
              <a:rPr lang="en-AU" sz="1800" dirty="0"/>
              <a:t>In dance this looks like:</a:t>
            </a:r>
          </a:p>
          <a:p>
            <a:pPr marL="285750" indent="-285750">
              <a:lnSpc>
                <a:spcPct val="150000"/>
              </a:lnSpc>
              <a:spcAft>
                <a:spcPts val="1200"/>
              </a:spcAft>
              <a:buFont typeface="Arial" panose="020B0604020202020204" pitchFamily="34" charset="0"/>
              <a:buChar char="•"/>
            </a:pPr>
            <a:r>
              <a:rPr lang="en-AU" sz="1800" dirty="0"/>
              <a:t>feet placed underneath your hips, with the second toe and heel in a line, as if standing on train tracks</a:t>
            </a:r>
          </a:p>
          <a:p>
            <a:pPr marL="285750" indent="-285750">
              <a:lnSpc>
                <a:spcPct val="150000"/>
              </a:lnSpc>
              <a:spcAft>
                <a:spcPts val="1200"/>
              </a:spcAft>
              <a:buFont typeface="Arial" panose="020B0604020202020204" pitchFamily="34" charset="0"/>
              <a:buChar char="•"/>
            </a:pPr>
            <a:r>
              <a:rPr lang="en-AU" sz="1800" dirty="0"/>
              <a:t>knees slightly softened so they are not snapped back</a:t>
            </a:r>
          </a:p>
          <a:p>
            <a:pPr marL="285750" indent="-285750">
              <a:lnSpc>
                <a:spcPct val="150000"/>
              </a:lnSpc>
              <a:spcAft>
                <a:spcPts val="1200"/>
              </a:spcAft>
              <a:buFont typeface="Arial" panose="020B0604020202020204" pitchFamily="34" charset="0"/>
              <a:buChar char="•"/>
            </a:pPr>
            <a:r>
              <a:rPr lang="en-AU" sz="1800" dirty="0"/>
              <a:t>a line running from the hip bones to the knees and down to the centre of the feet to enable safe tracking</a:t>
            </a:r>
          </a:p>
          <a:p>
            <a:pPr marL="285750" indent="-285750">
              <a:lnSpc>
                <a:spcPct val="150000"/>
              </a:lnSpc>
              <a:spcAft>
                <a:spcPts val="1200"/>
              </a:spcAft>
              <a:buFont typeface="Arial" panose="020B0604020202020204" pitchFamily="34" charset="0"/>
              <a:buChar char="•"/>
            </a:pPr>
            <a:r>
              <a:rPr lang="en-AU" sz="1800" dirty="0"/>
              <a:t>knees tracking over the toes when bending.</a:t>
            </a:r>
          </a:p>
          <a:p>
            <a:pPr>
              <a:lnSpc>
                <a:spcPct val="150000"/>
              </a:lnSpc>
              <a:spcAft>
                <a:spcPts val="1200"/>
              </a:spcAft>
            </a:pPr>
            <a:r>
              <a:rPr lang="en-AU" sz="1800" b="1" dirty="0"/>
              <a:t>Let’s apply this to a class exercise!</a:t>
            </a:r>
          </a:p>
        </p:txBody>
      </p:sp>
      <p:sp>
        <p:nvSpPr>
          <p:cNvPr id="11" name="Rectangle 10">
            <a:extLst>
              <a:ext uri="{FF2B5EF4-FFF2-40B4-BE49-F238E27FC236}">
                <a16:creationId xmlns:a16="http://schemas.microsoft.com/office/drawing/2014/main" id="{1E6FBF91-EB11-4B7F-513C-93476DEF4ED8}"/>
              </a:ext>
              <a:ext uri="{C183D7F6-B498-43B3-948B-1728B52AA6E4}">
                <adec:decorative xmlns:adec="http://schemas.microsoft.com/office/drawing/2017/decorative" val="1"/>
              </a:ext>
            </a:extLst>
          </p:cNvPr>
          <p:cNvSpPr/>
          <p:nvPr/>
        </p:nvSpPr>
        <p:spPr>
          <a:xfrm>
            <a:off x="6455999" y="0"/>
            <a:ext cx="5736002"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a16="http://schemas.microsoft.com/office/drawing/2014/main" id="{772E65A4-9230-F336-C9AB-0D80F731FD1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34457" y="839774"/>
            <a:ext cx="2570176" cy="5576685"/>
          </a:xfrm>
          <a:prstGeom prst="roundRect">
            <a:avLst/>
          </a:prstGeom>
        </p:spPr>
      </p:pic>
      <p:sp>
        <p:nvSpPr>
          <p:cNvPr id="2" name="Slide Number Placeholder 1">
            <a:extLst>
              <a:ext uri="{FF2B5EF4-FFF2-40B4-BE49-F238E27FC236}">
                <a16:creationId xmlns:a16="http://schemas.microsoft.com/office/drawing/2014/main" id="{FAA5D7EF-A963-27CB-DADE-7635146A816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30</a:t>
            </a:fld>
            <a:endParaRPr lang="en-AU"/>
          </a:p>
        </p:txBody>
      </p:sp>
    </p:spTree>
    <p:extLst>
      <p:ext uri="{BB962C8B-B14F-4D97-AF65-F5344CB8AC3E}">
        <p14:creationId xmlns:p14="http://schemas.microsoft.com/office/powerpoint/2010/main" val="328617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9C7C49-F185-660E-B2BA-1DCDE9AA7A52}"/>
              </a:ext>
            </a:extLst>
          </p:cNvPr>
          <p:cNvSpPr>
            <a:spLocks noGrp="1"/>
          </p:cNvSpPr>
          <p:nvPr>
            <p:ph type="title"/>
          </p:nvPr>
        </p:nvSpPr>
        <p:spPr/>
        <p:txBody>
          <a:bodyPr/>
          <a:lstStyle/>
          <a:p>
            <a:r>
              <a:rPr lang="en-AU" dirty="0">
                <a:latin typeface="+mj-lt"/>
              </a:rPr>
              <a:t>Turnout alignment</a:t>
            </a:r>
          </a:p>
        </p:txBody>
      </p:sp>
      <p:sp>
        <p:nvSpPr>
          <p:cNvPr id="3" name="Text Placeholder 2">
            <a:extLst>
              <a:ext uri="{FF2B5EF4-FFF2-40B4-BE49-F238E27FC236}">
                <a16:creationId xmlns:a16="http://schemas.microsoft.com/office/drawing/2014/main" id="{9428A52A-962D-1C78-D129-E76B79EA626C}"/>
              </a:ext>
            </a:extLst>
          </p:cNvPr>
          <p:cNvSpPr>
            <a:spLocks noGrp="1"/>
          </p:cNvSpPr>
          <p:nvPr>
            <p:ph type="body" sz="quarter" idx="18"/>
          </p:nvPr>
        </p:nvSpPr>
        <p:spPr>
          <a:xfrm>
            <a:off x="359999" y="982520"/>
            <a:ext cx="11483999" cy="310015"/>
          </a:xfrm>
        </p:spPr>
        <p:txBody>
          <a:bodyPr vert="horz" lIns="0" tIns="0" rIns="0" bIns="0" rtlCol="0" anchor="t">
            <a:noAutofit/>
          </a:bodyPr>
          <a:lstStyle/>
          <a:p>
            <a:r>
              <a:rPr lang="en-AU" dirty="0">
                <a:latin typeface="+mj-lt"/>
              </a:rPr>
              <a:t>What does it look and feel like?</a:t>
            </a:r>
          </a:p>
        </p:txBody>
      </p:sp>
      <p:sp>
        <p:nvSpPr>
          <p:cNvPr id="10" name="TextBox 9">
            <a:extLst>
              <a:ext uri="{FF2B5EF4-FFF2-40B4-BE49-F238E27FC236}">
                <a16:creationId xmlns:a16="http://schemas.microsoft.com/office/drawing/2014/main" id="{9288FE3C-7CBD-E7D6-3FA5-B6686F9008BF}"/>
              </a:ext>
            </a:extLst>
          </p:cNvPr>
          <p:cNvSpPr txBox="1"/>
          <p:nvPr/>
        </p:nvSpPr>
        <p:spPr>
          <a:xfrm>
            <a:off x="258399" y="1461731"/>
            <a:ext cx="6096000" cy="5227072"/>
          </a:xfrm>
          <a:prstGeom prst="rect">
            <a:avLst/>
          </a:prstGeom>
          <a:noFill/>
        </p:spPr>
        <p:txBody>
          <a:bodyPr wrap="square">
            <a:spAutoFit/>
          </a:bodyPr>
          <a:lstStyle/>
          <a:p>
            <a:pPr>
              <a:lnSpc>
                <a:spcPct val="150000"/>
              </a:lnSpc>
              <a:spcAft>
                <a:spcPts val="1200"/>
              </a:spcAft>
            </a:pPr>
            <a:r>
              <a:rPr lang="en-AU" sz="1800" dirty="0"/>
              <a:t>Turnout means to stand with each leg rotated in the opposite direction from the other (externally) and facing away from the midline of the body as observed from the front.</a:t>
            </a:r>
          </a:p>
          <a:p>
            <a:pPr>
              <a:lnSpc>
                <a:spcPct val="150000"/>
              </a:lnSpc>
              <a:spcAft>
                <a:spcPts val="1200"/>
              </a:spcAft>
            </a:pPr>
            <a:r>
              <a:rPr lang="en-AU" sz="1800" dirty="0"/>
              <a:t>Turnout comes from the hip, at the ball-and-socket joints that connect the pelvis with the femur (thigh bone).</a:t>
            </a:r>
          </a:p>
          <a:p>
            <a:pPr>
              <a:lnSpc>
                <a:spcPct val="150000"/>
              </a:lnSpc>
              <a:spcAft>
                <a:spcPts val="1200"/>
              </a:spcAft>
            </a:pPr>
            <a:r>
              <a:rPr lang="en-AU" sz="1800" dirty="0"/>
              <a:t>The 6 deep external rotators are the muscles that should be used to turnout.</a:t>
            </a:r>
          </a:p>
          <a:p>
            <a:pPr>
              <a:lnSpc>
                <a:spcPct val="150000"/>
              </a:lnSpc>
              <a:spcAft>
                <a:spcPts val="1200"/>
              </a:spcAft>
            </a:pPr>
            <a:r>
              <a:rPr lang="en-AU" sz="1800" dirty="0"/>
              <a:t>In jazz dance, both parallel and turnout alignment are important to safely control a range of movements.</a:t>
            </a:r>
          </a:p>
          <a:p>
            <a:pPr>
              <a:lnSpc>
                <a:spcPct val="150000"/>
              </a:lnSpc>
              <a:spcAft>
                <a:spcPts val="1200"/>
              </a:spcAft>
            </a:pPr>
            <a:r>
              <a:rPr lang="en-AU" sz="1800" b="1" dirty="0"/>
              <a:t>Let’s apply this to a class exercise!</a:t>
            </a:r>
          </a:p>
        </p:txBody>
      </p:sp>
      <p:sp>
        <p:nvSpPr>
          <p:cNvPr id="11" name="Rectangle 10">
            <a:extLst>
              <a:ext uri="{FF2B5EF4-FFF2-40B4-BE49-F238E27FC236}">
                <a16:creationId xmlns:a16="http://schemas.microsoft.com/office/drawing/2014/main" id="{1E6FBF91-EB11-4B7F-513C-93476DEF4ED8}"/>
              </a:ext>
              <a:ext uri="{C183D7F6-B498-43B3-948B-1728B52AA6E4}">
                <adec:decorative xmlns:adec="http://schemas.microsoft.com/office/drawing/2017/decorative" val="1"/>
              </a:ext>
            </a:extLst>
          </p:cNvPr>
          <p:cNvSpPr/>
          <p:nvPr/>
        </p:nvSpPr>
        <p:spPr>
          <a:xfrm>
            <a:off x="6455999" y="0"/>
            <a:ext cx="5736002"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FF2EB67B-9127-C892-BC5B-725DCD7536DF}"/>
              </a:ext>
              <a:ext uri="{C183D7F6-B498-43B3-948B-1728B52AA6E4}">
                <adec:decorative xmlns:adec="http://schemas.microsoft.com/office/drawing/2017/decorative" val="1"/>
              </a:ext>
            </a:extLst>
          </p:cNvPr>
          <p:cNvPicPr>
            <a:picLocks noChangeAspect="1"/>
          </p:cNvPicPr>
          <p:nvPr/>
        </p:nvPicPr>
        <p:blipFill>
          <a:blip r:embed="rId3">
            <a:clrChange>
              <a:clrFrom>
                <a:srgbClr val="FFFFFF"/>
              </a:clrFrom>
              <a:clrTo>
                <a:srgbClr val="FFFFFF">
                  <a:alpha val="0"/>
                </a:srgbClr>
              </a:clrTo>
            </a:clrChange>
            <a:duotone>
              <a:prstClr val="black"/>
              <a:schemeClr val="accent1">
                <a:tint val="45000"/>
                <a:satMod val="400000"/>
              </a:schemeClr>
            </a:duotone>
          </a:blip>
          <a:stretch>
            <a:fillRect/>
          </a:stretch>
        </p:blipFill>
        <p:spPr>
          <a:xfrm>
            <a:off x="7706182" y="736296"/>
            <a:ext cx="3235636" cy="5761704"/>
          </a:xfrm>
          <a:prstGeom prst="rect">
            <a:avLst/>
          </a:prstGeom>
        </p:spPr>
      </p:pic>
      <p:sp>
        <p:nvSpPr>
          <p:cNvPr id="5" name="Slide Number Placeholder 4">
            <a:extLst>
              <a:ext uri="{FF2B5EF4-FFF2-40B4-BE49-F238E27FC236}">
                <a16:creationId xmlns:a16="http://schemas.microsoft.com/office/drawing/2014/main" id="{7A17142A-FB8A-2C70-8AA4-7708D0C4E78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31</a:t>
            </a:fld>
            <a:endParaRPr lang="en-AU"/>
          </a:p>
        </p:txBody>
      </p:sp>
    </p:spTree>
    <p:extLst>
      <p:ext uri="{BB962C8B-B14F-4D97-AF65-F5344CB8AC3E}">
        <p14:creationId xmlns:p14="http://schemas.microsoft.com/office/powerpoint/2010/main" val="102721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lstStyle/>
          <a:p>
            <a:r>
              <a:rPr lang="en-AU">
                <a:latin typeface="+mj-lt"/>
              </a:rPr>
              <a:t>Characteristics of jazz dance</a:t>
            </a:r>
          </a:p>
        </p:txBody>
      </p:sp>
      <p:sp>
        <p:nvSpPr>
          <p:cNvPr id="5" name="Content Placeholder 4">
            <a:extLst>
              <a:ext uri="{FF2B5EF4-FFF2-40B4-BE49-F238E27FC236}">
                <a16:creationId xmlns:a16="http://schemas.microsoft.com/office/drawing/2014/main" id="{A94E55D6-2F4E-BB7B-7428-674C32E4640D}"/>
              </a:ext>
            </a:extLst>
          </p:cNvPr>
          <p:cNvSpPr>
            <a:spLocks noGrp="1"/>
          </p:cNvSpPr>
          <p:nvPr>
            <p:ph type="body" sz="quarter" idx="17"/>
          </p:nvPr>
        </p:nvSpPr>
        <p:spPr/>
        <p:txBody>
          <a:bodyPr vert="horz" lIns="0" tIns="0" rIns="0" bIns="0" rtlCol="0" anchor="t">
            <a:noAutofit/>
          </a:bodyPr>
          <a:lstStyle/>
          <a:p>
            <a:pPr marL="285750" indent="-285750">
              <a:buFont typeface="Arial" panose="020B0604020202020204" pitchFamily="34" charset="0"/>
              <a:buChar char="•"/>
            </a:pPr>
            <a:r>
              <a:rPr lang="en-AU" b="1" dirty="0">
                <a:latin typeface="+mn-lt"/>
              </a:rPr>
              <a:t>Rhythmic and syncopated </a:t>
            </a:r>
            <a:r>
              <a:rPr lang="en-AU" dirty="0">
                <a:latin typeface="+mn-lt"/>
              </a:rPr>
              <a:t>– rhythm is very important in jazz dance often mirroring the beats of the music. Syncopation places emphasis on the off-beats or unexpected parts of the music.</a:t>
            </a:r>
          </a:p>
          <a:p>
            <a:pPr marL="285750" indent="-285750">
              <a:buFont typeface="Arial" panose="020B0604020202020204" pitchFamily="34" charset="0"/>
              <a:buChar char="•"/>
            </a:pPr>
            <a:r>
              <a:rPr lang="en-AU" b="1" dirty="0">
                <a:latin typeface="+mn-lt"/>
              </a:rPr>
              <a:t>Isolations</a:t>
            </a:r>
            <a:r>
              <a:rPr lang="en-AU" dirty="0">
                <a:latin typeface="+mn-lt"/>
              </a:rPr>
              <a:t> – isolating and articulating different parts of the body, such as the head, shoulders, ribs or hips, independently from the rest of the body to create sharp and controlled movements. </a:t>
            </a:r>
          </a:p>
          <a:p>
            <a:pPr marL="285750" indent="-285750">
              <a:buFont typeface="Arial" panose="020B0604020202020204" pitchFamily="34" charset="0"/>
              <a:buChar char="•"/>
            </a:pPr>
            <a:r>
              <a:rPr lang="en-AU" b="1" dirty="0">
                <a:latin typeface="+mn-lt"/>
              </a:rPr>
              <a:t>High energy</a:t>
            </a:r>
            <a:r>
              <a:rPr lang="en-AU" dirty="0">
                <a:latin typeface="+mn-lt"/>
              </a:rPr>
              <a:t> – jazz is known for its vibrant and energetic movements, often fast-paced using a contrast of sharp, precise and smooth movements.</a:t>
            </a:r>
            <a:endParaRPr lang="en-AU" b="1" dirty="0">
              <a:latin typeface="+mn-lt"/>
            </a:endParaRPr>
          </a:p>
          <a:p>
            <a:pPr marL="285750" indent="-285750">
              <a:buFont typeface="Arial" panose="020B0604020202020204" pitchFamily="34" charset="0"/>
              <a:buChar char="•"/>
            </a:pPr>
            <a:r>
              <a:rPr lang="en-AU" b="1" dirty="0">
                <a:latin typeface="+mn-lt"/>
              </a:rPr>
              <a:t>Technical and athletic </a:t>
            </a:r>
            <a:r>
              <a:rPr lang="en-AU" dirty="0">
                <a:latin typeface="+mn-lt"/>
              </a:rPr>
              <a:t>– jazz dance requires a strong technical foundation including skills from ballet and modern dance such as turns, leaps and jumps. Many movements are athletic requiring strength, flexibility and stamina.</a:t>
            </a:r>
          </a:p>
        </p:txBody>
      </p:sp>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32</a:t>
            </a:fld>
            <a:endParaRPr lang="en-AU"/>
          </a:p>
        </p:txBody>
      </p:sp>
    </p:spTree>
    <p:extLst>
      <p:ext uri="{BB962C8B-B14F-4D97-AF65-F5344CB8AC3E}">
        <p14:creationId xmlns:p14="http://schemas.microsoft.com/office/powerpoint/2010/main" val="34739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AD5629-42C2-E36C-EF79-668FC118352D}"/>
              </a:ext>
            </a:extLst>
          </p:cNvPr>
          <p:cNvSpPr>
            <a:spLocks noGrp="1"/>
          </p:cNvSpPr>
          <p:nvPr>
            <p:ph type="title"/>
          </p:nvPr>
        </p:nvSpPr>
        <p:spPr>
          <a:xfrm>
            <a:off x="360000" y="360000"/>
            <a:ext cx="5736000" cy="545601"/>
          </a:xfrm>
        </p:spPr>
        <p:txBody>
          <a:bodyPr/>
          <a:lstStyle/>
          <a:p>
            <a:r>
              <a:rPr lang="en-AU" dirty="0">
                <a:latin typeface="+mj-lt"/>
              </a:rPr>
              <a:t>Muscles of the body (1)</a:t>
            </a:r>
          </a:p>
        </p:txBody>
      </p:sp>
      <p:grpSp>
        <p:nvGrpSpPr>
          <p:cNvPr id="21" name="Group 20" descr="Labelled front and back view of the human muscular system.">
            <a:extLst>
              <a:ext uri="{FF2B5EF4-FFF2-40B4-BE49-F238E27FC236}">
                <a16:creationId xmlns:a16="http://schemas.microsoft.com/office/drawing/2014/main" id="{04FD339E-D9C3-CEBD-3AE7-231E2CD705D5}"/>
              </a:ext>
            </a:extLst>
          </p:cNvPr>
          <p:cNvGrpSpPr/>
          <p:nvPr/>
        </p:nvGrpSpPr>
        <p:grpSpPr>
          <a:xfrm>
            <a:off x="257967" y="1447625"/>
            <a:ext cx="6552564" cy="4336123"/>
            <a:chOff x="257967" y="1447625"/>
            <a:chExt cx="6552564" cy="4336123"/>
          </a:xfrm>
        </p:grpSpPr>
        <p:grpSp>
          <p:nvGrpSpPr>
            <p:cNvPr id="55" name="Group 54">
              <a:extLst>
                <a:ext uri="{FF2B5EF4-FFF2-40B4-BE49-F238E27FC236}">
                  <a16:creationId xmlns:a16="http://schemas.microsoft.com/office/drawing/2014/main" id="{06909A72-637B-731B-F636-19E2B3E244E4}"/>
                </a:ext>
              </a:extLst>
            </p:cNvPr>
            <p:cNvGrpSpPr/>
            <p:nvPr/>
          </p:nvGrpSpPr>
          <p:grpSpPr>
            <a:xfrm>
              <a:off x="287482" y="1447625"/>
              <a:ext cx="6475268" cy="4336123"/>
              <a:chOff x="-179488" y="0"/>
              <a:chExt cx="6410863" cy="4236085"/>
            </a:xfrm>
          </p:grpSpPr>
          <p:pic>
            <p:nvPicPr>
              <p:cNvPr id="56" name="Graphic 5" descr="Image of the front and back of the muscular system.&#10;">
                <a:extLst>
                  <a:ext uri="{FF2B5EF4-FFF2-40B4-BE49-F238E27FC236}">
                    <a16:creationId xmlns:a16="http://schemas.microsoft.com/office/drawing/2014/main" id="{B7CB4567-1A88-67B2-AA9D-8E5A65C8181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7253" y="0"/>
                <a:ext cx="4862195" cy="4236085"/>
              </a:xfrm>
              <a:prstGeom prst="rect">
                <a:avLst/>
              </a:prstGeom>
            </p:spPr>
          </p:pic>
          <p:grpSp>
            <p:nvGrpSpPr>
              <p:cNvPr id="57" name="Group 56">
                <a:extLst>
                  <a:ext uri="{FF2B5EF4-FFF2-40B4-BE49-F238E27FC236}">
                    <a16:creationId xmlns:a16="http://schemas.microsoft.com/office/drawing/2014/main" id="{2ABB3714-6C25-D7DE-213F-8162E0664052}"/>
                  </a:ext>
                </a:extLst>
              </p:cNvPr>
              <p:cNvGrpSpPr/>
              <p:nvPr/>
            </p:nvGrpSpPr>
            <p:grpSpPr>
              <a:xfrm>
                <a:off x="-179488" y="389598"/>
                <a:ext cx="6410863" cy="3344666"/>
                <a:chOff x="-179504" y="-44390"/>
                <a:chExt cx="6411440" cy="3344666"/>
              </a:xfrm>
            </p:grpSpPr>
            <p:sp>
              <p:nvSpPr>
                <p:cNvPr id="58" name="Text Box 2">
                  <a:extLst>
                    <a:ext uri="{FF2B5EF4-FFF2-40B4-BE49-F238E27FC236}">
                      <a16:creationId xmlns:a16="http://schemas.microsoft.com/office/drawing/2014/main" id="{32263C20-7859-F23B-B8AB-351DC8ABC267}"/>
                    </a:ext>
                  </a:extLst>
                </p:cNvPr>
                <p:cNvSpPr txBox="1">
                  <a:spLocks noChangeArrowheads="1"/>
                </p:cNvSpPr>
                <p:nvPr/>
              </p:nvSpPr>
              <p:spPr bwMode="auto">
                <a:xfrm>
                  <a:off x="2675386" y="1064225"/>
                  <a:ext cx="866633" cy="486534"/>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200">
                      <a:effectLst/>
                      <a:latin typeface="Arial" panose="020B0604020202020204" pitchFamily="34" charset="0"/>
                      <a:ea typeface="Calibri" panose="020F0502020204030204" pitchFamily="34" charset="0"/>
                    </a:rPr>
                    <a:t> </a:t>
                  </a:r>
                  <a:endParaRPr lang="en-AU" sz="1100">
                    <a:effectLst/>
                    <a:latin typeface="Arial" panose="020B0604020202020204" pitchFamily="34" charset="0"/>
                    <a:ea typeface="Calibri" panose="020F0502020204030204" pitchFamily="34" charset="0"/>
                  </a:endParaRPr>
                </a:p>
              </p:txBody>
            </p:sp>
            <p:grpSp>
              <p:nvGrpSpPr>
                <p:cNvPr id="59" name="Group 58">
                  <a:extLst>
                    <a:ext uri="{FF2B5EF4-FFF2-40B4-BE49-F238E27FC236}">
                      <a16:creationId xmlns:a16="http://schemas.microsoft.com/office/drawing/2014/main" id="{1512B408-75C8-FC66-C9D8-FCF777D0E1F5}"/>
                    </a:ext>
                  </a:extLst>
                </p:cNvPr>
                <p:cNvGrpSpPr/>
                <p:nvPr/>
              </p:nvGrpSpPr>
              <p:grpSpPr>
                <a:xfrm>
                  <a:off x="-179504" y="-44390"/>
                  <a:ext cx="6411440" cy="3344666"/>
                  <a:chOff x="-179504" y="-44390"/>
                  <a:chExt cx="6411440" cy="3344666"/>
                </a:xfrm>
              </p:grpSpPr>
              <p:grpSp>
                <p:nvGrpSpPr>
                  <p:cNvPr id="60" name="Group 59">
                    <a:extLst>
                      <a:ext uri="{FF2B5EF4-FFF2-40B4-BE49-F238E27FC236}">
                        <a16:creationId xmlns:a16="http://schemas.microsoft.com/office/drawing/2014/main" id="{165FCDD3-F75C-FCE7-3D74-F9C2470D8C33}"/>
                      </a:ext>
                    </a:extLst>
                  </p:cNvPr>
                  <p:cNvGrpSpPr/>
                  <p:nvPr/>
                </p:nvGrpSpPr>
                <p:grpSpPr>
                  <a:xfrm>
                    <a:off x="-82962" y="-44390"/>
                    <a:ext cx="6158500" cy="3278507"/>
                    <a:chOff x="-82962" y="-44390"/>
                    <a:chExt cx="6158500" cy="3278507"/>
                  </a:xfrm>
                </p:grpSpPr>
                <p:cxnSp>
                  <p:nvCxnSpPr>
                    <p:cNvPr id="66" name="Straight Connector 65">
                      <a:extLst>
                        <a:ext uri="{FF2B5EF4-FFF2-40B4-BE49-F238E27FC236}">
                          <a16:creationId xmlns:a16="http://schemas.microsoft.com/office/drawing/2014/main" id="{0FFE8476-BC7B-9C85-F749-2AA49396155F}"/>
                        </a:ext>
                      </a:extLst>
                    </p:cNvPr>
                    <p:cNvCxnSpPr/>
                    <p:nvPr/>
                  </p:nvCxnSpPr>
                  <p:spPr>
                    <a:xfrm>
                      <a:off x="3532340" y="1269304"/>
                      <a:ext cx="495678" cy="6526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2C0486C-0A20-B3D7-07AF-0F8863226D1F}"/>
                        </a:ext>
                      </a:extLst>
                    </p:cNvPr>
                    <p:cNvCxnSpPr/>
                    <p:nvPr/>
                  </p:nvCxnSpPr>
                  <p:spPr>
                    <a:xfrm flipV="1">
                      <a:off x="4413337" y="338202"/>
                      <a:ext cx="621030" cy="2476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2150EAC-62EE-0FA5-7B35-7BA02651377E}"/>
                        </a:ext>
                      </a:extLst>
                    </p:cNvPr>
                    <p:cNvCxnSpPr/>
                    <p:nvPr/>
                  </p:nvCxnSpPr>
                  <p:spPr>
                    <a:xfrm flipH="1">
                      <a:off x="876822" y="2229632"/>
                      <a:ext cx="663859" cy="97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3D1C270-EDF1-CA9A-A998-99A04E0D388B}"/>
                        </a:ext>
                      </a:extLst>
                    </p:cNvPr>
                    <p:cNvCxnSpPr/>
                    <p:nvPr/>
                  </p:nvCxnSpPr>
                  <p:spPr>
                    <a:xfrm flipH="1" flipV="1">
                      <a:off x="4513545" y="2121074"/>
                      <a:ext cx="665979" cy="1012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DF5D8C7-6791-F43E-D3AB-E0B1C0C785FA}"/>
                        </a:ext>
                      </a:extLst>
                    </p:cNvPr>
                    <p:cNvCxnSpPr/>
                    <p:nvPr/>
                  </p:nvCxnSpPr>
                  <p:spPr>
                    <a:xfrm>
                      <a:off x="893523" y="2868460"/>
                      <a:ext cx="662427" cy="389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1" name="Text Box 2">
                      <a:extLst>
                        <a:ext uri="{FF2B5EF4-FFF2-40B4-BE49-F238E27FC236}">
                          <a16:creationId xmlns:a16="http://schemas.microsoft.com/office/drawing/2014/main" id="{C06FA4C9-87B7-3CDA-5B80-7FB824F6EC5A}"/>
                        </a:ext>
                      </a:extLst>
                    </p:cNvPr>
                    <p:cNvSpPr txBox="1">
                      <a:spLocks noChangeArrowheads="1"/>
                    </p:cNvSpPr>
                    <p:nvPr/>
                  </p:nvSpPr>
                  <p:spPr bwMode="auto">
                    <a:xfrm>
                      <a:off x="2647113" y="-44390"/>
                      <a:ext cx="910486" cy="290002"/>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100">
                          <a:effectLst/>
                          <a:latin typeface="Arial" panose="020B0604020202020204" pitchFamily="34" charset="0"/>
                          <a:ea typeface="Calibri" panose="020F0502020204030204" pitchFamily="34" charset="0"/>
                        </a:rPr>
                        <a:t> </a:t>
                      </a:r>
                    </a:p>
                  </p:txBody>
                </p:sp>
                <p:cxnSp>
                  <p:nvCxnSpPr>
                    <p:cNvPr id="72" name="Straight Connector 71">
                      <a:extLst>
                        <a:ext uri="{FF2B5EF4-FFF2-40B4-BE49-F238E27FC236}">
                          <a16:creationId xmlns:a16="http://schemas.microsoft.com/office/drawing/2014/main" id="{764F2787-5B69-49C3-1FF4-AE72D1645BDD}"/>
                        </a:ext>
                      </a:extLst>
                    </p:cNvPr>
                    <p:cNvCxnSpPr/>
                    <p:nvPr/>
                  </p:nvCxnSpPr>
                  <p:spPr>
                    <a:xfrm flipV="1">
                      <a:off x="1991638" y="246345"/>
                      <a:ext cx="649265" cy="5558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2DE35A8-62B0-993D-90AA-6CE28077131E}"/>
                        </a:ext>
                      </a:extLst>
                    </p:cNvPr>
                    <p:cNvCxnSpPr/>
                    <p:nvPr/>
                  </p:nvCxnSpPr>
                  <p:spPr>
                    <a:xfrm flipH="1" flipV="1">
                      <a:off x="3515638" y="246345"/>
                      <a:ext cx="640715" cy="13144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4" name="Text Box 2">
                      <a:extLst>
                        <a:ext uri="{FF2B5EF4-FFF2-40B4-BE49-F238E27FC236}">
                          <a16:creationId xmlns:a16="http://schemas.microsoft.com/office/drawing/2014/main" id="{0FA54A24-9F71-D6A6-A3CE-0B5478E27071}"/>
                        </a:ext>
                      </a:extLst>
                    </p:cNvPr>
                    <p:cNvSpPr txBox="1">
                      <a:spLocks noChangeArrowheads="1"/>
                    </p:cNvSpPr>
                    <p:nvPr/>
                  </p:nvSpPr>
                  <p:spPr bwMode="auto">
                    <a:xfrm>
                      <a:off x="2647140" y="308941"/>
                      <a:ext cx="864870" cy="256795"/>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100">
                          <a:effectLst/>
                          <a:latin typeface="Arial" panose="020B0604020202020204" pitchFamily="34" charset="0"/>
                          <a:ea typeface="Calibri" panose="020F0502020204030204" pitchFamily="34" charset="0"/>
                        </a:rPr>
                        <a:t> </a:t>
                      </a:r>
                    </a:p>
                  </p:txBody>
                </p:sp>
                <p:cxnSp>
                  <p:nvCxnSpPr>
                    <p:cNvPr id="75" name="Straight Connector 74">
                      <a:extLst>
                        <a:ext uri="{FF2B5EF4-FFF2-40B4-BE49-F238E27FC236}">
                          <a16:creationId xmlns:a16="http://schemas.microsoft.com/office/drawing/2014/main" id="{0F4C3800-3275-01FD-302D-349A50F63ED4}"/>
                        </a:ext>
                      </a:extLst>
                    </p:cNvPr>
                    <p:cNvCxnSpPr/>
                    <p:nvPr/>
                  </p:nvCxnSpPr>
                  <p:spPr>
                    <a:xfrm flipV="1">
                      <a:off x="2304789" y="534443"/>
                      <a:ext cx="342505" cy="283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AFB49D5-61CE-FC96-D0EE-23931E584D60}"/>
                        </a:ext>
                      </a:extLst>
                    </p:cNvPr>
                    <p:cNvCxnSpPr/>
                    <p:nvPr/>
                  </p:nvCxnSpPr>
                  <p:spPr>
                    <a:xfrm flipH="1" flipV="1">
                      <a:off x="3515638" y="534443"/>
                      <a:ext cx="311603" cy="1347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7" name="Text Box 2">
                      <a:extLst>
                        <a:ext uri="{FF2B5EF4-FFF2-40B4-BE49-F238E27FC236}">
                          <a16:creationId xmlns:a16="http://schemas.microsoft.com/office/drawing/2014/main" id="{F6DE8688-9E6A-6431-89AF-0D449568296D}"/>
                        </a:ext>
                      </a:extLst>
                    </p:cNvPr>
                    <p:cNvSpPr txBox="1">
                      <a:spLocks noChangeArrowheads="1"/>
                    </p:cNvSpPr>
                    <p:nvPr/>
                  </p:nvSpPr>
                  <p:spPr bwMode="auto">
                    <a:xfrm>
                      <a:off x="-71943" y="555232"/>
                      <a:ext cx="908313" cy="282444"/>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200">
                          <a:effectLst/>
                          <a:latin typeface="Public Sans" pitchFamily="2" charset="0"/>
                          <a:ea typeface="Calibri" panose="020F0502020204030204" pitchFamily="34" charset="0"/>
                        </a:rPr>
                        <a:t> </a:t>
                      </a:r>
                      <a:endParaRPr lang="en-AU" sz="1100">
                        <a:effectLst/>
                        <a:latin typeface="Arial" panose="020B0604020202020204" pitchFamily="34" charset="0"/>
                        <a:ea typeface="Calibri" panose="020F0502020204030204" pitchFamily="34" charset="0"/>
                      </a:endParaRPr>
                    </a:p>
                  </p:txBody>
                </p:sp>
                <p:cxnSp>
                  <p:nvCxnSpPr>
                    <p:cNvPr id="78" name="Straight Connector 77">
                      <a:extLst>
                        <a:ext uri="{FF2B5EF4-FFF2-40B4-BE49-F238E27FC236}">
                          <a16:creationId xmlns:a16="http://schemas.microsoft.com/office/drawing/2014/main" id="{3AD3CC86-A1B3-1E9B-77F0-DA536056F876}"/>
                        </a:ext>
                      </a:extLst>
                    </p:cNvPr>
                    <p:cNvCxnSpPr/>
                    <p:nvPr/>
                  </p:nvCxnSpPr>
                  <p:spPr>
                    <a:xfrm flipV="1">
                      <a:off x="830893" y="643002"/>
                      <a:ext cx="657364" cy="524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C97CF88-F883-00D8-BD81-EC1189785FEF}"/>
                        </a:ext>
                      </a:extLst>
                    </p:cNvPr>
                    <p:cNvCxnSpPr/>
                    <p:nvPr/>
                  </p:nvCxnSpPr>
                  <p:spPr>
                    <a:xfrm flipV="1">
                      <a:off x="826718" y="1093939"/>
                      <a:ext cx="844236" cy="1572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F487BD4-8A0E-02F8-78B4-83F609A9DED4}"/>
                        </a:ext>
                      </a:extLst>
                    </p:cNvPr>
                    <p:cNvCxnSpPr/>
                    <p:nvPr/>
                  </p:nvCxnSpPr>
                  <p:spPr>
                    <a:xfrm>
                      <a:off x="2068621" y="1256778"/>
                      <a:ext cx="59367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1" name="Text Box 2">
                      <a:extLst>
                        <a:ext uri="{FF2B5EF4-FFF2-40B4-BE49-F238E27FC236}">
                          <a16:creationId xmlns:a16="http://schemas.microsoft.com/office/drawing/2014/main" id="{084E4DA4-01A7-1908-B61E-AA19E2D341E7}"/>
                        </a:ext>
                      </a:extLst>
                    </p:cNvPr>
                    <p:cNvSpPr txBox="1">
                      <a:spLocks noChangeArrowheads="1"/>
                    </p:cNvSpPr>
                    <p:nvPr/>
                  </p:nvSpPr>
                  <p:spPr bwMode="auto">
                    <a:xfrm>
                      <a:off x="-82962" y="989429"/>
                      <a:ext cx="910912" cy="443651"/>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100">
                          <a:effectLst/>
                          <a:latin typeface="Arial" panose="020B0604020202020204" pitchFamily="34" charset="0"/>
                          <a:ea typeface="Calibri" panose="020F0502020204030204" pitchFamily="34" charset="0"/>
                        </a:rPr>
                        <a:t> </a:t>
                      </a:r>
                    </a:p>
                  </p:txBody>
                </p:sp>
                <p:sp>
                  <p:nvSpPr>
                    <p:cNvPr id="82" name="Text Box 2">
                      <a:extLst>
                        <a:ext uri="{FF2B5EF4-FFF2-40B4-BE49-F238E27FC236}">
                          <a16:creationId xmlns:a16="http://schemas.microsoft.com/office/drawing/2014/main" id="{E39250F7-8567-8C67-1895-725ABE16F95E}"/>
                        </a:ext>
                      </a:extLst>
                    </p:cNvPr>
                    <p:cNvSpPr txBox="1">
                      <a:spLocks noChangeArrowheads="1"/>
                    </p:cNvSpPr>
                    <p:nvPr/>
                  </p:nvSpPr>
                  <p:spPr bwMode="auto">
                    <a:xfrm>
                      <a:off x="2647140" y="609552"/>
                      <a:ext cx="866633" cy="345781"/>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100">
                          <a:effectLst/>
                          <a:latin typeface="Arial" panose="020B0604020202020204" pitchFamily="34" charset="0"/>
                          <a:ea typeface="Calibri" panose="020F0502020204030204" pitchFamily="34" charset="0"/>
                        </a:rPr>
                        <a:t> </a:t>
                      </a:r>
                    </a:p>
                  </p:txBody>
                </p:sp>
                <p:cxnSp>
                  <p:nvCxnSpPr>
                    <p:cNvPr id="83" name="Straight Connector 82">
                      <a:extLst>
                        <a:ext uri="{FF2B5EF4-FFF2-40B4-BE49-F238E27FC236}">
                          <a16:creationId xmlns:a16="http://schemas.microsoft.com/office/drawing/2014/main" id="{47B17EEE-4E0C-70A5-F754-72A54415D57C}"/>
                        </a:ext>
                      </a:extLst>
                    </p:cNvPr>
                    <p:cNvCxnSpPr/>
                    <p:nvPr/>
                  </p:nvCxnSpPr>
                  <p:spPr>
                    <a:xfrm>
                      <a:off x="2313140" y="772438"/>
                      <a:ext cx="335040" cy="7336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4" name="Text Box 2">
                      <a:extLst>
                        <a:ext uri="{FF2B5EF4-FFF2-40B4-BE49-F238E27FC236}">
                          <a16:creationId xmlns:a16="http://schemas.microsoft.com/office/drawing/2014/main" id="{3DE6525B-328D-B703-F772-462000477F31}"/>
                        </a:ext>
                      </a:extLst>
                    </p:cNvPr>
                    <p:cNvSpPr txBox="1">
                      <a:spLocks noChangeArrowheads="1"/>
                    </p:cNvSpPr>
                    <p:nvPr/>
                  </p:nvSpPr>
                  <p:spPr bwMode="auto">
                    <a:xfrm>
                      <a:off x="5022442" y="772385"/>
                      <a:ext cx="828040" cy="291914"/>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100">
                          <a:effectLst/>
                          <a:latin typeface="Arial" panose="020B0604020202020204" pitchFamily="34" charset="0"/>
                          <a:ea typeface="Calibri" panose="020F0502020204030204" pitchFamily="34" charset="0"/>
                        </a:rPr>
                        <a:t> </a:t>
                      </a:r>
                    </a:p>
                  </p:txBody>
                </p:sp>
                <p:cxnSp>
                  <p:nvCxnSpPr>
                    <p:cNvPr id="85" name="Straight Connector 84">
                      <a:extLst>
                        <a:ext uri="{FF2B5EF4-FFF2-40B4-BE49-F238E27FC236}">
                          <a16:creationId xmlns:a16="http://schemas.microsoft.com/office/drawing/2014/main" id="{CBC97B6A-E1BD-68A8-3CAD-8C84EF8B7C11}"/>
                        </a:ext>
                      </a:extLst>
                    </p:cNvPr>
                    <p:cNvCxnSpPr/>
                    <p:nvPr/>
                  </p:nvCxnSpPr>
                  <p:spPr>
                    <a:xfrm flipH="1" flipV="1">
                      <a:off x="4839222" y="943627"/>
                      <a:ext cx="18288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6" name="Text Box 2">
                      <a:extLst>
                        <a:ext uri="{FF2B5EF4-FFF2-40B4-BE49-F238E27FC236}">
                          <a16:creationId xmlns:a16="http://schemas.microsoft.com/office/drawing/2014/main" id="{789DC7C4-01C1-13CC-05D7-1810230E8ECD}"/>
                        </a:ext>
                      </a:extLst>
                    </p:cNvPr>
                    <p:cNvSpPr txBox="1">
                      <a:spLocks noChangeArrowheads="1"/>
                    </p:cNvSpPr>
                    <p:nvPr/>
                  </p:nvSpPr>
                  <p:spPr bwMode="auto">
                    <a:xfrm>
                      <a:off x="5109862" y="1114609"/>
                      <a:ext cx="965676" cy="487605"/>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100">
                          <a:effectLst/>
                          <a:latin typeface="Arial" panose="020B0604020202020204" pitchFamily="34" charset="0"/>
                          <a:ea typeface="Calibri" panose="020F0502020204030204" pitchFamily="34" charset="0"/>
                        </a:rPr>
                        <a:t> </a:t>
                      </a:r>
                    </a:p>
                  </p:txBody>
                </p:sp>
                <p:cxnSp>
                  <p:nvCxnSpPr>
                    <p:cNvPr id="87" name="Straight Connector 86">
                      <a:extLst>
                        <a:ext uri="{FF2B5EF4-FFF2-40B4-BE49-F238E27FC236}">
                          <a16:creationId xmlns:a16="http://schemas.microsoft.com/office/drawing/2014/main" id="{F47AC4C3-EE93-DA25-967F-7DE98F337320}"/>
                        </a:ext>
                      </a:extLst>
                    </p:cNvPr>
                    <p:cNvCxnSpPr/>
                    <p:nvPr/>
                  </p:nvCxnSpPr>
                  <p:spPr>
                    <a:xfrm flipH="1" flipV="1">
                      <a:off x="4551123" y="1194148"/>
                      <a:ext cx="55626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8" name="Text Box 2">
                      <a:extLst>
                        <a:ext uri="{FF2B5EF4-FFF2-40B4-BE49-F238E27FC236}">
                          <a16:creationId xmlns:a16="http://schemas.microsoft.com/office/drawing/2014/main" id="{A93F680A-1CD9-10BD-B1FF-47B76798657F}"/>
                        </a:ext>
                      </a:extLst>
                    </p:cNvPr>
                    <p:cNvSpPr txBox="1">
                      <a:spLocks noChangeArrowheads="1"/>
                    </p:cNvSpPr>
                    <p:nvPr/>
                  </p:nvSpPr>
                  <p:spPr bwMode="auto">
                    <a:xfrm>
                      <a:off x="2691774" y="1776926"/>
                      <a:ext cx="828040" cy="434256"/>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100">
                          <a:effectLst/>
                          <a:latin typeface="Arial" panose="020B0604020202020204" pitchFamily="34" charset="0"/>
                          <a:ea typeface="Calibri" panose="020F0502020204030204" pitchFamily="34" charset="0"/>
                        </a:rPr>
                        <a:t> </a:t>
                      </a:r>
                    </a:p>
                  </p:txBody>
                </p:sp>
                <p:cxnSp>
                  <p:nvCxnSpPr>
                    <p:cNvPr id="89" name="Straight Connector 88">
                      <a:extLst>
                        <a:ext uri="{FF2B5EF4-FFF2-40B4-BE49-F238E27FC236}">
                          <a16:creationId xmlns:a16="http://schemas.microsoft.com/office/drawing/2014/main" id="{C756E918-0994-AE55-237B-05A36DA1C7EA}"/>
                        </a:ext>
                      </a:extLst>
                    </p:cNvPr>
                    <p:cNvCxnSpPr/>
                    <p:nvPr/>
                  </p:nvCxnSpPr>
                  <p:spPr>
                    <a:xfrm flipH="1">
                      <a:off x="3532104" y="1712382"/>
                      <a:ext cx="523985" cy="11600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0" name="Text Box 2">
                      <a:extLst>
                        <a:ext uri="{FF2B5EF4-FFF2-40B4-BE49-F238E27FC236}">
                          <a16:creationId xmlns:a16="http://schemas.microsoft.com/office/drawing/2014/main" id="{1BAF4437-917E-A653-2B81-826BDEADD7A7}"/>
                        </a:ext>
                      </a:extLst>
                    </p:cNvPr>
                    <p:cNvSpPr txBox="1">
                      <a:spLocks noChangeArrowheads="1"/>
                    </p:cNvSpPr>
                    <p:nvPr/>
                  </p:nvSpPr>
                  <p:spPr bwMode="auto">
                    <a:xfrm>
                      <a:off x="2440047" y="2439578"/>
                      <a:ext cx="1311283" cy="411114"/>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100">
                          <a:effectLst/>
                          <a:latin typeface="Arial" panose="020B0604020202020204" pitchFamily="34" charset="0"/>
                          <a:ea typeface="Calibri" panose="020F0502020204030204" pitchFamily="34" charset="0"/>
                        </a:rPr>
                        <a:t> </a:t>
                      </a:r>
                    </a:p>
                  </p:txBody>
                </p:sp>
                <p:cxnSp>
                  <p:nvCxnSpPr>
                    <p:cNvPr id="91" name="Straight Connector 90">
                      <a:extLst>
                        <a:ext uri="{FF2B5EF4-FFF2-40B4-BE49-F238E27FC236}">
                          <a16:creationId xmlns:a16="http://schemas.microsoft.com/office/drawing/2014/main" id="{0CB4A852-414F-B9E6-1A65-A4814422A3AE}"/>
                        </a:ext>
                      </a:extLst>
                    </p:cNvPr>
                    <p:cNvCxnSpPr/>
                    <p:nvPr/>
                  </p:nvCxnSpPr>
                  <p:spPr>
                    <a:xfrm flipH="1">
                      <a:off x="3751083" y="2726217"/>
                      <a:ext cx="318334" cy="5214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C19538D-8CF6-F0D9-0DEF-C3CB3B0496AD}"/>
                        </a:ext>
                      </a:extLst>
                    </p:cNvPr>
                    <p:cNvCxnSpPr/>
                    <p:nvPr/>
                  </p:nvCxnSpPr>
                  <p:spPr>
                    <a:xfrm flipH="1" flipV="1">
                      <a:off x="2100176" y="2734708"/>
                      <a:ext cx="339872" cy="2159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3" name="Text Box 2">
                      <a:extLst>
                        <a:ext uri="{FF2B5EF4-FFF2-40B4-BE49-F238E27FC236}">
                          <a16:creationId xmlns:a16="http://schemas.microsoft.com/office/drawing/2014/main" id="{162125CD-B531-D3D1-B4A1-1C3D3327E97C}"/>
                        </a:ext>
                      </a:extLst>
                    </p:cNvPr>
                    <p:cNvSpPr txBox="1">
                      <a:spLocks noChangeArrowheads="1"/>
                    </p:cNvSpPr>
                    <p:nvPr/>
                  </p:nvSpPr>
                  <p:spPr bwMode="auto">
                    <a:xfrm>
                      <a:off x="2688894" y="2947641"/>
                      <a:ext cx="828040" cy="286476"/>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100">
                          <a:effectLst/>
                          <a:latin typeface="Arial" panose="020B0604020202020204" pitchFamily="34" charset="0"/>
                          <a:ea typeface="Calibri" panose="020F0502020204030204" pitchFamily="34" charset="0"/>
                        </a:rPr>
                        <a:t> </a:t>
                      </a:r>
                    </a:p>
                  </p:txBody>
                </p:sp>
                <p:cxnSp>
                  <p:nvCxnSpPr>
                    <p:cNvPr id="94" name="Straight Connector 93">
                      <a:extLst>
                        <a:ext uri="{FF2B5EF4-FFF2-40B4-BE49-F238E27FC236}">
                          <a16:creationId xmlns:a16="http://schemas.microsoft.com/office/drawing/2014/main" id="{E5A3308F-A106-ED96-09A4-FE48307D5B25}"/>
                        </a:ext>
                      </a:extLst>
                    </p:cNvPr>
                    <p:cNvCxnSpPr/>
                    <p:nvPr/>
                  </p:nvCxnSpPr>
                  <p:spPr>
                    <a:xfrm flipH="1" flipV="1">
                      <a:off x="3519814" y="3073052"/>
                      <a:ext cx="58293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AED18D3-821B-2B58-8D7D-AAF2C7AA9E89}"/>
                        </a:ext>
                      </a:extLst>
                    </p:cNvPr>
                    <p:cNvCxnSpPr/>
                    <p:nvPr/>
                  </p:nvCxnSpPr>
                  <p:spPr>
                    <a:xfrm flipH="1" flipV="1">
                      <a:off x="2075145" y="3073052"/>
                      <a:ext cx="613093" cy="381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6" name="Rhomboids">
                      <a:extLst>
                        <a:ext uri="{FF2B5EF4-FFF2-40B4-BE49-F238E27FC236}">
                          <a16:creationId xmlns:a16="http://schemas.microsoft.com/office/drawing/2014/main" id="{AE2F3381-0987-0E54-2C7E-F9A09FD06A5E}"/>
                        </a:ext>
                      </a:extLst>
                    </p:cNvPr>
                    <p:cNvSpPr txBox="1">
                      <a:spLocks noChangeArrowheads="1"/>
                    </p:cNvSpPr>
                    <p:nvPr/>
                  </p:nvSpPr>
                  <p:spPr bwMode="auto">
                    <a:xfrm>
                      <a:off x="5030790" y="221236"/>
                      <a:ext cx="945918" cy="263641"/>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200">
                          <a:effectLst/>
                          <a:latin typeface="Public Sans" pitchFamily="2" charset="0"/>
                          <a:ea typeface="Calibri" panose="020F0502020204030204" pitchFamily="34" charset="0"/>
                        </a:rPr>
                        <a:t> </a:t>
                      </a:r>
                      <a:endParaRPr lang="en-AU" sz="1100">
                        <a:effectLst/>
                        <a:latin typeface="Arial" panose="020B0604020202020204" pitchFamily="34" charset="0"/>
                        <a:ea typeface="Calibri" panose="020F0502020204030204" pitchFamily="34" charset="0"/>
                      </a:endParaRPr>
                    </a:p>
                  </p:txBody>
                </p:sp>
              </p:grpSp>
              <p:sp>
                <p:nvSpPr>
                  <p:cNvPr id="61" name="Text Box 2">
                    <a:extLst>
                      <a:ext uri="{FF2B5EF4-FFF2-40B4-BE49-F238E27FC236}">
                        <a16:creationId xmlns:a16="http://schemas.microsoft.com/office/drawing/2014/main" id="{0E8769CE-BD47-743D-7587-58F338B7A1B2}"/>
                      </a:ext>
                    </a:extLst>
                  </p:cNvPr>
                  <p:cNvSpPr txBox="1">
                    <a:spLocks noChangeArrowheads="1"/>
                  </p:cNvSpPr>
                  <p:nvPr/>
                </p:nvSpPr>
                <p:spPr bwMode="auto">
                  <a:xfrm>
                    <a:off x="-179504" y="2162479"/>
                    <a:ext cx="1053310" cy="284975"/>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100">
                        <a:effectLst/>
                        <a:latin typeface="Arial" panose="020B0604020202020204" pitchFamily="34" charset="0"/>
                        <a:ea typeface="Calibri" panose="020F0502020204030204" pitchFamily="34" charset="0"/>
                      </a:rPr>
                      <a:t> </a:t>
                    </a:r>
                  </a:p>
                </p:txBody>
              </p:sp>
              <p:sp>
                <p:nvSpPr>
                  <p:cNvPr id="62" name="Text Box 2">
                    <a:extLst>
                      <a:ext uri="{FF2B5EF4-FFF2-40B4-BE49-F238E27FC236}">
                        <a16:creationId xmlns:a16="http://schemas.microsoft.com/office/drawing/2014/main" id="{4D3E8A3F-ED2A-5CDA-F842-52C603CE9EB0}"/>
                      </a:ext>
                    </a:extLst>
                  </p:cNvPr>
                  <p:cNvSpPr txBox="1">
                    <a:spLocks noChangeArrowheads="1"/>
                  </p:cNvSpPr>
                  <p:nvPr/>
                </p:nvSpPr>
                <p:spPr bwMode="auto">
                  <a:xfrm>
                    <a:off x="5172652" y="2087223"/>
                    <a:ext cx="1059284" cy="300667"/>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100">
                        <a:effectLst/>
                        <a:latin typeface="Arial" panose="020B0604020202020204" pitchFamily="34" charset="0"/>
                        <a:ea typeface="Calibri" panose="020F0502020204030204" pitchFamily="34" charset="0"/>
                      </a:rPr>
                      <a:t> </a:t>
                    </a:r>
                  </a:p>
                </p:txBody>
              </p:sp>
              <p:sp>
                <p:nvSpPr>
                  <p:cNvPr id="63" name="Text Box 2">
                    <a:extLst>
                      <a:ext uri="{FF2B5EF4-FFF2-40B4-BE49-F238E27FC236}">
                        <a16:creationId xmlns:a16="http://schemas.microsoft.com/office/drawing/2014/main" id="{57B078F6-025E-ABFD-36DB-21B3CFB518B7}"/>
                      </a:ext>
                    </a:extLst>
                  </p:cNvPr>
                  <p:cNvSpPr txBox="1">
                    <a:spLocks noChangeArrowheads="1"/>
                  </p:cNvSpPr>
                  <p:nvPr/>
                </p:nvSpPr>
                <p:spPr bwMode="auto">
                  <a:xfrm>
                    <a:off x="-179504" y="2763648"/>
                    <a:ext cx="1070106" cy="536628"/>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100">
                        <a:effectLst/>
                        <a:latin typeface="Arial" panose="020B0604020202020204" pitchFamily="34" charset="0"/>
                        <a:ea typeface="Calibri" panose="020F0502020204030204" pitchFamily="34" charset="0"/>
                      </a:rPr>
                      <a:t> </a:t>
                    </a:r>
                  </a:p>
                </p:txBody>
              </p:sp>
              <p:sp>
                <p:nvSpPr>
                  <p:cNvPr id="64" name="Text Box 2">
                    <a:extLst>
                      <a:ext uri="{FF2B5EF4-FFF2-40B4-BE49-F238E27FC236}">
                        <a16:creationId xmlns:a16="http://schemas.microsoft.com/office/drawing/2014/main" id="{856E6265-1379-E6AE-6230-AE8FAF9F9AB5}"/>
                      </a:ext>
                    </a:extLst>
                  </p:cNvPr>
                  <p:cNvSpPr txBox="1">
                    <a:spLocks noChangeArrowheads="1"/>
                  </p:cNvSpPr>
                  <p:nvPr/>
                </p:nvSpPr>
                <p:spPr bwMode="auto">
                  <a:xfrm>
                    <a:off x="-101432" y="1644309"/>
                    <a:ext cx="928067" cy="332710"/>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100">
                        <a:effectLst/>
                        <a:latin typeface="Arial" panose="020B0604020202020204" pitchFamily="34" charset="0"/>
                        <a:ea typeface="Calibri" panose="020F0502020204030204" pitchFamily="34" charset="0"/>
                      </a:rPr>
                      <a:t> </a:t>
                    </a:r>
                  </a:p>
                </p:txBody>
              </p:sp>
              <p:cxnSp>
                <p:nvCxnSpPr>
                  <p:cNvPr id="65" name="Straight Connector 64">
                    <a:extLst>
                      <a:ext uri="{FF2B5EF4-FFF2-40B4-BE49-F238E27FC236}">
                        <a16:creationId xmlns:a16="http://schemas.microsoft.com/office/drawing/2014/main" id="{987A0531-FEE2-82D2-53A0-C333CE8E9295}"/>
                      </a:ext>
                    </a:extLst>
                  </p:cNvPr>
                  <p:cNvCxnSpPr/>
                  <p:nvPr/>
                </p:nvCxnSpPr>
                <p:spPr>
                  <a:xfrm flipH="1">
                    <a:off x="844431" y="1702495"/>
                    <a:ext cx="712727" cy="9983"/>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sp>
          <p:nvSpPr>
            <p:cNvPr id="7" name="Text Box 2">
              <a:extLst>
                <a:ext uri="{FF2B5EF4-FFF2-40B4-BE49-F238E27FC236}">
                  <a16:creationId xmlns:a16="http://schemas.microsoft.com/office/drawing/2014/main" id="{D4896523-32D6-24CF-D5C0-C22DCFECC715}"/>
                </a:ext>
              </a:extLst>
            </p:cNvPr>
            <p:cNvSpPr txBox="1">
              <a:spLocks noChangeArrowheads="1"/>
            </p:cNvSpPr>
            <p:nvPr/>
          </p:nvSpPr>
          <p:spPr bwMode="auto">
            <a:xfrm>
              <a:off x="374544" y="2445995"/>
              <a:ext cx="968260" cy="308757"/>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200" dirty="0">
                  <a:effectLst/>
                  <a:ea typeface="Aptos" panose="020B0004020202020204" pitchFamily="34" charset="0"/>
                </a:rPr>
                <a:t>Pectorals</a:t>
              </a:r>
              <a:endParaRPr lang="en-AU" sz="1100" dirty="0">
                <a:effectLst/>
                <a:ea typeface="Aptos" panose="020B0004020202020204" pitchFamily="34" charset="0"/>
              </a:endParaRPr>
            </a:p>
          </p:txBody>
        </p:sp>
        <p:sp>
          <p:nvSpPr>
            <p:cNvPr id="8" name="Text Box 2">
              <a:extLst>
                <a:ext uri="{FF2B5EF4-FFF2-40B4-BE49-F238E27FC236}">
                  <a16:creationId xmlns:a16="http://schemas.microsoft.com/office/drawing/2014/main" id="{5CB4C4D1-8B31-05AC-816A-4BC6B90AEBCE}"/>
                </a:ext>
              </a:extLst>
            </p:cNvPr>
            <p:cNvSpPr txBox="1">
              <a:spLocks noChangeArrowheads="1"/>
            </p:cNvSpPr>
            <p:nvPr/>
          </p:nvSpPr>
          <p:spPr bwMode="auto">
            <a:xfrm>
              <a:off x="371774" y="2862449"/>
              <a:ext cx="971030" cy="613624"/>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200">
                  <a:effectLst/>
                  <a:ea typeface="Aptos" panose="020B0004020202020204" pitchFamily="34" charset="0"/>
                </a:rPr>
                <a:t>Rectus abdominis</a:t>
              </a:r>
              <a:endParaRPr lang="en-AU" sz="1100">
                <a:effectLst/>
                <a:ea typeface="Aptos" panose="020B0004020202020204" pitchFamily="34" charset="0"/>
              </a:endParaRPr>
            </a:p>
          </p:txBody>
        </p:sp>
        <p:sp>
          <p:nvSpPr>
            <p:cNvPr id="20" name="Text Box 2">
              <a:extLst>
                <a:ext uri="{FF2B5EF4-FFF2-40B4-BE49-F238E27FC236}">
                  <a16:creationId xmlns:a16="http://schemas.microsoft.com/office/drawing/2014/main" id="{D4F4E5FF-9A7B-4C2D-1324-D23CA48084CC}"/>
                </a:ext>
              </a:extLst>
            </p:cNvPr>
            <p:cNvSpPr txBox="1">
              <a:spLocks noChangeArrowheads="1"/>
            </p:cNvSpPr>
            <p:nvPr/>
          </p:nvSpPr>
          <p:spPr bwMode="auto">
            <a:xfrm>
              <a:off x="360133" y="3560333"/>
              <a:ext cx="989317" cy="363705"/>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200">
                  <a:effectLst/>
                  <a:ea typeface="Aptos" panose="020B0004020202020204" pitchFamily="34" charset="0"/>
                </a:rPr>
                <a:t>Sartorius</a:t>
              </a:r>
              <a:endParaRPr lang="en-AU" sz="1100">
                <a:effectLst/>
                <a:ea typeface="Aptos" panose="020B0004020202020204" pitchFamily="34" charset="0"/>
              </a:endParaRPr>
            </a:p>
            <a:p>
              <a:pPr>
                <a:lnSpc>
                  <a:spcPct val="150000"/>
                </a:lnSpc>
                <a:spcBef>
                  <a:spcPts val="1200"/>
                </a:spcBef>
                <a:spcAft>
                  <a:spcPts val="600"/>
                </a:spcAft>
              </a:pPr>
              <a:r>
                <a:rPr lang="en-AU" sz="1100">
                  <a:effectLst/>
                  <a:ea typeface="Aptos" panose="020B0004020202020204" pitchFamily="34" charset="0"/>
                </a:rPr>
                <a:t> </a:t>
              </a:r>
            </a:p>
          </p:txBody>
        </p:sp>
        <p:sp>
          <p:nvSpPr>
            <p:cNvPr id="17" name="Text Box 2">
              <a:extLst>
                <a:ext uri="{FF2B5EF4-FFF2-40B4-BE49-F238E27FC236}">
                  <a16:creationId xmlns:a16="http://schemas.microsoft.com/office/drawing/2014/main" id="{A2D1DAF7-6CBB-6109-1DD3-6F189CDBD838}"/>
                </a:ext>
              </a:extLst>
            </p:cNvPr>
            <p:cNvSpPr txBox="1">
              <a:spLocks noChangeArrowheads="1"/>
            </p:cNvSpPr>
            <p:nvPr/>
          </p:nvSpPr>
          <p:spPr bwMode="auto">
            <a:xfrm>
              <a:off x="257967" y="4097016"/>
              <a:ext cx="1122826" cy="311523"/>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200" dirty="0">
                  <a:effectLst/>
                  <a:ea typeface="Aptos" panose="020B0004020202020204" pitchFamily="34" charset="0"/>
                </a:rPr>
                <a:t>Quadriceps</a:t>
              </a:r>
              <a:endParaRPr lang="en-AU" sz="1100" dirty="0">
                <a:effectLst/>
                <a:ea typeface="Aptos" panose="020B0004020202020204" pitchFamily="34" charset="0"/>
              </a:endParaRPr>
            </a:p>
          </p:txBody>
        </p:sp>
        <p:sp>
          <p:nvSpPr>
            <p:cNvPr id="19" name="Text Box 2">
              <a:extLst>
                <a:ext uri="{FF2B5EF4-FFF2-40B4-BE49-F238E27FC236}">
                  <a16:creationId xmlns:a16="http://schemas.microsoft.com/office/drawing/2014/main" id="{EF139967-3AC7-9857-A447-DF3C9A1DB8EB}"/>
                </a:ext>
              </a:extLst>
            </p:cNvPr>
            <p:cNvSpPr txBox="1">
              <a:spLocks noChangeArrowheads="1"/>
            </p:cNvSpPr>
            <p:nvPr/>
          </p:nvSpPr>
          <p:spPr bwMode="auto">
            <a:xfrm>
              <a:off x="257967" y="4693736"/>
              <a:ext cx="1140730" cy="586620"/>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200">
                  <a:effectLst/>
                  <a:ea typeface="Aptos" panose="020B0004020202020204" pitchFamily="34" charset="0"/>
                </a:rPr>
                <a:t>Tibialis anterior</a:t>
              </a:r>
              <a:endParaRPr lang="en-AU" sz="1100">
                <a:effectLst/>
                <a:ea typeface="Aptos" panose="020B0004020202020204" pitchFamily="34" charset="0"/>
              </a:endParaRPr>
            </a:p>
          </p:txBody>
        </p:sp>
        <p:sp>
          <p:nvSpPr>
            <p:cNvPr id="4" name="Text Box 2">
              <a:extLst>
                <a:ext uri="{FF2B5EF4-FFF2-40B4-BE49-F238E27FC236}">
                  <a16:creationId xmlns:a16="http://schemas.microsoft.com/office/drawing/2014/main" id="{A517A5FE-FF70-83A1-C36E-E90ACFDA01D0}"/>
                </a:ext>
              </a:extLst>
            </p:cNvPr>
            <p:cNvSpPr txBox="1">
              <a:spLocks noChangeArrowheads="1"/>
            </p:cNvSpPr>
            <p:nvPr/>
          </p:nvSpPr>
          <p:spPr bwMode="auto">
            <a:xfrm>
              <a:off x="3123135" y="1821357"/>
              <a:ext cx="970576" cy="317019"/>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200">
                  <a:effectLst/>
                  <a:ea typeface="Aptos" panose="020B0004020202020204" pitchFamily="34" charset="0"/>
                </a:rPr>
                <a:t>Trapezius</a:t>
              </a:r>
              <a:endParaRPr lang="en-AU" sz="1100">
                <a:effectLst/>
                <a:ea typeface="Aptos" panose="020B0004020202020204" pitchFamily="34" charset="0"/>
              </a:endParaRPr>
            </a:p>
          </p:txBody>
        </p:sp>
        <p:sp>
          <p:nvSpPr>
            <p:cNvPr id="5" name="Text Box 2">
              <a:extLst>
                <a:ext uri="{FF2B5EF4-FFF2-40B4-BE49-F238E27FC236}">
                  <a16:creationId xmlns:a16="http://schemas.microsoft.com/office/drawing/2014/main" id="{98879D9A-137A-1936-F1E7-2E1204D39288}"/>
                </a:ext>
              </a:extLst>
            </p:cNvPr>
            <p:cNvSpPr txBox="1">
              <a:spLocks noChangeArrowheads="1"/>
            </p:cNvSpPr>
            <p:nvPr/>
          </p:nvSpPr>
          <p:spPr bwMode="auto">
            <a:xfrm>
              <a:off x="3124641" y="2138032"/>
              <a:ext cx="921949" cy="327946"/>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200">
                  <a:effectLst/>
                  <a:ea typeface="Aptos" panose="020B0004020202020204" pitchFamily="34" charset="0"/>
                </a:rPr>
                <a:t>Deltoids</a:t>
              </a:r>
              <a:endParaRPr lang="en-AU" sz="1100">
                <a:effectLst/>
                <a:ea typeface="Aptos" panose="020B0004020202020204" pitchFamily="34" charset="0"/>
              </a:endParaRPr>
            </a:p>
            <a:p>
              <a:pPr>
                <a:lnSpc>
                  <a:spcPct val="150000"/>
                </a:lnSpc>
                <a:spcBef>
                  <a:spcPts val="1200"/>
                </a:spcBef>
                <a:spcAft>
                  <a:spcPts val="600"/>
                </a:spcAft>
              </a:pPr>
              <a:r>
                <a:rPr lang="en-AU" sz="1100">
                  <a:effectLst/>
                  <a:ea typeface="Aptos" panose="020B0004020202020204" pitchFamily="34" charset="0"/>
                </a:rPr>
                <a:t> </a:t>
              </a:r>
            </a:p>
          </p:txBody>
        </p:sp>
        <p:sp>
          <p:nvSpPr>
            <p:cNvPr id="9" name="Text Box 2">
              <a:extLst>
                <a:ext uri="{FF2B5EF4-FFF2-40B4-BE49-F238E27FC236}">
                  <a16:creationId xmlns:a16="http://schemas.microsoft.com/office/drawing/2014/main" id="{0E70A8F7-F034-2EE1-3ECF-ED4E3657D509}"/>
                </a:ext>
              </a:extLst>
            </p:cNvPr>
            <p:cNvSpPr txBox="1">
              <a:spLocks noChangeArrowheads="1"/>
            </p:cNvSpPr>
            <p:nvPr/>
          </p:nvSpPr>
          <p:spPr bwMode="auto">
            <a:xfrm>
              <a:off x="3123700" y="2518564"/>
              <a:ext cx="923829" cy="377994"/>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200">
                  <a:effectLst/>
                  <a:ea typeface="Aptos" panose="020B0004020202020204" pitchFamily="34" charset="0"/>
                </a:rPr>
                <a:t>Biceps</a:t>
              </a:r>
              <a:endParaRPr lang="en-AU" sz="1100">
                <a:effectLst/>
                <a:ea typeface="Aptos" panose="020B0004020202020204" pitchFamily="34" charset="0"/>
              </a:endParaRPr>
            </a:p>
          </p:txBody>
        </p:sp>
        <p:sp>
          <p:nvSpPr>
            <p:cNvPr id="3" name="Text Box 2">
              <a:extLst>
                <a:ext uri="{FF2B5EF4-FFF2-40B4-BE49-F238E27FC236}">
                  <a16:creationId xmlns:a16="http://schemas.microsoft.com/office/drawing/2014/main" id="{8974E4CB-B56F-2D0A-E704-2F9090166F99}"/>
                </a:ext>
              </a:extLst>
            </p:cNvPr>
            <p:cNvSpPr txBox="1">
              <a:spLocks noChangeArrowheads="1"/>
            </p:cNvSpPr>
            <p:nvPr/>
          </p:nvSpPr>
          <p:spPr bwMode="auto">
            <a:xfrm>
              <a:off x="3144243" y="2895520"/>
              <a:ext cx="923829" cy="634124"/>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200">
                  <a:effectLst/>
                  <a:ea typeface="Aptos" panose="020B0004020202020204" pitchFamily="34" charset="0"/>
                </a:rPr>
                <a:t>External obliques</a:t>
              </a:r>
              <a:endParaRPr lang="en-AU" sz="1100">
                <a:effectLst/>
                <a:ea typeface="Aptos" panose="020B0004020202020204" pitchFamily="34" charset="0"/>
              </a:endParaRPr>
            </a:p>
          </p:txBody>
        </p:sp>
        <p:sp>
          <p:nvSpPr>
            <p:cNvPr id="13" name="Text Box 2">
              <a:extLst>
                <a:ext uri="{FF2B5EF4-FFF2-40B4-BE49-F238E27FC236}">
                  <a16:creationId xmlns:a16="http://schemas.microsoft.com/office/drawing/2014/main" id="{02E92213-AD8B-6D7C-D0F7-161A6765AE84}"/>
                </a:ext>
              </a:extLst>
            </p:cNvPr>
            <p:cNvSpPr txBox="1">
              <a:spLocks noChangeArrowheads="1"/>
            </p:cNvSpPr>
            <p:nvPr/>
          </p:nvSpPr>
          <p:spPr bwMode="auto">
            <a:xfrm>
              <a:off x="3163365" y="3705597"/>
              <a:ext cx="882689" cy="605411"/>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200" dirty="0">
                  <a:effectLst/>
                  <a:ea typeface="Aptos" panose="020B0004020202020204" pitchFamily="34" charset="0"/>
                </a:rPr>
                <a:t>Gluteus maximus</a:t>
              </a:r>
            </a:p>
          </p:txBody>
        </p:sp>
        <p:sp>
          <p:nvSpPr>
            <p:cNvPr id="14" name="Text Box 2">
              <a:extLst>
                <a:ext uri="{FF2B5EF4-FFF2-40B4-BE49-F238E27FC236}">
                  <a16:creationId xmlns:a16="http://schemas.microsoft.com/office/drawing/2014/main" id="{C637D32F-D042-5329-A4B5-5A808787F669}"/>
                </a:ext>
              </a:extLst>
            </p:cNvPr>
            <p:cNvSpPr txBox="1">
              <a:spLocks noChangeArrowheads="1"/>
            </p:cNvSpPr>
            <p:nvPr/>
          </p:nvSpPr>
          <p:spPr bwMode="auto">
            <a:xfrm>
              <a:off x="2916183" y="4379178"/>
              <a:ext cx="1397825" cy="449414"/>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200">
                  <a:effectLst/>
                  <a:ea typeface="Aptos" panose="020B0004020202020204" pitchFamily="34" charset="0"/>
                </a:rPr>
                <a:t>Gastrocnemius</a:t>
              </a:r>
              <a:endParaRPr lang="en-AU" sz="1100">
                <a:effectLst/>
                <a:ea typeface="Aptos" panose="020B0004020202020204" pitchFamily="34" charset="0"/>
              </a:endParaRPr>
            </a:p>
          </p:txBody>
        </p:sp>
        <p:sp>
          <p:nvSpPr>
            <p:cNvPr id="15" name="Text Box 2">
              <a:extLst>
                <a:ext uri="{FF2B5EF4-FFF2-40B4-BE49-F238E27FC236}">
                  <a16:creationId xmlns:a16="http://schemas.microsoft.com/office/drawing/2014/main" id="{1308AF93-044D-E089-5E71-DA37906ADAF2}"/>
                </a:ext>
              </a:extLst>
            </p:cNvPr>
            <p:cNvSpPr txBox="1">
              <a:spLocks noChangeArrowheads="1"/>
            </p:cNvSpPr>
            <p:nvPr/>
          </p:nvSpPr>
          <p:spPr bwMode="auto">
            <a:xfrm>
              <a:off x="3140938" y="4914382"/>
              <a:ext cx="882689" cy="313164"/>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200">
                  <a:effectLst/>
                  <a:ea typeface="Aptos" panose="020B0004020202020204" pitchFamily="34" charset="0"/>
                </a:rPr>
                <a:t>Soleus</a:t>
              </a:r>
              <a:endParaRPr lang="en-AU" sz="1100">
                <a:effectLst/>
                <a:ea typeface="Aptos" panose="020B0004020202020204" pitchFamily="34" charset="0"/>
              </a:endParaRPr>
            </a:p>
            <a:p>
              <a:pPr>
                <a:lnSpc>
                  <a:spcPct val="150000"/>
                </a:lnSpc>
                <a:spcBef>
                  <a:spcPts val="1200"/>
                </a:spcBef>
                <a:spcAft>
                  <a:spcPts val="600"/>
                </a:spcAft>
              </a:pPr>
              <a:r>
                <a:rPr lang="en-AU" sz="1100">
                  <a:effectLst/>
                  <a:ea typeface="Aptos" panose="020B0004020202020204" pitchFamily="34" charset="0"/>
                </a:rPr>
                <a:t> </a:t>
              </a:r>
            </a:p>
          </p:txBody>
        </p:sp>
        <p:sp>
          <p:nvSpPr>
            <p:cNvPr id="16" name="Rhomboids">
              <a:extLst>
                <a:ext uri="{FF2B5EF4-FFF2-40B4-BE49-F238E27FC236}">
                  <a16:creationId xmlns:a16="http://schemas.microsoft.com/office/drawing/2014/main" id="{E9A2DE81-3EE1-F4ED-48C8-59CF93AC7AD9}"/>
                </a:ext>
              </a:extLst>
            </p:cNvPr>
            <p:cNvSpPr txBox="1">
              <a:spLocks noChangeArrowheads="1"/>
            </p:cNvSpPr>
            <p:nvPr/>
          </p:nvSpPr>
          <p:spPr bwMode="auto">
            <a:xfrm>
              <a:off x="5531127" y="2101229"/>
              <a:ext cx="1008346" cy="288202"/>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200" dirty="0">
                  <a:effectLst/>
                  <a:ea typeface="Aptos" panose="020B0004020202020204" pitchFamily="34" charset="0"/>
                </a:rPr>
                <a:t>Rhomboids</a:t>
              </a:r>
              <a:endParaRPr lang="en-AU" sz="1100" dirty="0">
                <a:effectLst/>
                <a:ea typeface="Aptos" panose="020B0004020202020204" pitchFamily="34" charset="0"/>
              </a:endParaRPr>
            </a:p>
          </p:txBody>
        </p:sp>
        <p:sp>
          <p:nvSpPr>
            <p:cNvPr id="10" name="Text Box 2">
              <a:extLst>
                <a:ext uri="{FF2B5EF4-FFF2-40B4-BE49-F238E27FC236}">
                  <a16:creationId xmlns:a16="http://schemas.microsoft.com/office/drawing/2014/main" id="{6CF3AD53-2E29-9FF2-BCDE-A54C3B755D42}"/>
                </a:ext>
              </a:extLst>
            </p:cNvPr>
            <p:cNvSpPr txBox="1">
              <a:spLocks noChangeArrowheads="1"/>
            </p:cNvSpPr>
            <p:nvPr/>
          </p:nvSpPr>
          <p:spPr bwMode="auto">
            <a:xfrm>
              <a:off x="5531312" y="2615176"/>
              <a:ext cx="882689" cy="359542"/>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200">
                  <a:effectLst/>
                  <a:ea typeface="Aptos" panose="020B0004020202020204" pitchFamily="34" charset="0"/>
                </a:rPr>
                <a:t>Triceps</a:t>
              </a:r>
              <a:endParaRPr lang="en-AU" sz="1100">
                <a:effectLst/>
                <a:ea typeface="Aptos" panose="020B0004020202020204" pitchFamily="34" charset="0"/>
              </a:endParaRPr>
            </a:p>
            <a:p>
              <a:pPr>
                <a:lnSpc>
                  <a:spcPct val="150000"/>
                </a:lnSpc>
                <a:spcBef>
                  <a:spcPts val="1200"/>
                </a:spcBef>
                <a:spcAft>
                  <a:spcPts val="600"/>
                </a:spcAft>
              </a:pPr>
              <a:r>
                <a:rPr lang="en-AU" sz="1100">
                  <a:effectLst/>
                  <a:ea typeface="Aptos" panose="020B0004020202020204" pitchFamily="34" charset="0"/>
                </a:rPr>
                <a:t> </a:t>
              </a:r>
            </a:p>
          </p:txBody>
        </p:sp>
        <p:sp>
          <p:nvSpPr>
            <p:cNvPr id="12" name="Text Box 2">
              <a:extLst>
                <a:ext uri="{FF2B5EF4-FFF2-40B4-BE49-F238E27FC236}">
                  <a16:creationId xmlns:a16="http://schemas.microsoft.com/office/drawing/2014/main" id="{400F6651-8E2A-81CD-E4C4-CF99C587BF42}"/>
                </a:ext>
              </a:extLst>
            </p:cNvPr>
            <p:cNvSpPr txBox="1">
              <a:spLocks noChangeArrowheads="1"/>
            </p:cNvSpPr>
            <p:nvPr/>
          </p:nvSpPr>
          <p:spPr bwMode="auto">
            <a:xfrm>
              <a:off x="5594726" y="3039314"/>
              <a:ext cx="1029408" cy="615098"/>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200">
                  <a:effectLst/>
                  <a:ea typeface="Aptos" panose="020B0004020202020204" pitchFamily="34" charset="0"/>
                </a:rPr>
                <a:t>Latissimus dorsi</a:t>
              </a:r>
              <a:endParaRPr lang="en-AU" sz="1100">
                <a:effectLst/>
                <a:ea typeface="Aptos" panose="020B0004020202020204" pitchFamily="34" charset="0"/>
              </a:endParaRPr>
            </a:p>
          </p:txBody>
        </p:sp>
        <p:sp>
          <p:nvSpPr>
            <p:cNvPr id="18" name="Text Box 2">
              <a:extLst>
                <a:ext uri="{FF2B5EF4-FFF2-40B4-BE49-F238E27FC236}">
                  <a16:creationId xmlns:a16="http://schemas.microsoft.com/office/drawing/2014/main" id="{0265F5F5-E9DE-4F70-F502-AF4F769604AE}"/>
                </a:ext>
              </a:extLst>
            </p:cNvPr>
            <p:cNvSpPr txBox="1">
              <a:spLocks noChangeArrowheads="1"/>
            </p:cNvSpPr>
            <p:nvPr/>
          </p:nvSpPr>
          <p:spPr bwMode="auto">
            <a:xfrm>
              <a:off x="5681337" y="4009810"/>
              <a:ext cx="1129194" cy="328677"/>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200">
                  <a:effectLst/>
                  <a:ea typeface="Aptos" panose="020B0004020202020204" pitchFamily="34" charset="0"/>
                </a:rPr>
                <a:t>Hamstrings</a:t>
              </a:r>
              <a:endParaRPr lang="en-AU" sz="1100">
                <a:effectLst/>
                <a:ea typeface="Aptos" panose="020B0004020202020204" pitchFamily="34" charset="0"/>
              </a:endParaRPr>
            </a:p>
            <a:p>
              <a:pPr>
                <a:lnSpc>
                  <a:spcPct val="150000"/>
                </a:lnSpc>
                <a:spcBef>
                  <a:spcPts val="1200"/>
                </a:spcBef>
                <a:spcAft>
                  <a:spcPts val="600"/>
                </a:spcAft>
              </a:pPr>
              <a:r>
                <a:rPr lang="en-AU" sz="1100">
                  <a:effectLst/>
                  <a:ea typeface="Aptos" panose="020B0004020202020204" pitchFamily="34" charset="0"/>
                </a:rPr>
                <a:t> </a:t>
              </a:r>
            </a:p>
          </p:txBody>
        </p:sp>
      </p:grpSp>
      <p:sp>
        <p:nvSpPr>
          <p:cNvPr id="97" name="TextBox 96">
            <a:extLst>
              <a:ext uri="{FF2B5EF4-FFF2-40B4-BE49-F238E27FC236}">
                <a16:creationId xmlns:a16="http://schemas.microsoft.com/office/drawing/2014/main" id="{2F9FF4EB-F563-1163-9476-1D4108086030}"/>
              </a:ext>
            </a:extLst>
          </p:cNvPr>
          <p:cNvSpPr txBox="1"/>
          <p:nvPr/>
        </p:nvSpPr>
        <p:spPr>
          <a:xfrm>
            <a:off x="234145" y="6000259"/>
            <a:ext cx="6143354" cy="646331"/>
          </a:xfrm>
          <a:prstGeom prst="rect">
            <a:avLst/>
          </a:prstGeom>
          <a:noFill/>
        </p:spPr>
        <p:txBody>
          <a:bodyPr wrap="square">
            <a:spAutoFit/>
          </a:bodyPr>
          <a:lstStyle/>
          <a:p>
            <a:r>
              <a:rPr lang="en-AU" sz="1200" dirty="0">
                <a:solidFill>
                  <a:srgbClr val="002664"/>
                </a:solidFill>
                <a:ea typeface="Calibri" panose="020F0502020204030204" pitchFamily="34" charset="0"/>
              </a:rPr>
              <a:t>Image adapted from </a:t>
            </a:r>
            <a:r>
              <a:rPr lang="en-AU" sz="1200" dirty="0">
                <a:solidFill>
                  <a:srgbClr val="002664"/>
                </a:solidFill>
                <a:ea typeface="Calibri" panose="020F0502020204030204" pitchFamily="34" charset="0"/>
                <a:hlinkClick r:id="rId5"/>
              </a:rPr>
              <a:t>'Muscles front and back'</a:t>
            </a:r>
            <a:r>
              <a:rPr lang="en-AU" sz="1200" dirty="0">
                <a:solidFill>
                  <a:srgbClr val="002664"/>
                </a:solidFill>
                <a:ea typeface="Calibri" panose="020F0502020204030204" pitchFamily="34" charset="0"/>
              </a:rPr>
              <a:t> by </a:t>
            </a:r>
            <a:r>
              <a:rPr lang="en-AU" sz="1200" dirty="0">
                <a:solidFill>
                  <a:srgbClr val="002664"/>
                </a:solidFill>
                <a:ea typeface="Calibri" panose="020F0502020204030204" pitchFamily="34" charset="0"/>
                <a:hlinkClick r:id="rId6"/>
              </a:rPr>
              <a:t>Wikimedia Commons</a:t>
            </a:r>
            <a:r>
              <a:rPr lang="en-AU" sz="1200" dirty="0">
                <a:solidFill>
                  <a:srgbClr val="002664"/>
                </a:solidFill>
                <a:ea typeface="Calibri" panose="020F0502020204030204" pitchFamily="34" charset="0"/>
              </a:rPr>
              <a:t> is licensed under </a:t>
            </a:r>
            <a:r>
              <a:rPr lang="en-AU" sz="1200" dirty="0">
                <a:solidFill>
                  <a:srgbClr val="002664"/>
                </a:solidFill>
                <a:ea typeface="Calibri" panose="020F0502020204030204" pitchFamily="34" charset="0"/>
                <a:hlinkClick r:id="rId7"/>
              </a:rPr>
              <a:t>CC BY-SA 4.0</a:t>
            </a:r>
            <a:r>
              <a:rPr lang="en-AU" sz="1200" dirty="0">
                <a:solidFill>
                  <a:srgbClr val="002664"/>
                </a:solidFill>
                <a:ea typeface="Calibri" panose="020F0502020204030204" pitchFamily="34" charset="0"/>
              </a:rPr>
              <a:t>.</a:t>
            </a:r>
          </a:p>
          <a:p>
            <a:endParaRPr lang="en-AU" sz="1200" dirty="0">
              <a:solidFill>
                <a:srgbClr val="002664"/>
              </a:solidFill>
              <a:ea typeface="Calibri" panose="020F0502020204030204" pitchFamily="34" charset="0"/>
            </a:endParaRPr>
          </a:p>
        </p:txBody>
      </p:sp>
      <p:sp>
        <p:nvSpPr>
          <p:cNvPr id="11" name="Rectangle 10">
            <a:extLst>
              <a:ext uri="{FF2B5EF4-FFF2-40B4-BE49-F238E27FC236}">
                <a16:creationId xmlns:a16="http://schemas.microsoft.com/office/drawing/2014/main" id="{1E6FBF91-EB11-4B7F-513C-93476DEF4ED8}"/>
              </a:ext>
              <a:ext uri="{C183D7F6-B498-43B3-948B-1728B52AA6E4}">
                <adec:decorative xmlns:adec="http://schemas.microsoft.com/office/drawing/2017/decorative" val="1"/>
              </a:ext>
            </a:extLst>
          </p:cNvPr>
          <p:cNvSpPr/>
          <p:nvPr/>
        </p:nvSpPr>
        <p:spPr>
          <a:xfrm>
            <a:off x="7187341" y="0"/>
            <a:ext cx="5004659"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Content Placeholder 7">
            <a:extLst>
              <a:ext uri="{FF2B5EF4-FFF2-40B4-BE49-F238E27FC236}">
                <a16:creationId xmlns:a16="http://schemas.microsoft.com/office/drawing/2014/main" id="{C32BDF30-B82E-54C9-75B4-495BE687556B}"/>
              </a:ext>
            </a:extLst>
          </p:cNvPr>
          <p:cNvSpPr txBox="1">
            <a:spLocks/>
          </p:cNvSpPr>
          <p:nvPr/>
        </p:nvSpPr>
        <p:spPr>
          <a:xfrm>
            <a:off x="7417612" y="1800000"/>
            <a:ext cx="4336401" cy="4554000"/>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latin typeface="+mn-lt"/>
              </a:rPr>
              <a:t>Things to know about the muscles and how they work:</a:t>
            </a:r>
          </a:p>
          <a:p>
            <a:pPr marL="285750" indent="-285750">
              <a:buFont typeface="Arial" panose="020B0604020202020204" pitchFamily="34" charset="0"/>
              <a:buChar char="•"/>
            </a:pPr>
            <a:r>
              <a:rPr lang="en-AU" sz="1800" dirty="0">
                <a:latin typeface="+mn-lt"/>
              </a:rPr>
              <a:t>Muscles work in pairs.</a:t>
            </a:r>
          </a:p>
          <a:p>
            <a:pPr marL="285750" indent="-285750">
              <a:buFont typeface="Arial" panose="020B0604020202020204" pitchFamily="34" charset="0"/>
              <a:buChar char="•"/>
            </a:pPr>
            <a:r>
              <a:rPr lang="en-AU" sz="1800" dirty="0">
                <a:latin typeface="+mn-lt"/>
              </a:rPr>
              <a:t>Muscles work by contracting and relaxing to cause movement.</a:t>
            </a:r>
          </a:p>
          <a:p>
            <a:pPr marL="285750" indent="-285750">
              <a:buFont typeface="Arial" panose="020B0604020202020204" pitchFamily="34" charset="0"/>
              <a:buChar char="•"/>
            </a:pPr>
            <a:r>
              <a:rPr lang="en-AU" sz="1800" dirty="0">
                <a:latin typeface="+mn-lt"/>
              </a:rPr>
              <a:t>Muscles are attached by tendons to bone at each end.</a:t>
            </a:r>
          </a:p>
        </p:txBody>
      </p:sp>
      <p:sp>
        <p:nvSpPr>
          <p:cNvPr id="2" name="Slide Number Placeholder 1">
            <a:extLst>
              <a:ext uri="{FF2B5EF4-FFF2-40B4-BE49-F238E27FC236}">
                <a16:creationId xmlns:a16="http://schemas.microsoft.com/office/drawing/2014/main" id="{56A09A09-DD09-D3C6-A3E4-F0948484F30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33</a:t>
            </a:fld>
            <a:endParaRPr lang="en-AU"/>
          </a:p>
        </p:txBody>
      </p:sp>
    </p:spTree>
    <p:extLst>
      <p:ext uri="{BB962C8B-B14F-4D97-AF65-F5344CB8AC3E}">
        <p14:creationId xmlns:p14="http://schemas.microsoft.com/office/powerpoint/2010/main" val="1826217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9C7C49-F185-660E-B2BA-1DCDE9AA7A52}"/>
              </a:ext>
            </a:extLst>
          </p:cNvPr>
          <p:cNvSpPr>
            <a:spLocks noGrp="1"/>
          </p:cNvSpPr>
          <p:nvPr>
            <p:ph type="title"/>
          </p:nvPr>
        </p:nvSpPr>
        <p:spPr>
          <a:xfrm>
            <a:off x="360000" y="360000"/>
            <a:ext cx="11484000" cy="545601"/>
          </a:xfrm>
        </p:spPr>
        <p:txBody>
          <a:bodyPr/>
          <a:lstStyle/>
          <a:p>
            <a:r>
              <a:rPr lang="en-AU" dirty="0">
                <a:latin typeface="+mj-lt"/>
              </a:rPr>
              <a:t>Muscles of the body (2)</a:t>
            </a:r>
          </a:p>
        </p:txBody>
      </p:sp>
      <p:sp>
        <p:nvSpPr>
          <p:cNvPr id="5" name="Text Placeholder 4">
            <a:extLst>
              <a:ext uri="{FF2B5EF4-FFF2-40B4-BE49-F238E27FC236}">
                <a16:creationId xmlns:a16="http://schemas.microsoft.com/office/drawing/2014/main" id="{9ABDE473-E5B0-B3FD-CC5F-CB07FD6E8903}"/>
              </a:ext>
            </a:extLst>
          </p:cNvPr>
          <p:cNvSpPr>
            <a:spLocks noGrp="1"/>
          </p:cNvSpPr>
          <p:nvPr>
            <p:ph type="body" sz="quarter" idx="18"/>
          </p:nvPr>
        </p:nvSpPr>
        <p:spPr/>
        <p:txBody>
          <a:bodyPr/>
          <a:lstStyle/>
          <a:p>
            <a:r>
              <a:rPr lang="en-AU" dirty="0">
                <a:latin typeface="+mj-lt"/>
              </a:rPr>
              <a:t>Activity – labelling</a:t>
            </a:r>
          </a:p>
        </p:txBody>
      </p:sp>
      <p:grpSp>
        <p:nvGrpSpPr>
          <p:cNvPr id="102" name="Group 101" descr="Unlabelled diagram of the muscles of the body from front and back view">
            <a:extLst>
              <a:ext uri="{FF2B5EF4-FFF2-40B4-BE49-F238E27FC236}">
                <a16:creationId xmlns:a16="http://schemas.microsoft.com/office/drawing/2014/main" id="{91A0AAAF-D519-14DF-E4C4-CCD3EC7F623A}"/>
              </a:ext>
            </a:extLst>
          </p:cNvPr>
          <p:cNvGrpSpPr/>
          <p:nvPr/>
        </p:nvGrpSpPr>
        <p:grpSpPr>
          <a:xfrm>
            <a:off x="287482" y="1447625"/>
            <a:ext cx="6475268" cy="4336123"/>
            <a:chOff x="-179488" y="0"/>
            <a:chExt cx="6410863" cy="4236085"/>
          </a:xfrm>
        </p:grpSpPr>
        <p:pic>
          <p:nvPicPr>
            <p:cNvPr id="103" name="Graphic 5" descr="Image of the front and back of the muscular system.&#10;">
              <a:extLst>
                <a:ext uri="{FF2B5EF4-FFF2-40B4-BE49-F238E27FC236}">
                  <a16:creationId xmlns:a16="http://schemas.microsoft.com/office/drawing/2014/main" id="{55FC267B-2F17-AC6A-122B-99677211F79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7253" y="0"/>
              <a:ext cx="4862195" cy="4236085"/>
            </a:xfrm>
            <a:prstGeom prst="rect">
              <a:avLst/>
            </a:prstGeom>
          </p:spPr>
        </p:pic>
        <p:grpSp>
          <p:nvGrpSpPr>
            <p:cNvPr id="104" name="Group 103">
              <a:extLst>
                <a:ext uri="{FF2B5EF4-FFF2-40B4-BE49-F238E27FC236}">
                  <a16:creationId xmlns:a16="http://schemas.microsoft.com/office/drawing/2014/main" id="{E0848192-CD55-E86E-2B6F-41CC77F122C5}"/>
                </a:ext>
              </a:extLst>
            </p:cNvPr>
            <p:cNvGrpSpPr/>
            <p:nvPr/>
          </p:nvGrpSpPr>
          <p:grpSpPr>
            <a:xfrm>
              <a:off x="-179488" y="389598"/>
              <a:ext cx="6410863" cy="3344666"/>
              <a:chOff x="-179504" y="-44390"/>
              <a:chExt cx="6411440" cy="3344666"/>
            </a:xfrm>
          </p:grpSpPr>
          <p:sp>
            <p:nvSpPr>
              <p:cNvPr id="105" name="Text Box 2">
                <a:extLst>
                  <a:ext uri="{FF2B5EF4-FFF2-40B4-BE49-F238E27FC236}">
                    <a16:creationId xmlns:a16="http://schemas.microsoft.com/office/drawing/2014/main" id="{19B8CCD2-B771-4DFB-2D69-EB4D23CC3CF2}"/>
                  </a:ext>
                </a:extLst>
              </p:cNvPr>
              <p:cNvSpPr txBox="1">
                <a:spLocks noChangeArrowheads="1"/>
              </p:cNvSpPr>
              <p:nvPr/>
            </p:nvSpPr>
            <p:spPr bwMode="auto">
              <a:xfrm>
                <a:off x="2675386" y="1064225"/>
                <a:ext cx="866633" cy="486534"/>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200">
                    <a:effectLst/>
                    <a:latin typeface="Arial" panose="020B0604020202020204" pitchFamily="34" charset="0"/>
                    <a:ea typeface="Calibri" panose="020F0502020204030204" pitchFamily="34" charset="0"/>
                  </a:rPr>
                  <a:t> </a:t>
                </a:r>
                <a:endParaRPr lang="en-AU" sz="1100">
                  <a:effectLst/>
                  <a:latin typeface="Arial" panose="020B0604020202020204" pitchFamily="34" charset="0"/>
                  <a:ea typeface="Calibri" panose="020F0502020204030204" pitchFamily="34" charset="0"/>
                </a:endParaRPr>
              </a:p>
            </p:txBody>
          </p:sp>
          <p:grpSp>
            <p:nvGrpSpPr>
              <p:cNvPr id="106" name="Group 105">
                <a:extLst>
                  <a:ext uri="{FF2B5EF4-FFF2-40B4-BE49-F238E27FC236}">
                    <a16:creationId xmlns:a16="http://schemas.microsoft.com/office/drawing/2014/main" id="{A05C32C4-89CB-9AB5-89D6-3D8FA8F335FC}"/>
                  </a:ext>
                </a:extLst>
              </p:cNvPr>
              <p:cNvGrpSpPr/>
              <p:nvPr/>
            </p:nvGrpSpPr>
            <p:grpSpPr>
              <a:xfrm>
                <a:off x="-179504" y="-44390"/>
                <a:ext cx="6411440" cy="3344666"/>
                <a:chOff x="-179504" y="-44390"/>
                <a:chExt cx="6411440" cy="3344666"/>
              </a:xfrm>
            </p:grpSpPr>
            <p:grpSp>
              <p:nvGrpSpPr>
                <p:cNvPr id="107" name="Group 106">
                  <a:extLst>
                    <a:ext uri="{FF2B5EF4-FFF2-40B4-BE49-F238E27FC236}">
                      <a16:creationId xmlns:a16="http://schemas.microsoft.com/office/drawing/2014/main" id="{90D9E309-7451-F464-FD9B-AC1F7B2471B4}"/>
                    </a:ext>
                  </a:extLst>
                </p:cNvPr>
                <p:cNvGrpSpPr/>
                <p:nvPr/>
              </p:nvGrpSpPr>
              <p:grpSpPr>
                <a:xfrm>
                  <a:off x="-82962" y="-44390"/>
                  <a:ext cx="6158500" cy="3278507"/>
                  <a:chOff x="-82962" y="-44390"/>
                  <a:chExt cx="6158500" cy="3278507"/>
                </a:xfrm>
              </p:grpSpPr>
              <p:cxnSp>
                <p:nvCxnSpPr>
                  <p:cNvPr id="113" name="Straight Connector 112">
                    <a:extLst>
                      <a:ext uri="{FF2B5EF4-FFF2-40B4-BE49-F238E27FC236}">
                        <a16:creationId xmlns:a16="http://schemas.microsoft.com/office/drawing/2014/main" id="{2CD2D3CD-E685-2848-9518-1DAE08EC7ADA}"/>
                      </a:ext>
                    </a:extLst>
                  </p:cNvPr>
                  <p:cNvCxnSpPr/>
                  <p:nvPr/>
                </p:nvCxnSpPr>
                <p:spPr>
                  <a:xfrm>
                    <a:off x="3532340" y="1269304"/>
                    <a:ext cx="495678" cy="6526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DB185A8-BB86-67ED-325C-BAE8032E299C}"/>
                      </a:ext>
                    </a:extLst>
                  </p:cNvPr>
                  <p:cNvCxnSpPr/>
                  <p:nvPr/>
                </p:nvCxnSpPr>
                <p:spPr>
                  <a:xfrm flipV="1">
                    <a:off x="4413337" y="338202"/>
                    <a:ext cx="621030" cy="2476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ACAD0EE-9642-17A6-8646-2A628BDEFAED}"/>
                      </a:ext>
                    </a:extLst>
                  </p:cNvPr>
                  <p:cNvCxnSpPr/>
                  <p:nvPr/>
                </p:nvCxnSpPr>
                <p:spPr>
                  <a:xfrm flipH="1">
                    <a:off x="876822" y="2229632"/>
                    <a:ext cx="663859" cy="97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00CB9B47-7865-A3FE-9CCA-4DEF49B820E8}"/>
                      </a:ext>
                    </a:extLst>
                  </p:cNvPr>
                  <p:cNvCxnSpPr/>
                  <p:nvPr/>
                </p:nvCxnSpPr>
                <p:spPr>
                  <a:xfrm flipH="1" flipV="1">
                    <a:off x="4513545" y="2121074"/>
                    <a:ext cx="665979" cy="1012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0918B7D1-3D25-024D-872F-A78166C8750C}"/>
                      </a:ext>
                    </a:extLst>
                  </p:cNvPr>
                  <p:cNvCxnSpPr/>
                  <p:nvPr/>
                </p:nvCxnSpPr>
                <p:spPr>
                  <a:xfrm>
                    <a:off x="893523" y="2868460"/>
                    <a:ext cx="662427" cy="389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8" name="Text Box 2">
                    <a:extLst>
                      <a:ext uri="{FF2B5EF4-FFF2-40B4-BE49-F238E27FC236}">
                        <a16:creationId xmlns:a16="http://schemas.microsoft.com/office/drawing/2014/main" id="{86B2AD4C-2EE0-1390-38DC-7709582B5A88}"/>
                      </a:ext>
                    </a:extLst>
                  </p:cNvPr>
                  <p:cNvSpPr txBox="1">
                    <a:spLocks noChangeArrowheads="1"/>
                  </p:cNvSpPr>
                  <p:nvPr/>
                </p:nvSpPr>
                <p:spPr bwMode="auto">
                  <a:xfrm>
                    <a:off x="2647113" y="-44390"/>
                    <a:ext cx="910486" cy="290002"/>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100">
                        <a:effectLst/>
                        <a:latin typeface="Arial" panose="020B0604020202020204" pitchFamily="34" charset="0"/>
                        <a:ea typeface="Calibri" panose="020F0502020204030204" pitchFamily="34" charset="0"/>
                      </a:rPr>
                      <a:t> </a:t>
                    </a:r>
                  </a:p>
                </p:txBody>
              </p:sp>
              <p:cxnSp>
                <p:nvCxnSpPr>
                  <p:cNvPr id="119" name="Straight Connector 118">
                    <a:extLst>
                      <a:ext uri="{FF2B5EF4-FFF2-40B4-BE49-F238E27FC236}">
                        <a16:creationId xmlns:a16="http://schemas.microsoft.com/office/drawing/2014/main" id="{9FAA098A-90FD-190D-C5B2-CC4ED9522143}"/>
                      </a:ext>
                    </a:extLst>
                  </p:cNvPr>
                  <p:cNvCxnSpPr/>
                  <p:nvPr/>
                </p:nvCxnSpPr>
                <p:spPr>
                  <a:xfrm flipV="1">
                    <a:off x="1991638" y="246345"/>
                    <a:ext cx="649265" cy="5558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166123-6C63-A819-BDF9-26C213966580}"/>
                      </a:ext>
                    </a:extLst>
                  </p:cNvPr>
                  <p:cNvCxnSpPr/>
                  <p:nvPr/>
                </p:nvCxnSpPr>
                <p:spPr>
                  <a:xfrm flipH="1" flipV="1">
                    <a:off x="3515638" y="246345"/>
                    <a:ext cx="640715" cy="13144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1" name="Text Box 2">
                    <a:extLst>
                      <a:ext uri="{FF2B5EF4-FFF2-40B4-BE49-F238E27FC236}">
                        <a16:creationId xmlns:a16="http://schemas.microsoft.com/office/drawing/2014/main" id="{C9849651-D944-AB33-14F2-0D4917C12D3B}"/>
                      </a:ext>
                    </a:extLst>
                  </p:cNvPr>
                  <p:cNvSpPr txBox="1">
                    <a:spLocks noChangeArrowheads="1"/>
                  </p:cNvSpPr>
                  <p:nvPr/>
                </p:nvSpPr>
                <p:spPr bwMode="auto">
                  <a:xfrm>
                    <a:off x="2647140" y="308941"/>
                    <a:ext cx="864870" cy="256795"/>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100">
                        <a:effectLst/>
                        <a:latin typeface="Arial" panose="020B0604020202020204" pitchFamily="34" charset="0"/>
                        <a:ea typeface="Calibri" panose="020F0502020204030204" pitchFamily="34" charset="0"/>
                      </a:rPr>
                      <a:t> </a:t>
                    </a:r>
                  </a:p>
                </p:txBody>
              </p:sp>
              <p:cxnSp>
                <p:nvCxnSpPr>
                  <p:cNvPr id="122" name="Straight Connector 121">
                    <a:extLst>
                      <a:ext uri="{FF2B5EF4-FFF2-40B4-BE49-F238E27FC236}">
                        <a16:creationId xmlns:a16="http://schemas.microsoft.com/office/drawing/2014/main" id="{7CD804CE-E6F8-0E3D-7AA8-AACE6E813279}"/>
                      </a:ext>
                    </a:extLst>
                  </p:cNvPr>
                  <p:cNvCxnSpPr/>
                  <p:nvPr/>
                </p:nvCxnSpPr>
                <p:spPr>
                  <a:xfrm flipV="1">
                    <a:off x="2304789" y="534443"/>
                    <a:ext cx="342505" cy="283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AA21FE0-76A0-3F95-B696-3F8011044101}"/>
                      </a:ext>
                    </a:extLst>
                  </p:cNvPr>
                  <p:cNvCxnSpPr/>
                  <p:nvPr/>
                </p:nvCxnSpPr>
                <p:spPr>
                  <a:xfrm flipH="1" flipV="1">
                    <a:off x="3515638" y="534443"/>
                    <a:ext cx="311603" cy="1347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4" name="Text Box 2">
                    <a:extLst>
                      <a:ext uri="{FF2B5EF4-FFF2-40B4-BE49-F238E27FC236}">
                        <a16:creationId xmlns:a16="http://schemas.microsoft.com/office/drawing/2014/main" id="{C46CA6E1-8C9B-40FF-A237-8523251CB89C}"/>
                      </a:ext>
                    </a:extLst>
                  </p:cNvPr>
                  <p:cNvSpPr txBox="1">
                    <a:spLocks noChangeArrowheads="1"/>
                  </p:cNvSpPr>
                  <p:nvPr/>
                </p:nvSpPr>
                <p:spPr bwMode="auto">
                  <a:xfrm>
                    <a:off x="-71943" y="555232"/>
                    <a:ext cx="908313" cy="282444"/>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200">
                        <a:effectLst/>
                        <a:latin typeface="Public Sans" pitchFamily="2" charset="0"/>
                        <a:ea typeface="Calibri" panose="020F0502020204030204" pitchFamily="34" charset="0"/>
                      </a:rPr>
                      <a:t> </a:t>
                    </a:r>
                    <a:endParaRPr lang="en-AU" sz="1100">
                      <a:effectLst/>
                      <a:latin typeface="Arial" panose="020B0604020202020204" pitchFamily="34" charset="0"/>
                      <a:ea typeface="Calibri" panose="020F0502020204030204" pitchFamily="34" charset="0"/>
                    </a:endParaRPr>
                  </a:p>
                </p:txBody>
              </p:sp>
              <p:cxnSp>
                <p:nvCxnSpPr>
                  <p:cNvPr id="125" name="Straight Connector 124">
                    <a:extLst>
                      <a:ext uri="{FF2B5EF4-FFF2-40B4-BE49-F238E27FC236}">
                        <a16:creationId xmlns:a16="http://schemas.microsoft.com/office/drawing/2014/main" id="{FCAC0C2D-4C3A-4F3B-A6B1-892236DE1247}"/>
                      </a:ext>
                    </a:extLst>
                  </p:cNvPr>
                  <p:cNvCxnSpPr/>
                  <p:nvPr/>
                </p:nvCxnSpPr>
                <p:spPr>
                  <a:xfrm flipV="1">
                    <a:off x="830893" y="643002"/>
                    <a:ext cx="657364" cy="524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40AAECF1-1C6A-BC61-070A-8ECACA51CEAB}"/>
                      </a:ext>
                    </a:extLst>
                  </p:cNvPr>
                  <p:cNvCxnSpPr/>
                  <p:nvPr/>
                </p:nvCxnSpPr>
                <p:spPr>
                  <a:xfrm flipV="1">
                    <a:off x="826718" y="1093939"/>
                    <a:ext cx="844236" cy="1572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C2CB440-4B87-D317-7B36-F80FC2C6A836}"/>
                      </a:ext>
                    </a:extLst>
                  </p:cNvPr>
                  <p:cNvCxnSpPr/>
                  <p:nvPr/>
                </p:nvCxnSpPr>
                <p:spPr>
                  <a:xfrm>
                    <a:off x="2068621" y="1256778"/>
                    <a:ext cx="59367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8" name="Text Box 2">
                    <a:extLst>
                      <a:ext uri="{FF2B5EF4-FFF2-40B4-BE49-F238E27FC236}">
                        <a16:creationId xmlns:a16="http://schemas.microsoft.com/office/drawing/2014/main" id="{F58D9C7C-9FD4-7A48-FB4D-CE2A4E30D3AC}"/>
                      </a:ext>
                    </a:extLst>
                  </p:cNvPr>
                  <p:cNvSpPr txBox="1">
                    <a:spLocks noChangeArrowheads="1"/>
                  </p:cNvSpPr>
                  <p:nvPr/>
                </p:nvSpPr>
                <p:spPr bwMode="auto">
                  <a:xfrm>
                    <a:off x="-82962" y="989429"/>
                    <a:ext cx="910912" cy="443651"/>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100">
                        <a:effectLst/>
                        <a:latin typeface="Arial" panose="020B0604020202020204" pitchFamily="34" charset="0"/>
                        <a:ea typeface="Calibri" panose="020F0502020204030204" pitchFamily="34" charset="0"/>
                      </a:rPr>
                      <a:t> </a:t>
                    </a:r>
                  </a:p>
                </p:txBody>
              </p:sp>
              <p:sp>
                <p:nvSpPr>
                  <p:cNvPr id="129" name="Text Box 2">
                    <a:extLst>
                      <a:ext uri="{FF2B5EF4-FFF2-40B4-BE49-F238E27FC236}">
                        <a16:creationId xmlns:a16="http://schemas.microsoft.com/office/drawing/2014/main" id="{47E07734-9444-DC86-EFFC-DBB0A70B8536}"/>
                      </a:ext>
                    </a:extLst>
                  </p:cNvPr>
                  <p:cNvSpPr txBox="1">
                    <a:spLocks noChangeArrowheads="1"/>
                  </p:cNvSpPr>
                  <p:nvPr/>
                </p:nvSpPr>
                <p:spPr bwMode="auto">
                  <a:xfrm>
                    <a:off x="2647140" y="609552"/>
                    <a:ext cx="866633" cy="345781"/>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100">
                        <a:effectLst/>
                        <a:latin typeface="Arial" panose="020B0604020202020204" pitchFamily="34" charset="0"/>
                        <a:ea typeface="Calibri" panose="020F0502020204030204" pitchFamily="34" charset="0"/>
                      </a:rPr>
                      <a:t> </a:t>
                    </a:r>
                  </a:p>
                </p:txBody>
              </p:sp>
              <p:cxnSp>
                <p:nvCxnSpPr>
                  <p:cNvPr id="130" name="Straight Connector 129">
                    <a:extLst>
                      <a:ext uri="{FF2B5EF4-FFF2-40B4-BE49-F238E27FC236}">
                        <a16:creationId xmlns:a16="http://schemas.microsoft.com/office/drawing/2014/main" id="{C7166A1A-067E-D80C-C1A9-59CF4A16DCF8}"/>
                      </a:ext>
                    </a:extLst>
                  </p:cNvPr>
                  <p:cNvCxnSpPr/>
                  <p:nvPr/>
                </p:nvCxnSpPr>
                <p:spPr>
                  <a:xfrm>
                    <a:off x="2313140" y="772438"/>
                    <a:ext cx="335040" cy="7336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1" name="Text Box 2">
                    <a:extLst>
                      <a:ext uri="{FF2B5EF4-FFF2-40B4-BE49-F238E27FC236}">
                        <a16:creationId xmlns:a16="http://schemas.microsoft.com/office/drawing/2014/main" id="{C12E0416-1896-3C50-A344-0527D9F77659}"/>
                      </a:ext>
                    </a:extLst>
                  </p:cNvPr>
                  <p:cNvSpPr txBox="1">
                    <a:spLocks noChangeArrowheads="1"/>
                  </p:cNvSpPr>
                  <p:nvPr/>
                </p:nvSpPr>
                <p:spPr bwMode="auto">
                  <a:xfrm>
                    <a:off x="5022442" y="772385"/>
                    <a:ext cx="828040" cy="291914"/>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100">
                        <a:effectLst/>
                        <a:latin typeface="Arial" panose="020B0604020202020204" pitchFamily="34" charset="0"/>
                        <a:ea typeface="Calibri" panose="020F0502020204030204" pitchFamily="34" charset="0"/>
                      </a:rPr>
                      <a:t> </a:t>
                    </a:r>
                  </a:p>
                </p:txBody>
              </p:sp>
              <p:cxnSp>
                <p:nvCxnSpPr>
                  <p:cNvPr id="132" name="Straight Connector 131">
                    <a:extLst>
                      <a:ext uri="{FF2B5EF4-FFF2-40B4-BE49-F238E27FC236}">
                        <a16:creationId xmlns:a16="http://schemas.microsoft.com/office/drawing/2014/main" id="{1ED57726-C1E9-2C31-0A3F-13AF194683BF}"/>
                      </a:ext>
                    </a:extLst>
                  </p:cNvPr>
                  <p:cNvCxnSpPr/>
                  <p:nvPr/>
                </p:nvCxnSpPr>
                <p:spPr>
                  <a:xfrm flipH="1" flipV="1">
                    <a:off x="4839222" y="943627"/>
                    <a:ext cx="18288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3" name="Text Box 2">
                    <a:extLst>
                      <a:ext uri="{FF2B5EF4-FFF2-40B4-BE49-F238E27FC236}">
                        <a16:creationId xmlns:a16="http://schemas.microsoft.com/office/drawing/2014/main" id="{75E54EAA-7EB5-9322-B2FA-38B96A521DED}"/>
                      </a:ext>
                    </a:extLst>
                  </p:cNvPr>
                  <p:cNvSpPr txBox="1">
                    <a:spLocks noChangeArrowheads="1"/>
                  </p:cNvSpPr>
                  <p:nvPr/>
                </p:nvSpPr>
                <p:spPr bwMode="auto">
                  <a:xfrm>
                    <a:off x="5109862" y="1114609"/>
                    <a:ext cx="965676" cy="487605"/>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100">
                        <a:effectLst/>
                        <a:latin typeface="Arial" panose="020B0604020202020204" pitchFamily="34" charset="0"/>
                        <a:ea typeface="Calibri" panose="020F0502020204030204" pitchFamily="34" charset="0"/>
                      </a:rPr>
                      <a:t> </a:t>
                    </a:r>
                  </a:p>
                </p:txBody>
              </p:sp>
              <p:cxnSp>
                <p:nvCxnSpPr>
                  <p:cNvPr id="134" name="Straight Connector 133">
                    <a:extLst>
                      <a:ext uri="{FF2B5EF4-FFF2-40B4-BE49-F238E27FC236}">
                        <a16:creationId xmlns:a16="http://schemas.microsoft.com/office/drawing/2014/main" id="{1F230C28-7AF7-1BEF-8387-FAB3C257CA23}"/>
                      </a:ext>
                    </a:extLst>
                  </p:cNvPr>
                  <p:cNvCxnSpPr/>
                  <p:nvPr/>
                </p:nvCxnSpPr>
                <p:spPr>
                  <a:xfrm flipH="1" flipV="1">
                    <a:off x="4551123" y="1194148"/>
                    <a:ext cx="55626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5" name="Text Box 2">
                    <a:extLst>
                      <a:ext uri="{FF2B5EF4-FFF2-40B4-BE49-F238E27FC236}">
                        <a16:creationId xmlns:a16="http://schemas.microsoft.com/office/drawing/2014/main" id="{99066A0B-E704-CE88-20B7-E3433C242112}"/>
                      </a:ext>
                    </a:extLst>
                  </p:cNvPr>
                  <p:cNvSpPr txBox="1">
                    <a:spLocks noChangeArrowheads="1"/>
                  </p:cNvSpPr>
                  <p:nvPr/>
                </p:nvSpPr>
                <p:spPr bwMode="auto">
                  <a:xfrm>
                    <a:off x="2691774" y="1776926"/>
                    <a:ext cx="828040" cy="434256"/>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100">
                        <a:effectLst/>
                        <a:latin typeface="Arial" panose="020B0604020202020204" pitchFamily="34" charset="0"/>
                        <a:ea typeface="Calibri" panose="020F0502020204030204" pitchFamily="34" charset="0"/>
                      </a:rPr>
                      <a:t> </a:t>
                    </a:r>
                  </a:p>
                </p:txBody>
              </p:sp>
              <p:cxnSp>
                <p:nvCxnSpPr>
                  <p:cNvPr id="136" name="Straight Connector 135">
                    <a:extLst>
                      <a:ext uri="{FF2B5EF4-FFF2-40B4-BE49-F238E27FC236}">
                        <a16:creationId xmlns:a16="http://schemas.microsoft.com/office/drawing/2014/main" id="{6A44A65F-4253-7EF7-41F1-F6E7536BA300}"/>
                      </a:ext>
                    </a:extLst>
                  </p:cNvPr>
                  <p:cNvCxnSpPr/>
                  <p:nvPr/>
                </p:nvCxnSpPr>
                <p:spPr>
                  <a:xfrm flipH="1">
                    <a:off x="3532104" y="1712382"/>
                    <a:ext cx="523985" cy="11600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7" name="Text Box 2">
                    <a:extLst>
                      <a:ext uri="{FF2B5EF4-FFF2-40B4-BE49-F238E27FC236}">
                        <a16:creationId xmlns:a16="http://schemas.microsoft.com/office/drawing/2014/main" id="{528CAF73-FC9D-4377-0EC5-8CF83909E14D}"/>
                      </a:ext>
                    </a:extLst>
                  </p:cNvPr>
                  <p:cNvSpPr txBox="1">
                    <a:spLocks noChangeArrowheads="1"/>
                  </p:cNvSpPr>
                  <p:nvPr/>
                </p:nvSpPr>
                <p:spPr bwMode="auto">
                  <a:xfrm>
                    <a:off x="2440047" y="2439578"/>
                    <a:ext cx="1311283" cy="411114"/>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100">
                        <a:effectLst/>
                        <a:latin typeface="Arial" panose="020B0604020202020204" pitchFamily="34" charset="0"/>
                        <a:ea typeface="Calibri" panose="020F0502020204030204" pitchFamily="34" charset="0"/>
                      </a:rPr>
                      <a:t> </a:t>
                    </a:r>
                  </a:p>
                </p:txBody>
              </p:sp>
              <p:cxnSp>
                <p:nvCxnSpPr>
                  <p:cNvPr id="138" name="Straight Connector 137">
                    <a:extLst>
                      <a:ext uri="{FF2B5EF4-FFF2-40B4-BE49-F238E27FC236}">
                        <a16:creationId xmlns:a16="http://schemas.microsoft.com/office/drawing/2014/main" id="{50E045F8-E478-CFAC-216B-038EB71EC3E7}"/>
                      </a:ext>
                    </a:extLst>
                  </p:cNvPr>
                  <p:cNvCxnSpPr/>
                  <p:nvPr/>
                </p:nvCxnSpPr>
                <p:spPr>
                  <a:xfrm flipH="1">
                    <a:off x="3751083" y="2726217"/>
                    <a:ext cx="318334" cy="5214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A25D579-CF93-856A-E5A5-BA68393A8FC0}"/>
                      </a:ext>
                    </a:extLst>
                  </p:cNvPr>
                  <p:cNvCxnSpPr/>
                  <p:nvPr/>
                </p:nvCxnSpPr>
                <p:spPr>
                  <a:xfrm flipH="1" flipV="1">
                    <a:off x="2100176" y="2734708"/>
                    <a:ext cx="339872" cy="2159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0" name="Text Box 2">
                    <a:extLst>
                      <a:ext uri="{FF2B5EF4-FFF2-40B4-BE49-F238E27FC236}">
                        <a16:creationId xmlns:a16="http://schemas.microsoft.com/office/drawing/2014/main" id="{7726C345-2939-F764-A2FF-36A66769573A}"/>
                      </a:ext>
                    </a:extLst>
                  </p:cNvPr>
                  <p:cNvSpPr txBox="1">
                    <a:spLocks noChangeArrowheads="1"/>
                  </p:cNvSpPr>
                  <p:nvPr/>
                </p:nvSpPr>
                <p:spPr bwMode="auto">
                  <a:xfrm>
                    <a:off x="2688894" y="2947641"/>
                    <a:ext cx="828040" cy="286476"/>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100">
                        <a:effectLst/>
                        <a:latin typeface="Arial" panose="020B0604020202020204" pitchFamily="34" charset="0"/>
                        <a:ea typeface="Calibri" panose="020F0502020204030204" pitchFamily="34" charset="0"/>
                      </a:rPr>
                      <a:t> </a:t>
                    </a:r>
                  </a:p>
                </p:txBody>
              </p:sp>
              <p:cxnSp>
                <p:nvCxnSpPr>
                  <p:cNvPr id="141" name="Straight Connector 140">
                    <a:extLst>
                      <a:ext uri="{FF2B5EF4-FFF2-40B4-BE49-F238E27FC236}">
                        <a16:creationId xmlns:a16="http://schemas.microsoft.com/office/drawing/2014/main" id="{E5CF7900-3758-B2FE-7E5D-FF4CC241DD91}"/>
                      </a:ext>
                    </a:extLst>
                  </p:cNvPr>
                  <p:cNvCxnSpPr/>
                  <p:nvPr/>
                </p:nvCxnSpPr>
                <p:spPr>
                  <a:xfrm flipH="1" flipV="1">
                    <a:off x="3519814" y="3073052"/>
                    <a:ext cx="58293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593FE4EF-A3F6-5AAB-22DE-C960022A2207}"/>
                      </a:ext>
                    </a:extLst>
                  </p:cNvPr>
                  <p:cNvCxnSpPr/>
                  <p:nvPr/>
                </p:nvCxnSpPr>
                <p:spPr>
                  <a:xfrm flipH="1" flipV="1">
                    <a:off x="2075145" y="3073052"/>
                    <a:ext cx="613093" cy="381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3" name="Rhomboids">
                    <a:extLst>
                      <a:ext uri="{FF2B5EF4-FFF2-40B4-BE49-F238E27FC236}">
                        <a16:creationId xmlns:a16="http://schemas.microsoft.com/office/drawing/2014/main" id="{3BD2A9E0-5F19-70C0-094E-12A4AB17079C}"/>
                      </a:ext>
                    </a:extLst>
                  </p:cNvPr>
                  <p:cNvSpPr txBox="1">
                    <a:spLocks noChangeArrowheads="1"/>
                  </p:cNvSpPr>
                  <p:nvPr/>
                </p:nvSpPr>
                <p:spPr bwMode="auto">
                  <a:xfrm>
                    <a:off x="5030790" y="221236"/>
                    <a:ext cx="945918" cy="263641"/>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200">
                        <a:effectLst/>
                        <a:latin typeface="Public Sans" pitchFamily="2" charset="0"/>
                        <a:ea typeface="Calibri" panose="020F0502020204030204" pitchFamily="34" charset="0"/>
                      </a:rPr>
                      <a:t> </a:t>
                    </a:r>
                    <a:endParaRPr lang="en-AU" sz="1100">
                      <a:effectLst/>
                      <a:latin typeface="Arial" panose="020B0604020202020204" pitchFamily="34" charset="0"/>
                      <a:ea typeface="Calibri" panose="020F0502020204030204" pitchFamily="34" charset="0"/>
                    </a:endParaRPr>
                  </a:p>
                </p:txBody>
              </p:sp>
            </p:grpSp>
            <p:sp>
              <p:nvSpPr>
                <p:cNvPr id="108" name="Text Box 2">
                  <a:extLst>
                    <a:ext uri="{FF2B5EF4-FFF2-40B4-BE49-F238E27FC236}">
                      <a16:creationId xmlns:a16="http://schemas.microsoft.com/office/drawing/2014/main" id="{E25DE732-4349-AEAE-0F85-53A0A83351E3}"/>
                    </a:ext>
                  </a:extLst>
                </p:cNvPr>
                <p:cNvSpPr txBox="1">
                  <a:spLocks noChangeArrowheads="1"/>
                </p:cNvSpPr>
                <p:nvPr/>
              </p:nvSpPr>
              <p:spPr bwMode="auto">
                <a:xfrm>
                  <a:off x="-179504" y="2162479"/>
                  <a:ext cx="1053310" cy="284975"/>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100">
                      <a:effectLst/>
                      <a:latin typeface="Arial" panose="020B0604020202020204" pitchFamily="34" charset="0"/>
                      <a:ea typeface="Calibri" panose="020F0502020204030204" pitchFamily="34" charset="0"/>
                    </a:rPr>
                    <a:t> </a:t>
                  </a:r>
                </a:p>
              </p:txBody>
            </p:sp>
            <p:sp>
              <p:nvSpPr>
                <p:cNvPr id="109" name="Text Box 2">
                  <a:extLst>
                    <a:ext uri="{FF2B5EF4-FFF2-40B4-BE49-F238E27FC236}">
                      <a16:creationId xmlns:a16="http://schemas.microsoft.com/office/drawing/2014/main" id="{ADC7A1D7-3650-13D2-3285-2308ECDED7E2}"/>
                    </a:ext>
                  </a:extLst>
                </p:cNvPr>
                <p:cNvSpPr txBox="1">
                  <a:spLocks noChangeArrowheads="1"/>
                </p:cNvSpPr>
                <p:nvPr/>
              </p:nvSpPr>
              <p:spPr bwMode="auto">
                <a:xfrm>
                  <a:off x="5172652" y="2087223"/>
                  <a:ext cx="1059284" cy="300667"/>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100">
                      <a:effectLst/>
                      <a:latin typeface="Arial" panose="020B0604020202020204" pitchFamily="34" charset="0"/>
                      <a:ea typeface="Calibri" panose="020F0502020204030204" pitchFamily="34" charset="0"/>
                    </a:rPr>
                    <a:t> </a:t>
                  </a:r>
                </a:p>
              </p:txBody>
            </p:sp>
            <p:sp>
              <p:nvSpPr>
                <p:cNvPr id="110" name="Text Box 2">
                  <a:extLst>
                    <a:ext uri="{FF2B5EF4-FFF2-40B4-BE49-F238E27FC236}">
                      <a16:creationId xmlns:a16="http://schemas.microsoft.com/office/drawing/2014/main" id="{B52AF184-0A9D-0988-B094-BD7EAF2B2914}"/>
                    </a:ext>
                  </a:extLst>
                </p:cNvPr>
                <p:cNvSpPr txBox="1">
                  <a:spLocks noChangeArrowheads="1"/>
                </p:cNvSpPr>
                <p:nvPr/>
              </p:nvSpPr>
              <p:spPr bwMode="auto">
                <a:xfrm>
                  <a:off x="-179504" y="2763648"/>
                  <a:ext cx="1070106" cy="536628"/>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100">
                      <a:effectLst/>
                      <a:latin typeface="Arial" panose="020B0604020202020204" pitchFamily="34" charset="0"/>
                      <a:ea typeface="Calibri" panose="020F0502020204030204" pitchFamily="34" charset="0"/>
                    </a:rPr>
                    <a:t> </a:t>
                  </a:r>
                </a:p>
              </p:txBody>
            </p:sp>
            <p:sp>
              <p:nvSpPr>
                <p:cNvPr id="111" name="Text Box 2">
                  <a:extLst>
                    <a:ext uri="{FF2B5EF4-FFF2-40B4-BE49-F238E27FC236}">
                      <a16:creationId xmlns:a16="http://schemas.microsoft.com/office/drawing/2014/main" id="{1BE25F90-B558-6050-EA85-51EC90359E74}"/>
                    </a:ext>
                  </a:extLst>
                </p:cNvPr>
                <p:cNvSpPr txBox="1">
                  <a:spLocks noChangeArrowheads="1"/>
                </p:cNvSpPr>
                <p:nvPr/>
              </p:nvSpPr>
              <p:spPr bwMode="auto">
                <a:xfrm>
                  <a:off x="-101432" y="1644309"/>
                  <a:ext cx="928067" cy="332710"/>
                </a:xfrm>
                <a:prstGeom prst="rect">
                  <a:avLst/>
                </a:prstGeom>
                <a:solidFill>
                  <a:srgbClr val="FFFFFF"/>
                </a:solidFill>
                <a:ln w="28575">
                  <a:solidFill>
                    <a:schemeClr val="accent1"/>
                  </a:solidFill>
                  <a:miter lim="800000"/>
                  <a:headEnd/>
                  <a:tailEnd/>
                </a:ln>
              </p:spPr>
              <p:txBody>
                <a:bodyPr rot="0" vert="horz" wrap="square" lIns="91440" tIns="45720" rIns="91440" bIns="45720" anchor="t" anchorCtr="0">
                  <a:noAutofit/>
                </a:bodyPr>
                <a:lstStyle/>
                <a:p>
                  <a:pPr>
                    <a:lnSpc>
                      <a:spcPct val="150000"/>
                    </a:lnSpc>
                    <a:spcBef>
                      <a:spcPts val="1200"/>
                    </a:spcBef>
                    <a:spcAft>
                      <a:spcPts val="600"/>
                    </a:spcAft>
                  </a:pPr>
                  <a:r>
                    <a:rPr lang="en-AU" sz="1100">
                      <a:effectLst/>
                      <a:latin typeface="Arial" panose="020B0604020202020204" pitchFamily="34" charset="0"/>
                      <a:ea typeface="Calibri" panose="020F0502020204030204" pitchFamily="34" charset="0"/>
                    </a:rPr>
                    <a:t> </a:t>
                  </a:r>
                </a:p>
              </p:txBody>
            </p:sp>
            <p:cxnSp>
              <p:nvCxnSpPr>
                <p:cNvPr id="112" name="Straight Connector 111">
                  <a:extLst>
                    <a:ext uri="{FF2B5EF4-FFF2-40B4-BE49-F238E27FC236}">
                      <a16:creationId xmlns:a16="http://schemas.microsoft.com/office/drawing/2014/main" id="{150EAD3F-611F-853B-87B4-9E9BA19E6FA3}"/>
                    </a:ext>
                  </a:extLst>
                </p:cNvPr>
                <p:cNvCxnSpPr/>
                <p:nvPr/>
              </p:nvCxnSpPr>
              <p:spPr>
                <a:xfrm flipH="1">
                  <a:off x="844431" y="1702495"/>
                  <a:ext cx="712727" cy="9983"/>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sp>
        <p:nvSpPr>
          <p:cNvPr id="6" name="TextBox 5">
            <a:extLst>
              <a:ext uri="{FF2B5EF4-FFF2-40B4-BE49-F238E27FC236}">
                <a16:creationId xmlns:a16="http://schemas.microsoft.com/office/drawing/2014/main" id="{92CC75F7-0F15-8646-9AC6-74C06B2131DE}"/>
              </a:ext>
            </a:extLst>
          </p:cNvPr>
          <p:cNvSpPr txBox="1"/>
          <p:nvPr/>
        </p:nvSpPr>
        <p:spPr>
          <a:xfrm>
            <a:off x="234144" y="6000259"/>
            <a:ext cx="6270837" cy="646331"/>
          </a:xfrm>
          <a:prstGeom prst="rect">
            <a:avLst/>
          </a:prstGeom>
          <a:noFill/>
        </p:spPr>
        <p:txBody>
          <a:bodyPr wrap="square">
            <a:spAutoFit/>
          </a:bodyPr>
          <a:lstStyle/>
          <a:p>
            <a:r>
              <a:rPr lang="en-AU" sz="1200" dirty="0">
                <a:solidFill>
                  <a:srgbClr val="002664"/>
                </a:solidFill>
                <a:ea typeface="Calibri" panose="020F0502020204030204" pitchFamily="34" charset="0"/>
              </a:rPr>
              <a:t>Image adapted from </a:t>
            </a:r>
            <a:r>
              <a:rPr lang="en-AU" sz="1200" dirty="0">
                <a:solidFill>
                  <a:srgbClr val="002664"/>
                </a:solidFill>
                <a:ea typeface="Calibri" panose="020F0502020204030204" pitchFamily="34" charset="0"/>
                <a:hlinkClick r:id="rId5"/>
              </a:rPr>
              <a:t>'Muscles front and back'</a:t>
            </a:r>
            <a:r>
              <a:rPr lang="en-AU" sz="1200" dirty="0">
                <a:solidFill>
                  <a:srgbClr val="002664"/>
                </a:solidFill>
                <a:ea typeface="Calibri" panose="020F0502020204030204" pitchFamily="34" charset="0"/>
              </a:rPr>
              <a:t> by </a:t>
            </a:r>
            <a:r>
              <a:rPr lang="en-AU" sz="1200" dirty="0">
                <a:solidFill>
                  <a:srgbClr val="002664"/>
                </a:solidFill>
                <a:ea typeface="Calibri" panose="020F0502020204030204" pitchFamily="34" charset="0"/>
                <a:hlinkClick r:id="rId6"/>
              </a:rPr>
              <a:t>Wikimedia Commons</a:t>
            </a:r>
            <a:r>
              <a:rPr lang="en-AU" sz="1200" dirty="0">
                <a:solidFill>
                  <a:srgbClr val="002664"/>
                </a:solidFill>
                <a:ea typeface="Calibri" panose="020F0502020204030204" pitchFamily="34" charset="0"/>
              </a:rPr>
              <a:t> is licensed under </a:t>
            </a:r>
            <a:r>
              <a:rPr lang="en-AU" sz="1200" dirty="0">
                <a:solidFill>
                  <a:srgbClr val="002664"/>
                </a:solidFill>
                <a:ea typeface="Calibri" panose="020F0502020204030204" pitchFamily="34" charset="0"/>
                <a:hlinkClick r:id="rId7"/>
              </a:rPr>
              <a:t>CC BY-SA 4.0</a:t>
            </a:r>
            <a:r>
              <a:rPr lang="en-AU" sz="1200" dirty="0">
                <a:solidFill>
                  <a:srgbClr val="002664"/>
                </a:solidFill>
                <a:ea typeface="Calibri" panose="020F0502020204030204" pitchFamily="34" charset="0"/>
              </a:rPr>
              <a:t>.</a:t>
            </a:r>
          </a:p>
          <a:p>
            <a:endParaRPr lang="en-AU" sz="1200" dirty="0">
              <a:solidFill>
                <a:srgbClr val="002664"/>
              </a:solidFill>
              <a:ea typeface="Calibri" panose="020F0502020204030204" pitchFamily="34" charset="0"/>
            </a:endParaRPr>
          </a:p>
        </p:txBody>
      </p:sp>
      <p:sp>
        <p:nvSpPr>
          <p:cNvPr id="7" name="Picture Placeholder 6">
            <a:extLst>
              <a:ext uri="{FF2B5EF4-FFF2-40B4-BE49-F238E27FC236}">
                <a16:creationId xmlns:a16="http://schemas.microsoft.com/office/drawing/2014/main" id="{5256A05F-F005-D12E-98BB-1B64647CFE3C}"/>
              </a:ext>
            </a:extLst>
          </p:cNvPr>
          <p:cNvSpPr>
            <a:spLocks noGrp="1"/>
          </p:cNvSpPr>
          <p:nvPr>
            <p:ph type="pic" sz="quarter" idx="20"/>
          </p:nvPr>
        </p:nvSpPr>
        <p:spPr>
          <a:xfrm>
            <a:off x="6909102" y="362889"/>
            <a:ext cx="4842865" cy="759712"/>
          </a:xfrm>
        </p:spPr>
        <p:txBody>
          <a:bodyPr/>
          <a:lstStyle/>
          <a:p>
            <a:pPr marL="342900" indent="-342900">
              <a:buAutoNum type="arabicPeriod"/>
            </a:pPr>
            <a:r>
              <a:rPr lang="en-AU" sz="1600" dirty="0">
                <a:latin typeface="+mn-lt"/>
                <a:cs typeface="Arial"/>
              </a:rPr>
              <a:t>Drag and drop words from the bank below to label the muscular system.</a:t>
            </a:r>
            <a:endParaRPr lang="en-AU" dirty="0">
              <a:cs typeface="Arial"/>
            </a:endParaRPr>
          </a:p>
        </p:txBody>
      </p:sp>
      <p:sp>
        <p:nvSpPr>
          <p:cNvPr id="8" name="Rectangle: Rounded Corners 7">
            <a:extLst>
              <a:ext uri="{FF2B5EF4-FFF2-40B4-BE49-F238E27FC236}">
                <a16:creationId xmlns:a16="http://schemas.microsoft.com/office/drawing/2014/main" id="{A1312AC1-166C-10DB-05AD-3C5A8CFFBA53}"/>
              </a:ext>
            </a:extLst>
          </p:cNvPr>
          <p:cNvSpPr/>
          <p:nvPr/>
        </p:nvSpPr>
        <p:spPr>
          <a:xfrm>
            <a:off x="6909102" y="1621670"/>
            <a:ext cx="1167946" cy="22992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dirty="0"/>
              <a:t>Sartorius</a:t>
            </a:r>
          </a:p>
        </p:txBody>
      </p:sp>
      <p:sp>
        <p:nvSpPr>
          <p:cNvPr id="9" name="Rectangle: Rounded Corners 8">
            <a:extLst>
              <a:ext uri="{FF2B5EF4-FFF2-40B4-BE49-F238E27FC236}">
                <a16:creationId xmlns:a16="http://schemas.microsoft.com/office/drawing/2014/main" id="{1C93194B-40E5-1DF2-9DAA-F0142E0D56D8}"/>
              </a:ext>
            </a:extLst>
          </p:cNvPr>
          <p:cNvSpPr/>
          <p:nvPr/>
        </p:nvSpPr>
        <p:spPr>
          <a:xfrm>
            <a:off x="8210110" y="1621670"/>
            <a:ext cx="1167946" cy="22992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dirty="0"/>
              <a:t>Hamstring</a:t>
            </a:r>
          </a:p>
        </p:txBody>
      </p:sp>
      <p:sp>
        <p:nvSpPr>
          <p:cNvPr id="10" name="Rectangle: Rounded Corners 9">
            <a:extLst>
              <a:ext uri="{FF2B5EF4-FFF2-40B4-BE49-F238E27FC236}">
                <a16:creationId xmlns:a16="http://schemas.microsoft.com/office/drawing/2014/main" id="{6E4741C4-1521-509F-8CD1-C16B4BFFFAF5}"/>
              </a:ext>
            </a:extLst>
          </p:cNvPr>
          <p:cNvSpPr/>
          <p:nvPr/>
        </p:nvSpPr>
        <p:spPr>
          <a:xfrm>
            <a:off x="9504483" y="1621670"/>
            <a:ext cx="1167946" cy="22992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dirty="0"/>
              <a:t>Soleus</a:t>
            </a:r>
          </a:p>
        </p:txBody>
      </p:sp>
      <p:sp>
        <p:nvSpPr>
          <p:cNvPr id="11" name="Rectangle: Rounded Corners 10">
            <a:extLst>
              <a:ext uri="{FF2B5EF4-FFF2-40B4-BE49-F238E27FC236}">
                <a16:creationId xmlns:a16="http://schemas.microsoft.com/office/drawing/2014/main" id="{C0C7E932-CBE6-156B-0823-A27EA640FB90}"/>
              </a:ext>
            </a:extLst>
          </p:cNvPr>
          <p:cNvSpPr/>
          <p:nvPr/>
        </p:nvSpPr>
        <p:spPr>
          <a:xfrm>
            <a:off x="10798856" y="1621670"/>
            <a:ext cx="1167946" cy="22992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dirty="0"/>
              <a:t>Pectorals</a:t>
            </a:r>
          </a:p>
        </p:txBody>
      </p:sp>
      <p:sp>
        <p:nvSpPr>
          <p:cNvPr id="12" name="Rectangle: Rounded Corners 11">
            <a:extLst>
              <a:ext uri="{FF2B5EF4-FFF2-40B4-BE49-F238E27FC236}">
                <a16:creationId xmlns:a16="http://schemas.microsoft.com/office/drawing/2014/main" id="{2C479696-AAAE-9A5D-E32F-61289806B314}"/>
              </a:ext>
            </a:extLst>
          </p:cNvPr>
          <p:cNvSpPr/>
          <p:nvPr/>
        </p:nvSpPr>
        <p:spPr>
          <a:xfrm>
            <a:off x="6910471" y="2074914"/>
            <a:ext cx="1167946" cy="229926"/>
          </a:xfrm>
          <a:prstGeom prst="roundRect">
            <a:avLst/>
          </a:prstGeom>
          <a:solidFill>
            <a:srgbClr val="146C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dirty="0"/>
              <a:t>Gastrocnemius</a:t>
            </a:r>
            <a:endParaRPr lang="en-AU" sz="1100" dirty="0">
              <a:solidFill>
                <a:schemeClr val="bg1"/>
              </a:solidFill>
            </a:endParaRPr>
          </a:p>
        </p:txBody>
      </p:sp>
      <p:sp>
        <p:nvSpPr>
          <p:cNvPr id="23" name="Rectangle: Rounded Corners 22">
            <a:extLst>
              <a:ext uri="{FF2B5EF4-FFF2-40B4-BE49-F238E27FC236}">
                <a16:creationId xmlns:a16="http://schemas.microsoft.com/office/drawing/2014/main" id="{35B33B23-F709-5652-BEB2-F1CCD4E23536}"/>
              </a:ext>
            </a:extLst>
          </p:cNvPr>
          <p:cNvSpPr/>
          <p:nvPr/>
        </p:nvSpPr>
        <p:spPr>
          <a:xfrm>
            <a:off x="8211478" y="2074914"/>
            <a:ext cx="1167946" cy="22992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dirty="0">
                <a:solidFill>
                  <a:schemeClr val="bg1"/>
                </a:solidFill>
              </a:rPr>
              <a:t>Deltoids</a:t>
            </a:r>
          </a:p>
        </p:txBody>
      </p:sp>
      <p:sp>
        <p:nvSpPr>
          <p:cNvPr id="14" name="Rectangle: Rounded Corners 13">
            <a:extLst>
              <a:ext uri="{FF2B5EF4-FFF2-40B4-BE49-F238E27FC236}">
                <a16:creationId xmlns:a16="http://schemas.microsoft.com/office/drawing/2014/main" id="{FAE7C3B1-92D6-BCD8-CA74-57966C6D1511}"/>
              </a:ext>
            </a:extLst>
          </p:cNvPr>
          <p:cNvSpPr/>
          <p:nvPr/>
        </p:nvSpPr>
        <p:spPr>
          <a:xfrm>
            <a:off x="9505852" y="2077616"/>
            <a:ext cx="1167946" cy="22992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200"/>
              </a:spcBef>
              <a:spcAft>
                <a:spcPts val="600"/>
              </a:spcAft>
            </a:pPr>
            <a:r>
              <a:rPr lang="en-AU" sz="1100" dirty="0"/>
              <a:t>Trapezius</a:t>
            </a:r>
          </a:p>
        </p:txBody>
      </p:sp>
      <p:sp>
        <p:nvSpPr>
          <p:cNvPr id="15" name="Rectangle: Rounded Corners 14">
            <a:extLst>
              <a:ext uri="{FF2B5EF4-FFF2-40B4-BE49-F238E27FC236}">
                <a16:creationId xmlns:a16="http://schemas.microsoft.com/office/drawing/2014/main" id="{8FAC9827-9592-F1D0-3357-00133D8B3096}"/>
              </a:ext>
            </a:extLst>
          </p:cNvPr>
          <p:cNvSpPr/>
          <p:nvPr/>
        </p:nvSpPr>
        <p:spPr>
          <a:xfrm>
            <a:off x="10800225" y="2074914"/>
            <a:ext cx="1167946" cy="22992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200"/>
              </a:spcBef>
              <a:spcAft>
                <a:spcPts val="600"/>
              </a:spcAft>
            </a:pPr>
            <a:r>
              <a:rPr lang="en-AU" sz="1100" dirty="0"/>
              <a:t>Tibialis anterior</a:t>
            </a:r>
          </a:p>
        </p:txBody>
      </p:sp>
      <p:sp>
        <p:nvSpPr>
          <p:cNvPr id="16" name="Rectangle: Rounded Corners 15">
            <a:extLst>
              <a:ext uri="{FF2B5EF4-FFF2-40B4-BE49-F238E27FC236}">
                <a16:creationId xmlns:a16="http://schemas.microsoft.com/office/drawing/2014/main" id="{01345D77-4041-0D82-1F8B-3CA098705EBC}"/>
              </a:ext>
            </a:extLst>
          </p:cNvPr>
          <p:cNvSpPr/>
          <p:nvPr/>
        </p:nvSpPr>
        <p:spPr>
          <a:xfrm>
            <a:off x="6910471" y="2528158"/>
            <a:ext cx="1167946" cy="22992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200"/>
              </a:spcBef>
              <a:spcAft>
                <a:spcPts val="600"/>
              </a:spcAft>
            </a:pPr>
            <a:r>
              <a:rPr lang="en-AU" sz="1100" dirty="0">
                <a:solidFill>
                  <a:schemeClr val="tx1"/>
                </a:solidFill>
              </a:rPr>
              <a:t>Quadricep</a:t>
            </a:r>
          </a:p>
        </p:txBody>
      </p:sp>
      <p:sp>
        <p:nvSpPr>
          <p:cNvPr id="22" name="Rectangle: Rounded Corners 21">
            <a:extLst>
              <a:ext uri="{FF2B5EF4-FFF2-40B4-BE49-F238E27FC236}">
                <a16:creationId xmlns:a16="http://schemas.microsoft.com/office/drawing/2014/main" id="{68221D5E-F1B9-8331-BA8B-C4B69B20CE89}"/>
              </a:ext>
            </a:extLst>
          </p:cNvPr>
          <p:cNvSpPr/>
          <p:nvPr/>
        </p:nvSpPr>
        <p:spPr>
          <a:xfrm>
            <a:off x="8205675" y="2528158"/>
            <a:ext cx="1167946" cy="22992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dirty="0">
                <a:solidFill>
                  <a:schemeClr val="tx1"/>
                </a:solidFill>
              </a:rPr>
              <a:t>Rhomboids</a:t>
            </a:r>
          </a:p>
        </p:txBody>
      </p:sp>
      <p:sp>
        <p:nvSpPr>
          <p:cNvPr id="19" name="Rectangle: Rounded Corners 18">
            <a:extLst>
              <a:ext uri="{FF2B5EF4-FFF2-40B4-BE49-F238E27FC236}">
                <a16:creationId xmlns:a16="http://schemas.microsoft.com/office/drawing/2014/main" id="{3C0573C8-AE14-A75D-CD7C-7E8CFE5F600B}"/>
              </a:ext>
            </a:extLst>
          </p:cNvPr>
          <p:cNvSpPr/>
          <p:nvPr/>
        </p:nvSpPr>
        <p:spPr>
          <a:xfrm>
            <a:off x="9505852" y="2533562"/>
            <a:ext cx="1167946" cy="22992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dirty="0">
                <a:solidFill>
                  <a:schemeClr val="tx1"/>
                </a:solidFill>
              </a:rPr>
              <a:t>Biceps</a:t>
            </a:r>
          </a:p>
        </p:txBody>
      </p:sp>
      <p:sp>
        <p:nvSpPr>
          <p:cNvPr id="21" name="Rectangle: Rounded Corners 20">
            <a:extLst>
              <a:ext uri="{FF2B5EF4-FFF2-40B4-BE49-F238E27FC236}">
                <a16:creationId xmlns:a16="http://schemas.microsoft.com/office/drawing/2014/main" id="{59BC06E3-CC11-C86A-CCDB-DBD21E5E2D51}"/>
              </a:ext>
            </a:extLst>
          </p:cNvPr>
          <p:cNvSpPr/>
          <p:nvPr/>
        </p:nvSpPr>
        <p:spPr>
          <a:xfrm>
            <a:off x="10795514" y="2528158"/>
            <a:ext cx="1167946" cy="22992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dirty="0">
                <a:solidFill>
                  <a:schemeClr val="tx1"/>
                </a:solidFill>
              </a:rPr>
              <a:t>Triceps</a:t>
            </a:r>
          </a:p>
        </p:txBody>
      </p:sp>
      <p:sp>
        <p:nvSpPr>
          <p:cNvPr id="13" name="Rectangle: Rounded Corners 12">
            <a:extLst>
              <a:ext uri="{FF2B5EF4-FFF2-40B4-BE49-F238E27FC236}">
                <a16:creationId xmlns:a16="http://schemas.microsoft.com/office/drawing/2014/main" id="{757E5534-06E7-8D74-6313-5ECDC377D996}"/>
              </a:ext>
            </a:extLst>
          </p:cNvPr>
          <p:cNvSpPr/>
          <p:nvPr/>
        </p:nvSpPr>
        <p:spPr>
          <a:xfrm>
            <a:off x="6910471" y="2981401"/>
            <a:ext cx="1167946" cy="49286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200"/>
              </a:spcBef>
              <a:spcAft>
                <a:spcPts val="600"/>
              </a:spcAft>
            </a:pPr>
            <a:r>
              <a:rPr lang="en-AU" sz="1100" dirty="0">
                <a:solidFill>
                  <a:schemeClr val="tx1"/>
                </a:solidFill>
              </a:rPr>
              <a:t>Rectus abdominis</a:t>
            </a:r>
          </a:p>
        </p:txBody>
      </p:sp>
      <p:sp>
        <p:nvSpPr>
          <p:cNvPr id="18" name="Rectangle: Rounded Corners 17">
            <a:extLst>
              <a:ext uri="{FF2B5EF4-FFF2-40B4-BE49-F238E27FC236}">
                <a16:creationId xmlns:a16="http://schemas.microsoft.com/office/drawing/2014/main" id="{29E26AFD-62A9-92A8-3A88-4D7EBF8596B9}"/>
              </a:ext>
            </a:extLst>
          </p:cNvPr>
          <p:cNvSpPr/>
          <p:nvPr/>
        </p:nvSpPr>
        <p:spPr>
          <a:xfrm>
            <a:off x="8205675" y="2981401"/>
            <a:ext cx="1167946" cy="49286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200"/>
              </a:spcBef>
              <a:spcAft>
                <a:spcPts val="600"/>
              </a:spcAft>
            </a:pPr>
            <a:r>
              <a:rPr lang="en-AU" sz="1100" dirty="0">
                <a:solidFill>
                  <a:schemeClr val="tx1"/>
                </a:solidFill>
              </a:rPr>
              <a:t>External oblique</a:t>
            </a:r>
          </a:p>
        </p:txBody>
      </p:sp>
      <p:sp>
        <p:nvSpPr>
          <p:cNvPr id="24" name="Rectangle: Rounded Corners 23">
            <a:extLst>
              <a:ext uri="{FF2B5EF4-FFF2-40B4-BE49-F238E27FC236}">
                <a16:creationId xmlns:a16="http://schemas.microsoft.com/office/drawing/2014/main" id="{A9522286-1CB6-DBE5-783D-3F11A61EA303}"/>
              </a:ext>
            </a:extLst>
          </p:cNvPr>
          <p:cNvSpPr/>
          <p:nvPr/>
        </p:nvSpPr>
        <p:spPr>
          <a:xfrm>
            <a:off x="9505852" y="2989507"/>
            <a:ext cx="1167946" cy="49286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200"/>
              </a:spcBef>
              <a:spcAft>
                <a:spcPts val="600"/>
              </a:spcAft>
            </a:pPr>
            <a:r>
              <a:rPr lang="en-AU" sz="1100" dirty="0">
                <a:solidFill>
                  <a:schemeClr val="tx1"/>
                </a:solidFill>
              </a:rPr>
              <a:t>Gluteus maximus</a:t>
            </a:r>
          </a:p>
        </p:txBody>
      </p:sp>
      <p:sp>
        <p:nvSpPr>
          <p:cNvPr id="20" name="Rectangle: Rounded Corners 19">
            <a:extLst>
              <a:ext uri="{FF2B5EF4-FFF2-40B4-BE49-F238E27FC236}">
                <a16:creationId xmlns:a16="http://schemas.microsoft.com/office/drawing/2014/main" id="{1864FF68-A9DE-DA8E-4E4C-D035BE045B59}"/>
              </a:ext>
            </a:extLst>
          </p:cNvPr>
          <p:cNvSpPr/>
          <p:nvPr/>
        </p:nvSpPr>
        <p:spPr>
          <a:xfrm>
            <a:off x="10795514" y="2981401"/>
            <a:ext cx="1167946" cy="49286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200"/>
              </a:spcBef>
              <a:spcAft>
                <a:spcPts val="600"/>
              </a:spcAft>
            </a:pPr>
            <a:r>
              <a:rPr lang="en-AU" sz="1100" dirty="0">
                <a:solidFill>
                  <a:schemeClr val="tx1"/>
                </a:solidFill>
              </a:rPr>
              <a:t>Latissimus dorsi</a:t>
            </a:r>
          </a:p>
        </p:txBody>
      </p:sp>
      <p:sp>
        <p:nvSpPr>
          <p:cNvPr id="17" name="Content Placeholder 16">
            <a:extLst>
              <a:ext uri="{FF2B5EF4-FFF2-40B4-BE49-F238E27FC236}">
                <a16:creationId xmlns:a16="http://schemas.microsoft.com/office/drawing/2014/main" id="{C758A09E-D0A8-A43F-96C5-155964254256}"/>
              </a:ext>
            </a:extLst>
          </p:cNvPr>
          <p:cNvSpPr>
            <a:spLocks noGrp="1"/>
          </p:cNvSpPr>
          <p:nvPr>
            <p:ph sz="quarter" idx="19"/>
          </p:nvPr>
        </p:nvSpPr>
        <p:spPr>
          <a:xfrm>
            <a:off x="6909102" y="4075268"/>
            <a:ext cx="4934896" cy="2374511"/>
          </a:xfrm>
        </p:spPr>
        <p:txBody>
          <a:bodyPr vert="horz" lIns="0" tIns="0" rIns="0" bIns="0" rtlCol="0" anchor="t">
            <a:noAutofit/>
          </a:bodyPr>
          <a:lstStyle/>
          <a:p>
            <a:pPr marL="342900" indent="-342900">
              <a:spcBef>
                <a:spcPts val="1200"/>
              </a:spcBef>
              <a:spcAft>
                <a:spcPts val="600"/>
              </a:spcAft>
              <a:buFont typeface="+mj-lt"/>
              <a:buAutoNum type="arabicPeriod" startAt="2"/>
            </a:pPr>
            <a:r>
              <a:rPr lang="en-AU" sz="1600" dirty="0">
                <a:latin typeface="+mn-lt"/>
              </a:rPr>
              <a:t>Once you have labelled the muscles correctly, colour in each muscle using a different colour for each. </a:t>
            </a:r>
            <a:br>
              <a:rPr lang="en-AU" sz="1600" dirty="0">
                <a:latin typeface="+mn-lt"/>
              </a:rPr>
            </a:br>
            <a:r>
              <a:rPr lang="en-AU" sz="1600" dirty="0">
                <a:latin typeface="+mn-lt"/>
              </a:rPr>
              <a:t>Be sure to use the same colour for the muscle on both sides of the body and the front and back of the body, if applicable. </a:t>
            </a:r>
          </a:p>
          <a:p>
            <a:endParaRPr lang="en-AU" sz="1600" dirty="0">
              <a:latin typeface="+mn-lt"/>
            </a:endParaRPr>
          </a:p>
        </p:txBody>
      </p:sp>
      <p:sp>
        <p:nvSpPr>
          <p:cNvPr id="3" name="Slide Number Placeholder 2">
            <a:extLst>
              <a:ext uri="{FF2B5EF4-FFF2-40B4-BE49-F238E27FC236}">
                <a16:creationId xmlns:a16="http://schemas.microsoft.com/office/drawing/2014/main" id="{177DDC42-D551-00E8-3F2A-C75CE2A264A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34</a:t>
            </a:fld>
            <a:endParaRPr lang="en-AU"/>
          </a:p>
        </p:txBody>
      </p:sp>
    </p:spTree>
    <p:extLst>
      <p:ext uri="{BB962C8B-B14F-4D97-AF65-F5344CB8AC3E}">
        <p14:creationId xmlns:p14="http://schemas.microsoft.com/office/powerpoint/2010/main" val="111546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45100A-4459-51B7-5E97-670F6B1B6CAE}"/>
              </a:ext>
            </a:extLst>
          </p:cNvPr>
          <p:cNvSpPr>
            <a:spLocks noGrp="1"/>
          </p:cNvSpPr>
          <p:nvPr>
            <p:ph type="title"/>
          </p:nvPr>
        </p:nvSpPr>
        <p:spPr/>
        <p:txBody>
          <a:bodyPr/>
          <a:lstStyle/>
          <a:p>
            <a:r>
              <a:rPr lang="en-US" dirty="0">
                <a:latin typeface="+mj-lt"/>
              </a:rPr>
              <a:t>Turns in jazz dance</a:t>
            </a:r>
            <a:endParaRPr lang="en-AU" dirty="0">
              <a:latin typeface="+mj-lt"/>
            </a:endParaRPr>
          </a:p>
        </p:txBody>
      </p:sp>
      <p:sp>
        <p:nvSpPr>
          <p:cNvPr id="9" name="Text Placeholder 8">
            <a:extLst>
              <a:ext uri="{FF2B5EF4-FFF2-40B4-BE49-F238E27FC236}">
                <a16:creationId xmlns:a16="http://schemas.microsoft.com/office/drawing/2014/main" id="{D2E7E890-F48E-0D18-220C-600DBAD188D4}"/>
              </a:ext>
            </a:extLst>
          </p:cNvPr>
          <p:cNvSpPr>
            <a:spLocks noGrp="1"/>
          </p:cNvSpPr>
          <p:nvPr>
            <p:ph type="body" sz="quarter" idx="18"/>
          </p:nvPr>
        </p:nvSpPr>
        <p:spPr/>
        <p:txBody>
          <a:bodyPr/>
          <a:lstStyle/>
          <a:p>
            <a:r>
              <a:rPr lang="en-US">
                <a:latin typeface="+mj-lt"/>
              </a:rPr>
              <a:t>Activity – practical and reflection</a:t>
            </a:r>
            <a:endParaRPr lang="en-AU">
              <a:latin typeface="+mj-lt"/>
            </a:endParaRPr>
          </a:p>
        </p:txBody>
      </p:sp>
      <p:sp>
        <p:nvSpPr>
          <p:cNvPr id="8" name="Text Placeholder 7">
            <a:extLst>
              <a:ext uri="{FF2B5EF4-FFF2-40B4-BE49-F238E27FC236}">
                <a16:creationId xmlns:a16="http://schemas.microsoft.com/office/drawing/2014/main" id="{ECADE325-8390-B544-2458-5DA8474AB913}"/>
              </a:ext>
            </a:extLst>
          </p:cNvPr>
          <p:cNvSpPr>
            <a:spLocks noGrp="1"/>
          </p:cNvSpPr>
          <p:nvPr>
            <p:ph type="body" sz="quarter" idx="17"/>
          </p:nvPr>
        </p:nvSpPr>
        <p:spPr/>
        <p:txBody>
          <a:bodyPr vert="horz" lIns="0" tIns="0" rIns="0" bIns="0" rtlCol="0" anchor="t">
            <a:noAutofit/>
          </a:bodyPr>
          <a:lstStyle/>
          <a:p>
            <a:r>
              <a:rPr lang="en-AU" sz="1800" dirty="0">
                <a:latin typeface="+mn-lt"/>
              </a:rPr>
              <a:t>Complete the practical activity and answer the following questions.</a:t>
            </a:r>
          </a:p>
          <a:p>
            <a:pPr marL="342900" indent="-342900">
              <a:buFont typeface="+mj-lt"/>
              <a:buAutoNum type="arabicPeriod"/>
            </a:pPr>
            <a:r>
              <a:rPr lang="en-AU" sz="1800" dirty="0">
                <a:latin typeface="+mn-lt"/>
              </a:rPr>
              <a:t>Identify and perform a class exercise that allows you to develop your dance technique in turns.</a:t>
            </a:r>
          </a:p>
          <a:p>
            <a:pPr marL="342900" indent="-342900">
              <a:buFont typeface="+mj-lt"/>
              <a:buAutoNum type="arabicPeriod"/>
            </a:pPr>
            <a:r>
              <a:rPr lang="en-AU" sz="1800" dirty="0">
                <a:latin typeface="+mn-lt"/>
              </a:rPr>
              <a:t>Describe each part of the turn, for example, the preparation, the turn and the exit of the turn.</a:t>
            </a:r>
          </a:p>
          <a:p>
            <a:pPr marL="342900" indent="-342900">
              <a:buFont typeface="+mj-lt"/>
              <a:buAutoNum type="arabicPeriod"/>
            </a:pPr>
            <a:r>
              <a:rPr lang="en-AU" sz="1800" dirty="0">
                <a:latin typeface="+mn-lt"/>
              </a:rPr>
              <a:t>Why is alignment important when executing a turn?</a:t>
            </a:r>
          </a:p>
        </p:txBody>
      </p:sp>
      <p:pic>
        <p:nvPicPr>
          <p:cNvPr id="5" name="Picture 4">
            <a:extLst>
              <a:ext uri="{FF2B5EF4-FFF2-40B4-BE49-F238E27FC236}">
                <a16:creationId xmlns:a16="http://schemas.microsoft.com/office/drawing/2014/main" id="{1F7A087C-CFA0-BCAF-B589-D7F21169B2A2}"/>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4463193" cy="6858000"/>
          </a:xfrm>
          <a:prstGeom prst="rect">
            <a:avLst/>
          </a:prstGeom>
        </p:spPr>
      </p:pic>
      <p:sp>
        <p:nvSpPr>
          <p:cNvPr id="2" name="Slide Number Placeholder 1">
            <a:extLst>
              <a:ext uri="{FF2B5EF4-FFF2-40B4-BE49-F238E27FC236}">
                <a16:creationId xmlns:a16="http://schemas.microsoft.com/office/drawing/2014/main" id="{86BF8EA7-998C-A2CE-056D-61C4A48B5B09}"/>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35</a:t>
            </a:fld>
            <a:endParaRPr lang="en-AU"/>
          </a:p>
        </p:txBody>
      </p:sp>
    </p:spTree>
    <p:extLst>
      <p:ext uri="{BB962C8B-B14F-4D97-AF65-F5344CB8AC3E}">
        <p14:creationId xmlns:p14="http://schemas.microsoft.com/office/powerpoint/2010/main" val="98231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9EC3A5-4654-C4A0-55EC-EA178530757A}"/>
              </a:ext>
            </a:extLst>
          </p:cNvPr>
          <p:cNvSpPr>
            <a:spLocks noGrp="1"/>
          </p:cNvSpPr>
          <p:nvPr>
            <p:ph type="title"/>
          </p:nvPr>
        </p:nvSpPr>
        <p:spPr/>
        <p:txBody>
          <a:bodyPr/>
          <a:lstStyle/>
          <a:p>
            <a:r>
              <a:rPr lang="en-AU">
                <a:latin typeface="+mj-lt"/>
              </a:rPr>
              <a:t>Applying strength in jazz dance</a:t>
            </a:r>
          </a:p>
        </p:txBody>
      </p:sp>
      <p:sp>
        <p:nvSpPr>
          <p:cNvPr id="5" name="Text Placeholder 4">
            <a:extLst>
              <a:ext uri="{FF2B5EF4-FFF2-40B4-BE49-F238E27FC236}">
                <a16:creationId xmlns:a16="http://schemas.microsoft.com/office/drawing/2014/main" id="{81D5937A-4C6A-F4D7-2C01-E3E39F17B2FD}"/>
              </a:ext>
            </a:extLst>
          </p:cNvPr>
          <p:cNvSpPr>
            <a:spLocks noGrp="1"/>
          </p:cNvSpPr>
          <p:nvPr>
            <p:ph type="body" sz="quarter" idx="18"/>
          </p:nvPr>
        </p:nvSpPr>
        <p:spPr/>
        <p:txBody>
          <a:bodyPr/>
          <a:lstStyle/>
          <a:p>
            <a:r>
              <a:rPr lang="en-AU">
                <a:latin typeface="+mj-lt"/>
              </a:rPr>
              <a:t>Activity – reflection</a:t>
            </a:r>
          </a:p>
        </p:txBody>
      </p:sp>
      <p:sp>
        <p:nvSpPr>
          <p:cNvPr id="3" name="Text Placeholder 2">
            <a:extLst>
              <a:ext uri="{FF2B5EF4-FFF2-40B4-BE49-F238E27FC236}">
                <a16:creationId xmlns:a16="http://schemas.microsoft.com/office/drawing/2014/main" id="{FC2E7384-89A8-180C-F45D-178580329E2A}"/>
              </a:ext>
            </a:extLst>
          </p:cNvPr>
          <p:cNvSpPr>
            <a:spLocks noGrp="1"/>
          </p:cNvSpPr>
          <p:nvPr>
            <p:ph type="body" sz="quarter" idx="17"/>
          </p:nvPr>
        </p:nvSpPr>
        <p:spPr>
          <a:xfrm>
            <a:off x="5399998" y="1546000"/>
            <a:ext cx="6407150" cy="4536000"/>
          </a:xfrm>
        </p:spPr>
        <p:txBody>
          <a:bodyPr vert="horz" lIns="0" tIns="0" rIns="0" bIns="0" rtlCol="0" anchor="t">
            <a:noAutofit/>
          </a:bodyPr>
          <a:lstStyle/>
          <a:p>
            <a:pPr marL="342900" indent="-342900">
              <a:buFont typeface="Arial" panose="020B0604020202020204" pitchFamily="34" charset="0"/>
              <a:buChar char="•"/>
            </a:pPr>
            <a:r>
              <a:rPr lang="en-AU" sz="1800" dirty="0">
                <a:latin typeface="+mn-lt"/>
              </a:rPr>
              <a:t>Identify a class exercise that builds strength in a specific muscle group.</a:t>
            </a:r>
          </a:p>
          <a:p>
            <a:pPr marL="342900" indent="-342900">
              <a:buFont typeface="Arial" panose="020B0604020202020204" pitchFamily="34" charset="0"/>
              <a:buChar char="•"/>
            </a:pPr>
            <a:r>
              <a:rPr lang="en-AU" sz="1800" dirty="0">
                <a:latin typeface="+mn-lt"/>
              </a:rPr>
              <a:t>Describe how the above exercise allows you to build strength. For example:</a:t>
            </a:r>
          </a:p>
          <a:p>
            <a:pPr marL="702310" lvl="4" indent="-342900"/>
            <a:r>
              <a:rPr lang="en-AU" dirty="0">
                <a:latin typeface="+mn-lt"/>
              </a:rPr>
              <a:t>What is your body doing?</a:t>
            </a:r>
          </a:p>
          <a:p>
            <a:pPr marL="702310" lvl="4" indent="-342900"/>
            <a:r>
              <a:rPr lang="en-AU" dirty="0">
                <a:latin typeface="+mn-lt"/>
              </a:rPr>
              <a:t>Which muscles are you trying to engage?</a:t>
            </a:r>
          </a:p>
          <a:p>
            <a:pPr marL="702310" lvl="4" indent="-342900"/>
            <a:r>
              <a:rPr lang="en-AU" dirty="0">
                <a:latin typeface="+mn-lt"/>
              </a:rPr>
              <a:t>Which muscles do you want to avoid using and why?</a:t>
            </a:r>
          </a:p>
          <a:p>
            <a:pPr marL="342900" indent="-342900">
              <a:buFont typeface="Arial" panose="020B0604020202020204" pitchFamily="34" charset="0"/>
              <a:buChar char="•"/>
            </a:pPr>
            <a:r>
              <a:rPr lang="en-AU" sz="1800" dirty="0">
                <a:latin typeface="+mn-lt"/>
              </a:rPr>
              <a:t>Explain why this strength is important in jazz dance.</a:t>
            </a:r>
          </a:p>
          <a:p>
            <a:pPr marL="285750" indent="-285750">
              <a:buSzPct val="100000"/>
              <a:buFont typeface="Arial" panose="020B0604020202020204" pitchFamily="34" charset="0"/>
              <a:buChar char="•"/>
            </a:pPr>
            <a:r>
              <a:rPr lang="en-AU" sz="1800" dirty="0">
                <a:effectLst/>
                <a:latin typeface="+mn-lt"/>
                <a:ea typeface="Calibri" panose="020F0502020204030204" pitchFamily="34" charset="0"/>
              </a:rPr>
              <a:t>Repeat these steps and replace the word ‘strength’ with ‘flexibility’.</a:t>
            </a:r>
          </a:p>
        </p:txBody>
      </p:sp>
      <p:pic>
        <p:nvPicPr>
          <p:cNvPr id="9" name="Content Placeholder 8">
            <a:extLst>
              <a:ext uri="{FF2B5EF4-FFF2-40B4-BE49-F238E27FC236}">
                <a16:creationId xmlns:a16="http://schemas.microsoft.com/office/drawing/2014/main" id="{3022CF22-459B-C3DB-D031-4B504D0D808A}"/>
              </a:ext>
              <a:ext uri="{C183D7F6-B498-43B3-948B-1728B52AA6E4}">
                <adec:decorative xmlns:adec="http://schemas.microsoft.com/office/drawing/2017/decorative" val="1"/>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p:blipFill>
        <p:spPr/>
      </p:pic>
      <p:sp>
        <p:nvSpPr>
          <p:cNvPr id="2" name="Slide Number Placeholder 1">
            <a:extLst>
              <a:ext uri="{FF2B5EF4-FFF2-40B4-BE49-F238E27FC236}">
                <a16:creationId xmlns:a16="http://schemas.microsoft.com/office/drawing/2014/main" id="{15404682-423B-705E-3BC9-7B8A4963F1CF}"/>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36</a:t>
            </a:fld>
            <a:endParaRPr lang="en-AU"/>
          </a:p>
        </p:txBody>
      </p:sp>
    </p:spTree>
    <p:extLst>
      <p:ext uri="{BB962C8B-B14F-4D97-AF65-F5344CB8AC3E}">
        <p14:creationId xmlns:p14="http://schemas.microsoft.com/office/powerpoint/2010/main" val="83596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0DDFD0-E81B-FAC2-D61D-086EAA2A07A8}"/>
              </a:ext>
            </a:extLst>
          </p:cNvPr>
          <p:cNvSpPr>
            <a:spLocks noGrp="1"/>
          </p:cNvSpPr>
          <p:nvPr>
            <p:ph type="title"/>
          </p:nvPr>
        </p:nvSpPr>
        <p:spPr/>
        <p:txBody>
          <a:bodyPr/>
          <a:lstStyle/>
          <a:p>
            <a:r>
              <a:rPr lang="en-AU" dirty="0">
                <a:latin typeface="+mj-lt"/>
              </a:rPr>
              <a:t>What does dance technique look like?</a:t>
            </a:r>
          </a:p>
        </p:txBody>
      </p:sp>
      <p:pic>
        <p:nvPicPr>
          <p:cNvPr id="40" name="Content Placeholder 39" descr="A graphic to demonstrate dance technique showing the relationship between alignment, control, strength, flexibility, endurance and coordination in relation to personal anatomical structure.">
            <a:extLst>
              <a:ext uri="{FF2B5EF4-FFF2-40B4-BE49-F238E27FC236}">
                <a16:creationId xmlns:a16="http://schemas.microsoft.com/office/drawing/2014/main" id="{CB8EE488-EC8B-5E59-CED6-412845FB9546}"/>
              </a:ext>
            </a:extLst>
          </p:cNvPr>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a:stretch/>
        </p:blipFill>
        <p:spPr>
          <a:xfrm>
            <a:off x="360000" y="1486629"/>
            <a:ext cx="4933950" cy="4581525"/>
          </a:xfrm>
        </p:spPr>
      </p:pic>
      <p:sp>
        <p:nvSpPr>
          <p:cNvPr id="43" name="TextBox 42">
            <a:extLst>
              <a:ext uri="{FF2B5EF4-FFF2-40B4-BE49-F238E27FC236}">
                <a16:creationId xmlns:a16="http://schemas.microsoft.com/office/drawing/2014/main" id="{542EB959-01B6-61BB-727A-3047D52EA95A}"/>
              </a:ext>
            </a:extLst>
          </p:cNvPr>
          <p:cNvSpPr txBox="1"/>
          <p:nvPr/>
        </p:nvSpPr>
        <p:spPr>
          <a:xfrm>
            <a:off x="6177566" y="1634795"/>
            <a:ext cx="5468837" cy="4285194"/>
          </a:xfrm>
          <a:prstGeom prst="rect">
            <a:avLst/>
          </a:prstGeom>
          <a:noFill/>
        </p:spPr>
        <p:txBody>
          <a:bodyPr wrap="square" lIns="0" tIns="0" rIns="0" bIns="0" rtlCol="0">
            <a:noAutofit/>
          </a:bodyPr>
          <a:lstStyle/>
          <a:p>
            <a:pPr algn="l">
              <a:lnSpc>
                <a:spcPct val="150000"/>
              </a:lnSpc>
              <a:spcAft>
                <a:spcPts val="1200"/>
              </a:spcAft>
            </a:pPr>
            <a:r>
              <a:rPr lang="en-AU" sz="1800" dirty="0"/>
              <a:t>Dance technique is relative to personal anatomical structure showing the relationship between:</a:t>
            </a:r>
          </a:p>
          <a:p>
            <a:pPr marL="285750" indent="-285750" algn="l">
              <a:lnSpc>
                <a:spcPct val="150000"/>
              </a:lnSpc>
              <a:spcAft>
                <a:spcPts val="1200"/>
              </a:spcAft>
              <a:buFont typeface="Arial" panose="020B0604020202020204" pitchFamily="34" charset="0"/>
              <a:buChar char="•"/>
            </a:pPr>
            <a:r>
              <a:rPr lang="en-AU" sz="1800" dirty="0"/>
              <a:t>Alignment</a:t>
            </a:r>
          </a:p>
          <a:p>
            <a:pPr marL="285750" indent="-285750" algn="l">
              <a:lnSpc>
                <a:spcPct val="150000"/>
              </a:lnSpc>
              <a:spcAft>
                <a:spcPts val="1200"/>
              </a:spcAft>
              <a:buFont typeface="Arial" panose="020B0604020202020204" pitchFamily="34" charset="0"/>
              <a:buChar char="•"/>
            </a:pPr>
            <a:r>
              <a:rPr lang="en-AU" sz="1800" dirty="0"/>
              <a:t>Control</a:t>
            </a:r>
          </a:p>
          <a:p>
            <a:pPr marL="285750" indent="-285750" algn="l">
              <a:lnSpc>
                <a:spcPct val="150000"/>
              </a:lnSpc>
              <a:spcAft>
                <a:spcPts val="1200"/>
              </a:spcAft>
              <a:buFont typeface="Arial" panose="020B0604020202020204" pitchFamily="34" charset="0"/>
              <a:buChar char="•"/>
            </a:pPr>
            <a:r>
              <a:rPr lang="en-AU" sz="1800" dirty="0"/>
              <a:t>Strength</a:t>
            </a:r>
          </a:p>
          <a:p>
            <a:pPr marL="285750" indent="-285750" algn="l">
              <a:lnSpc>
                <a:spcPct val="150000"/>
              </a:lnSpc>
              <a:spcAft>
                <a:spcPts val="1200"/>
              </a:spcAft>
              <a:buFont typeface="Arial" panose="020B0604020202020204" pitchFamily="34" charset="0"/>
              <a:buChar char="•"/>
            </a:pPr>
            <a:r>
              <a:rPr lang="en-AU" sz="1800" dirty="0"/>
              <a:t>Flexibility</a:t>
            </a:r>
          </a:p>
          <a:p>
            <a:pPr marL="285750" indent="-285750" algn="l">
              <a:lnSpc>
                <a:spcPct val="150000"/>
              </a:lnSpc>
              <a:spcAft>
                <a:spcPts val="1200"/>
              </a:spcAft>
              <a:buFont typeface="Arial" panose="020B0604020202020204" pitchFamily="34" charset="0"/>
              <a:buChar char="•"/>
            </a:pPr>
            <a:r>
              <a:rPr lang="en-AU" sz="1800" dirty="0"/>
              <a:t>Endurance</a:t>
            </a:r>
          </a:p>
          <a:p>
            <a:pPr marL="285750" indent="-285750" algn="l">
              <a:lnSpc>
                <a:spcPct val="150000"/>
              </a:lnSpc>
              <a:spcAft>
                <a:spcPts val="1200"/>
              </a:spcAft>
              <a:buFont typeface="Arial" panose="020B0604020202020204" pitchFamily="34" charset="0"/>
              <a:buChar char="•"/>
            </a:pPr>
            <a:r>
              <a:rPr lang="en-AU" sz="1800" dirty="0"/>
              <a:t>Coordination </a:t>
            </a:r>
          </a:p>
        </p:txBody>
      </p:sp>
      <p:sp>
        <p:nvSpPr>
          <p:cNvPr id="3" name="Slide Number Placeholder 2">
            <a:extLst>
              <a:ext uri="{FF2B5EF4-FFF2-40B4-BE49-F238E27FC236}">
                <a16:creationId xmlns:a16="http://schemas.microsoft.com/office/drawing/2014/main" id="{D84F3F36-BD8A-C859-757A-A601401C8211}"/>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37</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9282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5B4DD-31B9-049E-9608-A8BCC60773FD}"/>
              </a:ext>
            </a:extLst>
          </p:cNvPr>
          <p:cNvSpPr>
            <a:spLocks noGrp="1"/>
          </p:cNvSpPr>
          <p:nvPr>
            <p:ph type="title"/>
          </p:nvPr>
        </p:nvSpPr>
        <p:spPr/>
        <p:txBody>
          <a:bodyPr/>
          <a:lstStyle/>
          <a:p>
            <a:r>
              <a:rPr lang="en-AU">
                <a:latin typeface="+mj-lt"/>
              </a:rPr>
              <a:t>Reflecting on jazz dance technique</a:t>
            </a:r>
          </a:p>
        </p:txBody>
      </p:sp>
      <p:sp>
        <p:nvSpPr>
          <p:cNvPr id="5" name="Text Placeholder 4">
            <a:extLst>
              <a:ext uri="{FF2B5EF4-FFF2-40B4-BE49-F238E27FC236}">
                <a16:creationId xmlns:a16="http://schemas.microsoft.com/office/drawing/2014/main" id="{A3B36E18-8828-1D33-F8FC-AB938542CC20}"/>
              </a:ext>
            </a:extLst>
          </p:cNvPr>
          <p:cNvSpPr>
            <a:spLocks noGrp="1"/>
          </p:cNvSpPr>
          <p:nvPr>
            <p:ph type="body" sz="quarter" idx="18"/>
          </p:nvPr>
        </p:nvSpPr>
        <p:spPr/>
        <p:txBody>
          <a:bodyPr/>
          <a:lstStyle/>
          <a:p>
            <a:r>
              <a:rPr kumimoji="0" lang="en-AU" sz="2000" b="0" i="0" u="none" strike="noStrike" kern="1200" cap="none" spc="0" normalizeH="0" baseline="0" noProof="0" dirty="0">
                <a:ln>
                  <a:noFill/>
                </a:ln>
                <a:solidFill>
                  <a:srgbClr val="146CFD"/>
                </a:solidFill>
                <a:effectLst/>
                <a:uLnTx/>
                <a:uFillTx/>
                <a:latin typeface="+mj-lt"/>
                <a:ea typeface="+mn-ea"/>
                <a:cs typeface="+mn-cs"/>
              </a:rPr>
              <a:t>Activity – practical and speaking</a:t>
            </a:r>
          </a:p>
        </p:txBody>
      </p:sp>
      <p:sp>
        <p:nvSpPr>
          <p:cNvPr id="3" name="Content Placeholder 2">
            <a:extLst>
              <a:ext uri="{FF2B5EF4-FFF2-40B4-BE49-F238E27FC236}">
                <a16:creationId xmlns:a16="http://schemas.microsoft.com/office/drawing/2014/main" id="{0CAB7A86-D382-E1A5-102D-DD5F17281E39}"/>
              </a:ext>
            </a:extLst>
          </p:cNvPr>
          <p:cNvSpPr>
            <a:spLocks noGrp="1"/>
          </p:cNvSpPr>
          <p:nvPr>
            <p:ph type="body" sz="quarter" idx="17"/>
          </p:nvPr>
        </p:nvSpPr>
        <p:spPr/>
        <p:txBody>
          <a:bodyPr/>
          <a:lstStyle/>
          <a:p>
            <a:r>
              <a:rPr lang="en-AU" sz="1800" dirty="0">
                <a:latin typeface="+mn-lt"/>
              </a:rPr>
              <a:t>In groups you will be given a jazz dance skill to demonstrate and explain. Use the following as a guide for your responses:</a:t>
            </a:r>
          </a:p>
          <a:p>
            <a:pPr marL="342900" indent="-342900">
              <a:buFont typeface="+mj-lt"/>
              <a:buAutoNum type="arabicPeriod"/>
            </a:pPr>
            <a:r>
              <a:rPr lang="en-AU" sz="1800" dirty="0">
                <a:latin typeface="+mn-lt"/>
              </a:rPr>
              <a:t>“A skill we have been learning in jazz dance is </a:t>
            </a:r>
            <a:r>
              <a:rPr lang="en-AU" sz="1800" b="1" dirty="0">
                <a:latin typeface="+mn-lt"/>
              </a:rPr>
              <a:t>[insert skill]</a:t>
            </a:r>
            <a:r>
              <a:rPr lang="en-AU" sz="1800" dirty="0">
                <a:latin typeface="+mn-lt"/>
              </a:rPr>
              <a:t>. We use this skill in the </a:t>
            </a:r>
            <a:r>
              <a:rPr lang="en-AU" sz="1800" b="1" dirty="0">
                <a:latin typeface="+mn-lt"/>
              </a:rPr>
              <a:t>[insert exercise]</a:t>
            </a:r>
            <a:r>
              <a:rPr lang="en-AU" sz="1800" dirty="0">
                <a:latin typeface="+mn-lt"/>
              </a:rPr>
              <a:t>.”</a:t>
            </a:r>
          </a:p>
          <a:p>
            <a:pPr marL="342900" indent="-342900">
              <a:buFont typeface="+mj-lt"/>
              <a:buAutoNum type="arabicPeriod"/>
            </a:pPr>
            <a:r>
              <a:rPr lang="en-AU" sz="1800" dirty="0">
                <a:latin typeface="+mn-lt"/>
              </a:rPr>
              <a:t>Physically demonstrate the exercise or part of the exercise you will be explaining.</a:t>
            </a:r>
          </a:p>
          <a:p>
            <a:pPr marL="342900" indent="-342900">
              <a:buFont typeface="+mj-lt"/>
              <a:buAutoNum type="arabicPeriod"/>
            </a:pPr>
            <a:r>
              <a:rPr lang="en-AU" sz="1800" dirty="0">
                <a:latin typeface="+mn-lt"/>
              </a:rPr>
              <a:t>Explain how the exercise helps you to control the technique of the skill which may include giving examples of:</a:t>
            </a:r>
          </a:p>
          <a:p>
            <a:pPr marL="628650" indent="-285750">
              <a:buFont typeface="Arial" panose="020B0604020202020204" pitchFamily="34" charset="0"/>
              <a:buChar char="•"/>
            </a:pPr>
            <a:r>
              <a:rPr lang="en-AU" sz="1800" dirty="0">
                <a:latin typeface="+mn-lt"/>
              </a:rPr>
              <a:t>how you are using the correct alignment applied to the movement(s)</a:t>
            </a:r>
          </a:p>
          <a:p>
            <a:pPr marL="628650" indent="-285750">
              <a:buFont typeface="Arial" panose="020B0604020202020204" pitchFamily="34" charset="0"/>
              <a:buChar char="•"/>
            </a:pPr>
            <a:r>
              <a:rPr lang="en-AU" sz="1800" dirty="0">
                <a:latin typeface="+mn-lt"/>
              </a:rPr>
              <a:t>how you are developing strength and/or flexibility in specific muscle groups</a:t>
            </a:r>
          </a:p>
          <a:p>
            <a:pPr marL="628650" indent="-285750">
              <a:buFont typeface="Arial" panose="020B0604020202020204" pitchFamily="34" charset="0"/>
              <a:buChar char="•"/>
            </a:pPr>
            <a:r>
              <a:rPr lang="en-AU" sz="1800" dirty="0">
                <a:latin typeface="+mn-lt"/>
              </a:rPr>
              <a:t>how you are developing coordination and/or endurance.</a:t>
            </a:r>
          </a:p>
          <a:p>
            <a:endParaRPr lang="en-AU" sz="1800" dirty="0">
              <a:latin typeface="+mn-lt"/>
            </a:endParaRPr>
          </a:p>
          <a:p>
            <a:endParaRPr lang="en-AU" sz="1800" dirty="0">
              <a:latin typeface="+mn-lt"/>
            </a:endParaRPr>
          </a:p>
        </p:txBody>
      </p:sp>
      <p:sp>
        <p:nvSpPr>
          <p:cNvPr id="4" name="Slide Number Placeholder 3">
            <a:extLst>
              <a:ext uri="{FF2B5EF4-FFF2-40B4-BE49-F238E27FC236}">
                <a16:creationId xmlns:a16="http://schemas.microsoft.com/office/drawing/2014/main" id="{4C328D6E-911F-036A-869E-E598D46322D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38</a:t>
            </a:fld>
            <a:endParaRPr lang="en-AU"/>
          </a:p>
        </p:txBody>
      </p:sp>
    </p:spTree>
    <p:extLst>
      <p:ext uri="{BB962C8B-B14F-4D97-AF65-F5344CB8AC3E}">
        <p14:creationId xmlns:p14="http://schemas.microsoft.com/office/powerpoint/2010/main" val="244825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958DC-EB9B-39C4-5789-5A52B7035176}"/>
              </a:ext>
            </a:extLst>
          </p:cNvPr>
          <p:cNvSpPr>
            <a:spLocks noGrp="1"/>
          </p:cNvSpPr>
          <p:nvPr>
            <p:ph type="title"/>
          </p:nvPr>
        </p:nvSpPr>
        <p:spPr>
          <a:xfrm>
            <a:off x="359998" y="360000"/>
            <a:ext cx="10260002" cy="522000"/>
          </a:xfrm>
        </p:spPr>
        <p:txBody>
          <a:bodyPr/>
          <a:lstStyle/>
          <a:p>
            <a:r>
              <a:rPr lang="en-US" dirty="0">
                <a:latin typeface="+mj-lt"/>
              </a:rPr>
              <a:t>Dance technique and safe dance practice </a:t>
            </a:r>
            <a:r>
              <a:rPr lang="en-AU" dirty="0">
                <a:latin typeface="+mj-lt"/>
              </a:rPr>
              <a:t>(1)</a:t>
            </a:r>
          </a:p>
        </p:txBody>
      </p:sp>
      <p:sp>
        <p:nvSpPr>
          <p:cNvPr id="4" name="Text Placeholder 3">
            <a:extLst>
              <a:ext uri="{FF2B5EF4-FFF2-40B4-BE49-F238E27FC236}">
                <a16:creationId xmlns:a16="http://schemas.microsoft.com/office/drawing/2014/main" id="{26017B7B-76E6-4538-257F-0E07BA03EEBC}"/>
              </a:ext>
            </a:extLst>
          </p:cNvPr>
          <p:cNvSpPr>
            <a:spLocks noGrp="1"/>
          </p:cNvSpPr>
          <p:nvPr>
            <p:ph type="body" sz="quarter" idx="18"/>
          </p:nvPr>
        </p:nvSpPr>
        <p:spPr>
          <a:xfrm>
            <a:off x="359998" y="1016704"/>
            <a:ext cx="10080000" cy="310015"/>
          </a:xfrm>
        </p:spPr>
        <p:txBody>
          <a:bodyPr/>
          <a:lstStyle/>
          <a:p>
            <a:r>
              <a:rPr lang="en-AU" dirty="0">
                <a:latin typeface="+mj-lt"/>
              </a:rPr>
              <a:t>Activity – formative check-in opportunity 1</a:t>
            </a:r>
          </a:p>
        </p:txBody>
      </p:sp>
      <p:sp>
        <p:nvSpPr>
          <p:cNvPr id="5" name="Text Placeholder 4">
            <a:extLst>
              <a:ext uri="{FF2B5EF4-FFF2-40B4-BE49-F238E27FC236}">
                <a16:creationId xmlns:a16="http://schemas.microsoft.com/office/drawing/2014/main" id="{045397EA-10F6-601B-7EC1-7486B144D394}"/>
              </a:ext>
            </a:extLst>
          </p:cNvPr>
          <p:cNvSpPr>
            <a:spLocks noGrp="1"/>
          </p:cNvSpPr>
          <p:nvPr>
            <p:ph type="body" sz="quarter" idx="4294967295"/>
          </p:nvPr>
        </p:nvSpPr>
        <p:spPr>
          <a:xfrm>
            <a:off x="359998" y="2288040"/>
            <a:ext cx="11483975" cy="2517775"/>
          </a:xfrm>
        </p:spPr>
        <p:txBody>
          <a:bodyPr/>
          <a:lstStyle/>
          <a:p>
            <a:pPr marL="285750" indent="-285750">
              <a:buFont typeface="Arial" panose="020B0604020202020204" pitchFamily="34" charset="0"/>
              <a:buChar char="•"/>
            </a:pPr>
            <a:r>
              <a:rPr lang="en-AU" sz="1800" dirty="0">
                <a:latin typeface="+mn-lt"/>
              </a:rPr>
              <a:t>In small groups perform one warm-up, centre or locomotor exercise for your teacher and peers. </a:t>
            </a:r>
          </a:p>
          <a:p>
            <a:pPr marL="285750" indent="-285750">
              <a:buFont typeface="Arial" panose="020B0604020202020204" pitchFamily="34" charset="0"/>
              <a:buChar char="•"/>
            </a:pPr>
            <a:r>
              <a:rPr lang="en-AU" sz="1800" dirty="0">
                <a:latin typeface="+mn-lt"/>
              </a:rPr>
              <a:t>Select one aspect of dance technique or safe dance practice you would like to receive feedback on. For example, lower-body alignment in a centre exercise or application of strength in a locomotor exercise. </a:t>
            </a:r>
          </a:p>
          <a:p>
            <a:pPr marL="285750" indent="-285750">
              <a:buFont typeface="Arial" panose="020B0604020202020204" pitchFamily="34" charset="0"/>
              <a:buChar char="•"/>
            </a:pPr>
            <a:r>
              <a:rPr lang="en-AU" sz="1800" dirty="0">
                <a:latin typeface="+mn-lt"/>
              </a:rPr>
              <a:t>After performing, you will receive feedback from your teacher and peers for you to reflect on. </a:t>
            </a:r>
          </a:p>
          <a:p>
            <a:pPr marL="285750" indent="-285750">
              <a:buFont typeface="Arial" panose="020B0604020202020204" pitchFamily="34" charset="0"/>
              <a:buChar char="•"/>
            </a:pPr>
            <a:r>
              <a:rPr lang="en-AU" sz="1800" dirty="0">
                <a:latin typeface="+mn-lt"/>
              </a:rPr>
              <a:t>Ways to receive feedback and reflect may include verbal or written responses.</a:t>
            </a:r>
          </a:p>
        </p:txBody>
      </p:sp>
      <p:sp>
        <p:nvSpPr>
          <p:cNvPr id="9" name="Rectangle: Rounded Corners 8">
            <a:extLst>
              <a:ext uri="{FF2B5EF4-FFF2-40B4-BE49-F238E27FC236}">
                <a16:creationId xmlns:a16="http://schemas.microsoft.com/office/drawing/2014/main" id="{7FCEAEFB-4E0B-15F6-7F93-FE63351499F4}"/>
              </a:ext>
            </a:extLst>
          </p:cNvPr>
          <p:cNvSpPr/>
          <p:nvPr/>
        </p:nvSpPr>
        <p:spPr>
          <a:xfrm>
            <a:off x="359998" y="5632306"/>
            <a:ext cx="11483975" cy="722457"/>
          </a:xfrm>
          <a:prstGeom prst="roundRect">
            <a:avLst/>
          </a:prstGeom>
          <a:solidFill>
            <a:schemeClr val="accent6"/>
          </a:solid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200"/>
              </a:spcAft>
            </a:pPr>
            <a:r>
              <a:rPr lang="en-AU" sz="1800" dirty="0">
                <a:solidFill>
                  <a:schemeClr val="tx1"/>
                </a:solidFill>
              </a:rPr>
              <a:t>Remember class protocols and responsibilities when giving and receiving feedback. </a:t>
            </a:r>
            <a:endParaRPr lang="en-AU" sz="2000" dirty="0">
              <a:solidFill>
                <a:schemeClr val="tx1"/>
              </a:solidFill>
            </a:endParaRPr>
          </a:p>
        </p:txBody>
      </p:sp>
      <p:sp>
        <p:nvSpPr>
          <p:cNvPr id="3" name="Slide Number Placeholder 2">
            <a:extLst>
              <a:ext uri="{FF2B5EF4-FFF2-40B4-BE49-F238E27FC236}">
                <a16:creationId xmlns:a16="http://schemas.microsoft.com/office/drawing/2014/main" id="{216896B2-DE2B-ECB1-459C-EB6059A9170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39</a:t>
            </a:fld>
            <a:endParaRPr lang="en-AU"/>
          </a:p>
        </p:txBody>
      </p:sp>
    </p:spTree>
    <p:extLst>
      <p:ext uri="{BB962C8B-B14F-4D97-AF65-F5344CB8AC3E}">
        <p14:creationId xmlns:p14="http://schemas.microsoft.com/office/powerpoint/2010/main" val="378539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F279FE-9339-6738-0527-4596CF644F71}"/>
              </a:ext>
            </a:extLst>
          </p:cNvPr>
          <p:cNvSpPr>
            <a:spLocks noGrp="1"/>
          </p:cNvSpPr>
          <p:nvPr>
            <p:ph type="title"/>
          </p:nvPr>
        </p:nvSpPr>
        <p:spPr/>
        <p:txBody>
          <a:bodyPr/>
          <a:lstStyle/>
          <a:p>
            <a:r>
              <a:rPr lang="en-US" dirty="0">
                <a:latin typeface="+mj-lt"/>
              </a:rPr>
              <a:t>Contents 2</a:t>
            </a:r>
            <a:endParaRPr lang="en-AU" dirty="0">
              <a:latin typeface="+mj-lt"/>
            </a:endParaRPr>
          </a:p>
        </p:txBody>
      </p:sp>
      <p:graphicFrame>
        <p:nvGraphicFramePr>
          <p:cNvPr id="12" name="Table 12">
            <a:extLst>
              <a:ext uri="{FF2B5EF4-FFF2-40B4-BE49-F238E27FC236}">
                <a16:creationId xmlns:a16="http://schemas.microsoft.com/office/drawing/2014/main" id="{FE5A8A93-2962-4849-B60B-6BF25A836A1C}"/>
              </a:ext>
            </a:extLst>
          </p:cNvPr>
          <p:cNvGraphicFramePr>
            <a:graphicFrameLocks noGrp="1"/>
          </p:cNvGraphicFramePr>
          <p:nvPr>
            <p:ph sz="quarter" idx="19"/>
            <p:extLst>
              <p:ext uri="{D42A27DB-BD31-4B8C-83A1-F6EECF244321}">
                <p14:modId xmlns:p14="http://schemas.microsoft.com/office/powerpoint/2010/main" val="2126106762"/>
              </p:ext>
            </p:extLst>
          </p:nvPr>
        </p:nvGraphicFramePr>
        <p:xfrm>
          <a:off x="359999" y="963395"/>
          <a:ext cx="7565844" cy="3753945"/>
        </p:xfrm>
        <a:graphic>
          <a:graphicData uri="http://schemas.openxmlformats.org/drawingml/2006/table">
            <a:tbl>
              <a:tblPr firstRow="1" bandRow="1">
                <a:tableStyleId>{72833802-FEF1-4C79-8D5D-14CF1EAF98D9}</a:tableStyleId>
              </a:tblPr>
              <a:tblGrid>
                <a:gridCol w="6651150">
                  <a:extLst>
                    <a:ext uri="{9D8B030D-6E8A-4147-A177-3AD203B41FA5}">
                      <a16:colId xmlns:a16="http://schemas.microsoft.com/office/drawing/2014/main" val="4159756708"/>
                    </a:ext>
                  </a:extLst>
                </a:gridCol>
                <a:gridCol w="914694">
                  <a:extLst>
                    <a:ext uri="{9D8B030D-6E8A-4147-A177-3AD203B41FA5}">
                      <a16:colId xmlns:a16="http://schemas.microsoft.com/office/drawing/2014/main" val="2928094761"/>
                    </a:ext>
                  </a:extLst>
                </a:gridCol>
              </a:tblGrid>
              <a:tr h="417105">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solidFill>
                            <a:schemeClr val="tx1"/>
                          </a:solidFill>
                          <a:latin typeface="+mj-lt"/>
                        </a:rPr>
                        <a:t>3 – The elements of dance and performance quality</a:t>
                      </a:r>
                    </a:p>
                  </a:txBody>
                  <a:tcPr>
                    <a:solidFill>
                      <a:schemeClr val="accent4"/>
                    </a:solidFill>
                  </a:tcPr>
                </a:tc>
                <a:tc>
                  <a:txBody>
                    <a:bodyPr/>
                    <a:lstStyle/>
                    <a:p>
                      <a:pPr algn="r"/>
                      <a:r>
                        <a:rPr lang="en-US" dirty="0">
                          <a:solidFill>
                            <a:schemeClr val="tx1"/>
                          </a:solidFill>
                          <a:latin typeface="+mj-lt"/>
                        </a:rPr>
                        <a:t>41</a:t>
                      </a:r>
                    </a:p>
                  </a:txBody>
                  <a:tcPr>
                    <a:solidFill>
                      <a:schemeClr val="accent4"/>
                    </a:solidFill>
                  </a:tcPr>
                </a:tc>
                <a:extLst>
                  <a:ext uri="{0D108BD9-81ED-4DB2-BD59-A6C34878D82A}">
                    <a16:rowId xmlns:a16="http://schemas.microsoft.com/office/drawing/2014/main" val="1224791625"/>
                  </a:ext>
                </a:extLst>
              </a:tr>
              <a:tr h="417105">
                <a:tc>
                  <a:txBody>
                    <a:bodyPr/>
                    <a:lstStyle/>
                    <a:p>
                      <a:r>
                        <a:rPr lang="en-AU">
                          <a:latin typeface="+mn-lt"/>
                        </a:rPr>
                        <a:t>The elements of dance</a:t>
                      </a:r>
                    </a:p>
                  </a:txBody>
                  <a:tcPr/>
                </a:tc>
                <a:tc>
                  <a:txBody>
                    <a:bodyPr/>
                    <a:lstStyle/>
                    <a:p>
                      <a:pPr algn="r"/>
                      <a:r>
                        <a:rPr lang="en-AU" dirty="0">
                          <a:solidFill>
                            <a:schemeClr val="tx1"/>
                          </a:solidFill>
                          <a:latin typeface="+mn-lt"/>
                        </a:rPr>
                        <a:t>43</a:t>
                      </a:r>
                    </a:p>
                  </a:txBody>
                  <a:tcPr/>
                </a:tc>
                <a:extLst>
                  <a:ext uri="{0D108BD9-81ED-4DB2-BD59-A6C34878D82A}">
                    <a16:rowId xmlns:a16="http://schemas.microsoft.com/office/drawing/2014/main" val="964195413"/>
                  </a:ext>
                </a:extLst>
              </a:tr>
              <a:tr h="417105">
                <a:tc>
                  <a:txBody>
                    <a:bodyPr/>
                    <a:lstStyle/>
                    <a:p>
                      <a:r>
                        <a:rPr lang="en-AU">
                          <a:latin typeface="+mn-lt"/>
                        </a:rPr>
                        <a:t>Performance quality</a:t>
                      </a:r>
                    </a:p>
                  </a:txBody>
                  <a:tcPr/>
                </a:tc>
                <a:tc>
                  <a:txBody>
                    <a:bodyPr/>
                    <a:lstStyle/>
                    <a:p>
                      <a:pPr algn="r"/>
                      <a:r>
                        <a:rPr lang="en-AU" dirty="0">
                          <a:solidFill>
                            <a:schemeClr val="tx1"/>
                          </a:solidFill>
                          <a:latin typeface="+mn-lt"/>
                        </a:rPr>
                        <a:t>48</a:t>
                      </a:r>
                    </a:p>
                  </a:txBody>
                  <a:tcPr/>
                </a:tc>
                <a:extLst>
                  <a:ext uri="{0D108BD9-81ED-4DB2-BD59-A6C34878D82A}">
                    <a16:rowId xmlns:a16="http://schemas.microsoft.com/office/drawing/2014/main" val="271637103"/>
                  </a:ext>
                </a:extLst>
              </a:tr>
              <a:tr h="417105">
                <a:tc>
                  <a:txBody>
                    <a:bodyPr/>
                    <a:lstStyle/>
                    <a:p>
                      <a:r>
                        <a:rPr lang="en-AU">
                          <a:latin typeface="+mn-lt"/>
                        </a:rPr>
                        <a:t>Communicating with the desired intent</a:t>
                      </a:r>
                    </a:p>
                  </a:txBody>
                  <a:tcPr/>
                </a:tc>
                <a:tc>
                  <a:txBody>
                    <a:bodyPr/>
                    <a:lstStyle/>
                    <a:p>
                      <a:pPr algn="r"/>
                      <a:r>
                        <a:rPr lang="en-AU" dirty="0">
                          <a:solidFill>
                            <a:schemeClr val="tx1"/>
                          </a:solidFill>
                          <a:latin typeface="+mn-lt"/>
                        </a:rPr>
                        <a:t>49</a:t>
                      </a:r>
                    </a:p>
                  </a:txBody>
                  <a:tcPr/>
                </a:tc>
                <a:extLst>
                  <a:ext uri="{0D108BD9-81ED-4DB2-BD59-A6C34878D82A}">
                    <a16:rowId xmlns:a16="http://schemas.microsoft.com/office/drawing/2014/main" val="2437136564"/>
                  </a:ext>
                </a:extLst>
              </a:tr>
              <a:tr h="417105">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22272B"/>
                          </a:solidFill>
                          <a:effectLst/>
                          <a:uLnTx/>
                          <a:uFillTx/>
                          <a:latin typeface="+mn-lt"/>
                          <a:ea typeface="+mn-ea"/>
                          <a:cs typeface="+mn-cs"/>
                        </a:rPr>
                        <a:t>Kinaesthetic awareness</a:t>
                      </a:r>
                    </a:p>
                  </a:txBody>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22272B"/>
                          </a:solidFill>
                          <a:effectLst/>
                          <a:uLnTx/>
                          <a:uFillTx/>
                          <a:latin typeface="+mn-lt"/>
                          <a:ea typeface="+mn-ea"/>
                          <a:cs typeface="+mn-cs"/>
                        </a:rPr>
                        <a:t>50</a:t>
                      </a:r>
                    </a:p>
                  </a:txBody>
                  <a:tcPr/>
                </a:tc>
                <a:extLst>
                  <a:ext uri="{0D108BD9-81ED-4DB2-BD59-A6C34878D82A}">
                    <a16:rowId xmlns:a16="http://schemas.microsoft.com/office/drawing/2014/main" val="482082023"/>
                  </a:ext>
                </a:extLst>
              </a:tr>
              <a:tr h="417105">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latin typeface="+mn-lt"/>
                        </a:rPr>
                        <a:t>Musicality</a:t>
                      </a:r>
                    </a:p>
                  </a:txBody>
                  <a:tcPr/>
                </a:tc>
                <a:tc>
                  <a:txBody>
                    <a:bodyPr/>
                    <a:lstStyle/>
                    <a:p>
                      <a:pPr lvl="0" algn="r">
                        <a:buNone/>
                      </a:pPr>
                      <a:r>
                        <a:rPr lang="en-AU" dirty="0">
                          <a:solidFill>
                            <a:schemeClr val="tx1"/>
                          </a:solidFill>
                          <a:latin typeface="+mn-lt"/>
                        </a:rPr>
                        <a:t>51</a:t>
                      </a:r>
                    </a:p>
                  </a:txBody>
                  <a:tcPr/>
                </a:tc>
                <a:extLst>
                  <a:ext uri="{0D108BD9-81ED-4DB2-BD59-A6C34878D82A}">
                    <a16:rowId xmlns:a16="http://schemas.microsoft.com/office/drawing/2014/main" val="610956182"/>
                  </a:ext>
                </a:extLst>
              </a:tr>
              <a:tr h="417105">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dirty="0">
                          <a:latin typeface="+mn-lt"/>
                        </a:rPr>
                        <a:t>Commitment and confidence</a:t>
                      </a:r>
                    </a:p>
                  </a:txBody>
                  <a:tcPr/>
                </a:tc>
                <a:tc>
                  <a:txBody>
                    <a:bodyPr/>
                    <a:lstStyle/>
                    <a:p>
                      <a:pPr lvl="0" algn="r">
                        <a:buNone/>
                      </a:pPr>
                      <a:r>
                        <a:rPr lang="en-AU" dirty="0">
                          <a:solidFill>
                            <a:schemeClr val="tx1"/>
                          </a:solidFill>
                          <a:latin typeface="+mn-lt"/>
                        </a:rPr>
                        <a:t>53</a:t>
                      </a:r>
                    </a:p>
                  </a:txBody>
                  <a:tcPr/>
                </a:tc>
                <a:extLst>
                  <a:ext uri="{0D108BD9-81ED-4DB2-BD59-A6C34878D82A}">
                    <a16:rowId xmlns:a16="http://schemas.microsoft.com/office/drawing/2014/main" val="2068704025"/>
                  </a:ext>
                </a:extLst>
              </a:tr>
              <a:tr h="417105">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dirty="0">
                          <a:latin typeface="+mn-lt"/>
                        </a:rPr>
                        <a:t>Projection and focus</a:t>
                      </a:r>
                    </a:p>
                  </a:txBody>
                  <a:tcPr/>
                </a:tc>
                <a:tc>
                  <a:txBody>
                    <a:bodyPr/>
                    <a:lstStyle/>
                    <a:p>
                      <a:pPr lvl="0" algn="r">
                        <a:buNone/>
                      </a:pPr>
                      <a:r>
                        <a:rPr lang="en-AU" dirty="0">
                          <a:solidFill>
                            <a:schemeClr val="tx1"/>
                          </a:solidFill>
                          <a:latin typeface="+mn-lt"/>
                        </a:rPr>
                        <a:t>54</a:t>
                      </a:r>
                    </a:p>
                  </a:txBody>
                  <a:tcPr/>
                </a:tc>
                <a:extLst>
                  <a:ext uri="{0D108BD9-81ED-4DB2-BD59-A6C34878D82A}">
                    <a16:rowId xmlns:a16="http://schemas.microsoft.com/office/drawing/2014/main" val="3635963094"/>
                  </a:ext>
                </a:extLst>
              </a:tr>
              <a:tr h="417105">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latin typeface="+mn-lt"/>
                        </a:rPr>
                        <a:t>Glossary</a:t>
                      </a:r>
                    </a:p>
                  </a:txBody>
                  <a:tcPr/>
                </a:tc>
                <a:tc>
                  <a:txBody>
                    <a:bodyPr/>
                    <a:lstStyle/>
                    <a:p>
                      <a:pPr lvl="0" algn="r">
                        <a:buNone/>
                      </a:pPr>
                      <a:r>
                        <a:rPr lang="en-AU" dirty="0">
                          <a:solidFill>
                            <a:schemeClr val="tx1"/>
                          </a:solidFill>
                          <a:latin typeface="+mn-lt"/>
                        </a:rPr>
                        <a:t>57</a:t>
                      </a:r>
                    </a:p>
                  </a:txBody>
                  <a:tcPr/>
                </a:tc>
                <a:extLst>
                  <a:ext uri="{0D108BD9-81ED-4DB2-BD59-A6C34878D82A}">
                    <a16:rowId xmlns:a16="http://schemas.microsoft.com/office/drawing/2014/main" val="938774213"/>
                  </a:ext>
                </a:extLst>
              </a:tr>
            </a:tbl>
          </a:graphicData>
        </a:graphic>
      </p:graphicFrame>
      <p:pic>
        <p:nvPicPr>
          <p:cNvPr id="1026" name="Picture 2">
            <a:extLst>
              <a:ext uri="{FF2B5EF4-FFF2-40B4-BE49-F238E27FC236}">
                <a16:creationId xmlns:a16="http://schemas.microsoft.com/office/drawing/2014/main" id="{0F83A275-9341-D415-717C-B8C234A6DDCA}"/>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08177" y="963395"/>
            <a:ext cx="3353488" cy="5030233"/>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F10BDFD-82B2-7C77-FA5D-2B7D6C498552}"/>
              </a:ext>
              <a:ext uri="{C183D7F6-B498-43B3-948B-1728B52AA6E4}">
                <adec:decorative xmlns:adec="http://schemas.microsoft.com/office/drawing/2017/decorative" val="1"/>
              </a:ext>
            </a:extLst>
          </p:cNvPr>
          <p:cNvSpPr txBox="1"/>
          <p:nvPr/>
        </p:nvSpPr>
        <p:spPr>
          <a:xfrm>
            <a:off x="8208177" y="6051423"/>
            <a:ext cx="3406649" cy="348988"/>
          </a:xfrm>
          <a:prstGeom prst="rect">
            <a:avLst/>
          </a:prstGeom>
          <a:noFill/>
        </p:spPr>
        <p:txBody>
          <a:bodyPr wrap="square" lIns="0" tIns="0" rIns="0" bIns="0" rtlCol="0">
            <a:noAutofit/>
          </a:bodyPr>
          <a:lstStyle/>
          <a:p>
            <a:pPr>
              <a:lnSpc>
                <a:spcPct val="150000"/>
              </a:lnSpc>
            </a:pPr>
            <a:r>
              <a:rPr lang="en-AU" sz="1200" dirty="0">
                <a:hlinkClick r:id="rId4"/>
              </a:rPr>
              <a:t>‘Dancer Dancing at the Hallway’</a:t>
            </a:r>
            <a:r>
              <a:rPr lang="en-AU" sz="1200" dirty="0"/>
              <a:t> by </a:t>
            </a:r>
            <a:r>
              <a:rPr lang="en-AU" sz="1200" dirty="0">
                <a:hlinkClick r:id="rId5"/>
              </a:rPr>
              <a:t>Los Muertos Crew </a:t>
            </a:r>
            <a:r>
              <a:rPr lang="en-AU" sz="1200" dirty="0"/>
              <a:t>is licensed under the </a:t>
            </a:r>
            <a:r>
              <a:rPr lang="en-AU" sz="1200" dirty="0" err="1">
                <a:hlinkClick r:id="rId6"/>
              </a:rPr>
              <a:t>Pexels</a:t>
            </a:r>
            <a:r>
              <a:rPr lang="en-AU" sz="1200" dirty="0">
                <a:hlinkClick r:id="rId6"/>
              </a:rPr>
              <a:t> License</a:t>
            </a:r>
            <a:r>
              <a:rPr lang="en-AU" sz="1200" dirty="0"/>
              <a:t>.</a:t>
            </a:r>
          </a:p>
          <a:p>
            <a:pPr algn="l"/>
            <a:endParaRPr lang="en-AU" sz="1200" dirty="0"/>
          </a:p>
        </p:txBody>
      </p:sp>
      <p:sp>
        <p:nvSpPr>
          <p:cNvPr id="4" name="Slide Number Placeholder 3">
            <a:extLst>
              <a:ext uri="{FF2B5EF4-FFF2-40B4-BE49-F238E27FC236}">
                <a16:creationId xmlns:a16="http://schemas.microsoft.com/office/drawing/2014/main" id="{E2E3172F-66A8-9EA3-A878-D06E73296BDC}"/>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296391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958DC-EB9B-39C4-5789-5A52B7035176}"/>
              </a:ext>
            </a:extLst>
          </p:cNvPr>
          <p:cNvSpPr>
            <a:spLocks noGrp="1"/>
          </p:cNvSpPr>
          <p:nvPr>
            <p:ph type="title"/>
          </p:nvPr>
        </p:nvSpPr>
        <p:spPr/>
        <p:txBody>
          <a:bodyPr/>
          <a:lstStyle/>
          <a:p>
            <a:r>
              <a:rPr lang="en-US" dirty="0">
                <a:latin typeface="+mj-lt"/>
              </a:rPr>
              <a:t>Dance technique and safe dance practice </a:t>
            </a:r>
            <a:r>
              <a:rPr lang="en-AU" dirty="0">
                <a:latin typeface="+mj-lt"/>
              </a:rPr>
              <a:t>(2)</a:t>
            </a:r>
          </a:p>
        </p:txBody>
      </p:sp>
      <p:sp>
        <p:nvSpPr>
          <p:cNvPr id="4" name="Text Placeholder 3">
            <a:extLst>
              <a:ext uri="{FF2B5EF4-FFF2-40B4-BE49-F238E27FC236}">
                <a16:creationId xmlns:a16="http://schemas.microsoft.com/office/drawing/2014/main" id="{26017B7B-76E6-4538-257F-0E07BA03EEBC}"/>
              </a:ext>
            </a:extLst>
          </p:cNvPr>
          <p:cNvSpPr>
            <a:spLocks noGrp="1"/>
          </p:cNvSpPr>
          <p:nvPr>
            <p:ph type="body" sz="quarter" idx="18"/>
          </p:nvPr>
        </p:nvSpPr>
        <p:spPr/>
        <p:txBody>
          <a:bodyPr/>
          <a:lstStyle/>
          <a:p>
            <a:r>
              <a:rPr lang="en-AU" dirty="0">
                <a:latin typeface="+mj-lt"/>
              </a:rPr>
              <a:t>Activity – formative check-in opportunity 2</a:t>
            </a:r>
          </a:p>
        </p:txBody>
      </p:sp>
      <p:sp>
        <p:nvSpPr>
          <p:cNvPr id="6" name="Picture Placeholder 5">
            <a:extLst>
              <a:ext uri="{FF2B5EF4-FFF2-40B4-BE49-F238E27FC236}">
                <a16:creationId xmlns:a16="http://schemas.microsoft.com/office/drawing/2014/main" id="{0A738EE8-EC9D-2F69-CB9C-37793B411F93}"/>
              </a:ext>
            </a:extLst>
          </p:cNvPr>
          <p:cNvSpPr>
            <a:spLocks noGrp="1"/>
          </p:cNvSpPr>
          <p:nvPr>
            <p:ph type="pic" sz="quarter" idx="13"/>
          </p:nvPr>
        </p:nvSpPr>
        <p:spPr>
          <a:xfrm>
            <a:off x="359998" y="1909281"/>
            <a:ext cx="11483999" cy="3358043"/>
          </a:xfrm>
        </p:spPr>
        <p:txBody>
          <a:bodyPr/>
          <a:lstStyle/>
          <a:p>
            <a:r>
              <a:rPr lang="en-AU" sz="1800" dirty="0">
                <a:latin typeface="+mn-lt"/>
              </a:rPr>
              <a:t>Review video footage from the class performing a warm-up, centre or locomotor exercise. </a:t>
            </a:r>
          </a:p>
          <a:p>
            <a:pPr marL="285750" indent="-285750">
              <a:buFont typeface="Arial" panose="020B0604020202020204" pitchFamily="34" charset="0"/>
              <a:buChar char="•"/>
            </a:pPr>
            <a:r>
              <a:rPr lang="en-AU" sz="1800" dirty="0">
                <a:latin typeface="+mn-lt"/>
              </a:rPr>
              <a:t>Reflect on your application of dance technique and/or safe dance practice using ‘Two stars and a wish’ for self-reflection.</a:t>
            </a:r>
          </a:p>
          <a:p>
            <a:pPr marL="285750" indent="-285750">
              <a:buFont typeface="Arial" panose="020B0604020202020204" pitchFamily="34" charset="0"/>
              <a:buChar char="•"/>
            </a:pPr>
            <a:r>
              <a:rPr lang="en-AU" sz="1800" dirty="0">
                <a:latin typeface="+mn-lt"/>
              </a:rPr>
              <a:t>Two stars includes 2 aspects that are improving. </a:t>
            </a:r>
          </a:p>
          <a:p>
            <a:pPr marL="285750" indent="-285750">
              <a:buFont typeface="Arial" panose="020B0604020202020204" pitchFamily="34" charset="0"/>
              <a:buChar char="•"/>
            </a:pPr>
            <a:r>
              <a:rPr lang="en-AU" sz="1800" dirty="0">
                <a:latin typeface="+mn-lt"/>
              </a:rPr>
              <a:t>A wish includes an aspect you would like to keep working on. </a:t>
            </a:r>
          </a:p>
          <a:p>
            <a:pPr marL="285750" indent="-285750">
              <a:buFont typeface="Arial" panose="020B0604020202020204" pitchFamily="34" charset="0"/>
              <a:buChar char="•"/>
            </a:pPr>
            <a:r>
              <a:rPr lang="en-AU" sz="1800" dirty="0">
                <a:latin typeface="+mn-lt"/>
              </a:rPr>
              <a:t>Pair up with another person in the class to share your Two stars and a wish.</a:t>
            </a:r>
          </a:p>
        </p:txBody>
      </p:sp>
      <p:sp>
        <p:nvSpPr>
          <p:cNvPr id="7" name="Rectangle: Rounded Corners 6">
            <a:extLst>
              <a:ext uri="{FF2B5EF4-FFF2-40B4-BE49-F238E27FC236}">
                <a16:creationId xmlns:a16="http://schemas.microsoft.com/office/drawing/2014/main" id="{42947392-5B95-7CAC-10EF-AB3A2C2A7E60}"/>
              </a:ext>
            </a:extLst>
          </p:cNvPr>
          <p:cNvSpPr/>
          <p:nvPr/>
        </p:nvSpPr>
        <p:spPr>
          <a:xfrm>
            <a:off x="359998" y="5632306"/>
            <a:ext cx="11483975" cy="722457"/>
          </a:xfrm>
          <a:prstGeom prst="roundRect">
            <a:avLst/>
          </a:prstGeom>
          <a:solidFill>
            <a:schemeClr val="accent6"/>
          </a:solid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b="1" dirty="0">
                <a:solidFill>
                  <a:schemeClr val="tx1"/>
                </a:solidFill>
                <a:latin typeface="+mn-lt"/>
              </a:rPr>
              <a:t>Note </a:t>
            </a:r>
            <a:r>
              <a:rPr lang="en-AU" sz="1800" dirty="0">
                <a:solidFill>
                  <a:schemeClr val="tx1"/>
                </a:solidFill>
                <a:latin typeface="+mn-lt"/>
              </a:rPr>
              <a:t>–</a:t>
            </a:r>
            <a:r>
              <a:rPr lang="en-AU" sz="1800" b="1" dirty="0">
                <a:solidFill>
                  <a:schemeClr val="tx1"/>
                </a:solidFill>
                <a:latin typeface="+mn-lt"/>
              </a:rPr>
              <a:t> </a:t>
            </a:r>
            <a:r>
              <a:rPr lang="en-AU" sz="1800" dirty="0">
                <a:solidFill>
                  <a:schemeClr val="tx1"/>
                </a:solidFill>
                <a:latin typeface="+mn-lt"/>
              </a:rPr>
              <a:t>in your discussion you may like to brainstorm ways or strategies you could use to work on your ‘wish’.</a:t>
            </a:r>
          </a:p>
        </p:txBody>
      </p:sp>
      <p:sp>
        <p:nvSpPr>
          <p:cNvPr id="3" name="Slide Number Placeholder 2">
            <a:extLst>
              <a:ext uri="{FF2B5EF4-FFF2-40B4-BE49-F238E27FC236}">
                <a16:creationId xmlns:a16="http://schemas.microsoft.com/office/drawing/2014/main" id="{216896B2-DE2B-ECB1-459C-EB6059A9170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40</a:t>
            </a:fld>
            <a:endParaRPr lang="en-AU"/>
          </a:p>
        </p:txBody>
      </p:sp>
    </p:spTree>
    <p:extLst>
      <p:ext uri="{BB962C8B-B14F-4D97-AF65-F5344CB8AC3E}">
        <p14:creationId xmlns:p14="http://schemas.microsoft.com/office/powerpoint/2010/main" val="393787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EAFB39-24C6-F5C6-8A92-9BF41A984623}"/>
              </a:ext>
            </a:extLst>
          </p:cNvPr>
          <p:cNvSpPr>
            <a:spLocks noGrp="1"/>
          </p:cNvSpPr>
          <p:nvPr>
            <p:ph type="ctrTitle"/>
          </p:nvPr>
        </p:nvSpPr>
        <p:spPr/>
        <p:txBody>
          <a:bodyPr/>
          <a:lstStyle/>
          <a:p>
            <a:r>
              <a:rPr lang="en-US" dirty="0"/>
              <a:t>The elements of dance and performance quality</a:t>
            </a:r>
            <a:endParaRPr lang="en-AU" dirty="0"/>
          </a:p>
        </p:txBody>
      </p:sp>
      <p:sp>
        <p:nvSpPr>
          <p:cNvPr id="7" name="Text Placeholder 6">
            <a:extLst>
              <a:ext uri="{FF2B5EF4-FFF2-40B4-BE49-F238E27FC236}">
                <a16:creationId xmlns:a16="http://schemas.microsoft.com/office/drawing/2014/main" id="{567426B1-2514-6438-5EB5-4045A08188C0}"/>
              </a:ext>
            </a:extLst>
          </p:cNvPr>
          <p:cNvSpPr>
            <a:spLocks noGrp="1"/>
          </p:cNvSpPr>
          <p:nvPr>
            <p:ph type="body" sz="quarter" idx="11"/>
          </p:nvPr>
        </p:nvSpPr>
        <p:spPr/>
        <p:txBody>
          <a:bodyPr/>
          <a:lstStyle/>
          <a:p>
            <a:r>
              <a:rPr lang="en-AU"/>
              <a:t>3</a:t>
            </a:r>
          </a:p>
        </p:txBody>
      </p:sp>
      <p:pic>
        <p:nvPicPr>
          <p:cNvPr id="3" name="Picture 2">
            <a:extLst>
              <a:ext uri="{FF2B5EF4-FFF2-40B4-BE49-F238E27FC236}">
                <a16:creationId xmlns:a16="http://schemas.microsoft.com/office/drawing/2014/main" id="{342E901F-CFCF-35E1-8A46-C71183B254D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52002" y="0"/>
            <a:ext cx="5065776" cy="6858000"/>
          </a:xfrm>
          <a:prstGeom prst="rect">
            <a:avLst/>
          </a:prstGeom>
        </p:spPr>
      </p:pic>
    </p:spTree>
    <p:extLst>
      <p:ext uri="{BB962C8B-B14F-4D97-AF65-F5344CB8AC3E}">
        <p14:creationId xmlns:p14="http://schemas.microsoft.com/office/powerpoint/2010/main" val="120655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Heading that says: Learning intentions and success criteria">
            <a:extLst>
              <a:ext uri="{FF2B5EF4-FFF2-40B4-BE49-F238E27FC236}">
                <a16:creationId xmlns:a16="http://schemas.microsoft.com/office/drawing/2014/main" id="{93C2F565-F297-86E6-8512-2F48A7BEF9B3}"/>
              </a:ext>
            </a:extLst>
          </p:cNvPr>
          <p:cNvSpPr>
            <a:spLocks noGrp="1"/>
          </p:cNvSpPr>
          <p:nvPr>
            <p:ph type="title"/>
          </p:nvPr>
        </p:nvSpPr>
        <p:spPr/>
        <p:txBody>
          <a:bodyPr/>
          <a:lstStyle/>
          <a:p>
            <a:r>
              <a:rPr lang="en-AU" dirty="0">
                <a:latin typeface="+mj-lt"/>
              </a:rPr>
              <a:t>Learning intentions and success criteria (3)</a:t>
            </a:r>
          </a:p>
        </p:txBody>
      </p:sp>
      <p:sp>
        <p:nvSpPr>
          <p:cNvPr id="10" name="Text Placeholder 9">
            <a:extLst>
              <a:ext uri="{FF2B5EF4-FFF2-40B4-BE49-F238E27FC236}">
                <a16:creationId xmlns:a16="http://schemas.microsoft.com/office/drawing/2014/main" id="{12A8E99F-61F2-F594-4259-A21DC33B071E}"/>
              </a:ext>
            </a:extLst>
          </p:cNvPr>
          <p:cNvSpPr>
            <a:spLocks noGrp="1"/>
          </p:cNvSpPr>
          <p:nvPr>
            <p:ph type="body" sz="quarter" idx="18"/>
          </p:nvPr>
        </p:nvSpPr>
        <p:spPr/>
        <p:txBody>
          <a:bodyPr/>
          <a:lstStyle/>
          <a:p>
            <a:r>
              <a:rPr lang="en-AU" dirty="0">
                <a:latin typeface="+mj-lt"/>
              </a:rPr>
              <a:t>Dance technique and performance quality in the jazz dance exercises</a:t>
            </a:r>
          </a:p>
        </p:txBody>
      </p:sp>
      <p:sp>
        <p:nvSpPr>
          <p:cNvPr id="4" name="Slide Number Placeholder 3">
            <a:extLst>
              <a:ext uri="{FF2B5EF4-FFF2-40B4-BE49-F238E27FC236}">
                <a16:creationId xmlns:a16="http://schemas.microsoft.com/office/drawing/2014/main" id="{0A1F1210-3556-4BB7-1C77-703CBA7878B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42</a:t>
            </a:fld>
            <a:endParaRPr lang="en-AU"/>
          </a:p>
        </p:txBody>
      </p:sp>
      <p:grpSp>
        <p:nvGrpSpPr>
          <p:cNvPr id="9" name="Group 8" descr="Learning intentions&#10;We are learning to:&#10;identify the elements of dance as space, time and dynamics &#10;understand the relationship between dance technique and performance quality&#10;use dance technique with the elements of dance and performance quality.&#10;&#10;">
            <a:extLst>
              <a:ext uri="{FF2B5EF4-FFF2-40B4-BE49-F238E27FC236}">
                <a16:creationId xmlns:a16="http://schemas.microsoft.com/office/drawing/2014/main" id="{33D8AD47-0588-6E8C-BB84-A561D882B154}"/>
              </a:ext>
            </a:extLst>
          </p:cNvPr>
          <p:cNvGrpSpPr/>
          <p:nvPr/>
        </p:nvGrpSpPr>
        <p:grpSpPr>
          <a:xfrm>
            <a:off x="359999" y="1491916"/>
            <a:ext cx="5628026" cy="4908884"/>
            <a:chOff x="359999" y="1491916"/>
            <a:chExt cx="5628026" cy="4908884"/>
          </a:xfrm>
        </p:grpSpPr>
        <p:sp>
          <p:nvSpPr>
            <p:cNvPr id="8" name="Rectangle: Rounded Corners 7">
              <a:extLst>
                <a:ext uri="{FF2B5EF4-FFF2-40B4-BE49-F238E27FC236}">
                  <a16:creationId xmlns:a16="http://schemas.microsoft.com/office/drawing/2014/main" id="{1F691B02-140D-82EF-89FD-623052B0B332}"/>
                </a:ext>
                <a:ext uri="{C183D7F6-B498-43B3-948B-1728B52AA6E4}">
                  <adec:decorative xmlns:adec="http://schemas.microsoft.com/office/drawing/2017/decorative" val="0"/>
                </a:ext>
              </a:extLst>
            </p:cNvPr>
            <p:cNvSpPr/>
            <p:nvPr/>
          </p:nvSpPr>
          <p:spPr>
            <a:xfrm>
              <a:off x="359999" y="1491916"/>
              <a:ext cx="5628026" cy="4908884"/>
            </a:xfrm>
            <a:prstGeom prst="roundRect">
              <a:avLst>
                <a:gd name="adj" fmla="val 5520"/>
              </a:avLst>
            </a:prstGeom>
            <a:solidFill>
              <a:schemeClr val="accent6"/>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nSpc>
                  <a:spcPct val="130000"/>
                </a:lnSpc>
                <a:spcAft>
                  <a:spcPts val="1200"/>
                </a:spcAft>
              </a:pPr>
              <a:endParaRPr lang="en-AU" sz="1800" dirty="0">
                <a:solidFill>
                  <a:schemeClr val="tx1"/>
                </a:solidFill>
              </a:endParaRPr>
            </a:p>
          </p:txBody>
        </p:sp>
        <p:sp>
          <p:nvSpPr>
            <p:cNvPr id="3" name="TextBox 2">
              <a:extLst>
                <a:ext uri="{FF2B5EF4-FFF2-40B4-BE49-F238E27FC236}">
                  <a16:creationId xmlns:a16="http://schemas.microsoft.com/office/drawing/2014/main" id="{1EFB7DB9-4968-B05A-5959-2960611F3441}"/>
                </a:ext>
              </a:extLst>
            </p:cNvPr>
            <p:cNvSpPr txBox="1"/>
            <p:nvPr/>
          </p:nvSpPr>
          <p:spPr>
            <a:xfrm>
              <a:off x="498944" y="1605061"/>
              <a:ext cx="5350137" cy="4426086"/>
            </a:xfrm>
            <a:prstGeom prst="rect">
              <a:avLst/>
            </a:prstGeom>
            <a:noFill/>
          </p:spPr>
          <p:txBody>
            <a:bodyPr wrap="square" lIns="0" tIns="0" rIns="0" bIns="0" rtlCol="0">
              <a:noAutofit/>
            </a:bodyPr>
            <a:lstStyle/>
            <a:p>
              <a:pPr marL="542925" indent="-342900">
                <a:lnSpc>
                  <a:spcPct val="150000"/>
                </a:lnSpc>
                <a:spcAft>
                  <a:spcPts val="1200"/>
                </a:spcAft>
              </a:pPr>
              <a:r>
                <a:rPr lang="en-AU" sz="1800" b="1" dirty="0">
                  <a:solidFill>
                    <a:schemeClr val="tx1"/>
                  </a:solidFill>
                </a:rPr>
                <a:t>Learning intentions</a:t>
              </a:r>
            </a:p>
            <a:p>
              <a:pPr marL="542925" indent="-342900">
                <a:lnSpc>
                  <a:spcPct val="150000"/>
                </a:lnSpc>
                <a:spcAft>
                  <a:spcPts val="1200"/>
                </a:spcAft>
              </a:pPr>
              <a:r>
                <a:rPr lang="en-AU" sz="1800" dirty="0">
                  <a:solidFill>
                    <a:schemeClr val="tx1"/>
                  </a:solidFill>
                </a:rPr>
                <a:t>We are learning to:</a:t>
              </a:r>
            </a:p>
            <a:p>
              <a:pPr marL="542925" indent="-342900">
                <a:lnSpc>
                  <a:spcPct val="150000"/>
                </a:lnSpc>
                <a:spcAft>
                  <a:spcPts val="1200"/>
                </a:spcAft>
                <a:buFont typeface="Arial" panose="020B0604020202020204" pitchFamily="34" charset="0"/>
                <a:buChar char="•"/>
              </a:pPr>
              <a:r>
                <a:rPr lang="en-AU" sz="1800" dirty="0">
                  <a:solidFill>
                    <a:schemeClr val="tx1"/>
                  </a:solidFill>
                </a:rPr>
                <a:t>identify the elements of dance as space, time and dynamics </a:t>
              </a:r>
            </a:p>
            <a:p>
              <a:pPr marL="542925" indent="-342900">
                <a:lnSpc>
                  <a:spcPct val="150000"/>
                </a:lnSpc>
                <a:spcAft>
                  <a:spcPts val="1200"/>
                </a:spcAft>
                <a:buFont typeface="Arial" panose="020B0604020202020204" pitchFamily="34" charset="0"/>
                <a:buChar char="•"/>
              </a:pPr>
              <a:r>
                <a:rPr lang="en-AU" sz="1800" dirty="0">
                  <a:solidFill>
                    <a:schemeClr val="tx1"/>
                  </a:solidFill>
                </a:rPr>
                <a:t>understand the relationship between dance technique and performance quality</a:t>
              </a:r>
            </a:p>
            <a:p>
              <a:pPr marL="542925" indent="-342900">
                <a:lnSpc>
                  <a:spcPct val="150000"/>
                </a:lnSpc>
                <a:spcAft>
                  <a:spcPts val="1200"/>
                </a:spcAft>
                <a:buFont typeface="Arial" panose="020B0604020202020204" pitchFamily="34" charset="0"/>
                <a:buChar char="•"/>
              </a:pPr>
              <a:r>
                <a:rPr lang="en-AU" sz="1800" dirty="0">
                  <a:solidFill>
                    <a:schemeClr val="tx1"/>
                  </a:solidFill>
                </a:rPr>
                <a:t>use dance technique with the elements of dance and performance quality.</a:t>
              </a:r>
              <a:endParaRPr lang="en-AU" sz="300" dirty="0">
                <a:solidFill>
                  <a:schemeClr val="tx1"/>
                </a:solidFill>
              </a:endParaRPr>
            </a:p>
            <a:p>
              <a:pPr algn="l"/>
              <a:endParaRPr lang="en-AU" sz="1800" dirty="0"/>
            </a:p>
          </p:txBody>
        </p:sp>
      </p:grpSp>
      <p:grpSp>
        <p:nvGrpSpPr>
          <p:cNvPr id="11" name="Group 10" descr="Success criteria&#10;I can:&#10;describe the components of the space, time and dynamics&#10;demonstrate how dance technique such as control, alignment, coordination, strength and flexibility can enhance the performance quality in jazz dance skills &#10;perform jazz dance using space, time and dynamics to enhance my confidence and commitment to achieve performance quality.">
            <a:extLst>
              <a:ext uri="{FF2B5EF4-FFF2-40B4-BE49-F238E27FC236}">
                <a16:creationId xmlns:a16="http://schemas.microsoft.com/office/drawing/2014/main" id="{BEEFFD42-F0F2-EBAF-E41D-BAA479F96D9F}"/>
              </a:ext>
            </a:extLst>
          </p:cNvPr>
          <p:cNvGrpSpPr/>
          <p:nvPr/>
        </p:nvGrpSpPr>
        <p:grpSpPr>
          <a:xfrm>
            <a:off x="6215975" y="1491916"/>
            <a:ext cx="5628026" cy="4908884"/>
            <a:chOff x="6215975" y="1491916"/>
            <a:chExt cx="5628026" cy="4908884"/>
          </a:xfrm>
        </p:grpSpPr>
        <p:sp>
          <p:nvSpPr>
            <p:cNvPr id="5" name="Rectangle: Rounded Corners 4">
              <a:extLst>
                <a:ext uri="{FF2B5EF4-FFF2-40B4-BE49-F238E27FC236}">
                  <a16:creationId xmlns:a16="http://schemas.microsoft.com/office/drawing/2014/main" id="{BA211106-268F-90F0-5722-94A37BBB6F06}"/>
                </a:ext>
                <a:ext uri="{C183D7F6-B498-43B3-948B-1728B52AA6E4}">
                  <adec:decorative xmlns:adec="http://schemas.microsoft.com/office/drawing/2017/decorative" val="0"/>
                </a:ext>
              </a:extLst>
            </p:cNvPr>
            <p:cNvSpPr/>
            <p:nvPr/>
          </p:nvSpPr>
          <p:spPr>
            <a:xfrm>
              <a:off x="6215975" y="1491916"/>
              <a:ext cx="5628026" cy="4908884"/>
            </a:xfrm>
            <a:prstGeom prst="roundRect">
              <a:avLst>
                <a:gd name="adj" fmla="val 5520"/>
              </a:avLst>
            </a:prstGeom>
            <a:solidFill>
              <a:schemeClr val="accent4"/>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nSpc>
                  <a:spcPct val="130000"/>
                </a:lnSpc>
                <a:spcAft>
                  <a:spcPts val="1200"/>
                </a:spcAft>
              </a:pPr>
              <a:endParaRPr lang="en-AU" sz="1800" dirty="0">
                <a:solidFill>
                  <a:schemeClr val="tx1"/>
                </a:solidFill>
              </a:endParaRPr>
            </a:p>
          </p:txBody>
        </p:sp>
        <p:sp>
          <p:nvSpPr>
            <p:cNvPr id="7" name="TextBox 6">
              <a:extLst>
                <a:ext uri="{FF2B5EF4-FFF2-40B4-BE49-F238E27FC236}">
                  <a16:creationId xmlns:a16="http://schemas.microsoft.com/office/drawing/2014/main" id="{52B1D319-72D5-9CE4-AE45-A6F016374394}"/>
                </a:ext>
              </a:extLst>
            </p:cNvPr>
            <p:cNvSpPr txBox="1"/>
            <p:nvPr/>
          </p:nvSpPr>
          <p:spPr>
            <a:xfrm>
              <a:off x="6354920" y="1673157"/>
              <a:ext cx="5350137" cy="4426086"/>
            </a:xfrm>
            <a:prstGeom prst="rect">
              <a:avLst/>
            </a:prstGeom>
            <a:noFill/>
          </p:spPr>
          <p:txBody>
            <a:bodyPr wrap="square" lIns="0" tIns="0" rIns="0" bIns="0" rtlCol="0">
              <a:noAutofit/>
            </a:bodyPr>
            <a:lstStyle/>
            <a:p>
              <a:pPr>
                <a:lnSpc>
                  <a:spcPct val="130000"/>
                </a:lnSpc>
                <a:spcAft>
                  <a:spcPts val="1200"/>
                </a:spcAft>
              </a:pPr>
              <a:r>
                <a:rPr lang="en-AU" sz="1800" b="1" dirty="0">
                  <a:solidFill>
                    <a:schemeClr val="tx1"/>
                  </a:solidFill>
                </a:rPr>
                <a:t>Success criteria</a:t>
              </a:r>
            </a:p>
            <a:p>
              <a:pPr>
                <a:lnSpc>
                  <a:spcPct val="130000"/>
                </a:lnSpc>
                <a:spcAft>
                  <a:spcPts val="1200"/>
                </a:spcAft>
              </a:pPr>
              <a:r>
                <a:rPr lang="en-AU" sz="1800" dirty="0">
                  <a:solidFill>
                    <a:schemeClr val="tx1"/>
                  </a:solidFill>
                </a:rPr>
                <a:t>I can:</a:t>
              </a:r>
            </a:p>
            <a:p>
              <a:pPr marL="342900" indent="-342900">
                <a:lnSpc>
                  <a:spcPct val="130000"/>
                </a:lnSpc>
                <a:spcAft>
                  <a:spcPts val="1200"/>
                </a:spcAft>
                <a:buFont typeface="Arial" panose="020B0604020202020204" pitchFamily="34" charset="0"/>
                <a:buChar char="•"/>
              </a:pPr>
              <a:r>
                <a:rPr lang="en-AU" sz="1800" dirty="0">
                  <a:solidFill>
                    <a:schemeClr val="tx1"/>
                  </a:solidFill>
                </a:rPr>
                <a:t>describe the components of the space, time and dynamics</a:t>
              </a:r>
            </a:p>
            <a:p>
              <a:pPr marL="342900" indent="-342900">
                <a:lnSpc>
                  <a:spcPct val="130000"/>
                </a:lnSpc>
                <a:spcAft>
                  <a:spcPts val="1200"/>
                </a:spcAft>
                <a:buFont typeface="Arial" panose="020B0604020202020204" pitchFamily="34" charset="0"/>
                <a:buChar char="•"/>
              </a:pPr>
              <a:r>
                <a:rPr lang="en-AU" sz="1800" dirty="0">
                  <a:solidFill>
                    <a:schemeClr val="tx1"/>
                  </a:solidFill>
                </a:rPr>
                <a:t>demonstrate how dance technique such as control, alignment, coordination, strength and flexibility can enhance the performance quality in jazz dance skills </a:t>
              </a:r>
            </a:p>
            <a:p>
              <a:pPr marL="342900" indent="-342900">
                <a:lnSpc>
                  <a:spcPct val="130000"/>
                </a:lnSpc>
                <a:spcAft>
                  <a:spcPts val="1200"/>
                </a:spcAft>
                <a:buFont typeface="Arial" panose="020B0604020202020204" pitchFamily="34" charset="0"/>
                <a:buChar char="•"/>
              </a:pPr>
              <a:r>
                <a:rPr lang="en-AU" sz="1800" dirty="0">
                  <a:solidFill>
                    <a:schemeClr val="tx1"/>
                  </a:solidFill>
                </a:rPr>
                <a:t>perform jazz dance using space, time and dynamics to enhance my confidence and commitment to achieve performance quality.</a:t>
              </a:r>
            </a:p>
          </p:txBody>
        </p:sp>
      </p:grpSp>
    </p:spTree>
    <p:extLst>
      <p:ext uri="{BB962C8B-B14F-4D97-AF65-F5344CB8AC3E}">
        <p14:creationId xmlns:p14="http://schemas.microsoft.com/office/powerpoint/2010/main" val="348514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F20C9-C60F-95E8-A46B-2471B46136ED}"/>
              </a:ext>
            </a:extLst>
          </p:cNvPr>
          <p:cNvSpPr>
            <a:spLocks noGrp="1"/>
          </p:cNvSpPr>
          <p:nvPr>
            <p:ph type="title"/>
          </p:nvPr>
        </p:nvSpPr>
        <p:spPr/>
        <p:txBody>
          <a:bodyPr/>
          <a:lstStyle/>
          <a:p>
            <a:r>
              <a:rPr lang="en-AU" dirty="0">
                <a:latin typeface="+mj-lt"/>
              </a:rPr>
              <a:t>The elements of dance (1)</a:t>
            </a:r>
          </a:p>
        </p:txBody>
      </p:sp>
      <p:sp>
        <p:nvSpPr>
          <p:cNvPr id="13" name="Rectangle: Rounded Corners 12" descr="A feature box that says 'NESA defines the elements of dance as ‘the tools used to perform, compose and appreciate dance works in artistic, cultural, social and personal contexts.’ &#10;">
            <a:extLst>
              <a:ext uri="{FF2B5EF4-FFF2-40B4-BE49-F238E27FC236}">
                <a16:creationId xmlns:a16="http://schemas.microsoft.com/office/drawing/2014/main" id="{12F40D8A-F360-ED1D-4B60-DDE952D05699}"/>
              </a:ext>
              <a:ext uri="{C183D7F6-B498-43B3-948B-1728B52AA6E4}">
                <adec:decorative xmlns:adec="http://schemas.microsoft.com/office/drawing/2017/decorative" val="0"/>
              </a:ext>
            </a:extLst>
          </p:cNvPr>
          <p:cNvSpPr/>
          <p:nvPr/>
        </p:nvSpPr>
        <p:spPr>
          <a:xfrm>
            <a:off x="302759" y="1086647"/>
            <a:ext cx="7189116" cy="1905805"/>
          </a:xfrm>
          <a:prstGeom prst="roundRect">
            <a:avLst>
              <a:gd name="adj" fmla="val 9521"/>
            </a:avLst>
          </a:prstGeom>
          <a:solidFill>
            <a:schemeClr val="accent4"/>
          </a:solidFill>
          <a:ln w="38100" cap="flat" cmpd="sng" algn="ctr">
            <a:noFill/>
            <a:prstDash val="solid"/>
            <a:miter lim="800000"/>
          </a:ln>
          <a:effectLst/>
        </p:spPr>
        <p:txBody>
          <a:bodyPr lIns="91440" tIns="45720" rIns="91440" bIns="45720" rtlCol="0" anchor="ctr"/>
          <a:lstStyle/>
          <a:p>
            <a:pPr marL="361950" marR="0" lvl="0" defTabSz="914400" eaLnBrk="1" fontAlgn="auto" latinLnBrk="0" hangingPunct="1">
              <a:lnSpc>
                <a:spcPct val="150000"/>
              </a:lnSpc>
              <a:spcBef>
                <a:spcPts val="0"/>
              </a:spcBef>
              <a:spcAft>
                <a:spcPts val="0"/>
              </a:spcAft>
              <a:buClrTx/>
              <a:buSzTx/>
              <a:buFontTx/>
              <a:buNone/>
              <a:tabLst/>
              <a:defRPr/>
            </a:pPr>
            <a:r>
              <a:rPr kumimoji="0" lang="en-AU" sz="1800" b="0" i="0" u="none" strike="noStrike" kern="0" cap="none" spc="0" normalizeH="0" baseline="0" noProof="0" dirty="0">
                <a:ln>
                  <a:noFill/>
                </a:ln>
                <a:solidFill>
                  <a:srgbClr val="22272B"/>
                </a:solidFill>
                <a:effectLst/>
                <a:uLnTx/>
                <a:uFillTx/>
                <a:ea typeface="+mn-ea"/>
                <a:cs typeface="+mn-cs"/>
              </a:rPr>
              <a:t>NESA defines the elements of dance as ‘the tools used to perform, compose and appreciate dance works in artistic, cultural, social and personal contexts.’ </a:t>
            </a:r>
          </a:p>
          <a:p>
            <a:pPr marL="361950" marR="0" lvl="0" algn="r" defTabSz="914400" eaLnBrk="1" fontAlgn="auto" latinLnBrk="0" hangingPunct="1">
              <a:lnSpc>
                <a:spcPct val="150000"/>
              </a:lnSpc>
              <a:spcBef>
                <a:spcPts val="0"/>
              </a:spcBef>
              <a:spcAft>
                <a:spcPts val="0"/>
              </a:spcAft>
              <a:buClrTx/>
              <a:buSzTx/>
              <a:buFontTx/>
              <a:buNone/>
              <a:tabLst/>
              <a:defRPr/>
            </a:pPr>
            <a:r>
              <a:rPr kumimoji="0" lang="en-AU" sz="1800" b="0" i="0" u="none" strike="noStrike" kern="0" cap="none" spc="0" normalizeH="0" baseline="0" noProof="0" dirty="0">
                <a:ln>
                  <a:noFill/>
                </a:ln>
                <a:solidFill>
                  <a:srgbClr val="22272B"/>
                </a:solidFill>
                <a:effectLst/>
                <a:uLnTx/>
                <a:uFillTx/>
                <a:ea typeface="+mn-ea"/>
                <a:cs typeface="+mn-cs"/>
              </a:rPr>
              <a:t>(NESA 2023)</a:t>
            </a:r>
          </a:p>
        </p:txBody>
      </p:sp>
      <p:grpSp>
        <p:nvGrpSpPr>
          <p:cNvPr id="9" name="Group 8" descr="Space. Where you are moving.">
            <a:extLst>
              <a:ext uri="{FF2B5EF4-FFF2-40B4-BE49-F238E27FC236}">
                <a16:creationId xmlns:a16="http://schemas.microsoft.com/office/drawing/2014/main" id="{C00E96D2-BD19-761E-B1D7-BADBA9A14A5E}"/>
              </a:ext>
            </a:extLst>
          </p:cNvPr>
          <p:cNvGrpSpPr/>
          <p:nvPr/>
        </p:nvGrpSpPr>
        <p:grpSpPr>
          <a:xfrm>
            <a:off x="360000" y="3173500"/>
            <a:ext cx="7150266" cy="1014072"/>
            <a:chOff x="360000" y="2591829"/>
            <a:chExt cx="7150266" cy="1014072"/>
          </a:xfrm>
        </p:grpSpPr>
        <p:sp>
          <p:nvSpPr>
            <p:cNvPr id="19" name="Rectangle: Rounded Corners 18">
              <a:extLst>
                <a:ext uri="{FF2B5EF4-FFF2-40B4-BE49-F238E27FC236}">
                  <a16:creationId xmlns:a16="http://schemas.microsoft.com/office/drawing/2014/main" id="{98B36E1F-50E5-0769-9966-B773D66B5695}"/>
                </a:ext>
              </a:extLst>
            </p:cNvPr>
            <p:cNvSpPr/>
            <p:nvPr/>
          </p:nvSpPr>
          <p:spPr>
            <a:xfrm>
              <a:off x="1598079" y="2591829"/>
              <a:ext cx="5912187" cy="1014072"/>
            </a:xfrm>
            <a:prstGeom prst="roundRect">
              <a:avLst/>
            </a:prstGeom>
            <a:solidFill>
              <a:schemeClr val="accent6"/>
            </a:solid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b="1" dirty="0">
                  <a:solidFill>
                    <a:schemeClr val="tx1"/>
                  </a:solidFill>
                  <a:latin typeface="+mj-lt"/>
                </a:rPr>
                <a:t>Space</a:t>
              </a:r>
              <a:r>
                <a:rPr lang="en-AU" sz="1800" b="1" dirty="0">
                  <a:solidFill>
                    <a:schemeClr val="tx1"/>
                  </a:solidFill>
                </a:rPr>
                <a:t> </a:t>
              </a:r>
            </a:p>
            <a:p>
              <a:pPr>
                <a:lnSpc>
                  <a:spcPct val="150000"/>
                </a:lnSpc>
              </a:pPr>
              <a:r>
                <a:rPr lang="en-AU" sz="1800" dirty="0">
                  <a:solidFill>
                    <a:schemeClr val="tx1"/>
                  </a:solidFill>
                </a:rPr>
                <a:t>Where you are moving</a:t>
              </a:r>
            </a:p>
          </p:txBody>
        </p:sp>
        <p:pic>
          <p:nvPicPr>
            <p:cNvPr id="24" name="Picture 23" descr="A silhouette of two people dancing&#10;&#10;Description automatically generated">
              <a:extLst>
                <a:ext uri="{FF2B5EF4-FFF2-40B4-BE49-F238E27FC236}">
                  <a16:creationId xmlns:a16="http://schemas.microsoft.com/office/drawing/2014/main" id="{65C4291C-0DF4-B01A-AD10-D720566F8C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2594865"/>
              <a:ext cx="1008000" cy="1008000"/>
            </a:xfrm>
            <a:prstGeom prst="rect">
              <a:avLst/>
            </a:prstGeom>
          </p:spPr>
        </p:pic>
      </p:grpSp>
      <p:grpSp>
        <p:nvGrpSpPr>
          <p:cNvPr id="8" name="Group 7" descr="Time. When you are moving">
            <a:extLst>
              <a:ext uri="{FF2B5EF4-FFF2-40B4-BE49-F238E27FC236}">
                <a16:creationId xmlns:a16="http://schemas.microsoft.com/office/drawing/2014/main" id="{04B92AA4-A36E-D637-7583-24064DC2468C}"/>
              </a:ext>
            </a:extLst>
          </p:cNvPr>
          <p:cNvGrpSpPr/>
          <p:nvPr/>
        </p:nvGrpSpPr>
        <p:grpSpPr>
          <a:xfrm>
            <a:off x="360000" y="4341266"/>
            <a:ext cx="7138484" cy="1008000"/>
            <a:chOff x="360000" y="3801537"/>
            <a:chExt cx="7138484" cy="1008000"/>
          </a:xfrm>
        </p:grpSpPr>
        <p:sp>
          <p:nvSpPr>
            <p:cNvPr id="22" name="Rectangle: Rounded Corners 21">
              <a:extLst>
                <a:ext uri="{FF2B5EF4-FFF2-40B4-BE49-F238E27FC236}">
                  <a16:creationId xmlns:a16="http://schemas.microsoft.com/office/drawing/2014/main" id="{66C5E4CB-23DB-88F5-F8F1-9E6F1FB6ACB2}"/>
                </a:ext>
              </a:extLst>
            </p:cNvPr>
            <p:cNvSpPr/>
            <p:nvPr/>
          </p:nvSpPr>
          <p:spPr>
            <a:xfrm>
              <a:off x="1587759" y="3816343"/>
              <a:ext cx="5910725" cy="978389"/>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150000"/>
                </a:lnSpc>
              </a:pPr>
              <a:r>
                <a:rPr lang="en-AU" sz="1800" b="1" dirty="0">
                  <a:solidFill>
                    <a:schemeClr val="tx1"/>
                  </a:solidFill>
                  <a:latin typeface="+mj-lt"/>
                </a:rPr>
                <a:t>Time</a:t>
              </a:r>
            </a:p>
            <a:p>
              <a:pPr>
                <a:lnSpc>
                  <a:spcPct val="150000"/>
                </a:lnSpc>
              </a:pPr>
              <a:r>
                <a:rPr lang="en-AU" sz="1800" dirty="0">
                  <a:solidFill>
                    <a:schemeClr val="tx1"/>
                  </a:solidFill>
                </a:rPr>
                <a:t>When you are moving</a:t>
              </a:r>
            </a:p>
          </p:txBody>
        </p:sp>
        <p:pic>
          <p:nvPicPr>
            <p:cNvPr id="25" name="Picture 24" descr="A clock with a silhouette of a dancer&#10;&#10;Description automatically generated">
              <a:extLst>
                <a:ext uri="{FF2B5EF4-FFF2-40B4-BE49-F238E27FC236}">
                  <a16:creationId xmlns:a16="http://schemas.microsoft.com/office/drawing/2014/main" id="{01260919-F67F-CEDD-7143-62684EEF07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000" y="3801537"/>
              <a:ext cx="1008000" cy="1008000"/>
            </a:xfrm>
            <a:prstGeom prst="rect">
              <a:avLst/>
            </a:prstGeom>
          </p:spPr>
        </p:pic>
      </p:grpSp>
      <p:grpSp>
        <p:nvGrpSpPr>
          <p:cNvPr id="7" name="Group 6" descr="Dynamics. How you are moving.">
            <a:extLst>
              <a:ext uri="{FF2B5EF4-FFF2-40B4-BE49-F238E27FC236}">
                <a16:creationId xmlns:a16="http://schemas.microsoft.com/office/drawing/2014/main" id="{5EE75C09-7EBA-09EF-2663-2E6002A3B33E}"/>
              </a:ext>
            </a:extLst>
          </p:cNvPr>
          <p:cNvGrpSpPr/>
          <p:nvPr/>
        </p:nvGrpSpPr>
        <p:grpSpPr>
          <a:xfrm>
            <a:off x="360000" y="5502960"/>
            <a:ext cx="7131874" cy="1013040"/>
            <a:chOff x="360000" y="4921289"/>
            <a:chExt cx="7131874" cy="1013040"/>
          </a:xfrm>
        </p:grpSpPr>
        <p:pic>
          <p:nvPicPr>
            <p:cNvPr id="26" name="Picture 25" descr="A silhouettes of women dancing&#10;&#10;Description automatically generated">
              <a:extLst>
                <a:ext uri="{FF2B5EF4-FFF2-40B4-BE49-F238E27FC236}">
                  <a16:creationId xmlns:a16="http://schemas.microsoft.com/office/drawing/2014/main" id="{952CF568-300E-2D63-7E61-B2E4E621FB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0000" y="4921289"/>
              <a:ext cx="1008000" cy="1013040"/>
            </a:xfrm>
            <a:prstGeom prst="rect">
              <a:avLst/>
            </a:prstGeom>
          </p:spPr>
        </p:pic>
        <p:sp>
          <p:nvSpPr>
            <p:cNvPr id="6" name="Rectangle: Rounded Corners 5">
              <a:extLst>
                <a:ext uri="{FF2B5EF4-FFF2-40B4-BE49-F238E27FC236}">
                  <a16:creationId xmlns:a16="http://schemas.microsoft.com/office/drawing/2014/main" id="{AF20F9D2-6054-F9F1-177F-1172BE4D30E8}"/>
                </a:ext>
                <a:ext uri="{C183D7F6-B498-43B3-948B-1728B52AA6E4}">
                  <adec:decorative xmlns:adec="http://schemas.microsoft.com/office/drawing/2017/decorative" val="1"/>
                </a:ext>
              </a:extLst>
            </p:cNvPr>
            <p:cNvSpPr/>
            <p:nvPr/>
          </p:nvSpPr>
          <p:spPr>
            <a:xfrm>
              <a:off x="1581149" y="4933837"/>
              <a:ext cx="5910725" cy="987944"/>
            </a:xfrm>
            <a:prstGeom prst="roundRect">
              <a:avLst/>
            </a:prstGeom>
            <a:solidFill>
              <a:schemeClr val="bg2"/>
            </a:solid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b="1" dirty="0">
                  <a:solidFill>
                    <a:schemeClr val="tx1"/>
                  </a:solidFill>
                  <a:latin typeface="+mj-lt"/>
                </a:rPr>
                <a:t>Dynamics</a:t>
              </a:r>
            </a:p>
            <a:p>
              <a:pPr>
                <a:lnSpc>
                  <a:spcPct val="150000"/>
                </a:lnSpc>
              </a:pPr>
              <a:r>
                <a:rPr lang="en-AU" sz="1800" dirty="0">
                  <a:solidFill>
                    <a:schemeClr val="tx1"/>
                  </a:solidFill>
                </a:rPr>
                <a:t>How you are moving</a:t>
              </a:r>
            </a:p>
          </p:txBody>
        </p:sp>
      </p:grpSp>
      <p:pic>
        <p:nvPicPr>
          <p:cNvPr id="10" name="Picture Placeholder 9" descr="A poster of the elements of dance">
            <a:hlinkClick r:id="rId6"/>
            <a:extLst>
              <a:ext uri="{FF2B5EF4-FFF2-40B4-BE49-F238E27FC236}">
                <a16:creationId xmlns:a16="http://schemas.microsoft.com/office/drawing/2014/main" id="{5C264C63-DC55-7C8F-C944-249C01FB6638}"/>
              </a:ext>
            </a:extLst>
          </p:cNvPr>
          <p:cNvPicPr>
            <a:picLocks noGrp="1" noChangeAspect="1"/>
          </p:cNvPicPr>
          <p:nvPr>
            <p:ph type="pic" sz="quarter" idx="4294967295"/>
          </p:nvPr>
        </p:nvPicPr>
        <p:blipFill>
          <a:blip r:embed="rId7" cstate="screen">
            <a:extLst>
              <a:ext uri="{28A0092B-C50C-407E-A947-70E740481C1C}">
                <a14:useLocalDpi xmlns:a14="http://schemas.microsoft.com/office/drawing/2010/main"/>
              </a:ext>
            </a:extLst>
          </a:blip>
          <a:srcRect l="701" r="701"/>
          <a:stretch/>
        </p:blipFill>
        <p:spPr>
          <a:xfrm rot="21198164">
            <a:off x="8305905" y="1253931"/>
            <a:ext cx="3129904" cy="4462939"/>
          </a:xfr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8ABFE1A7-5A20-E8F2-1D96-273C28CF28F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43</a:t>
            </a:fld>
            <a:endParaRPr lang="en-AU"/>
          </a:p>
        </p:txBody>
      </p:sp>
    </p:spTree>
    <p:extLst>
      <p:ext uri="{BB962C8B-B14F-4D97-AF65-F5344CB8AC3E}">
        <p14:creationId xmlns:p14="http://schemas.microsoft.com/office/powerpoint/2010/main" val="236250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41E03-1C51-45F2-2E51-71B74085623D}"/>
              </a:ext>
            </a:extLst>
          </p:cNvPr>
          <p:cNvSpPr>
            <a:spLocks noGrp="1"/>
          </p:cNvSpPr>
          <p:nvPr>
            <p:ph type="title"/>
          </p:nvPr>
        </p:nvSpPr>
        <p:spPr/>
        <p:txBody>
          <a:bodyPr/>
          <a:lstStyle/>
          <a:p>
            <a:r>
              <a:rPr lang="en-AU" dirty="0">
                <a:latin typeface="+mj-lt"/>
              </a:rPr>
              <a:t>The elements of dance (2)</a:t>
            </a:r>
          </a:p>
        </p:txBody>
      </p:sp>
      <p:sp>
        <p:nvSpPr>
          <p:cNvPr id="6" name="Text Placeholder 5">
            <a:extLst>
              <a:ext uri="{FF2B5EF4-FFF2-40B4-BE49-F238E27FC236}">
                <a16:creationId xmlns:a16="http://schemas.microsoft.com/office/drawing/2014/main" id="{7CFF3287-1749-0A5D-E631-62930D0C82AA}"/>
              </a:ext>
            </a:extLst>
          </p:cNvPr>
          <p:cNvSpPr>
            <a:spLocks noGrp="1"/>
          </p:cNvSpPr>
          <p:nvPr>
            <p:ph sz="quarter" idx="19"/>
          </p:nvPr>
        </p:nvSpPr>
        <p:spPr>
          <a:xfrm>
            <a:off x="360363" y="1562471"/>
            <a:ext cx="5735637" cy="2780929"/>
          </a:xfrm>
        </p:spPr>
        <p:txBody>
          <a:bodyPr vert="horz" lIns="0" tIns="0" rIns="0" bIns="0" rtlCol="0" anchor="t">
            <a:noAutofit/>
          </a:bodyPr>
          <a:lstStyle/>
          <a:p>
            <a:pPr marL="342900" indent="-342900">
              <a:buFont typeface="+mj-lt"/>
              <a:buAutoNum type="arabicPeriod"/>
            </a:pPr>
            <a:r>
              <a:rPr lang="en-AU" sz="1800" dirty="0">
                <a:latin typeface="+mn-lt"/>
              </a:rPr>
              <a:t>Read</a:t>
            </a:r>
            <a:r>
              <a:rPr lang="en-AU" sz="1800" b="0" i="0" u="none" strike="noStrike" dirty="0">
                <a:solidFill>
                  <a:srgbClr val="000000"/>
                </a:solidFill>
                <a:effectLst/>
                <a:highlight>
                  <a:srgbClr val="FFFFFF"/>
                </a:highlight>
                <a:latin typeface="+mn-lt"/>
                <a:hlinkClick r:id="rId3"/>
              </a:rPr>
              <a:t> Elements of dance – definitions and examples (DOCX 3.62 KB)</a:t>
            </a:r>
            <a:r>
              <a:rPr lang="en-AU" sz="1800" b="0" i="0" u="none" strike="noStrike" dirty="0">
                <a:solidFill>
                  <a:srgbClr val="000000"/>
                </a:solidFill>
                <a:effectLst/>
                <a:highlight>
                  <a:srgbClr val="FFFFFF"/>
                </a:highlight>
                <a:latin typeface="+mn-lt"/>
              </a:rPr>
              <a:t>.</a:t>
            </a:r>
          </a:p>
          <a:p>
            <a:pPr marL="342900" indent="-342900">
              <a:buAutoNum type="arabicPeriod"/>
            </a:pPr>
            <a:r>
              <a:rPr lang="en-AU" sz="1800" dirty="0">
                <a:latin typeface="+mn-lt"/>
                <a:cs typeface="Arial"/>
              </a:rPr>
              <a:t>Drag and drop words from the bank below into the correct categories.</a:t>
            </a:r>
            <a:endParaRPr lang="en-AU" dirty="0">
              <a:latin typeface="+mn-lt"/>
              <a:cs typeface="Arial"/>
            </a:endParaRPr>
          </a:p>
          <a:p>
            <a:pPr marL="342900" indent="-342900">
              <a:buAutoNum type="arabicPeriod"/>
            </a:pPr>
            <a:r>
              <a:rPr lang="en-AU" sz="1800" dirty="0">
                <a:latin typeface="+mn-lt"/>
                <a:cs typeface="Arial"/>
              </a:rPr>
              <a:t>Swap your table with another student and compare your responses. </a:t>
            </a:r>
            <a:endParaRPr lang="en-AU"/>
          </a:p>
          <a:p>
            <a:endParaRPr lang="en-AU" sz="1800" dirty="0">
              <a:latin typeface="+mn-lt"/>
            </a:endParaRPr>
          </a:p>
        </p:txBody>
      </p:sp>
      <p:sp>
        <p:nvSpPr>
          <p:cNvPr id="8" name="Rectangle 7">
            <a:extLst>
              <a:ext uri="{FF2B5EF4-FFF2-40B4-BE49-F238E27FC236}">
                <a16:creationId xmlns:a16="http://schemas.microsoft.com/office/drawing/2014/main" id="{708CFF94-3EF9-E8D6-AFCF-6F3D65B3A6F4}"/>
              </a:ext>
              <a:ext uri="{C183D7F6-B498-43B3-948B-1728B52AA6E4}">
                <adec:decorative xmlns:adec="http://schemas.microsoft.com/office/drawing/2017/decorative" val="1"/>
              </a:ext>
            </a:extLst>
          </p:cNvPr>
          <p:cNvSpPr/>
          <p:nvPr/>
        </p:nvSpPr>
        <p:spPr>
          <a:xfrm>
            <a:off x="7153275" y="0"/>
            <a:ext cx="5038726"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Rounded Corners 3">
            <a:extLst>
              <a:ext uri="{FF2B5EF4-FFF2-40B4-BE49-F238E27FC236}">
                <a16:creationId xmlns:a16="http://schemas.microsoft.com/office/drawing/2014/main" id="{6D0C2D7A-83AD-C432-A6E3-543826EFB5B6}"/>
              </a:ext>
            </a:extLst>
          </p:cNvPr>
          <p:cNvSpPr/>
          <p:nvPr/>
        </p:nvSpPr>
        <p:spPr>
          <a:xfrm>
            <a:off x="1036931" y="4625799"/>
            <a:ext cx="1167946" cy="25291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dirty="0"/>
              <a:t>Rhythm</a:t>
            </a:r>
          </a:p>
        </p:txBody>
      </p:sp>
      <p:sp>
        <p:nvSpPr>
          <p:cNvPr id="5" name="Rectangle: Rounded Corners 4">
            <a:extLst>
              <a:ext uri="{FF2B5EF4-FFF2-40B4-BE49-F238E27FC236}">
                <a16:creationId xmlns:a16="http://schemas.microsoft.com/office/drawing/2014/main" id="{E6BF0492-F9FA-1E17-0AA2-EE06445C9671}"/>
              </a:ext>
            </a:extLst>
          </p:cNvPr>
          <p:cNvSpPr/>
          <p:nvPr/>
        </p:nvSpPr>
        <p:spPr>
          <a:xfrm>
            <a:off x="2337939" y="4625799"/>
            <a:ext cx="1167946" cy="25291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dirty="0"/>
              <a:t>Level</a:t>
            </a:r>
          </a:p>
        </p:txBody>
      </p:sp>
      <p:sp>
        <p:nvSpPr>
          <p:cNvPr id="7" name="Rectangle: Rounded Corners 6">
            <a:extLst>
              <a:ext uri="{FF2B5EF4-FFF2-40B4-BE49-F238E27FC236}">
                <a16:creationId xmlns:a16="http://schemas.microsoft.com/office/drawing/2014/main" id="{3CA18A48-78FF-47E6-316E-53F35DF112CE}"/>
              </a:ext>
            </a:extLst>
          </p:cNvPr>
          <p:cNvSpPr/>
          <p:nvPr/>
        </p:nvSpPr>
        <p:spPr>
          <a:xfrm>
            <a:off x="3632312" y="4625799"/>
            <a:ext cx="1167946" cy="25291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dirty="0"/>
              <a:t>Stillness</a:t>
            </a:r>
          </a:p>
        </p:txBody>
      </p:sp>
      <p:sp>
        <p:nvSpPr>
          <p:cNvPr id="10" name="Rectangle: Rounded Corners 9">
            <a:extLst>
              <a:ext uri="{FF2B5EF4-FFF2-40B4-BE49-F238E27FC236}">
                <a16:creationId xmlns:a16="http://schemas.microsoft.com/office/drawing/2014/main" id="{9759415F-8B36-1FD2-3B6C-E0CB7E01E440}"/>
              </a:ext>
            </a:extLst>
          </p:cNvPr>
          <p:cNvSpPr/>
          <p:nvPr/>
        </p:nvSpPr>
        <p:spPr>
          <a:xfrm>
            <a:off x="4926685" y="4625799"/>
            <a:ext cx="1167946" cy="25291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dirty="0"/>
              <a:t>Direction</a:t>
            </a:r>
          </a:p>
        </p:txBody>
      </p:sp>
      <p:sp>
        <p:nvSpPr>
          <p:cNvPr id="11" name="Rectangle: Rounded Corners 10">
            <a:extLst>
              <a:ext uri="{FF2B5EF4-FFF2-40B4-BE49-F238E27FC236}">
                <a16:creationId xmlns:a16="http://schemas.microsoft.com/office/drawing/2014/main" id="{768AF8C1-70E7-E815-4C3A-093805C99270}"/>
              </a:ext>
            </a:extLst>
          </p:cNvPr>
          <p:cNvSpPr/>
          <p:nvPr/>
        </p:nvSpPr>
        <p:spPr>
          <a:xfrm>
            <a:off x="1038300" y="5079043"/>
            <a:ext cx="1167946" cy="252919"/>
          </a:xfrm>
          <a:prstGeom prst="roundRect">
            <a:avLst/>
          </a:prstGeom>
          <a:solidFill>
            <a:srgbClr val="146C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dirty="0"/>
              <a:t>Pathway</a:t>
            </a:r>
            <a:endParaRPr lang="en-AU" sz="1100" dirty="0">
              <a:solidFill>
                <a:schemeClr val="bg1"/>
              </a:solidFill>
            </a:endParaRPr>
          </a:p>
        </p:txBody>
      </p:sp>
      <p:sp>
        <p:nvSpPr>
          <p:cNvPr id="22" name="Rectangle: Rounded Corners 21">
            <a:extLst>
              <a:ext uri="{FF2B5EF4-FFF2-40B4-BE49-F238E27FC236}">
                <a16:creationId xmlns:a16="http://schemas.microsoft.com/office/drawing/2014/main" id="{DFD80527-6085-ED7F-FFCA-03E50CE2E621}"/>
              </a:ext>
            </a:extLst>
          </p:cNvPr>
          <p:cNvSpPr/>
          <p:nvPr/>
        </p:nvSpPr>
        <p:spPr>
          <a:xfrm>
            <a:off x="2339307" y="5079043"/>
            <a:ext cx="1167946" cy="25291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dirty="0">
                <a:solidFill>
                  <a:schemeClr val="bg1"/>
                </a:solidFill>
              </a:rPr>
              <a:t>Accent</a:t>
            </a:r>
          </a:p>
        </p:txBody>
      </p:sp>
      <p:sp>
        <p:nvSpPr>
          <p:cNvPr id="14" name="Rectangle: Rounded Corners 13">
            <a:extLst>
              <a:ext uri="{FF2B5EF4-FFF2-40B4-BE49-F238E27FC236}">
                <a16:creationId xmlns:a16="http://schemas.microsoft.com/office/drawing/2014/main" id="{99F5EB76-C708-C5D8-B6C3-3C93985AD2A6}"/>
              </a:ext>
            </a:extLst>
          </p:cNvPr>
          <p:cNvSpPr/>
          <p:nvPr/>
        </p:nvSpPr>
        <p:spPr>
          <a:xfrm>
            <a:off x="3633681" y="5081745"/>
            <a:ext cx="1167946" cy="25291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200"/>
              </a:spcBef>
              <a:spcAft>
                <a:spcPts val="600"/>
              </a:spcAft>
            </a:pPr>
            <a:r>
              <a:rPr lang="en-AU" sz="1100" dirty="0"/>
              <a:t>Metre</a:t>
            </a:r>
          </a:p>
        </p:txBody>
      </p:sp>
      <p:sp>
        <p:nvSpPr>
          <p:cNvPr id="15" name="Rectangle: Rounded Corners 14">
            <a:extLst>
              <a:ext uri="{FF2B5EF4-FFF2-40B4-BE49-F238E27FC236}">
                <a16:creationId xmlns:a16="http://schemas.microsoft.com/office/drawing/2014/main" id="{2F86E408-9DF3-FD29-7509-A7E0569A143A}"/>
              </a:ext>
            </a:extLst>
          </p:cNvPr>
          <p:cNvSpPr/>
          <p:nvPr/>
        </p:nvSpPr>
        <p:spPr>
          <a:xfrm>
            <a:off x="4928054" y="5079043"/>
            <a:ext cx="1167946" cy="25291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200"/>
              </a:spcBef>
              <a:spcAft>
                <a:spcPts val="600"/>
              </a:spcAft>
            </a:pPr>
            <a:r>
              <a:rPr lang="en-AU" sz="1100" dirty="0"/>
              <a:t>Stage space</a:t>
            </a:r>
          </a:p>
        </p:txBody>
      </p:sp>
      <p:sp>
        <p:nvSpPr>
          <p:cNvPr id="16" name="Rectangle: Rounded Corners 15">
            <a:extLst>
              <a:ext uri="{FF2B5EF4-FFF2-40B4-BE49-F238E27FC236}">
                <a16:creationId xmlns:a16="http://schemas.microsoft.com/office/drawing/2014/main" id="{7361BFA1-19F7-E532-02E9-9B20AEB156CE}"/>
              </a:ext>
            </a:extLst>
          </p:cNvPr>
          <p:cNvSpPr/>
          <p:nvPr/>
        </p:nvSpPr>
        <p:spPr>
          <a:xfrm>
            <a:off x="1038300" y="5532287"/>
            <a:ext cx="1167946" cy="252919"/>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200"/>
              </a:spcBef>
              <a:spcAft>
                <a:spcPts val="600"/>
              </a:spcAft>
            </a:pPr>
            <a:r>
              <a:rPr lang="en-AU" sz="1100" dirty="0">
                <a:solidFill>
                  <a:schemeClr val="tx1"/>
                </a:solidFill>
              </a:rPr>
              <a:t>Duration</a:t>
            </a:r>
          </a:p>
        </p:txBody>
      </p:sp>
      <p:sp>
        <p:nvSpPr>
          <p:cNvPr id="21" name="Rectangle: Rounded Corners 20">
            <a:extLst>
              <a:ext uri="{FF2B5EF4-FFF2-40B4-BE49-F238E27FC236}">
                <a16:creationId xmlns:a16="http://schemas.microsoft.com/office/drawing/2014/main" id="{E2C6B34A-87A0-EA83-9FD6-63737EA14D68}"/>
              </a:ext>
            </a:extLst>
          </p:cNvPr>
          <p:cNvSpPr/>
          <p:nvPr/>
        </p:nvSpPr>
        <p:spPr>
          <a:xfrm>
            <a:off x="2333504" y="5532287"/>
            <a:ext cx="1167946" cy="252919"/>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dirty="0">
                <a:solidFill>
                  <a:schemeClr val="tx1"/>
                </a:solidFill>
              </a:rPr>
              <a:t>Dimension</a:t>
            </a:r>
          </a:p>
        </p:txBody>
      </p:sp>
      <p:sp>
        <p:nvSpPr>
          <p:cNvPr id="18" name="Rectangle: Rounded Corners 17">
            <a:extLst>
              <a:ext uri="{FF2B5EF4-FFF2-40B4-BE49-F238E27FC236}">
                <a16:creationId xmlns:a16="http://schemas.microsoft.com/office/drawing/2014/main" id="{1916DCBF-3B70-F0D9-3793-74A77545396A}"/>
              </a:ext>
            </a:extLst>
          </p:cNvPr>
          <p:cNvSpPr/>
          <p:nvPr/>
        </p:nvSpPr>
        <p:spPr>
          <a:xfrm>
            <a:off x="3633681" y="5537691"/>
            <a:ext cx="1167946" cy="252919"/>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dirty="0">
                <a:solidFill>
                  <a:schemeClr val="tx1"/>
                </a:solidFill>
              </a:rPr>
              <a:t>Tempo</a:t>
            </a:r>
          </a:p>
        </p:txBody>
      </p:sp>
      <p:sp>
        <p:nvSpPr>
          <p:cNvPr id="20" name="Rectangle: Rounded Corners 19">
            <a:extLst>
              <a:ext uri="{FF2B5EF4-FFF2-40B4-BE49-F238E27FC236}">
                <a16:creationId xmlns:a16="http://schemas.microsoft.com/office/drawing/2014/main" id="{E048A6AB-9131-D967-95C0-77ACB6D8FBDE}"/>
              </a:ext>
            </a:extLst>
          </p:cNvPr>
          <p:cNvSpPr/>
          <p:nvPr/>
        </p:nvSpPr>
        <p:spPr>
          <a:xfrm>
            <a:off x="4923343" y="5532287"/>
            <a:ext cx="1167946" cy="252919"/>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dirty="0">
                <a:solidFill>
                  <a:schemeClr val="tx1"/>
                </a:solidFill>
              </a:rPr>
              <a:t>Shape</a:t>
            </a:r>
          </a:p>
        </p:txBody>
      </p:sp>
      <p:sp>
        <p:nvSpPr>
          <p:cNvPr id="13" name="Rectangle: Rounded Corners 12">
            <a:extLst>
              <a:ext uri="{FF2B5EF4-FFF2-40B4-BE49-F238E27FC236}">
                <a16:creationId xmlns:a16="http://schemas.microsoft.com/office/drawing/2014/main" id="{02BE2917-B505-25D4-17F5-3603AB0D3F1A}"/>
              </a:ext>
            </a:extLst>
          </p:cNvPr>
          <p:cNvSpPr/>
          <p:nvPr/>
        </p:nvSpPr>
        <p:spPr>
          <a:xfrm>
            <a:off x="1038300" y="5972383"/>
            <a:ext cx="1167946" cy="54215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200"/>
              </a:spcBef>
              <a:spcAft>
                <a:spcPts val="600"/>
              </a:spcAft>
            </a:pPr>
            <a:r>
              <a:rPr lang="en-AU" sz="1100" dirty="0">
                <a:solidFill>
                  <a:schemeClr val="tx1"/>
                </a:solidFill>
              </a:rPr>
              <a:t>Weight and/or force</a:t>
            </a:r>
          </a:p>
        </p:txBody>
      </p:sp>
      <p:sp>
        <p:nvSpPr>
          <p:cNvPr id="17" name="Rectangle: Rounded Corners 16">
            <a:extLst>
              <a:ext uri="{FF2B5EF4-FFF2-40B4-BE49-F238E27FC236}">
                <a16:creationId xmlns:a16="http://schemas.microsoft.com/office/drawing/2014/main" id="{6403B6E7-2CD6-CF89-F227-F6D132006D24}"/>
              </a:ext>
            </a:extLst>
          </p:cNvPr>
          <p:cNvSpPr/>
          <p:nvPr/>
        </p:nvSpPr>
        <p:spPr>
          <a:xfrm>
            <a:off x="2333504" y="5972383"/>
            <a:ext cx="1167946" cy="54215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200"/>
              </a:spcBef>
              <a:spcAft>
                <a:spcPts val="600"/>
              </a:spcAft>
            </a:pPr>
            <a:r>
              <a:rPr lang="en-AU" sz="1100" dirty="0">
                <a:solidFill>
                  <a:schemeClr val="tx1"/>
                </a:solidFill>
              </a:rPr>
              <a:t>Release of energy</a:t>
            </a:r>
          </a:p>
        </p:txBody>
      </p:sp>
      <p:sp>
        <p:nvSpPr>
          <p:cNvPr id="23" name="Rectangle: Rounded Corners 22">
            <a:extLst>
              <a:ext uri="{FF2B5EF4-FFF2-40B4-BE49-F238E27FC236}">
                <a16:creationId xmlns:a16="http://schemas.microsoft.com/office/drawing/2014/main" id="{0BA1F31F-BA62-49C9-F55C-E42FF431AD48}"/>
              </a:ext>
            </a:extLst>
          </p:cNvPr>
          <p:cNvSpPr/>
          <p:nvPr/>
        </p:nvSpPr>
        <p:spPr>
          <a:xfrm>
            <a:off x="3633681" y="5980489"/>
            <a:ext cx="1167946" cy="54215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200"/>
              </a:spcBef>
              <a:spcAft>
                <a:spcPts val="600"/>
              </a:spcAft>
            </a:pPr>
            <a:r>
              <a:rPr lang="en-AU" sz="1100" dirty="0">
                <a:solidFill>
                  <a:schemeClr val="tx1"/>
                </a:solidFill>
              </a:rPr>
              <a:t>Movement qualities</a:t>
            </a:r>
          </a:p>
        </p:txBody>
      </p:sp>
      <p:sp>
        <p:nvSpPr>
          <p:cNvPr id="19" name="Rectangle: Rounded Corners 18">
            <a:extLst>
              <a:ext uri="{FF2B5EF4-FFF2-40B4-BE49-F238E27FC236}">
                <a16:creationId xmlns:a16="http://schemas.microsoft.com/office/drawing/2014/main" id="{E7A421FB-FAEB-6DBF-BA10-B728548B55A6}"/>
              </a:ext>
            </a:extLst>
          </p:cNvPr>
          <p:cNvSpPr/>
          <p:nvPr/>
        </p:nvSpPr>
        <p:spPr>
          <a:xfrm>
            <a:off x="4923343" y="5972383"/>
            <a:ext cx="1167946" cy="54215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200"/>
              </a:spcBef>
              <a:spcAft>
                <a:spcPts val="600"/>
              </a:spcAft>
            </a:pPr>
            <a:r>
              <a:rPr lang="en-AU" sz="1100" dirty="0">
                <a:solidFill>
                  <a:schemeClr val="tx1"/>
                </a:solidFill>
              </a:rPr>
              <a:t>Floor pattern</a:t>
            </a:r>
          </a:p>
        </p:txBody>
      </p:sp>
      <p:graphicFrame>
        <p:nvGraphicFramePr>
          <p:cNvPr id="12" name="Table 11">
            <a:extLst>
              <a:ext uri="{FF2B5EF4-FFF2-40B4-BE49-F238E27FC236}">
                <a16:creationId xmlns:a16="http://schemas.microsoft.com/office/drawing/2014/main" id="{D49B4EEF-B99E-59EE-0610-35FB7F9F212F}"/>
              </a:ext>
            </a:extLst>
          </p:cNvPr>
          <p:cNvGraphicFramePr>
            <a:graphicFrameLocks noGrp="1"/>
          </p:cNvGraphicFramePr>
          <p:nvPr>
            <p:extLst>
              <p:ext uri="{D42A27DB-BD31-4B8C-83A1-F6EECF244321}">
                <p14:modId xmlns:p14="http://schemas.microsoft.com/office/powerpoint/2010/main" val="2977038685"/>
              </p:ext>
            </p:extLst>
          </p:nvPr>
        </p:nvGraphicFramePr>
        <p:xfrm>
          <a:off x="7392543" y="1289824"/>
          <a:ext cx="4600576" cy="4924288"/>
        </p:xfrm>
        <a:graphic>
          <a:graphicData uri="http://schemas.openxmlformats.org/drawingml/2006/table">
            <a:tbl>
              <a:tblPr firstRow="1" firstCol="1" bandRow="1"/>
              <a:tblGrid>
                <a:gridCol w="1533366">
                  <a:extLst>
                    <a:ext uri="{9D8B030D-6E8A-4147-A177-3AD203B41FA5}">
                      <a16:colId xmlns:a16="http://schemas.microsoft.com/office/drawing/2014/main" val="2503299707"/>
                    </a:ext>
                  </a:extLst>
                </a:gridCol>
                <a:gridCol w="1533366">
                  <a:extLst>
                    <a:ext uri="{9D8B030D-6E8A-4147-A177-3AD203B41FA5}">
                      <a16:colId xmlns:a16="http://schemas.microsoft.com/office/drawing/2014/main" val="1865708225"/>
                    </a:ext>
                  </a:extLst>
                </a:gridCol>
                <a:gridCol w="1533844">
                  <a:extLst>
                    <a:ext uri="{9D8B030D-6E8A-4147-A177-3AD203B41FA5}">
                      <a16:colId xmlns:a16="http://schemas.microsoft.com/office/drawing/2014/main" val="3640054130"/>
                    </a:ext>
                  </a:extLst>
                </a:gridCol>
              </a:tblGrid>
              <a:tr h="615536">
                <a:tc>
                  <a:txBody>
                    <a:bodyPr/>
                    <a:lstStyle/>
                    <a:p>
                      <a:pPr>
                        <a:lnSpc>
                          <a:spcPct val="250000"/>
                        </a:lnSpc>
                        <a:spcBef>
                          <a:spcPts val="1200"/>
                        </a:spcBef>
                        <a:spcAft>
                          <a:spcPts val="600"/>
                        </a:spcAft>
                      </a:pPr>
                      <a:r>
                        <a:rPr lang="en-AU" b="1">
                          <a:solidFill>
                            <a:schemeClr val="bg1"/>
                          </a:solidFill>
                          <a:latin typeface="+mj-lt"/>
                        </a:rPr>
                        <a:t>Space</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250000"/>
                        </a:lnSpc>
                        <a:spcBef>
                          <a:spcPts val="1200"/>
                        </a:spcBef>
                        <a:spcAft>
                          <a:spcPts val="600"/>
                        </a:spcAft>
                      </a:pPr>
                      <a:r>
                        <a:rPr lang="en-AU" b="1">
                          <a:solidFill>
                            <a:schemeClr val="bg1"/>
                          </a:solidFill>
                          <a:latin typeface="+mj-lt"/>
                        </a:rPr>
                        <a:t>Time</a:t>
                      </a: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250000"/>
                        </a:lnSpc>
                        <a:spcBef>
                          <a:spcPts val="1200"/>
                        </a:spcBef>
                        <a:spcAft>
                          <a:spcPts val="600"/>
                        </a:spcAft>
                      </a:pPr>
                      <a:r>
                        <a:rPr lang="en-AU" b="1" dirty="0">
                          <a:solidFill>
                            <a:schemeClr val="bg1"/>
                          </a:solidFill>
                          <a:latin typeface="+mj-lt"/>
                        </a:rPr>
                        <a:t>Dynamics</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133019479"/>
                  </a:ext>
                </a:extLst>
              </a:tr>
              <a:tr h="615536">
                <a:tc>
                  <a:txBody>
                    <a:bodyPr/>
                    <a:lstStyle/>
                    <a:p>
                      <a:pPr>
                        <a:lnSpc>
                          <a:spcPct val="250000"/>
                        </a:lnSpc>
                        <a:spcBef>
                          <a:spcPts val="1200"/>
                        </a:spcBef>
                        <a:spcAft>
                          <a:spcPts val="600"/>
                        </a:spcAft>
                      </a:pPr>
                      <a:r>
                        <a:rPr lang="en-AU" dirty="0"/>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250000"/>
                        </a:lnSpc>
                        <a:spcBef>
                          <a:spcPts val="1200"/>
                        </a:spcBef>
                        <a:spcAft>
                          <a:spcPts val="600"/>
                        </a:spcAft>
                      </a:pPr>
                      <a:r>
                        <a:rPr lang="en-AU"/>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250000"/>
                        </a:lnSpc>
                        <a:spcBef>
                          <a:spcPts val="1200"/>
                        </a:spcBef>
                        <a:spcAft>
                          <a:spcPts val="600"/>
                        </a:spcAft>
                      </a:pPr>
                      <a:r>
                        <a:rPr lang="en-AU"/>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03745098"/>
                  </a:ext>
                </a:extLst>
              </a:tr>
              <a:tr h="615536">
                <a:tc>
                  <a:txBody>
                    <a:bodyPr/>
                    <a:lstStyle/>
                    <a:p>
                      <a:pPr>
                        <a:lnSpc>
                          <a:spcPct val="250000"/>
                        </a:lnSpc>
                        <a:spcBef>
                          <a:spcPts val="1200"/>
                        </a:spcBef>
                        <a:spcAft>
                          <a:spcPts val="600"/>
                        </a:spcAft>
                      </a:pPr>
                      <a:r>
                        <a:rPr lang="en-AU" dirty="0"/>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250000"/>
                        </a:lnSpc>
                        <a:spcBef>
                          <a:spcPts val="1200"/>
                        </a:spcBef>
                        <a:spcAft>
                          <a:spcPts val="600"/>
                        </a:spcAft>
                      </a:pPr>
                      <a:r>
                        <a:rPr lang="en-AU"/>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250000"/>
                        </a:lnSpc>
                        <a:spcBef>
                          <a:spcPts val="1200"/>
                        </a:spcBef>
                        <a:spcAft>
                          <a:spcPts val="600"/>
                        </a:spcAft>
                      </a:pPr>
                      <a:r>
                        <a:rPr lang="en-AU"/>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3503184296"/>
                  </a:ext>
                </a:extLst>
              </a:tr>
              <a:tr h="615536">
                <a:tc>
                  <a:txBody>
                    <a:bodyPr/>
                    <a:lstStyle/>
                    <a:p>
                      <a:pPr>
                        <a:lnSpc>
                          <a:spcPct val="250000"/>
                        </a:lnSpc>
                        <a:spcBef>
                          <a:spcPts val="1200"/>
                        </a:spcBef>
                        <a:spcAft>
                          <a:spcPts val="600"/>
                        </a:spcAft>
                      </a:pPr>
                      <a:r>
                        <a:rPr lang="en-AU"/>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250000"/>
                        </a:lnSpc>
                        <a:spcBef>
                          <a:spcPts val="1200"/>
                        </a:spcBef>
                        <a:spcAft>
                          <a:spcPts val="600"/>
                        </a:spcAft>
                      </a:pPr>
                      <a:r>
                        <a:rPr lang="en-AU" dirty="0"/>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250000"/>
                        </a:lnSpc>
                        <a:spcBef>
                          <a:spcPts val="1200"/>
                        </a:spcBef>
                        <a:spcAft>
                          <a:spcPts val="600"/>
                        </a:spcAft>
                      </a:pPr>
                      <a:r>
                        <a:rPr lang="en-AU"/>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68704876"/>
                  </a:ext>
                </a:extLst>
              </a:tr>
              <a:tr h="615536">
                <a:tc>
                  <a:txBody>
                    <a:bodyPr/>
                    <a:lstStyle/>
                    <a:p>
                      <a:pPr>
                        <a:lnSpc>
                          <a:spcPct val="250000"/>
                        </a:lnSpc>
                        <a:spcBef>
                          <a:spcPts val="1200"/>
                        </a:spcBef>
                        <a:spcAft>
                          <a:spcPts val="600"/>
                        </a:spcAft>
                      </a:pPr>
                      <a:r>
                        <a:rPr lang="en-AU"/>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250000"/>
                        </a:lnSpc>
                        <a:spcBef>
                          <a:spcPts val="1200"/>
                        </a:spcBef>
                        <a:spcAft>
                          <a:spcPts val="600"/>
                        </a:spcAft>
                      </a:pPr>
                      <a:r>
                        <a:rPr lang="en-AU" dirty="0"/>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250000"/>
                        </a:lnSpc>
                        <a:spcBef>
                          <a:spcPts val="1200"/>
                        </a:spcBef>
                        <a:spcAft>
                          <a:spcPts val="600"/>
                        </a:spcAft>
                      </a:pPr>
                      <a:r>
                        <a:rPr lang="en-AU"/>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865254803"/>
                  </a:ext>
                </a:extLst>
              </a:tr>
              <a:tr h="615536">
                <a:tc>
                  <a:txBody>
                    <a:bodyPr/>
                    <a:lstStyle/>
                    <a:p>
                      <a:pPr>
                        <a:lnSpc>
                          <a:spcPct val="250000"/>
                        </a:lnSpc>
                        <a:spcBef>
                          <a:spcPts val="1200"/>
                        </a:spcBef>
                        <a:spcAft>
                          <a:spcPts val="600"/>
                        </a:spcAft>
                      </a:pPr>
                      <a:r>
                        <a:rPr lang="en-AU"/>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250000"/>
                        </a:lnSpc>
                        <a:spcBef>
                          <a:spcPts val="1200"/>
                        </a:spcBef>
                        <a:spcAft>
                          <a:spcPts val="600"/>
                        </a:spcAft>
                      </a:pPr>
                      <a:r>
                        <a:rPr lang="en-AU" dirty="0"/>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250000"/>
                        </a:lnSpc>
                        <a:spcBef>
                          <a:spcPts val="1200"/>
                        </a:spcBef>
                        <a:spcAft>
                          <a:spcPts val="600"/>
                        </a:spcAft>
                      </a:pPr>
                      <a:r>
                        <a:rPr lang="en-AU"/>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1775701940"/>
                  </a:ext>
                </a:extLst>
              </a:tr>
              <a:tr h="615536">
                <a:tc>
                  <a:txBody>
                    <a:bodyPr/>
                    <a:lstStyle/>
                    <a:p>
                      <a:pPr>
                        <a:lnSpc>
                          <a:spcPct val="250000"/>
                        </a:lnSpc>
                        <a:spcBef>
                          <a:spcPts val="1200"/>
                        </a:spcBef>
                        <a:spcAft>
                          <a:spcPts val="600"/>
                        </a:spcAft>
                      </a:pPr>
                      <a:r>
                        <a:rPr lang="en-AU"/>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250000"/>
                        </a:lnSpc>
                        <a:spcBef>
                          <a:spcPts val="1200"/>
                        </a:spcBef>
                        <a:spcAft>
                          <a:spcPts val="600"/>
                        </a:spcAft>
                      </a:pPr>
                      <a:r>
                        <a:rPr lang="en-AU" dirty="0"/>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250000"/>
                        </a:lnSpc>
                        <a:spcBef>
                          <a:spcPts val="1200"/>
                        </a:spcBef>
                        <a:spcAft>
                          <a:spcPts val="600"/>
                        </a:spcAft>
                      </a:pPr>
                      <a:r>
                        <a:rPr lang="en-AU" dirty="0"/>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337128302"/>
                  </a:ext>
                </a:extLst>
              </a:tr>
              <a:tr h="615536">
                <a:tc>
                  <a:txBody>
                    <a:bodyPr/>
                    <a:lstStyle/>
                    <a:p>
                      <a:pPr>
                        <a:lnSpc>
                          <a:spcPct val="250000"/>
                        </a:lnSpc>
                        <a:spcBef>
                          <a:spcPts val="1200"/>
                        </a:spcBef>
                        <a:spcAft>
                          <a:spcPts val="600"/>
                        </a:spcAft>
                      </a:pPr>
                      <a:r>
                        <a:rPr lang="en-AU"/>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250000"/>
                        </a:lnSpc>
                        <a:spcBef>
                          <a:spcPts val="1200"/>
                        </a:spcBef>
                        <a:spcAft>
                          <a:spcPts val="600"/>
                        </a:spcAft>
                      </a:pPr>
                      <a:r>
                        <a:rPr lang="en-AU"/>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250000"/>
                        </a:lnSpc>
                        <a:spcBef>
                          <a:spcPts val="1200"/>
                        </a:spcBef>
                        <a:spcAft>
                          <a:spcPts val="600"/>
                        </a:spcAft>
                      </a:pPr>
                      <a:r>
                        <a:rPr lang="en-AU" dirty="0"/>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2186438161"/>
                  </a:ext>
                </a:extLst>
              </a:tr>
            </a:tbl>
          </a:graphicData>
        </a:graphic>
      </p:graphicFrame>
      <p:sp>
        <p:nvSpPr>
          <p:cNvPr id="3" name="Slide Number Placeholder 2">
            <a:extLst>
              <a:ext uri="{FF2B5EF4-FFF2-40B4-BE49-F238E27FC236}">
                <a16:creationId xmlns:a16="http://schemas.microsoft.com/office/drawing/2014/main" id="{01CDD1D2-8649-F3D1-2D0C-01F151BBA1B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44</a:t>
            </a:fld>
            <a:endParaRPr lang="en-AU"/>
          </a:p>
        </p:txBody>
      </p:sp>
    </p:spTree>
    <p:extLst>
      <p:ext uri="{BB962C8B-B14F-4D97-AF65-F5344CB8AC3E}">
        <p14:creationId xmlns:p14="http://schemas.microsoft.com/office/powerpoint/2010/main" val="158520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262E392-8C99-7DE6-D885-F681BA13DE88}"/>
              </a:ext>
            </a:extLst>
          </p:cNvPr>
          <p:cNvSpPr>
            <a:spLocks noGrp="1"/>
          </p:cNvSpPr>
          <p:nvPr>
            <p:ph type="title"/>
          </p:nvPr>
        </p:nvSpPr>
        <p:spPr>
          <a:xfrm>
            <a:off x="360000" y="360000"/>
            <a:ext cx="6402750" cy="545601"/>
          </a:xfrm>
        </p:spPr>
        <p:txBody>
          <a:bodyPr/>
          <a:lstStyle/>
          <a:p>
            <a:r>
              <a:rPr lang="en-AU" dirty="0">
                <a:latin typeface="+mj-lt"/>
              </a:rPr>
              <a:t>The elements of dance in jazz dance (1)</a:t>
            </a:r>
          </a:p>
        </p:txBody>
      </p:sp>
      <p:sp>
        <p:nvSpPr>
          <p:cNvPr id="2" name="Text Placeholder 1">
            <a:extLst>
              <a:ext uri="{FF2B5EF4-FFF2-40B4-BE49-F238E27FC236}">
                <a16:creationId xmlns:a16="http://schemas.microsoft.com/office/drawing/2014/main" id="{D9C45ED4-CDDA-EC95-3343-0BA64FA0DEE5}"/>
              </a:ext>
            </a:extLst>
          </p:cNvPr>
          <p:cNvSpPr>
            <a:spLocks noGrp="1"/>
          </p:cNvSpPr>
          <p:nvPr>
            <p:ph type="body" sz="quarter" idx="18"/>
          </p:nvPr>
        </p:nvSpPr>
        <p:spPr>
          <a:xfrm>
            <a:off x="360001" y="1463531"/>
            <a:ext cx="6402749" cy="310015"/>
          </a:xfrm>
        </p:spPr>
        <p:txBody>
          <a:bodyPr/>
          <a:lstStyle/>
          <a:p>
            <a:r>
              <a:rPr lang="en-AU" dirty="0">
                <a:solidFill>
                  <a:schemeClr val="accent2"/>
                </a:solidFill>
                <a:latin typeface="+mj-lt"/>
              </a:rPr>
              <a:t>Activity – reflection and discussion</a:t>
            </a:r>
          </a:p>
        </p:txBody>
      </p:sp>
      <p:sp>
        <p:nvSpPr>
          <p:cNvPr id="3" name="Content Placeholder 2">
            <a:extLst>
              <a:ext uri="{FF2B5EF4-FFF2-40B4-BE49-F238E27FC236}">
                <a16:creationId xmlns:a16="http://schemas.microsoft.com/office/drawing/2014/main" id="{7BAB04D7-4244-B52B-D6F4-E14DF0D56BA9}"/>
              </a:ext>
            </a:extLst>
          </p:cNvPr>
          <p:cNvSpPr>
            <a:spLocks noGrp="1"/>
          </p:cNvSpPr>
          <p:nvPr>
            <p:ph sz="quarter" idx="19"/>
          </p:nvPr>
        </p:nvSpPr>
        <p:spPr>
          <a:xfrm>
            <a:off x="360365" y="2043482"/>
            <a:ext cx="5735637" cy="4127132"/>
          </a:xfrm>
        </p:spPr>
        <p:txBody>
          <a:bodyPr vert="horz" lIns="0" tIns="0" rIns="0" bIns="0" numCol="1" spcCol="180000" rtlCol="0" anchor="t">
            <a:noAutofit/>
          </a:bodyPr>
          <a:lstStyle/>
          <a:p>
            <a:r>
              <a:rPr lang="en-AU" sz="1800" dirty="0">
                <a:latin typeface="+mn-lt"/>
              </a:rPr>
              <a:t>Apply your understanding of the elements of dance to your jazz dance.</a:t>
            </a:r>
          </a:p>
          <a:p>
            <a:pPr marL="457200" indent="-457200">
              <a:buFont typeface="+mj-lt"/>
              <a:buAutoNum type="arabicPeriod"/>
            </a:pPr>
            <a:r>
              <a:rPr lang="en-AU" sz="1800" dirty="0">
                <a:latin typeface="+mn-lt"/>
              </a:rPr>
              <a:t>Reflect on the jazz dance you have been learning in class. </a:t>
            </a:r>
          </a:p>
          <a:p>
            <a:pPr marL="457200" indent="-457200">
              <a:buFont typeface="+mj-lt"/>
              <a:buAutoNum type="arabicPeriod"/>
            </a:pPr>
            <a:r>
              <a:rPr lang="en-AU" sz="1800" dirty="0">
                <a:latin typeface="+mn-lt"/>
              </a:rPr>
              <a:t>Highlight components of the elements of dance used in the table. You may also add some rows to include your own descriptive words. </a:t>
            </a:r>
          </a:p>
          <a:p>
            <a:pPr marL="457200" indent="-457200">
              <a:buFont typeface="+mj-lt"/>
              <a:buAutoNum type="arabicPeriod"/>
            </a:pPr>
            <a:r>
              <a:rPr lang="en-AU" sz="1800" dirty="0">
                <a:latin typeface="+mn-lt"/>
              </a:rPr>
              <a:t>Discuss your ideas with the class about how the elements of dance are used in jazz dance.</a:t>
            </a:r>
          </a:p>
        </p:txBody>
      </p:sp>
      <p:sp>
        <p:nvSpPr>
          <p:cNvPr id="8" name="Rectangle 7">
            <a:extLst>
              <a:ext uri="{FF2B5EF4-FFF2-40B4-BE49-F238E27FC236}">
                <a16:creationId xmlns:a16="http://schemas.microsoft.com/office/drawing/2014/main" id="{B51B625C-1D1E-66D1-71D1-E5C9A2A5AFF1}"/>
              </a:ext>
              <a:ext uri="{C183D7F6-B498-43B3-948B-1728B52AA6E4}">
                <adec:decorative xmlns:adec="http://schemas.microsoft.com/office/drawing/2017/decorative" val="1"/>
              </a:ext>
            </a:extLst>
          </p:cNvPr>
          <p:cNvSpPr/>
          <p:nvPr/>
        </p:nvSpPr>
        <p:spPr>
          <a:xfrm>
            <a:off x="6972300" y="0"/>
            <a:ext cx="5219701"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5" name="Table 4">
            <a:extLst>
              <a:ext uri="{FF2B5EF4-FFF2-40B4-BE49-F238E27FC236}">
                <a16:creationId xmlns:a16="http://schemas.microsoft.com/office/drawing/2014/main" id="{D506D1FC-29B2-01D7-13E5-AC0DB8330385}"/>
              </a:ext>
            </a:extLst>
          </p:cNvPr>
          <p:cNvGraphicFramePr>
            <a:graphicFrameLocks noGrp="1"/>
          </p:cNvGraphicFramePr>
          <p:nvPr>
            <p:extLst>
              <p:ext uri="{D42A27DB-BD31-4B8C-83A1-F6EECF244321}">
                <p14:modId xmlns:p14="http://schemas.microsoft.com/office/powerpoint/2010/main" val="2351815219"/>
              </p:ext>
            </p:extLst>
          </p:nvPr>
        </p:nvGraphicFramePr>
        <p:xfrm>
          <a:off x="7194957" y="363214"/>
          <a:ext cx="4774386" cy="5807400"/>
        </p:xfrm>
        <a:graphic>
          <a:graphicData uri="http://schemas.openxmlformats.org/drawingml/2006/table">
            <a:tbl>
              <a:tblPr firstRow="1" firstCol="1" bandRow="1"/>
              <a:tblGrid>
                <a:gridCol w="1591462">
                  <a:extLst>
                    <a:ext uri="{9D8B030D-6E8A-4147-A177-3AD203B41FA5}">
                      <a16:colId xmlns:a16="http://schemas.microsoft.com/office/drawing/2014/main" val="652083229"/>
                    </a:ext>
                  </a:extLst>
                </a:gridCol>
                <a:gridCol w="1591462">
                  <a:extLst>
                    <a:ext uri="{9D8B030D-6E8A-4147-A177-3AD203B41FA5}">
                      <a16:colId xmlns:a16="http://schemas.microsoft.com/office/drawing/2014/main" val="4028811159"/>
                    </a:ext>
                  </a:extLst>
                </a:gridCol>
                <a:gridCol w="1591462">
                  <a:extLst>
                    <a:ext uri="{9D8B030D-6E8A-4147-A177-3AD203B41FA5}">
                      <a16:colId xmlns:a16="http://schemas.microsoft.com/office/drawing/2014/main" val="715467876"/>
                    </a:ext>
                  </a:extLst>
                </a:gridCol>
              </a:tblGrid>
              <a:tr h="190500">
                <a:tc>
                  <a:txBody>
                    <a:bodyPr/>
                    <a:lstStyle/>
                    <a:p>
                      <a:pPr>
                        <a:lnSpc>
                          <a:spcPct val="150000"/>
                        </a:lnSpc>
                        <a:spcBef>
                          <a:spcPts val="0"/>
                        </a:spcBef>
                        <a:spcAft>
                          <a:spcPts val="1200"/>
                        </a:spcAft>
                      </a:pPr>
                      <a:r>
                        <a:rPr lang="en-AU" sz="1400" b="1" dirty="0">
                          <a:solidFill>
                            <a:schemeClr val="bg1"/>
                          </a:solidFill>
                          <a:latin typeface="+mj-lt"/>
                        </a:rPr>
                        <a:t>Space </a:t>
                      </a:r>
                    </a:p>
                  </a:txBody>
                  <a:tcPr marL="0" marR="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0"/>
                        </a:spcBef>
                        <a:spcAft>
                          <a:spcPts val="1200"/>
                        </a:spcAft>
                      </a:pPr>
                      <a:r>
                        <a:rPr lang="en-AU" sz="1400" b="1">
                          <a:solidFill>
                            <a:schemeClr val="bg1"/>
                          </a:solidFill>
                          <a:latin typeface="+mj-lt"/>
                        </a:rPr>
                        <a:t>Time </a:t>
                      </a:r>
                    </a:p>
                  </a:txBody>
                  <a:tcPr marL="0" marR="0" marT="0" marB="0">
                    <a:lnL>
                      <a:noFill/>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0"/>
                        </a:spcBef>
                        <a:spcAft>
                          <a:spcPts val="1200"/>
                        </a:spcAft>
                      </a:pPr>
                      <a:r>
                        <a:rPr lang="en-AU" sz="1400" b="1" dirty="0">
                          <a:solidFill>
                            <a:schemeClr val="bg1"/>
                          </a:solidFill>
                          <a:latin typeface="+mj-lt"/>
                        </a:rPr>
                        <a:t>Dynamics </a:t>
                      </a:r>
                    </a:p>
                  </a:txBody>
                  <a:tcPr marL="0" marR="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4001656067"/>
                  </a:ext>
                </a:extLst>
              </a:tr>
              <a:tr h="190500">
                <a:tc>
                  <a:txBody>
                    <a:bodyPr/>
                    <a:lstStyle/>
                    <a:p>
                      <a:pPr>
                        <a:lnSpc>
                          <a:spcPct val="150000"/>
                        </a:lnSpc>
                        <a:spcBef>
                          <a:spcPts val="0"/>
                        </a:spcBef>
                        <a:spcAft>
                          <a:spcPts val="1200"/>
                        </a:spcAft>
                      </a:pPr>
                      <a:r>
                        <a:rPr lang="en-AU" sz="1400" dirty="0"/>
                        <a:t>High level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0"/>
                        </a:spcBef>
                        <a:spcAft>
                          <a:spcPts val="1200"/>
                        </a:spcAft>
                      </a:pPr>
                      <a:r>
                        <a:rPr lang="en-AU" sz="1400"/>
                        <a:t>Slow tempo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0"/>
                        </a:spcBef>
                        <a:spcAft>
                          <a:spcPts val="1200"/>
                        </a:spcAft>
                      </a:pPr>
                      <a:r>
                        <a:rPr lang="en-AU" sz="1400" dirty="0"/>
                        <a:t>Heavy weight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30684915"/>
                  </a:ext>
                </a:extLst>
              </a:tr>
              <a:tr h="190500">
                <a:tc>
                  <a:txBody>
                    <a:bodyPr/>
                    <a:lstStyle/>
                    <a:p>
                      <a:pPr>
                        <a:lnSpc>
                          <a:spcPct val="150000"/>
                        </a:lnSpc>
                        <a:spcBef>
                          <a:spcPts val="0"/>
                        </a:spcBef>
                        <a:spcAft>
                          <a:spcPts val="1200"/>
                        </a:spcAft>
                      </a:pPr>
                      <a:r>
                        <a:rPr lang="en-AU" sz="1400" dirty="0"/>
                        <a:t>Medium level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0"/>
                        </a:spcBef>
                        <a:spcAft>
                          <a:spcPts val="1200"/>
                        </a:spcAft>
                      </a:pPr>
                      <a:r>
                        <a:rPr lang="en-AU" sz="1400"/>
                        <a:t>Medium tempo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0"/>
                        </a:spcBef>
                        <a:spcAft>
                          <a:spcPts val="1200"/>
                        </a:spcAft>
                      </a:pPr>
                      <a:r>
                        <a:rPr lang="en-AU" sz="1400" dirty="0"/>
                        <a:t>Light weight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3987973232"/>
                  </a:ext>
                </a:extLst>
              </a:tr>
              <a:tr h="190500">
                <a:tc>
                  <a:txBody>
                    <a:bodyPr/>
                    <a:lstStyle/>
                    <a:p>
                      <a:pPr>
                        <a:lnSpc>
                          <a:spcPct val="150000"/>
                        </a:lnSpc>
                        <a:spcBef>
                          <a:spcPts val="0"/>
                        </a:spcBef>
                        <a:spcAft>
                          <a:spcPts val="1200"/>
                        </a:spcAft>
                      </a:pPr>
                      <a:r>
                        <a:rPr lang="en-AU" sz="1400" dirty="0"/>
                        <a:t>Low level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0"/>
                        </a:spcBef>
                        <a:spcAft>
                          <a:spcPts val="1200"/>
                        </a:spcAft>
                      </a:pPr>
                      <a:r>
                        <a:rPr lang="en-AU" sz="1400"/>
                        <a:t>Fast tempo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0"/>
                        </a:spcBef>
                        <a:spcAft>
                          <a:spcPts val="1200"/>
                        </a:spcAft>
                      </a:pPr>
                      <a:r>
                        <a:rPr lang="en-AU" sz="1400" dirty="0"/>
                        <a:t>Strong force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09644080"/>
                  </a:ext>
                </a:extLst>
              </a:tr>
              <a:tr h="190500">
                <a:tc>
                  <a:txBody>
                    <a:bodyPr/>
                    <a:lstStyle/>
                    <a:p>
                      <a:pPr>
                        <a:lnSpc>
                          <a:spcPct val="150000"/>
                        </a:lnSpc>
                        <a:spcBef>
                          <a:spcPts val="0"/>
                        </a:spcBef>
                        <a:spcAft>
                          <a:spcPts val="1200"/>
                        </a:spcAft>
                      </a:pPr>
                      <a:r>
                        <a:rPr lang="en-AU" sz="1400" dirty="0"/>
                        <a:t>Open shape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0"/>
                        </a:spcBef>
                        <a:spcAft>
                          <a:spcPts val="1200"/>
                        </a:spcAft>
                      </a:pPr>
                      <a:r>
                        <a:rPr lang="en-AU" sz="1400"/>
                        <a:t>Accelerating tempo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0"/>
                        </a:spcBef>
                        <a:spcAft>
                          <a:spcPts val="1200"/>
                        </a:spcAft>
                      </a:pPr>
                      <a:r>
                        <a:rPr lang="en-AU" sz="1400" dirty="0"/>
                        <a:t>Gentle force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668040802"/>
                  </a:ext>
                </a:extLst>
              </a:tr>
              <a:tr h="190500">
                <a:tc>
                  <a:txBody>
                    <a:bodyPr/>
                    <a:lstStyle/>
                    <a:p>
                      <a:pPr>
                        <a:lnSpc>
                          <a:spcPct val="150000"/>
                        </a:lnSpc>
                        <a:spcBef>
                          <a:spcPts val="0"/>
                        </a:spcBef>
                        <a:spcAft>
                          <a:spcPts val="1200"/>
                        </a:spcAft>
                      </a:pPr>
                      <a:r>
                        <a:rPr lang="en-AU" sz="1400" dirty="0"/>
                        <a:t>Closed shape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0"/>
                        </a:spcBef>
                        <a:spcAft>
                          <a:spcPts val="1200"/>
                        </a:spcAft>
                      </a:pPr>
                      <a:r>
                        <a:rPr lang="en-AU" sz="1400"/>
                        <a:t>Decelerating tempo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0"/>
                        </a:spcBef>
                        <a:spcAft>
                          <a:spcPts val="1200"/>
                        </a:spcAft>
                      </a:pPr>
                      <a:r>
                        <a:rPr lang="en-AU" sz="1400" dirty="0"/>
                        <a:t>Sudden release of energy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71655965"/>
                  </a:ext>
                </a:extLst>
              </a:tr>
              <a:tr h="190500">
                <a:tc>
                  <a:txBody>
                    <a:bodyPr/>
                    <a:lstStyle/>
                    <a:p>
                      <a:pPr>
                        <a:lnSpc>
                          <a:spcPct val="150000"/>
                        </a:lnSpc>
                        <a:spcBef>
                          <a:spcPts val="0"/>
                        </a:spcBef>
                        <a:spcAft>
                          <a:spcPts val="1200"/>
                        </a:spcAft>
                      </a:pPr>
                      <a:r>
                        <a:rPr lang="en-AU" sz="1400"/>
                        <a:t>Angular shape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0"/>
                        </a:spcBef>
                        <a:spcAft>
                          <a:spcPts val="1200"/>
                        </a:spcAft>
                      </a:pPr>
                      <a:r>
                        <a:rPr lang="en-AU" sz="1400" dirty="0"/>
                        <a:t>Accents on gesture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0"/>
                        </a:spcBef>
                        <a:spcAft>
                          <a:spcPts val="1200"/>
                        </a:spcAft>
                      </a:pPr>
                      <a:r>
                        <a:rPr lang="en-AU" sz="1400" dirty="0"/>
                        <a:t>Gradual release of energy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3189518110"/>
                  </a:ext>
                </a:extLst>
              </a:tr>
              <a:tr h="190500">
                <a:tc>
                  <a:txBody>
                    <a:bodyPr/>
                    <a:lstStyle/>
                    <a:p>
                      <a:pPr>
                        <a:lnSpc>
                          <a:spcPct val="150000"/>
                        </a:lnSpc>
                        <a:spcBef>
                          <a:spcPts val="0"/>
                        </a:spcBef>
                        <a:spcAft>
                          <a:spcPts val="1200"/>
                        </a:spcAft>
                      </a:pPr>
                      <a:r>
                        <a:rPr lang="en-AU" sz="1400"/>
                        <a:t>Curved shape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0"/>
                        </a:spcBef>
                        <a:spcAft>
                          <a:spcPts val="1200"/>
                        </a:spcAft>
                      </a:pPr>
                      <a:r>
                        <a:rPr lang="en-AU" sz="1400" dirty="0"/>
                        <a:t>Accent on jump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0"/>
                        </a:spcBef>
                        <a:spcAft>
                          <a:spcPts val="1200"/>
                        </a:spcAft>
                      </a:pPr>
                      <a:r>
                        <a:rPr lang="en-AU" sz="1400" dirty="0"/>
                        <a:t>Sustained release of energy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71063049"/>
                  </a:ext>
                </a:extLst>
              </a:tr>
              <a:tr h="190500">
                <a:tc>
                  <a:txBody>
                    <a:bodyPr/>
                    <a:lstStyle/>
                    <a:p>
                      <a:pPr>
                        <a:lnSpc>
                          <a:spcPct val="150000"/>
                        </a:lnSpc>
                        <a:spcBef>
                          <a:spcPts val="0"/>
                        </a:spcBef>
                        <a:spcAft>
                          <a:spcPts val="1200"/>
                        </a:spcAft>
                      </a:pPr>
                      <a:r>
                        <a:rPr lang="en-AU" sz="1400"/>
                        <a:t>Symmetrical shape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0"/>
                        </a:spcBef>
                        <a:spcAft>
                          <a:spcPts val="1200"/>
                        </a:spcAft>
                      </a:pPr>
                      <a:r>
                        <a:rPr lang="en-AU" sz="1400" dirty="0"/>
                        <a:t>Accent on beat of music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0"/>
                        </a:spcBef>
                        <a:spcAft>
                          <a:spcPts val="1200"/>
                        </a:spcAft>
                      </a:pPr>
                      <a:r>
                        <a:rPr lang="en-AU" sz="1400" dirty="0"/>
                        <a:t>Percussive quality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1199297678"/>
                  </a:ext>
                </a:extLst>
              </a:tr>
              <a:tr h="190500">
                <a:tc>
                  <a:txBody>
                    <a:bodyPr/>
                    <a:lstStyle/>
                    <a:p>
                      <a:pPr>
                        <a:lnSpc>
                          <a:spcPct val="150000"/>
                        </a:lnSpc>
                        <a:spcBef>
                          <a:spcPts val="0"/>
                        </a:spcBef>
                        <a:spcAft>
                          <a:spcPts val="1200"/>
                        </a:spcAft>
                      </a:pPr>
                      <a:r>
                        <a:rPr lang="en-AU" sz="1400"/>
                        <a:t>Asymmetrical shape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0"/>
                        </a:spcBef>
                        <a:spcAft>
                          <a:spcPts val="1200"/>
                        </a:spcAft>
                      </a:pPr>
                      <a:r>
                        <a:rPr lang="en-AU" sz="1400" dirty="0"/>
                        <a:t>Long duration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0"/>
                        </a:spcBef>
                        <a:spcAft>
                          <a:spcPts val="1200"/>
                        </a:spcAft>
                      </a:pPr>
                      <a:r>
                        <a:rPr lang="en-AU" sz="1400" dirty="0"/>
                        <a:t>Suspended quality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1338904"/>
                  </a:ext>
                </a:extLst>
              </a:tr>
              <a:tr h="190500">
                <a:tc>
                  <a:txBody>
                    <a:bodyPr/>
                    <a:lstStyle/>
                    <a:p>
                      <a:pPr>
                        <a:lnSpc>
                          <a:spcPct val="150000"/>
                        </a:lnSpc>
                        <a:spcBef>
                          <a:spcPts val="0"/>
                        </a:spcBef>
                        <a:spcAft>
                          <a:spcPts val="1200"/>
                        </a:spcAft>
                      </a:pPr>
                      <a:r>
                        <a:rPr lang="en-AU" sz="1400" dirty="0"/>
                        <a:t>Forwards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0"/>
                        </a:spcBef>
                        <a:spcAft>
                          <a:spcPts val="1200"/>
                        </a:spcAft>
                      </a:pPr>
                      <a:r>
                        <a:rPr lang="en-AU" sz="1400" dirty="0"/>
                        <a:t>Short duration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0"/>
                        </a:spcBef>
                        <a:spcAft>
                          <a:spcPts val="1200"/>
                        </a:spcAft>
                      </a:pPr>
                      <a:r>
                        <a:rPr lang="en-AU" sz="1400" dirty="0"/>
                        <a:t>Swinging quality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4036814457"/>
                  </a:ext>
                </a:extLst>
              </a:tr>
              <a:tr h="190500">
                <a:tc>
                  <a:txBody>
                    <a:bodyPr/>
                    <a:lstStyle/>
                    <a:p>
                      <a:pPr>
                        <a:lnSpc>
                          <a:spcPct val="150000"/>
                        </a:lnSpc>
                        <a:spcBef>
                          <a:spcPts val="0"/>
                        </a:spcBef>
                        <a:spcAft>
                          <a:spcPts val="1200"/>
                        </a:spcAft>
                      </a:pPr>
                      <a:r>
                        <a:rPr lang="en-AU" sz="1400"/>
                        <a:t>Backwards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0"/>
                        </a:spcBef>
                        <a:spcAft>
                          <a:spcPts val="1200"/>
                        </a:spcAft>
                      </a:pPr>
                      <a:r>
                        <a:rPr lang="en-AU" sz="1400"/>
                        <a:t> Syncopated rhythm</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0"/>
                        </a:spcBef>
                        <a:spcAft>
                          <a:spcPts val="1200"/>
                        </a:spcAft>
                      </a:pPr>
                      <a:r>
                        <a:rPr lang="en-AU" sz="1400" dirty="0"/>
                        <a:t>Collapsed quality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93566533"/>
                  </a:ext>
                </a:extLst>
              </a:tr>
              <a:tr h="190500">
                <a:tc>
                  <a:txBody>
                    <a:bodyPr/>
                    <a:lstStyle/>
                    <a:p>
                      <a:pPr>
                        <a:lnSpc>
                          <a:spcPct val="150000"/>
                        </a:lnSpc>
                        <a:spcBef>
                          <a:spcPts val="0"/>
                        </a:spcBef>
                        <a:spcAft>
                          <a:spcPts val="1200"/>
                        </a:spcAft>
                      </a:pPr>
                      <a:r>
                        <a:rPr lang="en-AU" sz="1400"/>
                        <a:t>Sideways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0"/>
                        </a:spcBef>
                        <a:spcAft>
                          <a:spcPts val="1200"/>
                        </a:spcAft>
                      </a:pPr>
                      <a:endParaRPr lang="en-AU" sz="140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0"/>
                        </a:spcBef>
                        <a:spcAft>
                          <a:spcPts val="1200"/>
                        </a:spcAft>
                      </a:pPr>
                      <a:r>
                        <a:rPr lang="en-AU" sz="1400" dirty="0"/>
                        <a:t>Vibratory quality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1404011879"/>
                  </a:ext>
                </a:extLst>
              </a:tr>
              <a:tr h="190500">
                <a:tc>
                  <a:txBody>
                    <a:bodyPr/>
                    <a:lstStyle/>
                    <a:p>
                      <a:pPr>
                        <a:lnSpc>
                          <a:spcPct val="150000"/>
                        </a:lnSpc>
                        <a:spcBef>
                          <a:spcPts val="0"/>
                        </a:spcBef>
                        <a:spcAft>
                          <a:spcPts val="1200"/>
                        </a:spcAft>
                      </a:pPr>
                      <a:r>
                        <a:rPr lang="en-AU" sz="1400"/>
                        <a:t>Diagonal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0"/>
                        </a:spcBef>
                        <a:spcAft>
                          <a:spcPts val="1200"/>
                        </a:spcAft>
                      </a:pPr>
                      <a:endParaRPr lang="en-AU" sz="140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0"/>
                        </a:spcBef>
                        <a:spcAft>
                          <a:spcPts val="1200"/>
                        </a:spcAft>
                      </a:pPr>
                      <a:endParaRPr lang="en-AU" sz="1400"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42104596"/>
                  </a:ext>
                </a:extLst>
              </a:tr>
              <a:tr h="190500">
                <a:tc>
                  <a:txBody>
                    <a:bodyPr/>
                    <a:lstStyle/>
                    <a:p>
                      <a:pPr>
                        <a:lnSpc>
                          <a:spcPct val="150000"/>
                        </a:lnSpc>
                        <a:spcBef>
                          <a:spcPts val="0"/>
                        </a:spcBef>
                        <a:spcAft>
                          <a:spcPts val="1200"/>
                        </a:spcAft>
                      </a:pPr>
                      <a:endParaRPr lang="en-AU" sz="140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0"/>
                        </a:spcBef>
                        <a:spcAft>
                          <a:spcPts val="1200"/>
                        </a:spcAft>
                      </a:pPr>
                      <a:endParaRPr lang="en-AU" sz="140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0"/>
                        </a:spcBef>
                        <a:spcAft>
                          <a:spcPts val="1200"/>
                        </a:spcAft>
                      </a:pPr>
                      <a:endParaRPr lang="en-AU" sz="1400"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9430795"/>
                  </a:ext>
                </a:extLst>
              </a:tr>
            </a:tbl>
          </a:graphicData>
        </a:graphic>
      </p:graphicFrame>
      <p:sp>
        <p:nvSpPr>
          <p:cNvPr id="6" name="Slide Number Placeholder 5">
            <a:extLst>
              <a:ext uri="{FF2B5EF4-FFF2-40B4-BE49-F238E27FC236}">
                <a16:creationId xmlns:a16="http://schemas.microsoft.com/office/drawing/2014/main" id="{5FE9FB72-9D4B-B3AA-5F13-4BEAFA177B1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45</a:t>
            </a:fld>
            <a:endParaRPr lang="en-AU"/>
          </a:p>
        </p:txBody>
      </p:sp>
    </p:spTree>
    <p:extLst>
      <p:ext uri="{BB962C8B-B14F-4D97-AF65-F5344CB8AC3E}">
        <p14:creationId xmlns:p14="http://schemas.microsoft.com/office/powerpoint/2010/main" val="370688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1CA469-9FA1-AC5F-E62F-3CD4186891C6}"/>
              </a:ext>
            </a:extLst>
          </p:cNvPr>
          <p:cNvSpPr>
            <a:spLocks noGrp="1"/>
          </p:cNvSpPr>
          <p:nvPr>
            <p:ph type="title"/>
          </p:nvPr>
        </p:nvSpPr>
        <p:spPr/>
        <p:txBody>
          <a:bodyPr/>
          <a:lstStyle/>
          <a:p>
            <a:r>
              <a:rPr lang="en-AU" dirty="0">
                <a:latin typeface="+mj-lt"/>
              </a:rPr>
              <a:t>The elements of dance in jazz dance (2)</a:t>
            </a:r>
          </a:p>
        </p:txBody>
      </p:sp>
      <p:sp>
        <p:nvSpPr>
          <p:cNvPr id="5" name="Text Placeholder 4">
            <a:extLst>
              <a:ext uri="{FF2B5EF4-FFF2-40B4-BE49-F238E27FC236}">
                <a16:creationId xmlns:a16="http://schemas.microsoft.com/office/drawing/2014/main" id="{8AD2C07C-3FAA-AB9E-C88E-3E0ADC36DEEA}"/>
              </a:ext>
            </a:extLst>
          </p:cNvPr>
          <p:cNvSpPr>
            <a:spLocks noGrp="1"/>
          </p:cNvSpPr>
          <p:nvPr>
            <p:ph type="body" sz="quarter" idx="18"/>
          </p:nvPr>
        </p:nvSpPr>
        <p:spPr/>
        <p:txBody>
          <a:bodyPr/>
          <a:lstStyle/>
          <a:p>
            <a:r>
              <a:rPr lang="en-AU" dirty="0">
                <a:solidFill>
                  <a:schemeClr val="accent2"/>
                </a:solidFill>
                <a:latin typeface="+mj-lt"/>
              </a:rPr>
              <a:t>Activity – reflection</a:t>
            </a:r>
          </a:p>
        </p:txBody>
      </p:sp>
      <p:sp>
        <p:nvSpPr>
          <p:cNvPr id="3" name="Text Placeholder 2">
            <a:extLst>
              <a:ext uri="{FF2B5EF4-FFF2-40B4-BE49-F238E27FC236}">
                <a16:creationId xmlns:a16="http://schemas.microsoft.com/office/drawing/2014/main" id="{F13FEC62-DB2C-3366-0EAD-C3FF0533A548}"/>
              </a:ext>
            </a:extLst>
          </p:cNvPr>
          <p:cNvSpPr>
            <a:spLocks noGrp="1"/>
          </p:cNvSpPr>
          <p:nvPr>
            <p:ph type="body" sz="quarter" idx="17"/>
          </p:nvPr>
        </p:nvSpPr>
        <p:spPr>
          <a:xfrm>
            <a:off x="360000" y="1567087"/>
            <a:ext cx="11484000" cy="482648"/>
          </a:xfrm>
        </p:spPr>
        <p:txBody>
          <a:bodyPr/>
          <a:lstStyle/>
          <a:p>
            <a:r>
              <a:rPr lang="en-AU" sz="1800" dirty="0">
                <a:latin typeface="+mn-lt"/>
              </a:rPr>
              <a:t>After reflecting on your jazz dance, answer the questions in the space provided below.</a:t>
            </a:r>
          </a:p>
        </p:txBody>
      </p:sp>
      <p:sp>
        <p:nvSpPr>
          <p:cNvPr id="8" name="Rectangle: Rounded Corners 7">
            <a:extLst>
              <a:ext uri="{FF2B5EF4-FFF2-40B4-BE49-F238E27FC236}">
                <a16:creationId xmlns:a16="http://schemas.microsoft.com/office/drawing/2014/main" id="{6EE1CACC-FD09-0A2C-3DCB-C38ED602E0D7}"/>
              </a:ext>
            </a:extLst>
          </p:cNvPr>
          <p:cNvSpPr/>
          <p:nvPr/>
        </p:nvSpPr>
        <p:spPr>
          <a:xfrm>
            <a:off x="359999" y="2307039"/>
            <a:ext cx="3709246" cy="3560905"/>
          </a:xfrm>
          <a:prstGeom prst="roundRect">
            <a:avLst>
              <a:gd name="adj" fmla="val 6770"/>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85725" algn="l">
              <a:lnSpc>
                <a:spcPct val="150000"/>
              </a:lnSpc>
            </a:pPr>
            <a:r>
              <a:rPr lang="en-AU" sz="1800" dirty="0">
                <a:solidFill>
                  <a:schemeClr val="tx1"/>
                </a:solidFill>
              </a:rPr>
              <a:t>Brainstorm any emotions, feelings or ideas you have when performing this dance.</a:t>
            </a:r>
          </a:p>
          <a:p>
            <a:pPr marL="85725" algn="l">
              <a:lnSpc>
                <a:spcPct val="150000"/>
              </a:lnSpc>
            </a:pPr>
            <a:r>
              <a:rPr lang="en-AU" sz="1800" dirty="0">
                <a:solidFill>
                  <a:schemeClr val="tx1"/>
                </a:solidFill>
              </a:rPr>
              <a:t>_________________________</a:t>
            </a:r>
          </a:p>
          <a:p>
            <a:pPr marL="85725">
              <a:lnSpc>
                <a:spcPct val="150000"/>
              </a:lnSpc>
            </a:pPr>
            <a:r>
              <a:rPr lang="en-AU" sz="1800" dirty="0">
                <a:solidFill>
                  <a:schemeClr val="tx1"/>
                </a:solidFill>
              </a:rPr>
              <a:t>_________________________</a:t>
            </a:r>
          </a:p>
          <a:p>
            <a:pPr marL="85725">
              <a:lnSpc>
                <a:spcPct val="150000"/>
              </a:lnSpc>
            </a:pPr>
            <a:r>
              <a:rPr lang="en-AU" sz="1800" dirty="0">
                <a:solidFill>
                  <a:schemeClr val="tx1"/>
                </a:solidFill>
              </a:rPr>
              <a:t>_________________________</a:t>
            </a:r>
          </a:p>
          <a:p>
            <a:pPr marL="85725">
              <a:lnSpc>
                <a:spcPct val="150000"/>
              </a:lnSpc>
            </a:pPr>
            <a:r>
              <a:rPr lang="en-AU" sz="1800" dirty="0">
                <a:solidFill>
                  <a:schemeClr val="tx1"/>
                </a:solidFill>
              </a:rPr>
              <a:t>_________________________</a:t>
            </a:r>
          </a:p>
          <a:p>
            <a:pPr marL="85725">
              <a:lnSpc>
                <a:spcPct val="150000"/>
              </a:lnSpc>
            </a:pPr>
            <a:r>
              <a:rPr lang="en-AU" sz="1800" dirty="0">
                <a:solidFill>
                  <a:schemeClr val="tx1"/>
                </a:solidFill>
              </a:rPr>
              <a:t>_________________________</a:t>
            </a:r>
          </a:p>
        </p:txBody>
      </p:sp>
      <p:sp>
        <p:nvSpPr>
          <p:cNvPr id="22" name="Rectangle: Rounded Corners 21">
            <a:extLst>
              <a:ext uri="{FF2B5EF4-FFF2-40B4-BE49-F238E27FC236}">
                <a16:creationId xmlns:a16="http://schemas.microsoft.com/office/drawing/2014/main" id="{1DA0B69E-6C0D-0048-6FE7-BB18131EB2B5}"/>
              </a:ext>
            </a:extLst>
          </p:cNvPr>
          <p:cNvSpPr/>
          <p:nvPr/>
        </p:nvSpPr>
        <p:spPr>
          <a:xfrm>
            <a:off x="4241377" y="2307039"/>
            <a:ext cx="3709246" cy="3560905"/>
          </a:xfrm>
          <a:prstGeom prst="roundRect">
            <a:avLst>
              <a:gd name="adj" fmla="val 6770"/>
            </a:avLst>
          </a:prstGeom>
          <a:solidFill>
            <a:schemeClr val="accent6"/>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85725" algn="l">
              <a:lnSpc>
                <a:spcPct val="150000"/>
              </a:lnSpc>
            </a:pPr>
            <a:r>
              <a:rPr lang="en-AU" sz="1800" dirty="0">
                <a:solidFill>
                  <a:schemeClr val="tx1"/>
                </a:solidFill>
              </a:rPr>
              <a:t>How did the use of space support the emotions, feelings or ideas in the dance?</a:t>
            </a:r>
          </a:p>
          <a:p>
            <a:pPr marL="85725" algn="l">
              <a:lnSpc>
                <a:spcPct val="150000"/>
              </a:lnSpc>
            </a:pPr>
            <a:r>
              <a:rPr lang="en-AU" sz="1800" dirty="0">
                <a:solidFill>
                  <a:schemeClr val="tx1"/>
                </a:solidFill>
              </a:rPr>
              <a:t>_________________________</a:t>
            </a:r>
          </a:p>
          <a:p>
            <a:pPr marL="85725">
              <a:lnSpc>
                <a:spcPct val="150000"/>
              </a:lnSpc>
            </a:pPr>
            <a:r>
              <a:rPr lang="en-AU" sz="1800" dirty="0">
                <a:solidFill>
                  <a:schemeClr val="tx1"/>
                </a:solidFill>
              </a:rPr>
              <a:t>_________________________</a:t>
            </a:r>
          </a:p>
          <a:p>
            <a:pPr marL="85725">
              <a:lnSpc>
                <a:spcPct val="150000"/>
              </a:lnSpc>
            </a:pPr>
            <a:r>
              <a:rPr lang="en-AU" sz="1800" dirty="0">
                <a:solidFill>
                  <a:schemeClr val="tx1"/>
                </a:solidFill>
              </a:rPr>
              <a:t>_________________________</a:t>
            </a:r>
          </a:p>
          <a:p>
            <a:pPr marL="85725">
              <a:lnSpc>
                <a:spcPct val="150000"/>
              </a:lnSpc>
            </a:pPr>
            <a:r>
              <a:rPr lang="en-AU" sz="1800" dirty="0">
                <a:solidFill>
                  <a:schemeClr val="tx1"/>
                </a:solidFill>
              </a:rPr>
              <a:t>_________________________</a:t>
            </a:r>
          </a:p>
          <a:p>
            <a:pPr marL="85725">
              <a:lnSpc>
                <a:spcPct val="150000"/>
              </a:lnSpc>
            </a:pPr>
            <a:r>
              <a:rPr lang="en-AU" sz="1800" dirty="0">
                <a:solidFill>
                  <a:schemeClr val="tx1"/>
                </a:solidFill>
              </a:rPr>
              <a:t>_________________________</a:t>
            </a:r>
          </a:p>
        </p:txBody>
      </p:sp>
      <p:sp>
        <p:nvSpPr>
          <p:cNvPr id="23" name="Rectangle: Rounded Corners 22">
            <a:extLst>
              <a:ext uri="{FF2B5EF4-FFF2-40B4-BE49-F238E27FC236}">
                <a16:creationId xmlns:a16="http://schemas.microsoft.com/office/drawing/2014/main" id="{8DABB505-9F66-20A8-B098-95C4ECF325D7}"/>
              </a:ext>
            </a:extLst>
          </p:cNvPr>
          <p:cNvSpPr/>
          <p:nvPr/>
        </p:nvSpPr>
        <p:spPr>
          <a:xfrm>
            <a:off x="8122755" y="2307039"/>
            <a:ext cx="3709246" cy="3560905"/>
          </a:xfrm>
          <a:prstGeom prst="roundRect">
            <a:avLst>
              <a:gd name="adj" fmla="val 6770"/>
            </a:avLst>
          </a:prstGeom>
          <a:solidFill>
            <a:schemeClr val="bg2"/>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85725" algn="l">
              <a:lnSpc>
                <a:spcPct val="150000"/>
              </a:lnSpc>
            </a:pPr>
            <a:r>
              <a:rPr lang="en-AU" sz="1800" dirty="0">
                <a:solidFill>
                  <a:schemeClr val="tx1"/>
                </a:solidFill>
              </a:rPr>
              <a:t>How did the use of time and dynamics support the emotions, feelings or ideas in the dance?</a:t>
            </a:r>
          </a:p>
          <a:p>
            <a:pPr marL="85725" algn="l">
              <a:lnSpc>
                <a:spcPct val="150000"/>
              </a:lnSpc>
            </a:pPr>
            <a:r>
              <a:rPr lang="en-AU" sz="1800" dirty="0">
                <a:solidFill>
                  <a:schemeClr val="tx1"/>
                </a:solidFill>
              </a:rPr>
              <a:t>_________________________</a:t>
            </a:r>
          </a:p>
          <a:p>
            <a:pPr marL="85725">
              <a:lnSpc>
                <a:spcPct val="150000"/>
              </a:lnSpc>
            </a:pPr>
            <a:r>
              <a:rPr lang="en-AU" sz="1800" dirty="0">
                <a:solidFill>
                  <a:schemeClr val="tx1"/>
                </a:solidFill>
              </a:rPr>
              <a:t>_________________________</a:t>
            </a:r>
          </a:p>
          <a:p>
            <a:pPr marL="85725">
              <a:lnSpc>
                <a:spcPct val="150000"/>
              </a:lnSpc>
            </a:pPr>
            <a:r>
              <a:rPr lang="en-AU" sz="1800" dirty="0">
                <a:solidFill>
                  <a:schemeClr val="tx1"/>
                </a:solidFill>
              </a:rPr>
              <a:t>_________________________</a:t>
            </a:r>
          </a:p>
          <a:p>
            <a:pPr marL="85725">
              <a:lnSpc>
                <a:spcPct val="150000"/>
              </a:lnSpc>
            </a:pPr>
            <a:r>
              <a:rPr lang="en-AU" sz="1800" dirty="0">
                <a:solidFill>
                  <a:schemeClr val="tx1"/>
                </a:solidFill>
              </a:rPr>
              <a:t>_________________________</a:t>
            </a:r>
          </a:p>
          <a:p>
            <a:pPr marL="85725">
              <a:lnSpc>
                <a:spcPct val="150000"/>
              </a:lnSpc>
            </a:pPr>
            <a:r>
              <a:rPr lang="en-AU" sz="1800" dirty="0">
                <a:solidFill>
                  <a:schemeClr val="tx1"/>
                </a:solidFill>
              </a:rPr>
              <a:t>_________________________</a:t>
            </a:r>
          </a:p>
        </p:txBody>
      </p:sp>
      <p:sp>
        <p:nvSpPr>
          <p:cNvPr id="2" name="Slide Number Placeholder 1">
            <a:extLst>
              <a:ext uri="{FF2B5EF4-FFF2-40B4-BE49-F238E27FC236}">
                <a16:creationId xmlns:a16="http://schemas.microsoft.com/office/drawing/2014/main" id="{5CBD2F57-63A4-9BD0-4151-C5D37110DBF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46</a:t>
            </a:fld>
            <a:endParaRPr lang="en-AU"/>
          </a:p>
        </p:txBody>
      </p:sp>
    </p:spTree>
    <p:extLst>
      <p:ext uri="{BB962C8B-B14F-4D97-AF65-F5344CB8AC3E}">
        <p14:creationId xmlns:p14="http://schemas.microsoft.com/office/powerpoint/2010/main" val="215002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9A2AB7-BC01-655E-C9A5-3140CC6836FF}"/>
              </a:ext>
            </a:extLst>
          </p:cNvPr>
          <p:cNvSpPr>
            <a:spLocks noGrp="1"/>
          </p:cNvSpPr>
          <p:nvPr>
            <p:ph type="title"/>
          </p:nvPr>
        </p:nvSpPr>
        <p:spPr>
          <a:xfrm>
            <a:off x="359998" y="360000"/>
            <a:ext cx="11108102" cy="522000"/>
          </a:xfrm>
        </p:spPr>
        <p:txBody>
          <a:bodyPr/>
          <a:lstStyle/>
          <a:p>
            <a:r>
              <a:rPr lang="en-AU" dirty="0">
                <a:latin typeface="+mj-lt"/>
              </a:rPr>
              <a:t>Using technique to manipulate the elements of dance</a:t>
            </a:r>
          </a:p>
        </p:txBody>
      </p:sp>
      <p:sp>
        <p:nvSpPr>
          <p:cNvPr id="3" name="Text Placeholder 2">
            <a:extLst>
              <a:ext uri="{FF2B5EF4-FFF2-40B4-BE49-F238E27FC236}">
                <a16:creationId xmlns:a16="http://schemas.microsoft.com/office/drawing/2014/main" id="{C97472C7-D5E5-9CFE-32F6-3372D6887B03}"/>
              </a:ext>
            </a:extLst>
          </p:cNvPr>
          <p:cNvSpPr>
            <a:spLocks noGrp="1"/>
          </p:cNvSpPr>
          <p:nvPr>
            <p:ph type="body" sz="quarter" idx="18"/>
          </p:nvPr>
        </p:nvSpPr>
        <p:spPr/>
        <p:txBody>
          <a:bodyPr/>
          <a:lstStyle/>
          <a:p>
            <a:pPr>
              <a:spcAft>
                <a:spcPts val="600"/>
              </a:spcAft>
            </a:pPr>
            <a:r>
              <a:rPr lang="en-AU" dirty="0">
                <a:latin typeface="+mj-lt"/>
              </a:rPr>
              <a:t>Activity – practical and discussion</a:t>
            </a:r>
          </a:p>
        </p:txBody>
      </p:sp>
      <p:sp>
        <p:nvSpPr>
          <p:cNvPr id="6" name="Picture Placeholder 5">
            <a:extLst>
              <a:ext uri="{FF2B5EF4-FFF2-40B4-BE49-F238E27FC236}">
                <a16:creationId xmlns:a16="http://schemas.microsoft.com/office/drawing/2014/main" id="{FAC03F97-629E-1EF6-E44F-47E5EBF5F49B}"/>
              </a:ext>
            </a:extLst>
          </p:cNvPr>
          <p:cNvSpPr>
            <a:spLocks noGrp="1"/>
          </p:cNvSpPr>
          <p:nvPr>
            <p:ph type="pic" sz="quarter" idx="13"/>
          </p:nvPr>
        </p:nvSpPr>
        <p:spPr>
          <a:xfrm>
            <a:off x="359998" y="1909281"/>
            <a:ext cx="11483999" cy="4729643"/>
          </a:xfrm>
        </p:spPr>
        <p:txBody>
          <a:bodyPr/>
          <a:lstStyle/>
          <a:p>
            <a:pPr marL="342900" indent="-342900">
              <a:spcAft>
                <a:spcPts val="600"/>
              </a:spcAft>
              <a:buFont typeface="+mj-lt"/>
              <a:buAutoNum type="arabicPeriod"/>
            </a:pPr>
            <a:r>
              <a:rPr lang="en-AU" sz="1600" dirty="0">
                <a:latin typeface="+mn-lt"/>
              </a:rPr>
              <a:t>In small groups you will be given a specific class exercise and a component of space, time and/or dynamics. </a:t>
            </a:r>
          </a:p>
          <a:p>
            <a:pPr marL="342900" indent="-342900">
              <a:spcAft>
                <a:spcPts val="600"/>
              </a:spcAft>
              <a:buFont typeface="+mj-lt"/>
              <a:buAutoNum type="arabicPeriod"/>
            </a:pPr>
            <a:r>
              <a:rPr lang="en-AU" sz="1600" dirty="0">
                <a:latin typeface="+mn-lt"/>
              </a:rPr>
              <a:t>Select one skill or sequence from the class exercise to experiment manipulating the components of the elements of dance you have been allocated. </a:t>
            </a:r>
          </a:p>
          <a:p>
            <a:pPr marL="342900" indent="-342900">
              <a:spcAft>
                <a:spcPts val="600"/>
              </a:spcAft>
              <a:buFont typeface="+mj-lt"/>
              <a:buAutoNum type="arabicPeriod"/>
            </a:pPr>
            <a:r>
              <a:rPr lang="en-AU" sz="1600" dirty="0">
                <a:latin typeface="+mn-lt"/>
              </a:rPr>
              <a:t>After experimenting, reflect on what you noticed including:</a:t>
            </a:r>
          </a:p>
          <a:p>
            <a:pPr marL="628650" indent="-285750">
              <a:spcAft>
                <a:spcPts val="600"/>
              </a:spcAft>
              <a:buFont typeface="Arial" panose="020B0604020202020204" pitchFamily="34" charset="0"/>
              <a:buChar char="•"/>
            </a:pPr>
            <a:r>
              <a:rPr lang="en-AU" sz="1600" dirty="0">
                <a:latin typeface="+mn-lt"/>
              </a:rPr>
              <a:t>Did you require increased control in the body? Where?</a:t>
            </a:r>
          </a:p>
          <a:p>
            <a:pPr marL="628650" indent="-285750">
              <a:spcAft>
                <a:spcPts val="600"/>
              </a:spcAft>
              <a:buFont typeface="Arial" panose="020B0604020202020204" pitchFamily="34" charset="0"/>
              <a:buChar char="•"/>
            </a:pPr>
            <a:r>
              <a:rPr lang="en-AU" sz="1600" dirty="0">
                <a:latin typeface="+mn-lt"/>
              </a:rPr>
              <a:t>Did you require flexibility in the body? Where?</a:t>
            </a:r>
          </a:p>
          <a:p>
            <a:pPr marL="628650" indent="-285750">
              <a:spcAft>
                <a:spcPts val="600"/>
              </a:spcAft>
              <a:buFont typeface="Arial" panose="020B0604020202020204" pitchFamily="34" charset="0"/>
              <a:buChar char="•"/>
            </a:pPr>
            <a:r>
              <a:rPr lang="en-AU" sz="1600" dirty="0">
                <a:latin typeface="+mn-lt"/>
              </a:rPr>
              <a:t>Did the manipulation affect your coordination?</a:t>
            </a:r>
          </a:p>
          <a:p>
            <a:pPr marL="628650" indent="-285750">
              <a:spcAft>
                <a:spcPts val="600"/>
              </a:spcAft>
              <a:buFont typeface="Arial" panose="020B0604020202020204" pitchFamily="34" charset="0"/>
              <a:buChar char="•"/>
            </a:pPr>
            <a:r>
              <a:rPr lang="en-AU" sz="1600" dirty="0">
                <a:latin typeface="+mn-lt"/>
              </a:rPr>
              <a:t>Does it alter the meaning, feeling or intent of the movement?</a:t>
            </a:r>
          </a:p>
          <a:p>
            <a:pPr marL="342900" indent="-342900">
              <a:spcAft>
                <a:spcPts val="600"/>
              </a:spcAft>
              <a:buFont typeface="+mj-lt"/>
              <a:buAutoNum type="arabicPeriod" startAt="4"/>
            </a:pPr>
            <a:r>
              <a:rPr lang="en-AU" sz="1600" dirty="0">
                <a:latin typeface="+mn-lt"/>
              </a:rPr>
              <a:t>Perform the movement to the class and discuss:</a:t>
            </a:r>
          </a:p>
          <a:p>
            <a:pPr marL="628650" indent="-285750">
              <a:spcAft>
                <a:spcPts val="600"/>
              </a:spcAft>
              <a:buFont typeface="Arial" panose="020B0604020202020204" pitchFamily="34" charset="0"/>
              <a:buChar char="•"/>
            </a:pPr>
            <a:r>
              <a:rPr lang="en-AU" sz="1600" dirty="0">
                <a:latin typeface="+mn-lt"/>
              </a:rPr>
              <a:t>the components of the elements of dance allocated to manipulate the skill</a:t>
            </a:r>
          </a:p>
          <a:p>
            <a:pPr marL="628650" indent="-285750">
              <a:spcAft>
                <a:spcPts val="600"/>
              </a:spcAft>
              <a:buFont typeface="Arial" panose="020B0604020202020204" pitchFamily="34" charset="0"/>
              <a:buChar char="•"/>
            </a:pPr>
            <a:r>
              <a:rPr lang="en-AU" sz="1600" dirty="0">
                <a:latin typeface="+mn-lt"/>
              </a:rPr>
              <a:t>the dance technique used to control the skill.</a:t>
            </a:r>
          </a:p>
        </p:txBody>
      </p:sp>
      <p:sp>
        <p:nvSpPr>
          <p:cNvPr id="2" name="Slide Number Placeholder 1">
            <a:extLst>
              <a:ext uri="{FF2B5EF4-FFF2-40B4-BE49-F238E27FC236}">
                <a16:creationId xmlns:a16="http://schemas.microsoft.com/office/drawing/2014/main" id="{A5D7A2EC-2498-50F4-4EE2-F4B0A7108AD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47</a:t>
            </a:fld>
            <a:endParaRPr lang="en-AU"/>
          </a:p>
        </p:txBody>
      </p:sp>
    </p:spTree>
    <p:extLst>
      <p:ext uri="{BB962C8B-B14F-4D97-AF65-F5344CB8AC3E}">
        <p14:creationId xmlns:p14="http://schemas.microsoft.com/office/powerpoint/2010/main" val="1982921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0DDFD0-E81B-FAC2-D61D-086EAA2A07A8}"/>
              </a:ext>
            </a:extLst>
          </p:cNvPr>
          <p:cNvSpPr>
            <a:spLocks noGrp="1"/>
          </p:cNvSpPr>
          <p:nvPr>
            <p:ph type="title"/>
          </p:nvPr>
        </p:nvSpPr>
        <p:spPr/>
        <p:txBody>
          <a:bodyPr/>
          <a:lstStyle/>
          <a:p>
            <a:r>
              <a:rPr lang="en-AU">
                <a:latin typeface="+mj-lt"/>
              </a:rPr>
              <a:t>What is performance quality?</a:t>
            </a:r>
          </a:p>
        </p:txBody>
      </p:sp>
      <p:sp>
        <p:nvSpPr>
          <p:cNvPr id="2" name="Rectangle: Rounded Corners 1">
            <a:extLst>
              <a:ext uri="{FF2B5EF4-FFF2-40B4-BE49-F238E27FC236}">
                <a16:creationId xmlns:a16="http://schemas.microsoft.com/office/drawing/2014/main" id="{BF2A9DB6-AE4D-AD9B-4717-20C78F2C02CE}"/>
              </a:ext>
              <a:ext uri="{C183D7F6-B498-43B3-948B-1728B52AA6E4}">
                <adec:decorative xmlns:adec="http://schemas.microsoft.com/office/drawing/2017/decorative" val="0"/>
              </a:ext>
            </a:extLst>
          </p:cNvPr>
          <p:cNvSpPr/>
          <p:nvPr/>
        </p:nvSpPr>
        <p:spPr>
          <a:xfrm>
            <a:off x="359999" y="1800225"/>
            <a:ext cx="6012226" cy="2934564"/>
          </a:xfrm>
          <a:prstGeom prst="roundRect">
            <a:avLst/>
          </a:prstGeom>
          <a:solidFill>
            <a:schemeClr val="accent4"/>
          </a:solidFill>
          <a:ln w="38100">
            <a:noFill/>
          </a:ln>
          <a:effectLst/>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spcAft>
                <a:spcPts val="1200"/>
              </a:spcAft>
            </a:pPr>
            <a:r>
              <a:rPr lang="en-AU" sz="1800" dirty="0"/>
              <a:t>NESA defines performance quality as ‘the dancer’s skill in applying projection, focus, musicality, quality of line, kinaesthetic awareness, commitment and confidence in order to communicate the desired intent.’ </a:t>
            </a:r>
          </a:p>
          <a:p>
            <a:pPr algn="r">
              <a:lnSpc>
                <a:spcPct val="150000"/>
              </a:lnSpc>
              <a:spcAft>
                <a:spcPts val="1200"/>
              </a:spcAft>
            </a:pPr>
            <a:r>
              <a:rPr lang="en-AU" sz="1800" dirty="0"/>
              <a:t>(NESA 2023)</a:t>
            </a:r>
          </a:p>
        </p:txBody>
      </p:sp>
      <p:sp>
        <p:nvSpPr>
          <p:cNvPr id="3" name="Rectangle 2">
            <a:extLst>
              <a:ext uri="{FF2B5EF4-FFF2-40B4-BE49-F238E27FC236}">
                <a16:creationId xmlns:a16="http://schemas.microsoft.com/office/drawing/2014/main" id="{2D647657-306F-CF74-C09A-7505F1F2C28D}"/>
              </a:ext>
              <a:ext uri="{C183D7F6-B498-43B3-948B-1728B52AA6E4}">
                <adec:decorative xmlns:adec="http://schemas.microsoft.com/office/drawing/2017/decorative" val="1"/>
              </a:ext>
            </a:extLst>
          </p:cNvPr>
          <p:cNvSpPr/>
          <p:nvPr/>
        </p:nvSpPr>
        <p:spPr>
          <a:xfrm>
            <a:off x="7187341" y="0"/>
            <a:ext cx="5004659"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Content Placeholder 7">
            <a:extLst>
              <a:ext uri="{FF2B5EF4-FFF2-40B4-BE49-F238E27FC236}">
                <a16:creationId xmlns:a16="http://schemas.microsoft.com/office/drawing/2014/main" id="{E4D2EB99-F53B-727A-B28C-8D597F63E3E5}"/>
              </a:ext>
            </a:extLst>
          </p:cNvPr>
          <p:cNvSpPr>
            <a:spLocks noGrp="1"/>
          </p:cNvSpPr>
          <p:nvPr>
            <p:ph sz="half" idx="4294967295"/>
          </p:nvPr>
        </p:nvSpPr>
        <p:spPr>
          <a:xfrm>
            <a:off x="7476695" y="1800225"/>
            <a:ext cx="4425950" cy="4554538"/>
          </a:xfrm>
        </p:spPr>
        <p:txBody>
          <a:bodyPr/>
          <a:lstStyle/>
          <a:p>
            <a:r>
              <a:rPr lang="en-AU" sz="1800" dirty="0">
                <a:latin typeface="+mn-lt"/>
              </a:rPr>
              <a:t>In other words, using performance quality helps the dancer to:</a:t>
            </a:r>
          </a:p>
          <a:p>
            <a:pPr marL="285750" indent="-285750">
              <a:buFont typeface="Arial" panose="020B0604020202020204" pitchFamily="34" charset="0"/>
              <a:buChar char="•"/>
            </a:pPr>
            <a:r>
              <a:rPr lang="en-AU" sz="1800" dirty="0">
                <a:latin typeface="+mn-lt"/>
              </a:rPr>
              <a:t>look like they know what they are doing</a:t>
            </a:r>
          </a:p>
          <a:p>
            <a:pPr marL="285750" indent="-285750">
              <a:buFont typeface="Arial" panose="020B0604020202020204" pitchFamily="34" charset="0"/>
              <a:buChar char="•"/>
            </a:pPr>
            <a:r>
              <a:rPr lang="en-AU" sz="1800" dirty="0">
                <a:latin typeface="+mn-lt"/>
              </a:rPr>
              <a:t>have ownership of the movement</a:t>
            </a:r>
          </a:p>
          <a:p>
            <a:pPr marL="285750" indent="-285750">
              <a:buFont typeface="Arial" panose="020B0604020202020204" pitchFamily="34" charset="0"/>
              <a:buChar char="•"/>
            </a:pPr>
            <a:r>
              <a:rPr lang="en-AU" sz="1800" dirty="0">
                <a:latin typeface="+mn-lt"/>
              </a:rPr>
              <a:t>create clear shapes and lines with their body</a:t>
            </a:r>
          </a:p>
          <a:p>
            <a:pPr marL="285750" indent="-285750">
              <a:buFont typeface="Arial" panose="020B0604020202020204" pitchFamily="34" charset="0"/>
              <a:buChar char="•"/>
            </a:pPr>
            <a:r>
              <a:rPr lang="en-AU" sz="1800" dirty="0">
                <a:latin typeface="+mn-lt"/>
              </a:rPr>
              <a:t>communicate the choreographer’s intent.</a:t>
            </a:r>
          </a:p>
        </p:txBody>
      </p:sp>
      <p:sp>
        <p:nvSpPr>
          <p:cNvPr id="5" name="Slide Number Placeholder 4">
            <a:extLst>
              <a:ext uri="{FF2B5EF4-FFF2-40B4-BE49-F238E27FC236}">
                <a16:creationId xmlns:a16="http://schemas.microsoft.com/office/drawing/2014/main" id="{09621F84-192A-E545-AFCE-9BB09A89C08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48</a:t>
            </a:fld>
            <a:endParaRPr lang="en-AU"/>
          </a:p>
        </p:txBody>
      </p:sp>
    </p:spTree>
    <p:extLst>
      <p:ext uri="{BB962C8B-B14F-4D97-AF65-F5344CB8AC3E}">
        <p14:creationId xmlns:p14="http://schemas.microsoft.com/office/powerpoint/2010/main" val="262127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0DDFD0-E81B-FAC2-D61D-086EAA2A07A8}"/>
              </a:ext>
            </a:extLst>
          </p:cNvPr>
          <p:cNvSpPr>
            <a:spLocks noGrp="1"/>
          </p:cNvSpPr>
          <p:nvPr>
            <p:ph type="title"/>
          </p:nvPr>
        </p:nvSpPr>
        <p:spPr>
          <a:xfrm>
            <a:off x="360000" y="360000"/>
            <a:ext cx="6183675" cy="895880"/>
          </a:xfrm>
        </p:spPr>
        <p:txBody>
          <a:bodyPr anchor="t">
            <a:noAutofit/>
          </a:bodyPr>
          <a:lstStyle/>
          <a:p>
            <a:r>
              <a:rPr lang="en-AU" dirty="0">
                <a:latin typeface="+mj-lt"/>
              </a:rPr>
              <a:t>Communicating the desired </a:t>
            </a:r>
            <a:br>
              <a:rPr lang="en-AU" dirty="0">
                <a:latin typeface="+mj-lt"/>
              </a:rPr>
            </a:br>
            <a:r>
              <a:rPr lang="en-AU" dirty="0">
                <a:latin typeface="+mj-lt"/>
              </a:rPr>
              <a:t>intent</a:t>
            </a:r>
          </a:p>
        </p:txBody>
      </p:sp>
      <p:sp>
        <p:nvSpPr>
          <p:cNvPr id="9" name="Text Placeholder 8">
            <a:extLst>
              <a:ext uri="{FF2B5EF4-FFF2-40B4-BE49-F238E27FC236}">
                <a16:creationId xmlns:a16="http://schemas.microsoft.com/office/drawing/2014/main" id="{0CA09597-9DAE-E5D7-A3B7-C8E620BD65DE}"/>
              </a:ext>
            </a:extLst>
          </p:cNvPr>
          <p:cNvSpPr>
            <a:spLocks noGrp="1"/>
          </p:cNvSpPr>
          <p:nvPr>
            <p:ph type="body" sz="quarter" idx="18"/>
          </p:nvPr>
        </p:nvSpPr>
        <p:spPr>
          <a:xfrm>
            <a:off x="354000" y="1451738"/>
            <a:ext cx="11483999" cy="310015"/>
          </a:xfrm>
        </p:spPr>
        <p:txBody>
          <a:bodyPr anchor="b">
            <a:noAutofit/>
          </a:bodyPr>
          <a:lstStyle/>
          <a:p>
            <a:pPr>
              <a:lnSpc>
                <a:spcPct val="140000"/>
              </a:lnSpc>
            </a:pPr>
            <a:r>
              <a:rPr lang="en-AU" dirty="0">
                <a:latin typeface="+mj-lt"/>
              </a:rPr>
              <a:t>What it’s all about!</a:t>
            </a:r>
          </a:p>
        </p:txBody>
      </p:sp>
      <p:sp>
        <p:nvSpPr>
          <p:cNvPr id="8" name="Content Placeholder 7">
            <a:extLst>
              <a:ext uri="{FF2B5EF4-FFF2-40B4-BE49-F238E27FC236}">
                <a16:creationId xmlns:a16="http://schemas.microsoft.com/office/drawing/2014/main" id="{E4D2EB99-F53B-727A-B28C-8D597F63E3E5}"/>
              </a:ext>
            </a:extLst>
          </p:cNvPr>
          <p:cNvSpPr>
            <a:spLocks noGrp="1"/>
          </p:cNvSpPr>
          <p:nvPr>
            <p:ph type="body" sz="quarter" idx="17"/>
          </p:nvPr>
        </p:nvSpPr>
        <p:spPr>
          <a:xfrm>
            <a:off x="354001" y="1957611"/>
            <a:ext cx="6431325" cy="4807835"/>
          </a:xfrm>
        </p:spPr>
        <p:txBody>
          <a:bodyPr vert="horz" lIns="0" tIns="0" rIns="0" bIns="0" rtlCol="0" anchor="t">
            <a:normAutofit/>
          </a:bodyPr>
          <a:lstStyle/>
          <a:p>
            <a:r>
              <a:rPr lang="en-AU" sz="1800" dirty="0">
                <a:latin typeface="+mn-lt"/>
              </a:rPr>
              <a:t>As we have learnt, the dancer’s application of performance quality is used to communicate the intent.</a:t>
            </a:r>
          </a:p>
          <a:p>
            <a:r>
              <a:rPr lang="en-AU" sz="1800" dirty="0">
                <a:latin typeface="+mn-lt"/>
              </a:rPr>
              <a:t>All dance works have an intent, though this intent can vary relative to context. </a:t>
            </a:r>
          </a:p>
          <a:p>
            <a:r>
              <a:rPr lang="en-AU" sz="1800" dirty="0">
                <a:latin typeface="+mn-lt"/>
              </a:rPr>
              <a:t>In this unit we may be influenced by various contexts, though the focus for our jazz dance performance assessment is the </a:t>
            </a:r>
            <a:r>
              <a:rPr lang="en-AU" sz="1800" b="1" dirty="0">
                <a:latin typeface="+mn-lt"/>
              </a:rPr>
              <a:t>artistic context.</a:t>
            </a:r>
            <a:endParaRPr lang="en-AU" sz="1800" dirty="0">
              <a:latin typeface="+mn-lt"/>
            </a:endParaRPr>
          </a:p>
          <a:p>
            <a:endParaRPr lang="en-AU" sz="1800" dirty="0">
              <a:latin typeface="+mn-lt"/>
            </a:endParaRPr>
          </a:p>
        </p:txBody>
      </p:sp>
      <p:sp>
        <p:nvSpPr>
          <p:cNvPr id="2" name="Rectangle 1">
            <a:extLst>
              <a:ext uri="{FF2B5EF4-FFF2-40B4-BE49-F238E27FC236}">
                <a16:creationId xmlns:a16="http://schemas.microsoft.com/office/drawing/2014/main" id="{7949C457-1CE2-1774-8204-BD9A292163C2}"/>
              </a:ext>
              <a:ext uri="{C183D7F6-B498-43B3-948B-1728B52AA6E4}">
                <adec:decorative xmlns:adec="http://schemas.microsoft.com/office/drawing/2017/decorative" val="1"/>
              </a:ext>
            </a:extLst>
          </p:cNvPr>
          <p:cNvSpPr/>
          <p:nvPr/>
        </p:nvSpPr>
        <p:spPr>
          <a:xfrm>
            <a:off x="7187341" y="0"/>
            <a:ext cx="5004659"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Content Placeholder 9">
            <a:extLst>
              <a:ext uri="{FF2B5EF4-FFF2-40B4-BE49-F238E27FC236}">
                <a16:creationId xmlns:a16="http://schemas.microsoft.com/office/drawing/2014/main" id="{B6AE2BA1-97D0-389F-F22B-210660BE91CD}"/>
              </a:ext>
            </a:extLst>
          </p:cNvPr>
          <p:cNvSpPr>
            <a:spLocks noGrp="1"/>
          </p:cNvSpPr>
          <p:nvPr>
            <p:ph sz="half" idx="4294967295"/>
          </p:nvPr>
        </p:nvSpPr>
        <p:spPr>
          <a:xfrm>
            <a:off x="7766050" y="1957611"/>
            <a:ext cx="4425950" cy="4554538"/>
          </a:xfrm>
        </p:spPr>
        <p:txBody>
          <a:bodyPr>
            <a:normAutofit/>
          </a:bodyPr>
          <a:lstStyle/>
          <a:p>
            <a:r>
              <a:rPr lang="en-AU" sz="1800" dirty="0">
                <a:latin typeface="+mn-lt"/>
              </a:rPr>
              <a:t>The contexts of performance are:</a:t>
            </a:r>
          </a:p>
          <a:p>
            <a:pPr marL="285750" indent="-285750">
              <a:buFont typeface="Arial" panose="020B0604020202020204" pitchFamily="34" charset="0"/>
              <a:buChar char="•"/>
            </a:pPr>
            <a:r>
              <a:rPr lang="en-AU" sz="1800" dirty="0">
                <a:latin typeface="+mn-lt"/>
              </a:rPr>
              <a:t>artistic</a:t>
            </a:r>
          </a:p>
          <a:p>
            <a:pPr marL="285750" indent="-285750">
              <a:buFont typeface="Arial" panose="020B0604020202020204" pitchFamily="34" charset="0"/>
              <a:buChar char="•"/>
            </a:pPr>
            <a:r>
              <a:rPr lang="en-AU" sz="1800" dirty="0">
                <a:latin typeface="+mn-lt"/>
              </a:rPr>
              <a:t>cultural</a:t>
            </a:r>
          </a:p>
          <a:p>
            <a:pPr marL="285750" indent="-285750">
              <a:buFont typeface="Arial" panose="020B0604020202020204" pitchFamily="34" charset="0"/>
              <a:buChar char="•"/>
            </a:pPr>
            <a:r>
              <a:rPr lang="en-AU" sz="1800" dirty="0">
                <a:latin typeface="+mn-lt"/>
              </a:rPr>
              <a:t>social</a:t>
            </a:r>
          </a:p>
          <a:p>
            <a:pPr marL="285750" indent="-285750">
              <a:buFont typeface="Arial" panose="020B0604020202020204" pitchFamily="34" charset="0"/>
              <a:buChar char="•"/>
            </a:pPr>
            <a:r>
              <a:rPr lang="en-AU" sz="1800" dirty="0">
                <a:latin typeface="+mn-lt"/>
              </a:rPr>
              <a:t>personal.</a:t>
            </a:r>
          </a:p>
          <a:p>
            <a:endParaRPr lang="en-AU" sz="1800" dirty="0">
              <a:latin typeface="+mn-lt"/>
            </a:endParaRPr>
          </a:p>
        </p:txBody>
      </p:sp>
      <p:sp>
        <p:nvSpPr>
          <p:cNvPr id="3" name="Slide Number Placeholder 2">
            <a:extLst>
              <a:ext uri="{FF2B5EF4-FFF2-40B4-BE49-F238E27FC236}">
                <a16:creationId xmlns:a16="http://schemas.microsoft.com/office/drawing/2014/main" id="{D84F3F36-BD8A-C859-757A-A601401C8211}"/>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49</a:t>
            </a:fld>
            <a:endParaRPr lang="en-AU"/>
          </a:p>
        </p:txBody>
      </p:sp>
    </p:spTree>
    <p:extLst>
      <p:ext uri="{BB962C8B-B14F-4D97-AF65-F5344CB8AC3E}">
        <p14:creationId xmlns:p14="http://schemas.microsoft.com/office/powerpoint/2010/main" val="56584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EAFB39-24C6-F5C6-8A92-9BF41A984623}"/>
              </a:ext>
            </a:extLst>
          </p:cNvPr>
          <p:cNvSpPr>
            <a:spLocks noGrp="1"/>
          </p:cNvSpPr>
          <p:nvPr>
            <p:ph type="ctrTitle"/>
          </p:nvPr>
        </p:nvSpPr>
        <p:spPr/>
        <p:txBody>
          <a:bodyPr/>
          <a:lstStyle/>
          <a:p>
            <a:r>
              <a:rPr lang="en-US" dirty="0"/>
              <a:t>Creating a safe dance environment</a:t>
            </a:r>
            <a:endParaRPr lang="en-AU" dirty="0"/>
          </a:p>
        </p:txBody>
      </p:sp>
      <p:sp>
        <p:nvSpPr>
          <p:cNvPr id="7" name="Text Placeholder 6">
            <a:extLst>
              <a:ext uri="{FF2B5EF4-FFF2-40B4-BE49-F238E27FC236}">
                <a16:creationId xmlns:a16="http://schemas.microsoft.com/office/drawing/2014/main" id="{567426B1-2514-6438-5EB5-4045A08188C0}"/>
              </a:ext>
            </a:extLst>
          </p:cNvPr>
          <p:cNvSpPr>
            <a:spLocks noGrp="1"/>
          </p:cNvSpPr>
          <p:nvPr>
            <p:ph type="body" sz="quarter" idx="11"/>
          </p:nvPr>
        </p:nvSpPr>
        <p:spPr/>
        <p:txBody>
          <a:bodyPr/>
          <a:lstStyle/>
          <a:p>
            <a:r>
              <a:rPr lang="en-AU" dirty="0"/>
              <a:t>1</a:t>
            </a:r>
          </a:p>
        </p:txBody>
      </p:sp>
      <p:pic>
        <p:nvPicPr>
          <p:cNvPr id="13" name="Picture Placeholder 12">
            <a:extLst>
              <a:ext uri="{FF2B5EF4-FFF2-40B4-BE49-F238E27FC236}">
                <a16:creationId xmlns:a16="http://schemas.microsoft.com/office/drawing/2014/main" id="{B139A56F-9306-48D2-5C69-0FCC4935D92C}"/>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41776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0DDFD0-E81B-FAC2-D61D-086EAA2A07A8}"/>
              </a:ext>
            </a:extLst>
          </p:cNvPr>
          <p:cNvSpPr>
            <a:spLocks noGrp="1"/>
          </p:cNvSpPr>
          <p:nvPr>
            <p:ph type="title"/>
          </p:nvPr>
        </p:nvSpPr>
        <p:spPr/>
        <p:txBody>
          <a:bodyPr/>
          <a:lstStyle/>
          <a:p>
            <a:r>
              <a:rPr lang="en-AU" dirty="0">
                <a:latin typeface="+mj-lt"/>
              </a:rPr>
              <a:t>Kinaesthetic awareness</a:t>
            </a:r>
          </a:p>
        </p:txBody>
      </p:sp>
      <p:sp>
        <p:nvSpPr>
          <p:cNvPr id="2" name="Rectangle: Rounded Corners 1">
            <a:extLst>
              <a:ext uri="{FF2B5EF4-FFF2-40B4-BE49-F238E27FC236}">
                <a16:creationId xmlns:a16="http://schemas.microsoft.com/office/drawing/2014/main" id="{EDE7480C-3BFB-80DA-46CE-8D7120662AC2}"/>
              </a:ext>
              <a:ext uri="{C183D7F6-B498-43B3-948B-1728B52AA6E4}">
                <adec:decorative xmlns:adec="http://schemas.microsoft.com/office/drawing/2017/decorative" val="0"/>
              </a:ext>
            </a:extLst>
          </p:cNvPr>
          <p:cNvSpPr/>
          <p:nvPr/>
        </p:nvSpPr>
        <p:spPr>
          <a:xfrm>
            <a:off x="359999" y="1698643"/>
            <a:ext cx="5438775" cy="2574974"/>
          </a:xfrm>
          <a:prstGeom prst="roundRect">
            <a:avLst/>
          </a:prstGeom>
          <a:solidFill>
            <a:schemeClr val="accent4"/>
          </a:solid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AU" sz="1800" dirty="0">
                <a:solidFill>
                  <a:schemeClr val="tx1"/>
                </a:solidFill>
              </a:rPr>
              <a:t>NESA defines kinaesthetic awareness as ‘sensing or perceiving the body’s muscles, joints and tendons while in motion or while still.’ </a:t>
            </a:r>
          </a:p>
          <a:p>
            <a:pPr algn="r">
              <a:lnSpc>
                <a:spcPct val="150000"/>
              </a:lnSpc>
              <a:spcAft>
                <a:spcPts val="1200"/>
              </a:spcAft>
            </a:pPr>
            <a:r>
              <a:rPr lang="en-AU" sz="1800" dirty="0">
                <a:solidFill>
                  <a:schemeClr val="tx1"/>
                </a:solidFill>
              </a:rPr>
              <a:t>(NESA 2023)</a:t>
            </a:r>
          </a:p>
        </p:txBody>
      </p:sp>
      <p:sp>
        <p:nvSpPr>
          <p:cNvPr id="5" name="Rectangle: Rounded Corners 4">
            <a:extLst>
              <a:ext uri="{FF2B5EF4-FFF2-40B4-BE49-F238E27FC236}">
                <a16:creationId xmlns:a16="http://schemas.microsoft.com/office/drawing/2014/main" id="{B5151B7E-DE91-8CB2-50FA-F4B1A5831109}"/>
              </a:ext>
            </a:extLst>
          </p:cNvPr>
          <p:cNvSpPr/>
          <p:nvPr/>
        </p:nvSpPr>
        <p:spPr>
          <a:xfrm>
            <a:off x="6096000" y="1698643"/>
            <a:ext cx="5747998" cy="3654407"/>
          </a:xfrm>
          <a:prstGeom prst="roundRect">
            <a:avLst>
              <a:gd name="adj" fmla="val 10412"/>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285750" indent="-285750">
              <a:lnSpc>
                <a:spcPct val="150000"/>
              </a:lnSpc>
              <a:spcAft>
                <a:spcPts val="1200"/>
              </a:spcAft>
              <a:buFont typeface="Arial" panose="020B0604020202020204" pitchFamily="34" charset="0"/>
              <a:buChar char="•"/>
            </a:pPr>
            <a:r>
              <a:rPr lang="en-AU" sz="1800" dirty="0">
                <a:solidFill>
                  <a:schemeClr val="tx1"/>
                </a:solidFill>
              </a:rPr>
              <a:t>Kinaesthetic awareness allows the dancer to use their understanding of dance technique and alignment to place their body in shapes and movements that communicate the intent.</a:t>
            </a:r>
          </a:p>
          <a:p>
            <a:pPr marL="285750" indent="-285750">
              <a:lnSpc>
                <a:spcPct val="150000"/>
              </a:lnSpc>
              <a:spcAft>
                <a:spcPts val="1200"/>
              </a:spcAft>
              <a:buFont typeface="Arial" panose="020B0604020202020204" pitchFamily="34" charset="0"/>
              <a:buChar char="•"/>
            </a:pPr>
            <a:r>
              <a:rPr lang="en-AU" sz="1800" dirty="0">
                <a:solidFill>
                  <a:schemeClr val="tx1"/>
                </a:solidFill>
              </a:rPr>
              <a:t>By becoming aware of your body parts, you can control the movement you are executing.</a:t>
            </a:r>
          </a:p>
        </p:txBody>
      </p:sp>
      <p:sp>
        <p:nvSpPr>
          <p:cNvPr id="3" name="Slide Number Placeholder 2">
            <a:extLst>
              <a:ext uri="{FF2B5EF4-FFF2-40B4-BE49-F238E27FC236}">
                <a16:creationId xmlns:a16="http://schemas.microsoft.com/office/drawing/2014/main" id="{D84F3F36-BD8A-C859-757A-A601401C821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50</a:t>
            </a:fld>
            <a:endParaRPr lang="en-AU"/>
          </a:p>
        </p:txBody>
      </p:sp>
    </p:spTree>
    <p:extLst>
      <p:ext uri="{BB962C8B-B14F-4D97-AF65-F5344CB8AC3E}">
        <p14:creationId xmlns:p14="http://schemas.microsoft.com/office/powerpoint/2010/main" val="17696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0DDFD0-E81B-FAC2-D61D-086EAA2A07A8}"/>
              </a:ext>
            </a:extLst>
          </p:cNvPr>
          <p:cNvSpPr>
            <a:spLocks noGrp="1"/>
          </p:cNvSpPr>
          <p:nvPr>
            <p:ph type="title"/>
          </p:nvPr>
        </p:nvSpPr>
        <p:spPr/>
        <p:txBody>
          <a:bodyPr/>
          <a:lstStyle/>
          <a:p>
            <a:r>
              <a:rPr lang="en-AU" dirty="0">
                <a:latin typeface="+mj-lt"/>
              </a:rPr>
              <a:t>Musicality (1)</a:t>
            </a:r>
          </a:p>
        </p:txBody>
      </p:sp>
      <p:sp>
        <p:nvSpPr>
          <p:cNvPr id="8" name="Content Placeholder 7">
            <a:extLst>
              <a:ext uri="{FF2B5EF4-FFF2-40B4-BE49-F238E27FC236}">
                <a16:creationId xmlns:a16="http://schemas.microsoft.com/office/drawing/2014/main" id="{E4D2EB99-F53B-727A-B28C-8D597F63E3E5}"/>
              </a:ext>
            </a:extLst>
          </p:cNvPr>
          <p:cNvSpPr>
            <a:spLocks noGrp="1"/>
          </p:cNvSpPr>
          <p:nvPr>
            <p:ph type="body" sz="quarter" idx="17"/>
          </p:nvPr>
        </p:nvSpPr>
        <p:spPr>
          <a:xfrm>
            <a:off x="448900" y="1567086"/>
            <a:ext cx="5380400" cy="4807835"/>
          </a:xfrm>
        </p:spPr>
        <p:txBody>
          <a:bodyPr/>
          <a:lstStyle/>
          <a:p>
            <a:r>
              <a:rPr lang="en-AU" sz="1800" dirty="0">
                <a:latin typeface="+mn-lt"/>
              </a:rPr>
              <a:t>Musicality could include:</a:t>
            </a:r>
          </a:p>
          <a:p>
            <a:pPr marL="285750" indent="-285750">
              <a:buFont typeface="Arial" panose="020B0604020202020204" pitchFamily="34" charset="0"/>
              <a:buChar char="•"/>
            </a:pPr>
            <a:r>
              <a:rPr lang="en-AU" sz="1800" dirty="0">
                <a:latin typeface="+mn-lt"/>
              </a:rPr>
              <a:t>how dancers hear, interpret, and dance to music</a:t>
            </a:r>
          </a:p>
          <a:p>
            <a:pPr marL="285750" indent="-285750">
              <a:buFont typeface="Arial" panose="020B0604020202020204" pitchFamily="34" charset="0"/>
              <a:buChar char="•"/>
            </a:pPr>
            <a:r>
              <a:rPr lang="en-AU" sz="1800" dirty="0">
                <a:latin typeface="+mn-lt"/>
              </a:rPr>
              <a:t>how dancers create an emotional connection to the music with their movement</a:t>
            </a:r>
          </a:p>
          <a:p>
            <a:pPr marL="285750" indent="-285750">
              <a:buFont typeface="Arial" panose="020B0604020202020204" pitchFamily="34" charset="0"/>
              <a:buChar char="•"/>
            </a:pPr>
            <a:r>
              <a:rPr lang="en-AU" sz="1800" dirty="0">
                <a:latin typeface="+mn-lt"/>
              </a:rPr>
              <a:t>the relationship with music, movement and the element of time </a:t>
            </a:r>
          </a:p>
          <a:p>
            <a:pPr marL="285750" indent="-285750">
              <a:buFont typeface="Arial" panose="020B0604020202020204" pitchFamily="34" charset="0"/>
              <a:buChar char="•"/>
            </a:pPr>
            <a:r>
              <a:rPr lang="en-AU" sz="1800" dirty="0">
                <a:latin typeface="+mn-lt"/>
              </a:rPr>
              <a:t>the relationship with time which then influences the dynamics of the movement.</a:t>
            </a:r>
          </a:p>
          <a:p>
            <a:pPr marL="285750" indent="-285750">
              <a:buFont typeface="Arial" panose="020B0604020202020204" pitchFamily="34" charset="0"/>
              <a:buChar char="•"/>
            </a:pPr>
            <a:endParaRPr lang="en-AU" sz="1800" dirty="0">
              <a:latin typeface="+mn-lt"/>
            </a:endParaRPr>
          </a:p>
          <a:p>
            <a:pPr marL="285750" indent="-285750">
              <a:buFont typeface="Arial" panose="020B0604020202020204" pitchFamily="34" charset="0"/>
              <a:buChar char="•"/>
            </a:pPr>
            <a:endParaRPr lang="en-AU" sz="1800" dirty="0">
              <a:latin typeface="+mn-lt"/>
            </a:endParaRPr>
          </a:p>
          <a:p>
            <a:pPr marL="285750" indent="-285750">
              <a:buFont typeface="Arial" panose="020B0604020202020204" pitchFamily="34" charset="0"/>
              <a:buChar char="•"/>
            </a:pPr>
            <a:endParaRPr lang="en-AU" sz="1800" dirty="0">
              <a:latin typeface="+mn-lt"/>
            </a:endParaRPr>
          </a:p>
          <a:p>
            <a:endParaRPr lang="en-AU" sz="1800" dirty="0">
              <a:latin typeface="+mn-lt"/>
            </a:endParaRPr>
          </a:p>
          <a:p>
            <a:endParaRPr lang="en-AU" sz="1800" dirty="0">
              <a:latin typeface="+mn-lt"/>
            </a:endParaRPr>
          </a:p>
        </p:txBody>
      </p:sp>
      <p:sp>
        <p:nvSpPr>
          <p:cNvPr id="2" name="Rectangle: Rounded Corners 1">
            <a:extLst>
              <a:ext uri="{FF2B5EF4-FFF2-40B4-BE49-F238E27FC236}">
                <a16:creationId xmlns:a16="http://schemas.microsoft.com/office/drawing/2014/main" id="{7C76AE4A-EBEF-937F-EAB6-2CB6A0F895E4}"/>
              </a:ext>
            </a:extLst>
          </p:cNvPr>
          <p:cNvSpPr/>
          <p:nvPr/>
        </p:nvSpPr>
        <p:spPr>
          <a:xfrm>
            <a:off x="6912000" y="1567086"/>
            <a:ext cx="4572000" cy="342900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AU" sz="1800" dirty="0">
                <a:solidFill>
                  <a:schemeClr val="tx1"/>
                </a:solidFill>
              </a:rPr>
              <a:t>‘Jazz dance is known for its emphasis on rhythm and musicality… This musicality is an essential aspect of jazz dance and requires a keen sense of timing and precision.’ </a:t>
            </a:r>
          </a:p>
          <a:p>
            <a:pPr algn="r">
              <a:lnSpc>
                <a:spcPct val="150000"/>
              </a:lnSpc>
              <a:spcAft>
                <a:spcPts val="1200"/>
              </a:spcAft>
            </a:pPr>
            <a:r>
              <a:rPr lang="en-AU" sz="1800" dirty="0">
                <a:solidFill>
                  <a:schemeClr val="tx1"/>
                </a:solidFill>
              </a:rPr>
              <a:t>(Art &amp; Dance Studio 2023)</a:t>
            </a:r>
          </a:p>
        </p:txBody>
      </p:sp>
      <p:sp>
        <p:nvSpPr>
          <p:cNvPr id="3" name="Slide Number Placeholder 2">
            <a:extLst>
              <a:ext uri="{FF2B5EF4-FFF2-40B4-BE49-F238E27FC236}">
                <a16:creationId xmlns:a16="http://schemas.microsoft.com/office/drawing/2014/main" id="{D84F3F36-BD8A-C859-757A-A601401C821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51</a:t>
            </a:fld>
            <a:endParaRPr lang="en-AU"/>
          </a:p>
        </p:txBody>
      </p:sp>
    </p:spTree>
    <p:extLst>
      <p:ext uri="{BB962C8B-B14F-4D97-AF65-F5344CB8AC3E}">
        <p14:creationId xmlns:p14="http://schemas.microsoft.com/office/powerpoint/2010/main" val="822250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ECB0C0-6348-25C3-8F3C-05F61AB56737}"/>
              </a:ext>
            </a:extLst>
          </p:cNvPr>
          <p:cNvSpPr>
            <a:spLocks noGrp="1"/>
          </p:cNvSpPr>
          <p:nvPr>
            <p:ph type="title"/>
          </p:nvPr>
        </p:nvSpPr>
        <p:spPr/>
        <p:txBody>
          <a:bodyPr/>
          <a:lstStyle/>
          <a:p>
            <a:r>
              <a:rPr lang="en-AU" dirty="0">
                <a:latin typeface="+mj-lt"/>
              </a:rPr>
              <a:t>Musicality (2)</a:t>
            </a:r>
          </a:p>
        </p:txBody>
      </p:sp>
      <p:sp>
        <p:nvSpPr>
          <p:cNvPr id="5" name="Text Placeholder 4">
            <a:extLst>
              <a:ext uri="{FF2B5EF4-FFF2-40B4-BE49-F238E27FC236}">
                <a16:creationId xmlns:a16="http://schemas.microsoft.com/office/drawing/2014/main" id="{0715C1B8-0BDE-3BBA-18D7-96CC6B262532}"/>
              </a:ext>
            </a:extLst>
          </p:cNvPr>
          <p:cNvSpPr>
            <a:spLocks noGrp="1"/>
          </p:cNvSpPr>
          <p:nvPr>
            <p:ph type="body" sz="quarter" idx="18"/>
          </p:nvPr>
        </p:nvSpPr>
        <p:spPr/>
        <p:txBody>
          <a:bodyPr/>
          <a:lstStyle/>
          <a:p>
            <a:r>
              <a:rPr lang="en-AU" dirty="0">
                <a:latin typeface="+mj-lt"/>
              </a:rPr>
              <a:t>Activity – practical</a:t>
            </a:r>
          </a:p>
        </p:txBody>
      </p:sp>
      <p:sp>
        <p:nvSpPr>
          <p:cNvPr id="3" name="Text Placeholder 2">
            <a:extLst>
              <a:ext uri="{FF2B5EF4-FFF2-40B4-BE49-F238E27FC236}">
                <a16:creationId xmlns:a16="http://schemas.microsoft.com/office/drawing/2014/main" id="{FD6F8E21-8DA6-33FC-FA1C-795D303CC319}"/>
              </a:ext>
            </a:extLst>
          </p:cNvPr>
          <p:cNvSpPr>
            <a:spLocks noGrp="1"/>
          </p:cNvSpPr>
          <p:nvPr>
            <p:ph type="body" sz="quarter" idx="17"/>
          </p:nvPr>
        </p:nvSpPr>
        <p:spPr>
          <a:xfrm>
            <a:off x="359999" y="1477883"/>
            <a:ext cx="6320200" cy="4807835"/>
          </a:xfrm>
        </p:spPr>
        <p:txBody>
          <a:bodyPr/>
          <a:lstStyle/>
          <a:p>
            <a:pPr marL="171450" indent="-171450">
              <a:buFont typeface="Arial" panose="020B0604020202020204" pitchFamily="34" charset="0"/>
              <a:buChar char="•"/>
            </a:pPr>
            <a:r>
              <a:rPr lang="en-AU" sz="1800" dirty="0">
                <a:latin typeface="+mn-lt"/>
              </a:rPr>
              <a:t>In small groups you will be given a sequence from the jazz dance to focus on.</a:t>
            </a:r>
          </a:p>
          <a:p>
            <a:pPr marL="171450" indent="-171450">
              <a:buFont typeface="Arial" panose="020B0604020202020204" pitchFamily="34" charset="0"/>
              <a:buChar char="•"/>
            </a:pPr>
            <a:r>
              <a:rPr lang="en-AU" sz="1800" dirty="0">
                <a:latin typeface="+mn-lt"/>
              </a:rPr>
              <a:t>Listen to the section of the music for this sequence.</a:t>
            </a:r>
          </a:p>
          <a:p>
            <a:pPr marL="171450" indent="-171450">
              <a:buFont typeface="Arial" panose="020B0604020202020204" pitchFamily="34" charset="0"/>
              <a:buChar char="•"/>
            </a:pPr>
            <a:r>
              <a:rPr lang="en-AU" sz="1800" dirty="0">
                <a:latin typeface="+mn-lt"/>
              </a:rPr>
              <a:t>Identify features of the music including accents, tempo, sounds, mood and emotions.</a:t>
            </a:r>
          </a:p>
          <a:p>
            <a:pPr marL="171450" indent="-171450">
              <a:buFont typeface="Arial" panose="020B0604020202020204" pitchFamily="34" charset="0"/>
              <a:buChar char="•"/>
            </a:pPr>
            <a:r>
              <a:rPr lang="en-AU" sz="1800" dirty="0">
                <a:latin typeface="+mn-lt"/>
              </a:rPr>
              <a:t>Consider the choreography and how you could further highlight or explore aspects of the music through manipulating the movement.</a:t>
            </a:r>
          </a:p>
          <a:p>
            <a:pPr marL="171450" indent="-171450">
              <a:buFont typeface="Arial" panose="020B0604020202020204" pitchFamily="34" charset="0"/>
              <a:buChar char="•"/>
            </a:pPr>
            <a:endParaRPr lang="en-AU" sz="1800" dirty="0">
              <a:latin typeface="+mn-lt"/>
            </a:endParaRPr>
          </a:p>
          <a:p>
            <a:endParaRPr lang="en-AU" sz="1800" dirty="0">
              <a:latin typeface="+mn-lt"/>
            </a:endParaRPr>
          </a:p>
        </p:txBody>
      </p:sp>
      <p:sp>
        <p:nvSpPr>
          <p:cNvPr id="6" name="Rectangle 5">
            <a:extLst>
              <a:ext uri="{FF2B5EF4-FFF2-40B4-BE49-F238E27FC236}">
                <a16:creationId xmlns:a16="http://schemas.microsoft.com/office/drawing/2014/main" id="{592686D8-5D8D-5984-0D95-695D5265BF9E}"/>
              </a:ext>
              <a:ext uri="{C183D7F6-B498-43B3-948B-1728B52AA6E4}">
                <adec:decorative xmlns:adec="http://schemas.microsoft.com/office/drawing/2017/decorative" val="1"/>
              </a:ext>
            </a:extLst>
          </p:cNvPr>
          <p:cNvSpPr/>
          <p:nvPr/>
        </p:nvSpPr>
        <p:spPr>
          <a:xfrm>
            <a:off x="7187341" y="0"/>
            <a:ext cx="5004659"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Content Placeholder 1">
            <a:extLst>
              <a:ext uri="{FF2B5EF4-FFF2-40B4-BE49-F238E27FC236}">
                <a16:creationId xmlns:a16="http://schemas.microsoft.com/office/drawing/2014/main" id="{10C386E5-0496-569B-9FB6-0022F2251936}"/>
              </a:ext>
            </a:extLst>
          </p:cNvPr>
          <p:cNvSpPr>
            <a:spLocks noGrp="1"/>
          </p:cNvSpPr>
          <p:nvPr>
            <p:ph sz="half" idx="4294967295"/>
          </p:nvPr>
        </p:nvSpPr>
        <p:spPr>
          <a:xfrm>
            <a:off x="7476694" y="1477883"/>
            <a:ext cx="4425950" cy="4554538"/>
          </a:xfrm>
        </p:spPr>
        <p:txBody>
          <a:bodyPr vert="horz" lIns="0" tIns="0" rIns="0" bIns="0" rtlCol="0" anchor="t">
            <a:noAutofit/>
          </a:bodyPr>
          <a:lstStyle/>
          <a:p>
            <a:r>
              <a:rPr lang="en-AU" sz="1800" dirty="0">
                <a:latin typeface="+mn-lt"/>
              </a:rPr>
              <a:t>Tips to think about:</a:t>
            </a:r>
          </a:p>
          <a:p>
            <a:pPr marL="285750" indent="-285750">
              <a:buFont typeface="Arial" panose="020B0604020202020204" pitchFamily="34" charset="0"/>
              <a:buChar char="•"/>
            </a:pPr>
            <a:r>
              <a:rPr lang="en-AU" sz="1800" dirty="0">
                <a:latin typeface="+mn-lt"/>
              </a:rPr>
              <a:t>Consider the elements of time and dynamics.</a:t>
            </a:r>
          </a:p>
          <a:p>
            <a:pPr marL="285750" indent="-285750">
              <a:buFont typeface="Arial" panose="020B0604020202020204" pitchFamily="34" charset="0"/>
              <a:buChar char="•"/>
            </a:pPr>
            <a:r>
              <a:rPr lang="en-AU" sz="1800" dirty="0">
                <a:latin typeface="+mn-lt"/>
              </a:rPr>
              <a:t>Can you alter the tempo or duration of movements? </a:t>
            </a:r>
          </a:p>
          <a:p>
            <a:pPr marL="285750" indent="-285750">
              <a:buFont typeface="Arial" panose="020B0604020202020204" pitchFamily="34" charset="0"/>
              <a:buChar char="•"/>
            </a:pPr>
            <a:r>
              <a:rPr lang="en-AU" sz="1800" dirty="0">
                <a:latin typeface="+mn-lt"/>
              </a:rPr>
              <a:t>How can your use of weight/force change the dynamic to suit the music?</a:t>
            </a:r>
          </a:p>
          <a:p>
            <a:pPr marL="285750" indent="-285750">
              <a:buFont typeface="Arial" panose="020B0604020202020204" pitchFamily="34" charset="0"/>
              <a:buChar char="•"/>
            </a:pPr>
            <a:r>
              <a:rPr lang="en-AU" sz="1800" dirty="0">
                <a:latin typeface="+mn-lt"/>
              </a:rPr>
              <a:t>Does the connection with the music affect the meaning, mood or emotion of the movement?</a:t>
            </a:r>
          </a:p>
          <a:p>
            <a:endParaRPr lang="en-AU" sz="1800" dirty="0">
              <a:latin typeface="+mn-lt"/>
            </a:endParaRPr>
          </a:p>
        </p:txBody>
      </p:sp>
      <p:sp>
        <p:nvSpPr>
          <p:cNvPr id="7" name="Slide Number Placeholder 6">
            <a:extLst>
              <a:ext uri="{FF2B5EF4-FFF2-40B4-BE49-F238E27FC236}">
                <a16:creationId xmlns:a16="http://schemas.microsoft.com/office/drawing/2014/main" id="{1A6DCBB7-D561-26E0-1A66-448B3775AC1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52</a:t>
            </a:fld>
            <a:endParaRPr lang="en-AU"/>
          </a:p>
        </p:txBody>
      </p:sp>
    </p:spTree>
    <p:extLst>
      <p:ext uri="{BB962C8B-B14F-4D97-AF65-F5344CB8AC3E}">
        <p14:creationId xmlns:p14="http://schemas.microsoft.com/office/powerpoint/2010/main" val="168971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C754E1-B815-2DD2-9AF0-0F13BEEE14B0}"/>
              </a:ext>
            </a:extLst>
          </p:cNvPr>
          <p:cNvSpPr>
            <a:spLocks noGrp="1"/>
          </p:cNvSpPr>
          <p:nvPr>
            <p:ph type="title"/>
          </p:nvPr>
        </p:nvSpPr>
        <p:spPr/>
        <p:txBody>
          <a:bodyPr/>
          <a:lstStyle/>
          <a:p>
            <a:r>
              <a:rPr lang="en-AU">
                <a:latin typeface="+mj-lt"/>
              </a:rPr>
              <a:t>Commitment and confidence</a:t>
            </a:r>
          </a:p>
        </p:txBody>
      </p:sp>
      <p:sp>
        <p:nvSpPr>
          <p:cNvPr id="2" name="Content Placeholder 1">
            <a:extLst>
              <a:ext uri="{FF2B5EF4-FFF2-40B4-BE49-F238E27FC236}">
                <a16:creationId xmlns:a16="http://schemas.microsoft.com/office/drawing/2014/main" id="{8C6914AA-8E36-0F3D-FC77-6DEE01F8FA26}"/>
              </a:ext>
            </a:extLst>
          </p:cNvPr>
          <p:cNvSpPr>
            <a:spLocks noGrp="1"/>
          </p:cNvSpPr>
          <p:nvPr>
            <p:ph type="body" sz="quarter" idx="18"/>
          </p:nvPr>
        </p:nvSpPr>
        <p:spPr>
          <a:xfrm>
            <a:off x="359999" y="982520"/>
            <a:ext cx="11483999" cy="310015"/>
          </a:xfrm>
        </p:spPr>
        <p:txBody>
          <a:bodyPr vert="horz" lIns="0" tIns="0" rIns="0" bIns="0" rtlCol="0" anchor="t">
            <a:noAutofit/>
          </a:bodyPr>
          <a:lstStyle/>
          <a:p>
            <a:r>
              <a:rPr lang="en-US" dirty="0">
                <a:latin typeface="+mj-lt"/>
              </a:rPr>
              <a:t>Activity discussion</a:t>
            </a:r>
            <a:endParaRPr lang="en-AU" dirty="0">
              <a:latin typeface="+mj-lt"/>
            </a:endParaRPr>
          </a:p>
        </p:txBody>
      </p:sp>
      <p:sp>
        <p:nvSpPr>
          <p:cNvPr id="6" name="Rectangle: Rounded Corners 5">
            <a:extLst>
              <a:ext uri="{FF2B5EF4-FFF2-40B4-BE49-F238E27FC236}">
                <a16:creationId xmlns:a16="http://schemas.microsoft.com/office/drawing/2014/main" id="{1782E0EA-9D3A-15FE-0EB3-56DACCE90715}"/>
              </a:ext>
            </a:extLst>
          </p:cNvPr>
          <p:cNvSpPr/>
          <p:nvPr/>
        </p:nvSpPr>
        <p:spPr>
          <a:xfrm>
            <a:off x="348001" y="1913021"/>
            <a:ext cx="5747999" cy="534492"/>
          </a:xfrm>
          <a:prstGeom prst="roundRect">
            <a:avLst/>
          </a:prstGeom>
          <a:solidFill>
            <a:schemeClr val="accent4"/>
          </a:solid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800" dirty="0">
                <a:solidFill>
                  <a:schemeClr val="tx1"/>
                </a:solidFill>
              </a:rPr>
              <a:t>Commitment is about being dedicated to something.</a:t>
            </a:r>
          </a:p>
        </p:txBody>
      </p:sp>
      <p:sp>
        <p:nvSpPr>
          <p:cNvPr id="10" name="Rectangle: Rounded Corners 9">
            <a:extLst>
              <a:ext uri="{FF2B5EF4-FFF2-40B4-BE49-F238E27FC236}">
                <a16:creationId xmlns:a16="http://schemas.microsoft.com/office/drawing/2014/main" id="{C4DD0C08-7417-D2B9-5788-C11C62C7C90E}"/>
              </a:ext>
            </a:extLst>
          </p:cNvPr>
          <p:cNvSpPr/>
          <p:nvPr/>
        </p:nvSpPr>
        <p:spPr>
          <a:xfrm>
            <a:off x="336003" y="2722064"/>
            <a:ext cx="5747999" cy="948682"/>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150000"/>
              </a:lnSpc>
            </a:pPr>
            <a:r>
              <a:rPr lang="en-AU" sz="1800" dirty="0">
                <a:solidFill>
                  <a:schemeClr val="tx1"/>
                </a:solidFill>
              </a:rPr>
              <a:t>Confidence refers to the ability to feel assured of your strengths, abilities and value.</a:t>
            </a:r>
          </a:p>
        </p:txBody>
      </p:sp>
      <p:sp>
        <p:nvSpPr>
          <p:cNvPr id="3" name="Rectangle 2">
            <a:extLst>
              <a:ext uri="{FF2B5EF4-FFF2-40B4-BE49-F238E27FC236}">
                <a16:creationId xmlns:a16="http://schemas.microsoft.com/office/drawing/2014/main" id="{C5595BF9-C1CB-75D4-27D8-396C09ABB002}"/>
              </a:ext>
              <a:ext uri="{C183D7F6-B498-43B3-948B-1728B52AA6E4}">
                <adec:decorative xmlns:adec="http://schemas.microsoft.com/office/drawing/2017/decorative" val="1"/>
              </a:ext>
            </a:extLst>
          </p:cNvPr>
          <p:cNvSpPr/>
          <p:nvPr/>
        </p:nvSpPr>
        <p:spPr>
          <a:xfrm>
            <a:off x="6616701" y="0"/>
            <a:ext cx="55753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 Placeholder 4">
            <a:extLst>
              <a:ext uri="{FF2B5EF4-FFF2-40B4-BE49-F238E27FC236}">
                <a16:creationId xmlns:a16="http://schemas.microsoft.com/office/drawing/2014/main" id="{F22E7C9D-0FE8-02A7-6CDC-26687A767071}"/>
              </a:ext>
            </a:extLst>
          </p:cNvPr>
          <p:cNvSpPr>
            <a:spLocks noGrp="1"/>
          </p:cNvSpPr>
          <p:nvPr>
            <p:ph type="body" sz="quarter" idx="17"/>
          </p:nvPr>
        </p:nvSpPr>
        <p:spPr>
          <a:xfrm>
            <a:off x="7078141" y="1913021"/>
            <a:ext cx="4765857" cy="4807835"/>
          </a:xfrm>
        </p:spPr>
        <p:txBody>
          <a:bodyPr/>
          <a:lstStyle/>
          <a:p>
            <a:r>
              <a:rPr lang="en-AU" sz="1800" dirty="0">
                <a:latin typeface="+mn-lt"/>
              </a:rPr>
              <a:t>Discuss:</a:t>
            </a:r>
          </a:p>
          <a:p>
            <a:pPr marL="285750" indent="-285750">
              <a:buFont typeface="Arial" panose="020B0604020202020204" pitchFamily="34" charset="0"/>
              <a:buChar char="•"/>
            </a:pPr>
            <a:r>
              <a:rPr lang="en-AU" sz="1800" dirty="0">
                <a:latin typeface="+mn-lt"/>
              </a:rPr>
              <a:t>What does it look like when a dancer is not committed or lacking confidence?</a:t>
            </a:r>
          </a:p>
          <a:p>
            <a:pPr marL="285750" indent="-285750">
              <a:buFont typeface="Arial" panose="020B0604020202020204" pitchFamily="34" charset="0"/>
              <a:buChar char="•"/>
            </a:pPr>
            <a:r>
              <a:rPr lang="en-AU" sz="1800" dirty="0">
                <a:latin typeface="+mn-lt"/>
              </a:rPr>
              <a:t>How does this affect the different aspects of performance quality?</a:t>
            </a:r>
          </a:p>
          <a:p>
            <a:pPr marL="285750" indent="-285750">
              <a:buFont typeface="Arial" panose="020B0604020202020204" pitchFamily="34" charset="0"/>
              <a:buChar char="•"/>
            </a:pPr>
            <a:r>
              <a:rPr lang="en-AU" sz="1800" dirty="0">
                <a:latin typeface="+mn-lt"/>
              </a:rPr>
              <a:t>How does this affect the dance technique?</a:t>
            </a:r>
          </a:p>
          <a:p>
            <a:pPr marL="285750" indent="-285750">
              <a:buFont typeface="Arial" panose="020B0604020202020204" pitchFamily="34" charset="0"/>
              <a:buChar char="•"/>
            </a:pPr>
            <a:r>
              <a:rPr lang="en-AU" sz="1800" dirty="0">
                <a:latin typeface="+mn-lt"/>
              </a:rPr>
              <a:t>How does it affect the communication of meaning?</a:t>
            </a:r>
          </a:p>
        </p:txBody>
      </p:sp>
      <p:sp>
        <p:nvSpPr>
          <p:cNvPr id="7" name="Slide Number Placeholder 6">
            <a:extLst>
              <a:ext uri="{FF2B5EF4-FFF2-40B4-BE49-F238E27FC236}">
                <a16:creationId xmlns:a16="http://schemas.microsoft.com/office/drawing/2014/main" id="{20726363-1F3F-AFA2-2DE4-3F1514EE88F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53</a:t>
            </a:fld>
            <a:endParaRPr lang="en-AU"/>
          </a:p>
        </p:txBody>
      </p:sp>
    </p:spTree>
    <p:extLst>
      <p:ext uri="{BB962C8B-B14F-4D97-AF65-F5344CB8AC3E}">
        <p14:creationId xmlns:p14="http://schemas.microsoft.com/office/powerpoint/2010/main" val="189826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0DDFD0-E81B-FAC2-D61D-086EAA2A07A8}"/>
              </a:ext>
            </a:extLst>
          </p:cNvPr>
          <p:cNvSpPr>
            <a:spLocks noGrp="1"/>
          </p:cNvSpPr>
          <p:nvPr>
            <p:ph type="title"/>
          </p:nvPr>
        </p:nvSpPr>
        <p:spPr>
          <a:xfrm>
            <a:off x="351700" y="360000"/>
            <a:ext cx="11484000" cy="545601"/>
          </a:xfrm>
        </p:spPr>
        <p:txBody>
          <a:bodyPr/>
          <a:lstStyle/>
          <a:p>
            <a:r>
              <a:rPr lang="en-AU" dirty="0">
                <a:latin typeface="+mj-lt"/>
              </a:rPr>
              <a:t>Projection and focus (1)</a:t>
            </a:r>
          </a:p>
        </p:txBody>
      </p:sp>
      <p:sp>
        <p:nvSpPr>
          <p:cNvPr id="3" name="Slide Number Placeholder 2">
            <a:extLst>
              <a:ext uri="{FF2B5EF4-FFF2-40B4-BE49-F238E27FC236}">
                <a16:creationId xmlns:a16="http://schemas.microsoft.com/office/drawing/2014/main" id="{D84F3F36-BD8A-C859-757A-A601401C8211}"/>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54</a:t>
            </a:fld>
            <a:endParaRPr lang="en-AU"/>
          </a:p>
        </p:txBody>
      </p:sp>
      <p:grpSp>
        <p:nvGrpSpPr>
          <p:cNvPr id="10" name="Group 9" descr="Projection can be described as a confident presentation of one’s body and energy to communicate movement and meaning to an audience.&#10;">
            <a:extLst>
              <a:ext uri="{FF2B5EF4-FFF2-40B4-BE49-F238E27FC236}">
                <a16:creationId xmlns:a16="http://schemas.microsoft.com/office/drawing/2014/main" id="{1F07AD03-AD13-65DE-0664-2376C1392CA0}"/>
              </a:ext>
            </a:extLst>
          </p:cNvPr>
          <p:cNvGrpSpPr/>
          <p:nvPr/>
        </p:nvGrpSpPr>
        <p:grpSpPr>
          <a:xfrm>
            <a:off x="351700" y="1037403"/>
            <a:ext cx="5504800" cy="2447580"/>
            <a:chOff x="351700" y="1037403"/>
            <a:chExt cx="5504800" cy="2447580"/>
          </a:xfrm>
        </p:grpSpPr>
        <p:sp>
          <p:nvSpPr>
            <p:cNvPr id="4" name="Rectangle: Rounded Corners 3">
              <a:extLst>
                <a:ext uri="{FF2B5EF4-FFF2-40B4-BE49-F238E27FC236}">
                  <a16:creationId xmlns:a16="http://schemas.microsoft.com/office/drawing/2014/main" id="{F8471928-A931-A8B3-22AA-97AD241E486E}"/>
                </a:ext>
                <a:ext uri="{C183D7F6-B498-43B3-948B-1728B52AA6E4}">
                  <adec:decorative xmlns:adec="http://schemas.microsoft.com/office/drawing/2017/decorative" val="0"/>
                </a:ext>
              </a:extLst>
            </p:cNvPr>
            <p:cNvSpPr/>
            <p:nvPr/>
          </p:nvSpPr>
          <p:spPr>
            <a:xfrm>
              <a:off x="351700" y="1037403"/>
              <a:ext cx="5504800" cy="2447580"/>
            </a:xfrm>
            <a:prstGeom prst="roundRect">
              <a:avLst/>
            </a:prstGeom>
            <a:solidFill>
              <a:schemeClr val="accent6"/>
            </a:solidFill>
            <a:ln w="38100">
              <a:noFill/>
            </a:ln>
            <a:effectLst/>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nSpc>
                  <a:spcPct val="150000"/>
                </a:lnSpc>
                <a:spcAft>
                  <a:spcPts val="600"/>
                </a:spcAft>
              </a:pPr>
              <a:endParaRPr lang="en-US" dirty="0"/>
            </a:p>
          </p:txBody>
        </p:sp>
        <p:sp>
          <p:nvSpPr>
            <p:cNvPr id="5" name="TextBox 4">
              <a:extLst>
                <a:ext uri="{FF2B5EF4-FFF2-40B4-BE49-F238E27FC236}">
                  <a16:creationId xmlns:a16="http://schemas.microsoft.com/office/drawing/2014/main" id="{2A0D064D-15C8-A9B2-9B32-6156DB84231B}"/>
                </a:ext>
              </a:extLst>
            </p:cNvPr>
            <p:cNvSpPr txBox="1"/>
            <p:nvPr/>
          </p:nvSpPr>
          <p:spPr>
            <a:xfrm>
              <a:off x="501951" y="1303019"/>
              <a:ext cx="5204298" cy="1916349"/>
            </a:xfrm>
            <a:prstGeom prst="rect">
              <a:avLst/>
            </a:prstGeom>
            <a:noFill/>
          </p:spPr>
          <p:txBody>
            <a:bodyPr wrap="square" lIns="0" tIns="0" rIns="0" bIns="0" rtlCol="0">
              <a:noAutofit/>
            </a:bodyPr>
            <a:lstStyle/>
            <a:p>
              <a:pPr>
                <a:lnSpc>
                  <a:spcPct val="150000"/>
                </a:lnSpc>
                <a:spcAft>
                  <a:spcPts val="1200"/>
                </a:spcAft>
              </a:pPr>
              <a:r>
                <a:rPr lang="en-AU" sz="1600" dirty="0"/>
                <a:t>Projection can be described as a confident presentation of one’s body and energy to communicate movement and meaning to an audience.</a:t>
              </a:r>
              <a:endParaRPr lang="en-US" sz="1600" dirty="0"/>
            </a:p>
          </p:txBody>
        </p:sp>
      </p:grpSp>
      <p:grpSp>
        <p:nvGrpSpPr>
          <p:cNvPr id="11" name="Group 10" descr="Possible examples of projection:&#10;external – open shapes and energy outwards of the body&#10;internal – closed-in shapes with energy in towards the body.&#10;">
            <a:extLst>
              <a:ext uri="{FF2B5EF4-FFF2-40B4-BE49-F238E27FC236}">
                <a16:creationId xmlns:a16="http://schemas.microsoft.com/office/drawing/2014/main" id="{C925619D-D00D-48B6-3AAE-BE55B37FAAB8}"/>
              </a:ext>
            </a:extLst>
          </p:cNvPr>
          <p:cNvGrpSpPr/>
          <p:nvPr/>
        </p:nvGrpSpPr>
        <p:grpSpPr>
          <a:xfrm>
            <a:off x="6207702" y="1037404"/>
            <a:ext cx="5636298" cy="2447579"/>
            <a:chOff x="6207702" y="1037404"/>
            <a:chExt cx="5636298" cy="2447579"/>
          </a:xfrm>
        </p:grpSpPr>
        <p:sp>
          <p:nvSpPr>
            <p:cNvPr id="12" name="Rectangle: Rounded Corners 11">
              <a:extLst>
                <a:ext uri="{FF2B5EF4-FFF2-40B4-BE49-F238E27FC236}">
                  <a16:creationId xmlns:a16="http://schemas.microsoft.com/office/drawing/2014/main" id="{ACB01108-1D5C-03CB-7AFA-9D09D2D122ED}"/>
                </a:ext>
                <a:ext uri="{C183D7F6-B498-43B3-948B-1728B52AA6E4}">
                  <adec:decorative xmlns:adec="http://schemas.microsoft.com/office/drawing/2017/decorative" val="0"/>
                </a:ext>
              </a:extLst>
            </p:cNvPr>
            <p:cNvSpPr/>
            <p:nvPr/>
          </p:nvSpPr>
          <p:spPr>
            <a:xfrm>
              <a:off x="6207702" y="1037404"/>
              <a:ext cx="5636298" cy="2447579"/>
            </a:xfrm>
            <a:prstGeom prst="roundRect">
              <a:avLst/>
            </a:prstGeom>
            <a:solidFill>
              <a:schemeClr val="accent5"/>
            </a:solidFill>
            <a:ln w="38100">
              <a:noFill/>
            </a:ln>
            <a:effectLst/>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nSpc>
                  <a:spcPct val="150000"/>
                </a:lnSpc>
                <a:spcAft>
                  <a:spcPts val="600"/>
                </a:spcAft>
              </a:pPr>
              <a:endParaRPr lang="en-AU" sz="1600" dirty="0">
                <a:solidFill>
                  <a:schemeClr val="bg1"/>
                </a:solidFill>
              </a:endParaRPr>
            </a:p>
          </p:txBody>
        </p:sp>
        <p:sp>
          <p:nvSpPr>
            <p:cNvPr id="6" name="TextBox 5">
              <a:extLst>
                <a:ext uri="{FF2B5EF4-FFF2-40B4-BE49-F238E27FC236}">
                  <a16:creationId xmlns:a16="http://schemas.microsoft.com/office/drawing/2014/main" id="{CF48FA41-EFCB-EC58-387D-E62863CD1363}"/>
                </a:ext>
              </a:extLst>
            </p:cNvPr>
            <p:cNvSpPr txBox="1"/>
            <p:nvPr/>
          </p:nvSpPr>
          <p:spPr>
            <a:xfrm>
              <a:off x="6419552" y="1303019"/>
              <a:ext cx="5204298" cy="1916349"/>
            </a:xfrm>
            <a:prstGeom prst="rect">
              <a:avLst/>
            </a:prstGeom>
            <a:noFill/>
          </p:spPr>
          <p:txBody>
            <a:bodyPr wrap="square" lIns="0" tIns="0" rIns="0" bIns="0" rtlCol="0">
              <a:noAutofit/>
            </a:bodyPr>
            <a:lstStyle/>
            <a:p>
              <a:pPr>
                <a:lnSpc>
                  <a:spcPct val="150000"/>
                </a:lnSpc>
                <a:spcAft>
                  <a:spcPts val="600"/>
                </a:spcAft>
              </a:pPr>
              <a:r>
                <a:rPr lang="en-AU" sz="1600" dirty="0">
                  <a:solidFill>
                    <a:schemeClr val="bg1"/>
                  </a:solidFill>
                </a:rPr>
                <a:t>Possible examples of projection:</a:t>
              </a:r>
              <a:endParaRPr lang="en-AU" sz="1600" dirty="0">
                <a:solidFill>
                  <a:schemeClr val="bg1"/>
                </a:solidFill>
                <a:cs typeface="Arial"/>
              </a:endParaRPr>
            </a:p>
            <a:p>
              <a:pPr marL="285750" indent="-285750">
                <a:lnSpc>
                  <a:spcPct val="150000"/>
                </a:lnSpc>
                <a:spcAft>
                  <a:spcPts val="600"/>
                </a:spcAft>
                <a:buFont typeface="Arial" panose="020B0604020202020204" pitchFamily="34" charset="0"/>
                <a:buChar char="•"/>
              </a:pPr>
              <a:r>
                <a:rPr lang="en-AU" sz="1600" dirty="0">
                  <a:solidFill>
                    <a:schemeClr val="bg1"/>
                  </a:solidFill>
                </a:rPr>
                <a:t>external – open shapes and energy outwards of the body</a:t>
              </a:r>
            </a:p>
            <a:p>
              <a:pPr marL="285750" indent="-285750">
                <a:lnSpc>
                  <a:spcPct val="150000"/>
                </a:lnSpc>
                <a:spcAft>
                  <a:spcPts val="600"/>
                </a:spcAft>
                <a:buFont typeface="Arial" panose="020B0604020202020204" pitchFamily="34" charset="0"/>
                <a:buChar char="•"/>
              </a:pPr>
              <a:r>
                <a:rPr lang="en-AU" sz="1600" dirty="0">
                  <a:solidFill>
                    <a:schemeClr val="bg1"/>
                  </a:solidFill>
                </a:rPr>
                <a:t>internal – closed-in shapes with energy in towards the body.</a:t>
              </a:r>
            </a:p>
          </p:txBody>
        </p:sp>
      </p:grpSp>
      <p:grpSp>
        <p:nvGrpSpPr>
          <p:cNvPr id="14" name="Group 13" descr="Focus can be described as the purposeful gaze and direction of the eye line of the dancer to communicate meaning. &#10;">
            <a:extLst>
              <a:ext uri="{FF2B5EF4-FFF2-40B4-BE49-F238E27FC236}">
                <a16:creationId xmlns:a16="http://schemas.microsoft.com/office/drawing/2014/main" id="{8B40F60B-7E58-E389-18F8-9889EC821054}"/>
              </a:ext>
            </a:extLst>
          </p:cNvPr>
          <p:cNvGrpSpPr/>
          <p:nvPr/>
        </p:nvGrpSpPr>
        <p:grpSpPr>
          <a:xfrm>
            <a:off x="343400" y="3714899"/>
            <a:ext cx="5513100" cy="2646912"/>
            <a:chOff x="343400" y="3714899"/>
            <a:chExt cx="5513100" cy="2646912"/>
          </a:xfrm>
        </p:grpSpPr>
        <p:sp>
          <p:nvSpPr>
            <p:cNvPr id="2" name="Rectangle: Rounded Corners 1">
              <a:extLst>
                <a:ext uri="{FF2B5EF4-FFF2-40B4-BE49-F238E27FC236}">
                  <a16:creationId xmlns:a16="http://schemas.microsoft.com/office/drawing/2014/main" id="{57B4049A-C1E0-4603-84D7-D149A3334CAA}"/>
                </a:ext>
                <a:ext uri="{C183D7F6-B498-43B3-948B-1728B52AA6E4}">
                  <adec:decorative xmlns:adec="http://schemas.microsoft.com/office/drawing/2017/decorative" val="0"/>
                </a:ext>
              </a:extLst>
            </p:cNvPr>
            <p:cNvSpPr/>
            <p:nvPr/>
          </p:nvSpPr>
          <p:spPr>
            <a:xfrm>
              <a:off x="343400" y="3714899"/>
              <a:ext cx="5513100" cy="2646912"/>
            </a:xfrm>
            <a:prstGeom prst="roundRect">
              <a:avLst/>
            </a:prstGeom>
            <a:solidFill>
              <a:schemeClr val="accent1"/>
            </a:solidFill>
            <a:ln w="38100">
              <a:noFill/>
            </a:ln>
            <a:effectLst/>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spcAft>
                  <a:spcPts val="600"/>
                </a:spcAft>
              </a:pPr>
              <a:endParaRPr lang="en-AU" sz="1600" dirty="0">
                <a:solidFill>
                  <a:schemeClr val="bg1"/>
                </a:solidFill>
              </a:endParaRPr>
            </a:p>
          </p:txBody>
        </p:sp>
        <p:sp>
          <p:nvSpPr>
            <p:cNvPr id="8" name="TextBox 7">
              <a:extLst>
                <a:ext uri="{FF2B5EF4-FFF2-40B4-BE49-F238E27FC236}">
                  <a16:creationId xmlns:a16="http://schemas.microsoft.com/office/drawing/2014/main" id="{E954F2ED-9F50-9D91-AB20-6EAAC49A2976}"/>
                </a:ext>
              </a:extLst>
            </p:cNvPr>
            <p:cNvSpPr txBox="1"/>
            <p:nvPr/>
          </p:nvSpPr>
          <p:spPr>
            <a:xfrm>
              <a:off x="501951" y="4014232"/>
              <a:ext cx="5204298" cy="1916349"/>
            </a:xfrm>
            <a:prstGeom prst="rect">
              <a:avLst/>
            </a:prstGeom>
            <a:noFill/>
          </p:spPr>
          <p:txBody>
            <a:bodyPr wrap="square" lIns="0" tIns="0" rIns="0" bIns="0" rtlCol="0">
              <a:noAutofit/>
            </a:bodyPr>
            <a:lstStyle/>
            <a:p>
              <a:pPr>
                <a:lnSpc>
                  <a:spcPct val="150000"/>
                </a:lnSpc>
                <a:spcAft>
                  <a:spcPts val="600"/>
                </a:spcAft>
              </a:pPr>
              <a:r>
                <a:rPr lang="en-AU" sz="1600" dirty="0">
                  <a:solidFill>
                    <a:schemeClr val="bg1"/>
                  </a:solidFill>
                </a:rPr>
                <a:t>Focus can be described as the purposeful gaze and direction of the eye line of the dancer to communicate meaning. </a:t>
              </a:r>
            </a:p>
          </p:txBody>
        </p:sp>
      </p:grpSp>
      <p:grpSp>
        <p:nvGrpSpPr>
          <p:cNvPr id="15" name="Group 14" descr="Possible examples of focus:&#10;towards or away from the direction the dancer is travelling&#10;following gesturing limbs such as the hands&#10;upwards to the sky, downwards to the earth.&#10;">
            <a:extLst>
              <a:ext uri="{FF2B5EF4-FFF2-40B4-BE49-F238E27FC236}">
                <a16:creationId xmlns:a16="http://schemas.microsoft.com/office/drawing/2014/main" id="{064FA539-D9FD-5ED9-99B0-19FDF1802C3A}"/>
              </a:ext>
            </a:extLst>
          </p:cNvPr>
          <p:cNvGrpSpPr/>
          <p:nvPr/>
        </p:nvGrpSpPr>
        <p:grpSpPr>
          <a:xfrm>
            <a:off x="6207702" y="3714899"/>
            <a:ext cx="5627998" cy="2646912"/>
            <a:chOff x="6207702" y="3714899"/>
            <a:chExt cx="5627998" cy="2646912"/>
          </a:xfrm>
        </p:grpSpPr>
        <p:sp>
          <p:nvSpPr>
            <p:cNvPr id="13" name="Rectangle: Rounded Corners 12">
              <a:extLst>
                <a:ext uri="{FF2B5EF4-FFF2-40B4-BE49-F238E27FC236}">
                  <a16:creationId xmlns:a16="http://schemas.microsoft.com/office/drawing/2014/main" id="{754D87AA-91D9-898B-665F-1D7E263B8F86}"/>
                </a:ext>
                <a:ext uri="{C183D7F6-B498-43B3-948B-1728B52AA6E4}">
                  <adec:decorative xmlns:adec="http://schemas.microsoft.com/office/drawing/2017/decorative" val="0"/>
                </a:ext>
              </a:extLst>
            </p:cNvPr>
            <p:cNvSpPr/>
            <p:nvPr/>
          </p:nvSpPr>
          <p:spPr>
            <a:xfrm>
              <a:off x="6207702" y="3714899"/>
              <a:ext cx="5627998" cy="2646912"/>
            </a:xfrm>
            <a:prstGeom prst="roundRect">
              <a:avLst/>
            </a:prstGeom>
            <a:solidFill>
              <a:schemeClr val="accent4"/>
            </a:solidFill>
            <a:ln w="38100">
              <a:noFill/>
            </a:ln>
            <a:effectLst/>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spcAft>
                  <a:spcPts val="600"/>
                </a:spcAft>
              </a:pPr>
              <a:endParaRPr lang="en-AU" sz="1600" dirty="0"/>
            </a:p>
          </p:txBody>
        </p:sp>
        <p:sp>
          <p:nvSpPr>
            <p:cNvPr id="9" name="TextBox 8">
              <a:extLst>
                <a:ext uri="{FF2B5EF4-FFF2-40B4-BE49-F238E27FC236}">
                  <a16:creationId xmlns:a16="http://schemas.microsoft.com/office/drawing/2014/main" id="{9441C321-A065-C9A3-FA8E-0A6B0299BE48}"/>
                </a:ext>
              </a:extLst>
            </p:cNvPr>
            <p:cNvSpPr txBox="1"/>
            <p:nvPr/>
          </p:nvSpPr>
          <p:spPr>
            <a:xfrm>
              <a:off x="6419552" y="4014232"/>
              <a:ext cx="5204298" cy="2048246"/>
            </a:xfrm>
            <a:prstGeom prst="rect">
              <a:avLst/>
            </a:prstGeom>
            <a:noFill/>
          </p:spPr>
          <p:txBody>
            <a:bodyPr wrap="square" lIns="0" tIns="0" rIns="0" bIns="0" rtlCol="0">
              <a:noAutofit/>
            </a:bodyPr>
            <a:lstStyle/>
            <a:p>
              <a:pPr>
                <a:lnSpc>
                  <a:spcPct val="150000"/>
                </a:lnSpc>
                <a:spcAft>
                  <a:spcPts val="600"/>
                </a:spcAft>
              </a:pPr>
              <a:r>
                <a:rPr lang="en-AU" sz="1600" dirty="0"/>
                <a:t>Possible examples of focus:</a:t>
              </a:r>
            </a:p>
            <a:p>
              <a:pPr marL="171450" indent="-171450">
                <a:lnSpc>
                  <a:spcPct val="150000"/>
                </a:lnSpc>
                <a:spcAft>
                  <a:spcPts val="600"/>
                </a:spcAft>
                <a:buFont typeface="Arial" panose="020B0604020202020204" pitchFamily="34" charset="0"/>
                <a:buChar char="•"/>
              </a:pPr>
              <a:r>
                <a:rPr lang="en-AU" sz="1600" dirty="0"/>
                <a:t>towards or away from the direction the dancer is travelling</a:t>
              </a:r>
            </a:p>
            <a:p>
              <a:pPr marL="171450" indent="-171450">
                <a:lnSpc>
                  <a:spcPct val="150000"/>
                </a:lnSpc>
                <a:spcAft>
                  <a:spcPts val="600"/>
                </a:spcAft>
                <a:buFont typeface="Arial" panose="020B0604020202020204" pitchFamily="34" charset="0"/>
                <a:buChar char="•"/>
              </a:pPr>
              <a:r>
                <a:rPr lang="en-AU" sz="1600" dirty="0"/>
                <a:t>following gesturing limbs such as the hands</a:t>
              </a:r>
            </a:p>
            <a:p>
              <a:pPr marL="171450" indent="-171450">
                <a:lnSpc>
                  <a:spcPct val="150000"/>
                </a:lnSpc>
                <a:spcAft>
                  <a:spcPts val="600"/>
                </a:spcAft>
                <a:buFont typeface="Arial" panose="020B0604020202020204" pitchFamily="34" charset="0"/>
                <a:buChar char="•"/>
              </a:pPr>
              <a:r>
                <a:rPr lang="en-AU" sz="1600" dirty="0"/>
                <a:t>upwards to the sky, downwards to the earth.</a:t>
              </a:r>
            </a:p>
          </p:txBody>
        </p:sp>
      </p:grpSp>
    </p:spTree>
    <p:extLst>
      <p:ext uri="{BB962C8B-B14F-4D97-AF65-F5344CB8AC3E}">
        <p14:creationId xmlns:p14="http://schemas.microsoft.com/office/powerpoint/2010/main" val="180376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7B838B-B022-5FC6-EB01-C195447BCEBC}"/>
              </a:ext>
            </a:extLst>
          </p:cNvPr>
          <p:cNvSpPr>
            <a:spLocks noGrp="1"/>
          </p:cNvSpPr>
          <p:nvPr>
            <p:ph type="title"/>
          </p:nvPr>
        </p:nvSpPr>
        <p:spPr/>
        <p:txBody>
          <a:bodyPr/>
          <a:lstStyle/>
          <a:p>
            <a:r>
              <a:rPr lang="en-AU" dirty="0">
                <a:latin typeface="+mj-lt"/>
              </a:rPr>
              <a:t>Projection and focus (2)</a:t>
            </a:r>
          </a:p>
        </p:txBody>
      </p:sp>
      <p:sp>
        <p:nvSpPr>
          <p:cNvPr id="3" name="Text Placeholder 2">
            <a:extLst>
              <a:ext uri="{FF2B5EF4-FFF2-40B4-BE49-F238E27FC236}">
                <a16:creationId xmlns:a16="http://schemas.microsoft.com/office/drawing/2014/main" id="{CE195F8E-BC2D-ED98-ECFA-09B9F90F7501}"/>
              </a:ext>
            </a:extLst>
          </p:cNvPr>
          <p:cNvSpPr>
            <a:spLocks noGrp="1"/>
          </p:cNvSpPr>
          <p:nvPr>
            <p:ph type="body" sz="quarter" idx="18"/>
          </p:nvPr>
        </p:nvSpPr>
        <p:spPr/>
        <p:txBody>
          <a:bodyPr/>
          <a:lstStyle/>
          <a:p>
            <a:r>
              <a:rPr lang="en-US" dirty="0">
                <a:latin typeface="+mj-lt"/>
              </a:rPr>
              <a:t>Activity – practical and self-reflection</a:t>
            </a:r>
            <a:endParaRPr lang="en-AU" dirty="0">
              <a:latin typeface="+mj-lt"/>
            </a:endParaRPr>
          </a:p>
        </p:txBody>
      </p:sp>
      <p:sp>
        <p:nvSpPr>
          <p:cNvPr id="5" name="Text Placeholder 4">
            <a:extLst>
              <a:ext uri="{FF2B5EF4-FFF2-40B4-BE49-F238E27FC236}">
                <a16:creationId xmlns:a16="http://schemas.microsoft.com/office/drawing/2014/main" id="{DA9C5BC1-5B10-A147-C019-F5EDDC5CCC1F}"/>
              </a:ext>
            </a:extLst>
          </p:cNvPr>
          <p:cNvSpPr>
            <a:spLocks noGrp="1"/>
          </p:cNvSpPr>
          <p:nvPr>
            <p:ph type="body" sz="quarter" idx="4294967295"/>
          </p:nvPr>
        </p:nvSpPr>
        <p:spPr>
          <a:xfrm>
            <a:off x="360000" y="1508394"/>
            <a:ext cx="5736000" cy="3394075"/>
          </a:xfrm>
        </p:spPr>
        <p:txBody>
          <a:bodyPr/>
          <a:lstStyle/>
          <a:p>
            <a:r>
              <a:rPr lang="en-AU" sz="1800" b="1" dirty="0">
                <a:latin typeface="+mj-lt"/>
              </a:rPr>
              <a:t>Practical</a:t>
            </a:r>
          </a:p>
          <a:p>
            <a:r>
              <a:rPr lang="en-AU" sz="1800" dirty="0">
                <a:latin typeface="+mn-lt"/>
              </a:rPr>
              <a:t>You are to experiment with focus and projection when executing a leap.</a:t>
            </a:r>
          </a:p>
          <a:p>
            <a:r>
              <a:rPr lang="en-AU" sz="1800" dirty="0">
                <a:latin typeface="+mn-lt"/>
              </a:rPr>
              <a:t>Try performing the leap with:</a:t>
            </a:r>
          </a:p>
          <a:p>
            <a:pPr marL="285750" indent="-285750">
              <a:buFont typeface="Arial" panose="020B0604020202020204" pitchFamily="34" charset="0"/>
              <a:buChar char="•"/>
            </a:pPr>
            <a:r>
              <a:rPr lang="en-AU" sz="1800" dirty="0">
                <a:latin typeface="+mn-lt"/>
              </a:rPr>
              <a:t>internal projection and downwards focus</a:t>
            </a:r>
          </a:p>
          <a:p>
            <a:pPr marL="285750" indent="-285750">
              <a:buFont typeface="Arial" panose="020B0604020202020204" pitchFamily="34" charset="0"/>
              <a:buChar char="•"/>
            </a:pPr>
            <a:r>
              <a:rPr lang="en-AU" sz="1800" dirty="0">
                <a:latin typeface="+mn-lt"/>
              </a:rPr>
              <a:t>external projection and outward/lifted focus. </a:t>
            </a:r>
          </a:p>
          <a:p>
            <a:endParaRPr lang="en-AU" sz="1800" dirty="0">
              <a:latin typeface="+mn-lt"/>
            </a:endParaRPr>
          </a:p>
        </p:txBody>
      </p:sp>
      <p:sp>
        <p:nvSpPr>
          <p:cNvPr id="6" name="Rectangle 5">
            <a:extLst>
              <a:ext uri="{FF2B5EF4-FFF2-40B4-BE49-F238E27FC236}">
                <a16:creationId xmlns:a16="http://schemas.microsoft.com/office/drawing/2014/main" id="{CAC767F8-32FE-8FB7-A017-185F1D48EC03}"/>
              </a:ext>
              <a:ext uri="{C183D7F6-B498-43B3-948B-1728B52AA6E4}">
                <adec:decorative xmlns:adec="http://schemas.microsoft.com/office/drawing/2017/decorative" val="1"/>
              </a:ext>
            </a:extLst>
          </p:cNvPr>
          <p:cNvSpPr/>
          <p:nvPr/>
        </p:nvSpPr>
        <p:spPr>
          <a:xfrm>
            <a:off x="6616701" y="0"/>
            <a:ext cx="55753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Content Placeholder 1">
            <a:extLst>
              <a:ext uri="{FF2B5EF4-FFF2-40B4-BE49-F238E27FC236}">
                <a16:creationId xmlns:a16="http://schemas.microsoft.com/office/drawing/2014/main" id="{08E2E85F-878B-42BE-EBEB-6CE6E93937F1}"/>
              </a:ext>
            </a:extLst>
          </p:cNvPr>
          <p:cNvSpPr>
            <a:spLocks noGrp="1"/>
          </p:cNvSpPr>
          <p:nvPr>
            <p:ph sz="half" idx="4294967295"/>
          </p:nvPr>
        </p:nvSpPr>
        <p:spPr>
          <a:xfrm>
            <a:off x="6906486" y="1506168"/>
            <a:ext cx="4995728" cy="4554538"/>
          </a:xfrm>
        </p:spPr>
        <p:txBody>
          <a:bodyPr/>
          <a:lstStyle/>
          <a:p>
            <a:r>
              <a:rPr lang="en-AU" sz="1800" b="1" dirty="0">
                <a:latin typeface="+mj-lt"/>
              </a:rPr>
              <a:t>Self-reflection</a:t>
            </a:r>
          </a:p>
          <a:p>
            <a:r>
              <a:rPr lang="en-AU" sz="1800" dirty="0">
                <a:latin typeface="+mn-lt"/>
              </a:rPr>
              <a:t>How does the focus and projection affect the:</a:t>
            </a:r>
          </a:p>
          <a:p>
            <a:pPr marL="285750" indent="-285750">
              <a:buFont typeface="Arial" panose="020B0604020202020204" pitchFamily="34" charset="0"/>
              <a:buChar char="•"/>
            </a:pPr>
            <a:r>
              <a:rPr lang="en-AU" sz="1800" dirty="0">
                <a:latin typeface="+mn-lt"/>
              </a:rPr>
              <a:t>height of the jump?</a:t>
            </a:r>
          </a:p>
          <a:p>
            <a:pPr marL="285750" indent="-285750">
              <a:buFont typeface="Arial" panose="020B0604020202020204" pitchFamily="34" charset="0"/>
              <a:buChar char="•"/>
            </a:pPr>
            <a:r>
              <a:rPr lang="en-AU" sz="1800" dirty="0">
                <a:latin typeface="+mn-lt"/>
              </a:rPr>
              <a:t>dance technique, including alignment, strength, flexibility and coordination?</a:t>
            </a:r>
          </a:p>
          <a:p>
            <a:pPr marL="285750" indent="-285750">
              <a:buFont typeface="Arial" panose="020B0604020202020204" pitchFamily="34" charset="0"/>
              <a:buChar char="•"/>
            </a:pPr>
            <a:r>
              <a:rPr lang="en-AU" sz="1800" dirty="0">
                <a:latin typeface="+mn-lt"/>
              </a:rPr>
              <a:t>safe execution including control of the preparation, jump and landing?</a:t>
            </a:r>
          </a:p>
          <a:p>
            <a:pPr marL="285750" indent="-285750">
              <a:buFont typeface="Arial" panose="020B0604020202020204" pitchFamily="34" charset="0"/>
              <a:buChar char="•"/>
            </a:pPr>
            <a:r>
              <a:rPr lang="en-AU" sz="1800" dirty="0">
                <a:latin typeface="+mn-lt"/>
              </a:rPr>
              <a:t>performance quality including commitment, confidence, the clarity of the line and overall aesthetic?</a:t>
            </a:r>
          </a:p>
          <a:p>
            <a:endParaRPr lang="en-AU" sz="1800" dirty="0">
              <a:latin typeface="+mn-lt"/>
            </a:endParaRPr>
          </a:p>
        </p:txBody>
      </p:sp>
      <p:sp>
        <p:nvSpPr>
          <p:cNvPr id="7" name="Slide Number Placeholder 6">
            <a:extLst>
              <a:ext uri="{FF2B5EF4-FFF2-40B4-BE49-F238E27FC236}">
                <a16:creationId xmlns:a16="http://schemas.microsoft.com/office/drawing/2014/main" id="{32BD78BD-C42D-2161-A60C-E0EDEB8EB73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55</a:t>
            </a:fld>
            <a:endParaRPr lang="en-AU"/>
          </a:p>
        </p:txBody>
      </p:sp>
    </p:spTree>
    <p:extLst>
      <p:ext uri="{BB962C8B-B14F-4D97-AF65-F5344CB8AC3E}">
        <p14:creationId xmlns:p14="http://schemas.microsoft.com/office/powerpoint/2010/main" val="212398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B1DCC6-197B-03BF-CC57-5177D7498259}"/>
              </a:ext>
            </a:extLst>
          </p:cNvPr>
          <p:cNvSpPr>
            <a:spLocks noGrp="1"/>
          </p:cNvSpPr>
          <p:nvPr>
            <p:ph type="title"/>
          </p:nvPr>
        </p:nvSpPr>
        <p:spPr/>
        <p:txBody>
          <a:bodyPr/>
          <a:lstStyle/>
          <a:p>
            <a:r>
              <a:rPr lang="en-AU" dirty="0">
                <a:latin typeface="+mj-lt"/>
              </a:rPr>
              <a:t>The jazz dance</a:t>
            </a:r>
          </a:p>
        </p:txBody>
      </p:sp>
      <p:sp>
        <p:nvSpPr>
          <p:cNvPr id="6" name="Text Placeholder 5">
            <a:extLst>
              <a:ext uri="{FF2B5EF4-FFF2-40B4-BE49-F238E27FC236}">
                <a16:creationId xmlns:a16="http://schemas.microsoft.com/office/drawing/2014/main" id="{AAB9B212-C019-1F20-75FE-F7BCEF2BC465}"/>
              </a:ext>
            </a:extLst>
          </p:cNvPr>
          <p:cNvSpPr>
            <a:spLocks noGrp="1"/>
          </p:cNvSpPr>
          <p:nvPr>
            <p:ph type="body" sz="quarter" idx="18"/>
          </p:nvPr>
        </p:nvSpPr>
        <p:spPr/>
        <p:txBody>
          <a:bodyPr/>
          <a:lstStyle/>
          <a:p>
            <a:r>
              <a:rPr lang="en-AU" dirty="0">
                <a:latin typeface="+mj-lt"/>
              </a:rPr>
              <a:t>Activity – formative check-in opportunity 3</a:t>
            </a:r>
          </a:p>
        </p:txBody>
      </p:sp>
      <p:sp>
        <p:nvSpPr>
          <p:cNvPr id="2" name="Picture Placeholder 1">
            <a:extLst>
              <a:ext uri="{FF2B5EF4-FFF2-40B4-BE49-F238E27FC236}">
                <a16:creationId xmlns:a16="http://schemas.microsoft.com/office/drawing/2014/main" id="{434CFC70-A0CF-37B6-3639-84D74DA1941E}"/>
              </a:ext>
            </a:extLst>
          </p:cNvPr>
          <p:cNvSpPr>
            <a:spLocks noGrp="1"/>
          </p:cNvSpPr>
          <p:nvPr>
            <p:ph type="pic" sz="quarter" idx="13"/>
          </p:nvPr>
        </p:nvSpPr>
        <p:spPr/>
        <p:txBody>
          <a:bodyPr/>
          <a:lstStyle/>
          <a:p>
            <a:pPr marL="342900" indent="-342900" algn="l">
              <a:buFont typeface="+mj-lt"/>
              <a:buAutoNum type="arabicPeriod"/>
            </a:pPr>
            <a:r>
              <a:rPr lang="en-AU" sz="1800" dirty="0">
                <a:latin typeface="+mn-lt"/>
              </a:rPr>
              <a:t>In small groups, you will present the progress of your jazz dance for feedback and give feedback to others. </a:t>
            </a:r>
          </a:p>
          <a:p>
            <a:pPr marL="342900" indent="-342900" algn="l">
              <a:buFont typeface="+mj-lt"/>
              <a:buAutoNum type="arabicPeriod"/>
            </a:pPr>
            <a:r>
              <a:rPr lang="en-AU" sz="1800" dirty="0">
                <a:latin typeface="+mn-lt"/>
              </a:rPr>
              <a:t>The feedback should include specific components of dance technique and/or performance quality to express and communicate the intent. </a:t>
            </a:r>
          </a:p>
          <a:p>
            <a:pPr marL="342900" indent="-342900" algn="l">
              <a:buFont typeface="+mj-lt"/>
              <a:buAutoNum type="arabicPeriod"/>
            </a:pPr>
            <a:r>
              <a:rPr lang="en-AU" sz="1800" dirty="0">
                <a:latin typeface="+mn-lt"/>
              </a:rPr>
              <a:t>Engage in a discussion with your group about how the feedback you have received can be used to refine your jazz dance performance.</a:t>
            </a:r>
          </a:p>
          <a:p>
            <a:r>
              <a:rPr lang="en-AU" sz="1800" dirty="0">
                <a:latin typeface="+mn-lt"/>
              </a:rPr>
              <a:t>Some possible points of feedback could include the dancer’s:</a:t>
            </a:r>
          </a:p>
          <a:p>
            <a:pPr marL="285750" indent="-285750">
              <a:buFont typeface="Arial" panose="020B0604020202020204" pitchFamily="34" charset="0"/>
              <a:buChar char="•"/>
            </a:pPr>
            <a:r>
              <a:rPr lang="en-AU" sz="1800" dirty="0">
                <a:latin typeface="+mn-lt"/>
              </a:rPr>
              <a:t>execution of alignment, control, strength, flexibility, endurance and coordination </a:t>
            </a:r>
          </a:p>
          <a:p>
            <a:pPr marL="285750" indent="-285750">
              <a:buFont typeface="Arial" panose="020B0604020202020204" pitchFamily="34" charset="0"/>
              <a:buChar char="•"/>
            </a:pPr>
            <a:r>
              <a:rPr lang="en-AU" sz="1800" dirty="0">
                <a:latin typeface="+mn-lt"/>
              </a:rPr>
              <a:t>use of focus, projection, musicality, confidence and commitment </a:t>
            </a:r>
          </a:p>
          <a:p>
            <a:pPr marL="285750" indent="-285750">
              <a:buFont typeface="Arial" panose="020B0604020202020204" pitchFamily="34" charset="0"/>
              <a:buChar char="•"/>
            </a:pPr>
            <a:r>
              <a:rPr lang="en-AU" sz="1800" dirty="0">
                <a:latin typeface="+mn-lt"/>
              </a:rPr>
              <a:t>ability to express and communicate ideas through their body. </a:t>
            </a:r>
          </a:p>
        </p:txBody>
      </p:sp>
      <p:sp>
        <p:nvSpPr>
          <p:cNvPr id="8" name="Rectangle: Rounded Corners 7">
            <a:extLst>
              <a:ext uri="{FF2B5EF4-FFF2-40B4-BE49-F238E27FC236}">
                <a16:creationId xmlns:a16="http://schemas.microsoft.com/office/drawing/2014/main" id="{3A5C3663-F181-4AA9-16EE-3C99BE8149D5}"/>
              </a:ext>
            </a:extLst>
          </p:cNvPr>
          <p:cNvSpPr/>
          <p:nvPr/>
        </p:nvSpPr>
        <p:spPr>
          <a:xfrm>
            <a:off x="9058151" y="4263993"/>
            <a:ext cx="2785846" cy="1963554"/>
          </a:xfrm>
          <a:prstGeom prst="roundRect">
            <a:avLst/>
          </a:prstGeom>
          <a:solidFill>
            <a:schemeClr val="accent6"/>
          </a:solid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600" dirty="0">
                <a:solidFill>
                  <a:schemeClr val="tx1"/>
                </a:solidFill>
              </a:rPr>
              <a:t>Remember class protocols and responsibilities when giving and receiving feedback. </a:t>
            </a:r>
          </a:p>
        </p:txBody>
      </p:sp>
      <p:sp>
        <p:nvSpPr>
          <p:cNvPr id="4" name="Slide Number Placeholder 3">
            <a:extLst>
              <a:ext uri="{FF2B5EF4-FFF2-40B4-BE49-F238E27FC236}">
                <a16:creationId xmlns:a16="http://schemas.microsoft.com/office/drawing/2014/main" id="{54C5CC98-E4BE-5868-4BC4-7FD5FDB37E4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56</a:t>
            </a:fld>
            <a:endParaRPr lang="en-AU"/>
          </a:p>
        </p:txBody>
      </p:sp>
    </p:spTree>
    <p:extLst>
      <p:ext uri="{BB962C8B-B14F-4D97-AF65-F5344CB8AC3E}">
        <p14:creationId xmlns:p14="http://schemas.microsoft.com/office/powerpoint/2010/main" val="13458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D64C6-9F0E-7999-3DA4-6EB5D0796E2B}"/>
              </a:ext>
            </a:extLst>
          </p:cNvPr>
          <p:cNvSpPr>
            <a:spLocks noGrp="1"/>
          </p:cNvSpPr>
          <p:nvPr>
            <p:ph type="title"/>
          </p:nvPr>
        </p:nvSpPr>
        <p:spPr>
          <a:xfrm>
            <a:off x="360000" y="360000"/>
            <a:ext cx="11484000" cy="545601"/>
          </a:xfrm>
        </p:spPr>
        <p:txBody>
          <a:bodyPr/>
          <a:lstStyle/>
          <a:p>
            <a:r>
              <a:rPr lang="en-AU" dirty="0">
                <a:latin typeface="+mj-lt"/>
              </a:rPr>
              <a:t>Glossary (1)</a:t>
            </a:r>
          </a:p>
        </p:txBody>
      </p:sp>
      <p:graphicFrame>
        <p:nvGraphicFramePr>
          <p:cNvPr id="6" name="Content Placeholder 5">
            <a:extLst>
              <a:ext uri="{FF2B5EF4-FFF2-40B4-BE49-F238E27FC236}">
                <a16:creationId xmlns:a16="http://schemas.microsoft.com/office/drawing/2014/main" id="{F7B215CB-7DCA-406E-0CBD-6FBD45662125}"/>
              </a:ext>
            </a:extLst>
          </p:cNvPr>
          <p:cNvGraphicFramePr>
            <a:graphicFrameLocks noGrp="1"/>
          </p:cNvGraphicFramePr>
          <p:nvPr>
            <p:ph idx="4294967295"/>
            <p:extLst>
              <p:ext uri="{D42A27DB-BD31-4B8C-83A1-F6EECF244321}">
                <p14:modId xmlns:p14="http://schemas.microsoft.com/office/powerpoint/2010/main" val="3551919520"/>
              </p:ext>
            </p:extLst>
          </p:nvPr>
        </p:nvGraphicFramePr>
        <p:xfrm>
          <a:off x="360026" y="1002881"/>
          <a:ext cx="11483974" cy="5344160"/>
        </p:xfrm>
        <a:graphic>
          <a:graphicData uri="http://schemas.openxmlformats.org/drawingml/2006/table">
            <a:tbl>
              <a:tblPr firstRow="1" bandRow="1">
                <a:tableStyleId>{5A111915-BE36-4E01-A7E5-04B1672EAD32}</a:tableStyleId>
              </a:tblPr>
              <a:tblGrid>
                <a:gridCol w="1948998">
                  <a:extLst>
                    <a:ext uri="{9D8B030D-6E8A-4147-A177-3AD203B41FA5}">
                      <a16:colId xmlns:a16="http://schemas.microsoft.com/office/drawing/2014/main" val="2477789843"/>
                    </a:ext>
                  </a:extLst>
                </a:gridCol>
                <a:gridCol w="9534976">
                  <a:extLst>
                    <a:ext uri="{9D8B030D-6E8A-4147-A177-3AD203B41FA5}">
                      <a16:colId xmlns:a16="http://schemas.microsoft.com/office/drawing/2014/main" val="1723844186"/>
                    </a:ext>
                  </a:extLst>
                </a:gridCol>
              </a:tblGrid>
              <a:tr h="452120">
                <a:tc>
                  <a:txBody>
                    <a:bodyPr/>
                    <a:lstStyle/>
                    <a:p>
                      <a:pPr>
                        <a:lnSpc>
                          <a:spcPct val="150000"/>
                        </a:lnSpc>
                      </a:pPr>
                      <a:r>
                        <a:rPr lang="en-AU" sz="1800" dirty="0">
                          <a:latin typeface="+mj-lt"/>
                        </a:rPr>
                        <a:t>Term</a:t>
                      </a:r>
                    </a:p>
                  </a:txBody>
                  <a:tcPr/>
                </a:tc>
                <a:tc>
                  <a:txBody>
                    <a:bodyPr/>
                    <a:lstStyle/>
                    <a:p>
                      <a:pPr>
                        <a:lnSpc>
                          <a:spcPct val="150000"/>
                        </a:lnSpc>
                      </a:pPr>
                      <a:r>
                        <a:rPr lang="en-AU" sz="1800" dirty="0">
                          <a:latin typeface="+mj-lt"/>
                        </a:rPr>
                        <a:t>Definition</a:t>
                      </a:r>
                    </a:p>
                  </a:txBody>
                  <a:tcPr/>
                </a:tc>
                <a:extLst>
                  <a:ext uri="{0D108BD9-81ED-4DB2-BD59-A6C34878D82A}">
                    <a16:rowId xmlns:a16="http://schemas.microsoft.com/office/drawing/2014/main" val="1133021826"/>
                  </a:ext>
                </a:extLst>
              </a:tr>
              <a:tr h="452120">
                <a:tc>
                  <a:txBody>
                    <a:bodyPr/>
                    <a:lstStyle/>
                    <a:p>
                      <a:pPr>
                        <a:lnSpc>
                          <a:spcPct val="150000"/>
                        </a:lnSpc>
                      </a:pPr>
                      <a:r>
                        <a:rPr lang="en-AU" sz="1800"/>
                        <a:t>balance</a:t>
                      </a:r>
                    </a:p>
                  </a:txBody>
                  <a:tcPr/>
                </a:tc>
                <a:tc>
                  <a:txBody>
                    <a:bodyPr/>
                    <a:lstStyle/>
                    <a:p>
                      <a:pPr>
                        <a:lnSpc>
                          <a:spcPct val="150000"/>
                        </a:lnSpc>
                      </a:pPr>
                      <a:r>
                        <a:rPr lang="en-AU" sz="1800" dirty="0"/>
                        <a:t>sustained or held position on a limited base of support, for example standing on one foot</a:t>
                      </a:r>
                    </a:p>
                  </a:txBody>
                  <a:tcPr/>
                </a:tc>
                <a:extLst>
                  <a:ext uri="{0D108BD9-81ED-4DB2-BD59-A6C34878D82A}">
                    <a16:rowId xmlns:a16="http://schemas.microsoft.com/office/drawing/2014/main" val="3065878921"/>
                  </a:ext>
                </a:extLst>
              </a:tr>
              <a:tr h="863600">
                <a:tc>
                  <a:txBody>
                    <a:bodyPr/>
                    <a:lstStyle/>
                    <a:p>
                      <a:pPr>
                        <a:lnSpc>
                          <a:spcPct val="150000"/>
                        </a:lnSpc>
                      </a:pPr>
                      <a:r>
                        <a:rPr lang="en-AU" sz="1800" i="1" err="1"/>
                        <a:t>chainé</a:t>
                      </a:r>
                      <a:endParaRPr lang="en-AU" sz="1800" i="1"/>
                    </a:p>
                  </a:txBody>
                  <a:tcPr/>
                </a:tc>
                <a:tc>
                  <a:txBody>
                    <a:bodyPr/>
                    <a:lstStyle/>
                    <a:p>
                      <a:pPr>
                        <a:lnSpc>
                          <a:spcPct val="150000"/>
                        </a:lnSpc>
                      </a:pPr>
                      <a:r>
                        <a:rPr lang="en-AU" sz="1800" dirty="0"/>
                        <a:t>a type of travelling turn involving 2 half-steps to complete a full rotation that is executed repeatedly </a:t>
                      </a:r>
                    </a:p>
                  </a:txBody>
                  <a:tcPr/>
                </a:tc>
                <a:extLst>
                  <a:ext uri="{0D108BD9-81ED-4DB2-BD59-A6C34878D82A}">
                    <a16:rowId xmlns:a16="http://schemas.microsoft.com/office/drawing/2014/main" val="2198208855"/>
                  </a:ext>
                </a:extLst>
              </a:tr>
              <a:tr h="452120">
                <a:tc>
                  <a:txBody>
                    <a:bodyPr/>
                    <a:lstStyle/>
                    <a:p>
                      <a:pPr>
                        <a:lnSpc>
                          <a:spcPct val="150000"/>
                        </a:lnSpc>
                      </a:pPr>
                      <a:r>
                        <a:rPr lang="en-AU" sz="1800"/>
                        <a:t>coordination</a:t>
                      </a:r>
                    </a:p>
                  </a:txBody>
                  <a:tcPr/>
                </a:tc>
                <a:tc>
                  <a:txBody>
                    <a:bodyPr/>
                    <a:lstStyle/>
                    <a:p>
                      <a:pPr>
                        <a:lnSpc>
                          <a:spcPct val="150000"/>
                        </a:lnSpc>
                      </a:pPr>
                      <a:r>
                        <a:rPr lang="en-AU" sz="1800" b="0" i="0" u="none" strike="noStrike" kern="1200" dirty="0">
                          <a:solidFill>
                            <a:schemeClr val="tx1"/>
                          </a:solidFill>
                          <a:effectLst/>
                          <a:latin typeface="+mn-lt"/>
                          <a:ea typeface="+mn-ea"/>
                          <a:cs typeface="+mn-cs"/>
                        </a:rPr>
                        <a:t>ability to use different parts of the body together, smoothly and efficiently</a:t>
                      </a:r>
                      <a:endParaRPr lang="en-AU" sz="1800" dirty="0"/>
                    </a:p>
                  </a:txBody>
                  <a:tcPr/>
                </a:tc>
                <a:extLst>
                  <a:ext uri="{0D108BD9-81ED-4DB2-BD59-A6C34878D82A}">
                    <a16:rowId xmlns:a16="http://schemas.microsoft.com/office/drawing/2014/main" val="4077292809"/>
                  </a:ext>
                </a:extLst>
              </a:tr>
              <a:tr h="452120">
                <a:tc>
                  <a:txBody>
                    <a:bodyPr/>
                    <a:lstStyle/>
                    <a:p>
                      <a:pPr>
                        <a:lnSpc>
                          <a:spcPct val="150000"/>
                        </a:lnSpc>
                      </a:pPr>
                      <a:r>
                        <a:rPr lang="en-AU" sz="1800"/>
                        <a:t>elevation</a:t>
                      </a:r>
                    </a:p>
                  </a:txBody>
                  <a:tcPr/>
                </a:tc>
                <a:tc>
                  <a:txBody>
                    <a:bodyPr/>
                    <a:lstStyle/>
                    <a:p>
                      <a:pPr>
                        <a:lnSpc>
                          <a:spcPct val="150000"/>
                        </a:lnSpc>
                      </a:pPr>
                      <a:r>
                        <a:rPr lang="en-AU" sz="1800" dirty="0"/>
                        <a:t>movements which lift away from the floor and generally performed on a high level</a:t>
                      </a:r>
                    </a:p>
                  </a:txBody>
                  <a:tcPr/>
                </a:tc>
                <a:extLst>
                  <a:ext uri="{0D108BD9-81ED-4DB2-BD59-A6C34878D82A}">
                    <a16:rowId xmlns:a16="http://schemas.microsoft.com/office/drawing/2014/main" val="1644643417"/>
                  </a:ext>
                </a:extLst>
              </a:tr>
              <a:tr h="452120">
                <a:tc>
                  <a:txBody>
                    <a:bodyPr/>
                    <a:lstStyle/>
                    <a:p>
                      <a:pPr>
                        <a:lnSpc>
                          <a:spcPct val="150000"/>
                        </a:lnSpc>
                      </a:pPr>
                      <a:r>
                        <a:rPr lang="en-AU" sz="1800"/>
                        <a:t>endurance</a:t>
                      </a:r>
                    </a:p>
                  </a:txBody>
                  <a:tcPr/>
                </a:tc>
                <a:tc>
                  <a:txBody>
                    <a:bodyPr/>
                    <a:lstStyle/>
                    <a:p>
                      <a:pPr>
                        <a:lnSpc>
                          <a:spcPct val="150000"/>
                        </a:lnSpc>
                      </a:pPr>
                      <a:r>
                        <a:rPr lang="en-AU" sz="1800" dirty="0"/>
                        <a:t>ability of a muscle or group of muscles to perform work over a period of time</a:t>
                      </a:r>
                    </a:p>
                  </a:txBody>
                  <a:tcPr/>
                </a:tc>
                <a:extLst>
                  <a:ext uri="{0D108BD9-81ED-4DB2-BD59-A6C34878D82A}">
                    <a16:rowId xmlns:a16="http://schemas.microsoft.com/office/drawing/2014/main" val="2900025761"/>
                  </a:ext>
                </a:extLst>
              </a:tr>
              <a:tr h="452120">
                <a:tc>
                  <a:txBody>
                    <a:bodyPr/>
                    <a:lstStyle/>
                    <a:p>
                      <a:pPr>
                        <a:lnSpc>
                          <a:spcPct val="150000"/>
                        </a:lnSpc>
                      </a:pPr>
                      <a:r>
                        <a:rPr lang="en-AU" sz="1800"/>
                        <a:t>fall</a:t>
                      </a:r>
                    </a:p>
                  </a:txBody>
                  <a:tcPr/>
                </a:tc>
                <a:tc>
                  <a:txBody>
                    <a:bodyPr/>
                    <a:lstStyle/>
                    <a:p>
                      <a:pPr>
                        <a:lnSpc>
                          <a:spcPct val="150000"/>
                        </a:lnSpc>
                      </a:pPr>
                      <a:r>
                        <a:rPr lang="en-AU" sz="1800" dirty="0"/>
                        <a:t>purposeful and controlled collapse of the body or limb</a:t>
                      </a:r>
                    </a:p>
                  </a:txBody>
                  <a:tcPr/>
                </a:tc>
                <a:extLst>
                  <a:ext uri="{0D108BD9-81ED-4DB2-BD59-A6C34878D82A}">
                    <a16:rowId xmlns:a16="http://schemas.microsoft.com/office/drawing/2014/main" val="2766640823"/>
                  </a:ext>
                </a:extLst>
              </a:tr>
              <a:tr h="863600">
                <a:tc>
                  <a:txBody>
                    <a:bodyPr/>
                    <a:lstStyle/>
                    <a:p>
                      <a:pPr>
                        <a:lnSpc>
                          <a:spcPct val="150000"/>
                        </a:lnSpc>
                      </a:pPr>
                      <a:r>
                        <a:rPr lang="en-AU" sz="1800"/>
                        <a:t>flexibility</a:t>
                      </a:r>
                    </a:p>
                  </a:txBody>
                  <a:tcPr/>
                </a:tc>
                <a:tc>
                  <a:txBody>
                    <a:bodyPr/>
                    <a:lstStyle/>
                    <a:p>
                      <a:pPr>
                        <a:lnSpc>
                          <a:spcPct val="150000"/>
                        </a:lnSpc>
                      </a:pPr>
                      <a:r>
                        <a:rPr lang="en-AU" sz="1800" dirty="0"/>
                        <a:t>the ability of a joint or series of joints to move freely through a full range of motion (</a:t>
                      </a:r>
                      <a:r>
                        <a:rPr lang="en-AU" sz="1800" dirty="0" err="1"/>
                        <a:t>sfconservatoryofdance</a:t>
                      </a:r>
                      <a:r>
                        <a:rPr lang="en-AU" sz="1800" dirty="0"/>
                        <a:t> 2024)</a:t>
                      </a:r>
                    </a:p>
                  </a:txBody>
                  <a:tcPr/>
                </a:tc>
                <a:extLst>
                  <a:ext uri="{0D108BD9-81ED-4DB2-BD59-A6C34878D82A}">
                    <a16:rowId xmlns:a16="http://schemas.microsoft.com/office/drawing/2014/main" val="1002645602"/>
                  </a:ext>
                </a:extLst>
              </a:tr>
              <a:tr h="452120">
                <a:tc>
                  <a:txBody>
                    <a:bodyPr/>
                    <a:lstStyle/>
                    <a:p>
                      <a:pPr>
                        <a:lnSpc>
                          <a:spcPct val="150000"/>
                        </a:lnSpc>
                      </a:pPr>
                      <a:r>
                        <a:rPr lang="en-AU" sz="1800"/>
                        <a:t>intent</a:t>
                      </a:r>
                    </a:p>
                  </a:txBody>
                  <a:tcPr/>
                </a:tc>
                <a:tc>
                  <a:txBody>
                    <a:bodyPr/>
                    <a:lstStyle/>
                    <a:p>
                      <a:pPr>
                        <a:lnSpc>
                          <a:spcPct val="150000"/>
                        </a:lnSpc>
                      </a:pPr>
                      <a:r>
                        <a:rPr lang="en-AU" sz="1800" b="0" i="0" kern="1200" dirty="0">
                          <a:solidFill>
                            <a:schemeClr val="tx1"/>
                          </a:solidFill>
                          <a:effectLst/>
                          <a:latin typeface="+mn-lt"/>
                          <a:ea typeface="+mn-ea"/>
                          <a:cs typeface="+mn-cs"/>
                        </a:rPr>
                        <a:t>the purpose or message a choreographer or performer aims to communicate (NESA 2023)</a:t>
                      </a:r>
                      <a:endParaRPr lang="en-AU" sz="1800" dirty="0"/>
                    </a:p>
                  </a:txBody>
                  <a:tcPr/>
                </a:tc>
                <a:extLst>
                  <a:ext uri="{0D108BD9-81ED-4DB2-BD59-A6C34878D82A}">
                    <a16:rowId xmlns:a16="http://schemas.microsoft.com/office/drawing/2014/main" val="1657623377"/>
                  </a:ext>
                </a:extLst>
              </a:tr>
              <a:tr h="452120">
                <a:tc>
                  <a:txBody>
                    <a:bodyPr/>
                    <a:lstStyle/>
                    <a:p>
                      <a:pPr>
                        <a:lnSpc>
                          <a:spcPct val="150000"/>
                        </a:lnSpc>
                      </a:pPr>
                      <a:r>
                        <a:rPr lang="en-AU" sz="1800"/>
                        <a:t>kicks</a:t>
                      </a:r>
                    </a:p>
                  </a:txBody>
                  <a:tcPr/>
                </a:tc>
                <a:tc>
                  <a:txBody>
                    <a:bodyPr/>
                    <a:lstStyle/>
                    <a:p>
                      <a:pPr>
                        <a:lnSpc>
                          <a:spcPct val="150000"/>
                        </a:lnSpc>
                      </a:pPr>
                      <a:r>
                        <a:rPr lang="en-AU" sz="1800" dirty="0"/>
                        <a:t>forceful action of moving the leg away from the body either to the front, side or back</a:t>
                      </a:r>
                    </a:p>
                  </a:txBody>
                  <a:tcPr/>
                </a:tc>
                <a:extLst>
                  <a:ext uri="{0D108BD9-81ED-4DB2-BD59-A6C34878D82A}">
                    <a16:rowId xmlns:a16="http://schemas.microsoft.com/office/drawing/2014/main" val="3660591148"/>
                  </a:ext>
                </a:extLst>
              </a:tr>
            </a:tbl>
          </a:graphicData>
        </a:graphic>
      </p:graphicFrame>
      <p:sp>
        <p:nvSpPr>
          <p:cNvPr id="4" name="Slide Number Placeholder 3">
            <a:extLst>
              <a:ext uri="{FF2B5EF4-FFF2-40B4-BE49-F238E27FC236}">
                <a16:creationId xmlns:a16="http://schemas.microsoft.com/office/drawing/2014/main" id="{B174D9AA-788F-CBDD-A3BA-FFBCF910991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57</a:t>
            </a:fld>
            <a:endParaRPr lang="en-AU"/>
          </a:p>
        </p:txBody>
      </p:sp>
    </p:spTree>
    <p:extLst>
      <p:ext uri="{BB962C8B-B14F-4D97-AF65-F5344CB8AC3E}">
        <p14:creationId xmlns:p14="http://schemas.microsoft.com/office/powerpoint/2010/main" val="363110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D64C6-9F0E-7999-3DA4-6EB5D0796E2B}"/>
              </a:ext>
            </a:extLst>
          </p:cNvPr>
          <p:cNvSpPr>
            <a:spLocks noGrp="1"/>
          </p:cNvSpPr>
          <p:nvPr>
            <p:ph type="title"/>
          </p:nvPr>
        </p:nvSpPr>
        <p:spPr>
          <a:xfrm>
            <a:off x="360000" y="360000"/>
            <a:ext cx="11484000" cy="545601"/>
          </a:xfrm>
        </p:spPr>
        <p:txBody>
          <a:bodyPr/>
          <a:lstStyle/>
          <a:p>
            <a:r>
              <a:rPr lang="en-AU" dirty="0">
                <a:latin typeface="+mj-lt"/>
              </a:rPr>
              <a:t>Glossary (2)</a:t>
            </a:r>
          </a:p>
        </p:txBody>
      </p:sp>
      <p:graphicFrame>
        <p:nvGraphicFramePr>
          <p:cNvPr id="6" name="Content Placeholder 5">
            <a:extLst>
              <a:ext uri="{FF2B5EF4-FFF2-40B4-BE49-F238E27FC236}">
                <a16:creationId xmlns:a16="http://schemas.microsoft.com/office/drawing/2014/main" id="{F7B215CB-7DCA-406E-0CBD-6FBD45662125}"/>
              </a:ext>
            </a:extLst>
          </p:cNvPr>
          <p:cNvGraphicFramePr>
            <a:graphicFrameLocks noGrp="1"/>
          </p:cNvGraphicFramePr>
          <p:nvPr>
            <p:ph idx="4294967295"/>
            <p:extLst>
              <p:ext uri="{D42A27DB-BD31-4B8C-83A1-F6EECF244321}">
                <p14:modId xmlns:p14="http://schemas.microsoft.com/office/powerpoint/2010/main" val="3115496313"/>
              </p:ext>
            </p:extLst>
          </p:nvPr>
        </p:nvGraphicFramePr>
        <p:xfrm>
          <a:off x="360026" y="1002881"/>
          <a:ext cx="11483974" cy="4892040"/>
        </p:xfrm>
        <a:graphic>
          <a:graphicData uri="http://schemas.openxmlformats.org/drawingml/2006/table">
            <a:tbl>
              <a:tblPr firstRow="1" bandRow="1">
                <a:tableStyleId>{5A111915-BE36-4E01-A7E5-04B1672EAD32}</a:tableStyleId>
              </a:tblPr>
              <a:tblGrid>
                <a:gridCol w="1948998">
                  <a:extLst>
                    <a:ext uri="{9D8B030D-6E8A-4147-A177-3AD203B41FA5}">
                      <a16:colId xmlns:a16="http://schemas.microsoft.com/office/drawing/2014/main" val="2477789843"/>
                    </a:ext>
                  </a:extLst>
                </a:gridCol>
                <a:gridCol w="9534976">
                  <a:extLst>
                    <a:ext uri="{9D8B030D-6E8A-4147-A177-3AD203B41FA5}">
                      <a16:colId xmlns:a16="http://schemas.microsoft.com/office/drawing/2014/main" val="1723844186"/>
                    </a:ext>
                  </a:extLst>
                </a:gridCol>
              </a:tblGrid>
              <a:tr h="370840">
                <a:tc>
                  <a:txBody>
                    <a:bodyPr/>
                    <a:lstStyle/>
                    <a:p>
                      <a:pPr>
                        <a:lnSpc>
                          <a:spcPct val="150000"/>
                        </a:lnSpc>
                      </a:pPr>
                      <a:r>
                        <a:rPr lang="en-AU">
                          <a:latin typeface="+mj-lt"/>
                        </a:rPr>
                        <a:t>Term</a:t>
                      </a:r>
                    </a:p>
                  </a:txBody>
                  <a:tcPr/>
                </a:tc>
                <a:tc>
                  <a:txBody>
                    <a:bodyPr/>
                    <a:lstStyle/>
                    <a:p>
                      <a:pPr>
                        <a:lnSpc>
                          <a:spcPct val="150000"/>
                        </a:lnSpc>
                      </a:pPr>
                      <a:r>
                        <a:rPr lang="en-AU" dirty="0">
                          <a:latin typeface="+mj-lt"/>
                        </a:rPr>
                        <a:t>Definition</a:t>
                      </a:r>
                    </a:p>
                  </a:txBody>
                  <a:tcPr/>
                </a:tc>
                <a:extLst>
                  <a:ext uri="{0D108BD9-81ED-4DB2-BD59-A6C34878D82A}">
                    <a16:rowId xmlns:a16="http://schemas.microsoft.com/office/drawing/2014/main" val="1133021826"/>
                  </a:ext>
                </a:extLst>
              </a:tr>
              <a:tr h="370840">
                <a:tc>
                  <a:txBody>
                    <a:bodyPr/>
                    <a:lstStyle/>
                    <a:p>
                      <a:pPr>
                        <a:lnSpc>
                          <a:spcPct val="150000"/>
                        </a:lnSpc>
                      </a:pPr>
                      <a:r>
                        <a:rPr lang="en-AU"/>
                        <a:t>leap</a:t>
                      </a:r>
                    </a:p>
                  </a:txBody>
                  <a:tcPr/>
                </a:tc>
                <a:tc>
                  <a:txBody>
                    <a:bodyPr/>
                    <a:lstStyle/>
                    <a:p>
                      <a:pPr>
                        <a:lnSpc>
                          <a:spcPct val="150000"/>
                        </a:lnSpc>
                      </a:pPr>
                      <a:r>
                        <a:rPr lang="en-AU" dirty="0"/>
                        <a:t>a travelling jump where the weight is transferred from one foot to the other</a:t>
                      </a:r>
                    </a:p>
                  </a:txBody>
                  <a:tcPr/>
                </a:tc>
                <a:extLst>
                  <a:ext uri="{0D108BD9-81ED-4DB2-BD59-A6C34878D82A}">
                    <a16:rowId xmlns:a16="http://schemas.microsoft.com/office/drawing/2014/main" val="3888740572"/>
                  </a:ext>
                </a:extLst>
              </a:tr>
              <a:tr h="370840">
                <a:tc>
                  <a:txBody>
                    <a:bodyPr/>
                    <a:lstStyle/>
                    <a:p>
                      <a:pPr>
                        <a:lnSpc>
                          <a:spcPct val="150000"/>
                        </a:lnSpc>
                      </a:pPr>
                      <a:r>
                        <a:rPr lang="en-AU"/>
                        <a:t>locomotor</a:t>
                      </a:r>
                    </a:p>
                  </a:txBody>
                  <a:tcPr/>
                </a:tc>
                <a:tc>
                  <a:txBody>
                    <a:bodyPr/>
                    <a:lstStyle/>
                    <a:p>
                      <a:pPr>
                        <a:lnSpc>
                          <a:spcPct val="150000"/>
                        </a:lnSpc>
                      </a:pPr>
                      <a:r>
                        <a:rPr lang="en-AU" dirty="0"/>
                        <a:t>travelling movements from one place to another</a:t>
                      </a:r>
                    </a:p>
                  </a:txBody>
                  <a:tcPr/>
                </a:tc>
                <a:extLst>
                  <a:ext uri="{0D108BD9-81ED-4DB2-BD59-A6C34878D82A}">
                    <a16:rowId xmlns:a16="http://schemas.microsoft.com/office/drawing/2014/main" val="1093027009"/>
                  </a:ext>
                </a:extLst>
              </a:tr>
              <a:tr h="370840">
                <a:tc>
                  <a:txBody>
                    <a:bodyPr/>
                    <a:lstStyle/>
                    <a:p>
                      <a:pPr>
                        <a:lnSpc>
                          <a:spcPct val="150000"/>
                        </a:lnSpc>
                      </a:pPr>
                      <a:r>
                        <a:rPr lang="en-AU"/>
                        <a:t>parallel</a:t>
                      </a:r>
                    </a:p>
                  </a:txBody>
                  <a:tcPr/>
                </a:tc>
                <a:tc>
                  <a:txBody>
                    <a:bodyPr/>
                    <a:lstStyle/>
                    <a:p>
                      <a:pPr marL="0" indent="0">
                        <a:lnSpc>
                          <a:spcPct val="150000"/>
                        </a:lnSpc>
                        <a:buFont typeface="Arial" panose="020B0604020202020204" pitchFamily="34" charset="0"/>
                        <a:buNone/>
                      </a:pPr>
                      <a:r>
                        <a:rPr lang="en-AU" dirty="0"/>
                        <a:t>two objects side by side with the same distance continually between them, for example to stand with feet directly under the pelvis as if on train tracks</a:t>
                      </a:r>
                    </a:p>
                  </a:txBody>
                  <a:tcPr/>
                </a:tc>
                <a:extLst>
                  <a:ext uri="{0D108BD9-81ED-4DB2-BD59-A6C34878D82A}">
                    <a16:rowId xmlns:a16="http://schemas.microsoft.com/office/drawing/2014/main" val="2839073119"/>
                  </a:ext>
                </a:extLst>
              </a:tr>
              <a:tr h="370840">
                <a:tc>
                  <a:txBody>
                    <a:bodyPr/>
                    <a:lstStyle/>
                    <a:p>
                      <a:pPr>
                        <a:lnSpc>
                          <a:spcPct val="150000"/>
                        </a:lnSpc>
                      </a:pPr>
                      <a:r>
                        <a:rPr lang="en-AU"/>
                        <a:t>pirouette</a:t>
                      </a:r>
                    </a:p>
                  </a:txBody>
                  <a:tcPr/>
                </a:tc>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en-AU" dirty="0"/>
                        <a:t>a type of non-locomotor turn on one leg with the working leg in </a:t>
                      </a:r>
                      <a:r>
                        <a:rPr lang="en-AU" i="1" dirty="0" err="1"/>
                        <a:t>retiré</a:t>
                      </a:r>
                      <a:r>
                        <a:rPr lang="en-AU" dirty="0"/>
                        <a:t> position</a:t>
                      </a:r>
                    </a:p>
                  </a:txBody>
                  <a:tcPr/>
                </a:tc>
                <a:extLst>
                  <a:ext uri="{0D108BD9-81ED-4DB2-BD59-A6C34878D82A}">
                    <a16:rowId xmlns:a16="http://schemas.microsoft.com/office/drawing/2014/main" val="1569229111"/>
                  </a:ext>
                </a:extLst>
              </a:tr>
              <a:tr h="370840">
                <a:tc>
                  <a:txBody>
                    <a:bodyPr/>
                    <a:lstStyle/>
                    <a:p>
                      <a:pPr>
                        <a:lnSpc>
                          <a:spcPct val="150000"/>
                        </a:lnSpc>
                      </a:pPr>
                      <a:r>
                        <a:rPr lang="en-AU" i="1"/>
                        <a:t>plié</a:t>
                      </a:r>
                    </a:p>
                  </a:txBody>
                  <a:tcPr/>
                </a:tc>
                <a:tc>
                  <a:txBody>
                    <a:bodyPr/>
                    <a:lstStyle/>
                    <a:p>
                      <a:pPr>
                        <a:lnSpc>
                          <a:spcPct val="150000"/>
                        </a:lnSpc>
                      </a:pPr>
                      <a:r>
                        <a:rPr lang="en-AU" dirty="0"/>
                        <a:t>bending and softening of the knees</a:t>
                      </a:r>
                    </a:p>
                  </a:txBody>
                  <a:tcPr/>
                </a:tc>
                <a:extLst>
                  <a:ext uri="{0D108BD9-81ED-4DB2-BD59-A6C34878D82A}">
                    <a16:rowId xmlns:a16="http://schemas.microsoft.com/office/drawing/2014/main" val="1644643417"/>
                  </a:ext>
                </a:extLst>
              </a:tr>
              <a:tr h="370840">
                <a:tc>
                  <a:txBody>
                    <a:bodyPr/>
                    <a:lstStyle/>
                    <a:p>
                      <a:pPr>
                        <a:lnSpc>
                          <a:spcPct val="150000"/>
                        </a:lnSpc>
                      </a:pPr>
                      <a:r>
                        <a:rPr lang="en-AU" i="1"/>
                        <a:t>retiré</a:t>
                      </a:r>
                    </a:p>
                  </a:txBody>
                  <a:tcPr/>
                </a:tc>
                <a:tc>
                  <a:txBody>
                    <a:bodyPr/>
                    <a:lstStyle/>
                    <a:p>
                      <a:pPr>
                        <a:lnSpc>
                          <a:spcPct val="150000"/>
                        </a:lnSpc>
                      </a:pPr>
                      <a:r>
                        <a:rPr lang="en-AU" dirty="0"/>
                        <a:t>standing on one leg with the other leg bent at the knee. This can be performed in parallel or in turned out positions (</a:t>
                      </a:r>
                      <a:r>
                        <a:rPr lang="en-AU" dirty="0" err="1"/>
                        <a:t>sfconservatoryofdance</a:t>
                      </a:r>
                      <a:r>
                        <a:rPr lang="en-AU" dirty="0"/>
                        <a:t> 2024)</a:t>
                      </a:r>
                    </a:p>
                  </a:txBody>
                  <a:tcPr/>
                </a:tc>
                <a:extLst>
                  <a:ext uri="{0D108BD9-81ED-4DB2-BD59-A6C34878D82A}">
                    <a16:rowId xmlns:a16="http://schemas.microsoft.com/office/drawing/2014/main" val="2928533732"/>
                  </a:ext>
                </a:extLst>
              </a:tr>
              <a:tr h="370840">
                <a:tc>
                  <a:txBody>
                    <a:bodyPr/>
                    <a:lstStyle/>
                    <a:p>
                      <a:pPr>
                        <a:lnSpc>
                          <a:spcPct val="150000"/>
                        </a:lnSpc>
                      </a:pPr>
                      <a:r>
                        <a:rPr lang="en-AU" i="0"/>
                        <a:t>strength</a:t>
                      </a:r>
                    </a:p>
                  </a:txBody>
                  <a:tcPr/>
                </a:tc>
                <a:tc>
                  <a:txBody>
                    <a:bodyPr/>
                    <a:lstStyle/>
                    <a:p>
                      <a:pPr>
                        <a:lnSpc>
                          <a:spcPct val="150000"/>
                        </a:lnSpc>
                      </a:pPr>
                      <a:r>
                        <a:rPr lang="en-AU" dirty="0"/>
                        <a:t>the body’s ability to produce and exert force</a:t>
                      </a:r>
                    </a:p>
                  </a:txBody>
                  <a:tcPr/>
                </a:tc>
                <a:extLst>
                  <a:ext uri="{0D108BD9-81ED-4DB2-BD59-A6C34878D82A}">
                    <a16:rowId xmlns:a16="http://schemas.microsoft.com/office/drawing/2014/main" val="2705858646"/>
                  </a:ext>
                </a:extLst>
              </a:tr>
              <a:tr h="370840">
                <a:tc>
                  <a:txBody>
                    <a:bodyPr/>
                    <a:lstStyle/>
                    <a:p>
                      <a:pPr>
                        <a:lnSpc>
                          <a:spcPct val="150000"/>
                        </a:lnSpc>
                      </a:pPr>
                      <a:r>
                        <a:rPr lang="en-AU"/>
                        <a:t>supporting leg</a:t>
                      </a:r>
                    </a:p>
                  </a:txBody>
                  <a:tcPr/>
                </a:tc>
                <a:tc>
                  <a:txBody>
                    <a:bodyPr/>
                    <a:lstStyle/>
                    <a:p>
                      <a:pPr>
                        <a:lnSpc>
                          <a:spcPct val="150000"/>
                        </a:lnSpc>
                      </a:pPr>
                      <a:r>
                        <a:rPr lang="en-AU" dirty="0"/>
                        <a:t>the leg which is connected to the floor, supporting the body weight in a skill</a:t>
                      </a:r>
                    </a:p>
                  </a:txBody>
                  <a:tcPr/>
                </a:tc>
                <a:extLst>
                  <a:ext uri="{0D108BD9-81ED-4DB2-BD59-A6C34878D82A}">
                    <a16:rowId xmlns:a16="http://schemas.microsoft.com/office/drawing/2014/main" val="2264608468"/>
                  </a:ext>
                </a:extLst>
              </a:tr>
            </a:tbl>
          </a:graphicData>
        </a:graphic>
      </p:graphicFrame>
      <p:sp>
        <p:nvSpPr>
          <p:cNvPr id="4" name="Slide Number Placeholder 3">
            <a:extLst>
              <a:ext uri="{FF2B5EF4-FFF2-40B4-BE49-F238E27FC236}">
                <a16:creationId xmlns:a16="http://schemas.microsoft.com/office/drawing/2014/main" id="{B174D9AA-788F-CBDD-A3BA-FFBCF910991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58</a:t>
            </a:fld>
            <a:endParaRPr lang="en-AU"/>
          </a:p>
        </p:txBody>
      </p:sp>
    </p:spTree>
    <p:extLst>
      <p:ext uri="{BB962C8B-B14F-4D97-AF65-F5344CB8AC3E}">
        <p14:creationId xmlns:p14="http://schemas.microsoft.com/office/powerpoint/2010/main" val="77895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D64C6-9F0E-7999-3DA4-6EB5D0796E2B}"/>
              </a:ext>
            </a:extLst>
          </p:cNvPr>
          <p:cNvSpPr>
            <a:spLocks noGrp="1"/>
          </p:cNvSpPr>
          <p:nvPr>
            <p:ph type="title"/>
          </p:nvPr>
        </p:nvSpPr>
        <p:spPr>
          <a:xfrm>
            <a:off x="360000" y="360000"/>
            <a:ext cx="11484000" cy="545601"/>
          </a:xfrm>
        </p:spPr>
        <p:txBody>
          <a:bodyPr/>
          <a:lstStyle/>
          <a:p>
            <a:r>
              <a:rPr lang="en-AU" dirty="0"/>
              <a:t>Glossary (3)</a:t>
            </a:r>
          </a:p>
        </p:txBody>
      </p:sp>
      <p:graphicFrame>
        <p:nvGraphicFramePr>
          <p:cNvPr id="6" name="Content Placeholder 5">
            <a:extLst>
              <a:ext uri="{FF2B5EF4-FFF2-40B4-BE49-F238E27FC236}">
                <a16:creationId xmlns:a16="http://schemas.microsoft.com/office/drawing/2014/main" id="{F7B215CB-7DCA-406E-0CBD-6FBD45662125}"/>
              </a:ext>
            </a:extLst>
          </p:cNvPr>
          <p:cNvGraphicFramePr>
            <a:graphicFrameLocks noGrp="1"/>
          </p:cNvGraphicFramePr>
          <p:nvPr>
            <p:ph idx="4294967295"/>
            <p:extLst>
              <p:ext uri="{D42A27DB-BD31-4B8C-83A1-F6EECF244321}">
                <p14:modId xmlns:p14="http://schemas.microsoft.com/office/powerpoint/2010/main" val="1264078327"/>
              </p:ext>
            </p:extLst>
          </p:nvPr>
        </p:nvGraphicFramePr>
        <p:xfrm>
          <a:off x="360026" y="1002881"/>
          <a:ext cx="11483974" cy="3083560"/>
        </p:xfrm>
        <a:graphic>
          <a:graphicData uri="http://schemas.openxmlformats.org/drawingml/2006/table">
            <a:tbl>
              <a:tblPr firstRow="1" bandRow="1">
                <a:tableStyleId>{5A111915-BE36-4E01-A7E5-04B1672EAD32}</a:tableStyleId>
              </a:tblPr>
              <a:tblGrid>
                <a:gridCol w="1948998">
                  <a:extLst>
                    <a:ext uri="{9D8B030D-6E8A-4147-A177-3AD203B41FA5}">
                      <a16:colId xmlns:a16="http://schemas.microsoft.com/office/drawing/2014/main" val="2477789843"/>
                    </a:ext>
                  </a:extLst>
                </a:gridCol>
                <a:gridCol w="9534976">
                  <a:extLst>
                    <a:ext uri="{9D8B030D-6E8A-4147-A177-3AD203B41FA5}">
                      <a16:colId xmlns:a16="http://schemas.microsoft.com/office/drawing/2014/main" val="1723844186"/>
                    </a:ext>
                  </a:extLst>
                </a:gridCol>
              </a:tblGrid>
              <a:tr h="370840">
                <a:tc>
                  <a:txBody>
                    <a:bodyPr/>
                    <a:lstStyle/>
                    <a:p>
                      <a:pPr>
                        <a:lnSpc>
                          <a:spcPct val="150000"/>
                        </a:lnSpc>
                      </a:pPr>
                      <a:r>
                        <a:rPr lang="en-AU" dirty="0"/>
                        <a:t>Term</a:t>
                      </a:r>
                    </a:p>
                  </a:txBody>
                  <a:tcPr/>
                </a:tc>
                <a:tc>
                  <a:txBody>
                    <a:bodyPr/>
                    <a:lstStyle/>
                    <a:p>
                      <a:pPr>
                        <a:lnSpc>
                          <a:spcPct val="150000"/>
                        </a:lnSpc>
                      </a:pPr>
                      <a:r>
                        <a:rPr lang="en-AU"/>
                        <a:t>Definition</a:t>
                      </a:r>
                    </a:p>
                  </a:txBody>
                  <a:tcPr/>
                </a:tc>
                <a:extLst>
                  <a:ext uri="{0D108BD9-81ED-4DB2-BD59-A6C34878D82A}">
                    <a16:rowId xmlns:a16="http://schemas.microsoft.com/office/drawing/2014/main" val="1133021826"/>
                  </a:ext>
                </a:extLst>
              </a:tr>
              <a:tr h="370840">
                <a:tc>
                  <a:txBody>
                    <a:bodyPr/>
                    <a:lstStyle/>
                    <a:p>
                      <a:pPr>
                        <a:lnSpc>
                          <a:spcPct val="150000"/>
                        </a:lnSpc>
                      </a:pPr>
                      <a:r>
                        <a:rPr lang="en-AU" i="1" dirty="0"/>
                        <a:t>tendu</a:t>
                      </a:r>
                    </a:p>
                  </a:txBody>
                  <a:tcPr/>
                </a:tc>
                <a:tc>
                  <a:txBody>
                    <a:bodyPr/>
                    <a:lstStyle/>
                    <a:p>
                      <a:pPr>
                        <a:lnSpc>
                          <a:spcPct val="150000"/>
                        </a:lnSpc>
                      </a:pPr>
                      <a:r>
                        <a:rPr lang="en-AU" dirty="0"/>
                        <a:t>the stretching and articulation of the leg, foot and toe along the floor which can be performed to the front, side or back (Haley 2018)</a:t>
                      </a:r>
                    </a:p>
                  </a:txBody>
                  <a:tcPr/>
                </a:tc>
                <a:extLst>
                  <a:ext uri="{0D108BD9-81ED-4DB2-BD59-A6C34878D82A}">
                    <a16:rowId xmlns:a16="http://schemas.microsoft.com/office/drawing/2014/main" val="4067095405"/>
                  </a:ext>
                </a:extLst>
              </a:tr>
              <a:tr h="370840">
                <a:tc>
                  <a:txBody>
                    <a:bodyPr/>
                    <a:lstStyle/>
                    <a:p>
                      <a:pPr>
                        <a:lnSpc>
                          <a:spcPct val="150000"/>
                        </a:lnSpc>
                      </a:pPr>
                      <a:r>
                        <a:rPr lang="en-AU"/>
                        <a:t>turn</a:t>
                      </a:r>
                    </a:p>
                  </a:txBody>
                  <a:tcPr/>
                </a:tc>
                <a:tc>
                  <a:txBody>
                    <a:bodyPr/>
                    <a:lstStyle/>
                    <a:p>
                      <a:pPr>
                        <a:lnSpc>
                          <a:spcPct val="150000"/>
                        </a:lnSpc>
                      </a:pPr>
                      <a:r>
                        <a:rPr lang="en-AU"/>
                        <a:t>rotation of the body around a vertical axis</a:t>
                      </a:r>
                    </a:p>
                  </a:txBody>
                  <a:tcPr/>
                </a:tc>
                <a:extLst>
                  <a:ext uri="{0D108BD9-81ED-4DB2-BD59-A6C34878D82A}">
                    <a16:rowId xmlns:a16="http://schemas.microsoft.com/office/drawing/2014/main" val="4213472056"/>
                  </a:ext>
                </a:extLst>
              </a:tr>
              <a:tr h="370840">
                <a:tc>
                  <a:txBody>
                    <a:bodyPr/>
                    <a:lstStyle/>
                    <a:p>
                      <a:pPr>
                        <a:lnSpc>
                          <a:spcPct val="150000"/>
                        </a:lnSpc>
                      </a:pPr>
                      <a:r>
                        <a:rPr lang="en-AU"/>
                        <a:t>turnout</a:t>
                      </a:r>
                    </a:p>
                  </a:txBody>
                  <a:tcPr/>
                </a:tc>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en-AU"/>
                        <a:t>to stand with each leg rotated in the opposite direction from the other (externally) and facing away from the midline of the body as observed from the front</a:t>
                      </a:r>
                    </a:p>
                  </a:txBody>
                  <a:tcPr/>
                </a:tc>
                <a:extLst>
                  <a:ext uri="{0D108BD9-81ED-4DB2-BD59-A6C34878D82A}">
                    <a16:rowId xmlns:a16="http://schemas.microsoft.com/office/drawing/2014/main" val="1524962920"/>
                  </a:ext>
                </a:extLst>
              </a:tr>
              <a:tr h="370840">
                <a:tc>
                  <a:txBody>
                    <a:bodyPr/>
                    <a:lstStyle/>
                    <a:p>
                      <a:pPr>
                        <a:lnSpc>
                          <a:spcPct val="150000"/>
                        </a:lnSpc>
                      </a:pPr>
                      <a:r>
                        <a:rPr lang="en-AU"/>
                        <a:t>working leg</a:t>
                      </a:r>
                    </a:p>
                  </a:txBody>
                  <a:tcPr/>
                </a:tc>
                <a:tc>
                  <a:txBody>
                    <a:bodyPr/>
                    <a:lstStyle/>
                    <a:p>
                      <a:pPr>
                        <a:lnSpc>
                          <a:spcPct val="150000"/>
                        </a:lnSpc>
                      </a:pPr>
                      <a:r>
                        <a:rPr lang="en-AU" dirty="0"/>
                        <a:t>the leg which is moving or held in a position in a skill</a:t>
                      </a:r>
                    </a:p>
                  </a:txBody>
                  <a:tcPr/>
                </a:tc>
                <a:extLst>
                  <a:ext uri="{0D108BD9-81ED-4DB2-BD59-A6C34878D82A}">
                    <a16:rowId xmlns:a16="http://schemas.microsoft.com/office/drawing/2014/main" val="1983302643"/>
                  </a:ext>
                </a:extLst>
              </a:tr>
            </a:tbl>
          </a:graphicData>
        </a:graphic>
      </p:graphicFrame>
      <p:sp>
        <p:nvSpPr>
          <p:cNvPr id="4" name="Slide Number Placeholder 3">
            <a:extLst>
              <a:ext uri="{FF2B5EF4-FFF2-40B4-BE49-F238E27FC236}">
                <a16:creationId xmlns:a16="http://schemas.microsoft.com/office/drawing/2014/main" id="{B174D9AA-788F-CBDD-A3BA-FFBCF910991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59</a:t>
            </a:fld>
            <a:endParaRPr lang="en-AU"/>
          </a:p>
        </p:txBody>
      </p:sp>
    </p:spTree>
    <p:extLst>
      <p:ext uri="{BB962C8B-B14F-4D97-AF65-F5344CB8AC3E}">
        <p14:creationId xmlns:p14="http://schemas.microsoft.com/office/powerpoint/2010/main" val="1678821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Heading that says: Learning intentions and success criteria">
            <a:extLst>
              <a:ext uri="{FF2B5EF4-FFF2-40B4-BE49-F238E27FC236}">
                <a16:creationId xmlns:a16="http://schemas.microsoft.com/office/drawing/2014/main" id="{93C2F565-F297-86E6-8512-2F48A7BEF9B3}"/>
              </a:ext>
            </a:extLst>
          </p:cNvPr>
          <p:cNvSpPr>
            <a:spLocks noGrp="1"/>
          </p:cNvSpPr>
          <p:nvPr>
            <p:ph type="title"/>
          </p:nvPr>
        </p:nvSpPr>
        <p:spPr/>
        <p:txBody>
          <a:bodyPr/>
          <a:lstStyle/>
          <a:p>
            <a:r>
              <a:rPr lang="en-AU" dirty="0">
                <a:latin typeface="+mj-lt"/>
              </a:rPr>
              <a:t>Learning intentions and success criteria (1)</a:t>
            </a:r>
          </a:p>
        </p:txBody>
      </p:sp>
      <p:sp>
        <p:nvSpPr>
          <p:cNvPr id="7" name="Content Placeholder 6" descr="Feature box that says 'Learning intention&#10;We are learning to:&#10;know about safe protocols and responsible behaviours in the dance classroom&#10;understand how safe protocols and responsibilities help create a safe dance classroom for everyone&#10;be safe and responsible to myself and others in the dance classroom.'">
            <a:extLst>
              <a:ext uri="{FF2B5EF4-FFF2-40B4-BE49-F238E27FC236}">
                <a16:creationId xmlns:a16="http://schemas.microsoft.com/office/drawing/2014/main" id="{E25577B7-FB37-CA76-7C5E-B339CD82BD94}"/>
              </a:ext>
            </a:extLst>
          </p:cNvPr>
          <p:cNvSpPr>
            <a:spLocks noGrp="1"/>
          </p:cNvSpPr>
          <p:nvPr>
            <p:ph type="body" sz="quarter" idx="18"/>
          </p:nvPr>
        </p:nvSpPr>
        <p:spPr/>
        <p:txBody>
          <a:bodyPr vert="horz" lIns="0" tIns="0" rIns="0" bIns="0" rtlCol="0" anchor="t">
            <a:noAutofit/>
          </a:bodyPr>
          <a:lstStyle/>
          <a:p>
            <a:r>
              <a:rPr lang="en-AU" dirty="0">
                <a:latin typeface="+mj-lt"/>
              </a:rPr>
              <a:t>Creating a safe dance environment</a:t>
            </a:r>
          </a:p>
        </p:txBody>
      </p:sp>
      <p:sp>
        <p:nvSpPr>
          <p:cNvPr id="4" name="Slide Number Placeholder 3">
            <a:extLst>
              <a:ext uri="{FF2B5EF4-FFF2-40B4-BE49-F238E27FC236}">
                <a16:creationId xmlns:a16="http://schemas.microsoft.com/office/drawing/2014/main" id="{0A1F1210-3556-4BB7-1C77-703CBA7878B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a:t>
            </a:fld>
            <a:endParaRPr lang="en-AU"/>
          </a:p>
        </p:txBody>
      </p:sp>
      <p:grpSp>
        <p:nvGrpSpPr>
          <p:cNvPr id="9" name="Group 8" descr="Learning intentions&#10;We are learning to:&#10;know about safe protocols and responsible behaviours in the dance classroom&#10;understand how safe protocols and responsibilities help create a safe dance classroom for everyone&#10;be safe and responsible to ourselves and others in the dance classroom.">
            <a:extLst>
              <a:ext uri="{FF2B5EF4-FFF2-40B4-BE49-F238E27FC236}">
                <a16:creationId xmlns:a16="http://schemas.microsoft.com/office/drawing/2014/main" id="{CC46F152-0A51-E3AF-4F16-1508AC1D2CFB}"/>
              </a:ext>
            </a:extLst>
          </p:cNvPr>
          <p:cNvGrpSpPr/>
          <p:nvPr/>
        </p:nvGrpSpPr>
        <p:grpSpPr>
          <a:xfrm>
            <a:off x="273050" y="1630292"/>
            <a:ext cx="5558791" cy="4783478"/>
            <a:chOff x="273050" y="1630292"/>
            <a:chExt cx="5558791" cy="4783478"/>
          </a:xfrm>
        </p:grpSpPr>
        <p:sp>
          <p:nvSpPr>
            <p:cNvPr id="2" name="Rectangle: Rounded Corners 1">
              <a:extLst>
                <a:ext uri="{FF2B5EF4-FFF2-40B4-BE49-F238E27FC236}">
                  <a16:creationId xmlns:a16="http://schemas.microsoft.com/office/drawing/2014/main" id="{8ABB0ADC-2B11-4A66-D0A3-065D4AACB023}"/>
                </a:ext>
                <a:ext uri="{C183D7F6-B498-43B3-948B-1728B52AA6E4}">
                  <adec:decorative xmlns:adec="http://schemas.microsoft.com/office/drawing/2017/decorative" val="0"/>
                </a:ext>
              </a:extLst>
            </p:cNvPr>
            <p:cNvSpPr/>
            <p:nvPr/>
          </p:nvSpPr>
          <p:spPr>
            <a:xfrm>
              <a:off x="273050" y="1630292"/>
              <a:ext cx="5558791" cy="4783478"/>
            </a:xfrm>
            <a:prstGeom prst="roundRect">
              <a:avLst>
                <a:gd name="adj" fmla="val 6093"/>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447675" indent="-342900">
                <a:lnSpc>
                  <a:spcPct val="140000"/>
                </a:lnSpc>
                <a:spcAft>
                  <a:spcPts val="1200"/>
                </a:spcAft>
              </a:pPr>
              <a:endParaRPr lang="en-AU" sz="1800" dirty="0">
                <a:solidFill>
                  <a:schemeClr val="tx1"/>
                </a:solidFill>
              </a:endParaRPr>
            </a:p>
          </p:txBody>
        </p:sp>
        <p:sp>
          <p:nvSpPr>
            <p:cNvPr id="5" name="TextBox 4">
              <a:extLst>
                <a:ext uri="{FF2B5EF4-FFF2-40B4-BE49-F238E27FC236}">
                  <a16:creationId xmlns:a16="http://schemas.microsoft.com/office/drawing/2014/main" id="{6F45E93E-9D7B-8C30-B5E4-FE6D19320F83}"/>
                </a:ext>
              </a:extLst>
            </p:cNvPr>
            <p:cNvSpPr txBox="1"/>
            <p:nvPr/>
          </p:nvSpPr>
          <p:spPr>
            <a:xfrm>
              <a:off x="359999" y="1780162"/>
              <a:ext cx="5359865" cy="4494178"/>
            </a:xfrm>
            <a:prstGeom prst="rect">
              <a:avLst/>
            </a:prstGeom>
            <a:noFill/>
          </p:spPr>
          <p:txBody>
            <a:bodyPr wrap="square" lIns="0" tIns="0" rIns="0" bIns="0" rtlCol="0">
              <a:noAutofit/>
            </a:bodyPr>
            <a:lstStyle/>
            <a:p>
              <a:pPr marL="447675" indent="-342900">
                <a:lnSpc>
                  <a:spcPct val="140000"/>
                </a:lnSpc>
                <a:spcAft>
                  <a:spcPts val="1200"/>
                </a:spcAft>
              </a:pPr>
              <a:r>
                <a:rPr lang="en-AU" sz="1800" b="1" dirty="0">
                  <a:solidFill>
                    <a:schemeClr val="tx1"/>
                  </a:solidFill>
                </a:rPr>
                <a:t>Learning intentions</a:t>
              </a:r>
            </a:p>
            <a:p>
              <a:pPr marL="447675" indent="-342900">
                <a:lnSpc>
                  <a:spcPct val="140000"/>
                </a:lnSpc>
                <a:spcAft>
                  <a:spcPts val="1200"/>
                </a:spcAft>
              </a:pPr>
              <a:r>
                <a:rPr lang="en-AU" sz="1800" dirty="0">
                  <a:solidFill>
                    <a:schemeClr val="tx1"/>
                  </a:solidFill>
                </a:rPr>
                <a:t>We are learning to:</a:t>
              </a:r>
            </a:p>
            <a:p>
              <a:pPr marL="447675" indent="-342900">
                <a:lnSpc>
                  <a:spcPct val="140000"/>
                </a:lnSpc>
                <a:spcAft>
                  <a:spcPts val="1200"/>
                </a:spcAft>
                <a:buFont typeface="Arial" panose="020B0604020202020204" pitchFamily="34" charset="0"/>
                <a:buChar char="•"/>
              </a:pPr>
              <a:r>
                <a:rPr lang="en-AU" sz="1800" dirty="0">
                  <a:solidFill>
                    <a:schemeClr val="tx1"/>
                  </a:solidFill>
                </a:rPr>
                <a:t>know about safe protocols and responsible behaviours in the dance classroom</a:t>
              </a:r>
            </a:p>
            <a:p>
              <a:pPr marL="447675" indent="-342900">
                <a:lnSpc>
                  <a:spcPct val="140000"/>
                </a:lnSpc>
                <a:spcAft>
                  <a:spcPts val="1200"/>
                </a:spcAft>
                <a:buFont typeface="Arial" panose="020B0604020202020204" pitchFamily="34" charset="0"/>
                <a:buChar char="•"/>
              </a:pPr>
              <a:r>
                <a:rPr lang="en-AU" sz="1800" dirty="0">
                  <a:solidFill>
                    <a:schemeClr val="tx1"/>
                  </a:solidFill>
                </a:rPr>
                <a:t>understand how safe protocols and responsibilities help create a safe dance classroom for everyone</a:t>
              </a:r>
            </a:p>
            <a:p>
              <a:pPr marL="447675" indent="-342900">
                <a:lnSpc>
                  <a:spcPct val="140000"/>
                </a:lnSpc>
                <a:spcAft>
                  <a:spcPts val="1200"/>
                </a:spcAft>
                <a:buFont typeface="Arial" panose="020B0604020202020204" pitchFamily="34" charset="0"/>
                <a:buChar char="•"/>
              </a:pPr>
              <a:r>
                <a:rPr lang="en-AU" sz="1800" dirty="0">
                  <a:solidFill>
                    <a:schemeClr val="tx1"/>
                  </a:solidFill>
                </a:rPr>
                <a:t>be safe and responsible to ourselves and others in the dance classroom.</a:t>
              </a:r>
            </a:p>
            <a:p>
              <a:pPr algn="l"/>
              <a:endParaRPr lang="en-AU" sz="1800" dirty="0"/>
            </a:p>
          </p:txBody>
        </p:sp>
      </p:grpSp>
      <p:grpSp>
        <p:nvGrpSpPr>
          <p:cNvPr id="10" name="Group 9" descr="Success criteria&#10;I can:&#10;identify positive and negative behaviours in the dance classroom&#10;explain and show safe, responsible behaviours when working individually and with others including giving and/or denying consent&#10;demonstrate respectful behaviour and language when working with others and be responsible to bring and manage the appropriate equipment for a safe environment. &#10;">
            <a:extLst>
              <a:ext uri="{FF2B5EF4-FFF2-40B4-BE49-F238E27FC236}">
                <a16:creationId xmlns:a16="http://schemas.microsoft.com/office/drawing/2014/main" id="{D4E67B1E-1680-D08B-A8BE-BF3B3430CC98}"/>
              </a:ext>
            </a:extLst>
          </p:cNvPr>
          <p:cNvGrpSpPr/>
          <p:nvPr/>
        </p:nvGrpSpPr>
        <p:grpSpPr>
          <a:xfrm>
            <a:off x="5994973" y="1630291"/>
            <a:ext cx="5752509" cy="4765801"/>
            <a:chOff x="5994973" y="1630291"/>
            <a:chExt cx="5752509" cy="4765801"/>
          </a:xfrm>
        </p:grpSpPr>
        <p:sp>
          <p:nvSpPr>
            <p:cNvPr id="3" name="Rectangle: Rounded Corners 2">
              <a:extLst>
                <a:ext uri="{FF2B5EF4-FFF2-40B4-BE49-F238E27FC236}">
                  <a16:creationId xmlns:a16="http://schemas.microsoft.com/office/drawing/2014/main" id="{24286A86-392F-3D4C-C0D2-0D256DA92AD6}"/>
                </a:ext>
                <a:ext uri="{C183D7F6-B498-43B3-948B-1728B52AA6E4}">
                  <adec:decorative xmlns:adec="http://schemas.microsoft.com/office/drawing/2017/decorative" val="0"/>
                </a:ext>
              </a:extLst>
            </p:cNvPr>
            <p:cNvSpPr/>
            <p:nvPr/>
          </p:nvSpPr>
          <p:spPr>
            <a:xfrm>
              <a:off x="5994973" y="1630291"/>
              <a:ext cx="5752509" cy="4765801"/>
            </a:xfrm>
            <a:prstGeom prst="roundRect">
              <a:avLst>
                <a:gd name="adj" fmla="val 5441"/>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447675" indent="-342900">
                <a:lnSpc>
                  <a:spcPct val="140000"/>
                </a:lnSpc>
                <a:spcAft>
                  <a:spcPts val="600"/>
                </a:spcAft>
              </a:pPr>
              <a:endParaRPr lang="en-AU" sz="1800" dirty="0">
                <a:solidFill>
                  <a:schemeClr val="tx1"/>
                </a:solidFill>
              </a:endParaRPr>
            </a:p>
          </p:txBody>
        </p:sp>
        <p:sp>
          <p:nvSpPr>
            <p:cNvPr id="8" name="TextBox 7">
              <a:extLst>
                <a:ext uri="{FF2B5EF4-FFF2-40B4-BE49-F238E27FC236}">
                  <a16:creationId xmlns:a16="http://schemas.microsoft.com/office/drawing/2014/main" id="{C47E122D-F8F6-1903-7D86-EF0813ADA771}"/>
                </a:ext>
              </a:extLst>
            </p:cNvPr>
            <p:cNvSpPr txBox="1"/>
            <p:nvPr/>
          </p:nvSpPr>
          <p:spPr>
            <a:xfrm>
              <a:off x="6191294" y="1780162"/>
              <a:ext cx="5359865" cy="4494178"/>
            </a:xfrm>
            <a:prstGeom prst="rect">
              <a:avLst/>
            </a:prstGeom>
            <a:noFill/>
          </p:spPr>
          <p:txBody>
            <a:bodyPr wrap="square" lIns="0" tIns="0" rIns="0" bIns="0" rtlCol="0">
              <a:noAutofit/>
            </a:bodyPr>
            <a:lstStyle/>
            <a:p>
              <a:pPr marL="447675" indent="-342900">
                <a:lnSpc>
                  <a:spcPct val="140000"/>
                </a:lnSpc>
                <a:spcAft>
                  <a:spcPts val="600"/>
                </a:spcAft>
              </a:pPr>
              <a:r>
                <a:rPr lang="en-AU" sz="1800" b="1" dirty="0">
                  <a:solidFill>
                    <a:schemeClr val="tx1"/>
                  </a:solidFill>
                </a:rPr>
                <a:t>Success criteria</a:t>
              </a:r>
            </a:p>
            <a:p>
              <a:pPr marL="447675" indent="-342900">
                <a:lnSpc>
                  <a:spcPct val="140000"/>
                </a:lnSpc>
                <a:spcAft>
                  <a:spcPts val="600"/>
                </a:spcAft>
              </a:pPr>
              <a:r>
                <a:rPr lang="en-AU" sz="1800" dirty="0">
                  <a:solidFill>
                    <a:schemeClr val="tx1"/>
                  </a:solidFill>
                </a:rPr>
                <a:t>I can:</a:t>
              </a:r>
            </a:p>
            <a:p>
              <a:pPr marL="447675" indent="-342900">
                <a:lnSpc>
                  <a:spcPct val="140000"/>
                </a:lnSpc>
                <a:spcAft>
                  <a:spcPts val="600"/>
                </a:spcAft>
                <a:buFont typeface="Arial" panose="020B0604020202020204" pitchFamily="34" charset="0"/>
                <a:buChar char="•"/>
              </a:pPr>
              <a:r>
                <a:rPr lang="en-AU" sz="1800" dirty="0">
                  <a:solidFill>
                    <a:schemeClr val="tx1"/>
                  </a:solidFill>
                </a:rPr>
                <a:t>identify positive and negative behaviours in the dance classroom</a:t>
              </a:r>
            </a:p>
            <a:p>
              <a:pPr marL="447675" indent="-342900">
                <a:lnSpc>
                  <a:spcPct val="140000"/>
                </a:lnSpc>
                <a:spcAft>
                  <a:spcPts val="600"/>
                </a:spcAft>
                <a:buFont typeface="Arial" panose="020B0604020202020204" pitchFamily="34" charset="0"/>
                <a:buChar char="•"/>
              </a:pPr>
              <a:r>
                <a:rPr lang="en-AU" sz="1800" dirty="0">
                  <a:solidFill>
                    <a:schemeClr val="tx1"/>
                  </a:solidFill>
                </a:rPr>
                <a:t>explain and show safe, responsible behaviours when working individually and with others including giving and/or denying consent</a:t>
              </a:r>
            </a:p>
            <a:p>
              <a:pPr marL="447675" indent="-342900">
                <a:lnSpc>
                  <a:spcPct val="140000"/>
                </a:lnSpc>
                <a:spcAft>
                  <a:spcPts val="600"/>
                </a:spcAft>
                <a:buFont typeface="Arial" panose="020B0604020202020204" pitchFamily="34" charset="0"/>
                <a:buChar char="•"/>
              </a:pPr>
              <a:r>
                <a:rPr lang="en-AU" sz="1800" dirty="0">
                  <a:solidFill>
                    <a:schemeClr val="tx1"/>
                  </a:solidFill>
                </a:rPr>
                <a:t>demonstrate respectful behaviour and language when working with others and be responsible to bring and manage the appropriate equipment for a safe environment. </a:t>
              </a:r>
            </a:p>
          </p:txBody>
        </p:sp>
      </p:grpSp>
    </p:spTree>
    <p:extLst>
      <p:ext uri="{BB962C8B-B14F-4D97-AF65-F5344CB8AC3E}">
        <p14:creationId xmlns:p14="http://schemas.microsoft.com/office/powerpoint/2010/main" val="6806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D64C6-9F0E-7999-3DA4-6EB5D0796E2B}"/>
              </a:ext>
            </a:extLst>
          </p:cNvPr>
          <p:cNvSpPr>
            <a:spLocks noGrp="1"/>
          </p:cNvSpPr>
          <p:nvPr>
            <p:ph type="title"/>
          </p:nvPr>
        </p:nvSpPr>
        <p:spPr/>
        <p:txBody>
          <a:bodyPr/>
          <a:lstStyle/>
          <a:p>
            <a:r>
              <a:rPr lang="en-AU" dirty="0">
                <a:latin typeface="+mj-lt"/>
              </a:rPr>
              <a:t>Glossary (4)</a:t>
            </a:r>
          </a:p>
        </p:txBody>
      </p:sp>
      <p:sp>
        <p:nvSpPr>
          <p:cNvPr id="7" name="Content Placeholder 6">
            <a:extLst>
              <a:ext uri="{FF2B5EF4-FFF2-40B4-BE49-F238E27FC236}">
                <a16:creationId xmlns:a16="http://schemas.microsoft.com/office/drawing/2014/main" id="{EF476870-951E-A1EC-6E7C-1DD462C18EF6}"/>
              </a:ext>
            </a:extLst>
          </p:cNvPr>
          <p:cNvSpPr>
            <a:spLocks noGrp="1"/>
          </p:cNvSpPr>
          <p:nvPr>
            <p:ph type="body" sz="quarter" idx="18"/>
          </p:nvPr>
        </p:nvSpPr>
        <p:spPr/>
        <p:txBody>
          <a:bodyPr/>
          <a:lstStyle/>
          <a:p>
            <a:r>
              <a:rPr lang="en-US" dirty="0">
                <a:latin typeface="+mj-lt"/>
              </a:rPr>
              <a:t>The elements of dance – definitions and examples</a:t>
            </a:r>
            <a:endParaRPr lang="en-AU" dirty="0">
              <a:latin typeface="+mj-lt"/>
            </a:endParaRPr>
          </a:p>
        </p:txBody>
      </p:sp>
      <p:sp>
        <p:nvSpPr>
          <p:cNvPr id="5" name="Text Placeholder 4">
            <a:extLst>
              <a:ext uri="{FF2B5EF4-FFF2-40B4-BE49-F238E27FC236}">
                <a16:creationId xmlns:a16="http://schemas.microsoft.com/office/drawing/2014/main" id="{426E107A-F0A3-1045-E8D2-E5BF43BB285B}"/>
              </a:ext>
            </a:extLst>
          </p:cNvPr>
          <p:cNvSpPr>
            <a:spLocks noGrp="1"/>
          </p:cNvSpPr>
          <p:nvPr>
            <p:ph type="body" sz="quarter" idx="17"/>
          </p:nvPr>
        </p:nvSpPr>
        <p:spPr>
          <a:xfrm>
            <a:off x="360000" y="1567086"/>
            <a:ext cx="6218600" cy="4807835"/>
          </a:xfrm>
        </p:spPr>
        <p:txBody>
          <a:bodyPr/>
          <a:lstStyle/>
          <a:p>
            <a:r>
              <a:rPr lang="en-US" dirty="0">
                <a:latin typeface="+mn-lt"/>
              </a:rPr>
              <a:t>The </a:t>
            </a:r>
            <a:r>
              <a:rPr lang="en-US" dirty="0">
                <a:latin typeface="+mn-lt"/>
                <a:hlinkClick r:id="rId2"/>
              </a:rPr>
              <a:t>Elements of dance – definitions and examples </a:t>
            </a:r>
            <a:r>
              <a:rPr lang="en-US" dirty="0">
                <a:latin typeface="+mn-lt"/>
              </a:rPr>
              <a:t>resource can be used to support this unit and provide guidance for language to describe the elements of dance.</a:t>
            </a:r>
            <a:endParaRPr lang="en-AU" dirty="0">
              <a:latin typeface="+mn-lt"/>
            </a:endParaRPr>
          </a:p>
        </p:txBody>
      </p:sp>
      <p:pic>
        <p:nvPicPr>
          <p:cNvPr id="12" name="Picture Placeholder 11" descr="A screenshot of a document for the elements of dance">
            <a:extLst>
              <a:ext uri="{FF2B5EF4-FFF2-40B4-BE49-F238E27FC236}">
                <a16:creationId xmlns:a16="http://schemas.microsoft.com/office/drawing/2014/main" id="{BF7B250F-B4CA-AD04-8EB6-A24F7A934E64}"/>
              </a:ext>
            </a:extLst>
          </p:cNvPr>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a:fillRect/>
          </a:stretch>
        </p:blipFill>
        <p:spPr>
          <a:xfrm rot="21198164">
            <a:off x="7596688" y="1305497"/>
            <a:ext cx="3142760" cy="4481270"/>
          </a:xfrm>
          <a:prstGeom prst="rect">
            <a:avLst/>
          </a:prstGeom>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B174D9AA-788F-CBDD-A3BA-FFBCF910991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60</a:t>
            </a:fld>
            <a:endParaRPr lang="en-AU"/>
          </a:p>
        </p:txBody>
      </p:sp>
    </p:spTree>
    <p:extLst>
      <p:ext uri="{BB962C8B-B14F-4D97-AF65-F5344CB8AC3E}">
        <p14:creationId xmlns:p14="http://schemas.microsoft.com/office/powerpoint/2010/main" val="385868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D64C6-9F0E-7999-3DA4-6EB5D0796E2B}"/>
              </a:ext>
            </a:extLst>
          </p:cNvPr>
          <p:cNvSpPr>
            <a:spLocks noGrp="1"/>
          </p:cNvSpPr>
          <p:nvPr>
            <p:ph type="title"/>
          </p:nvPr>
        </p:nvSpPr>
        <p:spPr/>
        <p:txBody>
          <a:bodyPr/>
          <a:lstStyle/>
          <a:p>
            <a:r>
              <a:rPr lang="en-AU" dirty="0">
                <a:latin typeface="+mj-lt"/>
              </a:rPr>
              <a:t>Glossary (5)</a:t>
            </a:r>
          </a:p>
        </p:txBody>
      </p:sp>
      <p:sp>
        <p:nvSpPr>
          <p:cNvPr id="3" name="Text Placeholder 2">
            <a:extLst>
              <a:ext uri="{FF2B5EF4-FFF2-40B4-BE49-F238E27FC236}">
                <a16:creationId xmlns:a16="http://schemas.microsoft.com/office/drawing/2014/main" id="{96BE8224-41C7-1908-CDE7-8E0FB197744B}"/>
              </a:ext>
            </a:extLst>
          </p:cNvPr>
          <p:cNvSpPr>
            <a:spLocks noGrp="1"/>
          </p:cNvSpPr>
          <p:nvPr>
            <p:ph type="body" sz="quarter" idx="18"/>
          </p:nvPr>
        </p:nvSpPr>
        <p:spPr/>
        <p:txBody>
          <a:bodyPr/>
          <a:lstStyle/>
          <a:p>
            <a:r>
              <a:rPr lang="en-AU" dirty="0">
                <a:latin typeface="+mj-lt"/>
              </a:rPr>
              <a:t>The elements of dance – posters</a:t>
            </a:r>
          </a:p>
        </p:txBody>
      </p:sp>
      <p:pic>
        <p:nvPicPr>
          <p:cNvPr id="9" name="Picture 8" descr="Elements of dance. Space poster.">
            <a:hlinkClick r:id="rId2"/>
            <a:extLst>
              <a:ext uri="{FF2B5EF4-FFF2-40B4-BE49-F238E27FC236}">
                <a16:creationId xmlns:a16="http://schemas.microsoft.com/office/drawing/2014/main" id="{F42CAE3E-4C63-535F-45C5-2C5962D301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999" y="1445695"/>
            <a:ext cx="3507151" cy="4947101"/>
          </a:xfrm>
          <a:prstGeom prst="rect">
            <a:avLst/>
          </a:prstGeom>
        </p:spPr>
      </p:pic>
      <p:pic>
        <p:nvPicPr>
          <p:cNvPr id="11" name="Picture 10" descr="Elements of dance. Time poster.">
            <a:hlinkClick r:id="rId2"/>
            <a:extLst>
              <a:ext uri="{FF2B5EF4-FFF2-40B4-BE49-F238E27FC236}">
                <a16:creationId xmlns:a16="http://schemas.microsoft.com/office/drawing/2014/main" id="{89BE2DB7-4B85-86D4-6B51-77834F551D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55"/>
          <a:stretch/>
        </p:blipFill>
        <p:spPr>
          <a:xfrm>
            <a:off x="4348423" y="1445696"/>
            <a:ext cx="3507151" cy="4958008"/>
          </a:xfrm>
          <a:prstGeom prst="rect">
            <a:avLst/>
          </a:prstGeom>
        </p:spPr>
      </p:pic>
      <p:pic>
        <p:nvPicPr>
          <p:cNvPr id="13" name="Picture 12" descr="Elements of dance. Dynamics poster.">
            <a:hlinkClick r:id="rId2"/>
            <a:extLst>
              <a:ext uri="{FF2B5EF4-FFF2-40B4-BE49-F238E27FC236}">
                <a16:creationId xmlns:a16="http://schemas.microsoft.com/office/drawing/2014/main" id="{0C8539D7-EE0B-FDEC-E45D-BA101415A6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36847" y="1445695"/>
            <a:ext cx="3507151" cy="4964811"/>
          </a:xfrm>
          <a:prstGeom prst="rect">
            <a:avLst/>
          </a:prstGeom>
        </p:spPr>
      </p:pic>
      <p:sp>
        <p:nvSpPr>
          <p:cNvPr id="4" name="Slide Number Placeholder 3">
            <a:extLst>
              <a:ext uri="{FF2B5EF4-FFF2-40B4-BE49-F238E27FC236}">
                <a16:creationId xmlns:a16="http://schemas.microsoft.com/office/drawing/2014/main" id="{B174D9AA-788F-CBDD-A3BA-FFBCF910991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61</a:t>
            </a:fld>
            <a:endParaRPr lang="en-AU"/>
          </a:p>
        </p:txBody>
      </p:sp>
    </p:spTree>
    <p:extLst>
      <p:ext uri="{BB962C8B-B14F-4D97-AF65-F5344CB8AC3E}">
        <p14:creationId xmlns:p14="http://schemas.microsoft.com/office/powerpoint/2010/main" val="65348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latin typeface="+mj-lt"/>
              </a:rPr>
              <a:t>References</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ea typeface="+mn-ea"/>
                <a:cs typeface="+mn-cs"/>
                <a:hlinkClick r:id="rId2">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ea typeface="+mn-ea"/>
                <a:cs typeface="+mn-cs"/>
              </a:rPr>
              <a:t> </a:t>
            </a:r>
            <a:r>
              <a:rPr kumimoji="0" lang="en-AU" sz="1200" b="0" i="0" u="none" strike="noStrike" kern="1200" cap="none" spc="0" normalizeH="0" baseline="0" noProof="0">
                <a:ln>
                  <a:noFill/>
                </a:ln>
                <a:solidFill>
                  <a:srgbClr val="FFFFFF"/>
                </a:solidFill>
                <a:effectLst/>
                <a:uLnTx/>
                <a:uFillTx/>
                <a:ea typeface="+mn-ea"/>
                <a:cs typeface="+mn-cs"/>
              </a:rPr>
              <a:t>and the NSW Curriculum website </a:t>
            </a:r>
            <a:r>
              <a:rPr kumimoji="0" lang="en-AU" sz="1200" b="0" i="0" u="none" strike="noStrike" kern="1200" cap="none" spc="0" normalizeH="0" baseline="0" noProof="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pPr>
              <a:defRPr/>
            </a:pPr>
            <a:r>
              <a:rPr lang="en-AU" sz="1200" dirty="0">
                <a:solidFill>
                  <a:srgbClr val="000000"/>
                </a:solidFill>
                <a:latin typeface="+mn-lt"/>
                <a:hlinkClick r:id="rId5"/>
              </a:rPr>
              <a:t>Dance 7–10 Syllabus </a:t>
            </a:r>
            <a:r>
              <a:rPr lang="en-AU" sz="1200" dirty="0">
                <a:solidFill>
                  <a:srgbClr val="000000"/>
                </a:solidFill>
                <a:latin typeface="+mn-lt"/>
              </a:rPr>
              <a:t>© NSW Education Standards Authority (NESA) for and on behalf of the Crown in right of the State of New South Wales, 2023.</a:t>
            </a:r>
          </a:p>
          <a:p>
            <a:r>
              <a:rPr lang="en-AU" dirty="0">
                <a:latin typeface="+mn-lt"/>
              </a:rPr>
              <a:t>admin-</a:t>
            </a:r>
            <a:r>
              <a:rPr lang="en-AU" dirty="0" err="1">
                <a:latin typeface="+mn-lt"/>
              </a:rPr>
              <a:t>sfconservatoryofdance</a:t>
            </a:r>
            <a:r>
              <a:rPr lang="en-AU" dirty="0">
                <a:latin typeface="+mn-lt"/>
              </a:rPr>
              <a:t> (2024) </a:t>
            </a:r>
            <a:r>
              <a:rPr lang="en-AU" i="1" dirty="0" err="1">
                <a:latin typeface="+mn-lt"/>
                <a:hlinkClick r:id="rId6"/>
              </a:rPr>
              <a:t>Retiré</a:t>
            </a:r>
            <a:r>
              <a:rPr lang="en-AU" i="1" dirty="0">
                <a:latin typeface="+mn-lt"/>
                <a:hlinkClick r:id="rId6"/>
              </a:rPr>
              <a:t> – Definition &amp; Detailed Explanation – Dance Techniques Glossary</a:t>
            </a:r>
            <a:r>
              <a:rPr lang="en-AU" dirty="0">
                <a:latin typeface="+mn-lt"/>
              </a:rPr>
              <a:t>, </a:t>
            </a:r>
            <a:r>
              <a:rPr lang="en-AU" dirty="0" err="1">
                <a:latin typeface="+mn-lt"/>
              </a:rPr>
              <a:t>sfconservatoryofdance</a:t>
            </a:r>
            <a:r>
              <a:rPr lang="en-AU" dirty="0">
                <a:latin typeface="+mn-lt"/>
              </a:rPr>
              <a:t> website, accessed 18 July 2024. </a:t>
            </a:r>
          </a:p>
          <a:p>
            <a:r>
              <a:rPr lang="en-AU" dirty="0">
                <a:latin typeface="+mn-lt"/>
              </a:rPr>
              <a:t>admin-</a:t>
            </a:r>
            <a:r>
              <a:rPr lang="en-AU" dirty="0" err="1">
                <a:latin typeface="+mn-lt"/>
              </a:rPr>
              <a:t>sfconservatoryofdance</a:t>
            </a:r>
            <a:r>
              <a:rPr lang="en-AU" dirty="0">
                <a:latin typeface="+mn-lt"/>
              </a:rPr>
              <a:t> (2024) </a:t>
            </a:r>
            <a:r>
              <a:rPr lang="en-AU" i="1" dirty="0">
                <a:latin typeface="+mn-lt"/>
                <a:hlinkClick r:id="rId7"/>
              </a:rPr>
              <a:t>Flexibility – Definition &amp; Detailed Explanation – Dance Techniques Glossary</a:t>
            </a:r>
            <a:r>
              <a:rPr lang="en-AU" dirty="0">
                <a:latin typeface="+mn-lt"/>
              </a:rPr>
              <a:t>, </a:t>
            </a:r>
            <a:r>
              <a:rPr lang="en-AU" dirty="0" err="1">
                <a:latin typeface="+mn-lt"/>
              </a:rPr>
              <a:t>sfconservatoryofdance</a:t>
            </a:r>
            <a:r>
              <a:rPr lang="en-AU" dirty="0">
                <a:latin typeface="+mn-lt"/>
              </a:rPr>
              <a:t> website, accessed 18 July 2024. </a:t>
            </a:r>
          </a:p>
          <a:p>
            <a:pPr>
              <a:defRPr/>
            </a:pPr>
            <a:r>
              <a:rPr lang="en-AU" dirty="0">
                <a:latin typeface="+mn-lt"/>
              </a:rPr>
              <a:t>Art &amp; Dance Studio (15 April 2023) ‘</a:t>
            </a:r>
            <a:r>
              <a:rPr lang="en-AU" dirty="0">
                <a:latin typeface="+mn-lt"/>
                <a:hlinkClick r:id="rId8"/>
              </a:rPr>
              <a:t>Jazz Dance: A Fusion of Rhythm and Style</a:t>
            </a:r>
            <a:r>
              <a:rPr lang="en-AU" dirty="0">
                <a:latin typeface="+mn-lt"/>
              </a:rPr>
              <a:t>’, </a:t>
            </a:r>
            <a:r>
              <a:rPr lang="en-AU" i="1" dirty="0">
                <a:latin typeface="+mn-lt"/>
              </a:rPr>
              <a:t>Art &amp; Dance Studio</a:t>
            </a:r>
            <a:r>
              <a:rPr lang="en-AU" dirty="0">
                <a:latin typeface="+mn-lt"/>
              </a:rPr>
              <a:t>, accessed 11 June 2024.</a:t>
            </a:r>
          </a:p>
          <a:p>
            <a:pPr>
              <a:defRPr/>
            </a:pPr>
            <a:r>
              <a:rPr lang="en-AU" dirty="0">
                <a:latin typeface="+mn-lt"/>
              </a:rPr>
              <a:t>Gordon Betts J, Young K, Wise J, Johnson E, Poe B, Kruse D, Oksana K, Johnson J, Womble M &amp; </a:t>
            </a:r>
            <a:r>
              <a:rPr lang="en-AU" dirty="0" err="1">
                <a:latin typeface="+mn-lt"/>
              </a:rPr>
              <a:t>DeSaix</a:t>
            </a:r>
            <a:r>
              <a:rPr lang="en-AU" dirty="0">
                <a:latin typeface="+mn-lt"/>
              </a:rPr>
              <a:t> P (2013) </a:t>
            </a:r>
            <a:r>
              <a:rPr lang="en-AU" i="1" dirty="0">
                <a:latin typeface="+mn-lt"/>
              </a:rPr>
              <a:t>Anatomy and Physiology</a:t>
            </a:r>
            <a:r>
              <a:rPr lang="en-AU" dirty="0">
                <a:latin typeface="+mn-lt"/>
              </a:rPr>
              <a:t>, OpenStax, Texas.</a:t>
            </a:r>
            <a:endParaRPr lang="en-AU" sz="1200" dirty="0">
              <a:latin typeface="+mn-lt"/>
            </a:endParaRPr>
          </a:p>
          <a:p>
            <a:pPr>
              <a:defRPr/>
            </a:pPr>
            <a:r>
              <a:rPr lang="en-AU" dirty="0">
                <a:latin typeface="+mn-lt"/>
              </a:rPr>
              <a:t>Haley (10 September 2018) ‘</a:t>
            </a:r>
            <a:r>
              <a:rPr lang="en-AU" dirty="0">
                <a:latin typeface="+mn-lt"/>
                <a:hlinkClick r:id="rId9"/>
              </a:rPr>
              <a:t>Just Tendu It – Tips for a Perfect Tendu</a:t>
            </a:r>
            <a:r>
              <a:rPr lang="en-AU" dirty="0">
                <a:latin typeface="+mn-lt"/>
              </a:rPr>
              <a:t>’, </a:t>
            </a:r>
            <a:r>
              <a:rPr lang="en-AU" dirty="0" err="1">
                <a:latin typeface="+mn-lt"/>
              </a:rPr>
              <a:t>BalletBox</a:t>
            </a:r>
            <a:r>
              <a:rPr lang="en-AU" dirty="0">
                <a:latin typeface="+mn-lt"/>
              </a:rPr>
              <a:t>, accessed 18 July 2024.</a:t>
            </a:r>
            <a:endParaRPr lang="en-AU" sz="1200" dirty="0">
              <a:solidFill>
                <a:srgbClr val="000000"/>
              </a:solidFill>
              <a:latin typeface="+mn-lt"/>
            </a:endParaRPr>
          </a:p>
          <a:p>
            <a:r>
              <a:rPr lang="en-AU" sz="1200" dirty="0">
                <a:latin typeface="+mn-lt"/>
              </a:rPr>
              <a:t>NESA (NSW Education Standards Authority) (2023) ‘</a:t>
            </a:r>
            <a:r>
              <a:rPr lang="en-AU" sz="1200" dirty="0">
                <a:latin typeface="+mn-lt"/>
                <a:hlinkClick r:id="rId10"/>
              </a:rPr>
              <a:t>Dance 7–10 Syllabus: Glossary</a:t>
            </a:r>
            <a:r>
              <a:rPr lang="en-AU" sz="1200" dirty="0">
                <a:latin typeface="+mn-lt"/>
              </a:rPr>
              <a:t>’, </a:t>
            </a:r>
            <a:r>
              <a:rPr lang="en-AU" sz="1200" i="1" dirty="0">
                <a:latin typeface="+mn-lt"/>
              </a:rPr>
              <a:t>Resources, </a:t>
            </a:r>
            <a:r>
              <a:rPr lang="en-AU" sz="1200" dirty="0">
                <a:latin typeface="+mn-lt"/>
              </a:rPr>
              <a:t>NESA website, accessed 25 July 2024.</a:t>
            </a:r>
          </a:p>
          <a:p>
            <a:r>
              <a:rPr lang="en-AU" dirty="0">
                <a:latin typeface="+mn-lt"/>
              </a:rPr>
              <a:t>Uprooted (2024) </a:t>
            </a:r>
            <a:r>
              <a:rPr lang="en-AU" i="1" dirty="0">
                <a:latin typeface="+mn-lt"/>
                <a:hlinkClick r:id="rId11"/>
              </a:rPr>
              <a:t>A comprehensive guide to Jazz Dance and it’s Cultural Tapestry</a:t>
            </a:r>
            <a:r>
              <a:rPr lang="en-AU" dirty="0">
                <a:latin typeface="+mn-lt"/>
              </a:rPr>
              <a:t>, Uprooted website, accessed 22 June 2024.</a:t>
            </a:r>
          </a:p>
          <a:p>
            <a:endParaRPr lang="en-AU" sz="1200" dirty="0">
              <a:latin typeface="+mn-lt"/>
            </a:endParaRPr>
          </a:p>
          <a:p>
            <a:pPr>
              <a:defRPr/>
            </a:pPr>
            <a:endParaRPr lang="en-AU" sz="1200" dirty="0">
              <a:latin typeface="+mn-lt"/>
            </a:endParaRPr>
          </a:p>
          <a:p>
            <a:pPr>
              <a:defRPr/>
            </a:pPr>
            <a:endParaRPr lang="en-AU" dirty="0">
              <a:latin typeface="+mn-lt"/>
            </a:endParaRPr>
          </a:p>
          <a:p>
            <a:pPr>
              <a:defRPr/>
            </a:pPr>
            <a:endParaRPr lang="en-AU" sz="1200" dirty="0">
              <a:solidFill>
                <a:srgbClr val="22272B"/>
              </a:solidFill>
              <a:latin typeface="+mn-lt"/>
            </a:endParaRP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62</a:t>
            </a:fld>
            <a:endParaRPr lang="en-AU" dirty="0"/>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FE94BE-FE95-B200-78C1-87469FD60CE9}"/>
              </a:ext>
            </a:extLst>
          </p:cNvPr>
          <p:cNvSpPr>
            <a:spLocks noGrp="1"/>
          </p:cNvSpPr>
          <p:nvPr>
            <p:ph type="title"/>
          </p:nvPr>
        </p:nvSpPr>
        <p:spPr/>
        <p:txBody>
          <a:bodyPr/>
          <a:lstStyle/>
          <a:p>
            <a:r>
              <a:rPr lang="en-US" dirty="0">
                <a:latin typeface="+mj-lt"/>
              </a:rPr>
              <a:t>Copyright</a:t>
            </a:r>
            <a:endParaRPr lang="en-AU" dirty="0">
              <a:latin typeface="+mj-lt"/>
            </a:endParaRPr>
          </a:p>
        </p:txBody>
      </p:sp>
      <p:sp>
        <p:nvSpPr>
          <p:cNvPr id="6" name="Text Placeholder 5">
            <a:extLst>
              <a:ext uri="{FF2B5EF4-FFF2-40B4-BE49-F238E27FC236}">
                <a16:creationId xmlns:a16="http://schemas.microsoft.com/office/drawing/2014/main" id="{F6554559-89FD-30D6-53DA-0553AEBC0A88}"/>
              </a:ext>
            </a:extLst>
          </p:cNvPr>
          <p:cNvSpPr>
            <a:spLocks noGrp="1"/>
          </p:cNvSpPr>
          <p:nvPr>
            <p:ph type="body" sz="quarter" idx="18"/>
          </p:nvPr>
        </p:nvSpPr>
        <p:spPr/>
        <p:txBody>
          <a:bodyPr/>
          <a:lstStyle/>
          <a:p>
            <a:r>
              <a:rPr lang="en-AU" dirty="0">
                <a:latin typeface="+mj-lt"/>
                <a:hlinkClick r:id="rId2">
                  <a:extLst>
                    <a:ext uri="{A12FA001-AC4F-418D-AE19-62706E023703}">
                      <ahyp:hlinkClr xmlns:ahyp="http://schemas.microsoft.com/office/drawing/2018/hyperlinkcolor" val="tx"/>
                    </a:ext>
                  </a:extLst>
                </a:hlinkClick>
              </a:rPr>
              <a:t>© State of New South Wales (Department of Education), 2024</a:t>
            </a:r>
            <a:endParaRPr lang="en-AU" dirty="0">
              <a:latin typeface="+mj-lt"/>
            </a:endParaRPr>
          </a:p>
        </p:txBody>
      </p:sp>
      <p:sp>
        <p:nvSpPr>
          <p:cNvPr id="7" name="TextBox 6">
            <a:extLst>
              <a:ext uri="{FF2B5EF4-FFF2-40B4-BE49-F238E27FC236}">
                <a16:creationId xmlns:a16="http://schemas.microsoft.com/office/drawing/2014/main" id="{F6B9D16F-2790-71F7-39F9-64113B38C52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2024.</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205776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2C30ED-D5D6-A2C6-057F-9356C1A64FD8}"/>
              </a:ext>
            </a:extLst>
          </p:cNvPr>
          <p:cNvSpPr>
            <a:spLocks noGrp="1"/>
          </p:cNvSpPr>
          <p:nvPr>
            <p:ph type="title"/>
          </p:nvPr>
        </p:nvSpPr>
        <p:spPr/>
        <p:txBody>
          <a:bodyPr/>
          <a:lstStyle/>
          <a:p>
            <a:r>
              <a:rPr lang="en-AU" dirty="0">
                <a:latin typeface="+mj-lt"/>
              </a:rPr>
              <a:t>Establishing dance class protocols</a:t>
            </a:r>
          </a:p>
        </p:txBody>
      </p:sp>
      <p:sp>
        <p:nvSpPr>
          <p:cNvPr id="8" name="Content Placeholder 7">
            <a:extLst>
              <a:ext uri="{FF2B5EF4-FFF2-40B4-BE49-F238E27FC236}">
                <a16:creationId xmlns:a16="http://schemas.microsoft.com/office/drawing/2014/main" id="{C5D2D7D3-2C51-C59D-E019-0227E3EB413B}"/>
              </a:ext>
            </a:extLst>
          </p:cNvPr>
          <p:cNvSpPr>
            <a:spLocks noGrp="1"/>
          </p:cNvSpPr>
          <p:nvPr>
            <p:ph sz="quarter" idx="19"/>
          </p:nvPr>
        </p:nvSpPr>
        <p:spPr>
          <a:xfrm>
            <a:off x="360363" y="1562471"/>
            <a:ext cx="5025553" cy="4814518"/>
          </a:xfrm>
        </p:spPr>
        <p:txBody>
          <a:bodyPr numCol="1"/>
          <a:lstStyle/>
          <a:p>
            <a:pPr lvl="0">
              <a:lnSpc>
                <a:spcPct val="150000"/>
              </a:lnSpc>
            </a:pPr>
            <a:r>
              <a:rPr lang="en-AU" sz="1800" dirty="0">
                <a:latin typeface="+mn-lt"/>
              </a:rPr>
              <a:t>Have a look around the dance classroom and consider the following questions:</a:t>
            </a:r>
          </a:p>
          <a:p>
            <a:pPr marL="342900" lvl="0" indent="-342900">
              <a:lnSpc>
                <a:spcPct val="150000"/>
              </a:lnSpc>
              <a:buFont typeface="Symbol" panose="05050102010706020507" pitchFamily="18" charset="2"/>
              <a:buChar char=""/>
            </a:pPr>
            <a:r>
              <a:rPr lang="en-AU" sz="1800" dirty="0">
                <a:latin typeface="+mn-lt"/>
              </a:rPr>
              <a:t>What does it look like? </a:t>
            </a:r>
          </a:p>
          <a:p>
            <a:pPr marL="342900" lvl="0" indent="-342900">
              <a:lnSpc>
                <a:spcPct val="150000"/>
              </a:lnSpc>
              <a:buFont typeface="Symbol" panose="05050102010706020507" pitchFamily="18" charset="2"/>
              <a:buChar char=""/>
            </a:pPr>
            <a:r>
              <a:rPr lang="en-AU" sz="1800" dirty="0">
                <a:latin typeface="+mn-lt"/>
              </a:rPr>
              <a:t>What does it sound like? </a:t>
            </a:r>
          </a:p>
          <a:p>
            <a:pPr marL="342900" lvl="0" indent="-342900">
              <a:lnSpc>
                <a:spcPct val="150000"/>
              </a:lnSpc>
              <a:buFont typeface="Symbol" panose="05050102010706020507" pitchFamily="18" charset="2"/>
              <a:buChar char=""/>
            </a:pPr>
            <a:r>
              <a:rPr lang="en-AU" sz="1800" dirty="0">
                <a:latin typeface="+mn-lt"/>
              </a:rPr>
              <a:t>What does it feel like? </a:t>
            </a:r>
          </a:p>
          <a:p>
            <a:pPr marL="342900" lvl="0" indent="-342900">
              <a:lnSpc>
                <a:spcPct val="150000"/>
              </a:lnSpc>
              <a:buFont typeface="Symbol" panose="05050102010706020507" pitchFamily="18" charset="2"/>
              <a:buChar char=""/>
            </a:pPr>
            <a:r>
              <a:rPr lang="en-AU" sz="1800" dirty="0">
                <a:latin typeface="+mn-lt"/>
              </a:rPr>
              <a:t>What do you need to do so you and others feel safe?</a:t>
            </a:r>
          </a:p>
        </p:txBody>
      </p:sp>
      <p:pic>
        <p:nvPicPr>
          <p:cNvPr id="3" name="Picture 2">
            <a:extLst>
              <a:ext uri="{FF2B5EF4-FFF2-40B4-BE49-F238E27FC236}">
                <a16:creationId xmlns:a16="http://schemas.microsoft.com/office/drawing/2014/main" id="{3533C4EF-84D8-2130-A764-64D13D67278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1562471"/>
            <a:ext cx="5747998" cy="3837480"/>
          </a:xfrm>
          <a:prstGeom prst="rect">
            <a:avLst/>
          </a:prstGeom>
          <a:effectLst>
            <a:outerShdw blurRad="50800" dist="38100" algn="l" rotWithShape="0">
              <a:prstClr val="black">
                <a:alpha val="40000"/>
              </a:prstClr>
            </a:outerShdw>
          </a:effectLst>
        </p:spPr>
      </p:pic>
      <p:sp>
        <p:nvSpPr>
          <p:cNvPr id="5" name="TextBox 4">
            <a:extLst>
              <a:ext uri="{FF2B5EF4-FFF2-40B4-BE49-F238E27FC236}">
                <a16:creationId xmlns:a16="http://schemas.microsoft.com/office/drawing/2014/main" id="{76DF051A-8223-C5E7-9251-E313C66E2A4F}"/>
              </a:ext>
              <a:ext uri="{C183D7F6-B498-43B3-948B-1728B52AA6E4}">
                <adec:decorative xmlns:adec="http://schemas.microsoft.com/office/drawing/2017/decorative" val="1"/>
              </a:ext>
            </a:extLst>
          </p:cNvPr>
          <p:cNvSpPr txBox="1"/>
          <p:nvPr/>
        </p:nvSpPr>
        <p:spPr>
          <a:xfrm>
            <a:off x="6096000" y="5608972"/>
            <a:ext cx="5747998" cy="612155"/>
          </a:xfrm>
          <a:prstGeom prst="rect">
            <a:avLst/>
          </a:prstGeom>
          <a:noFill/>
        </p:spPr>
        <p:txBody>
          <a:bodyPr wrap="square">
            <a:spAutoFit/>
          </a:bodyPr>
          <a:lstStyle/>
          <a:p>
            <a:pPr>
              <a:lnSpc>
                <a:spcPct val="150000"/>
              </a:lnSpc>
            </a:pPr>
            <a:r>
              <a:rPr lang="en-AU" sz="1200" dirty="0">
                <a:hlinkClick r:id="rId3"/>
              </a:rPr>
              <a:t>‘Group of Dancers Warming </a:t>
            </a:r>
            <a:r>
              <a:rPr lang="en-AU" sz="1200" u="sng" dirty="0">
                <a:hlinkClick r:id="rId3"/>
              </a:rPr>
              <a:t>U</a:t>
            </a:r>
            <a:r>
              <a:rPr lang="en-AU" sz="1200" dirty="0">
                <a:hlinkClick r:id="rId3"/>
              </a:rPr>
              <a:t>p</a:t>
            </a:r>
            <a:r>
              <a:rPr lang="en-AU" sz="1200" dirty="0"/>
              <a:t>’ by </a:t>
            </a:r>
            <a:r>
              <a:rPr lang="en-AU" sz="1200" dirty="0">
                <a:hlinkClick r:id="rId4"/>
              </a:rPr>
              <a:t>Pavel </a:t>
            </a:r>
            <a:r>
              <a:rPr lang="en-AU" sz="1200" dirty="0" err="1">
                <a:hlinkClick r:id="rId4"/>
              </a:rPr>
              <a:t>Danilyuk</a:t>
            </a:r>
            <a:r>
              <a:rPr lang="en-AU" sz="1200" dirty="0"/>
              <a:t> is licensed under the </a:t>
            </a:r>
            <a:r>
              <a:rPr lang="en-AU" sz="1200" dirty="0" err="1">
                <a:hlinkClick r:id="rId5"/>
              </a:rPr>
              <a:t>Pexels</a:t>
            </a:r>
            <a:r>
              <a:rPr lang="en-AU" sz="1200" dirty="0">
                <a:hlinkClick r:id="rId5"/>
              </a:rPr>
              <a:t> License</a:t>
            </a:r>
            <a:r>
              <a:rPr lang="en-AU" sz="1200" dirty="0"/>
              <a:t>.</a:t>
            </a:r>
          </a:p>
        </p:txBody>
      </p:sp>
      <p:sp>
        <p:nvSpPr>
          <p:cNvPr id="2" name="Slide Number Placeholder 1">
            <a:extLst>
              <a:ext uri="{FF2B5EF4-FFF2-40B4-BE49-F238E27FC236}">
                <a16:creationId xmlns:a16="http://schemas.microsoft.com/office/drawing/2014/main" id="{8D6E56EE-EDE3-0CB8-A06E-76EF75AEE20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275766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5F5FB0-C9CB-E8BE-E9E0-49C16AFEE3AD}"/>
              </a:ext>
            </a:extLst>
          </p:cNvPr>
          <p:cNvSpPr>
            <a:spLocks noGrp="1"/>
          </p:cNvSpPr>
          <p:nvPr>
            <p:ph type="title"/>
          </p:nvPr>
        </p:nvSpPr>
        <p:spPr>
          <a:xfrm>
            <a:off x="360000" y="360000"/>
            <a:ext cx="6536100" cy="545601"/>
          </a:xfrm>
        </p:spPr>
        <p:txBody>
          <a:bodyPr/>
          <a:lstStyle/>
          <a:p>
            <a:pPr>
              <a:lnSpc>
                <a:spcPct val="114000"/>
              </a:lnSpc>
            </a:pPr>
            <a:r>
              <a:rPr lang="en-AU" dirty="0">
                <a:latin typeface="+mj-lt"/>
              </a:rPr>
              <a:t>Class protocols and responsibilities</a:t>
            </a:r>
          </a:p>
        </p:txBody>
      </p:sp>
      <p:sp>
        <p:nvSpPr>
          <p:cNvPr id="8" name="Text Placeholder 7">
            <a:extLst>
              <a:ext uri="{FF2B5EF4-FFF2-40B4-BE49-F238E27FC236}">
                <a16:creationId xmlns:a16="http://schemas.microsoft.com/office/drawing/2014/main" id="{9BDD19E5-3D91-1C00-B901-769C687962E0}"/>
              </a:ext>
            </a:extLst>
          </p:cNvPr>
          <p:cNvSpPr>
            <a:spLocks noGrp="1"/>
          </p:cNvSpPr>
          <p:nvPr>
            <p:ph type="body" sz="quarter" idx="18"/>
          </p:nvPr>
        </p:nvSpPr>
        <p:spPr>
          <a:xfrm>
            <a:off x="354000" y="1832542"/>
            <a:ext cx="6443663" cy="310015"/>
          </a:xfrm>
        </p:spPr>
        <p:txBody>
          <a:bodyPr vert="horz" lIns="0" tIns="0" rIns="0" bIns="0" rtlCol="0" anchor="t">
            <a:noAutofit/>
          </a:bodyPr>
          <a:lstStyle/>
          <a:p>
            <a:r>
              <a:rPr lang="en-US" dirty="0">
                <a:latin typeface="+mj-lt"/>
              </a:rPr>
              <a:t>Activity – Think Pair Share</a:t>
            </a:r>
            <a:endParaRPr lang="en-AU" dirty="0">
              <a:latin typeface="+mj-lt"/>
            </a:endParaRPr>
          </a:p>
        </p:txBody>
      </p:sp>
      <p:sp>
        <p:nvSpPr>
          <p:cNvPr id="3" name="Text Placeholder 2">
            <a:extLst>
              <a:ext uri="{FF2B5EF4-FFF2-40B4-BE49-F238E27FC236}">
                <a16:creationId xmlns:a16="http://schemas.microsoft.com/office/drawing/2014/main" id="{17E41FCA-99C0-5312-4086-8E24DE99F027}"/>
              </a:ext>
            </a:extLst>
          </p:cNvPr>
          <p:cNvSpPr>
            <a:spLocks noGrp="1"/>
          </p:cNvSpPr>
          <p:nvPr>
            <p:ph type="body" sz="quarter" idx="4294967295"/>
          </p:nvPr>
        </p:nvSpPr>
        <p:spPr>
          <a:xfrm>
            <a:off x="354000" y="2527783"/>
            <a:ext cx="6443663" cy="4063517"/>
          </a:xfrm>
        </p:spPr>
        <p:txBody>
          <a:bodyPr/>
          <a:lstStyle/>
          <a:p>
            <a:pPr marL="342900" indent="-342900">
              <a:buFont typeface="+mj-lt"/>
              <a:buAutoNum type="arabicPeriod"/>
            </a:pPr>
            <a:r>
              <a:rPr lang="en-AU" sz="1800" dirty="0">
                <a:latin typeface="+mn-lt"/>
              </a:rPr>
              <a:t>Using ‘The dance classroom: behaviour’ slide, think of examples of how positive and negative behaviour looks, sounds and feels in the dance classroom. This can be done independently. </a:t>
            </a:r>
          </a:p>
          <a:p>
            <a:pPr marL="342900" indent="-342900">
              <a:buFont typeface="+mj-lt"/>
              <a:buAutoNum type="arabicPeriod"/>
            </a:pPr>
            <a:r>
              <a:rPr lang="en-AU" sz="1800" dirty="0">
                <a:latin typeface="+mn-lt"/>
              </a:rPr>
              <a:t>Pair up with another student, share your ideas and categorise the ideas into the ‘Your responsibilities to yourself and others’ slide.</a:t>
            </a:r>
          </a:p>
          <a:p>
            <a:pPr marL="342900" indent="-342900">
              <a:buFont typeface="+mj-lt"/>
              <a:buAutoNum type="arabicPeriod"/>
            </a:pPr>
            <a:r>
              <a:rPr lang="en-AU" sz="1800" dirty="0">
                <a:latin typeface="+mn-lt"/>
              </a:rPr>
              <a:t>Share your ideas with the rest of the class, adding any additional ideas from others in the class to your slide.</a:t>
            </a:r>
          </a:p>
        </p:txBody>
      </p:sp>
      <p:sp>
        <p:nvSpPr>
          <p:cNvPr id="2" name="Rectangle 1">
            <a:extLst>
              <a:ext uri="{FF2B5EF4-FFF2-40B4-BE49-F238E27FC236}">
                <a16:creationId xmlns:a16="http://schemas.microsoft.com/office/drawing/2014/main" id="{38BA1EA6-5592-3136-A6A8-17B842F9AF74}"/>
              </a:ext>
              <a:ext uri="{C183D7F6-B498-43B3-948B-1728B52AA6E4}">
                <adec:decorative xmlns:adec="http://schemas.microsoft.com/office/drawing/2017/decorative" val="1"/>
              </a:ext>
            </a:extLst>
          </p:cNvPr>
          <p:cNvSpPr/>
          <p:nvPr/>
        </p:nvSpPr>
        <p:spPr>
          <a:xfrm>
            <a:off x="7013643" y="0"/>
            <a:ext cx="5178357"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Content Placeholder 3">
            <a:extLst>
              <a:ext uri="{FF2B5EF4-FFF2-40B4-BE49-F238E27FC236}">
                <a16:creationId xmlns:a16="http://schemas.microsoft.com/office/drawing/2014/main" id="{F8E2A139-3935-F932-61B1-9CF8613ED3C4}"/>
              </a:ext>
              <a:ext uri="{C183D7F6-B498-43B3-948B-1728B52AA6E4}">
                <adec:decorative xmlns:adec="http://schemas.microsoft.com/office/drawing/2017/decorative" val="1"/>
              </a:ext>
            </a:extLst>
          </p:cNvPr>
          <p:cNvPicPr>
            <a:picLocks noGrp="1" noChangeAspect="1"/>
          </p:cNvPicPr>
          <p:nvPr>
            <p:ph sz="half" idx="4294967295"/>
          </p:nvPr>
        </p:nvPicPr>
        <p:blipFill>
          <a:blip r:embed="rId2" cstate="screen">
            <a:extLst>
              <a:ext uri="{28A0092B-C50C-407E-A947-70E740481C1C}">
                <a14:useLocalDpi xmlns:a14="http://schemas.microsoft.com/office/drawing/2010/main"/>
              </a:ext>
            </a:extLst>
          </a:blip>
          <a:stretch>
            <a:fillRect/>
          </a:stretch>
        </p:blipFill>
        <p:spPr>
          <a:xfrm>
            <a:off x="7313646" y="1987549"/>
            <a:ext cx="4578350" cy="3057525"/>
          </a:xfrm>
          <a:effectLst/>
        </p:spPr>
      </p:pic>
      <p:sp>
        <p:nvSpPr>
          <p:cNvPr id="5" name="Slide Number Placeholder 4">
            <a:extLst>
              <a:ext uri="{FF2B5EF4-FFF2-40B4-BE49-F238E27FC236}">
                <a16:creationId xmlns:a16="http://schemas.microsoft.com/office/drawing/2014/main" id="{69DE331C-F989-30E9-6975-0808811B327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290622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DF3428B6-491E-B551-C1F7-CAC9DB0BA6A3}"/>
              </a:ext>
              <a:ext uri="{C183D7F6-B498-43B3-948B-1728B52AA6E4}">
                <adec:decorative xmlns:adec="http://schemas.microsoft.com/office/drawing/2017/decorative" val="1"/>
              </a:ext>
            </a:extLst>
          </p:cNvPr>
          <p:cNvCxnSpPr>
            <a:cxnSpLocks/>
          </p:cNvCxnSpPr>
          <p:nvPr/>
        </p:nvCxnSpPr>
        <p:spPr>
          <a:xfrm>
            <a:off x="6077546" y="0"/>
            <a:ext cx="16027" cy="3536741"/>
          </a:xfrm>
          <a:prstGeom prst="line">
            <a:avLst/>
          </a:prstGeom>
          <a:ln w="19050" cap="flat" cmpd="sng" algn="ctr">
            <a:solidFill>
              <a:srgbClr val="00266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Straight Connector 27">
            <a:extLst>
              <a:ext uri="{FF2B5EF4-FFF2-40B4-BE49-F238E27FC236}">
                <a16:creationId xmlns:a16="http://schemas.microsoft.com/office/drawing/2014/main" id="{33C66EA3-9540-AF2E-E94E-AEA2338DB951}"/>
              </a:ext>
              <a:ext uri="{C183D7F6-B498-43B3-948B-1728B52AA6E4}">
                <adec:decorative xmlns:adec="http://schemas.microsoft.com/office/drawing/2017/decorative" val="1"/>
              </a:ext>
            </a:extLst>
          </p:cNvPr>
          <p:cNvCxnSpPr>
            <a:cxnSpLocks/>
          </p:cNvCxnSpPr>
          <p:nvPr/>
        </p:nvCxnSpPr>
        <p:spPr>
          <a:xfrm flipH="1">
            <a:off x="12531" y="3529333"/>
            <a:ext cx="6083469" cy="3328667"/>
          </a:xfrm>
          <a:prstGeom prst="line">
            <a:avLst/>
          </a:prstGeom>
          <a:ln w="19050" cap="flat" cmpd="sng" algn="ctr">
            <a:solidFill>
              <a:srgbClr val="00266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23B7266A-BF19-8DF7-9BFC-A25899449BD2}"/>
              </a:ext>
              <a:ext uri="{C183D7F6-B498-43B3-948B-1728B52AA6E4}">
                <adec:decorative xmlns:adec="http://schemas.microsoft.com/office/drawing/2017/decorative" val="1"/>
              </a:ext>
            </a:extLst>
          </p:cNvPr>
          <p:cNvCxnSpPr>
            <a:cxnSpLocks/>
          </p:cNvCxnSpPr>
          <p:nvPr/>
        </p:nvCxnSpPr>
        <p:spPr>
          <a:xfrm flipH="1" flipV="1">
            <a:off x="6077546" y="3536741"/>
            <a:ext cx="5381637" cy="2893242"/>
          </a:xfrm>
          <a:prstGeom prst="line">
            <a:avLst/>
          </a:prstGeom>
          <a:ln w="19050" cap="flat" cmpd="sng" algn="ctr">
            <a:solidFill>
              <a:srgbClr val="00266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Graphic 13">
            <a:extLst>
              <a:ext uri="{FF2B5EF4-FFF2-40B4-BE49-F238E27FC236}">
                <a16:creationId xmlns:a16="http://schemas.microsoft.com/office/drawing/2014/main" id="{A0AAE614-7C53-04FE-DCCD-B2D2D035478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89142" y="2030733"/>
            <a:ext cx="2997200" cy="2997200"/>
          </a:xfrm>
          <a:prstGeom prst="rect">
            <a:avLst/>
          </a:prstGeom>
        </p:spPr>
      </p:pic>
      <p:cxnSp>
        <p:nvCxnSpPr>
          <p:cNvPr id="16" name="Straight Connector 15">
            <a:extLst>
              <a:ext uri="{FF2B5EF4-FFF2-40B4-BE49-F238E27FC236}">
                <a16:creationId xmlns:a16="http://schemas.microsoft.com/office/drawing/2014/main" id="{097BBC25-39B6-488E-8B31-63045686A797}"/>
              </a:ext>
              <a:ext uri="{C183D7F6-B498-43B3-948B-1728B52AA6E4}">
                <adec:decorative xmlns:adec="http://schemas.microsoft.com/office/drawing/2017/decorative" val="1"/>
              </a:ext>
            </a:extLst>
          </p:cNvPr>
          <p:cNvCxnSpPr>
            <a:cxnSpLocks/>
          </p:cNvCxnSpPr>
          <p:nvPr/>
        </p:nvCxnSpPr>
        <p:spPr>
          <a:xfrm flipV="1">
            <a:off x="6087742" y="1160512"/>
            <a:ext cx="6104258" cy="2368821"/>
          </a:xfrm>
          <a:prstGeom prst="line">
            <a:avLst/>
          </a:prstGeom>
          <a:ln w="19050">
            <a:solidFill>
              <a:srgbClr val="00266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AB2B73F-073D-B56C-51D0-076F2A740F00}"/>
              </a:ext>
              <a:ext uri="{C183D7F6-B498-43B3-948B-1728B52AA6E4}">
                <adec:decorative xmlns:adec="http://schemas.microsoft.com/office/drawing/2017/decorative" val="1"/>
              </a:ext>
            </a:extLst>
          </p:cNvPr>
          <p:cNvCxnSpPr>
            <a:cxnSpLocks/>
          </p:cNvCxnSpPr>
          <p:nvPr/>
        </p:nvCxnSpPr>
        <p:spPr>
          <a:xfrm>
            <a:off x="0" y="1273400"/>
            <a:ext cx="6081042" cy="2255933"/>
          </a:xfrm>
          <a:prstGeom prst="line">
            <a:avLst/>
          </a:prstGeom>
          <a:ln w="19050">
            <a:solidFill>
              <a:srgbClr val="00266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A51D2CF-D0CC-DF07-5E52-DD5DDDFF1AB5}"/>
              </a:ext>
              <a:ext uri="{C183D7F6-B498-43B3-948B-1728B52AA6E4}">
                <adec:decorative xmlns:adec="http://schemas.microsoft.com/office/drawing/2017/decorative" val="1"/>
              </a:ext>
            </a:extLst>
          </p:cNvPr>
          <p:cNvCxnSpPr>
            <a:cxnSpLocks/>
          </p:cNvCxnSpPr>
          <p:nvPr/>
        </p:nvCxnSpPr>
        <p:spPr>
          <a:xfrm flipH="1" flipV="1">
            <a:off x="6087742" y="3536741"/>
            <a:ext cx="8258" cy="3321259"/>
          </a:xfrm>
          <a:prstGeom prst="line">
            <a:avLst/>
          </a:prstGeom>
          <a:ln w="19050">
            <a:solidFill>
              <a:srgbClr val="002664"/>
            </a:solidFill>
          </a:ln>
        </p:spPr>
        <p:style>
          <a:lnRef idx="1">
            <a:schemeClr val="accent1"/>
          </a:lnRef>
          <a:fillRef idx="0">
            <a:schemeClr val="accent1"/>
          </a:fillRef>
          <a:effectRef idx="0">
            <a:schemeClr val="accent1"/>
          </a:effectRef>
          <a:fontRef idx="minor">
            <a:schemeClr val="tx1"/>
          </a:fontRef>
        </p:style>
      </p:cxnSp>
      <p:sp>
        <p:nvSpPr>
          <p:cNvPr id="45" name="Title 44">
            <a:extLst>
              <a:ext uri="{FF2B5EF4-FFF2-40B4-BE49-F238E27FC236}">
                <a16:creationId xmlns:a16="http://schemas.microsoft.com/office/drawing/2014/main" id="{92A9FE79-D79E-C2B9-A50B-8DFFFD7B6BC6}"/>
              </a:ext>
            </a:extLst>
          </p:cNvPr>
          <p:cNvSpPr>
            <a:spLocks noGrp="1"/>
          </p:cNvSpPr>
          <p:nvPr>
            <p:ph type="title" idx="4294967295"/>
          </p:nvPr>
        </p:nvSpPr>
        <p:spPr>
          <a:xfrm>
            <a:off x="4138470" y="3144075"/>
            <a:ext cx="3878152" cy="479051"/>
          </a:xfrm>
          <a:prstGeom prst="roundRect">
            <a:avLst/>
          </a:prstGeom>
          <a:solidFill>
            <a:schemeClr val="bg1"/>
          </a:solidFill>
          <a:ln w="12700" cap="flat" cmpd="sng" algn="ctr">
            <a:solidFill>
              <a:schemeClr val="accent1">
                <a:shade val="15000"/>
              </a:schemeClr>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609585" rtl="0" eaLnBrk="1" fontAlgn="auto" latinLnBrk="0" hangingPunct="1">
              <a:lnSpc>
                <a:spcPct val="114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2664"/>
                </a:solidFill>
                <a:effectLst/>
                <a:uLnTx/>
                <a:uFillTx/>
                <a:latin typeface="+mj-lt"/>
                <a:ea typeface="+mn-ea"/>
                <a:cs typeface="+mn-cs"/>
              </a:rPr>
              <a:t>The dance classroom – </a:t>
            </a:r>
            <a:r>
              <a:rPr kumimoji="0" lang="en-AU" sz="1800" b="0" i="0" u="none" strike="noStrike" kern="1200" cap="none" spc="0" normalizeH="0" baseline="0" noProof="0" dirty="0">
                <a:ln>
                  <a:noFill/>
                </a:ln>
                <a:solidFill>
                  <a:schemeClr val="accent2"/>
                </a:solidFill>
                <a:effectLst/>
                <a:uLnTx/>
                <a:uFillTx/>
                <a:latin typeface="+mj-lt"/>
                <a:ea typeface="+mn-ea"/>
                <a:cs typeface="+mn-cs"/>
              </a:rPr>
              <a:t>behaviour</a:t>
            </a:r>
          </a:p>
        </p:txBody>
      </p:sp>
      <p:grpSp>
        <p:nvGrpSpPr>
          <p:cNvPr id="4" name="Group 3" descr="Looks like">
            <a:extLst>
              <a:ext uri="{FF2B5EF4-FFF2-40B4-BE49-F238E27FC236}">
                <a16:creationId xmlns:a16="http://schemas.microsoft.com/office/drawing/2014/main" id="{05348DFB-7C0D-E394-14AA-B99F3A55E84A}"/>
              </a:ext>
            </a:extLst>
          </p:cNvPr>
          <p:cNvGrpSpPr/>
          <p:nvPr/>
        </p:nvGrpSpPr>
        <p:grpSpPr>
          <a:xfrm>
            <a:off x="5523939" y="2016252"/>
            <a:ext cx="1148011" cy="1033563"/>
            <a:chOff x="5523939" y="2016252"/>
            <a:chExt cx="1148011" cy="1033563"/>
          </a:xfrm>
        </p:grpSpPr>
        <p:pic>
          <p:nvPicPr>
            <p:cNvPr id="3" name="Graphic 2" descr="Eye with solid fill">
              <a:extLst>
                <a:ext uri="{FF2B5EF4-FFF2-40B4-BE49-F238E27FC236}">
                  <a16:creationId xmlns:a16="http://schemas.microsoft.com/office/drawing/2014/main" id="{8DA50AED-BDE3-201F-BC64-E2ED8AA72C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61343" y="2016252"/>
              <a:ext cx="899234" cy="853562"/>
            </a:xfrm>
            <a:prstGeom prst="rect">
              <a:avLst/>
            </a:prstGeom>
          </p:spPr>
        </p:pic>
        <p:sp>
          <p:nvSpPr>
            <p:cNvPr id="46" name="TextBox 45">
              <a:extLst>
                <a:ext uri="{FF2B5EF4-FFF2-40B4-BE49-F238E27FC236}">
                  <a16:creationId xmlns:a16="http://schemas.microsoft.com/office/drawing/2014/main" id="{037D5A07-D60A-0CEE-39AF-90C0C8B0F4AD}"/>
                </a:ext>
              </a:extLst>
            </p:cNvPr>
            <p:cNvSpPr txBox="1"/>
            <p:nvPr/>
          </p:nvSpPr>
          <p:spPr>
            <a:xfrm>
              <a:off x="5523939" y="2751834"/>
              <a:ext cx="1148011" cy="297981"/>
            </a:xfrm>
            <a:prstGeom prst="rect">
              <a:avLst/>
            </a:prstGeom>
            <a:noFill/>
          </p:spPr>
          <p:txBody>
            <a:bodyPr wrap="square" lIns="0" tIns="0" rIns="0" bIns="0" rtlCol="0">
              <a:noAutofit/>
            </a:bodyPr>
            <a:lstStyle/>
            <a:p>
              <a:pPr algn="ctr"/>
              <a:r>
                <a:rPr lang="en-AU" sz="1600" b="1" dirty="0">
                  <a:solidFill>
                    <a:schemeClr val="bg1"/>
                  </a:solidFill>
                  <a:latin typeface="+mj-lt"/>
                </a:rPr>
                <a:t>Looks like</a:t>
              </a:r>
            </a:p>
          </p:txBody>
        </p:sp>
      </p:grpSp>
      <p:sp>
        <p:nvSpPr>
          <p:cNvPr id="108" name="Google Shape;108;p15"/>
          <p:cNvSpPr txBox="1"/>
          <p:nvPr/>
        </p:nvSpPr>
        <p:spPr>
          <a:xfrm>
            <a:off x="673824" y="-887"/>
            <a:ext cx="5153043" cy="1527723"/>
          </a:xfrm>
          <a:prstGeom prst="rect">
            <a:avLst/>
          </a:prstGeom>
          <a:noFill/>
          <a:ln>
            <a:noFill/>
          </a:ln>
        </p:spPr>
        <p:txBody>
          <a:bodyPr spcFirstLastPara="1" wrap="square" lIns="121900" tIns="121900" rIns="121900" bIns="121900" anchor="t" anchorCtr="0">
            <a:noAutofit/>
          </a:bodyPr>
          <a:lstStyle/>
          <a:p>
            <a:pPr defTabSz="1219170">
              <a:lnSpc>
                <a:spcPct val="150000"/>
              </a:lnSpc>
              <a:spcAft>
                <a:spcPts val="600"/>
              </a:spcAft>
              <a:buClr>
                <a:srgbClr val="000000"/>
              </a:buClr>
              <a:buSzPts val="1000"/>
            </a:pPr>
            <a:r>
              <a:rPr lang="en" sz="1400" b="1" kern="0" dirty="0">
                <a:solidFill>
                  <a:schemeClr val="accent1"/>
                </a:solidFill>
                <a:highlight>
                  <a:srgbClr val="CBEDFD"/>
                </a:highlight>
                <a:ea typeface="Montserrat"/>
                <a:cs typeface="Montserrat"/>
                <a:sym typeface="Montserrat"/>
              </a:rPr>
              <a:t>Positive</a:t>
            </a:r>
          </a:p>
          <a:p>
            <a:pPr defTabSz="1219170">
              <a:lnSpc>
                <a:spcPct val="150000"/>
              </a:lnSpc>
              <a:spcAft>
                <a:spcPts val="600"/>
              </a:spcAft>
              <a:buClr>
                <a:srgbClr val="000000"/>
              </a:buClr>
              <a:buSzPts val="1000"/>
            </a:pPr>
            <a:r>
              <a:rPr lang="en" sz="1400" kern="0" dirty="0">
                <a:solidFill>
                  <a:srgbClr val="000000"/>
                </a:solidFill>
                <a:ea typeface="Montserrat"/>
                <a:cs typeface="Montserrat"/>
                <a:sym typeface="Montserrat"/>
              </a:rPr>
              <a:t>[insert responses]</a:t>
            </a:r>
            <a:endParaRPr sz="1400" kern="0" dirty="0">
              <a:solidFill>
                <a:srgbClr val="000000"/>
              </a:solidFill>
              <a:ea typeface="Montserrat"/>
              <a:cs typeface="Montserrat"/>
              <a:sym typeface="Montserrat"/>
            </a:endParaRPr>
          </a:p>
        </p:txBody>
      </p:sp>
      <p:sp>
        <p:nvSpPr>
          <p:cNvPr id="49" name="Google Shape;108;p15">
            <a:extLst>
              <a:ext uri="{FF2B5EF4-FFF2-40B4-BE49-F238E27FC236}">
                <a16:creationId xmlns:a16="http://schemas.microsoft.com/office/drawing/2014/main" id="{9668DBC9-8359-BA0C-F3EE-5E3CF076D9F0}"/>
              </a:ext>
            </a:extLst>
          </p:cNvPr>
          <p:cNvSpPr txBox="1"/>
          <p:nvPr/>
        </p:nvSpPr>
        <p:spPr>
          <a:xfrm>
            <a:off x="6344252" y="-887"/>
            <a:ext cx="4877865" cy="1527723"/>
          </a:xfrm>
          <a:prstGeom prst="rect">
            <a:avLst/>
          </a:prstGeom>
          <a:noFill/>
          <a:ln>
            <a:noFill/>
          </a:ln>
        </p:spPr>
        <p:txBody>
          <a:bodyPr spcFirstLastPara="1" wrap="square" lIns="121900" tIns="121900" rIns="121900" bIns="121900" anchor="t" anchorCtr="0">
            <a:noAutofit/>
          </a:bodyPr>
          <a:lstStyle/>
          <a:p>
            <a:pPr defTabSz="1219170">
              <a:lnSpc>
                <a:spcPct val="150000"/>
              </a:lnSpc>
              <a:spcAft>
                <a:spcPts val="600"/>
              </a:spcAft>
              <a:buClr>
                <a:srgbClr val="000000"/>
              </a:buClr>
              <a:buSzPts val="1000"/>
            </a:pPr>
            <a:r>
              <a:rPr lang="en" sz="1400" b="1" kern="0" dirty="0">
                <a:solidFill>
                  <a:schemeClr val="accent1"/>
                </a:solidFill>
                <a:highlight>
                  <a:srgbClr val="CBEDFD"/>
                </a:highlight>
                <a:ea typeface="Montserrat"/>
                <a:cs typeface="Montserrat"/>
                <a:sym typeface="Montserrat"/>
              </a:rPr>
              <a:t>Negative</a:t>
            </a:r>
          </a:p>
          <a:p>
            <a:pPr defTabSz="1219170">
              <a:lnSpc>
                <a:spcPct val="150000"/>
              </a:lnSpc>
              <a:spcAft>
                <a:spcPts val="600"/>
              </a:spcAft>
              <a:buClr>
                <a:srgbClr val="000000"/>
              </a:buClr>
              <a:buSzPts val="1000"/>
            </a:pPr>
            <a:r>
              <a:rPr lang="en" sz="1400" kern="0" dirty="0">
                <a:solidFill>
                  <a:srgbClr val="000000"/>
                </a:solidFill>
                <a:ea typeface="Montserrat"/>
                <a:cs typeface="Montserrat"/>
                <a:sym typeface="Montserrat"/>
              </a:rPr>
              <a:t>[insert responses]</a:t>
            </a:r>
            <a:endParaRPr sz="1400" kern="0" dirty="0">
              <a:solidFill>
                <a:srgbClr val="000000"/>
              </a:solidFill>
              <a:ea typeface="Montserrat"/>
              <a:cs typeface="Montserrat"/>
              <a:sym typeface="Montserrat"/>
            </a:endParaRPr>
          </a:p>
        </p:txBody>
      </p:sp>
      <p:grpSp>
        <p:nvGrpSpPr>
          <p:cNvPr id="6" name="Group 5" descr="Feels like">
            <a:extLst>
              <a:ext uri="{FF2B5EF4-FFF2-40B4-BE49-F238E27FC236}">
                <a16:creationId xmlns:a16="http://schemas.microsoft.com/office/drawing/2014/main" id="{93BDC982-DEE1-ECCA-A995-54F77D39A77E}"/>
              </a:ext>
            </a:extLst>
          </p:cNvPr>
          <p:cNvGrpSpPr/>
          <p:nvPr/>
        </p:nvGrpSpPr>
        <p:grpSpPr>
          <a:xfrm>
            <a:off x="6253647" y="3723345"/>
            <a:ext cx="940136" cy="904938"/>
            <a:chOff x="6253647" y="3723345"/>
            <a:chExt cx="940136" cy="904938"/>
          </a:xfrm>
        </p:grpSpPr>
        <p:pic>
          <p:nvPicPr>
            <p:cNvPr id="102" name="Google Shape;102;p15" descr="Hand with solid fill"/>
            <p:cNvPicPr preferRelativeResize="0"/>
            <p:nvPr/>
          </p:nvPicPr>
          <p:blipFill>
            <a:blip r:embed="rId7">
              <a:extLst>
                <a:ext uri="{96DAC541-7B7A-43D3-8B79-37D633B846F1}">
                  <asvg:svgBlip xmlns:asvg="http://schemas.microsoft.com/office/drawing/2016/SVG/main" r:embed="rId8"/>
                </a:ext>
              </a:extLst>
            </a:blip>
            <a:srcRect/>
            <a:stretch/>
          </p:blipFill>
          <p:spPr>
            <a:xfrm>
              <a:off x="6393210" y="3981568"/>
              <a:ext cx="661010" cy="646715"/>
            </a:xfrm>
            <a:prstGeom prst="rect">
              <a:avLst/>
            </a:prstGeom>
            <a:noFill/>
            <a:ln>
              <a:noFill/>
            </a:ln>
          </p:spPr>
        </p:pic>
        <p:sp>
          <p:nvSpPr>
            <p:cNvPr id="48" name="TextBox 47">
              <a:extLst>
                <a:ext uri="{FF2B5EF4-FFF2-40B4-BE49-F238E27FC236}">
                  <a16:creationId xmlns:a16="http://schemas.microsoft.com/office/drawing/2014/main" id="{5CBF9B4A-B300-7E09-1484-B1E238D4AA5E}"/>
                </a:ext>
              </a:extLst>
            </p:cNvPr>
            <p:cNvSpPr txBox="1"/>
            <p:nvPr/>
          </p:nvSpPr>
          <p:spPr>
            <a:xfrm>
              <a:off x="6253647" y="3723345"/>
              <a:ext cx="940136" cy="297981"/>
            </a:xfrm>
            <a:prstGeom prst="rect">
              <a:avLst/>
            </a:prstGeom>
            <a:noFill/>
          </p:spPr>
          <p:txBody>
            <a:bodyPr wrap="square" lIns="0" tIns="0" rIns="0" bIns="0" rtlCol="0">
              <a:noAutofit/>
            </a:bodyPr>
            <a:lstStyle/>
            <a:p>
              <a:pPr algn="ctr"/>
              <a:r>
                <a:rPr lang="en-AU" sz="1600" b="1" dirty="0">
                  <a:solidFill>
                    <a:schemeClr val="bg1"/>
                  </a:solidFill>
                  <a:latin typeface="+mj-lt"/>
                </a:rPr>
                <a:t>Feels like</a:t>
              </a:r>
            </a:p>
          </p:txBody>
        </p:sp>
      </p:grpSp>
      <p:sp>
        <p:nvSpPr>
          <p:cNvPr id="52" name="Google Shape;108;p15">
            <a:extLst>
              <a:ext uri="{FF2B5EF4-FFF2-40B4-BE49-F238E27FC236}">
                <a16:creationId xmlns:a16="http://schemas.microsoft.com/office/drawing/2014/main" id="{85840D63-B312-E2F9-5277-6049B6FD1B49}"/>
              </a:ext>
            </a:extLst>
          </p:cNvPr>
          <p:cNvSpPr txBox="1"/>
          <p:nvPr/>
        </p:nvSpPr>
        <p:spPr>
          <a:xfrm>
            <a:off x="8313833" y="2784121"/>
            <a:ext cx="3717052" cy="2026020"/>
          </a:xfrm>
          <a:prstGeom prst="rect">
            <a:avLst/>
          </a:prstGeom>
          <a:noFill/>
          <a:ln>
            <a:noFill/>
          </a:ln>
        </p:spPr>
        <p:txBody>
          <a:bodyPr spcFirstLastPara="1" wrap="square" lIns="121900" tIns="121900" rIns="121900" bIns="121900" anchor="t" anchorCtr="0">
            <a:noAutofit/>
          </a:bodyPr>
          <a:lstStyle/>
          <a:p>
            <a:pPr defTabSz="1219170">
              <a:lnSpc>
                <a:spcPct val="150000"/>
              </a:lnSpc>
              <a:spcAft>
                <a:spcPts val="600"/>
              </a:spcAft>
              <a:buClr>
                <a:srgbClr val="000000"/>
              </a:buClr>
              <a:buSzPts val="1000"/>
            </a:pPr>
            <a:r>
              <a:rPr lang="en" sz="1400" b="1" kern="0" dirty="0">
                <a:solidFill>
                  <a:schemeClr val="accent1"/>
                </a:solidFill>
                <a:highlight>
                  <a:srgbClr val="F6ACB6"/>
                </a:highlight>
                <a:ea typeface="Montserrat"/>
                <a:cs typeface="Montserrat"/>
                <a:sym typeface="Montserrat"/>
              </a:rPr>
              <a:t>Positive</a:t>
            </a:r>
          </a:p>
          <a:p>
            <a:pPr defTabSz="1219170">
              <a:lnSpc>
                <a:spcPct val="150000"/>
              </a:lnSpc>
              <a:spcAft>
                <a:spcPts val="600"/>
              </a:spcAft>
              <a:buClr>
                <a:srgbClr val="000000"/>
              </a:buClr>
              <a:buSzPts val="1000"/>
            </a:pPr>
            <a:r>
              <a:rPr lang="en" sz="1400" kern="0" dirty="0">
                <a:solidFill>
                  <a:srgbClr val="000000"/>
                </a:solidFill>
                <a:ea typeface="Montserrat"/>
                <a:cs typeface="Montserrat"/>
                <a:sym typeface="Montserrat"/>
              </a:rPr>
              <a:t>[insert responses]</a:t>
            </a:r>
            <a:endParaRPr sz="1400" kern="0" dirty="0">
              <a:solidFill>
                <a:srgbClr val="000000"/>
              </a:solidFill>
              <a:ea typeface="Montserrat"/>
              <a:cs typeface="Montserrat"/>
              <a:sym typeface="Montserrat"/>
            </a:endParaRPr>
          </a:p>
        </p:txBody>
      </p:sp>
      <p:sp>
        <p:nvSpPr>
          <p:cNvPr id="57" name="Google Shape;108;p15">
            <a:extLst>
              <a:ext uri="{FF2B5EF4-FFF2-40B4-BE49-F238E27FC236}">
                <a16:creationId xmlns:a16="http://schemas.microsoft.com/office/drawing/2014/main" id="{2B5E41F9-4016-DCA2-35C7-5BCD47F98285}"/>
              </a:ext>
            </a:extLst>
          </p:cNvPr>
          <p:cNvSpPr txBox="1"/>
          <p:nvPr/>
        </p:nvSpPr>
        <p:spPr>
          <a:xfrm>
            <a:off x="6308449" y="5193742"/>
            <a:ext cx="2997200" cy="1612559"/>
          </a:xfrm>
          <a:prstGeom prst="rect">
            <a:avLst/>
          </a:prstGeom>
          <a:noFill/>
          <a:ln>
            <a:noFill/>
          </a:ln>
        </p:spPr>
        <p:txBody>
          <a:bodyPr spcFirstLastPara="1" wrap="square" lIns="121900" tIns="121900" rIns="121900" bIns="121900" anchor="t" anchorCtr="0">
            <a:noAutofit/>
          </a:bodyPr>
          <a:lstStyle/>
          <a:p>
            <a:pPr defTabSz="1219170">
              <a:lnSpc>
                <a:spcPct val="150000"/>
              </a:lnSpc>
              <a:spcAft>
                <a:spcPts val="600"/>
              </a:spcAft>
              <a:buClr>
                <a:srgbClr val="000000"/>
              </a:buClr>
              <a:buSzPts val="1000"/>
            </a:pPr>
            <a:r>
              <a:rPr lang="en" sz="1400" b="1" kern="0" dirty="0">
                <a:solidFill>
                  <a:schemeClr val="accent1"/>
                </a:solidFill>
                <a:highlight>
                  <a:srgbClr val="F6ACB6"/>
                </a:highlight>
                <a:ea typeface="Montserrat"/>
                <a:cs typeface="Montserrat"/>
                <a:sym typeface="Montserrat"/>
              </a:rPr>
              <a:t>Negative</a:t>
            </a:r>
          </a:p>
          <a:p>
            <a:pPr defTabSz="1219170">
              <a:lnSpc>
                <a:spcPct val="150000"/>
              </a:lnSpc>
              <a:spcAft>
                <a:spcPts val="600"/>
              </a:spcAft>
              <a:buClr>
                <a:srgbClr val="000000"/>
              </a:buClr>
              <a:buSzPts val="1000"/>
            </a:pPr>
            <a:r>
              <a:rPr lang="en" sz="1400" kern="0" dirty="0">
                <a:solidFill>
                  <a:srgbClr val="000000"/>
                </a:solidFill>
                <a:ea typeface="Montserrat"/>
                <a:cs typeface="Montserrat"/>
                <a:sym typeface="Montserrat"/>
              </a:rPr>
              <a:t>[insert responses]</a:t>
            </a:r>
            <a:endParaRPr sz="1400" kern="0" dirty="0">
              <a:solidFill>
                <a:srgbClr val="000000"/>
              </a:solidFill>
              <a:ea typeface="Montserrat"/>
              <a:cs typeface="Montserrat"/>
              <a:sym typeface="Montserrat"/>
            </a:endParaRPr>
          </a:p>
        </p:txBody>
      </p:sp>
      <p:grpSp>
        <p:nvGrpSpPr>
          <p:cNvPr id="5" name="Group 4" descr="Sounds like">
            <a:extLst>
              <a:ext uri="{FF2B5EF4-FFF2-40B4-BE49-F238E27FC236}">
                <a16:creationId xmlns:a16="http://schemas.microsoft.com/office/drawing/2014/main" id="{177605AE-FC47-2488-33C9-31E1215C3418}"/>
              </a:ext>
            </a:extLst>
          </p:cNvPr>
          <p:cNvGrpSpPr/>
          <p:nvPr/>
        </p:nvGrpSpPr>
        <p:grpSpPr>
          <a:xfrm>
            <a:off x="4845859" y="3723459"/>
            <a:ext cx="1141832" cy="942923"/>
            <a:chOff x="4845859" y="3723459"/>
            <a:chExt cx="1141832" cy="942923"/>
          </a:xfrm>
        </p:grpSpPr>
        <p:pic>
          <p:nvPicPr>
            <p:cNvPr id="103" name="Google Shape;103;p15" descr="Ear with solid fill"/>
            <p:cNvPicPr preferRelativeResize="0"/>
            <p:nvPr/>
          </p:nvPicPr>
          <p:blipFill>
            <a:blip r:embed="rId9">
              <a:extLst>
                <a:ext uri="{96DAC541-7B7A-43D3-8B79-37D633B846F1}">
                  <asvg:svgBlip xmlns:asvg="http://schemas.microsoft.com/office/drawing/2016/SVG/main" r:embed="rId10"/>
                </a:ext>
              </a:extLst>
            </a:blip>
            <a:srcRect/>
            <a:stretch/>
          </p:blipFill>
          <p:spPr>
            <a:xfrm>
              <a:off x="5083319" y="3985840"/>
              <a:ext cx="666912" cy="680542"/>
            </a:xfrm>
            <a:prstGeom prst="rect">
              <a:avLst/>
            </a:prstGeom>
            <a:noFill/>
            <a:ln>
              <a:noFill/>
            </a:ln>
          </p:spPr>
        </p:pic>
        <p:sp>
          <p:nvSpPr>
            <p:cNvPr id="47" name="TextBox 46">
              <a:extLst>
                <a:ext uri="{FF2B5EF4-FFF2-40B4-BE49-F238E27FC236}">
                  <a16:creationId xmlns:a16="http://schemas.microsoft.com/office/drawing/2014/main" id="{B5845190-B7B1-97B0-0F5F-ECBEAD07187D}"/>
                </a:ext>
              </a:extLst>
            </p:cNvPr>
            <p:cNvSpPr txBox="1"/>
            <p:nvPr/>
          </p:nvSpPr>
          <p:spPr>
            <a:xfrm>
              <a:off x="4845859" y="3723459"/>
              <a:ext cx="1141832" cy="297981"/>
            </a:xfrm>
            <a:prstGeom prst="rect">
              <a:avLst/>
            </a:prstGeom>
            <a:noFill/>
          </p:spPr>
          <p:txBody>
            <a:bodyPr wrap="square" lIns="0" tIns="0" rIns="0" bIns="0" rtlCol="0">
              <a:noAutofit/>
            </a:bodyPr>
            <a:lstStyle/>
            <a:p>
              <a:pPr algn="ctr"/>
              <a:r>
                <a:rPr lang="en-AU" sz="1600" b="1" dirty="0">
                  <a:solidFill>
                    <a:schemeClr val="bg1"/>
                  </a:solidFill>
                  <a:latin typeface="+mj-lt"/>
                </a:rPr>
                <a:t>Sounds like</a:t>
              </a:r>
            </a:p>
          </p:txBody>
        </p:sp>
      </p:grpSp>
      <p:sp>
        <p:nvSpPr>
          <p:cNvPr id="50" name="Google Shape;108;p15">
            <a:extLst>
              <a:ext uri="{FF2B5EF4-FFF2-40B4-BE49-F238E27FC236}">
                <a16:creationId xmlns:a16="http://schemas.microsoft.com/office/drawing/2014/main" id="{6889FAF2-B073-F3E4-A3FC-928B3DC53143}"/>
              </a:ext>
            </a:extLst>
          </p:cNvPr>
          <p:cNvSpPr txBox="1"/>
          <p:nvPr/>
        </p:nvSpPr>
        <p:spPr>
          <a:xfrm>
            <a:off x="161116" y="2784121"/>
            <a:ext cx="3961022" cy="2026020"/>
          </a:xfrm>
          <a:prstGeom prst="rect">
            <a:avLst/>
          </a:prstGeom>
          <a:noFill/>
          <a:ln>
            <a:noFill/>
          </a:ln>
        </p:spPr>
        <p:txBody>
          <a:bodyPr spcFirstLastPara="1" wrap="square" lIns="121900" tIns="121900" rIns="121900" bIns="121900" anchor="t" anchorCtr="0">
            <a:noAutofit/>
          </a:bodyPr>
          <a:lstStyle/>
          <a:p>
            <a:pPr defTabSz="1219170">
              <a:lnSpc>
                <a:spcPct val="150000"/>
              </a:lnSpc>
              <a:spcAft>
                <a:spcPts val="600"/>
              </a:spcAft>
              <a:buClr>
                <a:srgbClr val="000000"/>
              </a:buClr>
              <a:buSzPts val="1000"/>
            </a:pPr>
            <a:r>
              <a:rPr lang="en" sz="1400" b="1" kern="0" dirty="0">
                <a:solidFill>
                  <a:schemeClr val="accent1"/>
                </a:solidFill>
                <a:highlight>
                  <a:srgbClr val="EBEBEB"/>
                </a:highlight>
                <a:ea typeface="Montserrat"/>
                <a:cs typeface="Montserrat"/>
                <a:sym typeface="Montserrat"/>
              </a:rPr>
              <a:t>Positive</a:t>
            </a:r>
          </a:p>
          <a:p>
            <a:pPr defTabSz="1219170">
              <a:lnSpc>
                <a:spcPct val="150000"/>
              </a:lnSpc>
              <a:spcAft>
                <a:spcPts val="600"/>
              </a:spcAft>
              <a:buClr>
                <a:srgbClr val="000000"/>
              </a:buClr>
              <a:buSzPts val="1000"/>
            </a:pPr>
            <a:r>
              <a:rPr lang="en" sz="1400" kern="0" dirty="0">
                <a:solidFill>
                  <a:srgbClr val="000000"/>
                </a:solidFill>
                <a:ea typeface="Montserrat"/>
                <a:cs typeface="Montserrat"/>
                <a:sym typeface="Montserrat"/>
              </a:rPr>
              <a:t>[insert responses]</a:t>
            </a:r>
            <a:endParaRPr sz="1400" kern="0" dirty="0">
              <a:solidFill>
                <a:srgbClr val="000000"/>
              </a:solidFill>
              <a:ea typeface="Montserrat"/>
              <a:cs typeface="Montserrat"/>
              <a:sym typeface="Montserrat"/>
            </a:endParaRPr>
          </a:p>
        </p:txBody>
      </p:sp>
      <p:sp>
        <p:nvSpPr>
          <p:cNvPr id="51" name="Google Shape;108;p15">
            <a:extLst>
              <a:ext uri="{FF2B5EF4-FFF2-40B4-BE49-F238E27FC236}">
                <a16:creationId xmlns:a16="http://schemas.microsoft.com/office/drawing/2014/main" id="{A5AA3C92-E4D1-741E-9E62-F24629D019D5}"/>
              </a:ext>
            </a:extLst>
          </p:cNvPr>
          <p:cNvSpPr txBox="1"/>
          <p:nvPr/>
        </p:nvSpPr>
        <p:spPr>
          <a:xfrm>
            <a:off x="2743200" y="5193742"/>
            <a:ext cx="3350373" cy="1612559"/>
          </a:xfrm>
          <a:prstGeom prst="rect">
            <a:avLst/>
          </a:prstGeom>
          <a:noFill/>
          <a:ln>
            <a:noFill/>
          </a:ln>
        </p:spPr>
        <p:txBody>
          <a:bodyPr spcFirstLastPara="1" wrap="square" lIns="121900" tIns="121900" rIns="121900" bIns="121900" anchor="t" anchorCtr="0">
            <a:noAutofit/>
          </a:bodyPr>
          <a:lstStyle/>
          <a:p>
            <a:pPr defTabSz="1219170">
              <a:lnSpc>
                <a:spcPct val="150000"/>
              </a:lnSpc>
              <a:spcAft>
                <a:spcPts val="600"/>
              </a:spcAft>
              <a:buClr>
                <a:srgbClr val="000000"/>
              </a:buClr>
              <a:buSzPts val="1000"/>
            </a:pPr>
            <a:r>
              <a:rPr lang="en" sz="1400" b="1" kern="0" dirty="0">
                <a:solidFill>
                  <a:schemeClr val="accent1"/>
                </a:solidFill>
                <a:highlight>
                  <a:srgbClr val="EBEBEB"/>
                </a:highlight>
                <a:ea typeface="Montserrat"/>
                <a:cs typeface="Montserrat"/>
                <a:sym typeface="Montserrat"/>
              </a:rPr>
              <a:t>Negative</a:t>
            </a:r>
          </a:p>
          <a:p>
            <a:pPr defTabSz="1219170">
              <a:lnSpc>
                <a:spcPct val="150000"/>
              </a:lnSpc>
              <a:spcAft>
                <a:spcPts val="600"/>
              </a:spcAft>
              <a:buClr>
                <a:srgbClr val="000000"/>
              </a:buClr>
              <a:buSzPts val="1000"/>
            </a:pPr>
            <a:r>
              <a:rPr lang="en" sz="1400" kern="0" dirty="0">
                <a:solidFill>
                  <a:srgbClr val="000000"/>
                </a:solidFill>
                <a:ea typeface="Montserrat"/>
                <a:cs typeface="Montserrat"/>
                <a:sym typeface="Montserrat"/>
              </a:rPr>
              <a:t>[insert responses]</a:t>
            </a:r>
            <a:endParaRPr sz="1400" kern="0" dirty="0">
              <a:solidFill>
                <a:srgbClr val="000000"/>
              </a:solidFill>
              <a:ea typeface="Montserrat"/>
              <a:cs typeface="Montserrat"/>
              <a:sym typeface="Montserrat"/>
            </a:endParaRPr>
          </a:p>
        </p:txBody>
      </p:sp>
      <p:sp>
        <p:nvSpPr>
          <p:cNvPr id="2" name="Slide Number Placeholder 1">
            <a:extLst>
              <a:ext uri="{FF2B5EF4-FFF2-40B4-BE49-F238E27FC236}">
                <a16:creationId xmlns:a16="http://schemas.microsoft.com/office/drawing/2014/main" id="{44A50F9F-8A2F-D2DD-F774-71527CE1727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Secondary classroom slide deck template v0.2.3" id="{0F40AB53-D9C5-4E6C-B2E6-E49E62615CBC}" vid="{B36CCD50-E1DB-4F11-BA46-B71A0CCBE7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6604</Words>
  <Application>Microsoft Office PowerPoint</Application>
  <PresentationFormat>Widescreen</PresentationFormat>
  <Paragraphs>863</Paragraphs>
  <Slides>63</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63</vt:i4>
      </vt:variant>
    </vt:vector>
  </HeadingPairs>
  <TitlesOfParts>
    <vt:vector size="72" baseType="lpstr">
      <vt:lpstr>Aptos</vt:lpstr>
      <vt:lpstr>Symbol</vt:lpstr>
      <vt:lpstr>Times New Roman</vt:lpstr>
      <vt:lpstr>Montserrat</vt:lpstr>
      <vt:lpstr>Arial</vt:lpstr>
      <vt:lpstr>Public Sans</vt:lpstr>
      <vt:lpstr>Calibri</vt:lpstr>
      <vt:lpstr>Public Sans Light</vt:lpstr>
      <vt:lpstr>2_NSWG Corporate</vt:lpstr>
      <vt:lpstr>All that jazz!</vt:lpstr>
      <vt:lpstr>Instructions for use</vt:lpstr>
      <vt:lpstr>Contents 1</vt:lpstr>
      <vt:lpstr>Contents 2</vt:lpstr>
      <vt:lpstr>Creating a safe dance environment</vt:lpstr>
      <vt:lpstr>Learning intentions and success criteria (1)</vt:lpstr>
      <vt:lpstr>Establishing dance class protocols</vt:lpstr>
      <vt:lpstr>Class protocols and responsibilities</vt:lpstr>
      <vt:lpstr>The dance classroom – behaviour</vt:lpstr>
      <vt:lpstr>Your responsibilities to yourself and others</vt:lpstr>
      <vt:lpstr>Consent in dance (1)</vt:lpstr>
      <vt:lpstr>Consent in dance (2)</vt:lpstr>
      <vt:lpstr>Developing jazz dance technique</vt:lpstr>
      <vt:lpstr>Learning intentions and success criteria (2)</vt:lpstr>
      <vt:lpstr>What is jazz dance?</vt:lpstr>
      <vt:lpstr>Personal context of jazz dance</vt:lpstr>
      <vt:lpstr>Body awareness</vt:lpstr>
      <vt:lpstr>What is a warm-up?</vt:lpstr>
      <vt:lpstr>Steps to a warm-up </vt:lpstr>
      <vt:lpstr>Cool-down</vt:lpstr>
      <vt:lpstr>The skeleton (1)</vt:lpstr>
      <vt:lpstr>The skeleton (2)</vt:lpstr>
      <vt:lpstr>The spine</vt:lpstr>
      <vt:lpstr>Joints (1)</vt:lpstr>
      <vt:lpstr>Joints (2)</vt:lpstr>
      <vt:lpstr>Joint actions</vt:lpstr>
      <vt:lpstr>Alignment (1)</vt:lpstr>
      <vt:lpstr>Alignment and posture</vt:lpstr>
      <vt:lpstr>Alignment (2)</vt:lpstr>
      <vt:lpstr>Parallel alignment</vt:lpstr>
      <vt:lpstr>Turnout alignment</vt:lpstr>
      <vt:lpstr>Characteristics of jazz dance</vt:lpstr>
      <vt:lpstr>Muscles of the body (1)</vt:lpstr>
      <vt:lpstr>Muscles of the body (2)</vt:lpstr>
      <vt:lpstr>Turns in jazz dance</vt:lpstr>
      <vt:lpstr>Applying strength in jazz dance</vt:lpstr>
      <vt:lpstr>What does dance technique look like?</vt:lpstr>
      <vt:lpstr>Reflecting on jazz dance technique</vt:lpstr>
      <vt:lpstr>Dance technique and safe dance practice (1)</vt:lpstr>
      <vt:lpstr>Dance technique and safe dance practice (2)</vt:lpstr>
      <vt:lpstr>The elements of dance and performance quality</vt:lpstr>
      <vt:lpstr>Learning intentions and success criteria (3)</vt:lpstr>
      <vt:lpstr>The elements of dance (1)</vt:lpstr>
      <vt:lpstr>The elements of dance (2)</vt:lpstr>
      <vt:lpstr>The elements of dance in jazz dance (1)</vt:lpstr>
      <vt:lpstr>The elements of dance in jazz dance (2)</vt:lpstr>
      <vt:lpstr>Using technique to manipulate the elements of dance</vt:lpstr>
      <vt:lpstr>What is performance quality?</vt:lpstr>
      <vt:lpstr>Communicating the desired  intent</vt:lpstr>
      <vt:lpstr>Kinaesthetic awareness</vt:lpstr>
      <vt:lpstr>Musicality (1)</vt:lpstr>
      <vt:lpstr>Musicality (2)</vt:lpstr>
      <vt:lpstr>Commitment and confidence</vt:lpstr>
      <vt:lpstr>Projection and focus (1)</vt:lpstr>
      <vt:lpstr>Projection and focus (2)</vt:lpstr>
      <vt:lpstr>The jazz dance</vt:lpstr>
      <vt:lpstr>Glossary (1)</vt:lpstr>
      <vt:lpstr>Glossary (2)</vt:lpstr>
      <vt:lpstr>Glossary (3)</vt:lpstr>
      <vt:lpstr>Glossary (4)</vt:lpstr>
      <vt:lpstr>Glossary (5)</vt:lpstr>
      <vt:lpstr>References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Dance Stage 5 (Year 9) – All that jazz!</dc:title>
  <dc:creator>NSW Department of Education</dc:creator>
  <dcterms:created xsi:type="dcterms:W3CDTF">2024-08-05T05:41:44Z</dcterms:created>
  <dcterms:modified xsi:type="dcterms:W3CDTF">2024-08-05T05:42:06Z</dcterms:modified>
</cp:coreProperties>
</file>