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4"/>
  </p:notesMasterIdLst>
  <p:sldIdLst>
    <p:sldId id="26381" r:id="rId2"/>
    <p:sldId id="266" r:id="rId3"/>
    <p:sldId id="26359" r:id="rId4"/>
    <p:sldId id="26450" r:id="rId5"/>
    <p:sldId id="26383" r:id="rId6"/>
    <p:sldId id="26531" r:id="rId7"/>
    <p:sldId id="26544" r:id="rId8"/>
    <p:sldId id="26382" r:id="rId9"/>
    <p:sldId id="26519" r:id="rId10"/>
    <p:sldId id="26454" r:id="rId11"/>
    <p:sldId id="26463" r:id="rId12"/>
    <p:sldId id="26388" r:id="rId13"/>
    <p:sldId id="26530" r:id="rId14"/>
    <p:sldId id="26521" r:id="rId15"/>
    <p:sldId id="26486" r:id="rId16"/>
    <p:sldId id="26386" r:id="rId17"/>
    <p:sldId id="26455" r:id="rId18"/>
    <p:sldId id="26423" r:id="rId19"/>
    <p:sldId id="26399" r:id="rId20"/>
    <p:sldId id="26533" r:id="rId21"/>
    <p:sldId id="26390" r:id="rId22"/>
    <p:sldId id="26484" r:id="rId23"/>
    <p:sldId id="26395" r:id="rId24"/>
    <p:sldId id="26392" r:id="rId25"/>
    <p:sldId id="26424" r:id="rId26"/>
    <p:sldId id="26523" r:id="rId27"/>
    <p:sldId id="26425" r:id="rId28"/>
    <p:sldId id="26534" r:id="rId29"/>
    <p:sldId id="26397" r:id="rId30"/>
    <p:sldId id="26535" r:id="rId31"/>
    <p:sldId id="26400" r:id="rId32"/>
    <p:sldId id="26375" r:id="rId33"/>
    <p:sldId id="26401" r:id="rId34"/>
    <p:sldId id="26402" r:id="rId35"/>
    <p:sldId id="26403" r:id="rId36"/>
    <p:sldId id="26524" r:id="rId37"/>
    <p:sldId id="26426" r:id="rId38"/>
    <p:sldId id="26427" r:id="rId39"/>
    <p:sldId id="26536" r:id="rId40"/>
    <p:sldId id="26405" r:id="rId41"/>
    <p:sldId id="26537" r:id="rId42"/>
    <p:sldId id="26430" r:id="rId43"/>
    <p:sldId id="26408" r:id="rId44"/>
    <p:sldId id="26407" r:id="rId45"/>
    <p:sldId id="26429" r:id="rId46"/>
    <p:sldId id="26525" r:id="rId47"/>
    <p:sldId id="26428" r:id="rId48"/>
    <p:sldId id="26365" r:id="rId49"/>
    <p:sldId id="26538" r:id="rId50"/>
    <p:sldId id="26417" r:id="rId51"/>
    <p:sldId id="26539" r:id="rId52"/>
    <p:sldId id="308" r:id="rId53"/>
    <p:sldId id="26526" r:id="rId54"/>
    <p:sldId id="26431" r:id="rId55"/>
    <p:sldId id="26414" r:id="rId56"/>
    <p:sldId id="26432" r:id="rId57"/>
    <p:sldId id="26419" r:id="rId58"/>
    <p:sldId id="26515" r:id="rId59"/>
    <p:sldId id="26540" r:id="rId60"/>
    <p:sldId id="26434" r:id="rId61"/>
    <p:sldId id="260" r:id="rId62"/>
    <p:sldId id="26448" r:id="rId63"/>
    <p:sldId id="26541" r:id="rId64"/>
    <p:sldId id="26542" r:id="rId65"/>
    <p:sldId id="26435" r:id="rId66"/>
    <p:sldId id="26387" r:id="rId67"/>
    <p:sldId id="26410" r:id="rId68"/>
    <p:sldId id="26436" r:id="rId69"/>
    <p:sldId id="26437" r:id="rId70"/>
    <p:sldId id="26518" r:id="rId71"/>
    <p:sldId id="26543" r:id="rId72"/>
    <p:sldId id="26439" r:id="rId73"/>
    <p:sldId id="26441" r:id="rId74"/>
    <p:sldId id="26440" r:id="rId75"/>
    <p:sldId id="26444" r:id="rId76"/>
    <p:sldId id="26412" r:id="rId77"/>
    <p:sldId id="26528" r:id="rId78"/>
    <p:sldId id="26413" r:id="rId79"/>
    <p:sldId id="26447" r:id="rId80"/>
    <p:sldId id="360" r:id="rId81"/>
    <p:sldId id="26464" r:id="rId82"/>
    <p:sldId id="361" r:id="rId83"/>
  </p:sldIdLst>
  <p:sldSz cx="12192000" cy="6858000"/>
  <p:notesSz cx="6858000" cy="9144000"/>
  <p:embeddedFontLst>
    <p:embeddedFont>
      <p:font typeface="Arial Nova" panose="020B0504020202020204" pitchFamily="34" charset="0"/>
      <p:regular r:id="rId85"/>
    </p:embeddedFont>
    <p:embeddedFont>
      <p:font typeface="Montserrat" panose="00000500000000000000" pitchFamily="2" charset="0"/>
      <p:regular r:id="rId86"/>
      <p:bold r:id="rId87"/>
      <p:italic r:id="rId88"/>
      <p:boldItalic r:id="rId89"/>
    </p:embeddedFont>
    <p:embeddedFont>
      <p:font typeface="Public Sans" pitchFamily="2" charset="0"/>
      <p:regular r:id="rId90"/>
      <p:bold r:id="rId91"/>
      <p:italic r:id="rId92"/>
      <p:boldItalic r:id="rId93"/>
    </p:embeddedFont>
    <p:embeddedFont>
      <p:font typeface="Public Sans Light" pitchFamily="2" charset="0"/>
      <p:regular r:id="rId94"/>
      <p:italic r:id="rId95"/>
    </p:embeddedFont>
    <p:embeddedFont>
      <p:font typeface="Roboto" panose="02000000000000000000" pitchFamily="2" charset="0"/>
      <p:regular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13" userDrawn="1">
          <p15:clr>
            <a:srgbClr val="A4A3A4"/>
          </p15:clr>
        </p15:guide>
        <p15:guide id="2" pos="65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51458"/>
    <a:srgbClr val="FBDBE7"/>
    <a:srgbClr val="E5F7FC"/>
    <a:srgbClr val="00ACC2"/>
    <a:srgbClr val="FDE7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0040" autoAdjust="0"/>
  </p:normalViewPr>
  <p:slideViewPr>
    <p:cSldViewPr snapToGrid="0">
      <p:cViewPr varScale="1">
        <p:scale>
          <a:sx n="91" d="100"/>
          <a:sy n="91" d="100"/>
        </p:scale>
        <p:origin x="1260" y="42"/>
      </p:cViewPr>
      <p:guideLst>
        <p:guide orient="horz" pos="3113"/>
        <p:guide pos="65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5384D-A7CF-4F8F-A6C2-07589E2369BC}" type="datetimeFigureOut">
              <a:rPr lang="en-AU" smtClean="0"/>
              <a:t>21/11/2024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D0139-91BE-4359-A303-15EF60E4809A}" type="slidenum">
              <a:rPr lang="en-AU" smtClean="0"/>
              <a:t>‹#›</a:t>
            </a:fld>
            <a:endParaRPr lang="en-AU" dirty="0"/>
          </a:p>
        </p:txBody>
      </p:sp>
    </p:spTree>
    <p:extLst>
      <p:ext uri="{BB962C8B-B14F-4D97-AF65-F5344CB8AC3E}">
        <p14:creationId xmlns:p14="http://schemas.microsoft.com/office/powerpoint/2010/main" val="416766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376255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FF12-2B0E-DFA7-A3C1-A6D6EF339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232F0-6713-138C-5997-BDF482428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1F533-6CA7-5A08-D806-57BC23EDDC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28D0D2-6599-3FAF-A33A-C7A1620E6BDC}"/>
              </a:ext>
            </a:extLst>
          </p:cNvPr>
          <p:cNvSpPr>
            <a:spLocks noGrp="1"/>
          </p:cNvSpPr>
          <p:nvPr>
            <p:ph type="sldNum" sz="quarter" idx="5"/>
          </p:nvPr>
        </p:nvSpPr>
        <p:spPr/>
        <p:txBody>
          <a:bodyPr/>
          <a:lstStyle/>
          <a:p>
            <a:fld id="{949D0139-91BE-4359-A303-15EF60E4809A}" type="slidenum">
              <a:rPr lang="en-AU" smtClean="0"/>
              <a:t>20</a:t>
            </a:fld>
            <a:endParaRPr lang="en-AU" dirty="0"/>
          </a:p>
        </p:txBody>
      </p:sp>
    </p:spTree>
    <p:extLst>
      <p:ext uri="{BB962C8B-B14F-4D97-AF65-F5344CB8AC3E}">
        <p14:creationId xmlns:p14="http://schemas.microsoft.com/office/powerpoint/2010/main" val="322861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dirty="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dirty="0">
                <a:effectLst/>
                <a:latin typeface="Aptos" panose="020B0004020202020204" pitchFamily="34" charset="0"/>
                <a:ea typeface="DengXian" panose="02010600030101010101" pitchFamily="2" charset="-122"/>
                <a:cs typeface="Aptos" panose="020B0004020202020204" pitchFamily="34" charset="0"/>
              </a:rPr>
              <a:t> and </a:t>
            </a:r>
            <a:r>
              <a:rPr lang="en-AU" sz="18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dirty="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5" tooltip="https://www.aitsl.edu.au/docs/default-source/feedback/aitsl-learning-intentions-and-success-criteria-strategy.pdf?sfvrsn=382dec3c_2"/>
              </a:rPr>
              <a:t>AITSL</a:t>
            </a:r>
            <a:r>
              <a:rPr lang="en-AU" dirty="0"/>
              <a:t> or the NSW Department of Education explicit teaching strategies, ⁠</a:t>
            </a:r>
            <a:r>
              <a:rPr lang="en-AU" dirty="0">
                <a:hlinkClick r:id="rId6" tooltip="https://education.nsw.gov.au/teaching-and-learning/curriculum/explicit-teaching/explicit-teaching-strategies/sharing-learning-intentions"/>
              </a:rPr>
              <a:t>Sharing learning intentions</a:t>
            </a:r>
            <a:r>
              <a:rPr lang="en-AU" dirty="0"/>
              <a:t> and ⁠</a:t>
            </a:r>
            <a:r>
              <a:rPr lang="en-AU" dirty="0">
                <a:hlinkClick r:id="rId7"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21</a:t>
            </a:fld>
            <a:endParaRPr lang="en-AU" dirty="0"/>
          </a:p>
        </p:txBody>
      </p:sp>
    </p:spTree>
    <p:extLst>
      <p:ext uri="{BB962C8B-B14F-4D97-AF65-F5344CB8AC3E}">
        <p14:creationId xmlns:p14="http://schemas.microsoft.com/office/powerpoint/2010/main" val="1036715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dirty="0"/>
          </a:p>
        </p:txBody>
      </p:sp>
    </p:spTree>
    <p:extLst>
      <p:ext uri="{BB962C8B-B14F-4D97-AF65-F5344CB8AC3E}">
        <p14:creationId xmlns:p14="http://schemas.microsoft.com/office/powerpoint/2010/main" val="321900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dirty="0"/>
          </a:p>
        </p:txBody>
      </p:sp>
    </p:spTree>
    <p:extLst>
      <p:ext uri="{BB962C8B-B14F-4D97-AF65-F5344CB8AC3E}">
        <p14:creationId xmlns:p14="http://schemas.microsoft.com/office/powerpoint/2010/main" val="79108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365600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2317-026B-6D3D-A065-2663A53D1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109C3-F763-6069-242F-442A003E6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9638B-1226-6637-C542-0AD2417AE0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3002A6-1A53-5258-B893-5DCE64098B76}"/>
              </a:ext>
            </a:extLst>
          </p:cNvPr>
          <p:cNvSpPr>
            <a:spLocks noGrp="1"/>
          </p:cNvSpPr>
          <p:nvPr>
            <p:ph type="sldNum" sz="quarter" idx="5"/>
          </p:nvPr>
        </p:nvSpPr>
        <p:spPr/>
        <p:txBody>
          <a:bodyPr/>
          <a:lstStyle/>
          <a:p>
            <a:fld id="{949D0139-91BE-4359-A303-15EF60E4809A}" type="slidenum">
              <a:rPr lang="en-AU" smtClean="0"/>
              <a:t>28</a:t>
            </a:fld>
            <a:endParaRPr lang="en-AU" dirty="0"/>
          </a:p>
        </p:txBody>
      </p:sp>
    </p:spTree>
    <p:extLst>
      <p:ext uri="{BB962C8B-B14F-4D97-AF65-F5344CB8AC3E}">
        <p14:creationId xmlns:p14="http://schemas.microsoft.com/office/powerpoint/2010/main" val="338443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200" dirty="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200" dirty="0">
                <a:effectLst/>
                <a:latin typeface="Aptos" panose="020B0004020202020204" pitchFamily="34" charset="0"/>
                <a:ea typeface="DengXian" panose="02010600030101010101" pitchFamily="2" charset="-122"/>
                <a:cs typeface="Aptos" panose="020B0004020202020204" pitchFamily="34" charset="0"/>
              </a:rPr>
              <a:t> and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200" dirty="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5" tooltip="https://www.aitsl.edu.au/docs/default-source/feedback/aitsl-learning-intentions-and-success-criteria-strategy.pdf?sfvrsn=382dec3c_2"/>
              </a:rPr>
              <a:t>AITSL</a:t>
            </a:r>
            <a:r>
              <a:rPr lang="en-AU" dirty="0"/>
              <a:t> or the NSW Department of Education explicit teaching strategies, ⁠</a:t>
            </a:r>
            <a:r>
              <a:rPr lang="en-AU" dirty="0">
                <a:hlinkClick r:id="rId6" tooltip="https://education.nsw.gov.au/teaching-and-learning/curriculum/explicit-teaching/explicit-teaching-strategies/sharing-learning-intentions"/>
              </a:rPr>
              <a:t>Sharing learning intentions</a:t>
            </a:r>
            <a:r>
              <a:rPr lang="en-AU" dirty="0"/>
              <a:t> and ⁠</a:t>
            </a:r>
            <a:r>
              <a:rPr lang="en-AU" dirty="0">
                <a:hlinkClick r:id="rId7"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29</a:t>
            </a:fld>
            <a:endParaRPr lang="en-AU" dirty="0"/>
          </a:p>
        </p:txBody>
      </p:sp>
    </p:spTree>
    <p:extLst>
      <p:ext uri="{BB962C8B-B14F-4D97-AF65-F5344CB8AC3E}">
        <p14:creationId xmlns:p14="http://schemas.microsoft.com/office/powerpoint/2010/main" val="3789255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9D0139-91BE-4359-A303-15EF60E4809A}" type="slidenum">
              <a:rPr lang="en-AU" smtClean="0"/>
              <a:t>32</a:t>
            </a:fld>
            <a:endParaRPr lang="en-AU" dirty="0"/>
          </a:p>
        </p:txBody>
      </p:sp>
    </p:spTree>
    <p:extLst>
      <p:ext uri="{BB962C8B-B14F-4D97-AF65-F5344CB8AC3E}">
        <p14:creationId xmlns:p14="http://schemas.microsoft.com/office/powerpoint/2010/main" val="1850644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dirty="0"/>
          </a:p>
        </p:txBody>
      </p:sp>
    </p:spTree>
    <p:extLst>
      <p:ext uri="{BB962C8B-B14F-4D97-AF65-F5344CB8AC3E}">
        <p14:creationId xmlns:p14="http://schemas.microsoft.com/office/powerpoint/2010/main" val="103752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Calibri"/>
              </a:rPr>
              <a:t>Interactive features can be viewed in slide show</a:t>
            </a:r>
          </a:p>
          <a:p>
            <a:endParaRPr lang="en-AU" b="1" dirty="0"/>
          </a:p>
          <a:p>
            <a:r>
              <a:rPr lang="en-AU" b="1" dirty="0"/>
              <a:t>Notes for vendors [to be removed after slide deck creation]:</a:t>
            </a:r>
            <a:endParaRPr lang="en-US" dirty="0">
              <a:cs typeface="Calibri"/>
            </a:endParaRPr>
          </a:p>
          <a:p>
            <a:pPr marL="171450" indent="-171450">
              <a:buFont typeface="Arial,Sans-Serif"/>
              <a:buChar char="•"/>
            </a:pPr>
            <a:r>
              <a:rPr lang="en-AU" b="1" dirty="0"/>
              <a:t>Create hyperlinks to dividers that match lesson numbers by</a:t>
            </a:r>
          </a:p>
          <a:p>
            <a:pPr marL="781035" lvl="1" indent="-171450">
              <a:buFont typeface="Arial,Sans-Serif"/>
              <a:buChar char="•"/>
            </a:pPr>
            <a:r>
              <a:rPr lang="en-AU" b="1" dirty="0"/>
              <a:t>Right click on the number&gt;edit link&gt;select slide in deck to connect to</a:t>
            </a:r>
          </a:p>
          <a:p>
            <a:pPr marL="171450" indent="-171450">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324276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dirty="0"/>
          </a:p>
        </p:txBody>
      </p:sp>
    </p:spTree>
    <p:extLst>
      <p:ext uri="{BB962C8B-B14F-4D97-AF65-F5344CB8AC3E}">
        <p14:creationId xmlns:p14="http://schemas.microsoft.com/office/powerpoint/2010/main" val="4118286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dirty="0"/>
          </a:p>
        </p:txBody>
      </p:sp>
    </p:spTree>
    <p:extLst>
      <p:ext uri="{BB962C8B-B14F-4D97-AF65-F5344CB8AC3E}">
        <p14:creationId xmlns:p14="http://schemas.microsoft.com/office/powerpoint/2010/main" val="3435060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110CF-5EAC-ABCD-7873-06337893D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19385-4799-40AD-2C7A-404233BF3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89516-DB64-165F-D1CE-F607A5DA64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DDD23-8815-1F16-C9D0-F2B2012CF62F}"/>
              </a:ext>
            </a:extLst>
          </p:cNvPr>
          <p:cNvSpPr>
            <a:spLocks noGrp="1"/>
          </p:cNvSpPr>
          <p:nvPr>
            <p:ph type="sldNum" sz="quarter" idx="5"/>
          </p:nvPr>
        </p:nvSpPr>
        <p:spPr/>
        <p:txBody>
          <a:bodyPr/>
          <a:lstStyle/>
          <a:p>
            <a:fld id="{949D0139-91BE-4359-A303-15EF60E4809A}" type="slidenum">
              <a:rPr lang="en-AU" smtClean="0"/>
              <a:t>39</a:t>
            </a:fld>
            <a:endParaRPr lang="en-AU" dirty="0"/>
          </a:p>
        </p:txBody>
      </p:sp>
    </p:spTree>
    <p:extLst>
      <p:ext uri="{BB962C8B-B14F-4D97-AF65-F5344CB8AC3E}">
        <p14:creationId xmlns:p14="http://schemas.microsoft.com/office/powerpoint/2010/main" val="393839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200" dirty="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200" dirty="0">
                <a:effectLst/>
                <a:latin typeface="Aptos" panose="020B0004020202020204" pitchFamily="34" charset="0"/>
                <a:ea typeface="DengXian" panose="02010600030101010101" pitchFamily="2" charset="-122"/>
                <a:cs typeface="Aptos" panose="020B0004020202020204" pitchFamily="34" charset="0"/>
              </a:rPr>
              <a:t> and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200" dirty="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5" tooltip="https://www.aitsl.edu.au/docs/default-source/feedback/aitsl-learning-intentions-and-success-criteria-strategy.pdf?sfvrsn=382dec3c_2"/>
              </a:rPr>
              <a:t>AITSL</a:t>
            </a:r>
            <a:r>
              <a:rPr lang="en-AU" dirty="0"/>
              <a:t> or the NSW Department of Education explicit teaching strategies, ⁠</a:t>
            </a:r>
            <a:r>
              <a:rPr lang="en-AU" dirty="0">
                <a:hlinkClick r:id="rId6" tooltip="https://education.nsw.gov.au/teaching-and-learning/curriculum/explicit-teaching/explicit-teaching-strategies/sharing-learning-intentions"/>
              </a:rPr>
              <a:t>Sharing learning intentions</a:t>
            </a:r>
            <a:r>
              <a:rPr lang="en-AU" dirty="0"/>
              <a:t> and ⁠</a:t>
            </a:r>
            <a:r>
              <a:rPr lang="en-AU" dirty="0">
                <a:hlinkClick r:id="rId7"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40</a:t>
            </a:fld>
            <a:endParaRPr lang="en-AU" dirty="0"/>
          </a:p>
        </p:txBody>
      </p:sp>
    </p:spTree>
    <p:extLst>
      <p:ext uri="{BB962C8B-B14F-4D97-AF65-F5344CB8AC3E}">
        <p14:creationId xmlns:p14="http://schemas.microsoft.com/office/powerpoint/2010/main" val="4036120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dirty="0"/>
          </a:p>
        </p:txBody>
      </p:sp>
    </p:spTree>
    <p:extLst>
      <p:ext uri="{BB962C8B-B14F-4D97-AF65-F5344CB8AC3E}">
        <p14:creationId xmlns:p14="http://schemas.microsoft.com/office/powerpoint/2010/main" val="3762557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dirty="0"/>
          </a:p>
        </p:txBody>
      </p:sp>
    </p:spTree>
    <p:extLst>
      <p:ext uri="{BB962C8B-B14F-4D97-AF65-F5344CB8AC3E}">
        <p14:creationId xmlns:p14="http://schemas.microsoft.com/office/powerpoint/2010/main" val="4271270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dirty="0"/>
          </a:p>
        </p:txBody>
      </p:sp>
    </p:spTree>
    <p:extLst>
      <p:ext uri="{BB962C8B-B14F-4D97-AF65-F5344CB8AC3E}">
        <p14:creationId xmlns:p14="http://schemas.microsoft.com/office/powerpoint/2010/main" val="3219703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dirty="0"/>
          </a:p>
        </p:txBody>
      </p:sp>
    </p:spTree>
    <p:extLst>
      <p:ext uri="{BB962C8B-B14F-4D97-AF65-F5344CB8AC3E}">
        <p14:creationId xmlns:p14="http://schemas.microsoft.com/office/powerpoint/2010/main" val="1961612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dirty="0"/>
          </a:p>
        </p:txBody>
      </p:sp>
    </p:spTree>
    <p:extLst>
      <p:ext uri="{BB962C8B-B14F-4D97-AF65-F5344CB8AC3E}">
        <p14:creationId xmlns:p14="http://schemas.microsoft.com/office/powerpoint/2010/main" val="1782744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2E7B7-D6F7-8A79-71CA-C007F7A29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45D8F-7235-9A5A-C8C8-F22FA73B6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5B13C-D1E2-A1D9-D3BE-12E1B9776F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13ECFB-8BE6-D43B-A177-74CDE401A3F8}"/>
              </a:ext>
            </a:extLst>
          </p:cNvPr>
          <p:cNvSpPr>
            <a:spLocks noGrp="1"/>
          </p:cNvSpPr>
          <p:nvPr>
            <p:ph type="sldNum" sz="quarter" idx="5"/>
          </p:nvPr>
        </p:nvSpPr>
        <p:spPr/>
        <p:txBody>
          <a:bodyPr/>
          <a:lstStyle/>
          <a:p>
            <a:fld id="{949D0139-91BE-4359-A303-15EF60E4809A}" type="slidenum">
              <a:rPr lang="en-AU" smtClean="0"/>
              <a:t>49</a:t>
            </a:fld>
            <a:endParaRPr lang="en-AU" dirty="0"/>
          </a:p>
        </p:txBody>
      </p:sp>
    </p:spTree>
    <p:extLst>
      <p:ext uri="{BB962C8B-B14F-4D97-AF65-F5344CB8AC3E}">
        <p14:creationId xmlns:p14="http://schemas.microsoft.com/office/powerpoint/2010/main" val="203888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9D0139-91BE-4359-A303-15EF60E4809A}" type="slidenum">
              <a:rPr lang="en-AU" smtClean="0"/>
              <a:t>4</a:t>
            </a:fld>
            <a:endParaRPr lang="en-AU" dirty="0"/>
          </a:p>
        </p:txBody>
      </p:sp>
    </p:spTree>
    <p:extLst>
      <p:ext uri="{BB962C8B-B14F-4D97-AF65-F5344CB8AC3E}">
        <p14:creationId xmlns:p14="http://schemas.microsoft.com/office/powerpoint/2010/main" val="3380464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200" dirty="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200" dirty="0">
                <a:effectLst/>
                <a:latin typeface="Aptos" panose="020B0004020202020204" pitchFamily="34" charset="0"/>
                <a:ea typeface="DengXian" panose="02010600030101010101" pitchFamily="2" charset="-122"/>
                <a:cs typeface="Aptos" panose="020B0004020202020204" pitchFamily="34" charset="0"/>
              </a:rPr>
              <a:t> and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200" dirty="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5" tooltip="https://www.aitsl.edu.au/docs/default-source/feedback/aitsl-learning-intentions-and-success-criteria-strategy.pdf?sfvrsn=382dec3c_2"/>
              </a:rPr>
              <a:t>AITSL</a:t>
            </a:r>
            <a:r>
              <a:rPr lang="en-AU" dirty="0"/>
              <a:t> or the NSW Department of Education explicit teaching strategies, ⁠</a:t>
            </a:r>
            <a:r>
              <a:rPr lang="en-AU" dirty="0">
                <a:hlinkClick r:id="rId6" tooltip="https://education.nsw.gov.au/teaching-and-learning/curriculum/explicit-teaching/explicit-teaching-strategies/sharing-learning-intentions"/>
              </a:rPr>
              <a:t>Sharing learning intentions</a:t>
            </a:r>
            <a:r>
              <a:rPr lang="en-AU" dirty="0"/>
              <a:t> and ⁠</a:t>
            </a:r>
            <a:r>
              <a:rPr lang="en-AU" dirty="0">
                <a:hlinkClick r:id="rId7"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50</a:t>
            </a:fld>
            <a:endParaRPr lang="en-AU" dirty="0"/>
          </a:p>
        </p:txBody>
      </p:sp>
    </p:spTree>
    <p:extLst>
      <p:ext uri="{BB962C8B-B14F-4D97-AF65-F5344CB8AC3E}">
        <p14:creationId xmlns:p14="http://schemas.microsoft.com/office/powerpoint/2010/main" val="3165003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dirty="0"/>
          </a:p>
        </p:txBody>
      </p:sp>
    </p:spTree>
    <p:extLst>
      <p:ext uri="{BB962C8B-B14F-4D97-AF65-F5344CB8AC3E}">
        <p14:creationId xmlns:p14="http://schemas.microsoft.com/office/powerpoint/2010/main" val="3907328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dirty="0"/>
          </a:p>
        </p:txBody>
      </p:sp>
    </p:spTree>
    <p:extLst>
      <p:ext uri="{BB962C8B-B14F-4D97-AF65-F5344CB8AC3E}">
        <p14:creationId xmlns:p14="http://schemas.microsoft.com/office/powerpoint/2010/main" val="4019028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dirty="0"/>
          </a:p>
        </p:txBody>
      </p:sp>
    </p:spTree>
    <p:extLst>
      <p:ext uri="{BB962C8B-B14F-4D97-AF65-F5344CB8AC3E}">
        <p14:creationId xmlns:p14="http://schemas.microsoft.com/office/powerpoint/2010/main" val="4109105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dirty="0"/>
          </a:p>
        </p:txBody>
      </p:sp>
    </p:spTree>
    <p:extLst>
      <p:ext uri="{BB962C8B-B14F-4D97-AF65-F5344CB8AC3E}">
        <p14:creationId xmlns:p14="http://schemas.microsoft.com/office/powerpoint/2010/main" val="4193100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dirty="0"/>
          </a:p>
        </p:txBody>
      </p:sp>
    </p:spTree>
    <p:extLst>
      <p:ext uri="{BB962C8B-B14F-4D97-AF65-F5344CB8AC3E}">
        <p14:creationId xmlns:p14="http://schemas.microsoft.com/office/powerpoint/2010/main" val="3762557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dirty="0"/>
          </a:p>
        </p:txBody>
      </p:sp>
    </p:spTree>
    <p:extLst>
      <p:ext uri="{BB962C8B-B14F-4D97-AF65-F5344CB8AC3E}">
        <p14:creationId xmlns:p14="http://schemas.microsoft.com/office/powerpoint/2010/main" val="117788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7072B-DFF3-BF75-0FF4-D0B96551A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09E46-078B-4285-80B6-CC335E78F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F3D3A-B963-89D6-C0F6-F86C361908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455856-C2F6-BCCC-052A-93C8A2BB3888}"/>
              </a:ext>
            </a:extLst>
          </p:cNvPr>
          <p:cNvSpPr>
            <a:spLocks noGrp="1"/>
          </p:cNvSpPr>
          <p:nvPr>
            <p:ph type="sldNum" sz="quarter" idx="5"/>
          </p:nvPr>
        </p:nvSpPr>
        <p:spPr/>
        <p:txBody>
          <a:bodyPr/>
          <a:lstStyle/>
          <a:p>
            <a:fld id="{949D0139-91BE-4359-A303-15EF60E4809A}" type="slidenum">
              <a:rPr lang="en-AU" smtClean="0"/>
              <a:t>59</a:t>
            </a:fld>
            <a:endParaRPr lang="en-AU" dirty="0"/>
          </a:p>
        </p:txBody>
      </p:sp>
    </p:spTree>
    <p:extLst>
      <p:ext uri="{BB962C8B-B14F-4D97-AF65-F5344CB8AC3E}">
        <p14:creationId xmlns:p14="http://schemas.microsoft.com/office/powerpoint/2010/main" val="3849494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200" dirty="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200" dirty="0">
                <a:effectLst/>
                <a:latin typeface="Aptos" panose="020B0004020202020204" pitchFamily="34" charset="0"/>
                <a:ea typeface="DengXian" panose="02010600030101010101" pitchFamily="2" charset="-122"/>
                <a:cs typeface="Aptos" panose="020B0004020202020204" pitchFamily="34" charset="0"/>
              </a:rPr>
              <a:t> and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200" dirty="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5" tooltip="https://www.aitsl.edu.au/docs/default-source/feedback/aitsl-learning-intentions-and-success-criteria-strategy.pdf?sfvrsn=382dec3c_2"/>
              </a:rPr>
              <a:t>AITSL</a:t>
            </a:r>
            <a:r>
              <a:rPr lang="en-AU" dirty="0"/>
              <a:t> or the NSW Department of Education explicit teaching strategies, ⁠</a:t>
            </a:r>
            <a:r>
              <a:rPr lang="en-AU" dirty="0">
                <a:hlinkClick r:id="rId6" tooltip="https://education.nsw.gov.au/teaching-and-learning/curriculum/explicit-teaching/explicit-teaching-strategies/sharing-learning-intentions"/>
              </a:rPr>
              <a:t>Sharing learning intentions</a:t>
            </a:r>
            <a:r>
              <a:rPr lang="en-AU" dirty="0"/>
              <a:t> and ⁠</a:t>
            </a:r>
            <a:r>
              <a:rPr lang="en-AU" dirty="0">
                <a:hlinkClick r:id="rId7"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60</a:t>
            </a:fld>
            <a:endParaRPr lang="en-AU" dirty="0"/>
          </a:p>
        </p:txBody>
      </p:sp>
    </p:spTree>
    <p:extLst>
      <p:ext uri="{BB962C8B-B14F-4D97-AF65-F5344CB8AC3E}">
        <p14:creationId xmlns:p14="http://schemas.microsoft.com/office/powerpoint/2010/main" val="2114873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9D0139-91BE-4359-A303-15EF60E4809A}" type="slidenum">
              <a:rPr lang="en-AU" smtClean="0"/>
              <a:t>61</a:t>
            </a:fld>
            <a:endParaRPr lang="en-AU" dirty="0"/>
          </a:p>
        </p:txBody>
      </p:sp>
    </p:spTree>
    <p:extLst>
      <p:ext uri="{BB962C8B-B14F-4D97-AF65-F5344CB8AC3E}">
        <p14:creationId xmlns:p14="http://schemas.microsoft.com/office/powerpoint/2010/main" val="137019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dirty="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dirty="0">
                <a:effectLst/>
                <a:latin typeface="Aptos" panose="020B0004020202020204" pitchFamily="34" charset="0"/>
                <a:ea typeface="DengXian" panose="02010600030101010101" pitchFamily="2" charset="-122"/>
                <a:cs typeface="Aptos" panose="020B0004020202020204" pitchFamily="34" charset="0"/>
              </a:rPr>
              <a:t> and </a:t>
            </a:r>
            <a:r>
              <a:rPr lang="en-AU" sz="18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dirty="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5" tooltip="https://www.aitsl.edu.au/docs/default-source/feedback/aitsl-learning-intentions-and-success-criteria-strategy.pdf?sfvrsn=382dec3c_2"/>
              </a:rPr>
              <a:t>AITSL</a:t>
            </a:r>
            <a:r>
              <a:rPr lang="en-AU" dirty="0"/>
              <a:t> or the NSW Department of Education explicit teaching strategies, ⁠</a:t>
            </a:r>
            <a:r>
              <a:rPr lang="en-AU" dirty="0">
                <a:hlinkClick r:id="rId6" tooltip="https://education.nsw.gov.au/teaching-and-learning/curriculum/explicit-teaching/explicit-teaching-strategies/sharing-learning-intentions"/>
              </a:rPr>
              <a:t>Sharing learning intentions</a:t>
            </a:r>
            <a:r>
              <a:rPr lang="en-AU" dirty="0"/>
              <a:t> and ⁠</a:t>
            </a:r>
            <a:r>
              <a:rPr lang="en-AU" dirty="0">
                <a:hlinkClick r:id="rId7"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1915126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Teacher note: </a:t>
            </a:r>
            <a:r>
              <a:rPr lang="en-AU" dirty="0"/>
              <a:t>This may be used as an extension activity.</a:t>
            </a:r>
          </a:p>
          <a:p>
            <a:endParaRPr lang="en-AU" dirty="0"/>
          </a:p>
        </p:txBody>
      </p:sp>
      <p:sp>
        <p:nvSpPr>
          <p:cNvPr id="4" name="Slide Number Placeholder 3"/>
          <p:cNvSpPr>
            <a:spLocks noGrp="1"/>
          </p:cNvSpPr>
          <p:nvPr>
            <p:ph type="sldNum" sz="quarter" idx="5"/>
          </p:nvPr>
        </p:nvSpPr>
        <p:spPr/>
        <p:txBody>
          <a:bodyPr/>
          <a:lstStyle/>
          <a:p>
            <a:fld id="{949D0139-91BE-4359-A303-15EF60E4809A}" type="slidenum">
              <a:rPr lang="en-AU" smtClean="0"/>
              <a:t>65</a:t>
            </a:fld>
            <a:endParaRPr lang="en-AU" dirty="0"/>
          </a:p>
        </p:txBody>
      </p:sp>
    </p:spTree>
    <p:extLst>
      <p:ext uri="{BB962C8B-B14F-4D97-AF65-F5344CB8AC3E}">
        <p14:creationId xmlns:p14="http://schemas.microsoft.com/office/powerpoint/2010/main" val="1190694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This may be used as an extension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dirty="0"/>
          </a:p>
        </p:txBody>
      </p:sp>
    </p:spTree>
    <p:extLst>
      <p:ext uri="{BB962C8B-B14F-4D97-AF65-F5344CB8AC3E}">
        <p14:creationId xmlns:p14="http://schemas.microsoft.com/office/powerpoint/2010/main" val="1688771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dirty="0"/>
          </a:p>
        </p:txBody>
      </p:sp>
    </p:spTree>
    <p:extLst>
      <p:ext uri="{BB962C8B-B14F-4D97-AF65-F5344CB8AC3E}">
        <p14:creationId xmlns:p14="http://schemas.microsoft.com/office/powerpoint/2010/main" val="3194385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dirty="0"/>
          </a:p>
        </p:txBody>
      </p:sp>
    </p:spTree>
    <p:extLst>
      <p:ext uri="{BB962C8B-B14F-4D97-AF65-F5344CB8AC3E}">
        <p14:creationId xmlns:p14="http://schemas.microsoft.com/office/powerpoint/2010/main" val="499584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teachers may choose to share the scaffolding questions and sample design concept statement provided in the Appendix section of Sample unit – nothing is neutral. These could be used to support the whole class or individual students.</a:t>
            </a:r>
          </a:p>
        </p:txBody>
      </p:sp>
      <p:sp>
        <p:nvSpPr>
          <p:cNvPr id="4" name="Slide Number Placeholder 3"/>
          <p:cNvSpPr>
            <a:spLocks noGrp="1"/>
          </p:cNvSpPr>
          <p:nvPr>
            <p:ph type="sldNum" sz="quarter" idx="5"/>
          </p:nvPr>
        </p:nvSpPr>
        <p:spPr/>
        <p:txBody>
          <a:bodyPr/>
          <a:lstStyle/>
          <a:p>
            <a:fld id="{949D0139-91BE-4359-A303-15EF60E4809A}" type="slidenum">
              <a:rPr lang="en-AU" smtClean="0"/>
              <a:t>70</a:t>
            </a:fld>
            <a:endParaRPr lang="en-AU" dirty="0"/>
          </a:p>
        </p:txBody>
      </p:sp>
    </p:spTree>
    <p:extLst>
      <p:ext uri="{BB962C8B-B14F-4D97-AF65-F5344CB8AC3E}">
        <p14:creationId xmlns:p14="http://schemas.microsoft.com/office/powerpoint/2010/main" val="190944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EFC2-E139-0864-A3A2-ECD42BCE1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FD8EE-DB59-9AD3-10F8-B092F20E3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A789B-152F-93A3-EAD1-1CE3BA1A5C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E47327-B5CE-7875-43C5-65B0E02B9753}"/>
              </a:ext>
            </a:extLst>
          </p:cNvPr>
          <p:cNvSpPr>
            <a:spLocks noGrp="1"/>
          </p:cNvSpPr>
          <p:nvPr>
            <p:ph type="sldNum" sz="quarter" idx="5"/>
          </p:nvPr>
        </p:nvSpPr>
        <p:spPr/>
        <p:txBody>
          <a:bodyPr/>
          <a:lstStyle/>
          <a:p>
            <a:fld id="{949D0139-91BE-4359-A303-15EF60E4809A}" type="slidenum">
              <a:rPr lang="en-AU" smtClean="0"/>
              <a:t>71</a:t>
            </a:fld>
            <a:endParaRPr lang="en-AU" dirty="0"/>
          </a:p>
        </p:txBody>
      </p:sp>
    </p:spTree>
    <p:extLst>
      <p:ext uri="{BB962C8B-B14F-4D97-AF65-F5344CB8AC3E}">
        <p14:creationId xmlns:p14="http://schemas.microsoft.com/office/powerpoint/2010/main" val="190887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200" dirty="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200" dirty="0">
                <a:effectLst/>
                <a:latin typeface="Aptos" panose="020B0004020202020204" pitchFamily="34" charset="0"/>
                <a:ea typeface="DengXian" panose="02010600030101010101" pitchFamily="2" charset="-122"/>
                <a:cs typeface="Aptos" panose="020B0004020202020204" pitchFamily="34" charset="0"/>
              </a:rPr>
              <a:t> and </a:t>
            </a:r>
            <a:r>
              <a:rPr lang="en-AU" sz="1200" u="sng" dirty="0">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200" dirty="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5" tooltip="https://www.aitsl.edu.au/docs/default-source/feedback/aitsl-learning-intentions-and-success-criteria-strategy.pdf?sfvrsn=382dec3c_2"/>
              </a:rPr>
              <a:t>AITSL</a:t>
            </a:r>
            <a:r>
              <a:rPr lang="en-AU" dirty="0"/>
              <a:t> or the NSW Department of Education explicit teaching strategies, ⁠</a:t>
            </a:r>
            <a:r>
              <a:rPr lang="en-AU" dirty="0">
                <a:hlinkClick r:id="rId6" tooltip="https://education.nsw.gov.au/teaching-and-learning/curriculum/explicit-teaching/explicit-teaching-strategies/sharing-learning-intentions"/>
              </a:rPr>
              <a:t>Sharing learning intentions</a:t>
            </a:r>
            <a:r>
              <a:rPr lang="en-AU" dirty="0"/>
              <a:t> and ⁠</a:t>
            </a:r>
            <a:r>
              <a:rPr lang="en-AU" dirty="0">
                <a:hlinkClick r:id="rId7"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72</a:t>
            </a:fld>
            <a:endParaRPr lang="en-AU" dirty="0"/>
          </a:p>
        </p:txBody>
      </p:sp>
    </p:spTree>
    <p:extLst>
      <p:ext uri="{BB962C8B-B14F-4D97-AF65-F5344CB8AC3E}">
        <p14:creationId xmlns:p14="http://schemas.microsoft.com/office/powerpoint/2010/main" val="3580027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dirty="0"/>
          </a:p>
        </p:txBody>
      </p:sp>
    </p:spTree>
    <p:extLst>
      <p:ext uri="{BB962C8B-B14F-4D97-AF65-F5344CB8AC3E}">
        <p14:creationId xmlns:p14="http://schemas.microsoft.com/office/powerpoint/2010/main" val="2171588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dirty="0"/>
          </a:p>
        </p:txBody>
      </p:sp>
    </p:spTree>
    <p:extLst>
      <p:ext uri="{BB962C8B-B14F-4D97-AF65-F5344CB8AC3E}">
        <p14:creationId xmlns:p14="http://schemas.microsoft.com/office/powerpoint/2010/main" val="17827446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dirty="0"/>
          </a:p>
        </p:txBody>
      </p:sp>
    </p:spTree>
    <p:extLst>
      <p:ext uri="{BB962C8B-B14F-4D97-AF65-F5344CB8AC3E}">
        <p14:creationId xmlns:p14="http://schemas.microsoft.com/office/powerpoint/2010/main" val="168877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791084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dirty="0"/>
          </a:p>
        </p:txBody>
      </p:sp>
    </p:spTree>
    <p:extLst>
      <p:ext uri="{BB962C8B-B14F-4D97-AF65-F5344CB8AC3E}">
        <p14:creationId xmlns:p14="http://schemas.microsoft.com/office/powerpoint/2010/main" val="1935574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85575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1053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Teacher note: </a:t>
            </a:r>
            <a:r>
              <a:rPr lang="en-AU" sz="1800" dirty="0">
                <a:effectLst/>
                <a:latin typeface="Arial" panose="020B0604020202020204" pitchFamily="34" charset="0"/>
                <a:ea typeface="Calibri" panose="020F0502020204030204" pitchFamily="34" charset="0"/>
              </a:rPr>
              <a:t>Give students 3 sticky notes, which they can attach in the appropriate circles on this slide, under the headings ‘What can we see and what can we hear’. Unpack where students have identified opportunities to consider lighting, sound, set, costume or props. </a:t>
            </a:r>
          </a:p>
          <a:p>
            <a:endParaRPr lang="en-AU" dirty="0"/>
          </a:p>
        </p:txBody>
      </p:sp>
      <p:sp>
        <p:nvSpPr>
          <p:cNvPr id="4" name="Slide Number Placeholder 3"/>
          <p:cNvSpPr>
            <a:spLocks noGrp="1"/>
          </p:cNvSpPr>
          <p:nvPr>
            <p:ph type="sldNum" sz="quarter" idx="5"/>
          </p:nvPr>
        </p:nvSpPr>
        <p:spPr/>
        <p:txBody>
          <a:bodyPr/>
          <a:lstStyle/>
          <a:p>
            <a:fld id="{949D0139-91BE-4359-A303-15EF60E4809A}" type="slidenum">
              <a:rPr lang="en-AU" smtClean="0"/>
              <a:t>10</a:t>
            </a:fld>
            <a:endParaRPr lang="en-AU" dirty="0"/>
          </a:p>
        </p:txBody>
      </p:sp>
    </p:spTree>
    <p:extLst>
      <p:ext uri="{BB962C8B-B14F-4D97-AF65-F5344CB8AC3E}">
        <p14:creationId xmlns:p14="http://schemas.microsoft.com/office/powerpoint/2010/main" val="380813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9251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79108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dirty="0"/>
          </a:p>
        </p:txBody>
      </p:sp>
    </p:spTree>
    <p:extLst>
      <p:ext uri="{BB962C8B-B14F-4D97-AF65-F5344CB8AC3E}">
        <p14:creationId xmlns:p14="http://schemas.microsoft.com/office/powerpoint/2010/main" val="1117769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372163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8928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dirty="0"/>
              <a:t>Click icon to add table</a:t>
            </a:r>
            <a:endParaRPr lang="en-AU" dirty="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dirty="0"/>
              <a:t>Click icon to add table</a:t>
            </a:r>
            <a:endParaRPr lang="en-AU" dirty="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058139701"/>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09497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09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7993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dirty="0"/>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8456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32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dirty="0"/>
              <a:t>Click icon to add picture</a:t>
            </a:r>
            <a:endParaRPr lang="en-AU" dirty="0"/>
          </a:p>
        </p:txBody>
      </p:sp>
    </p:spTree>
    <p:extLst>
      <p:ext uri="{BB962C8B-B14F-4D97-AF65-F5344CB8AC3E}">
        <p14:creationId xmlns:p14="http://schemas.microsoft.com/office/powerpoint/2010/main" val="257147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7121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5599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9061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74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63431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drama-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atyp.com.au/ATYP-productions/compas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hyperlink" Target="https://pixabay.com/service/license-summary/"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hyperlink" Target="https://pixabay.com/service/license-summar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atyp.com.au/ATYP-productions/shack/"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tsunit.nsw.edu.au/art-bites/lighting#modal-1679" TargetMode="Externa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www.austlit.edu.au/austlit/page/9798482"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s://pixabay.com/service/license-summary/" TargetMode="External"/><Relationship Id="rId4" Type="http://schemas.openxmlformats.org/officeDocument/2006/relationships/hyperlink" Target="https://www.nma.gov.au/explore/collection/highlights/evonne-goolagong-cawley#:~:text=Born%20in%201951%2C%20Googalong%20Cawley,Open%20once%20and%20Wimbledon%20twice."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hyperlink" Target="https://www.berklee.edu/careers/roles/foley-artist"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currency.com.au/"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www.nsw.gov.au/arts-and-culture/engage-nsw-arts-and-culture/resource-hub/aboriginal-arts-and-culture-protocols"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hyperlink" Target="https://www.currency.com.au/authors/jack-davis/" TargetMode="Externa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hyperlink" Target="https://atyp.com.au/ATYP-productions/shack-2022/" TargetMode="External"/><Relationship Id="rId13" Type="http://schemas.openxmlformats.org/officeDocument/2006/relationships/hyperlink" Target="https://www.currency.com.au/books/australian-history/sunshine-super-girl/"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atyp.com.au/ATYP-productions/compass/" TargetMode="External"/><Relationship Id="rId12" Type="http://schemas.openxmlformats.org/officeDocument/2006/relationships/hyperlink" Target="https://www.currency.com.au/authors/jack-davis/"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hyperlink" Target="https://curriculum.nsw.edu.au/learning-areas/creative-arts/drama-7-10-2023/overview" TargetMode="External"/><Relationship Id="rId11" Type="http://schemas.openxmlformats.org/officeDocument/2006/relationships/hyperlink" Target="https://playlabtheatre.com.au/shop-publications/australian-gothic-theatre/where-in-the-world-is-frank-sparrow-by-angela-betzien/#:~:text=Where%20in%20the%20World%20is%20Frank%20Sparrow%3F%20was%20commissioned%20by,find%20love%20and%20face%20death." TargetMode="External"/><Relationship Id="rId5" Type="http://schemas.openxmlformats.org/officeDocument/2006/relationships/hyperlink" Target="https://curriculum.nsw.edu.au/" TargetMode="External"/><Relationship Id="rId10" Type="http://schemas.openxmlformats.org/officeDocument/2006/relationships/hyperlink" Target="https://www.austlit.edu.au/austlit/page/9798482"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playlabtheatre.com.au/shop-publications/comedy/compass-by-jessica-bellamy/" TargetMode="External"/><Relationship Id="rId14" Type="http://schemas.openxmlformats.org/officeDocument/2006/relationships/hyperlink" Target="https://playlabtheatre.com.au/shop-publications/realism/shack-by-george-kemp/"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yumpu.com/en/document/read/42112590/honey-spot-sydney-opera-house" TargetMode="External"/><Relationship Id="rId2" Type="http://schemas.openxmlformats.org/officeDocument/2006/relationships/hyperlink" Target="https://artsunit.nsw.edu.au/art-bites/lighting" TargetMode="External"/><Relationship Id="rId1" Type="http://schemas.openxmlformats.org/officeDocument/2006/relationships/slideLayout" Target="../slideLayouts/slideLayout9.xml"/><Relationship Id="rId4" Type="http://schemas.openxmlformats.org/officeDocument/2006/relationships/hyperlink" Target="https://www.nma.gov.au/explore/collection/highlights/evonne-goolagong-cawley#:~:text=Born%20in%201951%2C%20Googalong%20Cawley,Open%20once%20and%20Wimbledon%20twice."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pixabay.com/service/license-summary/" TargetMode="External"/><Relationship Id="rId4" Type="http://schemas.openxmlformats.org/officeDocument/2006/relationships/hyperlink" Target="https://www.yumpu.com/en/document/read/42112590/honey-spot-sydney-opera-hou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marR="0" lvl="0" indent="-342900" algn="l" defTabSz="914377" rtl="0" eaLnBrk="1" fontAlgn="auto" latinLnBrk="0" hangingPunct="1">
              <a:lnSpc>
                <a:spcPct val="150000"/>
              </a:lnSpc>
              <a:spcBef>
                <a:spcPts val="0"/>
              </a:spcBef>
              <a:spcAft>
                <a:spcPts val="600"/>
              </a:spcAft>
              <a:buClrTx/>
              <a:buSzTx/>
              <a:buFont typeface="Arial"/>
              <a:buChar char="•"/>
              <a:tabLst/>
              <a:defRPr/>
            </a:pPr>
            <a:r>
              <a:rPr lang="en-AU" sz="1800" dirty="0">
                <a:ea typeface="+mn-lt"/>
                <a:cs typeface="+mn-lt"/>
              </a:rPr>
              <a:t>This resource is not a teaching and learning program. It should be used in conjunction with the Stage 5 (Year 9) ‘Nothing is neutral – designing for theatre’ sample unit and assessment task, </a:t>
            </a:r>
            <a:r>
              <a:rPr kumimoji="0" lang="en-AU" sz="1800" b="0" i="0" u="none" strike="noStrike" kern="1200" cap="none" spc="0" normalizeH="0" baseline="0" noProof="0" dirty="0">
                <a:ln>
                  <a:noFill/>
                </a:ln>
                <a:solidFill>
                  <a:srgbClr val="22272B"/>
                </a:solidFill>
                <a:effectLst/>
                <a:uLnTx/>
                <a:uFillTx/>
                <a:latin typeface="Arial" panose="020B0604020202020204"/>
                <a:ea typeface="+mn-lt"/>
                <a:cs typeface="Arial" panose="020B0604020202020204"/>
              </a:rPr>
              <a:t>available on the </a:t>
            </a:r>
            <a:r>
              <a:rPr lang="en-AU" sz="1800" dirty="0">
                <a:solidFill>
                  <a:srgbClr val="22272B"/>
                </a:solidFill>
                <a:latin typeface="Arial" panose="020B0604020202020204"/>
                <a:ea typeface="+mn-lt"/>
                <a:cs typeface="Arial" panose="020B0604020202020204"/>
                <a:hlinkClick r:id="rId3"/>
              </a:rPr>
              <a:t>Planning, programming and assessing drama 7–10 (2023)</a:t>
            </a:r>
            <a:r>
              <a:rPr kumimoji="0" lang="en-AU" sz="1800" b="0" i="0" u="none" strike="noStrike" kern="1200" cap="none" spc="0" normalizeH="0" baseline="0" noProof="0" dirty="0">
                <a:ln>
                  <a:noFill/>
                </a:ln>
                <a:solidFill>
                  <a:srgbClr val="22272B"/>
                </a:solidFill>
                <a:effectLst/>
                <a:uLnTx/>
                <a:uFillTx/>
                <a:latin typeface="Arial" panose="020B0604020202020204"/>
                <a:ea typeface="+mn-lt"/>
                <a:cs typeface="Arial" panose="020B0604020202020204"/>
              </a:rPr>
              <a:t> webpage. </a:t>
            </a: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Classroom teachers are encouraged to </a:t>
            </a:r>
            <a:r>
              <a:rPr kumimoji="0" lang="en-AU" sz="18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add and adapt</a:t>
            </a: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slides as required to meet the needs of their students.</a:t>
            </a:r>
            <a:endParaRPr lang="en-AU" sz="1800" dirty="0">
              <a:solidFill>
                <a:srgbClr val="22272B"/>
              </a:solidFill>
            </a:endParaRPr>
          </a:p>
          <a:p>
            <a:pPr marL="342900" indent="-342900">
              <a:lnSpc>
                <a:spcPct val="150000"/>
              </a:lnSpc>
              <a:spcAft>
                <a:spcPts val="600"/>
              </a:spcAft>
              <a:buFont typeface="Arial"/>
              <a:buChar char="•"/>
            </a:pPr>
            <a:r>
              <a:rPr lang="en-AU" sz="1800" dirty="0">
                <a:solidFill>
                  <a:srgbClr val="22272B"/>
                </a:solidFill>
              </a:rPr>
              <a:t>Save a copy of the file to make changes to the slide deck. Go to </a:t>
            </a:r>
            <a:r>
              <a:rPr lang="en-AU" sz="1800" b="1" dirty="0">
                <a:solidFill>
                  <a:srgbClr val="22272B"/>
                </a:solidFill>
              </a:rPr>
              <a:t>File &gt; Download a Copy </a:t>
            </a:r>
            <a:r>
              <a:rPr lang="en-AU" sz="1800" dirty="0">
                <a:solidFill>
                  <a:srgbClr val="22272B"/>
                </a:solidFill>
              </a:rPr>
              <a:t>(this downloads a copy to the computer to edit in the PowerPoint app).</a:t>
            </a:r>
          </a:p>
          <a:p>
            <a:pPr marL="342900" indent="-342900">
              <a:lnSpc>
                <a:spcPct val="150000"/>
              </a:lnSpc>
              <a:spcAft>
                <a:spcPts val="600"/>
              </a:spcAft>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a:t>
            </a:r>
            <a:r>
              <a:rPr lang="en-AU" b="1" dirty="0">
                <a:solidFill>
                  <a:srgbClr val="22272B"/>
                </a:solidFill>
              </a:rPr>
              <a:t>File &gt; Save </a:t>
            </a:r>
            <a:r>
              <a:rPr lang="en-AU" dirty="0">
                <a:solidFill>
                  <a:srgbClr val="22272B"/>
                </a:solidFill>
              </a:rPr>
              <a:t>as Google Slides.</a:t>
            </a:r>
          </a:p>
          <a:p>
            <a:pPr marL="456565" lvl="1">
              <a:lnSpc>
                <a:spcPct val="150000"/>
              </a:lnSpc>
            </a:pPr>
            <a:r>
              <a:rPr lang="en-AU" sz="1600" dirty="0">
                <a:solidFill>
                  <a:srgbClr val="22272B"/>
                </a:solidFill>
              </a:rPr>
              <a:t>(</a:t>
            </a:r>
            <a:r>
              <a:rPr lang="en-AU" sz="1600" b="1" dirty="0">
                <a:solidFill>
                  <a:srgbClr val="22272B"/>
                </a:solidFill>
              </a:rPr>
              <a:t>Note</a:t>
            </a:r>
            <a:r>
              <a:rPr lang="en-AU" sz="1600" dirty="0">
                <a:solidFill>
                  <a:srgbClr val="22272B"/>
                </a:solidFill>
              </a:rPr>
              <a:t>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dirty="0"/>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dirty="0"/>
              <a:t>1.1e – audience experience</a:t>
            </a:r>
          </a:p>
        </p:txBody>
      </p:sp>
      <p:grpSp>
        <p:nvGrpSpPr>
          <p:cNvPr id="4" name="Group 3" descr="What can we see?">
            <a:extLst>
              <a:ext uri="{FF2B5EF4-FFF2-40B4-BE49-F238E27FC236}">
                <a16:creationId xmlns:a16="http://schemas.microsoft.com/office/drawing/2014/main" id="{95D9560F-6B51-6AF3-CD5C-741454253462}"/>
              </a:ext>
            </a:extLst>
          </p:cNvPr>
          <p:cNvGrpSpPr/>
          <p:nvPr/>
        </p:nvGrpSpPr>
        <p:grpSpPr>
          <a:xfrm>
            <a:off x="1653639" y="1123760"/>
            <a:ext cx="5471315" cy="5247059"/>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296766" y="1123760"/>
              <a:ext cx="2185060"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Arial" panose="020B0604020202020204" pitchFamily="34" charset="0"/>
                  <a:cs typeface="Arial" panose="020B0604020202020204" pitchFamily="34" charset="0"/>
                </a:rPr>
                <a:t>What can we see?</a:t>
              </a:r>
            </a:p>
          </p:txBody>
        </p:sp>
      </p:grpSp>
      <p:grpSp>
        <p:nvGrpSpPr>
          <p:cNvPr id="12" name="Group 11" descr="What can we hear?">
            <a:extLst>
              <a:ext uri="{FF2B5EF4-FFF2-40B4-BE49-F238E27FC236}">
                <a16:creationId xmlns:a16="http://schemas.microsoft.com/office/drawing/2014/main" id="{C5AED732-DC57-3916-DBAC-438AE2CFC8ED}"/>
              </a:ext>
            </a:extLst>
          </p:cNvPr>
          <p:cNvGrpSpPr/>
          <p:nvPr/>
        </p:nvGrpSpPr>
        <p:grpSpPr>
          <a:xfrm>
            <a:off x="5012233" y="1123760"/>
            <a:ext cx="5471315" cy="5247059"/>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602860" y="1123760"/>
              <a:ext cx="2290061"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Arial" panose="020B0604020202020204" pitchFamily="34" charset="0"/>
                  <a:cs typeface="Arial" panose="020B0604020202020204" pitchFamily="34" charset="0"/>
                </a:rPr>
                <a:t>What can we hear?</a:t>
              </a:r>
            </a:p>
          </p:txBody>
        </p:sp>
      </p:gr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10</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3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3D65AD-5FBB-349F-B56B-C241D1CD6C55}"/>
              </a:ext>
            </a:extLst>
          </p:cNvPr>
          <p:cNvSpPr>
            <a:spLocks noGrp="1"/>
          </p:cNvSpPr>
          <p:nvPr>
            <p:ph type="title"/>
          </p:nvPr>
        </p:nvSpPr>
        <p:spPr/>
        <p:txBody>
          <a:bodyPr/>
          <a:lstStyle/>
          <a:p>
            <a:r>
              <a:rPr lang="en-AU" dirty="0"/>
              <a:t>1.2a – the elements of production</a:t>
            </a:r>
          </a:p>
        </p:txBody>
      </p:sp>
      <p:pic>
        <p:nvPicPr>
          <p:cNvPr id="20" name="Picture 19" descr="Elements of production poster. The elements of production are: set, costume, lighting, props, sound and technology.">
            <a:extLst>
              <a:ext uri="{FF2B5EF4-FFF2-40B4-BE49-F238E27FC236}">
                <a16:creationId xmlns:a16="http://schemas.microsoft.com/office/drawing/2014/main" id="{4B352B18-1D6A-19C2-E42F-EDE79FB35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 y="1069374"/>
            <a:ext cx="3857625" cy="5455251"/>
          </a:xfrm>
          <a:prstGeom prst="rect">
            <a:avLst/>
          </a:prstGeom>
          <a:effectLst>
            <a:outerShdw blurRad="50800" dist="38100" dir="2700000" algn="tl" rotWithShape="0">
              <a:prstClr val="black">
                <a:alpha val="40000"/>
              </a:prstClr>
            </a:outerShdw>
          </a:effectLst>
        </p:spPr>
      </p:pic>
      <p:sp>
        <p:nvSpPr>
          <p:cNvPr id="5" name="Rectangle: Rounded Corners 4">
            <a:extLst>
              <a:ext uri="{FF2B5EF4-FFF2-40B4-BE49-F238E27FC236}">
                <a16:creationId xmlns:a16="http://schemas.microsoft.com/office/drawing/2014/main" id="{18BDD75A-027A-0261-E169-DA4CDD6035BE}"/>
              </a:ext>
              <a:ext uri="{C183D7F6-B498-43B3-948B-1728B52AA6E4}">
                <adec:decorative xmlns:adec="http://schemas.microsoft.com/office/drawing/2017/decorative" val="0"/>
              </a:ext>
            </a:extLst>
          </p:cNvPr>
          <p:cNvSpPr/>
          <p:nvPr/>
        </p:nvSpPr>
        <p:spPr>
          <a:xfrm>
            <a:off x="5250591" y="2088185"/>
            <a:ext cx="4851918" cy="1622615"/>
          </a:xfrm>
          <a:prstGeom prst="wedgeRoundRectCallout">
            <a:avLst>
              <a:gd name="adj1" fmla="val -62647"/>
              <a:gd name="adj2" fmla="val -9702"/>
              <a:gd name="adj3" fmla="val 16667"/>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Can you see where these may be used in the excerpt from </a:t>
            </a:r>
            <a:r>
              <a:rPr kumimoji="0" lang="en-AU" sz="200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Honey Spot</a:t>
            </a:r>
            <a:r>
              <a:rPr kumimoji="0" lang="en-AU"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sp>
        <p:nvSpPr>
          <p:cNvPr id="2" name="Slide Number Placeholder 1">
            <a:extLst>
              <a:ext uri="{FF2B5EF4-FFF2-40B4-BE49-F238E27FC236}">
                <a16:creationId xmlns:a16="http://schemas.microsoft.com/office/drawing/2014/main" id="{B6E197DD-0085-9271-12EE-4B74BCD49D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dirty="0"/>
          </a:p>
        </p:txBody>
      </p:sp>
    </p:spTree>
    <p:extLst>
      <p:ext uri="{BB962C8B-B14F-4D97-AF65-F5344CB8AC3E}">
        <p14:creationId xmlns:p14="http://schemas.microsoft.com/office/powerpoint/2010/main" val="142780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3208B-6BF2-C65E-D4AF-ECD978662E75}"/>
              </a:ext>
            </a:extLst>
          </p:cNvPr>
          <p:cNvSpPr>
            <a:spLocks noGrp="1"/>
          </p:cNvSpPr>
          <p:nvPr>
            <p:ph type="title"/>
          </p:nvPr>
        </p:nvSpPr>
        <p:spPr/>
        <p:txBody>
          <a:bodyPr/>
          <a:lstStyle/>
          <a:p>
            <a:r>
              <a:rPr lang="en-AU" dirty="0"/>
              <a:t>1.2b – documenting your journey</a:t>
            </a:r>
          </a:p>
        </p:txBody>
      </p:sp>
      <p:grpSp>
        <p:nvGrpSpPr>
          <p:cNvPr id="33" name="Group 32">
            <a:extLst>
              <a:ext uri="{FF2B5EF4-FFF2-40B4-BE49-F238E27FC236}">
                <a16:creationId xmlns:a16="http://schemas.microsoft.com/office/drawing/2014/main" id="{03FC61B2-AFFF-0E6A-B2C2-6B96DA50482F}"/>
              </a:ext>
              <a:ext uri="{C183D7F6-B498-43B3-948B-1728B52AA6E4}">
                <adec:decorative xmlns:adec="http://schemas.microsoft.com/office/drawing/2017/decorative" val="1"/>
              </a:ext>
            </a:extLst>
          </p:cNvPr>
          <p:cNvGrpSpPr/>
          <p:nvPr/>
        </p:nvGrpSpPr>
        <p:grpSpPr>
          <a:xfrm>
            <a:off x="2395005" y="1661532"/>
            <a:ext cx="7401990" cy="3693760"/>
            <a:chOff x="2395005" y="1661532"/>
            <a:chExt cx="7401990" cy="3693760"/>
          </a:xfrm>
        </p:grpSpPr>
        <p:cxnSp>
          <p:nvCxnSpPr>
            <p:cNvPr id="20" name="Google Shape;194;p19">
              <a:extLst>
                <a:ext uri="{FF2B5EF4-FFF2-40B4-BE49-F238E27FC236}">
                  <a16:creationId xmlns:a16="http://schemas.microsoft.com/office/drawing/2014/main" id="{A69BBA5E-3816-7352-8B57-9107CC38309F}"/>
                </a:ext>
                <a:ext uri="{C183D7F6-B498-43B3-948B-1728B52AA6E4}">
                  <adec:decorative xmlns:adec="http://schemas.microsoft.com/office/drawing/2017/decorative" val="1"/>
                </a:ext>
              </a:extLst>
            </p:cNvPr>
            <p:cNvCxnSpPr>
              <a:cxnSpLocks/>
              <a:stCxn id="10" idx="1"/>
            </p:cNvCxnSpPr>
            <p:nvPr/>
          </p:nvCxnSpPr>
          <p:spPr>
            <a:xfrm rot="10800000">
              <a:off x="6897933" y="3951515"/>
              <a:ext cx="573947" cy="571560"/>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7D0C5E3B-B108-AC2F-075B-7158DA9819F3}"/>
                </a:ext>
                <a:ext uri="{C183D7F6-B498-43B3-948B-1728B52AA6E4}">
                  <adec:decorative xmlns:adec="http://schemas.microsoft.com/office/drawing/2017/decorative" val="1"/>
                </a:ext>
              </a:extLst>
            </p:cNvPr>
            <p:cNvCxnSpPr>
              <a:cxnSpLocks/>
            </p:cNvCxnSpPr>
            <p:nvPr/>
          </p:nvCxnSpPr>
          <p:spPr>
            <a:xfrm flipH="1" flipV="1">
              <a:off x="4360127" y="2683609"/>
              <a:ext cx="754283" cy="409771"/>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0EE634F9-C212-3398-05A2-A3E3A795F004}"/>
                </a:ext>
                <a:ext uri="{C183D7F6-B498-43B3-948B-1728B52AA6E4}">
                  <adec:decorative xmlns:adec="http://schemas.microsoft.com/office/drawing/2017/decorative" val="1"/>
                </a:ext>
              </a:extLst>
            </p:cNvPr>
            <p:cNvCxnSpPr>
              <a:cxnSpLocks/>
            </p:cNvCxnSpPr>
            <p:nvPr/>
          </p:nvCxnSpPr>
          <p:spPr>
            <a:xfrm flipH="1">
              <a:off x="6973271" y="2870008"/>
              <a:ext cx="511198" cy="229511"/>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29801793-91BA-91AD-A8A2-D90974F4CA6D}"/>
                </a:ext>
                <a:ext uri="{C183D7F6-B498-43B3-948B-1728B52AA6E4}">
                  <adec:decorative xmlns:adec="http://schemas.microsoft.com/office/drawing/2017/decorative" val="1"/>
                </a:ext>
              </a:extLst>
            </p:cNvPr>
            <p:cNvCxnSpPr>
              <a:cxnSpLocks/>
            </p:cNvCxnSpPr>
            <p:nvPr/>
          </p:nvCxnSpPr>
          <p:spPr>
            <a:xfrm flipH="1">
              <a:off x="4360127" y="3971977"/>
              <a:ext cx="855524" cy="551098"/>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6A9DF9DA-7C81-28D4-0648-BE2D9CBEF9EA}"/>
                </a:ext>
                <a:ext uri="{C183D7F6-B498-43B3-948B-1728B52AA6E4}">
                  <adec:decorative xmlns:adec="http://schemas.microsoft.com/office/drawing/2017/decorative" val="1"/>
                </a:ext>
              </a:extLst>
            </p:cNvPr>
            <p:cNvCxnSpPr>
              <a:cxnSpLocks/>
              <a:endCxn id="12" idx="2"/>
            </p:cNvCxnSpPr>
            <p:nvPr/>
          </p:nvCxnSpPr>
          <p:spPr>
            <a:xfrm flipH="1" flipV="1">
              <a:off x="3534581" y="1854268"/>
              <a:ext cx="178775" cy="599000"/>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B8B7C823-DB33-8BDF-768F-78DE4A58A60E}"/>
                </a:ext>
                <a:ext uri="{C183D7F6-B498-43B3-948B-1728B52AA6E4}">
                  <adec:decorative xmlns:adec="http://schemas.microsoft.com/office/drawing/2017/decorative" val="1"/>
                </a:ext>
              </a:extLst>
            </p:cNvPr>
            <p:cNvCxnSpPr>
              <a:cxnSpLocks/>
            </p:cNvCxnSpPr>
            <p:nvPr/>
          </p:nvCxnSpPr>
          <p:spPr>
            <a:xfrm flipH="1">
              <a:off x="2619079" y="2659155"/>
              <a:ext cx="614775" cy="286974"/>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9377F7BE-34A0-770F-5A70-4626EC43FAFB}"/>
                </a:ext>
                <a:ext uri="{C183D7F6-B498-43B3-948B-1728B52AA6E4}">
                  <adec:decorative xmlns:adec="http://schemas.microsoft.com/office/drawing/2017/decorative" val="1"/>
                </a:ext>
              </a:extLst>
            </p:cNvPr>
            <p:cNvCxnSpPr>
              <a:cxnSpLocks/>
            </p:cNvCxnSpPr>
            <p:nvPr/>
          </p:nvCxnSpPr>
          <p:spPr>
            <a:xfrm flipH="1">
              <a:off x="2395005" y="4523075"/>
              <a:ext cx="838849" cy="220445"/>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201;p19">
              <a:extLst>
                <a:ext uri="{FF2B5EF4-FFF2-40B4-BE49-F238E27FC236}">
                  <a16:creationId xmlns:a16="http://schemas.microsoft.com/office/drawing/2014/main" id="{B43A41F2-3EB4-15B9-D30F-CAAD498BEA0C}"/>
                </a:ext>
                <a:ext uri="{C183D7F6-B498-43B3-948B-1728B52AA6E4}">
                  <adec:decorative xmlns:adec="http://schemas.microsoft.com/office/drawing/2017/decorative" val="1"/>
                </a:ext>
              </a:extLst>
            </p:cNvPr>
            <p:cNvCxnSpPr>
              <a:cxnSpLocks/>
              <a:endCxn id="19" idx="0"/>
            </p:cNvCxnSpPr>
            <p:nvPr/>
          </p:nvCxnSpPr>
          <p:spPr>
            <a:xfrm flipH="1">
              <a:off x="2821592" y="4743520"/>
              <a:ext cx="891764" cy="611772"/>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F4090464-225E-31EC-CF24-83EAD51C690B}"/>
                </a:ext>
                <a:ext uri="{C183D7F6-B498-43B3-948B-1728B52AA6E4}">
                  <adec:decorative xmlns:adec="http://schemas.microsoft.com/office/drawing/2017/decorative" val="1"/>
                </a:ext>
              </a:extLst>
            </p:cNvPr>
            <p:cNvCxnSpPr>
              <a:cxnSpLocks/>
            </p:cNvCxnSpPr>
            <p:nvPr/>
          </p:nvCxnSpPr>
          <p:spPr>
            <a:xfrm flipV="1">
              <a:off x="8196146" y="1661532"/>
              <a:ext cx="534830" cy="903248"/>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A8CDB383-1A44-A130-EF02-B75C44DCAD2C}"/>
                </a:ext>
                <a:ext uri="{C183D7F6-B498-43B3-948B-1728B52AA6E4}">
                  <adec:decorative xmlns:adec="http://schemas.microsoft.com/office/drawing/2017/decorative" val="1"/>
                </a:ext>
              </a:extLst>
            </p:cNvPr>
            <p:cNvCxnSpPr>
              <a:cxnSpLocks/>
            </p:cNvCxnSpPr>
            <p:nvPr/>
          </p:nvCxnSpPr>
          <p:spPr>
            <a:xfrm flipV="1">
              <a:off x="8730976" y="2564780"/>
              <a:ext cx="914829" cy="94375"/>
            </a:xfrm>
            <a:prstGeom prst="straightConnector1">
              <a:avLst/>
            </a:prstGeom>
            <a:noFill/>
            <a:ln w="19050" cap="flat" cmpd="sng">
              <a:solidFill>
                <a:srgbClr val="B51458"/>
              </a:solidFill>
              <a:prstDash val="solid"/>
              <a:round/>
              <a:headEnd type="none" w="med" len="med"/>
              <a:tailEnd type="none" w="med" len="med"/>
            </a:ln>
          </p:spPr>
        </p:cxnSp>
        <p:cxnSp>
          <p:nvCxnSpPr>
            <p:cNvPr id="30" name="Google Shape;204;p19">
              <a:extLst>
                <a:ext uri="{FF2B5EF4-FFF2-40B4-BE49-F238E27FC236}">
                  <a16:creationId xmlns:a16="http://schemas.microsoft.com/office/drawing/2014/main" id="{462890C4-5816-1D71-FD9D-B9E9B41B5E53}"/>
                </a:ext>
                <a:ext uri="{C183D7F6-B498-43B3-948B-1728B52AA6E4}">
                  <adec:decorative xmlns:adec="http://schemas.microsoft.com/office/drawing/2017/decorative" val="1"/>
                </a:ext>
              </a:extLst>
            </p:cNvPr>
            <p:cNvCxnSpPr>
              <a:cxnSpLocks/>
            </p:cNvCxnSpPr>
            <p:nvPr/>
          </p:nvCxnSpPr>
          <p:spPr>
            <a:xfrm flipV="1">
              <a:off x="8730976" y="3657600"/>
              <a:ext cx="546839" cy="738038"/>
            </a:xfrm>
            <a:prstGeom prst="straightConnector1">
              <a:avLst/>
            </a:prstGeom>
            <a:noFill/>
            <a:ln w="19050" cap="flat" cmpd="sng">
              <a:solidFill>
                <a:srgbClr val="9B680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9D127DC8-0F14-36A8-89FB-C4A9564E5DFA}"/>
                </a:ext>
                <a:ext uri="{C183D7F6-B498-43B3-948B-1728B52AA6E4}">
                  <adec:decorative xmlns:adec="http://schemas.microsoft.com/office/drawing/2017/decorative" val="1"/>
                </a:ext>
              </a:extLst>
            </p:cNvPr>
            <p:cNvCxnSpPr>
              <a:cxnSpLocks/>
              <a:endCxn id="16" idx="1"/>
            </p:cNvCxnSpPr>
            <p:nvPr/>
          </p:nvCxnSpPr>
          <p:spPr>
            <a:xfrm>
              <a:off x="8496466" y="4743520"/>
              <a:ext cx="622670" cy="553528"/>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661E619A-4B6E-55AE-A39B-A39A86B96F8E}"/>
                </a:ext>
                <a:ext uri="{C183D7F6-B498-43B3-948B-1728B52AA6E4}">
                  <adec:decorative xmlns:adec="http://schemas.microsoft.com/office/drawing/2017/decorative" val="1"/>
                </a:ext>
              </a:extLst>
            </p:cNvPr>
            <p:cNvCxnSpPr>
              <a:cxnSpLocks/>
              <a:endCxn id="17" idx="0"/>
            </p:cNvCxnSpPr>
            <p:nvPr/>
          </p:nvCxnSpPr>
          <p:spPr>
            <a:xfrm flipH="1">
              <a:off x="7720459" y="4625724"/>
              <a:ext cx="641821" cy="729568"/>
            </a:xfrm>
            <a:prstGeom prst="straightConnector1">
              <a:avLst/>
            </a:prstGeom>
            <a:noFill/>
            <a:ln w="19050" cap="flat" cmpd="sng">
              <a:solidFill>
                <a:srgbClr val="9B6808"/>
              </a:solidFill>
              <a:prstDash val="solid"/>
              <a:round/>
              <a:headEnd type="none" w="med" len="med"/>
              <a:tailEnd type="none" w="med" len="med"/>
            </a:ln>
          </p:spPr>
        </p:cxnSp>
        <p:cxnSp>
          <p:nvCxnSpPr>
            <p:cNvPr id="4" name="Google Shape;206;p19">
              <a:extLst>
                <a:ext uri="{FF2B5EF4-FFF2-40B4-BE49-F238E27FC236}">
                  <a16:creationId xmlns:a16="http://schemas.microsoft.com/office/drawing/2014/main" id="{FDD5DBA7-56D9-E8C4-22E7-DCB5B5B45546}"/>
                </a:ext>
                <a:ext uri="{C183D7F6-B498-43B3-948B-1728B52AA6E4}">
                  <adec:decorative xmlns:adec="http://schemas.microsoft.com/office/drawing/2017/decorative" val="1"/>
                </a:ext>
              </a:extLst>
            </p:cNvPr>
            <p:cNvCxnSpPr>
              <a:cxnSpLocks/>
            </p:cNvCxnSpPr>
            <p:nvPr/>
          </p:nvCxnSpPr>
          <p:spPr>
            <a:xfrm flipH="1">
              <a:off x="6789340" y="4625724"/>
              <a:ext cx="849245" cy="440387"/>
            </a:xfrm>
            <a:prstGeom prst="straightConnector1">
              <a:avLst/>
            </a:prstGeom>
            <a:noFill/>
            <a:ln w="19050" cap="flat" cmpd="sng">
              <a:solidFill>
                <a:srgbClr val="9B6808"/>
              </a:solidFill>
              <a:prstDash val="solid"/>
              <a:round/>
              <a:headEnd type="none" w="med" len="med"/>
              <a:tailEnd type="none" w="med" len="med"/>
            </a:ln>
          </p:spPr>
        </p:cxnSp>
        <p:cxnSp>
          <p:nvCxnSpPr>
            <p:cNvPr id="36" name="Google Shape;206;p19">
              <a:extLst>
                <a:ext uri="{FF2B5EF4-FFF2-40B4-BE49-F238E27FC236}">
                  <a16:creationId xmlns:a16="http://schemas.microsoft.com/office/drawing/2014/main" id="{9BA94D03-9EF4-E86C-A292-9D37A3882A38}"/>
                </a:ext>
                <a:ext uri="{C183D7F6-B498-43B3-948B-1728B52AA6E4}">
                  <adec:decorative xmlns:adec="http://schemas.microsoft.com/office/drawing/2017/decorative" val="1"/>
                </a:ext>
              </a:extLst>
            </p:cNvPr>
            <p:cNvCxnSpPr>
              <a:cxnSpLocks/>
            </p:cNvCxnSpPr>
            <p:nvPr/>
          </p:nvCxnSpPr>
          <p:spPr>
            <a:xfrm flipH="1">
              <a:off x="8730976" y="4440462"/>
              <a:ext cx="1066019" cy="82613"/>
            </a:xfrm>
            <a:prstGeom prst="straightConnector1">
              <a:avLst/>
            </a:prstGeom>
            <a:noFill/>
            <a:ln w="19050" cap="flat" cmpd="sng">
              <a:solidFill>
                <a:srgbClr val="9B6808"/>
              </a:solidFill>
              <a:prstDash val="solid"/>
              <a:round/>
              <a:headEnd type="none" w="med" len="med"/>
              <a:tailEnd type="none" w="med" len="med"/>
            </a:ln>
          </p:spPr>
        </p:cxnSp>
      </p:grpSp>
      <p:sp>
        <p:nvSpPr>
          <p:cNvPr id="5" name="Google Shape;179;p19" descr="Topic">
            <a:extLst>
              <a:ext uri="{FF2B5EF4-FFF2-40B4-BE49-F238E27FC236}">
                <a16:creationId xmlns:a16="http://schemas.microsoft.com/office/drawing/2014/main" id="{6469DD7E-986E-7D3A-7ED2-E3C4A2D5064C}"/>
              </a:ext>
            </a:extLst>
          </p:cNvPr>
          <p:cNvSpPr/>
          <p:nvPr/>
        </p:nvSpPr>
        <p:spPr>
          <a:xfrm>
            <a:off x="5132073" y="2946142"/>
            <a:ext cx="1845292" cy="1043540"/>
          </a:xfrm>
          <a:prstGeom prst="roundRect">
            <a:avLst>
              <a:gd name="adj" fmla="val 16667"/>
            </a:avLst>
          </a:prstGeom>
          <a:noFill/>
          <a:ln w="38100" cap="flat" cmpd="sng">
            <a:solidFill>
              <a:schemeClr val="accent5"/>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sz="2000" b="1" dirty="0">
                <a:solidFill>
                  <a:schemeClr val="accent5"/>
                </a:solidFill>
                <a:latin typeface="Arial" panose="020B0604020202020204" pitchFamily="34" charset="0"/>
                <a:ea typeface="Montserrat"/>
                <a:cs typeface="Arial" panose="020B0604020202020204" pitchFamily="34" charset="0"/>
                <a:sym typeface="Montserrat"/>
              </a:rPr>
              <a:t>W</a:t>
            </a:r>
            <a:r>
              <a:rPr lang="en" sz="2000" b="1" dirty="0">
                <a:solidFill>
                  <a:schemeClr val="accent5"/>
                </a:solidFill>
                <a:latin typeface="Arial" panose="020B0604020202020204" pitchFamily="34" charset="0"/>
                <a:ea typeface="Montserrat"/>
                <a:cs typeface="Arial" panose="020B0604020202020204" pitchFamily="34" charset="0"/>
                <a:sym typeface="Montserrat"/>
              </a:rPr>
              <a:t>hat’s in</a:t>
            </a:r>
            <a:br>
              <a:rPr lang="en" sz="2000" b="1" dirty="0">
                <a:solidFill>
                  <a:schemeClr val="accent5"/>
                </a:solidFill>
                <a:latin typeface="Arial" panose="020B0604020202020204" pitchFamily="34" charset="0"/>
                <a:ea typeface="Montserrat"/>
                <a:cs typeface="Arial" panose="020B0604020202020204" pitchFamily="34" charset="0"/>
                <a:sym typeface="Montserrat"/>
              </a:rPr>
            </a:br>
            <a:r>
              <a:rPr lang="en" sz="2000" b="1" dirty="0">
                <a:solidFill>
                  <a:schemeClr val="accent5"/>
                </a:solidFill>
                <a:latin typeface="Arial" panose="020B0604020202020204" pitchFamily="34" charset="0"/>
                <a:ea typeface="Montserrat"/>
                <a:cs typeface="Arial" panose="020B0604020202020204" pitchFamily="34" charset="0"/>
                <a:sym typeface="Montserrat"/>
              </a:rPr>
              <a:t>the box?</a:t>
            </a:r>
            <a:endParaRPr sz="2000" dirty="0">
              <a:solidFill>
                <a:schemeClr val="accent5"/>
              </a:solidFill>
              <a:latin typeface="Arial" panose="020B0604020202020204" pitchFamily="34" charset="0"/>
              <a:ea typeface="Rockwell"/>
              <a:cs typeface="Arial" panose="020B0604020202020204" pitchFamily="34" charset="0"/>
              <a:sym typeface="Rockwell"/>
            </a:endParaRPr>
          </a:p>
        </p:txBody>
      </p:sp>
      <p:sp>
        <p:nvSpPr>
          <p:cNvPr id="11" name="Google Shape;185;p19">
            <a:extLst>
              <a:ext uri="{FF2B5EF4-FFF2-40B4-BE49-F238E27FC236}">
                <a16:creationId xmlns:a16="http://schemas.microsoft.com/office/drawing/2014/main" id="{E5C870DB-0EA5-C5BB-9CEB-B421F0ABB54B}"/>
              </a:ext>
            </a:extLst>
          </p:cNvPr>
          <p:cNvSpPr/>
          <p:nvPr/>
        </p:nvSpPr>
        <p:spPr>
          <a:xfrm>
            <a:off x="1256112" y="2683609"/>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Materials</a:t>
            </a:r>
            <a:endParaRPr sz="1800" dirty="0">
              <a:latin typeface="Arial" panose="020B0604020202020204" pitchFamily="34" charset="0"/>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FAAA8363-6838-6C56-F2B7-AB1AF414C757}"/>
              </a:ext>
            </a:extLst>
          </p:cNvPr>
          <p:cNvSpPr/>
          <p:nvPr/>
        </p:nvSpPr>
        <p:spPr>
          <a:xfrm>
            <a:off x="2791485" y="1280321"/>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Fabrics</a:t>
            </a:r>
            <a:endParaRPr sz="1800" dirty="0">
              <a:latin typeface="Arial" panose="020B0604020202020204" pitchFamily="34" charset="0"/>
              <a:cs typeface="Arial" panose="020B0604020202020204" pitchFamily="34" charset="0"/>
              <a:sym typeface="Montserrat"/>
            </a:endParaRPr>
          </a:p>
        </p:txBody>
      </p:sp>
      <p:sp>
        <p:nvSpPr>
          <p:cNvPr id="7" name="Google Shape;181;p19">
            <a:extLst>
              <a:ext uri="{FF2B5EF4-FFF2-40B4-BE49-F238E27FC236}">
                <a16:creationId xmlns:a16="http://schemas.microsoft.com/office/drawing/2014/main" id="{75E3D10C-530E-F966-96C3-72A3F12688A7}"/>
              </a:ext>
            </a:extLst>
          </p:cNvPr>
          <p:cNvSpPr/>
          <p:nvPr/>
        </p:nvSpPr>
        <p:spPr>
          <a:xfrm>
            <a:off x="3086626" y="2372196"/>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sz="1800" dirty="0">
                <a:solidFill>
                  <a:schemeClr val="tx1"/>
                </a:solidFill>
                <a:latin typeface="Arial" panose="020B0604020202020204" pitchFamily="34" charset="0"/>
                <a:ea typeface="Montserrat"/>
                <a:cs typeface="Arial" panose="020B0604020202020204" pitchFamily="34" charset="0"/>
                <a:sym typeface="Montserrat"/>
              </a:rPr>
              <a:t>Objects</a:t>
            </a:r>
            <a:endParaRPr sz="1800" dirty="0">
              <a:solidFill>
                <a:schemeClr val="tx1"/>
              </a:solidFill>
              <a:latin typeface="Arial" panose="020B0604020202020204" pitchFamily="34" charset="0"/>
              <a:ea typeface="Montserrat"/>
              <a:cs typeface="Arial" panose="020B0604020202020204" pitchFamily="34" charset="0"/>
              <a:sym typeface="Montserrat"/>
            </a:endParaRPr>
          </a:p>
        </p:txBody>
      </p:sp>
      <p:sp>
        <p:nvSpPr>
          <p:cNvPr id="9" name="Google Shape;183;p19">
            <a:extLst>
              <a:ext uri="{FF2B5EF4-FFF2-40B4-BE49-F238E27FC236}">
                <a16:creationId xmlns:a16="http://schemas.microsoft.com/office/drawing/2014/main" id="{AED79210-45A0-6D20-7977-F60B205D9E3C}"/>
              </a:ext>
            </a:extLst>
          </p:cNvPr>
          <p:cNvSpPr/>
          <p:nvPr/>
        </p:nvSpPr>
        <p:spPr>
          <a:xfrm>
            <a:off x="7471879" y="2372182"/>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Sketches</a:t>
            </a:r>
            <a:endParaRPr sz="1800" dirty="0">
              <a:latin typeface="Arial" panose="020B0604020202020204" pitchFamily="34" charset="0"/>
              <a:cs typeface="Arial" panose="020B0604020202020204" pitchFamily="34" charset="0"/>
              <a:sym typeface="Montserrat"/>
            </a:endParaRPr>
          </a:p>
        </p:txBody>
      </p:sp>
      <p:sp>
        <p:nvSpPr>
          <p:cNvPr id="13" name="Google Shape;187;p19">
            <a:extLst>
              <a:ext uri="{FF2B5EF4-FFF2-40B4-BE49-F238E27FC236}">
                <a16:creationId xmlns:a16="http://schemas.microsoft.com/office/drawing/2014/main" id="{07AFBD37-DBBB-4D93-6566-51192537A30C}"/>
              </a:ext>
            </a:extLst>
          </p:cNvPr>
          <p:cNvSpPr/>
          <p:nvPr/>
        </p:nvSpPr>
        <p:spPr>
          <a:xfrm>
            <a:off x="7958239" y="1249680"/>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Drawings</a:t>
            </a:r>
            <a:endParaRPr sz="1800" dirty="0">
              <a:latin typeface="Arial" panose="020B0604020202020204" pitchFamily="34" charset="0"/>
              <a:cs typeface="Arial" panose="020B0604020202020204" pitchFamily="34" charset="0"/>
              <a:sym typeface="Montserrat"/>
            </a:endParaRPr>
          </a:p>
        </p:txBody>
      </p:sp>
      <p:sp>
        <p:nvSpPr>
          <p:cNvPr id="14" name="Google Shape;188;p19">
            <a:extLst>
              <a:ext uri="{FF2B5EF4-FFF2-40B4-BE49-F238E27FC236}">
                <a16:creationId xmlns:a16="http://schemas.microsoft.com/office/drawing/2014/main" id="{92BE4334-1429-4814-D1E9-EDB11B7A034A}"/>
              </a:ext>
            </a:extLst>
          </p:cNvPr>
          <p:cNvSpPr/>
          <p:nvPr/>
        </p:nvSpPr>
        <p:spPr>
          <a:xfrm>
            <a:off x="9444431" y="2268239"/>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Plans</a:t>
            </a:r>
            <a:endParaRPr sz="1800" dirty="0">
              <a:latin typeface="Arial" panose="020B0604020202020204" pitchFamily="34" charset="0"/>
              <a:cs typeface="Arial" panose="020B0604020202020204" pitchFamily="34" charset="0"/>
              <a:sym typeface="Montserrat"/>
            </a:endParaRPr>
          </a:p>
        </p:txBody>
      </p:sp>
      <p:sp>
        <p:nvSpPr>
          <p:cNvPr id="8" name="Google Shape;182;p19">
            <a:extLst>
              <a:ext uri="{FF2B5EF4-FFF2-40B4-BE49-F238E27FC236}">
                <a16:creationId xmlns:a16="http://schemas.microsoft.com/office/drawing/2014/main" id="{D356BC70-BCD8-C57F-6B33-EEEB9B8EA188}"/>
              </a:ext>
            </a:extLst>
          </p:cNvPr>
          <p:cNvSpPr/>
          <p:nvPr/>
        </p:nvSpPr>
        <p:spPr>
          <a:xfrm>
            <a:off x="3086626" y="423610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Notes</a:t>
            </a:r>
            <a:endParaRPr sz="1800" dirty="0">
              <a:latin typeface="Arial" panose="020B0604020202020204" pitchFamily="34" charset="0"/>
              <a:cs typeface="Arial" panose="020B0604020202020204" pitchFamily="34" charset="0"/>
              <a:sym typeface="Montserrat"/>
            </a:endParaRPr>
          </a:p>
        </p:txBody>
      </p:sp>
      <p:sp>
        <p:nvSpPr>
          <p:cNvPr id="18" name="Google Shape;192;p19">
            <a:extLst>
              <a:ext uri="{FF2B5EF4-FFF2-40B4-BE49-F238E27FC236}">
                <a16:creationId xmlns:a16="http://schemas.microsoft.com/office/drawing/2014/main" id="{EFF0FEE6-F3B2-6916-7D03-1BF632A54CBF}"/>
              </a:ext>
            </a:extLst>
          </p:cNvPr>
          <p:cNvSpPr/>
          <p:nvPr/>
        </p:nvSpPr>
        <p:spPr>
          <a:xfrm>
            <a:off x="1132973" y="433880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Scripts</a:t>
            </a:r>
            <a:endParaRPr sz="1800" dirty="0">
              <a:latin typeface="Arial" panose="020B0604020202020204" pitchFamily="34" charset="0"/>
              <a:cs typeface="Arial" panose="020B0604020202020204" pitchFamily="34" charset="0"/>
              <a:sym typeface="Montserrat"/>
            </a:endParaRPr>
          </a:p>
        </p:txBody>
      </p:sp>
      <p:sp>
        <p:nvSpPr>
          <p:cNvPr id="19" name="Google Shape;193;p19">
            <a:extLst>
              <a:ext uri="{FF2B5EF4-FFF2-40B4-BE49-F238E27FC236}">
                <a16:creationId xmlns:a16="http://schemas.microsoft.com/office/drawing/2014/main" id="{BCF68AF6-BA4B-3654-04BF-1B3A415273C0}"/>
              </a:ext>
            </a:extLst>
          </p:cNvPr>
          <p:cNvSpPr/>
          <p:nvPr/>
        </p:nvSpPr>
        <p:spPr>
          <a:xfrm>
            <a:off x="2078496" y="535529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Feedback</a:t>
            </a:r>
            <a:endParaRPr sz="1800" dirty="0">
              <a:latin typeface="Arial" panose="020B0604020202020204" pitchFamily="34" charset="0"/>
              <a:cs typeface="Arial" panose="020B0604020202020204" pitchFamily="34" charset="0"/>
              <a:sym typeface="Montserrat"/>
            </a:endParaRPr>
          </a:p>
        </p:txBody>
      </p:sp>
      <p:sp>
        <p:nvSpPr>
          <p:cNvPr id="15" name="Google Shape;189;p19">
            <a:extLst>
              <a:ext uri="{FF2B5EF4-FFF2-40B4-BE49-F238E27FC236}">
                <a16:creationId xmlns:a16="http://schemas.microsoft.com/office/drawing/2014/main" id="{42862DE4-E1ED-B35A-808B-C711FA876A09}"/>
              </a:ext>
            </a:extLst>
          </p:cNvPr>
          <p:cNvSpPr/>
          <p:nvPr/>
        </p:nvSpPr>
        <p:spPr>
          <a:xfrm>
            <a:off x="8958070" y="3317960"/>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Designs</a:t>
            </a:r>
            <a:endParaRPr sz="1800" dirty="0">
              <a:latin typeface="Arial" panose="020B0604020202020204" pitchFamily="34" charset="0"/>
              <a:cs typeface="Arial" panose="020B0604020202020204" pitchFamily="34" charset="0"/>
              <a:sym typeface="Montserrat"/>
            </a:endParaRPr>
          </a:p>
        </p:txBody>
      </p:sp>
      <p:sp>
        <p:nvSpPr>
          <p:cNvPr id="16" name="Google Shape;190;p19">
            <a:extLst>
              <a:ext uri="{FF2B5EF4-FFF2-40B4-BE49-F238E27FC236}">
                <a16:creationId xmlns:a16="http://schemas.microsoft.com/office/drawing/2014/main" id="{D92042C3-58D4-A650-F5E1-D15BA430F8C6}"/>
              </a:ext>
            </a:extLst>
          </p:cNvPr>
          <p:cNvSpPr/>
          <p:nvPr/>
        </p:nvSpPr>
        <p:spPr>
          <a:xfrm>
            <a:off x="9119136" y="5010074"/>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Research</a:t>
            </a:r>
            <a:endParaRPr sz="1800" dirty="0">
              <a:latin typeface="Arial" panose="020B0604020202020204" pitchFamily="34" charset="0"/>
              <a:cs typeface="Arial" panose="020B0604020202020204" pitchFamily="34" charset="0"/>
              <a:sym typeface="Montserrat"/>
            </a:endParaRPr>
          </a:p>
        </p:txBody>
      </p:sp>
      <p:sp>
        <p:nvSpPr>
          <p:cNvPr id="17" name="Google Shape;191;p19">
            <a:extLst>
              <a:ext uri="{FF2B5EF4-FFF2-40B4-BE49-F238E27FC236}">
                <a16:creationId xmlns:a16="http://schemas.microsoft.com/office/drawing/2014/main" id="{F738CB4C-71CD-4EDD-FEA6-25A996543EB9}"/>
              </a:ext>
            </a:extLst>
          </p:cNvPr>
          <p:cNvSpPr/>
          <p:nvPr/>
        </p:nvSpPr>
        <p:spPr>
          <a:xfrm>
            <a:off x="6977363" y="535529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Concepts</a:t>
            </a:r>
            <a:endParaRPr sz="1800" dirty="0">
              <a:latin typeface="Arial" panose="020B0604020202020204" pitchFamily="34" charset="0"/>
              <a:cs typeface="Arial" panose="020B0604020202020204" pitchFamily="34" charset="0"/>
              <a:sym typeface="Montserrat"/>
            </a:endParaRPr>
          </a:p>
        </p:txBody>
      </p:sp>
      <p:sp>
        <p:nvSpPr>
          <p:cNvPr id="6" name="Google Shape;191;p19">
            <a:extLst>
              <a:ext uri="{FF2B5EF4-FFF2-40B4-BE49-F238E27FC236}">
                <a16:creationId xmlns:a16="http://schemas.microsoft.com/office/drawing/2014/main" id="{88AF69AA-0D4D-1F2D-2B08-41E2EC5FB0F0}"/>
              </a:ext>
            </a:extLst>
          </p:cNvPr>
          <p:cNvSpPr/>
          <p:nvPr/>
        </p:nvSpPr>
        <p:spPr>
          <a:xfrm>
            <a:off x="5476045" y="4743520"/>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Images</a:t>
            </a:r>
            <a:endParaRPr sz="1800" dirty="0">
              <a:latin typeface="Arial" panose="020B0604020202020204" pitchFamily="34" charset="0"/>
              <a:cs typeface="Arial" panose="020B0604020202020204" pitchFamily="34" charset="0"/>
              <a:sym typeface="Montserrat"/>
            </a:endParaRPr>
          </a:p>
        </p:txBody>
      </p:sp>
      <p:sp>
        <p:nvSpPr>
          <p:cNvPr id="37" name="Google Shape;191;p19">
            <a:extLst>
              <a:ext uri="{FF2B5EF4-FFF2-40B4-BE49-F238E27FC236}">
                <a16:creationId xmlns:a16="http://schemas.microsoft.com/office/drawing/2014/main" id="{166EFE32-F5F9-528C-3E0A-32943FD2EDD8}"/>
              </a:ext>
            </a:extLst>
          </p:cNvPr>
          <p:cNvSpPr/>
          <p:nvPr/>
        </p:nvSpPr>
        <p:spPr>
          <a:xfrm>
            <a:off x="9444374" y="4172793"/>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Stories</a:t>
            </a:r>
            <a:endParaRPr sz="1800" dirty="0">
              <a:latin typeface="Arial" panose="020B0604020202020204" pitchFamily="34" charset="0"/>
              <a:cs typeface="Arial" panose="020B0604020202020204" pitchFamily="34" charset="0"/>
              <a:sym typeface="Montserrat"/>
            </a:endParaRPr>
          </a:p>
        </p:txBody>
      </p:sp>
      <p:sp>
        <p:nvSpPr>
          <p:cNvPr id="10" name="Google Shape;184;p19">
            <a:extLst>
              <a:ext uri="{FF2B5EF4-FFF2-40B4-BE49-F238E27FC236}">
                <a16:creationId xmlns:a16="http://schemas.microsoft.com/office/drawing/2014/main" id="{F8CB1843-B8EB-756A-C389-36A0409BBF5B}"/>
              </a:ext>
            </a:extLst>
          </p:cNvPr>
          <p:cNvSpPr/>
          <p:nvPr/>
        </p:nvSpPr>
        <p:spPr>
          <a:xfrm>
            <a:off x="7471879" y="423610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800" dirty="0">
                <a:latin typeface="Arial" panose="020B0604020202020204" pitchFamily="34" charset="0"/>
                <a:cs typeface="Arial" panose="020B0604020202020204" pitchFamily="34" charset="0"/>
                <a:sym typeface="Montserrat"/>
              </a:rPr>
              <a:t>Ideas</a:t>
            </a:r>
            <a:endParaRPr sz="1800" dirty="0">
              <a:latin typeface="Arial" panose="020B0604020202020204" pitchFamily="34" charset="0"/>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dirty="0"/>
          </a:p>
        </p:txBody>
      </p:sp>
    </p:spTree>
    <p:extLst>
      <p:ext uri="{BB962C8B-B14F-4D97-AF65-F5344CB8AC3E}">
        <p14:creationId xmlns:p14="http://schemas.microsoft.com/office/powerpoint/2010/main" val="18166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F279FE-9339-6738-0527-4596CF644F71}"/>
              </a:ext>
            </a:extLst>
          </p:cNvPr>
          <p:cNvSpPr>
            <a:spLocks noGrp="1"/>
          </p:cNvSpPr>
          <p:nvPr>
            <p:ph type="title"/>
          </p:nvPr>
        </p:nvSpPr>
        <p:spPr/>
        <p:txBody>
          <a:bodyPr/>
          <a:lstStyle/>
          <a:p>
            <a:r>
              <a:rPr lang="en-US" dirty="0"/>
              <a:t>1.2c – individual reflection and evaluation activities</a:t>
            </a:r>
            <a:endParaRPr lang="en-AU" dirty="0">
              <a:latin typeface="+mj-lt"/>
            </a:endParaRPr>
          </a:p>
        </p:txBody>
      </p:sp>
      <p:grpSp>
        <p:nvGrpSpPr>
          <p:cNvPr id="2" name="Group 1">
            <a:extLst>
              <a:ext uri="{FF2B5EF4-FFF2-40B4-BE49-F238E27FC236}">
                <a16:creationId xmlns:a16="http://schemas.microsoft.com/office/drawing/2014/main" id="{35AC2FA8-7CF9-5BD2-48D5-E4C3FEB1CEA4}"/>
              </a:ext>
              <a:ext uri="{C183D7F6-B498-43B3-948B-1728B52AA6E4}">
                <adec:decorative xmlns:adec="http://schemas.microsoft.com/office/drawing/2017/decorative" val="1"/>
              </a:ext>
            </a:extLst>
          </p:cNvPr>
          <p:cNvGrpSpPr/>
          <p:nvPr/>
        </p:nvGrpSpPr>
        <p:grpSpPr>
          <a:xfrm>
            <a:off x="6439427" y="1671506"/>
            <a:ext cx="3451705" cy="4420216"/>
            <a:chOff x="6439427" y="1671506"/>
            <a:chExt cx="3451705" cy="4420216"/>
          </a:xfrm>
        </p:grpSpPr>
        <p:cxnSp>
          <p:nvCxnSpPr>
            <p:cNvPr id="57" name="Straight Connector 56">
              <a:extLst>
                <a:ext uri="{FF2B5EF4-FFF2-40B4-BE49-F238E27FC236}">
                  <a16:creationId xmlns:a16="http://schemas.microsoft.com/office/drawing/2014/main" id="{A8BF203E-1C81-A444-2BEB-1507A6FC3C8E}"/>
                </a:ext>
              </a:extLst>
            </p:cNvPr>
            <p:cNvCxnSpPr>
              <a:cxnSpLocks/>
            </p:cNvCxnSpPr>
            <p:nvPr/>
          </p:nvCxnSpPr>
          <p:spPr>
            <a:xfrm>
              <a:off x="6439427" y="1671506"/>
              <a:ext cx="803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06E6FE8-D609-F744-C7EF-FB5266A792EC}"/>
                </a:ext>
              </a:extLst>
            </p:cNvPr>
            <p:cNvCxnSpPr>
              <a:cxnSpLocks/>
            </p:cNvCxnSpPr>
            <p:nvPr/>
          </p:nvCxnSpPr>
          <p:spPr>
            <a:xfrm flipV="1">
              <a:off x="6465215" y="2777389"/>
              <a:ext cx="752305" cy="101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7DA1F9-D625-1E0C-0952-9FC64AACCEA1}"/>
                </a:ext>
              </a:extLst>
            </p:cNvPr>
            <p:cNvCxnSpPr>
              <a:cxnSpLocks/>
              <a:stCxn id="11" idx="3"/>
            </p:cNvCxnSpPr>
            <p:nvPr/>
          </p:nvCxnSpPr>
          <p:spPr>
            <a:xfrm flipV="1">
              <a:off x="6465210" y="3877143"/>
              <a:ext cx="3425922" cy="305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89EF3D8-ADCA-35AA-5872-686962CD6048}"/>
                </a:ext>
              </a:extLst>
            </p:cNvPr>
            <p:cNvCxnSpPr>
              <a:cxnSpLocks/>
            </p:cNvCxnSpPr>
            <p:nvPr/>
          </p:nvCxnSpPr>
          <p:spPr>
            <a:xfrm flipV="1">
              <a:off x="6465209" y="4964209"/>
              <a:ext cx="752312" cy="305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3265B4B-0846-3737-D801-3B98C0E419FD}"/>
                </a:ext>
              </a:extLst>
            </p:cNvPr>
            <p:cNvCxnSpPr>
              <a:cxnSpLocks/>
            </p:cNvCxnSpPr>
            <p:nvPr/>
          </p:nvCxnSpPr>
          <p:spPr>
            <a:xfrm flipV="1">
              <a:off x="6465209" y="6062943"/>
              <a:ext cx="752312" cy="4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F19C343-F773-7EC9-2A41-C6C9F762CF54}"/>
                </a:ext>
              </a:extLst>
            </p:cNvPr>
            <p:cNvCxnSpPr>
              <a:cxnSpLocks/>
            </p:cNvCxnSpPr>
            <p:nvPr/>
          </p:nvCxnSpPr>
          <p:spPr>
            <a:xfrm>
              <a:off x="7217520" y="1671506"/>
              <a:ext cx="0" cy="4420216"/>
            </a:xfrm>
            <a:prstGeom prst="line">
              <a:avLst/>
            </a:prstGeom>
            <a:ln w="57150">
              <a:solidFill>
                <a:srgbClr val="002664"/>
              </a:solidFill>
            </a:ln>
          </p:spPr>
          <p:style>
            <a:lnRef idx="1">
              <a:schemeClr val="accent1"/>
            </a:lnRef>
            <a:fillRef idx="0">
              <a:schemeClr val="accent1"/>
            </a:fillRef>
            <a:effectRef idx="0">
              <a:schemeClr val="accent1"/>
            </a:effectRef>
            <a:fontRef idx="minor">
              <a:schemeClr val="tx1"/>
            </a:fontRef>
          </p:style>
        </p:cxnSp>
      </p:grpSp>
      <p:sp>
        <p:nvSpPr>
          <p:cNvPr id="31" name="Rectangle: Rounded Corners 30">
            <a:extLst>
              <a:ext uri="{FF2B5EF4-FFF2-40B4-BE49-F238E27FC236}">
                <a16:creationId xmlns:a16="http://schemas.microsoft.com/office/drawing/2014/main" id="{FCE65D2D-C011-FC15-96C2-5523BECDB181}"/>
              </a:ext>
            </a:extLst>
          </p:cNvPr>
          <p:cNvSpPr/>
          <p:nvPr/>
        </p:nvSpPr>
        <p:spPr>
          <a:xfrm>
            <a:off x="359999" y="1262398"/>
            <a:ext cx="2913871" cy="5262228"/>
          </a:xfrm>
          <a:prstGeom prst="roundRect">
            <a:avLst>
              <a:gd name="adj" fmla="val 7971"/>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dirty="0">
                <a:solidFill>
                  <a:schemeClr val="bg1"/>
                </a:solidFill>
                <a:latin typeface="Arial" panose="020B0604020202020204" pitchFamily="34" charset="0"/>
                <a:cs typeface="Arial" panose="020B0604020202020204" pitchFamily="34" charset="0"/>
              </a:rPr>
              <a:t>As you work through the different elements of production, collect and annotate items and materials which show how you have understood and reflected on each learning sequence.</a:t>
            </a:r>
          </a:p>
          <a:p>
            <a:pPr>
              <a:lnSpc>
                <a:spcPct val="130000"/>
              </a:lnSpc>
              <a:spcAft>
                <a:spcPts val="600"/>
              </a:spcAft>
            </a:pPr>
            <a:r>
              <a:rPr lang="en-AU" dirty="0">
                <a:solidFill>
                  <a:schemeClr val="bg1"/>
                </a:solidFill>
                <a:latin typeface="Arial" panose="020B0604020202020204" pitchFamily="34" charset="0"/>
                <a:cs typeface="Arial" panose="020B0604020202020204" pitchFamily="34" charset="0"/>
              </a:rPr>
              <a:t>These should be placed in your box and will form the basis of your final design concept.</a:t>
            </a:r>
          </a:p>
        </p:txBody>
      </p:sp>
      <p:grpSp>
        <p:nvGrpSpPr>
          <p:cNvPr id="42" name="Group 41" descr="1. Development">
            <a:extLst>
              <a:ext uri="{FF2B5EF4-FFF2-40B4-BE49-F238E27FC236}">
                <a16:creationId xmlns:a16="http://schemas.microsoft.com/office/drawing/2014/main" id="{B04051AA-5155-F273-399C-AA972742FA9C}"/>
              </a:ext>
            </a:extLst>
          </p:cNvPr>
          <p:cNvGrpSpPr/>
          <p:nvPr/>
        </p:nvGrpSpPr>
        <p:grpSpPr>
          <a:xfrm>
            <a:off x="3483538" y="1262397"/>
            <a:ext cx="2981674" cy="864000"/>
            <a:chOff x="3606632" y="1369454"/>
            <a:chExt cx="3279841" cy="950400"/>
          </a:xfrm>
        </p:grpSpPr>
        <p:sp>
          <p:nvSpPr>
            <p:cNvPr id="15" name="Rectangle: Rounded Corners 14">
              <a:extLst>
                <a:ext uri="{FF2B5EF4-FFF2-40B4-BE49-F238E27FC236}">
                  <a16:creationId xmlns:a16="http://schemas.microsoft.com/office/drawing/2014/main" id="{4462C688-D814-78EB-A579-1C5EF0F35FC9}"/>
                </a:ext>
                <a:ext uri="{C183D7F6-B498-43B3-948B-1728B52AA6E4}">
                  <adec:decorative xmlns:adec="http://schemas.microsoft.com/office/drawing/2017/decorative" val="1"/>
                </a:ext>
              </a:extLst>
            </p:cNvPr>
            <p:cNvSpPr/>
            <p:nvPr/>
          </p:nvSpPr>
          <p:spPr>
            <a:xfrm>
              <a:off x="3977640" y="1369454"/>
              <a:ext cx="2908833" cy="950400"/>
            </a:xfrm>
            <a:prstGeom prst="roundRect">
              <a:avLst>
                <a:gd name="adj" fmla="val 17256"/>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41338"/>
              <a:r>
                <a:rPr lang="en-US" sz="1800" b="1" dirty="0">
                  <a:solidFill>
                    <a:schemeClr val="accent1"/>
                  </a:solidFill>
                  <a:latin typeface="Arial" panose="020B0604020202020204" pitchFamily="34" charset="0"/>
                  <a:cs typeface="Arial" panose="020B0604020202020204" pitchFamily="34" charset="0"/>
                </a:rPr>
                <a:t>Props</a:t>
              </a:r>
              <a:endParaRPr lang="en-AU" sz="1800" b="1" dirty="0">
                <a:solidFill>
                  <a:schemeClr val="accent1"/>
                </a:solidFill>
                <a:latin typeface="Arial" panose="020B0604020202020204" pitchFamily="34" charset="0"/>
                <a:cs typeface="Arial" panose="020B0604020202020204" pitchFamily="34" charset="0"/>
              </a:endParaRPr>
            </a:p>
          </p:txBody>
        </p:sp>
        <p:sp>
          <p:nvSpPr>
            <p:cNvPr id="16" name="Oval 15">
              <a:hlinkClick r:id="" action="ppaction://noaction"/>
              <a:extLst>
                <a:ext uri="{FF2B5EF4-FFF2-40B4-BE49-F238E27FC236}">
                  <a16:creationId xmlns:a16="http://schemas.microsoft.com/office/drawing/2014/main" id="{F1AC9D02-A509-AFB5-DE92-15700B0D1533}"/>
                </a:ext>
              </a:extLst>
            </p:cNvPr>
            <p:cNvSpPr/>
            <p:nvPr/>
          </p:nvSpPr>
          <p:spPr>
            <a:xfrm>
              <a:off x="3606632" y="1369454"/>
              <a:ext cx="950400" cy="95040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1</a:t>
              </a:r>
            </a:p>
          </p:txBody>
        </p:sp>
      </p:grpSp>
      <p:grpSp>
        <p:nvGrpSpPr>
          <p:cNvPr id="43" name="Group 42" descr="2. Pre-production">
            <a:extLst>
              <a:ext uri="{FF2B5EF4-FFF2-40B4-BE49-F238E27FC236}">
                <a16:creationId xmlns:a16="http://schemas.microsoft.com/office/drawing/2014/main" id="{FE08AD08-A030-6209-040A-8664471B1981}"/>
              </a:ext>
            </a:extLst>
          </p:cNvPr>
          <p:cNvGrpSpPr/>
          <p:nvPr/>
        </p:nvGrpSpPr>
        <p:grpSpPr>
          <a:xfrm>
            <a:off x="3483539" y="2355298"/>
            <a:ext cx="2981673" cy="864000"/>
            <a:chOff x="3606632" y="2442818"/>
            <a:chExt cx="3279840" cy="950400"/>
          </a:xfrm>
        </p:grpSpPr>
        <p:sp>
          <p:nvSpPr>
            <p:cNvPr id="10" name="Rectangle: Rounded Corners 9">
              <a:extLst>
                <a:ext uri="{FF2B5EF4-FFF2-40B4-BE49-F238E27FC236}">
                  <a16:creationId xmlns:a16="http://schemas.microsoft.com/office/drawing/2014/main" id="{38435B2C-BD8C-FF60-B230-EF6F5A8F1E3D}"/>
                </a:ext>
                <a:ext uri="{C183D7F6-B498-43B3-948B-1728B52AA6E4}">
                  <adec:decorative xmlns:adec="http://schemas.microsoft.com/office/drawing/2017/decorative" val="1"/>
                </a:ext>
              </a:extLst>
            </p:cNvPr>
            <p:cNvSpPr/>
            <p:nvPr/>
          </p:nvSpPr>
          <p:spPr>
            <a:xfrm>
              <a:off x="3977639" y="2442818"/>
              <a:ext cx="2908833" cy="950400"/>
            </a:xfrm>
            <a:prstGeom prst="roundRect">
              <a:avLst>
                <a:gd name="adj" fmla="val 17256"/>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41338"/>
              <a:r>
                <a:rPr lang="en-US" sz="1800" b="1" dirty="0">
                  <a:solidFill>
                    <a:schemeClr val="accent1"/>
                  </a:solidFill>
                  <a:latin typeface="Arial" panose="020B0604020202020204" pitchFamily="34" charset="0"/>
                  <a:cs typeface="Arial" panose="020B0604020202020204" pitchFamily="34" charset="0"/>
                </a:rPr>
                <a:t>Costume</a:t>
              </a:r>
              <a:endParaRPr lang="en-AU" sz="1800" b="1" dirty="0">
                <a:solidFill>
                  <a:schemeClr val="accent1"/>
                </a:solidFill>
                <a:latin typeface="Arial" panose="020B0604020202020204" pitchFamily="34" charset="0"/>
                <a:cs typeface="Arial" panose="020B0604020202020204" pitchFamily="34" charset="0"/>
              </a:endParaRPr>
            </a:p>
          </p:txBody>
        </p:sp>
        <p:sp>
          <p:nvSpPr>
            <p:cNvPr id="19" name="Oval 18">
              <a:hlinkClick r:id="" action="ppaction://noaction"/>
              <a:extLst>
                <a:ext uri="{FF2B5EF4-FFF2-40B4-BE49-F238E27FC236}">
                  <a16:creationId xmlns:a16="http://schemas.microsoft.com/office/drawing/2014/main" id="{B0FD417C-C50A-DE9E-F698-1817E8ACDA71}"/>
                </a:ext>
              </a:extLst>
            </p:cNvPr>
            <p:cNvSpPr/>
            <p:nvPr/>
          </p:nvSpPr>
          <p:spPr>
            <a:xfrm>
              <a:off x="3606632" y="2442818"/>
              <a:ext cx="950400" cy="95040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2</a:t>
              </a:r>
            </a:p>
          </p:txBody>
        </p:sp>
      </p:grpSp>
      <p:grpSp>
        <p:nvGrpSpPr>
          <p:cNvPr id="44" name="Group 43" descr="3. Production">
            <a:extLst>
              <a:ext uri="{FF2B5EF4-FFF2-40B4-BE49-F238E27FC236}">
                <a16:creationId xmlns:a16="http://schemas.microsoft.com/office/drawing/2014/main" id="{A80E276E-7460-A3D2-07DC-623672D632A6}"/>
              </a:ext>
            </a:extLst>
          </p:cNvPr>
          <p:cNvGrpSpPr/>
          <p:nvPr/>
        </p:nvGrpSpPr>
        <p:grpSpPr>
          <a:xfrm>
            <a:off x="3483538" y="3448198"/>
            <a:ext cx="2981672" cy="864000"/>
            <a:chOff x="3606632" y="3516182"/>
            <a:chExt cx="3279839" cy="950400"/>
          </a:xfrm>
        </p:grpSpPr>
        <p:sp>
          <p:nvSpPr>
            <p:cNvPr id="11" name="Rectangle: Rounded Corners 10">
              <a:extLst>
                <a:ext uri="{FF2B5EF4-FFF2-40B4-BE49-F238E27FC236}">
                  <a16:creationId xmlns:a16="http://schemas.microsoft.com/office/drawing/2014/main" id="{ACBE5903-3FA9-AF6A-65D7-50822346262D}"/>
                </a:ext>
                <a:ext uri="{C183D7F6-B498-43B3-948B-1728B52AA6E4}">
                  <adec:decorative xmlns:adec="http://schemas.microsoft.com/office/drawing/2017/decorative" val="1"/>
                </a:ext>
              </a:extLst>
            </p:cNvPr>
            <p:cNvSpPr/>
            <p:nvPr/>
          </p:nvSpPr>
          <p:spPr>
            <a:xfrm>
              <a:off x="3977638" y="3516182"/>
              <a:ext cx="2908833" cy="950400"/>
            </a:xfrm>
            <a:prstGeom prst="roundRect">
              <a:avLst>
                <a:gd name="adj" fmla="val 17256"/>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41338"/>
              <a:r>
                <a:rPr lang="en-US" sz="1800" b="1" dirty="0">
                  <a:solidFill>
                    <a:schemeClr val="accent1"/>
                  </a:solidFill>
                  <a:latin typeface="Arial" panose="020B0604020202020204" pitchFamily="34" charset="0"/>
                  <a:cs typeface="Arial" panose="020B0604020202020204" pitchFamily="34" charset="0"/>
                </a:rPr>
                <a:t>Set</a:t>
              </a:r>
              <a:endParaRPr lang="en-AU" sz="1800" b="1" dirty="0">
                <a:solidFill>
                  <a:schemeClr val="accent1"/>
                </a:solidFill>
                <a:latin typeface="Arial" panose="020B0604020202020204" pitchFamily="34" charset="0"/>
                <a:cs typeface="Arial" panose="020B0604020202020204" pitchFamily="34" charset="0"/>
              </a:endParaRPr>
            </a:p>
          </p:txBody>
        </p:sp>
        <p:sp>
          <p:nvSpPr>
            <p:cNvPr id="22" name="Oval 21">
              <a:hlinkClick r:id="" action="ppaction://noaction"/>
              <a:extLst>
                <a:ext uri="{FF2B5EF4-FFF2-40B4-BE49-F238E27FC236}">
                  <a16:creationId xmlns:a16="http://schemas.microsoft.com/office/drawing/2014/main" id="{17CC8E53-E654-AB3F-5DC8-E36D029EA005}"/>
                </a:ext>
              </a:extLst>
            </p:cNvPr>
            <p:cNvSpPr/>
            <p:nvPr/>
          </p:nvSpPr>
          <p:spPr>
            <a:xfrm>
              <a:off x="3606632" y="3516182"/>
              <a:ext cx="950400" cy="95040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3</a:t>
              </a:r>
            </a:p>
          </p:txBody>
        </p:sp>
      </p:grpSp>
      <p:grpSp>
        <p:nvGrpSpPr>
          <p:cNvPr id="45" name="Group 44" descr="4. Post-production">
            <a:extLst>
              <a:ext uri="{FF2B5EF4-FFF2-40B4-BE49-F238E27FC236}">
                <a16:creationId xmlns:a16="http://schemas.microsoft.com/office/drawing/2014/main" id="{CE1FBABE-7DFE-35E1-E992-5A9A2ED50A9B}"/>
              </a:ext>
            </a:extLst>
          </p:cNvPr>
          <p:cNvGrpSpPr/>
          <p:nvPr/>
        </p:nvGrpSpPr>
        <p:grpSpPr>
          <a:xfrm>
            <a:off x="3483538" y="4541100"/>
            <a:ext cx="2981670" cy="864000"/>
            <a:chOff x="3606632" y="4589546"/>
            <a:chExt cx="3279837" cy="950400"/>
          </a:xfrm>
        </p:grpSpPr>
        <p:sp>
          <p:nvSpPr>
            <p:cNvPr id="13" name="Rectangle: Rounded Corners 12">
              <a:extLst>
                <a:ext uri="{FF2B5EF4-FFF2-40B4-BE49-F238E27FC236}">
                  <a16:creationId xmlns:a16="http://schemas.microsoft.com/office/drawing/2014/main" id="{997BC83B-1D21-8260-01A9-088F0E167FB6}"/>
                </a:ext>
                <a:ext uri="{C183D7F6-B498-43B3-948B-1728B52AA6E4}">
                  <adec:decorative xmlns:adec="http://schemas.microsoft.com/office/drawing/2017/decorative" val="1"/>
                </a:ext>
              </a:extLst>
            </p:cNvPr>
            <p:cNvSpPr/>
            <p:nvPr/>
          </p:nvSpPr>
          <p:spPr>
            <a:xfrm>
              <a:off x="3977636" y="4589546"/>
              <a:ext cx="2908833" cy="950400"/>
            </a:xfrm>
            <a:prstGeom prst="roundRect">
              <a:avLst>
                <a:gd name="adj" fmla="val 17256"/>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41338"/>
              <a:r>
                <a:rPr lang="en-US" sz="1800" b="1" dirty="0">
                  <a:solidFill>
                    <a:schemeClr val="accent1"/>
                  </a:solidFill>
                  <a:latin typeface="Arial" panose="020B0604020202020204" pitchFamily="34" charset="0"/>
                  <a:cs typeface="Arial" panose="020B0604020202020204" pitchFamily="34" charset="0"/>
                </a:rPr>
                <a:t>Lighting</a:t>
              </a:r>
              <a:endParaRPr lang="en-AU" sz="1800" b="1" dirty="0">
                <a:solidFill>
                  <a:schemeClr val="accent1"/>
                </a:solidFill>
                <a:latin typeface="Arial" panose="020B0604020202020204" pitchFamily="34" charset="0"/>
                <a:cs typeface="Arial" panose="020B0604020202020204" pitchFamily="34" charset="0"/>
              </a:endParaRPr>
            </a:p>
          </p:txBody>
        </p:sp>
        <p:sp>
          <p:nvSpPr>
            <p:cNvPr id="25" name="Oval 24">
              <a:hlinkClick r:id="" action="ppaction://noaction"/>
              <a:extLst>
                <a:ext uri="{FF2B5EF4-FFF2-40B4-BE49-F238E27FC236}">
                  <a16:creationId xmlns:a16="http://schemas.microsoft.com/office/drawing/2014/main" id="{2C4A69B4-F84B-BC85-A440-0883644F5318}"/>
                </a:ext>
              </a:extLst>
            </p:cNvPr>
            <p:cNvSpPr/>
            <p:nvPr/>
          </p:nvSpPr>
          <p:spPr>
            <a:xfrm>
              <a:off x="3606632" y="4589546"/>
              <a:ext cx="950400" cy="95040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4</a:t>
              </a:r>
            </a:p>
          </p:txBody>
        </p:sp>
      </p:grpSp>
      <p:grpSp>
        <p:nvGrpSpPr>
          <p:cNvPr id="46" name="Group 45" descr="5. Showcase">
            <a:extLst>
              <a:ext uri="{FF2B5EF4-FFF2-40B4-BE49-F238E27FC236}">
                <a16:creationId xmlns:a16="http://schemas.microsoft.com/office/drawing/2014/main" id="{70F97696-D133-C327-1C28-D832053EB7C0}"/>
              </a:ext>
            </a:extLst>
          </p:cNvPr>
          <p:cNvGrpSpPr/>
          <p:nvPr/>
        </p:nvGrpSpPr>
        <p:grpSpPr>
          <a:xfrm>
            <a:off x="3483538" y="5634000"/>
            <a:ext cx="2981670" cy="864000"/>
            <a:chOff x="3606632" y="5662908"/>
            <a:chExt cx="3279837" cy="950400"/>
          </a:xfrm>
        </p:grpSpPr>
        <p:sp>
          <p:nvSpPr>
            <p:cNvPr id="14" name="Rectangle: Rounded Corners 13">
              <a:extLst>
                <a:ext uri="{FF2B5EF4-FFF2-40B4-BE49-F238E27FC236}">
                  <a16:creationId xmlns:a16="http://schemas.microsoft.com/office/drawing/2014/main" id="{043B4915-7081-24BA-DF8D-32767AAA6D74}"/>
                </a:ext>
                <a:ext uri="{C183D7F6-B498-43B3-948B-1728B52AA6E4}">
                  <adec:decorative xmlns:adec="http://schemas.microsoft.com/office/drawing/2017/decorative" val="1"/>
                </a:ext>
              </a:extLst>
            </p:cNvPr>
            <p:cNvSpPr/>
            <p:nvPr/>
          </p:nvSpPr>
          <p:spPr>
            <a:xfrm>
              <a:off x="3977636" y="5662908"/>
              <a:ext cx="2908833" cy="950400"/>
            </a:xfrm>
            <a:prstGeom prst="roundRect">
              <a:avLst>
                <a:gd name="adj" fmla="val 17256"/>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41338"/>
              <a:r>
                <a:rPr lang="en-US" sz="1800" b="1" dirty="0">
                  <a:solidFill>
                    <a:schemeClr val="accent1"/>
                  </a:solidFill>
                  <a:latin typeface="Arial" panose="020B0604020202020204" pitchFamily="34" charset="0"/>
                  <a:cs typeface="Arial" panose="020B0604020202020204" pitchFamily="34" charset="0"/>
                </a:rPr>
                <a:t>Sound</a:t>
              </a:r>
              <a:endParaRPr lang="en-AU" sz="1800" b="1" dirty="0">
                <a:solidFill>
                  <a:schemeClr val="accent1"/>
                </a:solidFill>
                <a:latin typeface="Arial" panose="020B0604020202020204" pitchFamily="34" charset="0"/>
                <a:cs typeface="Arial" panose="020B0604020202020204" pitchFamily="34" charset="0"/>
              </a:endParaRPr>
            </a:p>
          </p:txBody>
        </p:sp>
        <p:sp>
          <p:nvSpPr>
            <p:cNvPr id="28" name="Oval 27">
              <a:hlinkClick r:id="" action="ppaction://noaction"/>
              <a:extLst>
                <a:ext uri="{FF2B5EF4-FFF2-40B4-BE49-F238E27FC236}">
                  <a16:creationId xmlns:a16="http://schemas.microsoft.com/office/drawing/2014/main" id="{DD80E9AD-8AA0-FF0F-E39A-EDED802E32BB}"/>
                </a:ext>
              </a:extLst>
            </p:cNvPr>
            <p:cNvSpPr/>
            <p:nvPr/>
          </p:nvSpPr>
          <p:spPr>
            <a:xfrm>
              <a:off x="3606632" y="5662908"/>
              <a:ext cx="950400" cy="95040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5</a:t>
              </a:r>
            </a:p>
          </p:txBody>
        </p:sp>
      </p:grpSp>
      <p:sp>
        <p:nvSpPr>
          <p:cNvPr id="34" name="Rectangle: Rounded Corners 33">
            <a:extLst>
              <a:ext uri="{FF2B5EF4-FFF2-40B4-BE49-F238E27FC236}">
                <a16:creationId xmlns:a16="http://schemas.microsoft.com/office/drawing/2014/main" id="{3D43473B-23CE-BBBD-D95F-1D26DFD3B3D9}"/>
              </a:ext>
              <a:ext uri="{C183D7F6-B498-43B3-948B-1728B52AA6E4}">
                <adec:decorative xmlns:adec="http://schemas.microsoft.com/office/drawing/2017/decorative" val="0"/>
              </a:ext>
            </a:extLst>
          </p:cNvPr>
          <p:cNvSpPr/>
          <p:nvPr/>
        </p:nvSpPr>
        <p:spPr>
          <a:xfrm>
            <a:off x="7659699" y="3418446"/>
            <a:ext cx="1556977" cy="917394"/>
          </a:xfrm>
          <a:prstGeom prst="roundRect">
            <a:avLst>
              <a:gd name="adj" fmla="val 17256"/>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88900">
              <a:lnSpc>
                <a:spcPct val="130000"/>
              </a:lnSpc>
            </a:pPr>
            <a:r>
              <a:rPr lang="en-AU" sz="1800" b="1" dirty="0">
                <a:solidFill>
                  <a:schemeClr val="accent1"/>
                </a:solidFill>
                <a:latin typeface="Arial" panose="020B0604020202020204" pitchFamily="34" charset="0"/>
                <a:cs typeface="Arial" panose="020B0604020202020204" pitchFamily="34" charset="0"/>
              </a:rPr>
              <a:t>Reflection activities</a:t>
            </a:r>
          </a:p>
        </p:txBody>
      </p:sp>
      <p:sp>
        <p:nvSpPr>
          <p:cNvPr id="35" name="Rectangle: Rounded Corners 34">
            <a:extLst>
              <a:ext uri="{FF2B5EF4-FFF2-40B4-BE49-F238E27FC236}">
                <a16:creationId xmlns:a16="http://schemas.microsoft.com/office/drawing/2014/main" id="{7EF982E3-C919-76D0-5788-A6D0A17003B6}"/>
              </a:ext>
              <a:ext uri="{C183D7F6-B498-43B3-948B-1728B52AA6E4}">
                <adec:decorative xmlns:adec="http://schemas.microsoft.com/office/drawing/2017/decorative" val="0"/>
              </a:ext>
            </a:extLst>
          </p:cNvPr>
          <p:cNvSpPr/>
          <p:nvPr/>
        </p:nvSpPr>
        <p:spPr>
          <a:xfrm>
            <a:off x="9658855" y="2313977"/>
            <a:ext cx="2173146" cy="3126332"/>
          </a:xfrm>
          <a:prstGeom prst="roundRect">
            <a:avLst>
              <a:gd name="adj" fmla="val 12693"/>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AU" sz="1800" b="1" dirty="0">
                <a:solidFill>
                  <a:schemeClr val="accent1"/>
                </a:solidFill>
                <a:latin typeface="Arial" panose="020B0604020202020204" pitchFamily="34" charset="0"/>
                <a:cs typeface="Arial" panose="020B0604020202020204" pitchFamily="34" charset="0"/>
              </a:rPr>
              <a:t>Documentation of learning and  planning for the Showcase</a:t>
            </a:r>
          </a:p>
        </p:txBody>
      </p:sp>
      <p:sp>
        <p:nvSpPr>
          <p:cNvPr id="4" name="Slide Number Placeholder 3">
            <a:extLst>
              <a:ext uri="{FF2B5EF4-FFF2-40B4-BE49-F238E27FC236}">
                <a16:creationId xmlns:a16="http://schemas.microsoft.com/office/drawing/2014/main" id="{E2E3172F-66A8-9EA3-A878-D06E73296BD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1749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p:txBody>
          <a:bodyPr/>
          <a:lstStyle/>
          <a:p>
            <a:r>
              <a:rPr lang="en-AU" dirty="0"/>
              <a:t>1.2d – How do I annotate?</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8"/>
          </p:nvPr>
        </p:nvSpPr>
        <p:spPr/>
        <p:txBody>
          <a:bodyPr/>
          <a:lstStyle/>
          <a:p>
            <a:r>
              <a:rPr lang="en-AU" i="1" dirty="0"/>
              <a:t>Honey Spot</a:t>
            </a:r>
            <a:r>
              <a:rPr lang="en-AU" dirty="0"/>
              <a:t> example annotation</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sz="quarter" idx="19"/>
          </p:nvPr>
        </p:nvSpPr>
        <p:spPr>
          <a:xfrm>
            <a:off x="360363" y="1562471"/>
            <a:ext cx="5608637" cy="3593729"/>
          </a:xfrm>
        </p:spPr>
        <p:txBody>
          <a:bodyPr/>
          <a:lstStyle/>
          <a:p>
            <a:pPr marL="285750" indent="-285750">
              <a:spcAft>
                <a:spcPts val="600"/>
              </a:spcAft>
              <a:buFont typeface="Arial" panose="020B0604020202020204" pitchFamily="34" charset="0"/>
              <a:buChar char="•"/>
            </a:pPr>
            <a:r>
              <a:rPr lang="en-AU" sz="1800" dirty="0"/>
              <a:t>Identify where different elements of production could be considered and could contribute to dramatic meaning.</a:t>
            </a:r>
          </a:p>
          <a:p>
            <a:pPr marL="285750" indent="-285750">
              <a:spcAft>
                <a:spcPts val="600"/>
              </a:spcAft>
              <a:buFont typeface="Arial" panose="020B0604020202020204" pitchFamily="34" charset="0"/>
              <a:buChar char="•"/>
            </a:pPr>
            <a:r>
              <a:rPr lang="en-AU" sz="1800" dirty="0"/>
              <a:t>Analyse how dialogue may impact design choices.</a:t>
            </a:r>
          </a:p>
          <a:p>
            <a:pPr marL="285750" indent="-285750">
              <a:spcAft>
                <a:spcPts val="600"/>
              </a:spcAft>
              <a:buFont typeface="Arial" panose="020B0604020202020204" pitchFamily="34" charset="0"/>
              <a:buChar char="•"/>
            </a:pPr>
            <a:r>
              <a:rPr lang="en-AU" sz="1800" dirty="0"/>
              <a:t>Sketch your vision of what the play could look like on stage.</a:t>
            </a:r>
          </a:p>
          <a:p>
            <a:pPr marL="285750" indent="-285750">
              <a:spcAft>
                <a:spcPts val="600"/>
              </a:spcAft>
              <a:buFont typeface="Arial" panose="020B0604020202020204" pitchFamily="34" charset="0"/>
              <a:buChar char="•"/>
            </a:pPr>
            <a:r>
              <a:rPr lang="en-AU" sz="1800" dirty="0"/>
              <a:t>Record questions you may need to consider when planning your design.</a:t>
            </a:r>
          </a:p>
        </p:txBody>
      </p:sp>
      <p:sp>
        <p:nvSpPr>
          <p:cNvPr id="2" name="Rectangle: Rounded Corners 1">
            <a:extLst>
              <a:ext uri="{FF2B5EF4-FFF2-40B4-BE49-F238E27FC236}">
                <a16:creationId xmlns:a16="http://schemas.microsoft.com/office/drawing/2014/main" id="{3B06BB0D-7213-8BCD-44FF-9E8A32B0BC8E}"/>
              </a:ext>
              <a:ext uri="{C183D7F6-B498-43B3-948B-1728B52AA6E4}">
                <adec:decorative xmlns:adec="http://schemas.microsoft.com/office/drawing/2017/decorative" val="0"/>
              </a:ext>
            </a:extLst>
          </p:cNvPr>
          <p:cNvSpPr/>
          <p:nvPr/>
        </p:nvSpPr>
        <p:spPr>
          <a:xfrm>
            <a:off x="371475" y="5426136"/>
            <a:ext cx="4518025" cy="1097264"/>
          </a:xfrm>
          <a:prstGeom prst="roundRect">
            <a:avLst>
              <a:gd name="adj" fmla="val 17256"/>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AU" sz="1400" b="1" dirty="0">
                <a:solidFill>
                  <a:schemeClr val="bg1"/>
                </a:solidFill>
                <a:latin typeface="Arial" panose="020B0604020202020204" pitchFamily="34" charset="0"/>
                <a:cs typeface="Arial" panose="020B0604020202020204" pitchFamily="34" charset="0"/>
              </a:rPr>
              <a:t>Tip</a:t>
            </a:r>
            <a:r>
              <a:rPr lang="en-AU" sz="1400" dirty="0">
                <a:solidFill>
                  <a:schemeClr val="bg1"/>
                </a:solidFill>
                <a:latin typeface="Arial" panose="020B0604020202020204" pitchFamily="34" charset="0"/>
                <a:cs typeface="Arial" panose="020B0604020202020204" pitchFamily="34" charset="0"/>
              </a:rPr>
              <a:t> – annotations can include many things and don’t have to be written. They could be recorded in many ways. Be creative and imaginative.</a:t>
            </a:r>
          </a:p>
        </p:txBody>
      </p:sp>
      <p:pic>
        <p:nvPicPr>
          <p:cNvPr id="15" name="Picture Placeholder 14" descr="An example of an annotated script excerpt from 'Honey Spot'. It includes a hand drawn sketch of the set, underlined examples of stage directions about set, props, sound effects and costume. It also contains examples of dialogue that indicates setting and lighting design.">
            <a:extLst>
              <a:ext uri="{FF2B5EF4-FFF2-40B4-BE49-F238E27FC236}">
                <a16:creationId xmlns:a16="http://schemas.microsoft.com/office/drawing/2014/main" id="{A8D32DF2-8880-B633-796F-3C8F4C2A2D61}"/>
              </a:ext>
            </a:extLst>
          </p:cNvPr>
          <p:cNvPicPr>
            <a:picLocks noGrp="1" noChangeAspect="1"/>
          </p:cNvPicPr>
          <p:nvPr>
            <p:ph type="pic" sz="quarter" idx="20"/>
          </p:nvPr>
        </p:nvPicPr>
        <p:blipFill rotWithShape="1">
          <a:blip r:embed="rId3"/>
          <a:srcRect t="4582" b="4582"/>
          <a:stretch/>
        </p:blipFill>
        <p:spPr>
          <a:xfrm>
            <a:off x="6324599" y="1060962"/>
            <a:ext cx="5507038" cy="4814518"/>
          </a:xfrm>
          <a:ln>
            <a:solidFill>
              <a:schemeClr val="tx1">
                <a:lumMod val="10000"/>
                <a:lumOff val="90000"/>
              </a:schemeClr>
            </a:solidFill>
          </a:ln>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dirty="0"/>
          </a:p>
        </p:txBody>
      </p:sp>
    </p:spTree>
    <p:extLst>
      <p:ext uri="{BB962C8B-B14F-4D97-AF65-F5344CB8AC3E}">
        <p14:creationId xmlns:p14="http://schemas.microsoft.com/office/powerpoint/2010/main" val="407855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3BEF6-9FFB-945C-0B34-92AE234D48E3}"/>
              </a:ext>
            </a:extLst>
          </p:cNvPr>
          <p:cNvSpPr>
            <a:spLocks noGrp="1"/>
          </p:cNvSpPr>
          <p:nvPr>
            <p:ph type="title"/>
          </p:nvPr>
        </p:nvSpPr>
        <p:spPr>
          <a:xfrm>
            <a:off x="360000" y="360000"/>
            <a:ext cx="4935900" cy="545601"/>
          </a:xfrm>
        </p:spPr>
        <p:txBody>
          <a:bodyPr/>
          <a:lstStyle/>
          <a:p>
            <a:r>
              <a:rPr lang="en-AU" dirty="0"/>
              <a:t>1.3a – props</a:t>
            </a:r>
          </a:p>
        </p:txBody>
      </p:sp>
      <p:pic>
        <p:nvPicPr>
          <p:cNvPr id="10" name="Picture 9" descr="Props poster - Props are objects handled or used by actors in a performance.">
            <a:extLst>
              <a:ext uri="{FF2B5EF4-FFF2-40B4-BE49-F238E27FC236}">
                <a16:creationId xmlns:a16="http://schemas.microsoft.com/office/drawing/2014/main" id="{5C042C5B-B23D-D71D-C401-B93700FC8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69830"/>
            <a:ext cx="4355182" cy="6158870"/>
          </a:xfrm>
          <a:prstGeom prst="rect">
            <a:avLst/>
          </a:prstGeom>
        </p:spPr>
      </p:pic>
      <p:sp>
        <p:nvSpPr>
          <p:cNvPr id="2" name="Slide Number Placeholder 1">
            <a:extLst>
              <a:ext uri="{FF2B5EF4-FFF2-40B4-BE49-F238E27FC236}">
                <a16:creationId xmlns:a16="http://schemas.microsoft.com/office/drawing/2014/main" id="{1F2BFE9D-A016-C0FB-BAE0-AF4726D2B5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dirty="0"/>
          </a:p>
        </p:txBody>
      </p:sp>
    </p:spTree>
    <p:extLst>
      <p:ext uri="{BB962C8B-B14F-4D97-AF65-F5344CB8AC3E}">
        <p14:creationId xmlns:p14="http://schemas.microsoft.com/office/powerpoint/2010/main" val="74424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1.3b – safe protocols for using props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8961800" cy="4807835"/>
          </a:xfrm>
        </p:spPr>
        <p:txBody>
          <a:bodyPr/>
          <a:lstStyle/>
          <a:p>
            <a:pPr>
              <a:spcAft>
                <a:spcPts val="600"/>
              </a:spcAft>
            </a:pPr>
            <a:r>
              <a:rPr lang="en-AU" sz="1800" kern="100" dirty="0">
                <a:effectLst/>
                <a:ea typeface="Calibri" panose="020F0502020204030204" pitchFamily="34" charset="0"/>
              </a:rPr>
              <a:t>It is important we consider safe processes when using and designing props. Safety in drama spaces includes safely making, performing and appreciating drama in spaces such as drama classrooms. Some props </a:t>
            </a:r>
            <a:r>
              <a:rPr lang="en-AU" sz="1800" kern="100" dirty="0">
                <a:ea typeface="Calibri" panose="020F0502020204030204" pitchFamily="34" charset="0"/>
              </a:rPr>
              <a:t>are not safe to use in the classroom or on stage.</a:t>
            </a:r>
            <a:r>
              <a:rPr lang="en-AU" sz="1800" kern="100" dirty="0">
                <a:effectLst/>
                <a:ea typeface="Calibri" panose="020F0502020204030204" pitchFamily="34" charset="0"/>
              </a:rPr>
              <a:t> </a:t>
            </a:r>
            <a:r>
              <a:rPr lang="en-AU" sz="1800" kern="100" dirty="0">
                <a:ea typeface="Calibri" panose="020F0502020204030204" pitchFamily="34" charset="0"/>
              </a:rPr>
              <a:t>T</a:t>
            </a:r>
            <a:r>
              <a:rPr lang="en-AU" sz="1800" kern="100" dirty="0">
                <a:effectLst/>
                <a:ea typeface="Calibri" panose="020F0502020204030204" pitchFamily="34" charset="0"/>
              </a:rPr>
              <a:t>hese includes props such as </a:t>
            </a:r>
            <a:r>
              <a:rPr lang="en-AU" sz="1800" kern="100" dirty="0">
                <a:ea typeface="Calibri" panose="020F0502020204030204" pitchFamily="34" charset="0"/>
              </a:rPr>
              <a:t>weapons (real or replica). Other props can impact an emotional response based on culture. </a:t>
            </a:r>
          </a:p>
          <a:p>
            <a:pPr>
              <a:spcAft>
                <a:spcPts val="600"/>
              </a:spcAft>
            </a:pPr>
            <a:r>
              <a:rPr lang="en-AU" sz="1800" dirty="0"/>
              <a:t>Questions to consider:</a:t>
            </a:r>
          </a:p>
          <a:p>
            <a:pPr marL="457200" indent="-457200">
              <a:spcAft>
                <a:spcPts val="600"/>
              </a:spcAft>
              <a:buAutoNum type="arabicPeriod"/>
            </a:pPr>
            <a:r>
              <a:rPr lang="en-AU" sz="1800" dirty="0"/>
              <a:t>Is there a dangerous prop required in this play?</a:t>
            </a:r>
          </a:p>
          <a:p>
            <a:pPr marL="457200" indent="-457200">
              <a:spcAft>
                <a:spcPts val="600"/>
              </a:spcAft>
              <a:buAutoNum type="arabicPeriod"/>
            </a:pPr>
            <a:r>
              <a:rPr lang="en-AU" sz="1800" dirty="0"/>
              <a:t>What creative alternatives are there to using this prop?</a:t>
            </a:r>
          </a:p>
          <a:p>
            <a:pPr marL="457200" indent="-457200">
              <a:spcAft>
                <a:spcPts val="600"/>
              </a:spcAft>
              <a:buAutoNum type="arabicPeriod"/>
            </a:pPr>
            <a:r>
              <a:rPr lang="en-AU" sz="1800" dirty="0"/>
              <a:t>What are some rules our class should think about when using and designing props?</a:t>
            </a:r>
          </a:p>
        </p:txBody>
      </p:sp>
      <p:sp>
        <p:nvSpPr>
          <p:cNvPr id="2" name="Rectangle: Rounded Corners 1">
            <a:extLst>
              <a:ext uri="{FF2B5EF4-FFF2-40B4-BE49-F238E27FC236}">
                <a16:creationId xmlns:a16="http://schemas.microsoft.com/office/drawing/2014/main" id="{7B7B592F-07B4-9C14-7501-5546A4BE3735}"/>
              </a:ext>
              <a:ext uri="{C183D7F6-B498-43B3-948B-1728B52AA6E4}">
                <adec:decorative xmlns:adec="http://schemas.microsoft.com/office/drawing/2017/decorative" val="0"/>
              </a:ext>
            </a:extLst>
          </p:cNvPr>
          <p:cNvSpPr/>
          <p:nvPr/>
        </p:nvSpPr>
        <p:spPr>
          <a:xfrm>
            <a:off x="9495291" y="1700213"/>
            <a:ext cx="2348709" cy="1905923"/>
          </a:xfrm>
          <a:prstGeom prst="roundRect">
            <a:avLst>
              <a:gd name="adj" fmla="val 17256"/>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Dangerous props should not be used in drama</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dirty="0"/>
          </a:p>
        </p:txBody>
      </p:sp>
    </p:spTree>
    <p:extLst>
      <p:ext uri="{BB962C8B-B14F-4D97-AF65-F5344CB8AC3E}">
        <p14:creationId xmlns:p14="http://schemas.microsoft.com/office/powerpoint/2010/main" val="125754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3208B-6BF2-C65E-D4AF-ECD978662E75}"/>
              </a:ext>
            </a:extLst>
          </p:cNvPr>
          <p:cNvSpPr>
            <a:spLocks noGrp="1"/>
          </p:cNvSpPr>
          <p:nvPr>
            <p:ph type="title"/>
          </p:nvPr>
        </p:nvSpPr>
        <p:spPr/>
        <p:txBody>
          <a:bodyPr/>
          <a:lstStyle/>
          <a:p>
            <a:r>
              <a:rPr lang="en-AU" sz="3200" dirty="0"/>
              <a:t>1.3c – thinking creatively about props and safe processes</a:t>
            </a:r>
          </a:p>
        </p:txBody>
      </p:sp>
      <p:grpSp>
        <p:nvGrpSpPr>
          <p:cNvPr id="4" name="Group 3">
            <a:extLst>
              <a:ext uri="{FF2B5EF4-FFF2-40B4-BE49-F238E27FC236}">
                <a16:creationId xmlns:a16="http://schemas.microsoft.com/office/drawing/2014/main" id="{B481507B-CEC9-AAE6-AB47-F984CB96AD3D}"/>
              </a:ext>
              <a:ext uri="{C183D7F6-B498-43B3-948B-1728B52AA6E4}">
                <adec:decorative xmlns:adec="http://schemas.microsoft.com/office/drawing/2017/decorative" val="1"/>
              </a:ext>
            </a:extLst>
          </p:cNvPr>
          <p:cNvGrpSpPr/>
          <p:nvPr/>
        </p:nvGrpSpPr>
        <p:grpSpPr>
          <a:xfrm>
            <a:off x="2385391" y="1550588"/>
            <a:ext cx="7421218" cy="3942110"/>
            <a:chOff x="2385391" y="1550588"/>
            <a:chExt cx="7421218" cy="3942110"/>
          </a:xfrm>
        </p:grpSpPr>
        <p:cxnSp>
          <p:nvCxnSpPr>
            <p:cNvPr id="20" name="Google Shape;194;p19">
              <a:extLst>
                <a:ext uri="{FF2B5EF4-FFF2-40B4-BE49-F238E27FC236}">
                  <a16:creationId xmlns:a16="http://schemas.microsoft.com/office/drawing/2014/main" id="{A69BBA5E-3816-7352-8B57-9107CC38309F}"/>
                </a:ext>
                <a:ext uri="{C183D7F6-B498-43B3-948B-1728B52AA6E4}">
                  <adec:decorative xmlns:adec="http://schemas.microsoft.com/office/drawing/2017/decorative" val="1"/>
                </a:ext>
              </a:extLst>
            </p:cNvPr>
            <p:cNvCxnSpPr>
              <a:cxnSpLocks/>
            </p:cNvCxnSpPr>
            <p:nvPr/>
          </p:nvCxnSpPr>
          <p:spPr>
            <a:xfrm flipH="1" flipV="1">
              <a:off x="6980834" y="3622146"/>
              <a:ext cx="933491" cy="708181"/>
            </a:xfrm>
            <a:prstGeom prst="straightConnector1">
              <a:avLst/>
            </a:prstGeom>
            <a:noFill/>
            <a:ln w="19050" cap="flat" cmpd="sng">
              <a:solidFill>
                <a:schemeClr val="accent5"/>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7D0C5E3B-B108-AC2F-075B-7158DA9819F3}"/>
                </a:ext>
                <a:ext uri="{C183D7F6-B498-43B3-948B-1728B52AA6E4}">
                  <adec:decorative xmlns:adec="http://schemas.microsoft.com/office/drawing/2017/decorative" val="1"/>
                </a:ext>
              </a:extLst>
            </p:cNvPr>
            <p:cNvCxnSpPr>
              <a:cxnSpLocks/>
            </p:cNvCxnSpPr>
            <p:nvPr/>
          </p:nvCxnSpPr>
          <p:spPr>
            <a:xfrm rot="10800000">
              <a:off x="4572860" y="2870008"/>
              <a:ext cx="541549" cy="223372"/>
            </a:xfrm>
            <a:prstGeom prst="straightConnector1">
              <a:avLst/>
            </a:prstGeom>
            <a:noFill/>
            <a:ln w="19050" cap="flat" cmpd="sng">
              <a:solidFill>
                <a:schemeClr val="accent5"/>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0EE634F9-C212-3398-05A2-A3E3A795F004}"/>
                </a:ext>
                <a:ext uri="{C183D7F6-B498-43B3-948B-1728B52AA6E4}">
                  <adec:decorative xmlns:adec="http://schemas.microsoft.com/office/drawing/2017/decorative" val="1"/>
                </a:ext>
              </a:extLst>
            </p:cNvPr>
            <p:cNvCxnSpPr>
              <a:cxnSpLocks/>
            </p:cNvCxnSpPr>
            <p:nvPr/>
          </p:nvCxnSpPr>
          <p:spPr>
            <a:xfrm flipH="1">
              <a:off x="6973271" y="2762684"/>
              <a:ext cx="738847" cy="336835"/>
            </a:xfrm>
            <a:prstGeom prst="straightConnector1">
              <a:avLst/>
            </a:prstGeom>
            <a:noFill/>
            <a:ln w="19050" cap="flat" cmpd="sng">
              <a:solidFill>
                <a:schemeClr val="accent5"/>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29801793-91BA-91AD-A8A2-D90974F4CA6D}"/>
                </a:ext>
                <a:ext uri="{C183D7F6-B498-43B3-948B-1728B52AA6E4}">
                  <adec:decorative xmlns:adec="http://schemas.microsoft.com/office/drawing/2017/decorative" val="1"/>
                </a:ext>
              </a:extLst>
            </p:cNvPr>
            <p:cNvCxnSpPr>
              <a:cxnSpLocks/>
            </p:cNvCxnSpPr>
            <p:nvPr/>
          </p:nvCxnSpPr>
          <p:spPr>
            <a:xfrm flipH="1">
              <a:off x="4397320" y="3971977"/>
              <a:ext cx="818331" cy="604684"/>
            </a:xfrm>
            <a:prstGeom prst="straightConnector1">
              <a:avLst/>
            </a:prstGeom>
            <a:noFill/>
            <a:ln w="19050" cap="flat" cmpd="sng">
              <a:solidFill>
                <a:schemeClr val="accent5"/>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6A9DF9DA-7C81-28D4-0648-BE2D9CBEF9EA}"/>
                </a:ext>
                <a:ext uri="{C183D7F6-B498-43B3-948B-1728B52AA6E4}">
                  <adec:decorative xmlns:adec="http://schemas.microsoft.com/office/drawing/2017/decorative" val="1"/>
                </a:ext>
              </a:extLst>
            </p:cNvPr>
            <p:cNvCxnSpPr>
              <a:cxnSpLocks/>
            </p:cNvCxnSpPr>
            <p:nvPr/>
          </p:nvCxnSpPr>
          <p:spPr>
            <a:xfrm flipH="1" flipV="1">
              <a:off x="3534580" y="1727195"/>
              <a:ext cx="393059" cy="809722"/>
            </a:xfrm>
            <a:prstGeom prst="straightConnector1">
              <a:avLst/>
            </a:prstGeom>
            <a:noFill/>
            <a:ln w="19050" cap="flat" cmpd="sng">
              <a:solidFill>
                <a:schemeClr val="accent5"/>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B8B7C823-DB33-8BDF-768F-78DE4A58A60E}"/>
                </a:ext>
                <a:ext uri="{C183D7F6-B498-43B3-948B-1728B52AA6E4}">
                  <adec:decorative xmlns:adec="http://schemas.microsoft.com/office/drawing/2017/decorative" val="1"/>
                </a:ext>
              </a:extLst>
            </p:cNvPr>
            <p:cNvCxnSpPr>
              <a:cxnSpLocks/>
            </p:cNvCxnSpPr>
            <p:nvPr/>
          </p:nvCxnSpPr>
          <p:spPr>
            <a:xfrm flipH="1">
              <a:off x="2521306" y="2659155"/>
              <a:ext cx="804379" cy="286974"/>
            </a:xfrm>
            <a:prstGeom prst="straightConnector1">
              <a:avLst/>
            </a:prstGeom>
            <a:noFill/>
            <a:ln w="19050" cap="flat" cmpd="sng">
              <a:solidFill>
                <a:schemeClr val="accent5"/>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9377F7BE-34A0-770F-5A70-4626EC43FAFB}"/>
                </a:ext>
                <a:ext uri="{C183D7F6-B498-43B3-948B-1728B52AA6E4}">
                  <adec:decorative xmlns:adec="http://schemas.microsoft.com/office/drawing/2017/decorative" val="1"/>
                </a:ext>
              </a:extLst>
            </p:cNvPr>
            <p:cNvCxnSpPr>
              <a:cxnSpLocks/>
            </p:cNvCxnSpPr>
            <p:nvPr/>
          </p:nvCxnSpPr>
          <p:spPr>
            <a:xfrm flipH="1">
              <a:off x="2385391" y="4480680"/>
              <a:ext cx="940294" cy="191963"/>
            </a:xfrm>
            <a:prstGeom prst="straightConnector1">
              <a:avLst/>
            </a:prstGeom>
            <a:noFill/>
            <a:ln w="19050" cap="flat" cmpd="sng">
              <a:solidFill>
                <a:schemeClr val="accent5"/>
              </a:solidFill>
              <a:prstDash val="solid"/>
              <a:round/>
              <a:headEnd type="none" w="med" len="med"/>
              <a:tailEnd type="none" w="med" len="med"/>
            </a:ln>
          </p:spPr>
        </p:cxnSp>
        <p:cxnSp>
          <p:nvCxnSpPr>
            <p:cNvPr id="27" name="Google Shape;201;p19">
              <a:extLst>
                <a:ext uri="{FF2B5EF4-FFF2-40B4-BE49-F238E27FC236}">
                  <a16:creationId xmlns:a16="http://schemas.microsoft.com/office/drawing/2014/main" id="{B43A41F2-3EB4-15B9-D30F-CAAD498BEA0C}"/>
                </a:ext>
                <a:ext uri="{C183D7F6-B498-43B3-948B-1728B52AA6E4}">
                  <adec:decorative xmlns:adec="http://schemas.microsoft.com/office/drawing/2017/decorative" val="1"/>
                </a:ext>
              </a:extLst>
            </p:cNvPr>
            <p:cNvCxnSpPr>
              <a:cxnSpLocks/>
            </p:cNvCxnSpPr>
            <p:nvPr/>
          </p:nvCxnSpPr>
          <p:spPr>
            <a:xfrm flipH="1">
              <a:off x="2742303" y="4672643"/>
              <a:ext cx="1137473" cy="820055"/>
            </a:xfrm>
            <a:prstGeom prst="straightConnector1">
              <a:avLst/>
            </a:prstGeom>
            <a:noFill/>
            <a:ln w="19050" cap="flat" cmpd="sng">
              <a:solidFill>
                <a:schemeClr val="accent5"/>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F4090464-225E-31EC-CF24-83EAD51C690B}"/>
                </a:ext>
                <a:ext uri="{C183D7F6-B498-43B3-948B-1728B52AA6E4}">
                  <adec:decorative xmlns:adec="http://schemas.microsoft.com/office/drawing/2017/decorative" val="1"/>
                </a:ext>
              </a:extLst>
            </p:cNvPr>
            <p:cNvCxnSpPr>
              <a:cxnSpLocks/>
            </p:cNvCxnSpPr>
            <p:nvPr/>
          </p:nvCxnSpPr>
          <p:spPr>
            <a:xfrm flipH="1" flipV="1">
              <a:off x="7914325" y="1550588"/>
              <a:ext cx="350038" cy="986329"/>
            </a:xfrm>
            <a:prstGeom prst="straightConnector1">
              <a:avLst/>
            </a:prstGeom>
            <a:noFill/>
            <a:ln w="19050" cap="flat" cmpd="sng">
              <a:solidFill>
                <a:schemeClr val="accent5"/>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A8CDB383-1A44-A130-EF02-B75C44DCAD2C}"/>
                </a:ext>
                <a:ext uri="{C183D7F6-B498-43B3-948B-1728B52AA6E4}">
                  <adec:decorative xmlns:adec="http://schemas.microsoft.com/office/drawing/2017/decorative" val="1"/>
                </a:ext>
              </a:extLst>
            </p:cNvPr>
            <p:cNvCxnSpPr>
              <a:cxnSpLocks/>
            </p:cNvCxnSpPr>
            <p:nvPr/>
          </p:nvCxnSpPr>
          <p:spPr>
            <a:xfrm flipV="1">
              <a:off x="8826500" y="1943129"/>
              <a:ext cx="574016" cy="764343"/>
            </a:xfrm>
            <a:prstGeom prst="straightConnector1">
              <a:avLst/>
            </a:prstGeom>
            <a:noFill/>
            <a:ln w="19050" cap="flat" cmpd="sng">
              <a:solidFill>
                <a:schemeClr val="accent5"/>
              </a:solidFill>
              <a:prstDash val="solid"/>
              <a:round/>
              <a:headEnd type="none" w="med" len="med"/>
              <a:tailEnd type="none" w="med" len="med"/>
            </a:ln>
          </p:spPr>
        </p:cxnSp>
        <p:cxnSp>
          <p:nvCxnSpPr>
            <p:cNvPr id="30" name="Google Shape;204;p19">
              <a:extLst>
                <a:ext uri="{FF2B5EF4-FFF2-40B4-BE49-F238E27FC236}">
                  <a16:creationId xmlns:a16="http://schemas.microsoft.com/office/drawing/2014/main" id="{462890C4-5816-1D71-FD9D-B9E9B41B5E53}"/>
                </a:ext>
                <a:ext uri="{C183D7F6-B498-43B3-948B-1728B52AA6E4}">
                  <adec:decorative xmlns:adec="http://schemas.microsoft.com/office/drawing/2017/decorative" val="1"/>
                </a:ext>
              </a:extLst>
            </p:cNvPr>
            <p:cNvCxnSpPr>
              <a:cxnSpLocks/>
            </p:cNvCxnSpPr>
            <p:nvPr/>
          </p:nvCxnSpPr>
          <p:spPr>
            <a:xfrm flipV="1">
              <a:off x="8958070" y="3321406"/>
              <a:ext cx="614850" cy="872300"/>
            </a:xfrm>
            <a:prstGeom prst="straightConnector1">
              <a:avLst/>
            </a:prstGeom>
            <a:noFill/>
            <a:ln w="19050" cap="flat" cmpd="sng">
              <a:solidFill>
                <a:schemeClr val="accent5"/>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9D127DC8-0F14-36A8-89FB-C4A9564E5DFA}"/>
                </a:ext>
                <a:ext uri="{C183D7F6-B498-43B3-948B-1728B52AA6E4}">
                  <adec:decorative xmlns:adec="http://schemas.microsoft.com/office/drawing/2017/decorative" val="1"/>
                </a:ext>
              </a:extLst>
            </p:cNvPr>
            <p:cNvCxnSpPr>
              <a:cxnSpLocks/>
            </p:cNvCxnSpPr>
            <p:nvPr/>
          </p:nvCxnSpPr>
          <p:spPr>
            <a:xfrm>
              <a:off x="8930087" y="4330327"/>
              <a:ext cx="876522" cy="525629"/>
            </a:xfrm>
            <a:prstGeom prst="straightConnector1">
              <a:avLst/>
            </a:prstGeom>
            <a:noFill/>
            <a:ln w="19050" cap="flat" cmpd="sng">
              <a:solidFill>
                <a:schemeClr val="accent5"/>
              </a:solidFill>
              <a:prstDash val="solid"/>
              <a:round/>
              <a:headEnd type="none" w="med" len="med"/>
              <a:tailEnd type="none" w="med" len="med"/>
            </a:ln>
          </p:spPr>
        </p:cxnSp>
      </p:grpSp>
      <p:sp>
        <p:nvSpPr>
          <p:cNvPr id="5" name="Google Shape;179;p19" descr="Topic">
            <a:extLst>
              <a:ext uri="{FF2B5EF4-FFF2-40B4-BE49-F238E27FC236}">
                <a16:creationId xmlns:a16="http://schemas.microsoft.com/office/drawing/2014/main" id="{6469DD7E-986E-7D3A-7ED2-E3C4A2D5064C}"/>
              </a:ext>
            </a:extLst>
          </p:cNvPr>
          <p:cNvSpPr/>
          <p:nvPr/>
        </p:nvSpPr>
        <p:spPr>
          <a:xfrm>
            <a:off x="5132073" y="2946142"/>
            <a:ext cx="1845292" cy="1043540"/>
          </a:xfrm>
          <a:prstGeom prst="roundRect">
            <a:avLst>
              <a:gd name="adj" fmla="val 16667"/>
            </a:avLst>
          </a:prstGeom>
          <a:noFill/>
          <a:ln w="38100" cap="flat" cmpd="sng">
            <a:solidFill>
              <a:schemeClr val="accent5"/>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dirty="0">
                <a:solidFill>
                  <a:schemeClr val="accent5"/>
                </a:solidFill>
                <a:latin typeface="Arial" panose="020B0604020202020204" pitchFamily="34" charset="0"/>
                <a:ea typeface="Montserrat"/>
                <a:cs typeface="Arial" panose="020B0604020202020204" pitchFamily="34" charset="0"/>
                <a:sym typeface="Montserrat"/>
              </a:rPr>
              <a:t>Props</a:t>
            </a:r>
            <a:endParaRPr sz="2000" dirty="0">
              <a:solidFill>
                <a:schemeClr val="accent5"/>
              </a:solidFill>
              <a:latin typeface="Arial" panose="020B0604020202020204" pitchFamily="34" charset="0"/>
              <a:ea typeface="Rockwell"/>
              <a:cs typeface="Arial" panose="020B0604020202020204" pitchFamily="34" charset="0"/>
              <a:sym typeface="Rockwell"/>
            </a:endParaRPr>
          </a:p>
        </p:txBody>
      </p:sp>
      <p:grpSp>
        <p:nvGrpSpPr>
          <p:cNvPr id="17" name="Group 16">
            <a:extLst>
              <a:ext uri="{FF2B5EF4-FFF2-40B4-BE49-F238E27FC236}">
                <a16:creationId xmlns:a16="http://schemas.microsoft.com/office/drawing/2014/main" id="{15E46904-D76A-E392-0FC6-D2A5ADB179FA}"/>
              </a:ext>
              <a:ext uri="{C183D7F6-B498-43B3-948B-1728B52AA6E4}">
                <adec:decorative xmlns:adec="http://schemas.microsoft.com/office/drawing/2017/decorative" val="1"/>
              </a:ext>
            </a:extLst>
          </p:cNvPr>
          <p:cNvGrpSpPr/>
          <p:nvPr/>
        </p:nvGrpSpPr>
        <p:grpSpPr>
          <a:xfrm>
            <a:off x="1132973" y="1153248"/>
            <a:ext cx="9926139" cy="4775991"/>
            <a:chOff x="1132973" y="1153248"/>
            <a:chExt cx="9926139" cy="4775991"/>
          </a:xfrm>
        </p:grpSpPr>
        <p:sp>
          <p:nvSpPr>
            <p:cNvPr id="7" name="Google Shape;181;p19">
              <a:extLst>
                <a:ext uri="{FF2B5EF4-FFF2-40B4-BE49-F238E27FC236}">
                  <a16:creationId xmlns:a16="http://schemas.microsoft.com/office/drawing/2014/main" id="{75E3D10C-530E-F966-96C3-72A3F12688A7}"/>
                </a:ext>
              </a:extLst>
            </p:cNvPr>
            <p:cNvSpPr/>
            <p:nvPr/>
          </p:nvSpPr>
          <p:spPr>
            <a:xfrm>
              <a:off x="3184544" y="2374743"/>
              <a:ext cx="1486191" cy="573947"/>
            </a:xfrm>
            <a:prstGeom prst="roundRect">
              <a:avLst>
                <a:gd name="adj" fmla="val 16667"/>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000" dirty="0">
                <a:solidFill>
                  <a:schemeClr val="accent1"/>
                </a:solidFill>
                <a:sym typeface="Montserrat"/>
              </a:endParaRPr>
            </a:p>
          </p:txBody>
        </p:sp>
        <p:sp>
          <p:nvSpPr>
            <p:cNvPr id="12" name="Google Shape;186;p19">
              <a:extLst>
                <a:ext uri="{FF2B5EF4-FFF2-40B4-BE49-F238E27FC236}">
                  <a16:creationId xmlns:a16="http://schemas.microsoft.com/office/drawing/2014/main" id="{FAAA8363-6838-6C56-F2B7-AB1AF414C757}"/>
                </a:ext>
              </a:extLst>
            </p:cNvPr>
            <p:cNvSpPr/>
            <p:nvPr/>
          </p:nvSpPr>
          <p:spPr>
            <a:xfrm>
              <a:off x="2791485" y="1280321"/>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sp>
          <p:nvSpPr>
            <p:cNvPr id="11" name="Google Shape;185;p19">
              <a:extLst>
                <a:ext uri="{FF2B5EF4-FFF2-40B4-BE49-F238E27FC236}">
                  <a16:creationId xmlns:a16="http://schemas.microsoft.com/office/drawing/2014/main" id="{E5C870DB-0EA5-C5BB-9CEB-B421F0ABB54B}"/>
                </a:ext>
              </a:extLst>
            </p:cNvPr>
            <p:cNvSpPr/>
            <p:nvPr/>
          </p:nvSpPr>
          <p:spPr>
            <a:xfrm>
              <a:off x="1256112" y="2683609"/>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sp>
          <p:nvSpPr>
            <p:cNvPr id="9" name="Google Shape;183;p19">
              <a:extLst>
                <a:ext uri="{FF2B5EF4-FFF2-40B4-BE49-F238E27FC236}">
                  <a16:creationId xmlns:a16="http://schemas.microsoft.com/office/drawing/2014/main" id="{AED79210-45A0-6D20-7977-F60B205D9E3C}"/>
                </a:ext>
              </a:extLst>
            </p:cNvPr>
            <p:cNvSpPr/>
            <p:nvPr/>
          </p:nvSpPr>
          <p:spPr>
            <a:xfrm>
              <a:off x="7471879" y="2372182"/>
              <a:ext cx="1486191" cy="573947"/>
            </a:xfrm>
            <a:prstGeom prst="roundRect">
              <a:avLst>
                <a:gd name="adj" fmla="val 16667"/>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000" dirty="0">
                <a:solidFill>
                  <a:schemeClr val="accent1"/>
                </a:solidFill>
                <a:sym typeface="Montserrat"/>
              </a:endParaRPr>
            </a:p>
          </p:txBody>
        </p:sp>
        <p:sp>
          <p:nvSpPr>
            <p:cNvPr id="13" name="Google Shape;187;p19">
              <a:extLst>
                <a:ext uri="{FF2B5EF4-FFF2-40B4-BE49-F238E27FC236}">
                  <a16:creationId xmlns:a16="http://schemas.microsoft.com/office/drawing/2014/main" id="{07AFBD37-DBBB-4D93-6566-51192537A30C}"/>
                </a:ext>
              </a:extLst>
            </p:cNvPr>
            <p:cNvSpPr/>
            <p:nvPr/>
          </p:nvSpPr>
          <p:spPr>
            <a:xfrm>
              <a:off x="7171230" y="1153248"/>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sp>
          <p:nvSpPr>
            <p:cNvPr id="14" name="Google Shape;188;p19">
              <a:extLst>
                <a:ext uri="{FF2B5EF4-FFF2-40B4-BE49-F238E27FC236}">
                  <a16:creationId xmlns:a16="http://schemas.microsoft.com/office/drawing/2014/main" id="{92BE4334-1429-4814-D1E9-EDB11B7A034A}"/>
                </a:ext>
              </a:extLst>
            </p:cNvPr>
            <p:cNvSpPr/>
            <p:nvPr/>
          </p:nvSpPr>
          <p:spPr>
            <a:xfrm>
              <a:off x="9282506" y="1709931"/>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sp>
          <p:nvSpPr>
            <p:cNvPr id="8" name="Google Shape;182;p19">
              <a:extLst>
                <a:ext uri="{FF2B5EF4-FFF2-40B4-BE49-F238E27FC236}">
                  <a16:creationId xmlns:a16="http://schemas.microsoft.com/office/drawing/2014/main" id="{D356BC70-BCD8-C57F-6B33-EEEB9B8EA188}"/>
                </a:ext>
              </a:extLst>
            </p:cNvPr>
            <p:cNvSpPr/>
            <p:nvPr/>
          </p:nvSpPr>
          <p:spPr>
            <a:xfrm>
              <a:off x="3086626" y="4236102"/>
              <a:ext cx="1486191" cy="573947"/>
            </a:xfrm>
            <a:prstGeom prst="roundRect">
              <a:avLst>
                <a:gd name="adj" fmla="val 16667"/>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000" dirty="0">
                <a:solidFill>
                  <a:schemeClr val="accent1"/>
                </a:solidFill>
                <a:sym typeface="Montserrat"/>
              </a:endParaRPr>
            </a:p>
          </p:txBody>
        </p:sp>
        <p:sp>
          <p:nvSpPr>
            <p:cNvPr id="18" name="Google Shape;192;p19">
              <a:extLst>
                <a:ext uri="{FF2B5EF4-FFF2-40B4-BE49-F238E27FC236}">
                  <a16:creationId xmlns:a16="http://schemas.microsoft.com/office/drawing/2014/main" id="{EFF0FEE6-F3B2-6916-7D03-1BF632A54CBF}"/>
                </a:ext>
              </a:extLst>
            </p:cNvPr>
            <p:cNvSpPr/>
            <p:nvPr/>
          </p:nvSpPr>
          <p:spPr>
            <a:xfrm>
              <a:off x="1132973" y="4338807"/>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sp>
          <p:nvSpPr>
            <p:cNvPr id="19" name="Google Shape;193;p19">
              <a:extLst>
                <a:ext uri="{FF2B5EF4-FFF2-40B4-BE49-F238E27FC236}">
                  <a16:creationId xmlns:a16="http://schemas.microsoft.com/office/drawing/2014/main" id="{BCF68AF6-BA4B-3654-04BF-1B3A415273C0}"/>
                </a:ext>
              </a:extLst>
            </p:cNvPr>
            <p:cNvSpPr/>
            <p:nvPr/>
          </p:nvSpPr>
          <p:spPr>
            <a:xfrm>
              <a:off x="2078496" y="5355292"/>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sp>
          <p:nvSpPr>
            <p:cNvPr id="10" name="Google Shape;184;p19">
              <a:extLst>
                <a:ext uri="{FF2B5EF4-FFF2-40B4-BE49-F238E27FC236}">
                  <a16:creationId xmlns:a16="http://schemas.microsoft.com/office/drawing/2014/main" id="{F8CB1843-B8EB-756A-C389-36A0409BBF5B}"/>
                </a:ext>
              </a:extLst>
            </p:cNvPr>
            <p:cNvSpPr/>
            <p:nvPr/>
          </p:nvSpPr>
          <p:spPr>
            <a:xfrm>
              <a:off x="7554779" y="3906733"/>
              <a:ext cx="1486191" cy="573947"/>
            </a:xfrm>
            <a:prstGeom prst="roundRect">
              <a:avLst>
                <a:gd name="adj" fmla="val 16667"/>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000" dirty="0">
                <a:solidFill>
                  <a:schemeClr val="accent1"/>
                </a:solidFill>
                <a:sym typeface="Montserrat"/>
              </a:endParaRPr>
            </a:p>
          </p:txBody>
        </p:sp>
        <p:sp>
          <p:nvSpPr>
            <p:cNvPr id="15" name="Google Shape;189;p19">
              <a:extLst>
                <a:ext uri="{FF2B5EF4-FFF2-40B4-BE49-F238E27FC236}">
                  <a16:creationId xmlns:a16="http://schemas.microsoft.com/office/drawing/2014/main" id="{42862DE4-E1ED-B35A-808B-C711FA876A09}"/>
                </a:ext>
              </a:extLst>
            </p:cNvPr>
            <p:cNvSpPr/>
            <p:nvPr/>
          </p:nvSpPr>
          <p:spPr>
            <a:xfrm>
              <a:off x="9444431" y="3007265"/>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sp>
          <p:nvSpPr>
            <p:cNvPr id="16" name="Google Shape;190;p19">
              <a:extLst>
                <a:ext uri="{FF2B5EF4-FFF2-40B4-BE49-F238E27FC236}">
                  <a16:creationId xmlns:a16="http://schemas.microsoft.com/office/drawing/2014/main" id="{D92042C3-58D4-A650-F5E1-D15BA430F8C6}"/>
                </a:ext>
              </a:extLst>
            </p:cNvPr>
            <p:cNvSpPr/>
            <p:nvPr/>
          </p:nvSpPr>
          <p:spPr>
            <a:xfrm>
              <a:off x="9572921" y="4480680"/>
              <a:ext cx="1486191" cy="573947"/>
            </a:xfrm>
            <a:prstGeom prst="roundRect">
              <a:avLst>
                <a:gd name="adj" fmla="val 16667"/>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8525"/>
              <a:endParaRPr sz="3200" b="1" dirty="0">
                <a:latin typeface="Arial" panose="020B0604020202020204" pitchFamily="34" charset="0"/>
                <a:cs typeface="Arial" panose="020B0604020202020204" pitchFamily="34" charset="0"/>
                <a:sym typeface="Montserrat"/>
              </a:endParaRPr>
            </a:p>
          </p:txBody>
        </p:sp>
      </p:grpSp>
      <p:sp>
        <p:nvSpPr>
          <p:cNvPr id="6" name="Rounded Rectangular Callout 5">
            <a:extLst>
              <a:ext uri="{FF2B5EF4-FFF2-40B4-BE49-F238E27FC236}">
                <a16:creationId xmlns:a16="http://schemas.microsoft.com/office/drawing/2014/main" id="{505973AC-9966-9D6B-5827-BF1FB8E7B4D6}"/>
              </a:ext>
            </a:extLst>
          </p:cNvPr>
          <p:cNvSpPr/>
          <p:nvPr/>
        </p:nvSpPr>
        <p:spPr>
          <a:xfrm>
            <a:off x="4277676" y="4947454"/>
            <a:ext cx="5128727" cy="1658546"/>
          </a:xfrm>
          <a:prstGeom prst="wedgeRoundRectCallout">
            <a:avLst>
              <a:gd name="adj1" fmla="val -19822"/>
              <a:gd name="adj2" fmla="val -8758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dirty="0">
                <a:solidFill>
                  <a:schemeClr val="bg1"/>
                </a:solidFill>
                <a:latin typeface="Arial" panose="020B0604020202020204" pitchFamily="34" charset="0"/>
                <a:cs typeface="Arial" panose="020B0604020202020204" pitchFamily="34" charset="0"/>
              </a:rPr>
              <a:t>In the red boxes, identify a prop which could be inappropriate or unsafe. </a:t>
            </a:r>
          </a:p>
          <a:p>
            <a:pPr>
              <a:lnSpc>
                <a:spcPct val="130000"/>
              </a:lnSpc>
              <a:spcAft>
                <a:spcPts val="600"/>
              </a:spcAft>
            </a:pPr>
            <a:r>
              <a:rPr lang="en-AU" dirty="0">
                <a:solidFill>
                  <a:schemeClr val="bg1"/>
                </a:solidFill>
                <a:latin typeface="Arial" panose="020B0604020202020204" pitchFamily="34" charset="0"/>
                <a:cs typeface="Arial" panose="020B0604020202020204" pitchFamily="34" charset="0"/>
              </a:rPr>
              <a:t>In the green boxes, suggest a creative solution.</a:t>
            </a:r>
          </a:p>
        </p:txBody>
      </p: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dirty="0"/>
          </a:p>
        </p:txBody>
      </p:sp>
    </p:spTree>
    <p:extLst>
      <p:ext uri="{BB962C8B-B14F-4D97-AF65-F5344CB8AC3E}">
        <p14:creationId xmlns:p14="http://schemas.microsoft.com/office/powerpoint/2010/main" val="122990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1.3d – using props</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371475" y="1047750"/>
            <a:ext cx="6359525" cy="515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Read the script excerpt from the play </a:t>
            </a:r>
            <a:r>
              <a:rPr lang="en-AU" i="1" dirty="0">
                <a:solidFill>
                  <a:schemeClr val="tx1"/>
                </a:solidFill>
                <a:latin typeface="Arial" panose="020B0604020202020204" pitchFamily="34" charset="0"/>
                <a:cs typeface="Arial" panose="020B0604020202020204" pitchFamily="34" charset="0"/>
              </a:rPr>
              <a:t>Honey Spot</a:t>
            </a:r>
            <a:r>
              <a:rPr lang="en-AU" dirty="0">
                <a:solidFill>
                  <a:schemeClr val="tx1"/>
                </a:solidFill>
                <a:latin typeface="Arial" panose="020B0604020202020204" pitchFamily="34" charset="0"/>
                <a:cs typeface="Arial" panose="020B0604020202020204" pitchFamily="34" charset="0"/>
              </a:rPr>
              <a:t>.</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Identify a prop which is not appropriate or unsafe for a school performance.</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Brainstorm and design an appropriate solution.</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Check your solution with your teacher.</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Present a moved reading of this scene, incorporating your solution.</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986870" y="1047748"/>
            <a:ext cx="5497130" cy="5153025"/>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5334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your experience of </a:t>
            </a:r>
            <a:r>
              <a:rPr lang="en-AU" i="1" dirty="0">
                <a:solidFill>
                  <a:sysClr val="windowText" lastClr="000000"/>
                </a:solidFill>
                <a:latin typeface="Arial" panose="020B0604020202020204" pitchFamily="34" charset="0"/>
                <a:cs typeface="Arial" panose="020B0604020202020204" pitchFamily="34" charset="0"/>
              </a:rPr>
              <a:t>Honey Spot</a:t>
            </a:r>
            <a:r>
              <a:rPr lang="en-AU" dirty="0">
                <a:solidFill>
                  <a:sysClr val="windowText" lastClr="000000"/>
                </a:solidFill>
                <a:latin typeface="Arial" panose="020B0604020202020204" pitchFamily="34" charset="0"/>
                <a:cs typeface="Arial" panose="020B0604020202020204" pitchFamily="34" charset="0"/>
              </a:rPr>
              <a:t> and how you used props.</a:t>
            </a:r>
          </a:p>
          <a:p>
            <a:pPr marL="5334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your understanding of Place and how you can Acknowledge Country in the drama classroom and on stage.</a:t>
            </a:r>
            <a:endParaRPr lang="en-AU" dirty="0">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90876965-30DD-C477-5376-845E60BD5EFF}"/>
              </a:ext>
            </a:extLst>
          </p:cNvPr>
          <p:cNvSpPr/>
          <p:nvPr/>
        </p:nvSpPr>
        <p:spPr>
          <a:xfrm>
            <a:off x="7224082" y="5242320"/>
            <a:ext cx="3903360" cy="1453680"/>
          </a:xfrm>
          <a:prstGeom prst="wedgeRoundRectCallout">
            <a:avLst>
              <a:gd name="adj1" fmla="val 6325"/>
              <a:gd name="adj2" fmla="val -74433"/>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0">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These reflections would be great documentation of your creative and critical processes and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dirty="0"/>
          </a:p>
        </p:txBody>
      </p:sp>
    </p:spTree>
    <p:extLst>
      <p:ext uri="{BB962C8B-B14F-4D97-AF65-F5344CB8AC3E}">
        <p14:creationId xmlns:p14="http://schemas.microsoft.com/office/powerpoint/2010/main" val="288608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a:xfrm>
            <a:off x="360000" y="360001"/>
            <a:ext cx="11666900" cy="431948"/>
          </a:xfrm>
        </p:spPr>
        <p:txBody>
          <a:bodyPr/>
          <a:lstStyle/>
          <a:p>
            <a:r>
              <a:rPr lang="en-AU" sz="2500" dirty="0"/>
              <a:t>1.4 – 3-2-1 things I learned about staging works created by Aboriginal practitioners</a:t>
            </a:r>
          </a:p>
        </p:txBody>
      </p:sp>
      <p:grpSp>
        <p:nvGrpSpPr>
          <p:cNvPr id="6" name="Group 5" descr="3">
            <a:extLst>
              <a:ext uri="{FF2B5EF4-FFF2-40B4-BE49-F238E27FC236}">
                <a16:creationId xmlns:a16="http://schemas.microsoft.com/office/drawing/2014/main" id="{FB58833A-AB5E-925A-175C-96C4A72C5AD4}"/>
              </a:ext>
            </a:extLst>
          </p:cNvPr>
          <p:cNvGrpSpPr/>
          <p:nvPr/>
        </p:nvGrpSpPr>
        <p:grpSpPr>
          <a:xfrm>
            <a:off x="377172" y="950571"/>
            <a:ext cx="11217928" cy="1784466"/>
            <a:chOff x="377172" y="950571"/>
            <a:chExt cx="11217928" cy="1784466"/>
          </a:xfrm>
        </p:grpSpPr>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939799" y="950571"/>
              <a:ext cx="10655301"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377172" y="1254236"/>
              <a:ext cx="1177137" cy="1177137"/>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b="1" dirty="0">
                  <a:latin typeface="Arial" panose="020B0604020202020204" pitchFamily="34" charset="0"/>
                  <a:cs typeface="Arial" panose="020B0604020202020204" pitchFamily="34" charset="0"/>
                </a:rPr>
                <a:t>3</a:t>
              </a:r>
            </a:p>
          </p:txBody>
        </p:sp>
      </p:grpSp>
      <p:sp>
        <p:nvSpPr>
          <p:cNvPr id="21" name="Google Shape;91;p15">
            <a:extLst>
              <a:ext uri="{FF2B5EF4-FFF2-40B4-BE49-F238E27FC236}">
                <a16:creationId xmlns:a16="http://schemas.microsoft.com/office/drawing/2014/main" id="{2401BCF4-5099-C8CA-2E02-0D76934D9FA3}"/>
              </a:ext>
            </a:extLst>
          </p:cNvPr>
          <p:cNvSpPr txBox="1"/>
          <p:nvPr/>
        </p:nvSpPr>
        <p:spPr>
          <a:xfrm>
            <a:off x="1641475" y="950571"/>
            <a:ext cx="8369299" cy="554000"/>
          </a:xfrm>
          <a:prstGeom prst="rect">
            <a:avLst/>
          </a:prstGeom>
          <a:noFill/>
          <a:ln>
            <a:noFill/>
          </a:ln>
        </p:spPr>
        <p:txBody>
          <a:bodyPr spcFirstLastPara="1" wrap="square" lIns="121900" tIns="121900" rIns="121900" bIns="121900" anchor="t" anchorCtr="0">
            <a:noAutofit/>
          </a:bodyPr>
          <a:lstStyle/>
          <a:p>
            <a:r>
              <a:rPr lang="en-AU" sz="1500" dirty="0">
                <a:latin typeface="Arial" panose="020B0604020202020204" pitchFamily="34" charset="0"/>
                <a:ea typeface="Montserrat"/>
                <a:cs typeface="Arial" panose="020B0604020202020204" pitchFamily="34" charset="0"/>
                <a:sym typeface="Montserrat"/>
              </a:rPr>
              <a:t>List 3 things you learned about staging works created by Aboriginal practitioners.</a:t>
            </a:r>
            <a:endParaRPr lang="en-AU" sz="1500" dirty="0">
              <a:latin typeface="Roboto"/>
              <a:ea typeface="Roboto"/>
              <a:cs typeface="Roboto"/>
              <a:sym typeface="Roboto"/>
            </a:endParaRPr>
          </a:p>
        </p:txBody>
      </p:sp>
      <p:sp>
        <p:nvSpPr>
          <p:cNvPr id="18" name="Google Shape;92;p15">
            <a:extLst>
              <a:ext uri="{FF2B5EF4-FFF2-40B4-BE49-F238E27FC236}">
                <a16:creationId xmlns:a16="http://schemas.microsoft.com/office/drawing/2014/main" id="{6EFDC7AD-9B2C-F220-857F-5C8364B30A7C}"/>
              </a:ext>
            </a:extLst>
          </p:cNvPr>
          <p:cNvSpPr txBox="1"/>
          <p:nvPr/>
        </p:nvSpPr>
        <p:spPr>
          <a:xfrm>
            <a:off x="1782255" y="14696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sym typeface="Montserrat"/>
              </a:rPr>
              <a:t>1. </a:t>
            </a:r>
            <a:endParaRPr dirty="0">
              <a:sym typeface="Montserrat"/>
            </a:endParaRPr>
          </a:p>
        </p:txBody>
      </p:sp>
      <p:sp>
        <p:nvSpPr>
          <p:cNvPr id="19" name="Google Shape;93;p15">
            <a:extLst>
              <a:ext uri="{FF2B5EF4-FFF2-40B4-BE49-F238E27FC236}">
                <a16:creationId xmlns:a16="http://schemas.microsoft.com/office/drawing/2014/main" id="{FC74774B-0DA0-CB7E-DE68-E8F9B6F37CE7}"/>
              </a:ext>
            </a:extLst>
          </p:cNvPr>
          <p:cNvSpPr txBox="1"/>
          <p:nvPr/>
        </p:nvSpPr>
        <p:spPr>
          <a:xfrm>
            <a:off x="5017425" y="14696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2. </a:t>
            </a:r>
            <a:endParaRPr sz="1600" dirty="0">
              <a:latin typeface="Arial" panose="020B0604020202020204" pitchFamily="34" charset="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56C9B42B-5502-2D01-1F54-02EAD37D035F}"/>
              </a:ext>
            </a:extLst>
          </p:cNvPr>
          <p:cNvSpPr txBox="1"/>
          <p:nvPr/>
        </p:nvSpPr>
        <p:spPr>
          <a:xfrm>
            <a:off x="8252595" y="14696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3. </a:t>
            </a:r>
            <a:endParaRPr sz="1600" dirty="0">
              <a:latin typeface="Arial" panose="020B0604020202020204" pitchFamily="34" charset="0"/>
              <a:ea typeface="Montserrat"/>
              <a:cs typeface="Arial" panose="020B0604020202020204" pitchFamily="34" charset="0"/>
              <a:sym typeface="Montserrat"/>
            </a:endParaRPr>
          </a:p>
        </p:txBody>
      </p:sp>
      <p:grpSp>
        <p:nvGrpSpPr>
          <p:cNvPr id="7" name="Group 6" descr="2">
            <a:extLst>
              <a:ext uri="{FF2B5EF4-FFF2-40B4-BE49-F238E27FC236}">
                <a16:creationId xmlns:a16="http://schemas.microsoft.com/office/drawing/2014/main" id="{0F6D1DAD-A432-AF8F-59FF-18B9CD5D0525}"/>
              </a:ext>
            </a:extLst>
          </p:cNvPr>
          <p:cNvGrpSpPr/>
          <p:nvPr/>
        </p:nvGrpSpPr>
        <p:grpSpPr>
          <a:xfrm>
            <a:off x="377172" y="2808768"/>
            <a:ext cx="11217928" cy="1784466"/>
            <a:chOff x="377172" y="2808768"/>
            <a:chExt cx="11217928" cy="1784466"/>
          </a:xfrm>
        </p:grpSpPr>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939799" y="2808768"/>
              <a:ext cx="10655301"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922C0062-4B40-E0F9-CECA-3D9B63B210D0}"/>
                </a:ext>
                <a:ext uri="{C183D7F6-B498-43B3-948B-1728B52AA6E4}">
                  <adec:decorative xmlns:adec="http://schemas.microsoft.com/office/drawing/2017/decorative" val="1"/>
                </a:ext>
              </a:extLst>
            </p:cNvPr>
            <p:cNvSpPr/>
            <p:nvPr/>
          </p:nvSpPr>
          <p:spPr>
            <a:xfrm>
              <a:off x="377172" y="3112433"/>
              <a:ext cx="1177137" cy="1177137"/>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b="1" dirty="0">
                  <a:latin typeface="Arial" panose="020B0604020202020204" pitchFamily="34" charset="0"/>
                  <a:cs typeface="Arial" panose="020B0604020202020204" pitchFamily="34" charset="0"/>
                </a:rPr>
                <a:t>2</a:t>
              </a:r>
            </a:p>
          </p:txBody>
        </p:sp>
      </p:grpSp>
      <p:sp>
        <p:nvSpPr>
          <p:cNvPr id="25" name="Google Shape;91;p15">
            <a:extLst>
              <a:ext uri="{FF2B5EF4-FFF2-40B4-BE49-F238E27FC236}">
                <a16:creationId xmlns:a16="http://schemas.microsoft.com/office/drawing/2014/main" id="{6059574B-D602-B315-6BAB-E35B76ADBFF3}"/>
              </a:ext>
            </a:extLst>
          </p:cNvPr>
          <p:cNvSpPr txBox="1"/>
          <p:nvPr/>
        </p:nvSpPr>
        <p:spPr>
          <a:xfrm>
            <a:off x="1641476" y="2822179"/>
            <a:ext cx="10067924" cy="431947"/>
          </a:xfrm>
          <a:prstGeom prst="rect">
            <a:avLst/>
          </a:prstGeom>
          <a:noFill/>
          <a:ln>
            <a:noFill/>
          </a:ln>
        </p:spPr>
        <p:txBody>
          <a:bodyPr spcFirstLastPara="1" wrap="square" lIns="121900" tIns="121900" rIns="121900" bIns="121900" anchor="t" anchorCtr="0">
            <a:noAutofit/>
          </a:bodyPr>
          <a:lstStyle/>
          <a:p>
            <a:r>
              <a:rPr lang="en" sz="1500" dirty="0">
                <a:latin typeface="Arial" panose="020B0604020202020204" pitchFamily="34" charset="0"/>
                <a:ea typeface="Montserrat"/>
                <a:cs typeface="Arial" panose="020B0604020202020204" pitchFamily="34" charset="0"/>
                <a:sym typeface="Montserrat"/>
              </a:rPr>
              <a:t>List 2 questions you have about staging work by Aboriginal practitioners or exploring Aboriginal characters in drama</a:t>
            </a:r>
            <a:r>
              <a:rPr lang="en" sz="1500" dirty="0">
                <a:latin typeface="Montserrat"/>
                <a:ea typeface="Montserrat"/>
                <a:cs typeface="Arial" panose="020B0604020202020204" pitchFamily="34" charset="0"/>
                <a:sym typeface="Montserrat"/>
              </a:rPr>
              <a:t>.</a:t>
            </a:r>
            <a:endParaRPr sz="1500" dirty="0">
              <a:latin typeface="Roboto"/>
              <a:ea typeface="Roboto"/>
              <a:cs typeface="Roboto"/>
              <a:sym typeface="Roboto"/>
            </a:endParaRPr>
          </a:p>
        </p:txBody>
      </p:sp>
      <p:sp>
        <p:nvSpPr>
          <p:cNvPr id="22" name="Google Shape;92;p15">
            <a:extLst>
              <a:ext uri="{FF2B5EF4-FFF2-40B4-BE49-F238E27FC236}">
                <a16:creationId xmlns:a16="http://schemas.microsoft.com/office/drawing/2014/main" id="{2EF834D0-7A71-20AC-EF77-753DEBCD9DFF}"/>
              </a:ext>
            </a:extLst>
          </p:cNvPr>
          <p:cNvSpPr txBox="1"/>
          <p:nvPr/>
        </p:nvSpPr>
        <p:spPr>
          <a:xfrm>
            <a:off x="1782255" y="33285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1. </a:t>
            </a:r>
            <a:endParaRPr sz="1600" dirty="0">
              <a:latin typeface="Arial" panose="020B0604020202020204" pitchFamily="34" charset="0"/>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ADD4898E-D8C2-2311-C09D-FF33B751798B}"/>
              </a:ext>
            </a:extLst>
          </p:cNvPr>
          <p:cNvSpPr txBox="1"/>
          <p:nvPr/>
        </p:nvSpPr>
        <p:spPr>
          <a:xfrm>
            <a:off x="5017425" y="33285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2. </a:t>
            </a:r>
            <a:endParaRPr sz="1600" dirty="0">
              <a:latin typeface="Arial" panose="020B0604020202020204" pitchFamily="34" charset="0"/>
              <a:ea typeface="Montserrat"/>
              <a:cs typeface="Arial" panose="020B0604020202020204" pitchFamily="34" charset="0"/>
              <a:sym typeface="Montserrat"/>
            </a:endParaRPr>
          </a:p>
        </p:txBody>
      </p:sp>
      <p:grpSp>
        <p:nvGrpSpPr>
          <p:cNvPr id="12" name="Group 11" descr="1">
            <a:extLst>
              <a:ext uri="{FF2B5EF4-FFF2-40B4-BE49-F238E27FC236}">
                <a16:creationId xmlns:a16="http://schemas.microsoft.com/office/drawing/2014/main" id="{8B680636-F8D4-2354-308D-F033473D651A}"/>
              </a:ext>
            </a:extLst>
          </p:cNvPr>
          <p:cNvGrpSpPr/>
          <p:nvPr/>
        </p:nvGrpSpPr>
        <p:grpSpPr>
          <a:xfrm>
            <a:off x="377172" y="4666966"/>
            <a:ext cx="11217928" cy="2029034"/>
            <a:chOff x="377172" y="4666966"/>
            <a:chExt cx="11217928" cy="2029034"/>
          </a:xfrm>
        </p:grpSpPr>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939799" y="4666966"/>
              <a:ext cx="10655301" cy="2029034"/>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3F18753E-5F71-D47F-E14A-5CDBB9C27CFE}"/>
                </a:ext>
                <a:ext uri="{C183D7F6-B498-43B3-948B-1728B52AA6E4}">
                  <adec:decorative xmlns:adec="http://schemas.microsoft.com/office/drawing/2017/decorative" val="1"/>
                </a:ext>
              </a:extLst>
            </p:cNvPr>
            <p:cNvSpPr/>
            <p:nvPr/>
          </p:nvSpPr>
          <p:spPr>
            <a:xfrm>
              <a:off x="377172" y="5092915"/>
              <a:ext cx="1177137" cy="1177137"/>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b="1" dirty="0">
                  <a:latin typeface="Arial" panose="020B0604020202020204" pitchFamily="34" charset="0"/>
                  <a:cs typeface="Arial" panose="020B0604020202020204" pitchFamily="34" charset="0"/>
                </a:rPr>
                <a:t>1</a:t>
              </a:r>
            </a:p>
          </p:txBody>
        </p:sp>
      </p:grpSp>
      <p:sp>
        <p:nvSpPr>
          <p:cNvPr id="29" name="Google Shape;91;p15">
            <a:extLst>
              <a:ext uri="{FF2B5EF4-FFF2-40B4-BE49-F238E27FC236}">
                <a16:creationId xmlns:a16="http://schemas.microsoft.com/office/drawing/2014/main" id="{8F677DED-B9DE-217A-6DC7-5FC5B8A275CD}"/>
              </a:ext>
            </a:extLst>
          </p:cNvPr>
          <p:cNvSpPr txBox="1"/>
          <p:nvPr/>
        </p:nvSpPr>
        <p:spPr>
          <a:xfrm>
            <a:off x="1641475" y="4666965"/>
            <a:ext cx="9737725" cy="671300"/>
          </a:xfrm>
          <a:prstGeom prst="rect">
            <a:avLst/>
          </a:prstGeom>
          <a:noFill/>
          <a:ln>
            <a:noFill/>
          </a:ln>
        </p:spPr>
        <p:txBody>
          <a:bodyPr spcFirstLastPara="1" wrap="square" lIns="121900" tIns="121900" rIns="121900" bIns="121900" anchor="t" anchorCtr="0">
            <a:noAutofit/>
          </a:bodyPr>
          <a:lstStyle/>
          <a:p>
            <a:pPr>
              <a:lnSpc>
                <a:spcPct val="120000"/>
              </a:lnSpc>
            </a:pPr>
            <a:r>
              <a:rPr lang="en" sz="1500" dirty="0">
                <a:latin typeface="Arial" panose="020B0604020202020204" pitchFamily="34" charset="0"/>
                <a:ea typeface="Montserrat"/>
                <a:cs typeface="Arial" panose="020B0604020202020204" pitchFamily="34" charset="0"/>
                <a:sym typeface="Montserrat"/>
              </a:rPr>
              <a:t>Give one reason why it’s important to learn about respectful and culturally-safe protocols for exploring Aboriginal and/or Torres Strait Islander works in drama.</a:t>
            </a:r>
            <a:endParaRPr sz="1500" dirty="0">
              <a:latin typeface="Roboto"/>
              <a:ea typeface="Roboto"/>
              <a:cs typeface="Roboto"/>
              <a:sym typeface="Roboto"/>
            </a:endParaRPr>
          </a:p>
        </p:txBody>
      </p:sp>
      <p:sp>
        <p:nvSpPr>
          <p:cNvPr id="26" name="Google Shape;92;p15">
            <a:extLst>
              <a:ext uri="{FF2B5EF4-FFF2-40B4-BE49-F238E27FC236}">
                <a16:creationId xmlns:a16="http://schemas.microsoft.com/office/drawing/2014/main" id="{A46D5317-47DD-BB2F-3559-AC948AF7A8FE}"/>
              </a:ext>
            </a:extLst>
          </p:cNvPr>
          <p:cNvSpPr txBox="1"/>
          <p:nvPr/>
        </p:nvSpPr>
        <p:spPr>
          <a:xfrm>
            <a:off x="1782255" y="5420531"/>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1. </a:t>
            </a:r>
            <a:endParaRPr sz="1600" dirty="0">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dirty="0"/>
          </a:p>
        </p:txBody>
      </p:sp>
    </p:spTree>
    <p:extLst>
      <p:ext uri="{BB962C8B-B14F-4D97-AF65-F5344CB8AC3E}">
        <p14:creationId xmlns:p14="http://schemas.microsoft.com/office/powerpoint/2010/main" val="213774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Nothing is neutral – designing for theatre</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Stage 5 drama</a:t>
            </a:r>
          </a:p>
        </p:txBody>
      </p:sp>
      <p:pic>
        <p:nvPicPr>
          <p:cNvPr id="6" name="Picture Placeholder 5">
            <a:extLst>
              <a:ext uri="{FF2B5EF4-FFF2-40B4-BE49-F238E27FC236}">
                <a16:creationId xmlns:a16="http://schemas.microsoft.com/office/drawing/2014/main" id="{11DD2425-679E-EC2E-0045-0C53928FF38E}"/>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7128000" y="0"/>
            <a:ext cx="5064000" cy="6858000"/>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6E0CF-DEE7-12B9-D8B3-C730909DB97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59CE4FA-5E89-D0BB-D1F5-C65517C3E900}"/>
              </a:ext>
            </a:extLst>
          </p:cNvPr>
          <p:cNvSpPr>
            <a:spLocks noGrp="1"/>
          </p:cNvSpPr>
          <p:nvPr>
            <p:ph type="ctrTitle"/>
          </p:nvPr>
        </p:nvSpPr>
        <p:spPr>
          <a:xfrm>
            <a:off x="539999" y="1348130"/>
            <a:ext cx="8024137" cy="2363899"/>
          </a:xfrm>
        </p:spPr>
        <p:txBody>
          <a:bodyPr/>
          <a:lstStyle/>
          <a:p>
            <a:r>
              <a:rPr lang="en-AU" sz="4400" dirty="0"/>
              <a:t>Learning sequence 2 – costume</a:t>
            </a:r>
          </a:p>
        </p:txBody>
      </p:sp>
      <p:pic>
        <p:nvPicPr>
          <p:cNvPr id="3" name="Picture 2" descr="Costume icon - a dress, shirt and pants.">
            <a:extLst>
              <a:ext uri="{FF2B5EF4-FFF2-40B4-BE49-F238E27FC236}">
                <a16:creationId xmlns:a16="http://schemas.microsoft.com/office/drawing/2014/main" id="{0EBE22AB-4351-1E57-3260-2623ED9D1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136" y="3329431"/>
            <a:ext cx="3162953" cy="316295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7F5EE26-F6AE-6377-963B-06A3A62C967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20</a:t>
            </a:fld>
            <a:endParaRPr lang="en-AU" dirty="0"/>
          </a:p>
        </p:txBody>
      </p:sp>
    </p:spTree>
    <p:extLst>
      <p:ext uri="{BB962C8B-B14F-4D97-AF65-F5344CB8AC3E}">
        <p14:creationId xmlns:p14="http://schemas.microsoft.com/office/powerpoint/2010/main" val="40672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(2)</a:t>
            </a:r>
          </a:p>
        </p:txBody>
      </p:sp>
      <p:sp>
        <p:nvSpPr>
          <p:cNvPr id="4" name="Picture Placeholder 3">
            <a:extLst>
              <a:ext uri="{FF2B5EF4-FFF2-40B4-BE49-F238E27FC236}">
                <a16:creationId xmlns:a16="http://schemas.microsoft.com/office/drawing/2014/main" id="{16202CA4-55C3-563C-0755-2678D9D5A2AD}"/>
              </a:ext>
            </a:extLst>
          </p:cNvPr>
          <p:cNvSpPr>
            <a:spLocks noGrp="1"/>
          </p:cNvSpPr>
          <p:nvPr>
            <p:ph type="pic" sz="quarter" idx="13"/>
          </p:nvPr>
        </p:nvSpPr>
        <p:spPr/>
        <p:txBody>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endParaRPr lang="en-AU" sz="1800" b="1" dirty="0">
              <a:solidFill>
                <a:schemeClr val="accent1"/>
              </a:solidFill>
              <a:latin typeface="Arial" panose="020B0604020202020204" pitchFamily="34" charset="0"/>
              <a:ea typeface="+mn-lt"/>
              <a:cs typeface="Arial" panose="020B0604020202020204" pitchFamily="34" charset="0"/>
            </a:endParaRPr>
          </a:p>
          <a:p>
            <a:pPr marL="285750" lvl="0" indent="-28575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develop our understanding of how to interpret meaning and make directorial choices using a short, scripted extract</a:t>
            </a:r>
          </a:p>
          <a:p>
            <a:pPr marL="285750" lvl="0" indent="-28575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develop our understanding of how costume can be used to create dramatic meaning for an audience.</a:t>
            </a:r>
            <a:endParaRPr lang="en-AU" sz="1800" dirty="0">
              <a:latin typeface="Arial" panose="020B0604020202020204" pitchFamily="34" charset="0"/>
              <a:cs typeface="Arial" panose="020B0604020202020204" pitchFamily="34" charset="0"/>
            </a:endParaRP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I can</a:t>
            </a:r>
            <a:endParaRPr lang="en-US" sz="1800" dirty="0">
              <a:solidFill>
                <a:schemeClr val="accent1"/>
              </a:solidFill>
              <a:latin typeface="Arial" panose="020B060402020202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explore and interpret a script excerpt, using costume to strengthen moments of dramatic action </a:t>
            </a:r>
          </a:p>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explain how costume can be used to shape audience response.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dirty="0"/>
          </a:p>
        </p:txBody>
      </p:sp>
    </p:spTree>
    <p:extLst>
      <p:ext uri="{BB962C8B-B14F-4D97-AF65-F5344CB8AC3E}">
        <p14:creationId xmlns:p14="http://schemas.microsoft.com/office/powerpoint/2010/main" val="2444612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86DEC-AC14-446E-FE3F-1F0FE203D79D}"/>
              </a:ext>
            </a:extLst>
          </p:cNvPr>
          <p:cNvSpPr>
            <a:spLocks noGrp="1"/>
          </p:cNvSpPr>
          <p:nvPr>
            <p:ph type="title"/>
          </p:nvPr>
        </p:nvSpPr>
        <p:spPr/>
        <p:txBody>
          <a:bodyPr/>
          <a:lstStyle/>
          <a:p>
            <a:r>
              <a:rPr lang="en-AU" dirty="0"/>
              <a:t>2.1a – costume</a:t>
            </a:r>
          </a:p>
        </p:txBody>
      </p:sp>
      <p:pic>
        <p:nvPicPr>
          <p:cNvPr id="6" name="Picture 5" descr="Costume poster - Costume is clothes, hairstyles, masks and/or make up used in creative works.">
            <a:extLst>
              <a:ext uri="{FF2B5EF4-FFF2-40B4-BE49-F238E27FC236}">
                <a16:creationId xmlns:a16="http://schemas.microsoft.com/office/drawing/2014/main" id="{ED512928-91EC-C8BB-F62B-DF730604B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368300"/>
            <a:ext cx="4355183" cy="6158870"/>
          </a:xfrm>
          <a:prstGeom prst="rect">
            <a:avLst/>
          </a:prstGeom>
        </p:spPr>
      </p:pic>
      <p:sp>
        <p:nvSpPr>
          <p:cNvPr id="2" name="Slide Number Placeholder 1">
            <a:extLst>
              <a:ext uri="{FF2B5EF4-FFF2-40B4-BE49-F238E27FC236}">
                <a16:creationId xmlns:a16="http://schemas.microsoft.com/office/drawing/2014/main" id="{D812490F-B945-8DC4-0D3D-4102461FAC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dirty="0"/>
          </a:p>
        </p:txBody>
      </p:sp>
    </p:spTree>
    <p:extLst>
      <p:ext uri="{BB962C8B-B14F-4D97-AF65-F5344CB8AC3E}">
        <p14:creationId xmlns:p14="http://schemas.microsoft.com/office/powerpoint/2010/main" val="175582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11DA2B-1B7C-C38E-517F-9FF61528CFD5}"/>
              </a:ext>
              <a:ext uri="{C183D7F6-B498-43B3-948B-1728B52AA6E4}">
                <adec:decorative xmlns:adec="http://schemas.microsoft.com/office/drawing/2017/decorative" val="1"/>
              </a:ext>
            </a:extLst>
          </p:cNvPr>
          <p:cNvGrpSpPr/>
          <p:nvPr/>
        </p:nvGrpSpPr>
        <p:grpSpPr>
          <a:xfrm>
            <a:off x="3073400" y="1817974"/>
            <a:ext cx="5930900" cy="4125626"/>
            <a:chOff x="3073400" y="1817974"/>
            <a:chExt cx="5930900" cy="4125626"/>
          </a:xfrm>
        </p:grpSpPr>
        <p:cxnSp>
          <p:nvCxnSpPr>
            <p:cNvPr id="6" name="Google Shape;125;p17">
              <a:extLst>
                <a:ext uri="{FF2B5EF4-FFF2-40B4-BE49-F238E27FC236}">
                  <a16:creationId xmlns:a16="http://schemas.microsoft.com/office/drawing/2014/main" id="{3E705808-C767-CFA5-5BCC-DD7546162A49}"/>
                </a:ext>
                <a:ext uri="{C183D7F6-B498-43B3-948B-1728B52AA6E4}">
                  <adec:decorative xmlns:adec="http://schemas.microsoft.com/office/drawing/2017/decorative" val="1"/>
                </a:ext>
              </a:extLst>
            </p:cNvPr>
            <p:cNvCxnSpPr>
              <a:cxnSpLocks/>
            </p:cNvCxnSpPr>
            <p:nvPr/>
          </p:nvCxnSpPr>
          <p:spPr>
            <a:xfrm>
              <a:off x="3073400" y="3880800"/>
              <a:ext cx="2102788" cy="0"/>
            </a:xfrm>
            <a:prstGeom prst="straightConnector1">
              <a:avLst/>
            </a:prstGeom>
            <a:noFill/>
            <a:ln w="19050" cap="flat" cmpd="sng">
              <a:solidFill>
                <a:schemeClr val="accent5"/>
              </a:solidFill>
              <a:prstDash val="solid"/>
              <a:round/>
              <a:headEnd type="none" w="med" len="med"/>
              <a:tailEnd type="none" w="med" len="med"/>
            </a:ln>
          </p:spPr>
        </p:cxnSp>
        <p:cxnSp>
          <p:nvCxnSpPr>
            <p:cNvPr id="33" name="Google Shape;126;p17">
              <a:extLst>
                <a:ext uri="{FF2B5EF4-FFF2-40B4-BE49-F238E27FC236}">
                  <a16:creationId xmlns:a16="http://schemas.microsoft.com/office/drawing/2014/main" id="{4D593D99-85C5-3753-C35F-70804D33E897}"/>
                </a:ext>
                <a:ext uri="{C183D7F6-B498-43B3-948B-1728B52AA6E4}">
                  <adec:decorative xmlns:adec="http://schemas.microsoft.com/office/drawing/2017/decorative" val="1"/>
                </a:ext>
              </a:extLst>
            </p:cNvPr>
            <p:cNvCxnSpPr>
              <a:cxnSpLocks/>
            </p:cNvCxnSpPr>
            <p:nvPr/>
          </p:nvCxnSpPr>
          <p:spPr>
            <a:xfrm flipV="1">
              <a:off x="7016135" y="3890393"/>
              <a:ext cx="1988165" cy="1"/>
            </a:xfrm>
            <a:prstGeom prst="straightConnector1">
              <a:avLst/>
            </a:prstGeom>
            <a:noFill/>
            <a:ln w="19050" cap="flat" cmpd="sng">
              <a:solidFill>
                <a:schemeClr val="accent5"/>
              </a:solidFill>
              <a:prstDash val="solid"/>
              <a:round/>
              <a:headEnd type="none" w="med" len="med"/>
              <a:tailEnd type="none" w="med" len="med"/>
            </a:ln>
          </p:spPr>
        </p:cxnSp>
        <p:cxnSp>
          <p:nvCxnSpPr>
            <p:cNvPr id="34" name="Google Shape;127;p17">
              <a:extLst>
                <a:ext uri="{FF2B5EF4-FFF2-40B4-BE49-F238E27FC236}">
                  <a16:creationId xmlns:a16="http://schemas.microsoft.com/office/drawing/2014/main" id="{6241178A-8250-2EB4-990C-5E5C190B57EF}"/>
                </a:ext>
                <a:ext uri="{C183D7F6-B498-43B3-948B-1728B52AA6E4}">
                  <adec:decorative xmlns:adec="http://schemas.microsoft.com/office/drawing/2017/decorative" val="1"/>
                </a:ext>
              </a:extLst>
            </p:cNvPr>
            <p:cNvCxnSpPr>
              <a:cxnSpLocks/>
              <a:stCxn id="4" idx="4"/>
            </p:cNvCxnSpPr>
            <p:nvPr/>
          </p:nvCxnSpPr>
          <p:spPr>
            <a:xfrm>
              <a:off x="6096119" y="4628265"/>
              <a:ext cx="0" cy="1315335"/>
            </a:xfrm>
            <a:prstGeom prst="straightConnector1">
              <a:avLst/>
            </a:prstGeom>
            <a:noFill/>
            <a:ln w="19050" cap="flat" cmpd="sng">
              <a:solidFill>
                <a:schemeClr val="accent5"/>
              </a:solidFill>
              <a:prstDash val="solid"/>
              <a:round/>
              <a:headEnd type="none" w="med" len="med"/>
              <a:tailEnd type="none" w="med" len="med"/>
            </a:ln>
          </p:spPr>
        </p:cxnSp>
        <p:cxnSp>
          <p:nvCxnSpPr>
            <p:cNvPr id="35" name="Google Shape;128;p17">
              <a:extLst>
                <a:ext uri="{FF2B5EF4-FFF2-40B4-BE49-F238E27FC236}">
                  <a16:creationId xmlns:a16="http://schemas.microsoft.com/office/drawing/2014/main" id="{F5AEAD7C-EBDE-0F6D-747A-69E22D2A29DE}"/>
                </a:ext>
                <a:ext uri="{C183D7F6-B498-43B3-948B-1728B52AA6E4}">
                  <adec:decorative xmlns:adec="http://schemas.microsoft.com/office/drawing/2017/decorative" val="1"/>
                </a:ext>
              </a:extLst>
            </p:cNvPr>
            <p:cNvCxnSpPr>
              <a:cxnSpLocks/>
              <a:stCxn id="4" idx="0"/>
            </p:cNvCxnSpPr>
            <p:nvPr/>
          </p:nvCxnSpPr>
          <p:spPr>
            <a:xfrm flipV="1">
              <a:off x="6096119" y="1817974"/>
              <a:ext cx="0" cy="1315334"/>
            </a:xfrm>
            <a:prstGeom prst="straightConnector1">
              <a:avLst/>
            </a:prstGeom>
            <a:noFill/>
            <a:ln w="19050" cap="flat" cmpd="sng">
              <a:solidFill>
                <a:schemeClr val="accent5"/>
              </a:solidFill>
              <a:prstDash val="solid"/>
              <a:round/>
              <a:headEnd type="none" w="med" len="med"/>
              <a:tailEnd type="none" w="med" len="med"/>
            </a:ln>
          </p:spPr>
        </p:cxnSp>
        <p:cxnSp>
          <p:nvCxnSpPr>
            <p:cNvPr id="36" name="Google Shape;130;p17">
              <a:extLst>
                <a:ext uri="{FF2B5EF4-FFF2-40B4-BE49-F238E27FC236}">
                  <a16:creationId xmlns:a16="http://schemas.microsoft.com/office/drawing/2014/main" id="{785A2CF1-95F1-A338-3D65-77D8DE66BE5A}"/>
                </a:ext>
                <a:ext uri="{C183D7F6-B498-43B3-948B-1728B52AA6E4}">
                  <adec:decorative xmlns:adec="http://schemas.microsoft.com/office/drawing/2017/decorative" val="1"/>
                </a:ext>
              </a:extLst>
            </p:cNvPr>
            <p:cNvCxnSpPr>
              <a:cxnSpLocks/>
            </p:cNvCxnSpPr>
            <p:nvPr/>
          </p:nvCxnSpPr>
          <p:spPr>
            <a:xfrm flipH="1">
              <a:off x="3860800" y="4409256"/>
              <a:ext cx="1566762" cy="718337"/>
            </a:xfrm>
            <a:prstGeom prst="straightConnector1">
              <a:avLst/>
            </a:prstGeom>
            <a:noFill/>
            <a:ln w="19050" cap="flat" cmpd="sng">
              <a:solidFill>
                <a:schemeClr val="accent5"/>
              </a:solidFill>
              <a:prstDash val="solid"/>
              <a:round/>
              <a:headEnd type="none" w="med" len="med"/>
              <a:tailEnd type="none" w="med" len="med"/>
            </a:ln>
          </p:spPr>
        </p:cxnSp>
        <p:cxnSp>
          <p:nvCxnSpPr>
            <p:cNvPr id="37" name="Google Shape;132;p17">
              <a:extLst>
                <a:ext uri="{FF2B5EF4-FFF2-40B4-BE49-F238E27FC236}">
                  <a16:creationId xmlns:a16="http://schemas.microsoft.com/office/drawing/2014/main" id="{66A531BB-70E7-53AD-650E-EC53ED879874}"/>
                </a:ext>
                <a:ext uri="{C183D7F6-B498-43B3-948B-1728B52AA6E4}">
                  <adec:decorative xmlns:adec="http://schemas.microsoft.com/office/drawing/2017/decorative" val="1"/>
                </a:ext>
              </a:extLst>
            </p:cNvPr>
            <p:cNvCxnSpPr>
              <a:cxnSpLocks/>
              <a:stCxn id="4" idx="1"/>
            </p:cNvCxnSpPr>
            <p:nvPr/>
          </p:nvCxnSpPr>
          <p:spPr>
            <a:xfrm flipH="1" flipV="1">
              <a:off x="3882365" y="2633904"/>
              <a:ext cx="1563244" cy="718335"/>
            </a:xfrm>
            <a:prstGeom prst="straightConnector1">
              <a:avLst/>
            </a:prstGeom>
            <a:noFill/>
            <a:ln w="19050" cap="flat" cmpd="sng">
              <a:solidFill>
                <a:schemeClr val="accent5"/>
              </a:solidFill>
              <a:prstDash val="solid"/>
              <a:round/>
              <a:headEnd type="none" w="med" len="med"/>
              <a:tailEnd type="none" w="med" len="med"/>
            </a:ln>
          </p:spPr>
        </p:cxnSp>
        <p:cxnSp>
          <p:nvCxnSpPr>
            <p:cNvPr id="38" name="Google Shape;134;p17">
              <a:extLst>
                <a:ext uri="{FF2B5EF4-FFF2-40B4-BE49-F238E27FC236}">
                  <a16:creationId xmlns:a16="http://schemas.microsoft.com/office/drawing/2014/main" id="{BB967329-4667-DDED-F05E-5823A1F34685}"/>
                </a:ext>
                <a:ext uri="{C183D7F6-B498-43B3-948B-1728B52AA6E4}">
                  <adec:decorative xmlns:adec="http://schemas.microsoft.com/office/drawing/2017/decorative" val="1"/>
                </a:ext>
              </a:extLst>
            </p:cNvPr>
            <p:cNvCxnSpPr>
              <a:cxnSpLocks/>
            </p:cNvCxnSpPr>
            <p:nvPr/>
          </p:nvCxnSpPr>
          <p:spPr>
            <a:xfrm>
              <a:off x="6764984" y="4397938"/>
              <a:ext cx="1566453" cy="873821"/>
            </a:xfrm>
            <a:prstGeom prst="straightConnector1">
              <a:avLst/>
            </a:prstGeom>
            <a:noFill/>
            <a:ln w="19050" cap="flat" cmpd="sng">
              <a:solidFill>
                <a:schemeClr val="accent5"/>
              </a:solidFill>
              <a:prstDash val="solid"/>
              <a:round/>
              <a:headEnd type="none" w="med" len="med"/>
              <a:tailEnd type="none" w="med" len="med"/>
            </a:ln>
          </p:spPr>
        </p:cxnSp>
        <p:cxnSp>
          <p:nvCxnSpPr>
            <p:cNvPr id="39" name="Google Shape;136;p17">
              <a:extLst>
                <a:ext uri="{FF2B5EF4-FFF2-40B4-BE49-F238E27FC236}">
                  <a16:creationId xmlns:a16="http://schemas.microsoft.com/office/drawing/2014/main" id="{C6252BA3-DB91-FDA2-FA30-142CEADB096E}"/>
                </a:ext>
                <a:ext uri="{C183D7F6-B498-43B3-948B-1728B52AA6E4}">
                  <adec:decorative xmlns:adec="http://schemas.microsoft.com/office/drawing/2017/decorative" val="1"/>
                </a:ext>
              </a:extLst>
            </p:cNvPr>
            <p:cNvCxnSpPr>
              <a:cxnSpLocks/>
            </p:cNvCxnSpPr>
            <p:nvPr/>
          </p:nvCxnSpPr>
          <p:spPr>
            <a:xfrm flipV="1">
              <a:off x="6807966" y="2633904"/>
              <a:ext cx="1497946" cy="785955"/>
            </a:xfrm>
            <a:prstGeom prst="straightConnector1">
              <a:avLst/>
            </a:prstGeom>
            <a:noFill/>
            <a:ln w="19050" cap="flat" cmpd="sng">
              <a:solidFill>
                <a:schemeClr val="accent5"/>
              </a:solidFill>
              <a:prstDash val="solid"/>
              <a:round/>
              <a:headEnd type="none" w="med" len="med"/>
              <a:tailEnd type="none" w="med" len="med"/>
            </a:ln>
          </p:spPr>
        </p:cxnSp>
      </p:grpSp>
      <p:sp>
        <p:nvSpPr>
          <p:cNvPr id="3" name="Title 2">
            <a:extLst>
              <a:ext uri="{FF2B5EF4-FFF2-40B4-BE49-F238E27FC236}">
                <a16:creationId xmlns:a16="http://schemas.microsoft.com/office/drawing/2014/main" id="{A043208B-6BF2-C65E-D4AF-ECD978662E75}"/>
              </a:ext>
            </a:extLst>
          </p:cNvPr>
          <p:cNvSpPr>
            <a:spLocks noGrp="1"/>
          </p:cNvSpPr>
          <p:nvPr>
            <p:ph type="title"/>
          </p:nvPr>
        </p:nvSpPr>
        <p:spPr/>
        <p:txBody>
          <a:bodyPr/>
          <a:lstStyle/>
          <a:p>
            <a:r>
              <a:rPr lang="en-AU" dirty="0"/>
              <a:t>2.1b – What is costume?</a:t>
            </a:r>
          </a:p>
        </p:txBody>
      </p:sp>
      <p:sp>
        <p:nvSpPr>
          <p:cNvPr id="4" name="Google Shape;124;p17" descr="Subject ">
            <a:extLst>
              <a:ext uri="{FF2B5EF4-FFF2-40B4-BE49-F238E27FC236}">
                <a16:creationId xmlns:a16="http://schemas.microsoft.com/office/drawing/2014/main" id="{B2F3C6A1-3F2E-1BE6-7182-F224BC265587}"/>
              </a:ext>
            </a:extLst>
          </p:cNvPr>
          <p:cNvSpPr/>
          <p:nvPr/>
        </p:nvSpPr>
        <p:spPr>
          <a:xfrm>
            <a:off x="5176159" y="3133308"/>
            <a:ext cx="1839919" cy="1494957"/>
          </a:xfrm>
          <a:prstGeom prst="ellipse">
            <a:avLst/>
          </a:prstGeom>
          <a:noFill/>
          <a:ln w="38100" cap="flat" cmpd="sng">
            <a:solidFill>
              <a:schemeClr val="accent5"/>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 sz="2000" b="1" dirty="0">
                <a:solidFill>
                  <a:schemeClr val="accent5"/>
                </a:solidFill>
                <a:latin typeface="Arial" panose="020B0604020202020204" pitchFamily="34" charset="0"/>
                <a:cs typeface="Arial" panose="020B0604020202020204" pitchFamily="34" charset="0"/>
                <a:sym typeface="Montserrat"/>
              </a:rPr>
              <a:t>Costume</a:t>
            </a:r>
            <a:endParaRPr sz="2000" b="1" dirty="0">
              <a:solidFill>
                <a:schemeClr val="accent5"/>
              </a:solidFill>
              <a:latin typeface="Arial" panose="020B0604020202020204" pitchFamily="34" charset="0"/>
              <a:cs typeface="Arial" panose="020B0604020202020204" pitchFamily="34" charset="0"/>
              <a:sym typeface="Montserrat"/>
            </a:endParaRPr>
          </a:p>
        </p:txBody>
      </p:sp>
      <p:sp>
        <p:nvSpPr>
          <p:cNvPr id="40" name="Google Shape;133;p17" descr="Idea bubble">
            <a:extLst>
              <a:ext uri="{FF2B5EF4-FFF2-40B4-BE49-F238E27FC236}">
                <a16:creationId xmlns:a16="http://schemas.microsoft.com/office/drawing/2014/main" id="{407D636A-5897-673F-FD31-EE27AAB7F3C7}"/>
              </a:ext>
            </a:extLst>
          </p:cNvPr>
          <p:cNvSpPr/>
          <p:nvPr/>
        </p:nvSpPr>
        <p:spPr>
          <a:xfrm>
            <a:off x="2538932" y="2102224"/>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 dirty="0">
                <a:solidFill>
                  <a:schemeClr val="accent1"/>
                </a:solidFill>
                <a:latin typeface="Arial" panose="020B0604020202020204" pitchFamily="34" charset="0"/>
                <a:cs typeface="Arial" panose="020B0604020202020204" pitchFamily="34" charset="0"/>
                <a:sym typeface="Montserrat Medium"/>
              </a:rPr>
              <a:t>Clothing</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42" name="Google Shape;129;p17">
            <a:extLst>
              <a:ext uri="{FF2B5EF4-FFF2-40B4-BE49-F238E27FC236}">
                <a16:creationId xmlns:a16="http://schemas.microsoft.com/office/drawing/2014/main" id="{59AED9FD-CCFB-691A-4DC8-14C28EBD4FF2}"/>
              </a:ext>
            </a:extLst>
          </p:cNvPr>
          <p:cNvSpPr/>
          <p:nvPr/>
        </p:nvSpPr>
        <p:spPr>
          <a:xfrm>
            <a:off x="5185729" y="1388613"/>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chemeClr val="accent1"/>
                </a:solidFill>
                <a:latin typeface="Arial" panose="020B0604020202020204" pitchFamily="34" charset="0"/>
                <a:cs typeface="Arial" panose="020B0604020202020204" pitchFamily="34" charset="0"/>
                <a:sym typeface="Montserrat Medium"/>
              </a:rPr>
              <a:t>Hair</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43" name="Google Shape;137;p17">
            <a:extLst>
              <a:ext uri="{FF2B5EF4-FFF2-40B4-BE49-F238E27FC236}">
                <a16:creationId xmlns:a16="http://schemas.microsoft.com/office/drawing/2014/main" id="{E609B3AC-51FA-4119-9DF1-EB907D2C5202}"/>
              </a:ext>
            </a:extLst>
          </p:cNvPr>
          <p:cNvSpPr/>
          <p:nvPr/>
        </p:nvSpPr>
        <p:spPr>
          <a:xfrm>
            <a:off x="7889692" y="2102224"/>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chemeClr val="accent1"/>
                </a:solidFill>
                <a:latin typeface="Arial" panose="020B0604020202020204" pitchFamily="34" charset="0"/>
                <a:cs typeface="Arial" panose="020B0604020202020204" pitchFamily="34" charset="0"/>
                <a:sym typeface="Montserrat Medium"/>
              </a:rPr>
              <a:t>Make-up</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45" name="Google Shape;140;p17">
            <a:extLst>
              <a:ext uri="{FF2B5EF4-FFF2-40B4-BE49-F238E27FC236}">
                <a16:creationId xmlns:a16="http://schemas.microsoft.com/office/drawing/2014/main" id="{4E7E4470-2CA2-CE8A-1DDF-D2BB3C297511}"/>
              </a:ext>
            </a:extLst>
          </p:cNvPr>
          <p:cNvSpPr/>
          <p:nvPr/>
        </p:nvSpPr>
        <p:spPr>
          <a:xfrm>
            <a:off x="8690174" y="3514379"/>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chemeClr val="accent1"/>
                </a:solidFill>
                <a:latin typeface="Arial" panose="020B0604020202020204" pitchFamily="34" charset="0"/>
                <a:cs typeface="Arial" panose="020B0604020202020204" pitchFamily="34" charset="0"/>
                <a:sym typeface="Montserrat Medium"/>
              </a:rPr>
              <a:t>Wigs</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47" name="Google Shape;135;p17">
            <a:extLst>
              <a:ext uri="{FF2B5EF4-FFF2-40B4-BE49-F238E27FC236}">
                <a16:creationId xmlns:a16="http://schemas.microsoft.com/office/drawing/2014/main" id="{C6846BAD-BA65-4B96-1B01-D9ADAEF0604F}"/>
              </a:ext>
            </a:extLst>
          </p:cNvPr>
          <p:cNvSpPr/>
          <p:nvPr/>
        </p:nvSpPr>
        <p:spPr>
          <a:xfrm>
            <a:off x="7889692" y="5065718"/>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chemeClr val="accent1"/>
                </a:solidFill>
                <a:latin typeface="Arial" panose="020B0604020202020204" pitchFamily="34" charset="0"/>
                <a:cs typeface="Arial" panose="020B0604020202020204" pitchFamily="34" charset="0"/>
                <a:sym typeface="Montserrat Medium"/>
              </a:rPr>
              <a:t>Masks</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44" name="Google Shape;139;p17">
            <a:extLst>
              <a:ext uri="{FF2B5EF4-FFF2-40B4-BE49-F238E27FC236}">
                <a16:creationId xmlns:a16="http://schemas.microsoft.com/office/drawing/2014/main" id="{2996E804-9D77-BAC1-44A7-255922CD1500}"/>
              </a:ext>
            </a:extLst>
          </p:cNvPr>
          <p:cNvSpPr/>
          <p:nvPr/>
        </p:nvSpPr>
        <p:spPr>
          <a:xfrm>
            <a:off x="5205237" y="5677383"/>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chemeClr val="accent1"/>
                </a:solidFill>
                <a:latin typeface="Arial" panose="020B0604020202020204" pitchFamily="34" charset="0"/>
                <a:cs typeface="Arial" panose="020B0604020202020204" pitchFamily="34" charset="0"/>
                <a:sym typeface="Montserrat Medium"/>
              </a:rPr>
              <a:t>Disguises</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46" name="Google Shape;131;p17">
            <a:extLst>
              <a:ext uri="{FF2B5EF4-FFF2-40B4-BE49-F238E27FC236}">
                <a16:creationId xmlns:a16="http://schemas.microsoft.com/office/drawing/2014/main" id="{08CFCCC7-A9C6-E2D1-6D1B-5EE82E902EC5}"/>
              </a:ext>
            </a:extLst>
          </p:cNvPr>
          <p:cNvSpPr/>
          <p:nvPr/>
        </p:nvSpPr>
        <p:spPr>
          <a:xfrm>
            <a:off x="2542710" y="4899637"/>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chemeClr val="accent1"/>
                </a:solidFill>
                <a:latin typeface="Arial" panose="020B0604020202020204" pitchFamily="34" charset="0"/>
                <a:cs typeface="Arial" panose="020B0604020202020204" pitchFamily="34" charset="0"/>
                <a:sym typeface="Montserrat Medium"/>
              </a:rPr>
              <a:t>Jewellery</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41" name="Google Shape;138;p17">
            <a:extLst>
              <a:ext uri="{FF2B5EF4-FFF2-40B4-BE49-F238E27FC236}">
                <a16:creationId xmlns:a16="http://schemas.microsoft.com/office/drawing/2014/main" id="{09149727-8C6F-7285-D2A2-89762FD2C111}"/>
              </a:ext>
            </a:extLst>
          </p:cNvPr>
          <p:cNvSpPr/>
          <p:nvPr/>
        </p:nvSpPr>
        <p:spPr>
          <a:xfrm>
            <a:off x="1460500" y="3531182"/>
            <a:ext cx="2041325"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chemeClr val="accent1"/>
                </a:solidFill>
                <a:latin typeface="Arial" panose="020B0604020202020204" pitchFamily="34" charset="0"/>
                <a:cs typeface="Arial" panose="020B0604020202020204" pitchFamily="34" charset="0"/>
                <a:sym typeface="Montserrat Medium"/>
              </a:rPr>
              <a:t>Accessories</a:t>
            </a:r>
            <a:endParaRPr dirty="0">
              <a:solidFill>
                <a:schemeClr val="accent1"/>
              </a:solidFill>
              <a:latin typeface="Arial" panose="020B0604020202020204" pitchFamily="34" charset="0"/>
              <a:cs typeface="Arial" panose="020B0604020202020204" pitchFamily="34" charset="0"/>
              <a:sym typeface="Montserrat Medium"/>
            </a:endParaRPr>
          </a:p>
        </p:txBody>
      </p: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dirty="0"/>
          </a:p>
        </p:txBody>
      </p:sp>
    </p:spTree>
    <p:extLst>
      <p:ext uri="{BB962C8B-B14F-4D97-AF65-F5344CB8AC3E}">
        <p14:creationId xmlns:p14="http://schemas.microsoft.com/office/powerpoint/2010/main" val="144752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2.1c – costume starters</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t>Here are some things you can change or add to your clothing to create character</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a:lnSpc>
                <a:spcPct val="130000"/>
              </a:lnSpc>
              <a:spcAft>
                <a:spcPts val="600"/>
              </a:spcAft>
            </a:pPr>
            <a:r>
              <a:rPr lang="en-AU" sz="1800" kern="100" dirty="0">
                <a:ea typeface="Calibri" panose="020F0502020204030204" pitchFamily="34" charset="0"/>
              </a:rPr>
              <a:t>If you add one of these to your clothing, what character or role would it indicate to an audience?</a:t>
            </a:r>
            <a:endParaRPr lang="en-AU" sz="1800" kern="100" dirty="0">
              <a:effectLst/>
              <a:ea typeface="Calibri" panose="020F0502020204030204" pitchFamily="34" charset="0"/>
            </a:endParaRPr>
          </a:p>
          <a:p>
            <a:pPr marL="285750" lvl="0" indent="-285750">
              <a:lnSpc>
                <a:spcPct val="130000"/>
              </a:lnSpc>
              <a:spcAft>
                <a:spcPts val="600"/>
              </a:spcAft>
              <a:buFont typeface="Arial" panose="020B0604020202020204" pitchFamily="34" charset="0"/>
              <a:buChar char="•"/>
            </a:pPr>
            <a:r>
              <a:rPr lang="en-AU" sz="1800" kern="100" dirty="0">
                <a:ea typeface="Calibri" panose="020F0502020204030204" pitchFamily="34" charset="0"/>
              </a:rPr>
              <a:t>a</a:t>
            </a:r>
            <a:r>
              <a:rPr lang="en-AU" sz="1800" kern="100" dirty="0">
                <a:effectLst/>
                <a:ea typeface="Calibri" panose="020F0502020204030204" pitchFamily="34" charset="0"/>
              </a:rPr>
              <a:t> crown</a:t>
            </a:r>
          </a:p>
          <a:p>
            <a:pPr marL="285750" lvl="0" indent="-285750">
              <a:lnSpc>
                <a:spcPct val="130000"/>
              </a:lnSpc>
              <a:spcAft>
                <a:spcPts val="600"/>
              </a:spcAft>
              <a:buFont typeface="Arial" panose="020B0604020202020204" pitchFamily="34" charset="0"/>
              <a:buChar char="•"/>
            </a:pPr>
            <a:r>
              <a:rPr lang="en-AU" sz="1800" kern="100" dirty="0">
                <a:effectLst/>
                <a:ea typeface="Calibri" panose="020F0502020204030204" pitchFamily="34" charset="0"/>
              </a:rPr>
              <a:t>a bow tie </a:t>
            </a:r>
          </a:p>
          <a:p>
            <a:pPr marL="285750" lvl="0" indent="-285750">
              <a:lnSpc>
                <a:spcPct val="130000"/>
              </a:lnSpc>
              <a:spcAft>
                <a:spcPts val="600"/>
              </a:spcAft>
              <a:buFont typeface="Arial" panose="020B0604020202020204" pitchFamily="34" charset="0"/>
              <a:buChar char="•"/>
            </a:pPr>
            <a:r>
              <a:rPr lang="en-AU" sz="1800" kern="100" dirty="0">
                <a:ea typeface="Calibri" panose="020F0502020204030204" pitchFamily="34" charset="0"/>
              </a:rPr>
              <a:t>reading g</a:t>
            </a:r>
            <a:r>
              <a:rPr lang="en-AU" sz="1800" kern="100" dirty="0">
                <a:effectLst/>
                <a:ea typeface="Calibri" panose="020F0502020204030204" pitchFamily="34" charset="0"/>
              </a:rPr>
              <a:t>lasses</a:t>
            </a:r>
          </a:p>
          <a:p>
            <a:pPr marL="285750" lvl="0" indent="-285750">
              <a:lnSpc>
                <a:spcPct val="130000"/>
              </a:lnSpc>
              <a:spcAft>
                <a:spcPts val="600"/>
              </a:spcAft>
              <a:buFont typeface="Arial" panose="020B0604020202020204" pitchFamily="34" charset="0"/>
              <a:buChar char="•"/>
            </a:pPr>
            <a:r>
              <a:rPr lang="en-AU" sz="1800" kern="100" dirty="0">
                <a:ea typeface="Calibri" panose="020F0502020204030204" pitchFamily="34" charset="0"/>
              </a:rPr>
              <a:t>sunglasses</a:t>
            </a:r>
            <a:endParaRPr lang="en-AU" sz="1800" kern="100" dirty="0">
              <a:effectLst/>
              <a:ea typeface="Calibri" panose="020F0502020204030204" pitchFamily="34" charset="0"/>
            </a:endParaRPr>
          </a:p>
          <a:p>
            <a:pPr marL="285750" lvl="0" indent="-285750">
              <a:lnSpc>
                <a:spcPct val="130000"/>
              </a:lnSpc>
              <a:spcAft>
                <a:spcPts val="600"/>
              </a:spcAft>
              <a:buFont typeface="Arial" panose="020B0604020202020204" pitchFamily="34" charset="0"/>
              <a:buChar char="•"/>
            </a:pPr>
            <a:r>
              <a:rPr lang="en-AU" sz="1800" kern="100" dirty="0">
                <a:ea typeface="Calibri" panose="020F0502020204030204" pitchFamily="34" charset="0"/>
              </a:rPr>
              <a:t>a reflective vest.</a:t>
            </a:r>
            <a:endParaRPr lang="en-AU" sz="1800" kern="100" dirty="0">
              <a:effectLst/>
              <a:ea typeface="Calibri" panose="020F0502020204030204" pitchFamily="34" charset="0"/>
            </a:endParaRPr>
          </a:p>
          <a:p>
            <a:pPr>
              <a:lnSpc>
                <a:spcPct val="130000"/>
              </a:lnSpc>
              <a:spcAft>
                <a:spcPts val="600"/>
              </a:spcAft>
            </a:pPr>
            <a:endParaRPr lang="en-AU" sz="1800" kern="100" dirty="0">
              <a:ea typeface="Calibri" panose="020F0502020204030204" pitchFamily="34" charset="0"/>
            </a:endParaRPr>
          </a:p>
          <a:p>
            <a:pPr>
              <a:lnSpc>
                <a:spcPct val="130000"/>
              </a:lnSpc>
              <a:spcAft>
                <a:spcPts val="600"/>
              </a:spcAft>
            </a:pPr>
            <a:r>
              <a:rPr lang="en-AU" sz="1800" kern="100" dirty="0">
                <a:ea typeface="Calibri" panose="020F0502020204030204" pitchFamily="34" charset="0"/>
              </a:rPr>
              <a:t>If you change your appearance by doing one of the following things, what ‘character’ could it create?</a:t>
            </a:r>
            <a:endParaRPr lang="en-AU" sz="1800" kern="100" dirty="0">
              <a:effectLst/>
              <a:ea typeface="Calibri" panose="020F0502020204030204" pitchFamily="34" charset="0"/>
            </a:endParaRPr>
          </a:p>
          <a:p>
            <a:pPr marL="285750" lvl="0" indent="-285750">
              <a:lnSpc>
                <a:spcPct val="130000"/>
              </a:lnSpc>
              <a:spcAft>
                <a:spcPts val="600"/>
              </a:spcAft>
              <a:buFont typeface="Arial" panose="020B0604020202020204" pitchFamily="34" charset="0"/>
              <a:buChar char="•"/>
            </a:pPr>
            <a:r>
              <a:rPr lang="en-AU" sz="1800" kern="100" dirty="0">
                <a:effectLst/>
                <a:ea typeface="Calibri" panose="020F0502020204030204" pitchFamily="34" charset="0"/>
              </a:rPr>
              <a:t>tucking in your shirt and doing up the top button</a:t>
            </a:r>
          </a:p>
          <a:p>
            <a:pPr marL="285750" lvl="0" indent="-285750">
              <a:lnSpc>
                <a:spcPct val="130000"/>
              </a:lnSpc>
              <a:spcAft>
                <a:spcPts val="600"/>
              </a:spcAft>
              <a:buFont typeface="Arial" panose="020B0604020202020204" pitchFamily="34" charset="0"/>
              <a:buChar char="•"/>
            </a:pPr>
            <a:r>
              <a:rPr lang="en-AU" sz="1800" kern="100" dirty="0">
                <a:effectLst/>
                <a:ea typeface="Calibri" panose="020F0502020204030204" pitchFamily="34" charset="0"/>
              </a:rPr>
              <a:t>wearing your hat on an angle or backwards</a:t>
            </a:r>
          </a:p>
          <a:p>
            <a:pPr marL="285750" lvl="0" indent="-285750">
              <a:lnSpc>
                <a:spcPct val="130000"/>
              </a:lnSpc>
              <a:spcAft>
                <a:spcPts val="600"/>
              </a:spcAft>
              <a:buFont typeface="Arial" panose="020B0604020202020204" pitchFamily="34" charset="0"/>
              <a:buChar char="•"/>
            </a:pPr>
            <a:r>
              <a:rPr lang="en-AU" sz="1800" kern="100" dirty="0">
                <a:ea typeface="Calibri" panose="020F0502020204030204" pitchFamily="34" charset="0"/>
              </a:rPr>
              <a:t>styling your hair in pigtails.</a:t>
            </a:r>
            <a:endParaRPr lang="en-AU" sz="1800" kern="100" dirty="0">
              <a:effectLst/>
              <a:ea typeface="Calibri" panose="020F0502020204030204" pitchFamily="34" charset="0"/>
            </a:endParaRPr>
          </a:p>
          <a:p>
            <a:pPr>
              <a:lnSpc>
                <a:spcPct val="130000"/>
              </a:lnSpc>
              <a:spcAft>
                <a:spcPts val="600"/>
              </a:spcAft>
            </a:pPr>
            <a:endParaRPr lang="en-AU"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dirty="0"/>
          </a:p>
        </p:txBody>
      </p:sp>
    </p:spTree>
    <p:extLst>
      <p:ext uri="{BB962C8B-B14F-4D97-AF65-F5344CB8AC3E}">
        <p14:creationId xmlns:p14="http://schemas.microsoft.com/office/powerpoint/2010/main" val="152089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2.1d – using costumes</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091942"/>
            <a:ext cx="560832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In groups of 4, you will be given garbage bags, masking tape and scissors.</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Using only the items you have been given, transform one person in your group into a superhero and another person into their sidekick. You have 10 minutes.</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Get them to pose in costume as these characters!</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492016" y="1091942"/>
            <a:ext cx="560832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1115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how you used costume differently to create the superhero and then the sidekick.</a:t>
            </a:r>
          </a:p>
          <a:p>
            <a:pPr marL="31115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how you used colour, shape, texture and style to create character through your costume design.</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0C2E4C-4086-A1D6-1A5E-35FE8494FD21}"/>
              </a:ext>
            </a:extLst>
          </p:cNvPr>
          <p:cNvSpPr/>
          <p:nvPr/>
        </p:nvSpPr>
        <p:spPr>
          <a:xfrm>
            <a:off x="6096000" y="5497247"/>
            <a:ext cx="4636155" cy="1208353"/>
          </a:xfrm>
          <a:prstGeom prst="wedgeRoundRectCallout">
            <a:avLst>
              <a:gd name="adj1" fmla="val 5024"/>
              <a:gd name="adj2" fmla="val -79675"/>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sz="1600" dirty="0">
                <a:solidFill>
                  <a:schemeClr val="bg1"/>
                </a:solidFill>
                <a:latin typeface="Arial" panose="020B0604020202020204" pitchFamily="34" charset="0"/>
                <a:cs typeface="Arial" panose="020B0604020202020204" pitchFamily="34" charset="0"/>
              </a:rPr>
              <a:t>These reflections would be great documentation of your creative and critical processes and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25</a:t>
            </a:fld>
            <a:endParaRPr lang="en-AU" dirty="0"/>
          </a:p>
        </p:txBody>
      </p:sp>
    </p:spTree>
    <p:extLst>
      <p:ext uri="{BB962C8B-B14F-4D97-AF65-F5344CB8AC3E}">
        <p14:creationId xmlns:p14="http://schemas.microsoft.com/office/powerpoint/2010/main" val="324791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59999"/>
            <a:ext cx="5306100" cy="875811"/>
          </a:xfrm>
        </p:spPr>
        <p:txBody>
          <a:bodyPr/>
          <a:lstStyle/>
          <a:p>
            <a:r>
              <a:rPr lang="en-AU" dirty="0"/>
              <a:t>2.3 – </a:t>
            </a:r>
            <a:r>
              <a:rPr lang="en-AU" i="1" dirty="0"/>
              <a:t>Compass</a:t>
            </a:r>
            <a:r>
              <a:rPr lang="en-AU" dirty="0"/>
              <a:t> by Jessica Bellamy</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8" y="1415811"/>
            <a:ext cx="6407150" cy="294189"/>
          </a:xfrm>
        </p:spPr>
        <p:txBody>
          <a:bodyPr/>
          <a:lstStyle/>
          <a:p>
            <a:r>
              <a:rPr lang="en-AU" dirty="0">
                <a:latin typeface="+mj-lt"/>
              </a:rPr>
              <a:t>A </a:t>
            </a:r>
            <a:r>
              <a:rPr lang="en-AU" dirty="0"/>
              <a:t>synopsis</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pPr>
              <a:lnSpc>
                <a:spcPct val="130000"/>
              </a:lnSpc>
              <a:spcAft>
                <a:spcPts val="600"/>
              </a:spcAft>
            </a:pPr>
            <a:r>
              <a:rPr lang="en-AU" sz="1800" kern="100" dirty="0">
                <a:effectLst/>
                <a:ea typeface="Calibri" panose="020F0502020204030204" pitchFamily="34" charset="0"/>
              </a:rPr>
              <a:t>A group of Year 7 students get separated from their teacher during a rainy school camp and have to form their own community. </a:t>
            </a:r>
          </a:p>
          <a:p>
            <a:pPr>
              <a:lnSpc>
                <a:spcPct val="130000"/>
              </a:lnSpc>
              <a:spcAft>
                <a:spcPts val="600"/>
              </a:spcAft>
            </a:pPr>
            <a:r>
              <a:rPr lang="en-AU" sz="1800" kern="100" dirty="0">
                <a:effectLst/>
                <a:ea typeface="Calibri" panose="020F0502020204030204" pitchFamily="34" charset="0"/>
              </a:rPr>
              <a:t>A mysterious kid who can’t speak shows up at their campsite and starts stealing their food. </a:t>
            </a:r>
          </a:p>
          <a:p>
            <a:pPr>
              <a:lnSpc>
                <a:spcPct val="130000"/>
              </a:lnSpc>
              <a:spcAft>
                <a:spcPts val="600"/>
              </a:spcAft>
            </a:pPr>
            <a:r>
              <a:rPr lang="en-AU" sz="1800" kern="100" dirty="0">
                <a:effectLst/>
                <a:ea typeface="Calibri" panose="020F0502020204030204" pitchFamily="34" charset="0"/>
              </a:rPr>
              <a:t>Under pressure, alone and beginning to fight amongst themselves, the group has to decide what to do. </a:t>
            </a:r>
          </a:p>
          <a:p>
            <a:pPr>
              <a:lnSpc>
                <a:spcPct val="130000"/>
              </a:lnSpc>
              <a:spcAft>
                <a:spcPts val="600"/>
              </a:spcAft>
            </a:pPr>
            <a:r>
              <a:rPr lang="en-AU" sz="1800" kern="100" dirty="0">
                <a:effectLst/>
                <a:ea typeface="Calibri" panose="020F0502020204030204" pitchFamily="34" charset="0"/>
              </a:rPr>
              <a:t>The play explores themes like right and wrong, leadership, community, and how people act under pressure.</a:t>
            </a:r>
          </a:p>
          <a:p>
            <a:pPr>
              <a:spcAft>
                <a:spcPts val="800"/>
              </a:spcAft>
            </a:pPr>
            <a:endParaRPr lang="en-AU" sz="1100" kern="100" dirty="0">
              <a:effectLst/>
              <a:ea typeface="Calibri" panose="020F0502020204030204" pitchFamily="34" charset="0"/>
            </a:endParaRPr>
          </a:p>
          <a:p>
            <a:pPr>
              <a:spcAft>
                <a:spcPts val="800"/>
              </a:spcAft>
            </a:pPr>
            <a:endParaRPr lang="en-AU" sz="1100" kern="100" dirty="0">
              <a:effectLst/>
              <a:ea typeface="Calibri" panose="020F0502020204030204" pitchFamily="34" charset="0"/>
            </a:endParaRPr>
          </a:p>
          <a:p>
            <a:pPr>
              <a:spcAft>
                <a:spcPts val="800"/>
              </a:spcAft>
            </a:pPr>
            <a:r>
              <a:rPr lang="en-AU" sz="1000" kern="100" dirty="0">
                <a:effectLst/>
                <a:ea typeface="Calibri" panose="020F0502020204030204" pitchFamily="34" charset="0"/>
              </a:rPr>
              <a:t>Text summarised from </a:t>
            </a:r>
            <a:r>
              <a:rPr lang="en-AU" sz="1000" i="1" kern="100" dirty="0">
                <a:effectLst/>
                <a:ea typeface="Calibri" panose="020F0502020204030204" pitchFamily="34" charset="0"/>
                <a:hlinkClick r:id="rId3"/>
              </a:rPr>
              <a:t>Compass</a:t>
            </a:r>
            <a:r>
              <a:rPr lang="en-AU" sz="1000" kern="100" dirty="0">
                <a:effectLst/>
                <a:ea typeface="Calibri" panose="020F0502020204030204" pitchFamily="34" charset="0"/>
              </a:rPr>
              <a:t> from Australian Theatre for Young People.</a:t>
            </a:r>
            <a:br>
              <a:rPr lang="en-AU" sz="1000" kern="100" dirty="0">
                <a:ea typeface="Calibri" panose="020F0502020204030204" pitchFamily="34" charset="0"/>
              </a:rPr>
            </a:br>
            <a:r>
              <a:rPr lang="en-AU" sz="1000" b="0" i="0" dirty="0">
                <a:solidFill>
                  <a:srgbClr val="000000"/>
                </a:solidFill>
                <a:effectLst/>
                <a:latin typeface="Arial" panose="020B0604020202020204" pitchFamily="34" charset="0"/>
              </a:rPr>
              <a:t>Image licensed under </a:t>
            </a:r>
            <a:r>
              <a:rPr lang="en-AU" sz="1000" b="0" i="0" u="sng" strike="noStrike" dirty="0" err="1">
                <a:solidFill>
                  <a:srgbClr val="2F5496"/>
                </a:solidFill>
                <a:effectLst/>
                <a:latin typeface="Arial" panose="020B0604020202020204" pitchFamily="34" charset="0"/>
                <a:hlinkClick r:id="rId4"/>
              </a:rPr>
              <a:t>Pixabay</a:t>
            </a:r>
            <a:r>
              <a:rPr lang="en-AU" sz="1000" b="0" i="0" u="sng" strike="noStrike" dirty="0">
                <a:solidFill>
                  <a:srgbClr val="2F5496"/>
                </a:solidFill>
                <a:effectLst/>
                <a:latin typeface="Arial" panose="020B0604020202020204" pitchFamily="34" charset="0"/>
                <a:hlinkClick r:id="rId4"/>
              </a:rPr>
              <a:t> Content License</a:t>
            </a:r>
            <a:r>
              <a:rPr lang="en-AU" sz="1000" b="0" i="0" dirty="0">
                <a:solidFill>
                  <a:srgbClr val="000000"/>
                </a:solidFill>
                <a:effectLst/>
                <a:latin typeface="Arial" panose="020B0604020202020204" pitchFamily="34" charset="0"/>
              </a:rPr>
              <a:t>. </a:t>
            </a:r>
            <a:endParaRPr lang="en-AU" sz="1000" kern="100" dirty="0">
              <a:effectLst/>
              <a:ea typeface="Calibri" panose="020F0502020204030204" pitchFamily="34" charset="0"/>
            </a:endParaRPr>
          </a:p>
          <a:p>
            <a:endParaRPr lang="en-AU" dirty="0">
              <a:latin typeface="+mn-l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0"/>
              </a:ext>
            </a:extLst>
          </p:cNvPr>
          <p:cNvSpPr>
            <a:spLocks noGrp="1"/>
          </p:cNvSpPr>
          <p:nvPr>
            <p:ph type="sldNum" sz="quarter" idx="16"/>
          </p:nvPr>
        </p:nvSpPr>
        <p:spPr/>
        <p:txBody>
          <a:bodyPr/>
          <a:lstStyle/>
          <a:p>
            <a:fld id="{10A01DC5-1685-4615-8240-15192985C6A2}" type="slidenum">
              <a:rPr lang="en-AU" smtClean="0"/>
              <a:pPr/>
              <a:t>26</a:t>
            </a:fld>
            <a:endParaRPr lang="en-AU" dirty="0"/>
          </a:p>
        </p:txBody>
      </p:sp>
      <p:pic>
        <p:nvPicPr>
          <p:cNvPr id="11" name="Picture Placeholder 10" descr="A hand holding a compass.">
            <a:extLst>
              <a:ext uri="{FF2B5EF4-FFF2-40B4-BE49-F238E27FC236}">
                <a16:creationId xmlns:a16="http://schemas.microsoft.com/office/drawing/2014/main" id="{90444E65-7E32-9904-E3EF-5E4485EE5F39}"/>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70461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2.4 – costumes for characters</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801608"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30000"/>
              </a:lnSpc>
              <a:spcAft>
                <a:spcPts val="600"/>
              </a:spcAft>
              <a:buFont typeface="+mj-lt"/>
              <a:buAutoNum type="arabicPeriod"/>
            </a:pPr>
            <a:r>
              <a:rPr lang="en-AU" dirty="0">
                <a:solidFill>
                  <a:schemeClr val="tx1"/>
                </a:solidFill>
                <a:latin typeface="Arial" panose="020B0604020202020204" pitchFamily="34" charset="0"/>
                <a:cs typeface="Arial" panose="020B0604020202020204" pitchFamily="34" charset="0"/>
              </a:rPr>
              <a:t>In small groups, choose characters from the </a:t>
            </a:r>
            <a:r>
              <a:rPr lang="en-AU" i="1" dirty="0">
                <a:solidFill>
                  <a:schemeClr val="tx1"/>
                </a:solidFill>
                <a:latin typeface="Arial" panose="020B0604020202020204" pitchFamily="34" charset="0"/>
                <a:cs typeface="Arial" panose="020B0604020202020204" pitchFamily="34" charset="0"/>
              </a:rPr>
              <a:t>Compass</a:t>
            </a:r>
            <a:r>
              <a:rPr lang="en-AU" dirty="0">
                <a:solidFill>
                  <a:schemeClr val="tx1"/>
                </a:solidFill>
                <a:latin typeface="Arial" panose="020B0604020202020204" pitchFamily="34" charset="0"/>
                <a:cs typeface="Arial" panose="020B0604020202020204" pitchFamily="34" charset="0"/>
              </a:rPr>
              <a:t> scene who you have costume ideas for.</a:t>
            </a:r>
          </a:p>
          <a:p>
            <a:pPr marL="342900" indent="-342900">
              <a:lnSpc>
                <a:spcPct val="130000"/>
              </a:lnSpc>
              <a:spcAft>
                <a:spcPts val="600"/>
              </a:spcAft>
              <a:buFont typeface="+mj-lt"/>
              <a:buAutoNum type="arabicPeriod"/>
            </a:pPr>
            <a:r>
              <a:rPr lang="en-AU" dirty="0">
                <a:solidFill>
                  <a:schemeClr val="tx1"/>
                </a:solidFill>
                <a:latin typeface="Arial" panose="020B0604020202020204" pitchFamily="34" charset="0"/>
                <a:cs typeface="Arial" panose="020B0604020202020204" pitchFamily="34" charset="0"/>
              </a:rPr>
              <a:t>Choose 3 moments from the scene where these characters are active. Then create these theatrical moments using your garbage bags as accessories.</a:t>
            </a:r>
          </a:p>
          <a:p>
            <a:pPr marL="342900" indent="-342900">
              <a:lnSpc>
                <a:spcPct val="130000"/>
              </a:lnSpc>
              <a:spcAft>
                <a:spcPts val="600"/>
              </a:spcAft>
              <a:buFont typeface="+mj-lt"/>
              <a:buAutoNum type="arabicPeriod"/>
            </a:pPr>
            <a:r>
              <a:rPr lang="en-AU" dirty="0">
                <a:solidFill>
                  <a:schemeClr val="tx1"/>
                </a:solidFill>
                <a:latin typeface="Arial" panose="020B0604020202020204" pitchFamily="34" charset="0"/>
                <a:cs typeface="Arial" panose="020B0604020202020204" pitchFamily="34" charset="0"/>
              </a:rPr>
              <a:t>Form each theatrical moment as a tableau. Share it and document it!</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539338" y="1170000"/>
            <a:ext cx="5801607"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how the use of the garbage bags heightened the theatrical moments you created.</a:t>
            </a:r>
          </a:p>
          <a:p>
            <a:pPr marL="13335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what further choices you might consider if you were to create a complete costume for these characters.</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10CB5ADD-8120-985A-9359-A13D1E87001B}"/>
              </a:ext>
            </a:extLst>
          </p:cNvPr>
          <p:cNvSpPr/>
          <p:nvPr/>
        </p:nvSpPr>
        <p:spPr>
          <a:xfrm>
            <a:off x="7462470" y="5242320"/>
            <a:ext cx="3309608" cy="1453680"/>
          </a:xfrm>
          <a:prstGeom prst="wedgeRoundRectCallout">
            <a:avLst>
              <a:gd name="adj1" fmla="val 5024"/>
              <a:gd name="adj2" fmla="val -63566"/>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sz="1600" dirty="0">
                <a:solidFill>
                  <a:schemeClr val="bg1"/>
                </a:solidFill>
                <a:latin typeface="Arial" panose="020B0604020202020204" pitchFamily="34" charset="0"/>
                <a:cs typeface="Arial" panose="020B0604020202020204" pitchFamily="34" charset="0"/>
              </a:rPr>
              <a:t>These reflections would be great documentation of your creative and critical processes and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27</a:t>
            </a:fld>
            <a:endParaRPr lang="en-AU" dirty="0"/>
          </a:p>
        </p:txBody>
      </p:sp>
    </p:spTree>
    <p:extLst>
      <p:ext uri="{BB962C8B-B14F-4D97-AF65-F5344CB8AC3E}">
        <p14:creationId xmlns:p14="http://schemas.microsoft.com/office/powerpoint/2010/main" val="502223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EA93E-A8FC-BB94-2B55-DEB48D927B9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660B8D-F9D0-F943-24D3-A63A430A2221}"/>
              </a:ext>
            </a:extLst>
          </p:cNvPr>
          <p:cNvSpPr>
            <a:spLocks noGrp="1"/>
          </p:cNvSpPr>
          <p:nvPr>
            <p:ph type="ctrTitle"/>
          </p:nvPr>
        </p:nvSpPr>
        <p:spPr>
          <a:xfrm>
            <a:off x="539999" y="1348130"/>
            <a:ext cx="8024137" cy="2363899"/>
          </a:xfrm>
        </p:spPr>
        <p:txBody>
          <a:bodyPr/>
          <a:lstStyle/>
          <a:p>
            <a:r>
              <a:rPr lang="en-AU" sz="4400" dirty="0"/>
              <a:t>Learning sequence 3 – set</a:t>
            </a:r>
          </a:p>
        </p:txBody>
      </p:sp>
      <p:pic>
        <p:nvPicPr>
          <p:cNvPr id="2" name="Picture 2" descr="Set icon - a tall standing lamp, a single lounge chair and an empty frame on the wall.">
            <a:extLst>
              <a:ext uri="{FF2B5EF4-FFF2-40B4-BE49-F238E27FC236}">
                <a16:creationId xmlns:a16="http://schemas.microsoft.com/office/drawing/2014/main" id="{DA0B3AE9-C6F1-9E9C-54CA-3D2052497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524" y="3392819"/>
            <a:ext cx="3036176" cy="303617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72237A5-93C6-2CF7-2E74-79D99E861FAC}"/>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28</a:t>
            </a:fld>
            <a:endParaRPr lang="en-AU" dirty="0"/>
          </a:p>
        </p:txBody>
      </p:sp>
    </p:spTree>
    <p:extLst>
      <p:ext uri="{BB962C8B-B14F-4D97-AF65-F5344CB8AC3E}">
        <p14:creationId xmlns:p14="http://schemas.microsoft.com/office/powerpoint/2010/main" val="1339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9304702" cy="945150"/>
          </a:xfrm>
        </p:spPr>
        <p:txBody>
          <a:bodyPr/>
          <a:lstStyle/>
          <a:p>
            <a:r>
              <a:rPr lang="en-AU" dirty="0"/>
              <a:t>Learning intentions and success criteria (3)</a:t>
            </a:r>
          </a:p>
        </p:txBody>
      </p:sp>
      <p:sp>
        <p:nvSpPr>
          <p:cNvPr id="4" name="Picture Placeholder 3">
            <a:extLst>
              <a:ext uri="{FF2B5EF4-FFF2-40B4-BE49-F238E27FC236}">
                <a16:creationId xmlns:a16="http://schemas.microsoft.com/office/drawing/2014/main" id="{BCC17ECE-E302-E156-77D8-8344B39E4AEA}"/>
              </a:ext>
            </a:extLst>
          </p:cNvPr>
          <p:cNvSpPr>
            <a:spLocks noGrp="1"/>
          </p:cNvSpPr>
          <p:nvPr>
            <p:ph type="pic" sz="quarter" idx="13"/>
          </p:nvPr>
        </p:nvSpPr>
        <p:spPr/>
        <p:txBody>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endParaRPr lang="en-AU" sz="1800" b="1" dirty="0">
              <a:solidFill>
                <a:schemeClr val="accent1"/>
              </a:solidFill>
              <a:latin typeface="Arial" panose="020B0604020202020204" pitchFamily="34" charset="0"/>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make visual representations of places and spaces imagined in a short, scripted excerpt </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appreciate how set design and construction can contribute to an audience response in drama. </a:t>
            </a: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I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sz="1800" dirty="0">
                <a:latin typeface="Arial" panose="020B0604020202020204" pitchFamily="34" charset="0"/>
                <a:cs typeface="Arial" panose="020B0604020202020204" pitchFamily="34" charset="0"/>
              </a:rPr>
              <a:t>interpret meaning from a dramatic work and apply it to a theatrical set design </a:t>
            </a:r>
          </a:p>
          <a:p>
            <a:pPr marL="342900" indent="-342900">
              <a:lnSpc>
                <a:spcPct val="150000"/>
              </a:lnSpc>
              <a:spcAft>
                <a:spcPts val="600"/>
              </a:spcAft>
              <a:buFont typeface="Arial,Sans-Serif"/>
              <a:buChar char="•"/>
            </a:pPr>
            <a:r>
              <a:rPr lang="en-AU" sz="1800" dirty="0">
                <a:latin typeface="Arial" panose="020B0604020202020204" pitchFamily="34" charset="0"/>
                <a:cs typeface="Arial" panose="020B0604020202020204" pitchFamily="34" charset="0"/>
              </a:rPr>
              <a:t>use fixed and mobile set pieces to shape dramatic meaning for an audience </a:t>
            </a:r>
          </a:p>
          <a:p>
            <a:pPr marL="342900" indent="-342900">
              <a:lnSpc>
                <a:spcPct val="150000"/>
              </a:lnSpc>
              <a:spcAft>
                <a:spcPts val="600"/>
              </a:spcAft>
              <a:buFont typeface="Arial,Sans-Serif"/>
              <a:buChar char="•"/>
            </a:pPr>
            <a:r>
              <a:rPr lang="en-AU" sz="1800" dirty="0">
                <a:latin typeface="Arial" panose="020B0604020202020204" pitchFamily="34" charset="0"/>
                <a:cs typeface="Arial" panose="020B0604020202020204" pitchFamily="34" charset="0"/>
              </a:rPr>
              <a:t>use set design to enhance dramatic meaning for an audience responding to a performance.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dirty="0"/>
          </a:p>
        </p:txBody>
      </p:sp>
    </p:spTree>
    <p:extLst>
      <p:ext uri="{BB962C8B-B14F-4D97-AF65-F5344CB8AC3E}">
        <p14:creationId xmlns:p14="http://schemas.microsoft.com/office/powerpoint/2010/main" val="82780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t>Learning sequences</a:t>
            </a:r>
          </a:p>
        </p:txBody>
      </p:sp>
      <p:grpSp>
        <p:nvGrpSpPr>
          <p:cNvPr id="6" name="Group 5" descr="Lesson 1: People, Place, Protocols and props">
            <a:extLst>
              <a:ext uri="{FF2B5EF4-FFF2-40B4-BE49-F238E27FC236}">
                <a16:creationId xmlns:a16="http://schemas.microsoft.com/office/drawing/2014/main" id="{D80E2080-53B1-0951-83B1-CD529A727D17}"/>
              </a:ext>
            </a:extLst>
          </p:cNvPr>
          <p:cNvGrpSpPr/>
          <p:nvPr/>
        </p:nvGrpSpPr>
        <p:grpSpPr>
          <a:xfrm>
            <a:off x="246394" y="1506938"/>
            <a:ext cx="4983610" cy="1045440"/>
            <a:chOff x="246394" y="1506938"/>
            <a:chExt cx="4983610"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924176" y="1570961"/>
              <a:ext cx="430582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5" name="Oval 4">
              <a:hlinkClick r:id="" action="ppaction://noaction"/>
              <a:extLst>
                <a:ext uri="{FF2B5EF4-FFF2-40B4-BE49-F238E27FC236}">
                  <a16:creationId xmlns:a16="http://schemas.microsoft.com/office/drawing/2014/main" id="{56ACB92F-8289-CC4B-BE5A-A661A0C94E17}"/>
                </a:ext>
              </a:extLst>
            </p:cNvPr>
            <p:cNvSpPr/>
            <p:nvPr/>
          </p:nvSpPr>
          <p:spPr>
            <a:xfrm>
              <a:off x="246394" y="15069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panose="020B0604020202020204" pitchFamily="34" charset="0"/>
                  <a:cs typeface="Arial" panose="020B0604020202020204" pitchFamily="34" charset="0"/>
                </a:rPr>
                <a:t>1</a:t>
              </a:r>
            </a:p>
          </p:txBody>
        </p:sp>
        <p:sp>
          <p:nvSpPr>
            <p:cNvPr id="7" name="TextBox 25">
              <a:extLst>
                <a:ext uri="{FF2B5EF4-FFF2-40B4-BE49-F238E27FC236}">
                  <a16:creationId xmlns:a16="http://schemas.microsoft.com/office/drawing/2014/main" id="{B8766759-8445-A95E-E4CE-416F8EB15D94}"/>
                </a:ext>
              </a:extLst>
            </p:cNvPr>
            <p:cNvSpPr txBox="1"/>
            <p:nvPr/>
          </p:nvSpPr>
          <p:spPr>
            <a:xfrm>
              <a:off x="1471550" y="1847589"/>
              <a:ext cx="3615798"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People, Place, Protocols and props</a:t>
              </a:r>
            </a:p>
          </p:txBody>
        </p:sp>
      </p:grpSp>
      <p:grpSp>
        <p:nvGrpSpPr>
          <p:cNvPr id="8" name="Group 7" descr="Lesson 2: Costume">
            <a:extLst>
              <a:ext uri="{FF2B5EF4-FFF2-40B4-BE49-F238E27FC236}">
                <a16:creationId xmlns:a16="http://schemas.microsoft.com/office/drawing/2014/main" id="{915124C3-F4FF-8A4A-C198-96CE97FD403D}"/>
              </a:ext>
            </a:extLst>
          </p:cNvPr>
          <p:cNvGrpSpPr/>
          <p:nvPr/>
        </p:nvGrpSpPr>
        <p:grpSpPr>
          <a:xfrm>
            <a:off x="260781" y="2743753"/>
            <a:ext cx="4969222" cy="1045440"/>
            <a:chOff x="260781" y="2743753"/>
            <a:chExt cx="4969222" cy="104544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938562" y="2807776"/>
              <a:ext cx="4291441"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1" name="Oval 20">
              <a:hlinkClick r:id="" action="ppaction://noaction"/>
              <a:extLst>
                <a:ext uri="{FF2B5EF4-FFF2-40B4-BE49-F238E27FC236}">
                  <a16:creationId xmlns:a16="http://schemas.microsoft.com/office/drawing/2014/main" id="{D0A190BE-2B0B-2729-4549-D63712793CC2}"/>
                </a:ext>
              </a:extLst>
            </p:cNvPr>
            <p:cNvSpPr/>
            <p:nvPr/>
          </p:nvSpPr>
          <p:spPr>
            <a:xfrm>
              <a:off x="260781" y="274375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panose="020B0604020202020204" pitchFamily="34" charset="0"/>
                  <a:cs typeface="Arial" panose="020B0604020202020204" pitchFamily="34" charset="0"/>
                </a:rPr>
                <a:t>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1485937" y="3084147"/>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Costume</a:t>
              </a:r>
            </a:p>
          </p:txBody>
        </p:sp>
      </p:grpSp>
      <p:grpSp>
        <p:nvGrpSpPr>
          <p:cNvPr id="18" name="Group 17" descr="Lesson 3: Set">
            <a:extLst>
              <a:ext uri="{FF2B5EF4-FFF2-40B4-BE49-F238E27FC236}">
                <a16:creationId xmlns:a16="http://schemas.microsoft.com/office/drawing/2014/main" id="{5E106DEC-515F-7DCC-27DF-B23FA510289E}"/>
              </a:ext>
            </a:extLst>
          </p:cNvPr>
          <p:cNvGrpSpPr/>
          <p:nvPr/>
        </p:nvGrpSpPr>
        <p:grpSpPr>
          <a:xfrm>
            <a:off x="260781" y="3972121"/>
            <a:ext cx="4969222" cy="1045440"/>
            <a:chOff x="260781" y="3972121"/>
            <a:chExt cx="4969222" cy="104544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938563" y="4036144"/>
              <a:ext cx="429144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4" name="Oval 23">
              <a:hlinkClick r:id="" action="ppaction://noaction"/>
              <a:extLst>
                <a:ext uri="{FF2B5EF4-FFF2-40B4-BE49-F238E27FC236}">
                  <a16:creationId xmlns:a16="http://schemas.microsoft.com/office/drawing/2014/main" id="{A6DDAD40-805E-049F-39FC-55094C6BA103}"/>
                </a:ext>
              </a:extLst>
            </p:cNvPr>
            <p:cNvSpPr/>
            <p:nvPr/>
          </p:nvSpPr>
          <p:spPr>
            <a:xfrm>
              <a:off x="260781" y="397212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panose="020B0604020202020204" pitchFamily="34" charset="0"/>
                  <a:cs typeface="Arial" panose="020B0604020202020204" pitchFamily="34" charset="0"/>
                </a:rPr>
                <a:t>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1485937" y="4312515"/>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Set</a:t>
              </a:r>
            </a:p>
          </p:txBody>
        </p:sp>
      </p:grpSp>
      <p:grpSp>
        <p:nvGrpSpPr>
          <p:cNvPr id="19" name="Group 18" descr="Lesson 4: Lighting">
            <a:extLst>
              <a:ext uri="{FF2B5EF4-FFF2-40B4-BE49-F238E27FC236}">
                <a16:creationId xmlns:a16="http://schemas.microsoft.com/office/drawing/2014/main" id="{C1689BD9-91CA-8397-CDB6-45AB253E029E}"/>
              </a:ext>
            </a:extLst>
          </p:cNvPr>
          <p:cNvGrpSpPr/>
          <p:nvPr/>
        </p:nvGrpSpPr>
        <p:grpSpPr>
          <a:xfrm>
            <a:off x="266118" y="5166838"/>
            <a:ext cx="4963884" cy="1045440"/>
            <a:chOff x="266118" y="5166838"/>
            <a:chExt cx="4963884" cy="104544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943899" y="5230861"/>
              <a:ext cx="428610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7" name="Oval 26">
              <a:hlinkClick r:id="" action="ppaction://noaction"/>
              <a:extLst>
                <a:ext uri="{FF2B5EF4-FFF2-40B4-BE49-F238E27FC236}">
                  <a16:creationId xmlns:a16="http://schemas.microsoft.com/office/drawing/2014/main" id="{30E4BF03-C9A7-EAE3-FC01-51CE829A6E7A}"/>
                </a:ext>
              </a:extLst>
            </p:cNvPr>
            <p:cNvSpPr/>
            <p:nvPr/>
          </p:nvSpPr>
          <p:spPr>
            <a:xfrm>
              <a:off x="266118" y="51668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panose="020B0604020202020204" pitchFamily="34" charset="0"/>
                  <a:cs typeface="Arial" panose="020B0604020202020204" pitchFamily="34" charset="0"/>
                </a:rPr>
                <a:t>4</a:t>
              </a:r>
            </a:p>
          </p:txBody>
        </p:sp>
        <p:sp>
          <p:nvSpPr>
            <p:cNvPr id="28" name="TextBox 25">
              <a:extLst>
                <a:ext uri="{FF2B5EF4-FFF2-40B4-BE49-F238E27FC236}">
                  <a16:creationId xmlns:a16="http://schemas.microsoft.com/office/drawing/2014/main" id="{E28B2236-ABD7-EC9D-39C6-357B29770348}"/>
                </a:ext>
              </a:extLst>
            </p:cNvPr>
            <p:cNvSpPr txBox="1"/>
            <p:nvPr/>
          </p:nvSpPr>
          <p:spPr>
            <a:xfrm>
              <a:off x="1491274" y="5507232"/>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Lighting</a:t>
              </a:r>
            </a:p>
          </p:txBody>
        </p:sp>
      </p:grpSp>
      <p:grpSp>
        <p:nvGrpSpPr>
          <p:cNvPr id="29" name="Group 28" descr="Lesson 5: Sound">
            <a:extLst>
              <a:ext uri="{FF2B5EF4-FFF2-40B4-BE49-F238E27FC236}">
                <a16:creationId xmlns:a16="http://schemas.microsoft.com/office/drawing/2014/main" id="{B500259C-7E03-46BA-BCF9-4A9EB5304131}"/>
              </a:ext>
            </a:extLst>
          </p:cNvPr>
          <p:cNvGrpSpPr/>
          <p:nvPr/>
        </p:nvGrpSpPr>
        <p:grpSpPr>
          <a:xfrm>
            <a:off x="5812075" y="1506938"/>
            <a:ext cx="4983610" cy="1045440"/>
            <a:chOff x="5812075" y="1506938"/>
            <a:chExt cx="4983610" cy="1045440"/>
          </a:xfrm>
        </p:grpSpPr>
        <p:sp>
          <p:nvSpPr>
            <p:cNvPr id="9" name="Rectangle: Rounded Corners 1">
              <a:extLst>
                <a:ext uri="{FF2B5EF4-FFF2-40B4-BE49-F238E27FC236}">
                  <a16:creationId xmlns:a16="http://schemas.microsoft.com/office/drawing/2014/main" id="{58565945-F847-BF73-474C-FC8FF46F49F3}"/>
                </a:ext>
                <a:ext uri="{C183D7F6-B498-43B3-948B-1728B52AA6E4}">
                  <adec:decorative xmlns:adec="http://schemas.microsoft.com/office/drawing/2017/decorative" val="1"/>
                </a:ext>
              </a:extLst>
            </p:cNvPr>
            <p:cNvSpPr/>
            <p:nvPr/>
          </p:nvSpPr>
          <p:spPr>
            <a:xfrm>
              <a:off x="6489857" y="1570961"/>
              <a:ext cx="430582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10" name="Oval 9">
              <a:hlinkClick r:id="" action="ppaction://noaction"/>
              <a:extLst>
                <a:ext uri="{FF2B5EF4-FFF2-40B4-BE49-F238E27FC236}">
                  <a16:creationId xmlns:a16="http://schemas.microsoft.com/office/drawing/2014/main" id="{99D23261-002D-7FBA-EAFE-AC24E448CD40}"/>
                </a:ext>
              </a:extLst>
            </p:cNvPr>
            <p:cNvSpPr/>
            <p:nvPr/>
          </p:nvSpPr>
          <p:spPr>
            <a:xfrm>
              <a:off x="5812075" y="15069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panose="020B0604020202020204" pitchFamily="34" charset="0"/>
                  <a:cs typeface="Arial" panose="020B0604020202020204" pitchFamily="34" charset="0"/>
                </a:rPr>
                <a:t>5</a:t>
              </a:r>
            </a:p>
          </p:txBody>
        </p:sp>
        <p:sp>
          <p:nvSpPr>
            <p:cNvPr id="11" name="TextBox 25">
              <a:extLst>
                <a:ext uri="{FF2B5EF4-FFF2-40B4-BE49-F238E27FC236}">
                  <a16:creationId xmlns:a16="http://schemas.microsoft.com/office/drawing/2014/main" id="{9CD05581-A751-B477-F744-8A60FF2192CA}"/>
                </a:ext>
              </a:extLst>
            </p:cNvPr>
            <p:cNvSpPr txBox="1"/>
            <p:nvPr/>
          </p:nvSpPr>
          <p:spPr>
            <a:xfrm>
              <a:off x="7015459" y="1847589"/>
              <a:ext cx="3615798"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Sound</a:t>
              </a:r>
            </a:p>
          </p:txBody>
        </p:sp>
      </p:grpSp>
      <p:grpSp>
        <p:nvGrpSpPr>
          <p:cNvPr id="30" name="Group 29" descr="Lesson 6: Developing a design concept">
            <a:extLst>
              <a:ext uri="{FF2B5EF4-FFF2-40B4-BE49-F238E27FC236}">
                <a16:creationId xmlns:a16="http://schemas.microsoft.com/office/drawing/2014/main" id="{F1C1B6B5-A672-4846-8666-FCE9D35CD2D3}"/>
              </a:ext>
            </a:extLst>
          </p:cNvPr>
          <p:cNvGrpSpPr/>
          <p:nvPr/>
        </p:nvGrpSpPr>
        <p:grpSpPr>
          <a:xfrm>
            <a:off x="5826462" y="2743753"/>
            <a:ext cx="4969222" cy="1045440"/>
            <a:chOff x="5826462" y="2743753"/>
            <a:chExt cx="4969222" cy="1045440"/>
          </a:xfrm>
        </p:grpSpPr>
        <p:sp>
          <p:nvSpPr>
            <p:cNvPr id="12" name="Rectangle: Rounded Corners 19">
              <a:extLst>
                <a:ext uri="{FF2B5EF4-FFF2-40B4-BE49-F238E27FC236}">
                  <a16:creationId xmlns:a16="http://schemas.microsoft.com/office/drawing/2014/main" id="{262E8DD6-D12C-4452-BF67-5FBD1B8AE731}"/>
                </a:ext>
                <a:ext uri="{C183D7F6-B498-43B3-948B-1728B52AA6E4}">
                  <adec:decorative xmlns:adec="http://schemas.microsoft.com/office/drawing/2017/decorative" val="1"/>
                </a:ext>
              </a:extLst>
            </p:cNvPr>
            <p:cNvSpPr/>
            <p:nvPr/>
          </p:nvSpPr>
          <p:spPr>
            <a:xfrm>
              <a:off x="6504243" y="2807776"/>
              <a:ext cx="4291441"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13" name="Oval 12">
              <a:hlinkClick r:id="" action="ppaction://noaction"/>
              <a:extLst>
                <a:ext uri="{FF2B5EF4-FFF2-40B4-BE49-F238E27FC236}">
                  <a16:creationId xmlns:a16="http://schemas.microsoft.com/office/drawing/2014/main" id="{80608F11-A16B-442B-C30B-F8AB53C5EBEA}"/>
                </a:ext>
              </a:extLst>
            </p:cNvPr>
            <p:cNvSpPr/>
            <p:nvPr/>
          </p:nvSpPr>
          <p:spPr>
            <a:xfrm>
              <a:off x="5826462" y="274375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panose="020B0604020202020204" pitchFamily="34" charset="0"/>
                  <a:cs typeface="Arial" panose="020B0604020202020204" pitchFamily="34" charset="0"/>
                </a:rPr>
                <a:t>6</a:t>
              </a:r>
            </a:p>
          </p:txBody>
        </p:sp>
        <p:sp>
          <p:nvSpPr>
            <p:cNvPr id="14" name="TextBox 25">
              <a:extLst>
                <a:ext uri="{FF2B5EF4-FFF2-40B4-BE49-F238E27FC236}">
                  <a16:creationId xmlns:a16="http://schemas.microsoft.com/office/drawing/2014/main" id="{E002C3F2-1CF5-E407-5837-8905F514ED7F}"/>
                </a:ext>
              </a:extLst>
            </p:cNvPr>
            <p:cNvSpPr txBox="1"/>
            <p:nvPr/>
          </p:nvSpPr>
          <p:spPr>
            <a:xfrm>
              <a:off x="7029846" y="3084147"/>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Developing a design concept</a:t>
              </a:r>
            </a:p>
          </p:txBody>
        </p:sp>
      </p:grpSp>
      <p:grpSp>
        <p:nvGrpSpPr>
          <p:cNvPr id="31" name="Group 30" descr="Lesson 7: Feedback, refinement and showcase">
            <a:extLst>
              <a:ext uri="{FF2B5EF4-FFF2-40B4-BE49-F238E27FC236}">
                <a16:creationId xmlns:a16="http://schemas.microsoft.com/office/drawing/2014/main" id="{6BBC92DB-6769-3F44-D424-F0F6A9791230}"/>
              </a:ext>
            </a:extLst>
          </p:cNvPr>
          <p:cNvGrpSpPr/>
          <p:nvPr/>
        </p:nvGrpSpPr>
        <p:grpSpPr>
          <a:xfrm>
            <a:off x="5826462" y="3972121"/>
            <a:ext cx="4988460" cy="1045440"/>
            <a:chOff x="5826462" y="3972121"/>
            <a:chExt cx="4988460" cy="1045440"/>
          </a:xfrm>
        </p:grpSpPr>
        <p:sp>
          <p:nvSpPr>
            <p:cNvPr id="15" name="Rectangle: Rounded Corners 22">
              <a:extLst>
                <a:ext uri="{FF2B5EF4-FFF2-40B4-BE49-F238E27FC236}">
                  <a16:creationId xmlns:a16="http://schemas.microsoft.com/office/drawing/2014/main" id="{0567899A-D403-2348-8273-34B986F17D5D}"/>
                </a:ext>
                <a:ext uri="{C183D7F6-B498-43B3-948B-1728B52AA6E4}">
                  <adec:decorative xmlns:adec="http://schemas.microsoft.com/office/drawing/2017/decorative" val="1"/>
                </a:ext>
              </a:extLst>
            </p:cNvPr>
            <p:cNvSpPr/>
            <p:nvPr/>
          </p:nvSpPr>
          <p:spPr>
            <a:xfrm>
              <a:off x="6504244" y="4036144"/>
              <a:ext cx="429144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16" name="Oval 15">
              <a:hlinkClick r:id="" action="ppaction://noaction"/>
              <a:extLst>
                <a:ext uri="{FF2B5EF4-FFF2-40B4-BE49-F238E27FC236}">
                  <a16:creationId xmlns:a16="http://schemas.microsoft.com/office/drawing/2014/main" id="{FAA2214E-94B3-5387-0275-8342AED59AD8}"/>
                </a:ext>
              </a:extLst>
            </p:cNvPr>
            <p:cNvSpPr/>
            <p:nvPr/>
          </p:nvSpPr>
          <p:spPr>
            <a:xfrm>
              <a:off x="5826462" y="397212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panose="020B0604020202020204" pitchFamily="34" charset="0"/>
                  <a:cs typeface="Arial" panose="020B0604020202020204" pitchFamily="34" charset="0"/>
                </a:rPr>
                <a:t>7</a:t>
              </a:r>
            </a:p>
          </p:txBody>
        </p:sp>
        <p:sp>
          <p:nvSpPr>
            <p:cNvPr id="17" name="TextBox 25">
              <a:extLst>
                <a:ext uri="{FF2B5EF4-FFF2-40B4-BE49-F238E27FC236}">
                  <a16:creationId xmlns:a16="http://schemas.microsoft.com/office/drawing/2014/main" id="{C257A12C-AE62-B7DF-8EC3-D2049016BE2A}"/>
                </a:ext>
              </a:extLst>
            </p:cNvPr>
            <p:cNvSpPr txBox="1"/>
            <p:nvPr/>
          </p:nvSpPr>
          <p:spPr>
            <a:xfrm>
              <a:off x="7029845" y="4312515"/>
              <a:ext cx="3785077" cy="364139"/>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a:cs typeface="Arial"/>
                </a:rPr>
                <a:t>Feedback, refinement and showcase</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dirty="0"/>
          </a:p>
        </p:txBody>
      </p:sp>
    </p:spTree>
    <p:extLst>
      <p:ext uri="{BB962C8B-B14F-4D97-AF65-F5344CB8AC3E}">
        <p14:creationId xmlns:p14="http://schemas.microsoft.com/office/powerpoint/2010/main" val="88616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13BC5-8FB5-3535-294D-13B9E3C738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3F6209-A3E6-0AF7-5044-549E301BD254}"/>
              </a:ext>
            </a:extLst>
          </p:cNvPr>
          <p:cNvSpPr>
            <a:spLocks noGrp="1"/>
          </p:cNvSpPr>
          <p:nvPr>
            <p:ph type="title"/>
          </p:nvPr>
        </p:nvSpPr>
        <p:spPr>
          <a:xfrm>
            <a:off x="360000" y="360000"/>
            <a:ext cx="4605700" cy="545601"/>
          </a:xfrm>
        </p:spPr>
        <p:txBody>
          <a:bodyPr/>
          <a:lstStyle/>
          <a:p>
            <a:r>
              <a:rPr lang="en-AU" dirty="0"/>
              <a:t>3.1a – set</a:t>
            </a:r>
          </a:p>
        </p:txBody>
      </p:sp>
      <p:pic>
        <p:nvPicPr>
          <p:cNvPr id="4" name="Picture 3" descr="A blue chair and a lamp">
            <a:extLst>
              <a:ext uri="{FF2B5EF4-FFF2-40B4-BE49-F238E27FC236}">
                <a16:creationId xmlns:a16="http://schemas.microsoft.com/office/drawing/2014/main" id="{583FDE0E-03C4-8C45-F2B6-9C5C15AB7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68300"/>
            <a:ext cx="4347284" cy="614770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B58E0094-4B2E-2E19-8AAE-68CAA16EF2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dirty="0"/>
          </a:p>
        </p:txBody>
      </p:sp>
    </p:spTree>
    <p:extLst>
      <p:ext uri="{BB962C8B-B14F-4D97-AF65-F5344CB8AC3E}">
        <p14:creationId xmlns:p14="http://schemas.microsoft.com/office/powerpoint/2010/main" val="204647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p:txBody>
          <a:bodyPr/>
          <a:lstStyle/>
          <a:p>
            <a:r>
              <a:rPr lang="en-AU" dirty="0"/>
              <a:t>3.1b – creating a ‘black box’ set</a:t>
            </a:r>
          </a:p>
        </p:txBody>
      </p:sp>
      <p:sp>
        <p:nvSpPr>
          <p:cNvPr id="5" name="Text Placeholder 4">
            <a:extLst>
              <a:ext uri="{FF2B5EF4-FFF2-40B4-BE49-F238E27FC236}">
                <a16:creationId xmlns:a16="http://schemas.microsoft.com/office/drawing/2014/main" id="{244EB70E-7940-60FF-D6F0-452187E3BEE6}"/>
              </a:ext>
            </a:extLst>
          </p:cNvPr>
          <p:cNvSpPr>
            <a:spLocks noGrp="1"/>
          </p:cNvSpPr>
          <p:nvPr>
            <p:ph type="body" sz="quarter" idx="18"/>
          </p:nvPr>
        </p:nvSpPr>
        <p:spPr/>
        <p:txBody>
          <a:bodyPr/>
          <a:lstStyle/>
          <a:p>
            <a:r>
              <a:rPr lang="en-AU" sz="2000" dirty="0"/>
              <a:t>Using the box and other materials provided by your teacher, complete the following steps:</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360000" y="1567086"/>
            <a:ext cx="5736000" cy="4807835"/>
          </a:xfrm>
        </p:spPr>
        <p:txBody>
          <a:bodyPr/>
          <a:lstStyle/>
          <a:p>
            <a:pPr marL="342900" lvl="0" indent="-342900">
              <a:spcAft>
                <a:spcPts val="600"/>
              </a:spcAft>
              <a:buFont typeface="+mj-lt"/>
              <a:buAutoNum type="arabicPeriod"/>
            </a:pPr>
            <a:r>
              <a:rPr lang="en-AU" sz="1800" kern="100" dirty="0">
                <a:effectLst/>
                <a:ea typeface="Calibri" panose="020F0502020204030204" pitchFamily="34" charset="0"/>
              </a:rPr>
              <a:t>Remove the ‘roof’ of the box (keep the cardboard, you may need it later).</a:t>
            </a:r>
          </a:p>
          <a:p>
            <a:pPr marL="342900" lvl="0" indent="-342900">
              <a:spcAft>
                <a:spcPts val="600"/>
              </a:spcAft>
              <a:buFont typeface="+mj-lt"/>
              <a:buAutoNum type="arabicPeriod"/>
            </a:pPr>
            <a:r>
              <a:rPr lang="en-AU" sz="1800" kern="100" dirty="0">
                <a:effectLst/>
                <a:ea typeface="Calibri" panose="020F0502020204030204" pitchFamily="34" charset="0"/>
              </a:rPr>
              <a:t>Place the box on a desk so you can see into it.</a:t>
            </a:r>
          </a:p>
          <a:p>
            <a:pPr marL="342900" lvl="0" indent="-342900">
              <a:spcAft>
                <a:spcPts val="600"/>
              </a:spcAft>
              <a:buFont typeface="+mj-lt"/>
              <a:buAutoNum type="arabicPeriod"/>
            </a:pPr>
            <a:r>
              <a:rPr lang="en-AU" sz="1800" kern="100" dirty="0">
                <a:effectLst/>
                <a:ea typeface="Calibri" panose="020F0502020204030204" pitchFamily="34" charset="0"/>
              </a:rPr>
              <a:t>You can choose to cut the side walls on an angle from the back corner to the bottom front corner, creating triangular walls, or you can leave them as rectangular walls. </a:t>
            </a:r>
          </a:p>
          <a:p>
            <a:pPr marL="342900" lvl="0" indent="-342900">
              <a:spcAft>
                <a:spcPts val="600"/>
              </a:spcAft>
              <a:buFont typeface="+mj-lt"/>
              <a:buAutoNum type="arabicPeriod"/>
            </a:pPr>
            <a:r>
              <a:rPr lang="en-AU" sz="1800" kern="100" dirty="0">
                <a:effectLst/>
                <a:ea typeface="Calibri" panose="020F0502020204030204" pitchFamily="34" charset="0"/>
              </a:rPr>
              <a:t>Make the interior of the box black with the materials the teacher provides you. </a:t>
            </a:r>
            <a:r>
              <a:rPr lang="en-AU" sz="1800" kern="0" dirty="0">
                <a:effectLst/>
                <a:ea typeface="Calibri" panose="020F0502020204030204" pitchFamily="34" charset="0"/>
              </a:rPr>
              <a:t> </a:t>
            </a:r>
            <a:endParaRPr lang="en-AU" sz="1800" kern="100" dirty="0">
              <a:effectLst/>
              <a:ea typeface="Calibri" panose="020F0502020204030204" pitchFamily="34" charset="0"/>
            </a:endParaRPr>
          </a:p>
          <a:p>
            <a:pPr>
              <a:spcAft>
                <a:spcPts val="600"/>
              </a:spcAft>
            </a:pPr>
            <a:r>
              <a:rPr lang="en-AU" sz="1800" dirty="0">
                <a:effectLst/>
                <a:latin typeface="Arial" panose="020B0604020202020204" pitchFamily="34" charset="0"/>
                <a:ea typeface="Calibri" panose="020F0502020204030204" pitchFamily="34" charset="0"/>
              </a:rPr>
              <a:t> </a:t>
            </a:r>
            <a:endParaRPr lang="en-AU" dirty="0"/>
          </a:p>
        </p:txBody>
      </p:sp>
      <p:pic>
        <p:nvPicPr>
          <p:cNvPr id="6" name="Picture 5" descr="A drawing of a black box set.">
            <a:extLst>
              <a:ext uri="{FF2B5EF4-FFF2-40B4-BE49-F238E27FC236}">
                <a16:creationId xmlns:a16="http://schemas.microsoft.com/office/drawing/2014/main" id="{4E1B5EFE-7808-BC28-FF12-92ADF0083FC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666523" y="1743837"/>
            <a:ext cx="4944477" cy="256954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dirty="0"/>
          </a:p>
        </p:txBody>
      </p:sp>
    </p:spTree>
    <p:extLst>
      <p:ext uri="{BB962C8B-B14F-4D97-AF65-F5344CB8AC3E}">
        <p14:creationId xmlns:p14="http://schemas.microsoft.com/office/powerpoint/2010/main" val="3274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t>3.1c – proscenium arch stage</a:t>
            </a:r>
          </a:p>
        </p:txBody>
      </p:sp>
      <p:pic>
        <p:nvPicPr>
          <p:cNvPr id="14" name="Content Placeholder 13" descr="A drawing of curtains and theatre blocks forming a makeshift proscenium arch.">
            <a:extLst>
              <a:ext uri="{FF2B5EF4-FFF2-40B4-BE49-F238E27FC236}">
                <a16:creationId xmlns:a16="http://schemas.microsoft.com/office/drawing/2014/main" id="{CFD458C2-5B57-7EB7-E2D8-30D0320E794E}"/>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422275" y="1371600"/>
            <a:ext cx="4746459" cy="4746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Placeholder 4" descr="Proscenium Arch stage.">
            <a:extLst>
              <a:ext uri="{FF2B5EF4-FFF2-40B4-BE49-F238E27FC236}">
                <a16:creationId xmlns:a16="http://schemas.microsoft.com/office/drawing/2014/main" id="{28D8A63A-CE3C-B40F-501F-0AAD7BB6C2FF}"/>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a:stretch/>
        </p:blipFill>
        <p:spPr>
          <a:xfrm>
            <a:off x="5791199" y="1303541"/>
            <a:ext cx="5507038" cy="4814518"/>
          </a:xfrm>
        </p:spPr>
      </p:pic>
      <p:sp>
        <p:nvSpPr>
          <p:cNvPr id="9" name="TextBox 8">
            <a:extLst>
              <a:ext uri="{FF2B5EF4-FFF2-40B4-BE49-F238E27FC236}">
                <a16:creationId xmlns:a16="http://schemas.microsoft.com/office/drawing/2014/main" id="{B38FFBFD-1C2C-3DA7-2098-2A580C1E265B}"/>
              </a:ext>
            </a:extLst>
          </p:cNvPr>
          <p:cNvSpPr txBox="1"/>
          <p:nvPr/>
        </p:nvSpPr>
        <p:spPr>
          <a:xfrm>
            <a:off x="5791198" y="6217857"/>
            <a:ext cx="5664201" cy="417743"/>
          </a:xfrm>
          <a:prstGeom prst="rect">
            <a:avLst/>
          </a:prstGeom>
          <a:noFill/>
        </p:spPr>
        <p:txBody>
          <a:bodyPr wrap="square" lIns="0">
            <a:spAutoFit/>
          </a:bodyPr>
          <a:lstStyle/>
          <a:p>
            <a:pPr>
              <a:lnSpc>
                <a:spcPct val="110000"/>
              </a:lnSpc>
            </a:pPr>
            <a:r>
              <a:rPr lang="en-AU" sz="1000" dirty="0">
                <a:effectLst/>
                <a:latin typeface="Arial Nova" panose="020B0504020202020204" pitchFamily="34" charset="0"/>
              </a:rPr>
              <a:t>This work was generated using artificial intelligence. Any copyright subsisting in this work is owned by © State of New South Wales (Department of Education), 2024.</a:t>
            </a:r>
            <a:endParaRPr lang="en-AU" sz="1000" dirty="0">
              <a:latin typeface="Arial Nova" panose="020B05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dirty="0"/>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3.1d – thrust stage</a:t>
            </a:r>
          </a:p>
        </p:txBody>
      </p:sp>
      <p:pic>
        <p:nvPicPr>
          <p:cNvPr id="9" name="Content Placeholder 8" descr="A drawing of actors sitting in a rectangular arrangement to create a thrust stage space.">
            <a:extLst>
              <a:ext uri="{FF2B5EF4-FFF2-40B4-BE49-F238E27FC236}">
                <a16:creationId xmlns:a16="http://schemas.microsoft.com/office/drawing/2014/main" id="{DBFB3D07-2A91-3B8B-742D-48A6AE50E1DD}"/>
              </a:ext>
            </a:extLst>
          </p:cNvPr>
          <p:cNvPicPr>
            <a:picLocks noGrp="1" noChangeAspect="1"/>
          </p:cNvPicPr>
          <p:nvPr>
            <p:ph sz="quarter" idx="19"/>
          </p:nvPr>
        </p:nvPicPr>
        <p:blipFill rotWithShape="1">
          <a:blip r:embed="rId2">
            <a:extLst>
              <a:ext uri="{28A0092B-C50C-407E-A947-70E740481C1C}">
                <a14:useLocalDpi xmlns:a14="http://schemas.microsoft.com/office/drawing/2010/main" val="0"/>
              </a:ext>
            </a:extLst>
          </a:blip>
          <a:srcRect/>
          <a:stretch/>
        </p:blipFill>
        <p:spPr>
          <a:xfrm>
            <a:off x="423078" y="1338943"/>
            <a:ext cx="5812984" cy="4271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9" descr="A thrust stage.">
            <a:extLst>
              <a:ext uri="{FF2B5EF4-FFF2-40B4-BE49-F238E27FC236}">
                <a16:creationId xmlns:a16="http://schemas.microsoft.com/office/drawing/2014/main" id="{149978B1-CFBD-2CA8-EC41-162BFA5401A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a:stretch>
            <a:fillRect/>
          </a:stretch>
        </p:blipFill>
        <p:spPr>
          <a:xfrm>
            <a:off x="6590598" y="1288144"/>
            <a:ext cx="5253400" cy="4655218"/>
          </a:xfrm>
        </p:spPr>
      </p:pic>
      <p:sp>
        <p:nvSpPr>
          <p:cNvPr id="4" name="TextBox 3">
            <a:extLst>
              <a:ext uri="{FF2B5EF4-FFF2-40B4-BE49-F238E27FC236}">
                <a16:creationId xmlns:a16="http://schemas.microsoft.com/office/drawing/2014/main" id="{8DCF3154-AA0B-67A6-5F98-C458A6583D36}"/>
              </a:ext>
            </a:extLst>
          </p:cNvPr>
          <p:cNvSpPr txBox="1"/>
          <p:nvPr/>
        </p:nvSpPr>
        <p:spPr>
          <a:xfrm>
            <a:off x="6590598" y="6026396"/>
            <a:ext cx="5253400" cy="417487"/>
          </a:xfrm>
          <a:prstGeom prst="rect">
            <a:avLst/>
          </a:prstGeom>
          <a:noFill/>
        </p:spPr>
        <p:txBody>
          <a:bodyPr wrap="square" lIns="0">
            <a:spAutoFit/>
          </a:bodyPr>
          <a:lstStyle/>
          <a:p>
            <a:pPr>
              <a:lnSpc>
                <a:spcPct val="110000"/>
              </a:lnSpc>
            </a:pPr>
            <a:r>
              <a:rPr lang="en-AU" sz="1000" dirty="0">
                <a:effectLst/>
                <a:latin typeface="Arial Nova" panose="020B0504020202020204" pitchFamily="34" charset="0"/>
              </a:rPr>
              <a:t>This work was generated using artificial intelligence. Any copyright subsisting in this work is owned by © State of New South Wales (Department of Education), 2024.</a:t>
            </a:r>
            <a:endParaRPr lang="en-AU" sz="1000" dirty="0">
              <a:latin typeface="Arial Nova" panose="020B05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dirty="0"/>
          </a:p>
        </p:txBody>
      </p:sp>
    </p:spTree>
    <p:extLst>
      <p:ext uri="{BB962C8B-B14F-4D97-AF65-F5344CB8AC3E}">
        <p14:creationId xmlns:p14="http://schemas.microsoft.com/office/powerpoint/2010/main" val="259735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3.1e – theatre in the round</a:t>
            </a:r>
          </a:p>
        </p:txBody>
      </p:sp>
      <p:pic>
        <p:nvPicPr>
          <p:cNvPr id="13" name="Content Placeholder 12" descr="A drawing of audience sitting in a circle to create theatre in the round.">
            <a:extLst>
              <a:ext uri="{FF2B5EF4-FFF2-40B4-BE49-F238E27FC236}">
                <a16:creationId xmlns:a16="http://schemas.microsoft.com/office/drawing/2014/main" id="{07CA1025-8DAA-62E4-262A-3FBA4FD3E3A3}"/>
              </a:ext>
            </a:extLst>
          </p:cNvPr>
          <p:cNvPicPr>
            <a:picLocks noGrp="1" noChangeAspect="1"/>
          </p:cNvPicPr>
          <p:nvPr>
            <p:ph sz="quarter" idx="19"/>
          </p:nvPr>
        </p:nvPicPr>
        <p:blipFill rotWithShape="1">
          <a:blip r:embed="rId2">
            <a:extLst>
              <a:ext uri="{28A0092B-C50C-407E-A947-70E740481C1C}">
                <a14:useLocalDpi xmlns:a14="http://schemas.microsoft.com/office/drawing/2010/main" val="0"/>
              </a:ext>
            </a:extLst>
          </a:blip>
          <a:srcRect/>
          <a:stretch/>
        </p:blipFill>
        <p:spPr>
          <a:xfrm>
            <a:off x="428494" y="1352840"/>
            <a:ext cx="4809428" cy="4870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4" descr="A stadium with a circular area with people walking on it.">
            <a:extLst>
              <a:ext uri="{FF2B5EF4-FFF2-40B4-BE49-F238E27FC236}">
                <a16:creationId xmlns:a16="http://schemas.microsoft.com/office/drawing/2014/main" id="{344A8D3F-1538-B828-DDB7-F3675A6D8E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4823" y="1314740"/>
            <a:ext cx="6257491" cy="4171660"/>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dirty="0"/>
          </a:p>
        </p:txBody>
      </p:sp>
      <p:sp>
        <p:nvSpPr>
          <p:cNvPr id="3" name="TextBox 2">
            <a:extLst>
              <a:ext uri="{FF2B5EF4-FFF2-40B4-BE49-F238E27FC236}">
                <a16:creationId xmlns:a16="http://schemas.microsoft.com/office/drawing/2014/main" id="{3B6865A6-CCB1-0545-5941-4C9CD710AB15}"/>
              </a:ext>
            </a:extLst>
          </p:cNvPr>
          <p:cNvSpPr txBox="1"/>
          <p:nvPr/>
        </p:nvSpPr>
        <p:spPr>
          <a:xfrm>
            <a:off x="5584823" y="5630804"/>
            <a:ext cx="5253400" cy="248401"/>
          </a:xfrm>
          <a:prstGeom prst="rect">
            <a:avLst/>
          </a:prstGeom>
          <a:noFill/>
        </p:spPr>
        <p:txBody>
          <a:bodyPr wrap="square" lIns="0">
            <a:spAutoFit/>
          </a:bodyPr>
          <a:lstStyle/>
          <a:p>
            <a:pPr>
              <a:lnSpc>
                <a:spcPct val="110000"/>
              </a:lnSpc>
            </a:pPr>
            <a:r>
              <a:rPr lang="en-AU" sz="1000" b="0" i="0" dirty="0">
                <a:solidFill>
                  <a:srgbClr val="000000"/>
                </a:solidFill>
                <a:effectLst/>
                <a:latin typeface="Arial" panose="020B0604020202020204" pitchFamily="34" charset="0"/>
              </a:rPr>
              <a:t>Image licensed under </a:t>
            </a:r>
            <a:r>
              <a:rPr lang="en-AU" sz="1000" b="0" i="0" u="sng" strike="noStrike" dirty="0" err="1">
                <a:solidFill>
                  <a:srgbClr val="2F5496"/>
                </a:solidFill>
                <a:effectLst/>
                <a:latin typeface="Arial" panose="020B0604020202020204" pitchFamily="34" charset="0"/>
                <a:hlinkClick r:id="rId4"/>
              </a:rPr>
              <a:t>Pixabay</a:t>
            </a:r>
            <a:r>
              <a:rPr lang="en-AU" sz="1000" b="0" i="0" u="sng" strike="noStrike" dirty="0">
                <a:solidFill>
                  <a:srgbClr val="2F5496"/>
                </a:solidFill>
                <a:effectLst/>
                <a:latin typeface="Arial" panose="020B0604020202020204" pitchFamily="34" charset="0"/>
                <a:hlinkClick r:id="rId4"/>
              </a:rPr>
              <a:t> Content License</a:t>
            </a:r>
            <a:r>
              <a:rPr lang="en-AU" sz="1000" b="0" i="0" dirty="0">
                <a:solidFill>
                  <a:srgbClr val="000000"/>
                </a:solidFill>
                <a:effectLst/>
                <a:latin typeface="Arial" panose="020B0604020202020204" pitchFamily="34" charset="0"/>
              </a:rPr>
              <a:t>. </a:t>
            </a:r>
            <a:endParaRPr lang="en-AU" sz="1000" dirty="0">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15350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t>3.1f – theatre machinery</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type="body" sz="quarter" idx="17"/>
          </p:nvPr>
        </p:nvSpPr>
        <p:spPr>
          <a:xfrm>
            <a:off x="393047" y="1567086"/>
            <a:ext cx="5702953" cy="4807835"/>
          </a:xfrm>
        </p:spPr>
        <p:txBody>
          <a:bodyPr/>
          <a:lstStyle/>
          <a:p>
            <a:pPr lvl="0"/>
            <a:r>
              <a:rPr lang="en-AU" sz="1800" kern="100" dirty="0">
                <a:effectLst/>
                <a:ea typeface="Calibri" panose="020F0502020204030204" pitchFamily="34" charset="0"/>
              </a:rPr>
              <a:t>There are many types of theatre machinery which can be used to alter sets and scenery during a performance. Two common forms of theatre machinery are:</a:t>
            </a:r>
          </a:p>
          <a:p>
            <a:pPr marL="285750" lvl="0" indent="-285750">
              <a:buFont typeface="Arial" panose="020B0604020202020204" pitchFamily="34" charset="0"/>
              <a:buChar char="•"/>
            </a:pPr>
            <a:r>
              <a:rPr lang="en-AU" sz="1800" kern="100" dirty="0">
                <a:ea typeface="Calibri" panose="020F0502020204030204" pitchFamily="34" charset="0"/>
              </a:rPr>
              <a:t>a</a:t>
            </a:r>
            <a:r>
              <a:rPr lang="en-AU" sz="1800" kern="100" dirty="0">
                <a:effectLst/>
                <a:ea typeface="Calibri" panose="020F0502020204030204" pitchFamily="34" charset="0"/>
              </a:rPr>
              <a:t> revolve – </a:t>
            </a:r>
            <a:r>
              <a:rPr lang="en-AU" sz="1800" kern="100" dirty="0">
                <a:ea typeface="Calibri" panose="020F0502020204030204" pitchFamily="34" charset="0"/>
              </a:rPr>
              <a:t>m</a:t>
            </a:r>
            <a:r>
              <a:rPr lang="en-AU" sz="1800" kern="100" dirty="0">
                <a:effectLst/>
                <a:ea typeface="Calibri" panose="020F0502020204030204" pitchFamily="34" charset="0"/>
              </a:rPr>
              <a:t>any stages use a revolve, a large spinning disc which allows a set and the performers on it to rotate</a:t>
            </a:r>
          </a:p>
          <a:p>
            <a:pPr marL="285750" lvl="0" indent="-285750">
              <a:spcAft>
                <a:spcPts val="800"/>
              </a:spcAft>
              <a:buFont typeface="Arial" panose="020B0604020202020204" pitchFamily="34" charset="0"/>
              <a:buChar char="•"/>
            </a:pPr>
            <a:r>
              <a:rPr lang="en-AU" sz="1800" kern="100" dirty="0">
                <a:ea typeface="Calibri" panose="020F0502020204030204" pitchFamily="34" charset="0"/>
              </a:rPr>
              <a:t>a </a:t>
            </a:r>
            <a:r>
              <a:rPr lang="en-AU" sz="1800" kern="100" dirty="0">
                <a:effectLst/>
                <a:ea typeface="Calibri" panose="020F0502020204030204" pitchFamily="34" charset="0"/>
              </a:rPr>
              <a:t>fly system – </a:t>
            </a:r>
            <a:r>
              <a:rPr lang="en-AU" sz="1800" kern="100" dirty="0">
                <a:ea typeface="Calibri" panose="020F0502020204030204" pitchFamily="34" charset="0"/>
              </a:rPr>
              <a:t>l</a:t>
            </a:r>
            <a:r>
              <a:rPr lang="en-AU" sz="1800" kern="100" dirty="0">
                <a:effectLst/>
                <a:ea typeface="Calibri" panose="020F0502020204030204" pitchFamily="34" charset="0"/>
              </a:rPr>
              <a:t>arge theatres will often have a fly system, which allows curtains, backdrops, set pieces and even sometimes performers to be lowered from the ceiling (or flown) onto the stage. </a:t>
            </a:r>
          </a:p>
          <a:p>
            <a:endParaRPr lang="en-AU" dirty="0"/>
          </a:p>
        </p:txBody>
      </p:sp>
      <p:pic>
        <p:nvPicPr>
          <p:cNvPr id="9" name="Picture 8" descr="A drawing of a person using lighting bars and pullies to create a makeshift fly system for a sign which read 'Scene'.&#10;">
            <a:extLst>
              <a:ext uri="{FF2B5EF4-FFF2-40B4-BE49-F238E27FC236}">
                <a16:creationId xmlns:a16="http://schemas.microsoft.com/office/drawing/2014/main" id="{45681DD8-7CF4-752F-835E-73CC474A3E7B}"/>
              </a:ext>
            </a:extLst>
          </p:cNvPr>
          <p:cNvPicPr>
            <a:picLocks noChangeAspect="1"/>
          </p:cNvPicPr>
          <p:nvPr/>
        </p:nvPicPr>
        <p:blipFill>
          <a:blip r:embed="rId2"/>
          <a:srcRect l="24435" t="15983" r="17697" b="18518"/>
          <a:stretch/>
        </p:blipFill>
        <p:spPr>
          <a:xfrm>
            <a:off x="8851900" y="895358"/>
            <a:ext cx="2947053" cy="2468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Placeholder 6" descr="A fly system on a stage.">
            <a:extLst>
              <a:ext uri="{FF2B5EF4-FFF2-40B4-BE49-F238E27FC236}">
                <a16:creationId xmlns:a16="http://schemas.microsoft.com/office/drawing/2014/main" id="{3F299F12-1129-9183-7D4F-BA654CF59EF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6401482" y="3502638"/>
            <a:ext cx="5442518" cy="2599497"/>
          </a:xfrm>
        </p:spPr>
      </p:pic>
      <p:sp>
        <p:nvSpPr>
          <p:cNvPr id="5" name="TextBox 4">
            <a:extLst>
              <a:ext uri="{FF2B5EF4-FFF2-40B4-BE49-F238E27FC236}">
                <a16:creationId xmlns:a16="http://schemas.microsoft.com/office/drawing/2014/main" id="{8CA0DF5D-ED2F-40F4-0450-514E5657201B}"/>
              </a:ext>
            </a:extLst>
          </p:cNvPr>
          <p:cNvSpPr txBox="1"/>
          <p:nvPr/>
        </p:nvSpPr>
        <p:spPr>
          <a:xfrm>
            <a:off x="6401482" y="6224396"/>
            <a:ext cx="5015818" cy="417487"/>
          </a:xfrm>
          <a:prstGeom prst="rect">
            <a:avLst/>
          </a:prstGeom>
          <a:noFill/>
        </p:spPr>
        <p:txBody>
          <a:bodyPr wrap="square" lIns="0">
            <a:spAutoFit/>
          </a:bodyPr>
          <a:lstStyle/>
          <a:p>
            <a:pPr>
              <a:lnSpc>
                <a:spcPct val="110000"/>
              </a:lnSpc>
            </a:pPr>
            <a:r>
              <a:rPr lang="en-AU" sz="1000" dirty="0">
                <a:effectLst/>
                <a:latin typeface="Arial Nova" panose="020B0504020202020204" pitchFamily="34" charset="0"/>
              </a:rPr>
              <a:t>This work was generated using artificial intelligence. Any copyright subsisting in this work is owned by © State of New South Wales (Department of Education), 2024.</a:t>
            </a:r>
            <a:endParaRPr lang="en-AU" sz="1000" dirty="0">
              <a:latin typeface="Arial Nova" panose="020B05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dirty="0"/>
          </a:p>
        </p:txBody>
      </p:sp>
    </p:spTree>
    <p:extLst>
      <p:ext uri="{BB962C8B-B14F-4D97-AF65-F5344CB8AC3E}">
        <p14:creationId xmlns:p14="http://schemas.microsoft.com/office/powerpoint/2010/main" val="201747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walking on snow.">
            <a:extLst>
              <a:ext uri="{FF2B5EF4-FFF2-40B4-BE49-F238E27FC236}">
                <a16:creationId xmlns:a16="http://schemas.microsoft.com/office/drawing/2014/main" id="{383BF90B-22CC-CA41-8090-542809E2B9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0" y="0"/>
            <a:ext cx="5040000" cy="6858000"/>
          </a:xfrm>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p:txBody>
          <a:bodyPr/>
          <a:lstStyle/>
          <a:p>
            <a:r>
              <a:rPr lang="en-AU" dirty="0"/>
              <a:t>3.2 – </a:t>
            </a:r>
            <a:r>
              <a:rPr lang="en-AU" i="1" dirty="0"/>
              <a:t>Shack</a:t>
            </a:r>
            <a:r>
              <a:rPr lang="en-AU" dirty="0"/>
              <a:t> by George Kemp</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p:txBody>
          <a:bodyPr/>
          <a:lstStyle/>
          <a:p>
            <a:r>
              <a:rPr lang="en-AU" dirty="0"/>
              <a:t>A synopsis</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400675" y="1800000"/>
            <a:ext cx="6407150" cy="4624008"/>
          </a:xfrm>
        </p:spPr>
        <p:txBody>
          <a:bodyPr/>
          <a:lstStyle/>
          <a:p>
            <a:pPr>
              <a:lnSpc>
                <a:spcPct val="130000"/>
              </a:lnSpc>
              <a:spcAft>
                <a:spcPts val="600"/>
              </a:spcAft>
            </a:pPr>
            <a:r>
              <a:rPr lang="en-AU" sz="1600" kern="100" dirty="0">
                <a:effectLst/>
                <a:ea typeface="Calibri" panose="020F0502020204030204" pitchFamily="34" charset="0"/>
              </a:rPr>
              <a:t>Eight high school students, stranded in a shack amidst a brutal Antarctic blizzard, must navigate survival with a sinister force lurking outside. Inspired by Ernest Shackleton's legacy, they face the extreme challenges of nature and the unknown. Cut off from the world, their courage and sanity are pushed to the limits as they question their roles in society and their environment. Each student brings unique strengths and vulnerabilities to the group, discovering that leadership and unity are crucial. Through their ordeal, they learn the true meanings of bravery, solidarity, and survival.</a:t>
            </a:r>
          </a:p>
          <a:p>
            <a:pPr>
              <a:lnSpc>
                <a:spcPct val="130000"/>
              </a:lnSpc>
              <a:spcAft>
                <a:spcPts val="600"/>
              </a:spcAft>
            </a:pPr>
            <a:r>
              <a:rPr lang="en-AU" sz="1600" i="1" kern="100" dirty="0">
                <a:ea typeface="Calibri" panose="020F0502020204030204" pitchFamily="34" charset="0"/>
              </a:rPr>
              <a:t>Shack</a:t>
            </a:r>
            <a:r>
              <a:rPr lang="en-AU" sz="1600" kern="100" dirty="0">
                <a:ea typeface="Calibri" panose="020F0502020204030204" pitchFamily="34" charset="0"/>
              </a:rPr>
              <a:t> is a gripping tale of adventure and self-discovery, showcasing the extraordinary resilience and strength of the younger generation.</a:t>
            </a:r>
          </a:p>
          <a:p>
            <a:pPr>
              <a:lnSpc>
                <a:spcPct val="130000"/>
              </a:lnSpc>
              <a:spcAft>
                <a:spcPts val="600"/>
              </a:spcAft>
            </a:pPr>
            <a:endParaRPr lang="en-AU" sz="1600" kern="100" dirty="0">
              <a:effectLst/>
              <a:ea typeface="Calibri" panose="020F0502020204030204" pitchFamily="34" charset="0"/>
            </a:endParaRPr>
          </a:p>
          <a:p>
            <a:pPr>
              <a:lnSpc>
                <a:spcPct val="130000"/>
              </a:lnSpc>
              <a:spcAft>
                <a:spcPts val="600"/>
              </a:spcAft>
            </a:pPr>
            <a:endParaRPr lang="en-AU" sz="1600" kern="100" dirty="0">
              <a:effectLst/>
              <a:ea typeface="Calibri" panose="020F0502020204030204" pitchFamily="34" charset="0"/>
            </a:endParaRPr>
          </a:p>
          <a:p>
            <a:pPr>
              <a:lnSpc>
                <a:spcPct val="130000"/>
              </a:lnSpc>
              <a:spcAft>
                <a:spcPts val="600"/>
              </a:spcAft>
            </a:pPr>
            <a:r>
              <a:rPr lang="en-AU" sz="1000" kern="100" dirty="0">
                <a:ea typeface="Calibri" panose="020F0502020204030204" pitchFamily="34" charset="0"/>
              </a:rPr>
              <a:t>Text summarised from </a:t>
            </a:r>
            <a:r>
              <a:rPr lang="en-AU" sz="1000" i="1" kern="100" dirty="0">
                <a:ea typeface="Calibri" panose="020F0502020204030204" pitchFamily="34" charset="0"/>
                <a:hlinkClick r:id="rId4"/>
              </a:rPr>
              <a:t>Shack</a:t>
            </a:r>
            <a:r>
              <a:rPr lang="en-AU" sz="1000" kern="100" dirty="0">
                <a:ea typeface="Calibri" panose="020F0502020204030204" pitchFamily="34" charset="0"/>
              </a:rPr>
              <a:t> on Australian Theatre for Young People.</a:t>
            </a:r>
            <a:br>
              <a:rPr lang="en-AU" sz="1000" kern="100" dirty="0">
                <a:ea typeface="Calibri" panose="020F0502020204030204" pitchFamily="34" charset="0"/>
              </a:rPr>
            </a:br>
            <a:r>
              <a:rPr lang="en-AU" sz="1000" b="0" i="0" dirty="0">
                <a:solidFill>
                  <a:srgbClr val="000000"/>
                </a:solidFill>
                <a:effectLst/>
                <a:latin typeface="Arial" panose="020B0604020202020204" pitchFamily="34" charset="0"/>
              </a:rPr>
              <a:t>Image licensed under </a:t>
            </a:r>
            <a:r>
              <a:rPr lang="en-AU" sz="1000" b="0" i="0" u="sng" strike="noStrike" dirty="0" err="1">
                <a:solidFill>
                  <a:srgbClr val="2F5496"/>
                </a:solidFill>
                <a:effectLst/>
                <a:latin typeface="Arial" panose="020B0604020202020204" pitchFamily="34" charset="0"/>
                <a:hlinkClick r:id="rId5"/>
              </a:rPr>
              <a:t>Pixabay</a:t>
            </a:r>
            <a:r>
              <a:rPr lang="en-AU" sz="1000" b="0" i="0" u="sng" strike="noStrike" dirty="0">
                <a:solidFill>
                  <a:srgbClr val="2F5496"/>
                </a:solidFill>
                <a:effectLst/>
                <a:latin typeface="Arial" panose="020B0604020202020204" pitchFamily="34" charset="0"/>
                <a:hlinkClick r:id="rId5"/>
              </a:rPr>
              <a:t> Content License</a:t>
            </a:r>
            <a:r>
              <a:rPr lang="en-AU" sz="1000" b="0" i="0" dirty="0">
                <a:solidFill>
                  <a:srgbClr val="000000"/>
                </a:solidFill>
                <a:effectLst/>
                <a:latin typeface="Arial" panose="020B0604020202020204" pitchFamily="34" charset="0"/>
              </a:rPr>
              <a:t>. </a:t>
            </a:r>
            <a:endParaRPr lang="en-AU" sz="10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36</a:t>
            </a:fld>
            <a:endParaRPr lang="en-AU" dirty="0"/>
          </a:p>
        </p:txBody>
      </p:sp>
    </p:spTree>
    <p:extLst>
      <p:ext uri="{BB962C8B-B14F-4D97-AF65-F5344CB8AC3E}">
        <p14:creationId xmlns:p14="http://schemas.microsoft.com/office/powerpoint/2010/main" val="36584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3.3 – building the set</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dirty="0">
                <a:solidFill>
                  <a:schemeClr val="tx1"/>
                </a:solidFill>
                <a:latin typeface="Arial" panose="020B0604020202020204" pitchFamily="34" charset="0"/>
                <a:cs typeface="Arial" panose="020B0604020202020204" pitchFamily="34" charset="0"/>
              </a:rPr>
              <a:t>You will need the ‘black box’ set you created earlier.</a:t>
            </a:r>
          </a:p>
          <a:p>
            <a:pPr marL="342900" indent="-342900">
              <a:lnSpc>
                <a:spcPct val="130000"/>
              </a:lnSpc>
              <a:spcAft>
                <a:spcPts val="600"/>
              </a:spcAft>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Using only paper and/or card and the adhesives supplied by your teacher, create a set model which reflects the scene you have been looking at in the </a:t>
            </a:r>
            <a:r>
              <a:rPr lang="en-AU" i="1" dirty="0">
                <a:solidFill>
                  <a:schemeClr val="tx1"/>
                </a:solidFill>
                <a:latin typeface="Arial" panose="020B0604020202020204" pitchFamily="34" charset="0"/>
                <a:cs typeface="Arial" panose="020B0604020202020204" pitchFamily="34" charset="0"/>
              </a:rPr>
              <a:t>Shack</a:t>
            </a:r>
            <a:r>
              <a:rPr lang="en-AU" dirty="0">
                <a:solidFill>
                  <a:schemeClr val="tx1"/>
                </a:solidFill>
                <a:latin typeface="Arial" panose="020B0604020202020204" pitchFamily="34" charset="0"/>
                <a:cs typeface="Arial" panose="020B0604020202020204" pitchFamily="34" charset="0"/>
              </a:rPr>
              <a:t> script excerpt.</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157480"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225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How will you create the frozen world that the characters inhabit in this scene?</a:t>
            </a:r>
          </a:p>
          <a:p>
            <a:pPr marL="22225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How will you construct the shack? What information can you use from the scene to help you create this?</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C4DFE253-1D1F-778D-A364-98912F501EF3}"/>
              </a:ext>
            </a:extLst>
          </p:cNvPr>
          <p:cNvSpPr/>
          <p:nvPr/>
        </p:nvSpPr>
        <p:spPr>
          <a:xfrm>
            <a:off x="6750279" y="5394960"/>
            <a:ext cx="4144462" cy="1301040"/>
          </a:xfrm>
          <a:prstGeom prst="wedgeRoundRectCallout">
            <a:avLst>
              <a:gd name="adj1" fmla="val 5024"/>
              <a:gd name="adj2" fmla="val -79675"/>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sz="1600" dirty="0">
                <a:solidFill>
                  <a:schemeClr val="bg1"/>
                </a:solidFill>
                <a:latin typeface="Arial" panose="020B0604020202020204" pitchFamily="34" charset="0"/>
                <a:cs typeface="Arial" panose="020B0604020202020204" pitchFamily="34" charset="0"/>
              </a:rPr>
              <a:t>These thoughts would be great documentation of your devising processes and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37</a:t>
            </a:fld>
            <a:endParaRPr lang="en-AU" dirty="0"/>
          </a:p>
        </p:txBody>
      </p:sp>
    </p:spTree>
    <p:extLst>
      <p:ext uri="{BB962C8B-B14F-4D97-AF65-F5344CB8AC3E}">
        <p14:creationId xmlns:p14="http://schemas.microsoft.com/office/powerpoint/2010/main" val="1568324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3.4 – projecting the scene</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dirty="0">
                <a:solidFill>
                  <a:schemeClr val="tx1"/>
                </a:solidFill>
                <a:latin typeface="Arial" panose="020B0604020202020204" pitchFamily="34" charset="0"/>
                <a:cs typeface="Arial" panose="020B0604020202020204" pitchFamily="34" charset="0"/>
              </a:rPr>
              <a:t>Using the </a:t>
            </a:r>
            <a:r>
              <a:rPr lang="en-AU" i="1" dirty="0">
                <a:solidFill>
                  <a:schemeClr val="tx1"/>
                </a:solidFill>
                <a:latin typeface="Arial" panose="020B0604020202020204" pitchFamily="34" charset="0"/>
                <a:cs typeface="Arial" panose="020B0604020202020204" pitchFamily="34" charset="0"/>
              </a:rPr>
              <a:t>Shack </a:t>
            </a:r>
            <a:r>
              <a:rPr lang="en-AU" dirty="0">
                <a:solidFill>
                  <a:schemeClr val="tx1"/>
                </a:solidFill>
                <a:latin typeface="Arial" panose="020B0604020202020204" pitchFamily="34" charset="0"/>
                <a:cs typeface="Arial" panose="020B0604020202020204" pitchFamily="34" charset="0"/>
              </a:rPr>
              <a:t>script excerpt that you have just read:</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Plan a design that could be projected onto your black and white set model that will create the icy world evoked in the scene.</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Using the materials your teacher gives you, project your design onto your box set!</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157480"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the challenges you faced in creating and projecting your design onto the set box.</a:t>
            </a:r>
          </a:p>
          <a:p>
            <a:pPr marL="2667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what you could do with projections in your school’s performance space.</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4879A0CB-9DA7-70A2-25EC-789FD8EC0F9D}"/>
              </a:ext>
            </a:extLst>
          </p:cNvPr>
          <p:cNvSpPr/>
          <p:nvPr/>
        </p:nvSpPr>
        <p:spPr>
          <a:xfrm>
            <a:off x="6656831" y="5474544"/>
            <a:ext cx="4382875" cy="1231056"/>
          </a:xfrm>
          <a:prstGeom prst="wedgeRoundRectCallout">
            <a:avLst>
              <a:gd name="adj1" fmla="val 2989"/>
              <a:gd name="adj2" fmla="val -86922"/>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sz="1600" dirty="0">
                <a:solidFill>
                  <a:schemeClr val="bg1"/>
                </a:solidFill>
                <a:latin typeface="Arial" panose="020B0604020202020204" pitchFamily="34" charset="0"/>
                <a:cs typeface="Arial" panose="020B0604020202020204" pitchFamily="34" charset="0"/>
              </a:rPr>
              <a:t>These reflections would be great documentation of your creative and critical processes and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38</a:t>
            </a:fld>
            <a:endParaRPr lang="en-AU" dirty="0"/>
          </a:p>
        </p:txBody>
      </p:sp>
    </p:spTree>
    <p:extLst>
      <p:ext uri="{BB962C8B-B14F-4D97-AF65-F5344CB8AC3E}">
        <p14:creationId xmlns:p14="http://schemas.microsoft.com/office/powerpoint/2010/main" val="3725006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7CFE8-06BC-1808-FBAA-3C17EA12291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D7C6377-76A5-CD91-DCB6-E7D3C7553C66}"/>
              </a:ext>
            </a:extLst>
          </p:cNvPr>
          <p:cNvSpPr>
            <a:spLocks noGrp="1"/>
          </p:cNvSpPr>
          <p:nvPr>
            <p:ph type="ctrTitle"/>
          </p:nvPr>
        </p:nvSpPr>
        <p:spPr>
          <a:xfrm>
            <a:off x="539999" y="1348130"/>
            <a:ext cx="8024137" cy="2363899"/>
          </a:xfrm>
        </p:spPr>
        <p:txBody>
          <a:bodyPr/>
          <a:lstStyle/>
          <a:p>
            <a:r>
              <a:rPr lang="en-AU" sz="4400" dirty="0"/>
              <a:t>Learning sequence 4 – lighting</a:t>
            </a:r>
          </a:p>
        </p:txBody>
      </p:sp>
      <p:pic>
        <p:nvPicPr>
          <p:cNvPr id="3" name="Picture 2" descr="Lighting icon - 2 theatrical spot lights.&#10;">
            <a:extLst>
              <a:ext uri="{FF2B5EF4-FFF2-40B4-BE49-F238E27FC236}">
                <a16:creationId xmlns:a16="http://schemas.microsoft.com/office/drawing/2014/main" id="{36DBD102-3CE9-7EAF-80F0-552CA8877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524" y="3412173"/>
            <a:ext cx="3016822" cy="301682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7B9C627-B5AD-83BA-6BE9-0B9307BBA453}"/>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39</a:t>
            </a:fld>
            <a:endParaRPr lang="en-AU" dirty="0"/>
          </a:p>
        </p:txBody>
      </p:sp>
    </p:spTree>
    <p:extLst>
      <p:ext uri="{BB962C8B-B14F-4D97-AF65-F5344CB8AC3E}">
        <p14:creationId xmlns:p14="http://schemas.microsoft.com/office/powerpoint/2010/main" val="9673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999" y="1348130"/>
            <a:ext cx="8024137" cy="2363899"/>
          </a:xfrm>
        </p:spPr>
        <p:txBody>
          <a:bodyPr/>
          <a:lstStyle/>
          <a:p>
            <a:r>
              <a:rPr lang="en-AU" sz="4400" dirty="0"/>
              <a:t>Learning sequence 1 – People, Place, Protocols and props</a:t>
            </a:r>
          </a:p>
        </p:txBody>
      </p:sp>
      <p:pic>
        <p:nvPicPr>
          <p:cNvPr id="2" name="Graphic 1" descr="Props icon - 2 tea cups and a stack of books.">
            <a:extLst>
              <a:ext uri="{FF2B5EF4-FFF2-40B4-BE49-F238E27FC236}">
                <a16:creationId xmlns:a16="http://schemas.microsoft.com/office/drawing/2014/main" id="{4EA6957F-B50F-C994-8A5A-7A1A56600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7821" y="3429000"/>
            <a:ext cx="2963816" cy="2963816"/>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a:t>
            </a:fld>
            <a:endParaRPr lang="en-AU" dirty="0"/>
          </a:p>
        </p:txBody>
      </p:sp>
    </p:spTree>
    <p:extLst>
      <p:ext uri="{BB962C8B-B14F-4D97-AF65-F5344CB8AC3E}">
        <p14:creationId xmlns:p14="http://schemas.microsoft.com/office/powerpoint/2010/main" val="152915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9165002" cy="1062400"/>
          </a:xfrm>
        </p:spPr>
        <p:txBody>
          <a:bodyPr/>
          <a:lstStyle/>
          <a:p>
            <a:r>
              <a:rPr lang="en-AU" dirty="0"/>
              <a:t>Learning intentions and success criteria (4)</a:t>
            </a:r>
          </a:p>
        </p:txBody>
      </p:sp>
      <p:sp>
        <p:nvSpPr>
          <p:cNvPr id="4" name="Picture Placeholder 3">
            <a:extLst>
              <a:ext uri="{FF2B5EF4-FFF2-40B4-BE49-F238E27FC236}">
                <a16:creationId xmlns:a16="http://schemas.microsoft.com/office/drawing/2014/main" id="{9B1CB4A7-126D-7118-7D7F-90F46BC1779B}"/>
              </a:ext>
            </a:extLst>
          </p:cNvPr>
          <p:cNvSpPr>
            <a:spLocks noGrp="1"/>
          </p:cNvSpPr>
          <p:nvPr>
            <p:ph type="pic" sz="quarter" idx="13"/>
          </p:nvPr>
        </p:nvSpPr>
        <p:spPr/>
        <p:txBody>
          <a:bodyPr/>
          <a:lstStyle/>
          <a:p>
            <a:pPr>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endParaRPr lang="en-AU" sz="1800" b="1" dirty="0">
              <a:solidFill>
                <a:schemeClr val="accent1"/>
              </a:solidFill>
              <a:latin typeface="Arial" panose="020B0604020202020204" pitchFamily="34" charset="0"/>
              <a:ea typeface="+mn-lt"/>
              <a:cs typeface="Arial" panose="020B0604020202020204" pitchFamily="34" charset="0"/>
            </a:endParaRPr>
          </a:p>
          <a:p>
            <a:pPr marL="342900" indent="-34290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experiment with lighting to understand how it is used to create focus and shape action, spaces and dramatic meaning</a:t>
            </a:r>
          </a:p>
          <a:p>
            <a:pPr marL="342900" indent="-34290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evaluate how lighting effects can be used to influence audience response. </a:t>
            </a:r>
          </a:p>
          <a:p>
            <a:pPr>
              <a:spcAft>
                <a:spcPts val="600"/>
              </a:spcAft>
            </a:pPr>
            <a:r>
              <a:rPr lang="en-AU" sz="1800" b="1" dirty="0">
                <a:solidFill>
                  <a:schemeClr val="accent1"/>
                </a:solidFill>
                <a:latin typeface="Arial" panose="020B0604020202020204" pitchFamily="34" charset="0"/>
                <a:cs typeface="Arial" panose="020B0604020202020204" pitchFamily="34" charset="0"/>
              </a:rPr>
              <a:t>I can</a:t>
            </a:r>
            <a:endParaRPr lang="en-US" sz="1800" dirty="0">
              <a:solidFill>
                <a:schemeClr val="accent1"/>
              </a:solidFill>
              <a:latin typeface="Arial" panose="020B0604020202020204" pitchFamily="34" charset="0"/>
              <a:cs typeface="Arial" panose="020B0604020202020204" pitchFamily="34" charset="0"/>
            </a:endParaRPr>
          </a:p>
          <a:p>
            <a:pPr marL="342900" indent="-342900">
              <a:spcAft>
                <a:spcPts val="600"/>
              </a:spcAft>
              <a:buFont typeface="Arial,Sans-Serif"/>
              <a:buChar char="•"/>
            </a:pPr>
            <a:r>
              <a:rPr lang="en-AU" sz="1800" dirty="0">
                <a:latin typeface="Arial" panose="020B0604020202020204" pitchFamily="34" charset="0"/>
                <a:cs typeface="Arial" panose="020B0604020202020204" pitchFamily="34" charset="0"/>
              </a:rPr>
              <a:t>work safely with different lighting states and understand the importance of safety when working in low light </a:t>
            </a:r>
          </a:p>
          <a:p>
            <a:pPr marL="342900" indent="-342900">
              <a:spcAft>
                <a:spcPts val="600"/>
              </a:spcAft>
              <a:buFont typeface="Arial,Sans-Serif"/>
              <a:buChar char="•"/>
            </a:pPr>
            <a:r>
              <a:rPr lang="en-AU" sz="1800" dirty="0">
                <a:latin typeface="Arial" panose="020B0604020202020204" pitchFamily="34" charset="0"/>
                <a:cs typeface="Arial" panose="020B0604020202020204" pitchFamily="34" charset="0"/>
              </a:rPr>
              <a:t>collaborate in an ensemble to stage dramatic action by manipulating an element of production </a:t>
            </a:r>
          </a:p>
          <a:p>
            <a:pPr marL="342900" indent="-342900">
              <a:spcAft>
                <a:spcPts val="600"/>
              </a:spcAft>
              <a:buFont typeface="Arial,Sans-Serif"/>
              <a:buChar char="•"/>
            </a:pPr>
            <a:r>
              <a:rPr lang="en-AU" sz="1800" dirty="0">
                <a:latin typeface="Arial" panose="020B0604020202020204" pitchFamily="34" charset="0"/>
                <a:cs typeface="Arial" panose="020B0604020202020204" pitchFamily="34" charset="0"/>
              </a:rPr>
              <a:t>make and analyse choices in the use of lighting to shape audience engagement.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dirty="0"/>
          </a:p>
        </p:txBody>
      </p:sp>
    </p:spTree>
    <p:extLst>
      <p:ext uri="{BB962C8B-B14F-4D97-AF65-F5344CB8AC3E}">
        <p14:creationId xmlns:p14="http://schemas.microsoft.com/office/powerpoint/2010/main" val="1634420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D476C-9F1D-F21E-D636-9051207951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68F246-E14C-A1B4-BE08-92452B0F9A9D}"/>
              </a:ext>
            </a:extLst>
          </p:cNvPr>
          <p:cNvSpPr>
            <a:spLocks noGrp="1"/>
          </p:cNvSpPr>
          <p:nvPr>
            <p:ph type="title"/>
          </p:nvPr>
        </p:nvSpPr>
        <p:spPr>
          <a:xfrm>
            <a:off x="360000" y="360000"/>
            <a:ext cx="4605700" cy="545601"/>
          </a:xfrm>
        </p:spPr>
        <p:txBody>
          <a:bodyPr/>
          <a:lstStyle/>
          <a:p>
            <a:r>
              <a:rPr lang="en-AU" dirty="0"/>
              <a:t>4.1a – lighting</a:t>
            </a:r>
          </a:p>
        </p:txBody>
      </p:sp>
      <p:pic>
        <p:nvPicPr>
          <p:cNvPr id="5" name="Picture 4" descr="Lighting poster - Lighting is the ways natural or artificial light sources are used to focus, shape and/or reveal action, spaces and/or meaning.">
            <a:extLst>
              <a:ext uri="{FF2B5EF4-FFF2-40B4-BE49-F238E27FC236}">
                <a16:creationId xmlns:a16="http://schemas.microsoft.com/office/drawing/2014/main" id="{A33DA2E9-B780-EB46-68E7-C75C650E8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368300"/>
            <a:ext cx="4347284" cy="6147701"/>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356F7E9-5941-10B6-1080-BB735B5D069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dirty="0"/>
          </a:p>
        </p:txBody>
      </p:sp>
    </p:spTree>
    <p:extLst>
      <p:ext uri="{BB962C8B-B14F-4D97-AF65-F5344CB8AC3E}">
        <p14:creationId xmlns:p14="http://schemas.microsoft.com/office/powerpoint/2010/main" val="190872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dirty="0"/>
              <a:t>4.1b – What is the purpose of stage lighting?</a:t>
            </a:r>
          </a:p>
        </p:txBody>
      </p:sp>
      <p:grpSp>
        <p:nvGrpSpPr>
          <p:cNvPr id="4" name="Group 3" descr="To illuminate">
            <a:extLst>
              <a:ext uri="{FF2B5EF4-FFF2-40B4-BE49-F238E27FC236}">
                <a16:creationId xmlns:a16="http://schemas.microsoft.com/office/drawing/2014/main" id="{95D9560F-6B51-6AF3-CD5C-741454253462}"/>
              </a:ext>
            </a:extLst>
          </p:cNvPr>
          <p:cNvGrpSpPr/>
          <p:nvPr/>
        </p:nvGrpSpPr>
        <p:grpSpPr>
          <a:xfrm>
            <a:off x="916123" y="1190666"/>
            <a:ext cx="5471315" cy="5247059"/>
            <a:chOff x="916123"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916123"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2731093"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Arial" panose="020B0604020202020204" pitchFamily="34" charset="0"/>
                  <a:cs typeface="Arial" panose="020B0604020202020204" pitchFamily="34" charset="0"/>
                </a:rPr>
                <a:t>To Illuminate</a:t>
              </a:r>
            </a:p>
          </p:txBody>
        </p:sp>
      </p:grpSp>
      <p:sp>
        <p:nvSpPr>
          <p:cNvPr id="15" name="Speech Bubble: Rectangle with Corners Rounded 14">
            <a:extLst>
              <a:ext uri="{FF2B5EF4-FFF2-40B4-BE49-F238E27FC236}">
                <a16:creationId xmlns:a16="http://schemas.microsoft.com/office/drawing/2014/main" id="{8345FE31-1711-7645-80C3-A7E4F04288CC}"/>
              </a:ext>
            </a:extLst>
          </p:cNvPr>
          <p:cNvSpPr/>
          <p:nvPr/>
        </p:nvSpPr>
        <p:spPr>
          <a:xfrm>
            <a:off x="371474" y="5163334"/>
            <a:ext cx="3398859" cy="1008000"/>
          </a:xfrm>
          <a:prstGeom prst="wedgeRoundRectCallout">
            <a:avLst>
              <a:gd name="adj1" fmla="val 32922"/>
              <a:gd name="adj2" fmla="val -85237"/>
              <a:gd name="adj3" fmla="val 16667"/>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b="1" dirty="0">
                <a:solidFill>
                  <a:schemeClr val="tx1"/>
                </a:solidFill>
                <a:latin typeface="Arial" panose="020B0604020202020204" pitchFamily="34" charset="0"/>
                <a:cs typeface="Arial" panose="020B0604020202020204" pitchFamily="34" charset="0"/>
              </a:rPr>
              <a:t>Explain how light can be used to ‘illuminate’ in drama</a:t>
            </a:r>
          </a:p>
        </p:txBody>
      </p:sp>
      <p:grpSp>
        <p:nvGrpSpPr>
          <p:cNvPr id="12" name="Group 11" descr="To evoke">
            <a:extLst>
              <a:ext uri="{FF2B5EF4-FFF2-40B4-BE49-F238E27FC236}">
                <a16:creationId xmlns:a16="http://schemas.microsoft.com/office/drawing/2014/main" id="{C5AED732-DC57-3916-DBAC-438AE2CFC8ED}"/>
              </a:ext>
            </a:extLst>
          </p:cNvPr>
          <p:cNvGrpSpPr/>
          <p:nvPr/>
        </p:nvGrpSpPr>
        <p:grpSpPr>
          <a:xfrm>
            <a:off x="5365269" y="1190666"/>
            <a:ext cx="5471315" cy="5247059"/>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Arial" panose="020B0604020202020204" pitchFamily="34" charset="0"/>
                  <a:cs typeface="Arial" panose="020B0604020202020204" pitchFamily="34" charset="0"/>
                </a:rPr>
                <a:t>To </a:t>
              </a:r>
              <a:r>
                <a:rPr lang="en-AU" b="1" dirty="0">
                  <a:solidFill>
                    <a:srgbClr val="000000"/>
                  </a:solidFill>
                  <a:latin typeface="Arial" panose="020B0604020202020204" pitchFamily="34" charset="0"/>
                  <a:cs typeface="Arial" panose="020B0604020202020204" pitchFamily="34" charset="0"/>
                </a:rPr>
                <a:t>e</a:t>
              </a:r>
              <a:r>
                <a:rPr lang="en-AU" sz="1800" b="1" dirty="0">
                  <a:solidFill>
                    <a:srgbClr val="000000"/>
                  </a:solidFill>
                  <a:latin typeface="Arial" panose="020B0604020202020204" pitchFamily="34" charset="0"/>
                  <a:cs typeface="Arial" panose="020B0604020202020204" pitchFamily="34" charset="0"/>
                </a:rPr>
                <a:t>voke</a:t>
              </a:r>
            </a:p>
          </p:txBody>
        </p:sp>
      </p:grpSp>
      <p:sp>
        <p:nvSpPr>
          <p:cNvPr id="14" name="Speech Bubble: Rectangle with Corners Rounded 13">
            <a:extLst>
              <a:ext uri="{FF2B5EF4-FFF2-40B4-BE49-F238E27FC236}">
                <a16:creationId xmlns:a16="http://schemas.microsoft.com/office/drawing/2014/main" id="{369AFBB0-4976-D116-2849-6699B6A503D6}"/>
              </a:ext>
            </a:extLst>
          </p:cNvPr>
          <p:cNvSpPr/>
          <p:nvPr/>
        </p:nvSpPr>
        <p:spPr>
          <a:xfrm>
            <a:off x="8217075" y="2078909"/>
            <a:ext cx="3626926" cy="1008000"/>
          </a:xfrm>
          <a:prstGeom prst="wedgeRoundRectCallout">
            <a:avLst>
              <a:gd name="adj1" fmla="val -35875"/>
              <a:gd name="adj2" fmla="val 83769"/>
              <a:gd name="adj3" fmla="val 16667"/>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b="1" dirty="0">
                <a:solidFill>
                  <a:schemeClr val="bg1"/>
                </a:solidFill>
                <a:latin typeface="Arial" panose="020B0604020202020204" pitchFamily="34" charset="0"/>
                <a:cs typeface="Arial" panose="020B0604020202020204" pitchFamily="34" charset="0"/>
              </a:rPr>
              <a:t>Explain how light can be used to ‘evoke’ in the theatre</a:t>
            </a:r>
          </a:p>
        </p:txBody>
      </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42</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p:txBody>
          <a:bodyPr/>
          <a:lstStyle/>
          <a:p>
            <a:r>
              <a:rPr lang="en-AU" dirty="0"/>
              <a:t>4.1c – introduction to lighting</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p:txBody>
          <a:bodyPr/>
          <a:lstStyle/>
          <a:p>
            <a:r>
              <a:rPr lang="en-AU" dirty="0">
                <a:hlinkClick r:id="rId2"/>
              </a:rPr>
              <a:t>The Arts Unit – Art Bites</a:t>
            </a:r>
            <a:endParaRPr lang="en-AU" dirty="0"/>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400675" y="1800000"/>
            <a:ext cx="6407150" cy="2391000"/>
          </a:xfrm>
        </p:spPr>
        <p:txBody>
          <a:bodyPr/>
          <a:lstStyle/>
          <a:p>
            <a:pPr>
              <a:spcAft>
                <a:spcPts val="600"/>
              </a:spcAft>
            </a:pPr>
            <a:r>
              <a:rPr lang="en-AU" sz="1800" dirty="0"/>
              <a:t>While you are watching this video note down:</a:t>
            </a:r>
          </a:p>
          <a:p>
            <a:pPr marL="285750" lvl="0" indent="-285750">
              <a:spcAft>
                <a:spcPts val="600"/>
              </a:spcAft>
              <a:buFont typeface="Arial" panose="020B0604020202020204" pitchFamily="34" charset="0"/>
              <a:buChar char="•"/>
            </a:pPr>
            <a:r>
              <a:rPr lang="en-AU" sz="1800" kern="100" dirty="0">
                <a:effectLst/>
                <a:ea typeface="Calibri" panose="020F0502020204030204" pitchFamily="34" charset="0"/>
              </a:rPr>
              <a:t>3 things you have learned about the direction of light</a:t>
            </a:r>
          </a:p>
          <a:p>
            <a:pPr marL="285750" lvl="0" indent="-285750">
              <a:spcAft>
                <a:spcPts val="600"/>
              </a:spcAft>
              <a:buFont typeface="Arial" panose="020B0604020202020204" pitchFamily="34" charset="0"/>
              <a:buChar char="•"/>
            </a:pPr>
            <a:r>
              <a:rPr lang="en-AU" sz="1800" kern="100" dirty="0">
                <a:effectLst/>
                <a:ea typeface="Calibri" panose="020F0502020204030204" pitchFamily="34" charset="0"/>
              </a:rPr>
              <a:t>3 things you have learned about colour</a:t>
            </a:r>
          </a:p>
          <a:p>
            <a:pPr marL="285750" lvl="0" indent="-285750">
              <a:spcAft>
                <a:spcPts val="600"/>
              </a:spcAft>
              <a:buFont typeface="Arial" panose="020B0604020202020204" pitchFamily="34" charset="0"/>
              <a:buChar char="•"/>
            </a:pPr>
            <a:r>
              <a:rPr lang="en-AU" sz="1800" kern="100" dirty="0">
                <a:effectLst/>
                <a:ea typeface="Calibri" panose="020F0502020204030204" pitchFamily="34" charset="0"/>
              </a:rPr>
              <a:t>3 things you have learned about shape and shadow.</a:t>
            </a:r>
          </a:p>
        </p:txBody>
      </p:sp>
      <p:grpSp>
        <p:nvGrpSpPr>
          <p:cNvPr id="19" name="Group 18">
            <a:extLst>
              <a:ext uri="{FF2B5EF4-FFF2-40B4-BE49-F238E27FC236}">
                <a16:creationId xmlns:a16="http://schemas.microsoft.com/office/drawing/2014/main" id="{24FE9677-2009-77F4-1FE0-C9C352A6D52B}"/>
              </a:ext>
              <a:ext uri="{C183D7F6-B498-43B3-948B-1728B52AA6E4}">
                <adec:decorative xmlns:adec="http://schemas.microsoft.com/office/drawing/2017/decorative" val="1"/>
              </a:ext>
            </a:extLst>
          </p:cNvPr>
          <p:cNvGrpSpPr/>
          <p:nvPr/>
        </p:nvGrpSpPr>
        <p:grpSpPr>
          <a:xfrm>
            <a:off x="217369" y="695561"/>
            <a:ext cx="4822383" cy="5820439"/>
            <a:chOff x="72482" y="695561"/>
            <a:chExt cx="4822383" cy="5820439"/>
          </a:xfrm>
        </p:grpSpPr>
        <p:grpSp>
          <p:nvGrpSpPr>
            <p:cNvPr id="16" name="Group 15">
              <a:extLst>
                <a:ext uri="{FF2B5EF4-FFF2-40B4-BE49-F238E27FC236}">
                  <a16:creationId xmlns:a16="http://schemas.microsoft.com/office/drawing/2014/main" id="{7FED07D0-CDAC-9512-B939-267A535C8AD8}"/>
                </a:ext>
              </a:extLst>
            </p:cNvPr>
            <p:cNvGrpSpPr/>
            <p:nvPr/>
          </p:nvGrpSpPr>
          <p:grpSpPr>
            <a:xfrm>
              <a:off x="72482" y="695561"/>
              <a:ext cx="4822383" cy="5820439"/>
              <a:chOff x="393606" y="1459746"/>
              <a:chExt cx="4822383" cy="5820439"/>
            </a:xfrm>
          </p:grpSpPr>
          <p:grpSp>
            <p:nvGrpSpPr>
              <p:cNvPr id="4" name="Group 3" descr="Ipad frame placeholder">
                <a:extLst>
                  <a:ext uri="{FF2B5EF4-FFF2-40B4-BE49-F238E27FC236}">
                    <a16:creationId xmlns:a16="http://schemas.microsoft.com/office/drawing/2014/main" id="{856A8C94-6482-B550-52DF-61AFC4218F56}"/>
                  </a:ext>
                </a:extLst>
              </p:cNvPr>
              <p:cNvGrpSpPr/>
              <p:nvPr/>
            </p:nvGrpSpPr>
            <p:grpSpPr>
              <a:xfrm>
                <a:off x="393606" y="1459746"/>
                <a:ext cx="4822383" cy="5820439"/>
                <a:chOff x="7369738" y="1564167"/>
                <a:chExt cx="3274646" cy="3952377"/>
              </a:xfrm>
            </p:grpSpPr>
            <p:pic>
              <p:nvPicPr>
                <p:cNvPr id="5" name="Picture 8" descr="A white rectangle with a black border&#10;&#10;Description automatically generated with low confidence">
                  <a:extLst>
                    <a:ext uri="{FF2B5EF4-FFF2-40B4-BE49-F238E27FC236}">
                      <a16:creationId xmlns:a16="http://schemas.microsoft.com/office/drawing/2014/main" id="{5D6D5940-DA8B-B99F-ADFD-3F1C93EA1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738" y="1564167"/>
                  <a:ext cx="3274646" cy="3952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64C90736-70DE-7413-5790-D27F1C307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15558" y="1873598"/>
                  <a:ext cx="57089" cy="331117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hlinkClick r:id="rId2"/>
                <a:extLst>
                  <a:ext uri="{FF2B5EF4-FFF2-40B4-BE49-F238E27FC236}">
                    <a16:creationId xmlns:a16="http://schemas.microsoft.com/office/drawing/2014/main" id="{AF13A68C-C12B-21BD-1BA6-DB48C1D13621}"/>
                  </a:ext>
                </a:extLst>
              </p:cNvPr>
              <p:cNvPicPr>
                <a:picLocks noChangeAspect="1"/>
              </p:cNvPicPr>
              <p:nvPr/>
            </p:nvPicPr>
            <p:blipFill>
              <a:blip r:embed="rId5"/>
              <a:srcRect l="-2239" t="-152" b="14897"/>
              <a:stretch/>
            </p:blipFill>
            <p:spPr>
              <a:xfrm>
                <a:off x="1026121" y="1907199"/>
                <a:ext cx="3402736" cy="4893118"/>
              </a:xfrm>
              <a:prstGeom prst="rect">
                <a:avLst/>
              </a:prstGeom>
            </p:spPr>
          </p:pic>
        </p:grpSp>
        <p:pic>
          <p:nvPicPr>
            <p:cNvPr id="11" name="Picture 10">
              <a:hlinkClick r:id="rId2"/>
              <a:extLst>
                <a:ext uri="{FF2B5EF4-FFF2-40B4-BE49-F238E27FC236}">
                  <a16:creationId xmlns:a16="http://schemas.microsoft.com/office/drawing/2014/main" id="{14F1E91A-8E84-2B08-5D37-55A85AE8B54F}"/>
                </a:ext>
              </a:extLst>
            </p:cNvPr>
            <p:cNvPicPr>
              <a:picLocks noChangeAspect="1"/>
            </p:cNvPicPr>
            <p:nvPr/>
          </p:nvPicPr>
          <p:blipFill>
            <a:blip r:embed="rId6"/>
            <a:stretch>
              <a:fillRect/>
            </a:stretch>
          </p:blipFill>
          <p:spPr>
            <a:xfrm>
              <a:off x="2050819" y="4647621"/>
              <a:ext cx="865707" cy="499915"/>
            </a:xfrm>
            <a:prstGeom prst="rect">
              <a:avLst/>
            </a:prstGeom>
          </p:spPr>
        </p:pic>
      </p:gr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43</a:t>
            </a:fld>
            <a:endParaRPr lang="en-AU" dirty="0"/>
          </a:p>
        </p:txBody>
      </p:sp>
    </p:spTree>
    <p:extLst>
      <p:ext uri="{BB962C8B-B14F-4D97-AF65-F5344CB8AC3E}">
        <p14:creationId xmlns:p14="http://schemas.microsoft.com/office/powerpoint/2010/main" val="350725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4.1d – What do I know about stage lighting?</a:t>
            </a:r>
          </a:p>
        </p:txBody>
      </p:sp>
      <p:grpSp>
        <p:nvGrpSpPr>
          <p:cNvPr id="4" name="Group 3">
            <a:extLst>
              <a:ext uri="{FF2B5EF4-FFF2-40B4-BE49-F238E27FC236}">
                <a16:creationId xmlns:a16="http://schemas.microsoft.com/office/drawing/2014/main" id="{C4C44331-F4A1-6C19-EE16-519CA6F90A5C}"/>
              </a:ext>
              <a:ext uri="{C183D7F6-B498-43B3-948B-1728B52AA6E4}">
                <adec:decorative xmlns:adec="http://schemas.microsoft.com/office/drawing/2017/decorative" val="1"/>
              </a:ext>
            </a:extLst>
          </p:cNvPr>
          <p:cNvGrpSpPr/>
          <p:nvPr/>
        </p:nvGrpSpPr>
        <p:grpSpPr>
          <a:xfrm>
            <a:off x="377172" y="1026771"/>
            <a:ext cx="11217928" cy="1784466"/>
            <a:chOff x="377172" y="1026771"/>
            <a:chExt cx="11217928" cy="1784466"/>
          </a:xfrm>
        </p:grpSpPr>
        <p:sp>
          <p:nvSpPr>
            <p:cNvPr id="10" name="Rectangle: Rounded Corners 7">
              <a:extLst>
                <a:ext uri="{FF2B5EF4-FFF2-40B4-BE49-F238E27FC236}">
                  <a16:creationId xmlns:a16="http://schemas.microsoft.com/office/drawing/2014/main" id="{BE97A22B-22CD-5187-25E3-42255A8E28A3}"/>
                </a:ext>
                <a:ext uri="{C183D7F6-B498-43B3-948B-1728B52AA6E4}">
                  <adec:decorative xmlns:adec="http://schemas.microsoft.com/office/drawing/2017/decorative" val="1"/>
                </a:ext>
              </a:extLst>
            </p:cNvPr>
            <p:cNvSpPr/>
            <p:nvPr/>
          </p:nvSpPr>
          <p:spPr>
            <a:xfrm>
              <a:off x="939799" y="1026771"/>
              <a:ext cx="10655301"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5B61BB58-15DF-E800-425C-878A4E4078B3}"/>
                </a:ext>
                <a:ext uri="{C183D7F6-B498-43B3-948B-1728B52AA6E4}">
                  <adec:decorative xmlns:adec="http://schemas.microsoft.com/office/drawing/2017/decorative" val="1"/>
                </a:ext>
              </a:extLst>
            </p:cNvPr>
            <p:cNvSpPr/>
            <p:nvPr/>
          </p:nvSpPr>
          <p:spPr>
            <a:xfrm>
              <a:off x="377172" y="1330436"/>
              <a:ext cx="1177137" cy="1177137"/>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4000" b="1" dirty="0">
                <a:latin typeface="Arial" panose="020B0604020202020204" pitchFamily="34" charset="0"/>
                <a:cs typeface="Arial" panose="020B0604020202020204" pitchFamily="34" charset="0"/>
              </a:endParaRPr>
            </a:p>
          </p:txBody>
        </p:sp>
      </p:grpSp>
      <p:sp>
        <p:nvSpPr>
          <p:cNvPr id="21" name="Google Shape;91;p15">
            <a:extLst>
              <a:ext uri="{FF2B5EF4-FFF2-40B4-BE49-F238E27FC236}">
                <a16:creationId xmlns:a16="http://schemas.microsoft.com/office/drawing/2014/main" id="{2401BCF4-5099-C8CA-2E02-0D76934D9FA3}"/>
              </a:ext>
            </a:extLst>
          </p:cNvPr>
          <p:cNvSpPr txBox="1"/>
          <p:nvPr/>
        </p:nvSpPr>
        <p:spPr>
          <a:xfrm>
            <a:off x="1649864" y="950571"/>
            <a:ext cx="6661814" cy="554000"/>
          </a:xfrm>
          <a:prstGeom prst="rect">
            <a:avLst/>
          </a:prstGeom>
          <a:noFill/>
          <a:ln>
            <a:noFill/>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List 3 things you have learned about the direction and focus of light.</a:t>
            </a:r>
            <a:endParaRPr sz="3200" dirty="0">
              <a:latin typeface="Roboto"/>
              <a:ea typeface="Roboto"/>
              <a:cs typeface="Roboto"/>
              <a:sym typeface="Roboto"/>
            </a:endParaRPr>
          </a:p>
        </p:txBody>
      </p:sp>
      <p:sp>
        <p:nvSpPr>
          <p:cNvPr id="18" name="Google Shape;92;p15">
            <a:extLst>
              <a:ext uri="{FF2B5EF4-FFF2-40B4-BE49-F238E27FC236}">
                <a16:creationId xmlns:a16="http://schemas.microsoft.com/office/drawing/2014/main" id="{6EFDC7AD-9B2C-F220-857F-5C8364B30A7C}"/>
              </a:ext>
            </a:extLst>
          </p:cNvPr>
          <p:cNvSpPr txBox="1"/>
          <p:nvPr/>
        </p:nvSpPr>
        <p:spPr>
          <a:xfrm>
            <a:off x="1782255" y="15077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sym typeface="Montserrat"/>
              </a:rPr>
              <a:t>1. </a:t>
            </a:r>
            <a:endParaRPr dirty="0">
              <a:sym typeface="Montserrat"/>
            </a:endParaRPr>
          </a:p>
        </p:txBody>
      </p:sp>
      <p:sp>
        <p:nvSpPr>
          <p:cNvPr id="19" name="Google Shape;93;p15">
            <a:extLst>
              <a:ext uri="{FF2B5EF4-FFF2-40B4-BE49-F238E27FC236}">
                <a16:creationId xmlns:a16="http://schemas.microsoft.com/office/drawing/2014/main" id="{FC74774B-0DA0-CB7E-DE68-E8F9B6F37CE7}"/>
              </a:ext>
            </a:extLst>
          </p:cNvPr>
          <p:cNvSpPr txBox="1"/>
          <p:nvPr/>
        </p:nvSpPr>
        <p:spPr>
          <a:xfrm>
            <a:off x="5028201" y="15077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2. </a:t>
            </a:r>
            <a:endParaRPr sz="1600" dirty="0">
              <a:latin typeface="Arial" panose="020B0604020202020204" pitchFamily="34" charset="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56C9B42B-5502-2D01-1F54-02EAD37D035F}"/>
              </a:ext>
            </a:extLst>
          </p:cNvPr>
          <p:cNvSpPr txBox="1"/>
          <p:nvPr/>
        </p:nvSpPr>
        <p:spPr>
          <a:xfrm>
            <a:off x="8274147" y="15077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3. </a:t>
            </a:r>
            <a:endParaRPr sz="1600" dirty="0">
              <a:latin typeface="Arial" panose="020B0604020202020204" pitchFamily="34" charset="0"/>
              <a:ea typeface="Montserrat"/>
              <a:cs typeface="Arial" panose="020B0604020202020204" pitchFamily="34" charset="0"/>
              <a:sym typeface="Montserrat"/>
            </a:endParaRPr>
          </a:p>
        </p:txBody>
      </p:sp>
      <p:grpSp>
        <p:nvGrpSpPr>
          <p:cNvPr id="6" name="Group 5">
            <a:extLst>
              <a:ext uri="{FF2B5EF4-FFF2-40B4-BE49-F238E27FC236}">
                <a16:creationId xmlns:a16="http://schemas.microsoft.com/office/drawing/2014/main" id="{C6CE833D-768C-C6C2-06FA-0216927DD5FD}"/>
              </a:ext>
              <a:ext uri="{C183D7F6-B498-43B3-948B-1728B52AA6E4}">
                <adec:decorative xmlns:adec="http://schemas.microsoft.com/office/drawing/2017/decorative" val="1"/>
              </a:ext>
            </a:extLst>
          </p:cNvPr>
          <p:cNvGrpSpPr/>
          <p:nvPr/>
        </p:nvGrpSpPr>
        <p:grpSpPr>
          <a:xfrm>
            <a:off x="377172" y="2893671"/>
            <a:ext cx="11217928" cy="1784466"/>
            <a:chOff x="377172" y="2893671"/>
            <a:chExt cx="11217928" cy="1784466"/>
          </a:xfrm>
        </p:grpSpPr>
        <p:sp>
          <p:nvSpPr>
            <p:cNvPr id="17" name="Rectangle: Rounded Corners 7">
              <a:extLst>
                <a:ext uri="{FF2B5EF4-FFF2-40B4-BE49-F238E27FC236}">
                  <a16:creationId xmlns:a16="http://schemas.microsoft.com/office/drawing/2014/main" id="{A40FFEA2-603F-B30A-9E3B-3AD53AA23917}"/>
                </a:ext>
                <a:ext uri="{C183D7F6-B498-43B3-948B-1728B52AA6E4}">
                  <adec:decorative xmlns:adec="http://schemas.microsoft.com/office/drawing/2017/decorative" val="1"/>
                </a:ext>
              </a:extLst>
            </p:cNvPr>
            <p:cNvSpPr/>
            <p:nvPr/>
          </p:nvSpPr>
          <p:spPr>
            <a:xfrm>
              <a:off x="939799" y="2893671"/>
              <a:ext cx="10655301"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63B03A92-BD49-0B29-90E3-B6B5B08A48DB}"/>
                </a:ext>
                <a:ext uri="{C183D7F6-B498-43B3-948B-1728B52AA6E4}">
                  <adec:decorative xmlns:adec="http://schemas.microsoft.com/office/drawing/2017/decorative" val="1"/>
                </a:ext>
              </a:extLst>
            </p:cNvPr>
            <p:cNvSpPr/>
            <p:nvPr/>
          </p:nvSpPr>
          <p:spPr>
            <a:xfrm>
              <a:off x="377172" y="3197336"/>
              <a:ext cx="1177137" cy="1177137"/>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4000" b="1" dirty="0">
                <a:latin typeface="Arial" panose="020B0604020202020204" pitchFamily="34" charset="0"/>
                <a:cs typeface="Arial" panose="020B0604020202020204" pitchFamily="34" charset="0"/>
              </a:endParaRPr>
            </a:p>
          </p:txBody>
        </p:sp>
      </p:grpSp>
      <p:sp>
        <p:nvSpPr>
          <p:cNvPr id="25" name="Google Shape;91;p15">
            <a:extLst>
              <a:ext uri="{FF2B5EF4-FFF2-40B4-BE49-F238E27FC236}">
                <a16:creationId xmlns:a16="http://schemas.microsoft.com/office/drawing/2014/main" id="{6059574B-D602-B315-6BAB-E35B76ADBFF3}"/>
              </a:ext>
            </a:extLst>
          </p:cNvPr>
          <p:cNvSpPr txBox="1"/>
          <p:nvPr/>
        </p:nvSpPr>
        <p:spPr>
          <a:xfrm>
            <a:off x="1641476" y="2898379"/>
            <a:ext cx="5849214" cy="554000"/>
          </a:xfrm>
          <a:prstGeom prst="rect">
            <a:avLst/>
          </a:prstGeom>
          <a:noFill/>
          <a:ln>
            <a:noFill/>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List 3 things you have learned about colour.</a:t>
            </a:r>
            <a:endParaRPr sz="3200" dirty="0">
              <a:latin typeface="Roboto"/>
              <a:ea typeface="Roboto"/>
              <a:cs typeface="Roboto"/>
              <a:sym typeface="Roboto"/>
            </a:endParaRPr>
          </a:p>
        </p:txBody>
      </p:sp>
      <p:sp>
        <p:nvSpPr>
          <p:cNvPr id="22" name="Google Shape;92;p15">
            <a:extLst>
              <a:ext uri="{FF2B5EF4-FFF2-40B4-BE49-F238E27FC236}">
                <a16:creationId xmlns:a16="http://schemas.microsoft.com/office/drawing/2014/main" id="{2EF834D0-7A71-20AC-EF77-753DEBCD9DFF}"/>
              </a:ext>
            </a:extLst>
          </p:cNvPr>
          <p:cNvSpPr txBox="1"/>
          <p:nvPr/>
        </p:nvSpPr>
        <p:spPr>
          <a:xfrm>
            <a:off x="1782255" y="33793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1. </a:t>
            </a:r>
            <a:endParaRPr sz="1600" dirty="0">
              <a:latin typeface="Arial" panose="020B0604020202020204" pitchFamily="34" charset="0"/>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ADD4898E-D8C2-2311-C09D-FF33B751798B}"/>
              </a:ext>
            </a:extLst>
          </p:cNvPr>
          <p:cNvSpPr txBox="1"/>
          <p:nvPr/>
        </p:nvSpPr>
        <p:spPr>
          <a:xfrm>
            <a:off x="5028201" y="33793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2. </a:t>
            </a:r>
            <a:endParaRPr sz="1600" dirty="0">
              <a:latin typeface="Arial" panose="020B0604020202020204" pitchFamily="34" charset="0"/>
              <a:ea typeface="Montserrat"/>
              <a:cs typeface="Arial" panose="020B0604020202020204" pitchFamily="34" charset="0"/>
              <a:sym typeface="Montserrat"/>
            </a:endParaRPr>
          </a:p>
        </p:txBody>
      </p:sp>
      <p:sp>
        <p:nvSpPr>
          <p:cNvPr id="13" name="Google Shape;93;p15">
            <a:extLst>
              <a:ext uri="{FF2B5EF4-FFF2-40B4-BE49-F238E27FC236}">
                <a16:creationId xmlns:a16="http://schemas.microsoft.com/office/drawing/2014/main" id="{38625AAA-2DCD-8598-A2B3-3ACD164D21BF}"/>
              </a:ext>
            </a:extLst>
          </p:cNvPr>
          <p:cNvSpPr txBox="1"/>
          <p:nvPr/>
        </p:nvSpPr>
        <p:spPr>
          <a:xfrm>
            <a:off x="8274147" y="33793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3. </a:t>
            </a:r>
            <a:endParaRPr sz="1600" dirty="0">
              <a:latin typeface="Arial" panose="020B0604020202020204" pitchFamily="34" charset="0"/>
              <a:ea typeface="Montserrat"/>
              <a:cs typeface="Arial" panose="020B0604020202020204" pitchFamily="34" charset="0"/>
              <a:sym typeface="Montserrat"/>
            </a:endParaRPr>
          </a:p>
        </p:txBody>
      </p:sp>
      <p:grpSp>
        <p:nvGrpSpPr>
          <p:cNvPr id="7" name="Group 6">
            <a:extLst>
              <a:ext uri="{FF2B5EF4-FFF2-40B4-BE49-F238E27FC236}">
                <a16:creationId xmlns:a16="http://schemas.microsoft.com/office/drawing/2014/main" id="{45343F4A-1889-B8B3-A296-394459D6459A}"/>
              </a:ext>
              <a:ext uri="{C183D7F6-B498-43B3-948B-1728B52AA6E4}">
                <adec:decorative xmlns:adec="http://schemas.microsoft.com/office/drawing/2017/decorative" val="1"/>
              </a:ext>
            </a:extLst>
          </p:cNvPr>
          <p:cNvGrpSpPr/>
          <p:nvPr/>
        </p:nvGrpSpPr>
        <p:grpSpPr>
          <a:xfrm>
            <a:off x="377172" y="4760571"/>
            <a:ext cx="11217928" cy="1784466"/>
            <a:chOff x="377172" y="4760571"/>
            <a:chExt cx="11217928" cy="1784466"/>
          </a:xfrm>
        </p:grpSpPr>
        <p:sp>
          <p:nvSpPr>
            <p:cNvPr id="27" name="Rectangle: Rounded Corners 7">
              <a:extLst>
                <a:ext uri="{FF2B5EF4-FFF2-40B4-BE49-F238E27FC236}">
                  <a16:creationId xmlns:a16="http://schemas.microsoft.com/office/drawing/2014/main" id="{3537E4C6-811C-1F95-57DF-098F74E65BB3}"/>
                </a:ext>
                <a:ext uri="{C183D7F6-B498-43B3-948B-1728B52AA6E4}">
                  <adec:decorative xmlns:adec="http://schemas.microsoft.com/office/drawing/2017/decorative" val="1"/>
                </a:ext>
              </a:extLst>
            </p:cNvPr>
            <p:cNvSpPr/>
            <p:nvPr/>
          </p:nvSpPr>
          <p:spPr>
            <a:xfrm>
              <a:off x="939799" y="4760571"/>
              <a:ext cx="10655301"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2E9F7400-C05F-B977-F37A-194A28D46473}"/>
                </a:ext>
                <a:ext uri="{C183D7F6-B498-43B3-948B-1728B52AA6E4}">
                  <adec:decorative xmlns:adec="http://schemas.microsoft.com/office/drawing/2017/decorative" val="1"/>
                </a:ext>
              </a:extLst>
            </p:cNvPr>
            <p:cNvSpPr/>
            <p:nvPr/>
          </p:nvSpPr>
          <p:spPr>
            <a:xfrm>
              <a:off x="377172" y="5064236"/>
              <a:ext cx="1177137" cy="1177137"/>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4000" b="1" dirty="0">
                <a:latin typeface="Arial" panose="020B0604020202020204" pitchFamily="34" charset="0"/>
                <a:cs typeface="Arial" panose="020B0604020202020204" pitchFamily="34" charset="0"/>
              </a:endParaRPr>
            </a:p>
          </p:txBody>
        </p:sp>
      </p:grpSp>
      <p:sp>
        <p:nvSpPr>
          <p:cNvPr id="29" name="Google Shape;91;p15">
            <a:extLst>
              <a:ext uri="{FF2B5EF4-FFF2-40B4-BE49-F238E27FC236}">
                <a16:creationId xmlns:a16="http://schemas.microsoft.com/office/drawing/2014/main" id="{8F677DED-B9DE-217A-6DC7-5FC5B8A275CD}"/>
              </a:ext>
            </a:extLst>
          </p:cNvPr>
          <p:cNvSpPr txBox="1"/>
          <p:nvPr/>
        </p:nvSpPr>
        <p:spPr>
          <a:xfrm>
            <a:off x="1641476" y="4743165"/>
            <a:ext cx="6078458" cy="554000"/>
          </a:xfrm>
          <a:prstGeom prst="rect">
            <a:avLst/>
          </a:prstGeom>
          <a:noFill/>
          <a:ln>
            <a:noFill/>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List 3 things you have learned about shape and shadow.</a:t>
            </a:r>
            <a:endParaRPr sz="3200" dirty="0">
              <a:latin typeface="Roboto"/>
              <a:ea typeface="Roboto"/>
              <a:cs typeface="Roboto"/>
              <a:sym typeface="Roboto"/>
            </a:endParaRPr>
          </a:p>
        </p:txBody>
      </p:sp>
      <p:sp>
        <p:nvSpPr>
          <p:cNvPr id="26" name="Google Shape;92;p15">
            <a:extLst>
              <a:ext uri="{FF2B5EF4-FFF2-40B4-BE49-F238E27FC236}">
                <a16:creationId xmlns:a16="http://schemas.microsoft.com/office/drawing/2014/main" id="{A46D5317-47DD-BB2F-3559-AC948AF7A8FE}"/>
              </a:ext>
            </a:extLst>
          </p:cNvPr>
          <p:cNvSpPr txBox="1"/>
          <p:nvPr/>
        </p:nvSpPr>
        <p:spPr>
          <a:xfrm>
            <a:off x="1782255" y="52241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1. </a:t>
            </a:r>
            <a:endParaRPr sz="1600" dirty="0">
              <a:latin typeface="Arial" panose="020B0604020202020204" pitchFamily="34" charset="0"/>
              <a:ea typeface="Montserrat"/>
              <a:cs typeface="Arial" panose="020B0604020202020204" pitchFamily="34" charset="0"/>
              <a:sym typeface="Montserrat"/>
            </a:endParaRPr>
          </a:p>
        </p:txBody>
      </p:sp>
      <p:sp>
        <p:nvSpPr>
          <p:cNvPr id="5" name="Google Shape;93;p15">
            <a:extLst>
              <a:ext uri="{FF2B5EF4-FFF2-40B4-BE49-F238E27FC236}">
                <a16:creationId xmlns:a16="http://schemas.microsoft.com/office/drawing/2014/main" id="{E89A186D-F13A-86F8-B1B5-CC4D0509927F}"/>
              </a:ext>
            </a:extLst>
          </p:cNvPr>
          <p:cNvSpPr txBox="1"/>
          <p:nvPr/>
        </p:nvSpPr>
        <p:spPr>
          <a:xfrm>
            <a:off x="5028201" y="5224153"/>
            <a:ext cx="3018000" cy="1168603"/>
          </a:xfrm>
          <a:prstGeom prst="rect">
            <a:avLst/>
          </a:prstGeom>
          <a:solidFill>
            <a:schemeClr val="bg1"/>
          </a:solidFill>
          <a:ln w="19050" cap="flat" cmpd="sng">
            <a:solidFill>
              <a:schemeClr val="tx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2. </a:t>
            </a:r>
            <a:endParaRPr sz="1600" dirty="0">
              <a:latin typeface="Arial" panose="020B0604020202020204" pitchFamily="34" charset="0"/>
              <a:ea typeface="Montserrat"/>
              <a:cs typeface="Arial" panose="020B0604020202020204" pitchFamily="34" charset="0"/>
              <a:sym typeface="Montserrat"/>
            </a:endParaRPr>
          </a:p>
        </p:txBody>
      </p:sp>
      <p:sp>
        <p:nvSpPr>
          <p:cNvPr id="12" name="Google Shape;94;p15">
            <a:extLst>
              <a:ext uri="{FF2B5EF4-FFF2-40B4-BE49-F238E27FC236}">
                <a16:creationId xmlns:a16="http://schemas.microsoft.com/office/drawing/2014/main" id="{BE293C34-7C4E-506F-2ED9-F50A0D99717C}"/>
              </a:ext>
            </a:extLst>
          </p:cNvPr>
          <p:cNvSpPr txBox="1"/>
          <p:nvPr/>
        </p:nvSpPr>
        <p:spPr>
          <a:xfrm>
            <a:off x="8274147" y="5224152"/>
            <a:ext cx="3018000" cy="1168603"/>
          </a:xfrm>
          <a:prstGeom prst="rect">
            <a:avLst/>
          </a:prstGeom>
          <a:solidFill>
            <a:schemeClr val="bg1"/>
          </a:solidFill>
          <a:ln w="19050" cap="flat" cmpd="sng">
            <a:solidFill>
              <a:schemeClr val="tx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3. </a:t>
            </a:r>
            <a:endParaRPr sz="1600" dirty="0">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dirty="0"/>
          </a:p>
        </p:txBody>
      </p:sp>
    </p:spTree>
    <p:extLst>
      <p:ext uri="{BB962C8B-B14F-4D97-AF65-F5344CB8AC3E}">
        <p14:creationId xmlns:p14="http://schemas.microsoft.com/office/powerpoint/2010/main" val="169404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4.2 – experimenting with light</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60832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dirty="0">
                <a:solidFill>
                  <a:schemeClr val="tx1"/>
                </a:solidFill>
                <a:latin typeface="Arial" panose="020B0604020202020204" pitchFamily="34" charset="0"/>
                <a:cs typeface="Arial" panose="020B0604020202020204" pitchFamily="34" charset="0"/>
              </a:rPr>
              <a:t>You will need to use a torch for this activity.</a:t>
            </a:r>
          </a:p>
          <a:p>
            <a:pPr>
              <a:lnSpc>
                <a:spcPct val="130000"/>
              </a:lnSpc>
              <a:spcAft>
                <a:spcPts val="600"/>
              </a:spcAft>
            </a:pPr>
            <a:r>
              <a:rPr lang="en-AU" dirty="0">
                <a:solidFill>
                  <a:schemeClr val="tx1"/>
                </a:solidFill>
                <a:latin typeface="Arial" panose="020B0604020202020204" pitchFamily="34" charset="0"/>
                <a:cs typeface="Arial" panose="020B0604020202020204" pitchFamily="34" charset="0"/>
              </a:rPr>
              <a:t>Remember the world of ‘Antarctica’ you created for our last ‘Shack’ activity? </a:t>
            </a:r>
          </a:p>
          <a:p>
            <a:pPr>
              <a:lnSpc>
                <a:spcPct val="130000"/>
              </a:lnSpc>
              <a:spcAft>
                <a:spcPts val="600"/>
              </a:spcAft>
            </a:pPr>
            <a:r>
              <a:rPr lang="en-AU" dirty="0">
                <a:solidFill>
                  <a:schemeClr val="tx1"/>
                </a:solidFill>
                <a:latin typeface="Arial" panose="020B0604020202020204" pitchFamily="34" charset="0"/>
                <a:cs typeface="Arial" panose="020B0604020202020204" pitchFamily="34" charset="0"/>
              </a:rPr>
              <a:t>In small groups, you will now devise a one-minute scene where the young explorers venture outside into the snowstorm…</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400000" y="1170000"/>
            <a:ext cx="560832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What creatures lurk out in the frozen wilderness? How will you ‘discover’ them with your torches?</a:t>
            </a:r>
          </a:p>
          <a:p>
            <a:pPr marL="2667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How can you use the torches to create a suspenseful atmosphere and sense of adventure for both performers and the audience watching?</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F7CA1DCB-1D45-B3B2-5931-FDE6E72B0ED7}"/>
              </a:ext>
            </a:extLst>
          </p:cNvPr>
          <p:cNvSpPr/>
          <p:nvPr/>
        </p:nvSpPr>
        <p:spPr>
          <a:xfrm>
            <a:off x="6501161" y="5464944"/>
            <a:ext cx="4697455" cy="1231056"/>
          </a:xfrm>
          <a:prstGeom prst="wedgeRoundRectCallout">
            <a:avLst>
              <a:gd name="adj1" fmla="val 8110"/>
              <a:gd name="adj2" fmla="val -72428"/>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These thoughts would be great documentation of your improvising, and creative and critical processes. They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45</a:t>
            </a:fld>
            <a:endParaRPr lang="en-AU" dirty="0"/>
          </a:p>
        </p:txBody>
      </p:sp>
    </p:spTree>
    <p:extLst>
      <p:ext uri="{BB962C8B-B14F-4D97-AF65-F5344CB8AC3E}">
        <p14:creationId xmlns:p14="http://schemas.microsoft.com/office/powerpoint/2010/main" val="3645795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descr="A person sitting on a ledge under a starry sky">
            <a:extLst>
              <a:ext uri="{FF2B5EF4-FFF2-40B4-BE49-F238E27FC236}">
                <a16:creationId xmlns:a16="http://schemas.microsoft.com/office/drawing/2014/main" id="{42DA4DC0-08AF-066B-2D0A-C149A4D1FBF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916709"/>
          </a:xfrm>
        </p:spPr>
        <p:txBody>
          <a:bodyPr/>
          <a:lstStyle/>
          <a:p>
            <a:r>
              <a:rPr lang="en-AU" sz="3200" dirty="0"/>
              <a:t>4.3 – </a:t>
            </a:r>
            <a:r>
              <a:rPr lang="en-AU" sz="3200" i="1" dirty="0"/>
              <a:t>Where in the World is Frank Sparrow</a:t>
            </a:r>
            <a:r>
              <a:rPr lang="en-AU" sz="3200" dirty="0"/>
              <a:t> by Angela Betzien</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8" y="1325811"/>
            <a:ext cx="6407150" cy="294189"/>
          </a:xfrm>
        </p:spPr>
        <p:txBody>
          <a:bodyPr/>
          <a:lstStyle/>
          <a:p>
            <a:r>
              <a:rPr lang="en-AU" dirty="0"/>
              <a:t>A synopsis</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400675" y="1800000"/>
            <a:ext cx="6407150" cy="4716000"/>
          </a:xfrm>
        </p:spPr>
        <p:txBody>
          <a:bodyPr/>
          <a:lstStyle/>
          <a:p>
            <a:pPr>
              <a:lnSpc>
                <a:spcPct val="130000"/>
              </a:lnSpc>
              <a:spcAft>
                <a:spcPts val="600"/>
              </a:spcAft>
            </a:pPr>
            <a:r>
              <a:rPr lang="en-AU" sz="1600" kern="100" dirty="0">
                <a:effectLst/>
                <a:ea typeface="Calibri" panose="020F0502020204030204" pitchFamily="34" charset="0"/>
              </a:rPr>
              <a:t>In the cold, dark streets of Stab City, a jogger discovers a mysterious young boy, Frank Sparrow, born from the black earth. Adopted by a childless couple, Frank's fragile health condemns him to a seemingly menial existence. Doctors believe he won't live beyond his teenage </a:t>
            </a:r>
            <a:r>
              <a:rPr lang="en-AU" sz="1600" kern="100" dirty="0">
                <a:ea typeface="Calibri" panose="020F0502020204030204" pitchFamily="34" charset="0"/>
              </a:rPr>
              <a:t>years.</a:t>
            </a:r>
          </a:p>
          <a:p>
            <a:pPr>
              <a:lnSpc>
                <a:spcPct val="130000"/>
              </a:lnSpc>
              <a:spcAft>
                <a:spcPts val="600"/>
              </a:spcAft>
            </a:pPr>
            <a:r>
              <a:rPr lang="en-AU" sz="1600" kern="100" dirty="0">
                <a:ea typeface="Calibri" panose="020F0502020204030204" pitchFamily="34" charset="0"/>
              </a:rPr>
              <a:t>One day, everything changes when Frank has a strange conversation with a dead rat in biology class. Shortly after, he meets Kira Kelly, a girl who, like Frank, dreams of escaping the oppressive, crime-ridden urban sprawl of Stab City.</a:t>
            </a:r>
          </a:p>
          <a:p>
            <a:pPr>
              <a:lnSpc>
                <a:spcPct val="130000"/>
              </a:lnSpc>
              <a:spcAft>
                <a:spcPts val="600"/>
              </a:spcAft>
            </a:pPr>
            <a:r>
              <a:rPr lang="en-AU" sz="1600" kern="100" dirty="0">
                <a:ea typeface="Calibri" panose="020F0502020204030204" pitchFamily="34" charset="0"/>
              </a:rPr>
              <a:t>Their connection sparks a journey of love, death, life and the pursuit of freedom. As Frank and Kira navigate their struggles and dreams, the question looms: Where in the world is Frank Sparrow?</a:t>
            </a:r>
            <a:r>
              <a:rPr lang="en-AU" sz="1600" kern="100" dirty="0">
                <a:effectLst/>
                <a:ea typeface="Calibri" panose="020F0502020204030204" pitchFamily="34" charset="0"/>
              </a:rPr>
              <a:t> </a:t>
            </a:r>
          </a:p>
          <a:p>
            <a:pPr>
              <a:lnSpc>
                <a:spcPct val="130000"/>
              </a:lnSpc>
              <a:spcAft>
                <a:spcPts val="600"/>
              </a:spcAft>
            </a:pPr>
            <a:endParaRPr lang="en-AU" sz="1600" kern="100" dirty="0">
              <a:effectLst/>
              <a:ea typeface="Calibri" panose="020F0502020204030204" pitchFamily="34" charset="0"/>
            </a:endParaRPr>
          </a:p>
          <a:p>
            <a:pPr>
              <a:lnSpc>
                <a:spcPct val="130000"/>
              </a:lnSpc>
              <a:spcAft>
                <a:spcPts val="600"/>
              </a:spcAft>
            </a:pPr>
            <a:r>
              <a:rPr lang="en-AU" sz="1000" kern="100" dirty="0">
                <a:ea typeface="Calibri" panose="020F0502020204030204" pitchFamily="34" charset="0"/>
              </a:rPr>
              <a:t>Text summarised from </a:t>
            </a:r>
            <a:r>
              <a:rPr lang="en-AU" sz="1000" kern="100" dirty="0">
                <a:ea typeface="Calibri" panose="020F0502020204030204" pitchFamily="34" charset="0"/>
                <a:hlinkClick r:id="rId4"/>
              </a:rPr>
              <a:t>Teaching Australian Gothic Theatre through Angela Betzien</a:t>
            </a:r>
            <a:r>
              <a:rPr lang="en-AU" sz="1000" kern="100" dirty="0">
                <a:ea typeface="Calibri" panose="020F0502020204030204" pitchFamily="34" charset="0"/>
              </a:rPr>
              <a:t> on </a:t>
            </a:r>
            <a:r>
              <a:rPr lang="en-AU" sz="1000" kern="100" dirty="0" err="1">
                <a:ea typeface="Calibri" panose="020F0502020204030204" pitchFamily="34" charset="0"/>
              </a:rPr>
              <a:t>Austlit</a:t>
            </a:r>
            <a:r>
              <a:rPr lang="en-AU" sz="1000" kern="100" dirty="0">
                <a:ea typeface="Calibri" panose="020F0502020204030204" pitchFamily="34" charset="0"/>
              </a:rPr>
              <a:t>.</a:t>
            </a:r>
            <a:br>
              <a:rPr lang="en-AU" sz="1000" kern="100" dirty="0">
                <a:ea typeface="Calibri" panose="020F0502020204030204" pitchFamily="34" charset="0"/>
              </a:rPr>
            </a:br>
            <a:r>
              <a:rPr lang="en-AU" sz="1000" b="0" i="0" dirty="0">
                <a:solidFill>
                  <a:srgbClr val="000000"/>
                </a:solidFill>
                <a:effectLst/>
                <a:latin typeface="Arial" panose="020B0604020202020204" pitchFamily="34" charset="0"/>
              </a:rPr>
              <a:t>Image licensed under </a:t>
            </a:r>
            <a:r>
              <a:rPr lang="en-AU" sz="1000" b="0" i="0" u="sng" strike="noStrike" dirty="0" err="1">
                <a:solidFill>
                  <a:srgbClr val="2F5496"/>
                </a:solidFill>
                <a:effectLst/>
                <a:latin typeface="Arial" panose="020B0604020202020204" pitchFamily="34" charset="0"/>
                <a:hlinkClick r:id="rId5"/>
              </a:rPr>
              <a:t>Pixabay</a:t>
            </a:r>
            <a:r>
              <a:rPr lang="en-AU" sz="1000" b="0" i="0" u="sng" strike="noStrike" dirty="0">
                <a:solidFill>
                  <a:srgbClr val="2F5496"/>
                </a:solidFill>
                <a:effectLst/>
                <a:latin typeface="Arial" panose="020B0604020202020204" pitchFamily="34" charset="0"/>
                <a:hlinkClick r:id="rId5"/>
              </a:rPr>
              <a:t> Content License</a:t>
            </a:r>
            <a:r>
              <a:rPr lang="en-AU" sz="1000" b="0" i="0" dirty="0">
                <a:solidFill>
                  <a:srgbClr val="000000"/>
                </a:solidFill>
                <a:effectLst/>
                <a:latin typeface="Arial" panose="020B0604020202020204" pitchFamily="34" charset="0"/>
              </a:rPr>
              <a:t>. </a:t>
            </a:r>
            <a:endParaRPr lang="en-AU" sz="10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46</a:t>
            </a:fld>
            <a:endParaRPr lang="en-AU" dirty="0"/>
          </a:p>
        </p:txBody>
      </p:sp>
    </p:spTree>
    <p:extLst>
      <p:ext uri="{BB962C8B-B14F-4D97-AF65-F5344CB8AC3E}">
        <p14:creationId xmlns:p14="http://schemas.microsoft.com/office/powerpoint/2010/main" val="123333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4.4a – whole class collaboration</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30000"/>
              </a:lnSpc>
              <a:spcAft>
                <a:spcPts val="600"/>
              </a:spcAft>
              <a:buAutoNum type="arabicPeriod"/>
            </a:pPr>
            <a:r>
              <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Collaboratively select which lighting states from the last activity most powerfully evoked the world of the play.</a:t>
            </a:r>
          </a:p>
          <a:p>
            <a:pPr marL="342900" indent="-342900">
              <a:lnSpc>
                <a:spcPct val="130000"/>
              </a:lnSpc>
              <a:spcAft>
                <a:spcPts val="600"/>
              </a:spcAft>
              <a:buFontTx/>
              <a:buAutoNum type="arabicPeriod"/>
            </a:pPr>
            <a:r>
              <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Using these ideas, create a whole class ensemble performance of the script excerpt.</a:t>
            </a:r>
          </a:p>
          <a:p>
            <a:pPr>
              <a:lnSpc>
                <a:spcPct val="130000"/>
              </a:lnSpc>
              <a:spcAft>
                <a:spcPts val="600"/>
              </a:spcAft>
            </a:pPr>
            <a:endParaRPr lang="en-AU" dirty="0">
              <a:solidFill>
                <a:schemeClr val="tx1"/>
              </a:solidFill>
              <a:latin typeface="Arial" panose="020B0604020202020204" pitchFamily="34" charset="0"/>
              <a:cs typeface="Arial" panose="020B0604020202020204" pitchFamily="34" charset="0"/>
            </a:endParaRP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229222"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the impact of ensemble in creating meaning and engaging an audience.</a:t>
            </a:r>
          </a:p>
          <a:p>
            <a:pPr marL="1778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how the collaborative use of light heightened theatrical moments in the scene.</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2E68FF22-0F28-8206-F82B-1F6848A804D6}"/>
              </a:ext>
            </a:extLst>
          </p:cNvPr>
          <p:cNvSpPr/>
          <p:nvPr/>
        </p:nvSpPr>
        <p:spPr>
          <a:xfrm>
            <a:off x="6294122" y="5464944"/>
            <a:ext cx="4644037" cy="1231056"/>
          </a:xfrm>
          <a:prstGeom prst="wedgeRoundRectCallout">
            <a:avLst>
              <a:gd name="adj1" fmla="val 5024"/>
              <a:gd name="adj2" fmla="val -79675"/>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These reflections would be great documentation of your collaborative, and creative and critical processes. They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47</a:t>
            </a:fld>
            <a:endParaRPr lang="en-AU" dirty="0"/>
          </a:p>
        </p:txBody>
      </p:sp>
    </p:spTree>
    <p:extLst>
      <p:ext uri="{BB962C8B-B14F-4D97-AF65-F5344CB8AC3E}">
        <p14:creationId xmlns:p14="http://schemas.microsoft.com/office/powerpoint/2010/main" val="154864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616CD0-CC87-430A-E05A-8E7F5F0CFADD}"/>
              </a:ext>
            </a:extLst>
          </p:cNvPr>
          <p:cNvSpPr>
            <a:spLocks noGrp="1"/>
          </p:cNvSpPr>
          <p:nvPr>
            <p:ph type="title"/>
          </p:nvPr>
        </p:nvSpPr>
        <p:spPr/>
        <p:txBody>
          <a:bodyPr/>
          <a:lstStyle/>
          <a:p>
            <a:r>
              <a:rPr lang="en-AU" dirty="0"/>
              <a:t>4.4b – What are my reflections on today’s activity?</a:t>
            </a:r>
          </a:p>
        </p:txBody>
      </p:sp>
      <p:grpSp>
        <p:nvGrpSpPr>
          <p:cNvPr id="4" name="Group 3" descr="A positive success or highlight">
            <a:extLst>
              <a:ext uri="{FF2B5EF4-FFF2-40B4-BE49-F238E27FC236}">
                <a16:creationId xmlns:a16="http://schemas.microsoft.com/office/drawing/2014/main" id="{DB1AF937-172F-ED4D-9F2C-779D9DA0702A}"/>
              </a:ext>
            </a:extLst>
          </p:cNvPr>
          <p:cNvGrpSpPr/>
          <p:nvPr/>
        </p:nvGrpSpPr>
        <p:grpSpPr>
          <a:xfrm>
            <a:off x="53205" y="1116642"/>
            <a:ext cx="3840435" cy="5381357"/>
            <a:chOff x="53205" y="1116642"/>
            <a:chExt cx="3840435" cy="5381357"/>
          </a:xfrm>
        </p:grpSpPr>
        <p:sp>
          <p:nvSpPr>
            <p:cNvPr id="7" name="Rectangle: Rounded Corners 6">
              <a:extLst>
                <a:ext uri="{FF2B5EF4-FFF2-40B4-BE49-F238E27FC236}">
                  <a16:creationId xmlns:a16="http://schemas.microsoft.com/office/drawing/2014/main" id="{89786DAC-25E1-915F-1CDB-4F3CC720F4AE}"/>
                </a:ext>
                <a:ext uri="{C183D7F6-B498-43B3-948B-1728B52AA6E4}">
                  <adec:decorative xmlns:adec="http://schemas.microsoft.com/office/drawing/2017/decorative" val="1"/>
                </a:ext>
              </a:extLst>
            </p:cNvPr>
            <p:cNvSpPr/>
            <p:nvPr/>
          </p:nvSpPr>
          <p:spPr>
            <a:xfrm>
              <a:off x="336406" y="1116642"/>
              <a:ext cx="3557234" cy="5381357"/>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357DDD8-C903-28CF-2FD3-094B39CEFA5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5" y="1126584"/>
              <a:ext cx="1409700" cy="11811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F1076D-D82C-9402-368E-041953D74DB7}"/>
                </a:ext>
              </a:extLst>
            </p:cNvPr>
            <p:cNvSpPr txBox="1"/>
            <p:nvPr/>
          </p:nvSpPr>
          <p:spPr>
            <a:xfrm>
              <a:off x="1538422" y="1360380"/>
              <a:ext cx="2197412" cy="732971"/>
            </a:xfrm>
            <a:prstGeom prst="rect">
              <a:avLst/>
            </a:prstGeom>
            <a:noFill/>
            <a:ln>
              <a:noFill/>
            </a:ln>
          </p:spPr>
          <p:txBody>
            <a:bodyPr wrap="square" lIns="0" tIns="0" rIns="0" bIns="0" rtlCol="0">
              <a:noAutofit/>
            </a:bodyPr>
            <a:lstStyle/>
            <a:p>
              <a:pPr algn="l">
                <a:lnSpc>
                  <a:spcPct val="150000"/>
                </a:lnSpc>
              </a:pPr>
              <a:r>
                <a:rPr lang="en-AU" dirty="0">
                  <a:latin typeface="Arial" panose="020B0604020202020204" pitchFamily="34" charset="0"/>
                  <a:cs typeface="Arial" panose="020B0604020202020204" pitchFamily="34" charset="0"/>
                </a:rPr>
                <a:t>A positive success or highlight</a:t>
              </a:r>
            </a:p>
          </p:txBody>
        </p:sp>
      </p:grpSp>
      <p:grpSp>
        <p:nvGrpSpPr>
          <p:cNvPr id="5" name="Group 4" descr="Something you are looking forward to">
            <a:extLst>
              <a:ext uri="{FF2B5EF4-FFF2-40B4-BE49-F238E27FC236}">
                <a16:creationId xmlns:a16="http://schemas.microsoft.com/office/drawing/2014/main" id="{B7770CF6-2C46-6FF3-7F45-519CDDF4079C}"/>
              </a:ext>
            </a:extLst>
          </p:cNvPr>
          <p:cNvGrpSpPr/>
          <p:nvPr/>
        </p:nvGrpSpPr>
        <p:grpSpPr>
          <a:xfrm>
            <a:off x="4317384" y="993234"/>
            <a:ext cx="3594311" cy="5504765"/>
            <a:chOff x="4317384" y="993234"/>
            <a:chExt cx="3594311" cy="5504765"/>
          </a:xfrm>
        </p:grpSpPr>
        <p:sp>
          <p:nvSpPr>
            <p:cNvPr id="6" name="Rectangle: Rounded Corners 5">
              <a:extLst>
                <a:ext uri="{FF2B5EF4-FFF2-40B4-BE49-F238E27FC236}">
                  <a16:creationId xmlns:a16="http://schemas.microsoft.com/office/drawing/2014/main" id="{B9F8BBA4-1475-DDF1-64A2-98F0198DE022}"/>
                </a:ext>
                <a:ext uri="{C183D7F6-B498-43B3-948B-1728B52AA6E4}">
                  <adec:decorative xmlns:adec="http://schemas.microsoft.com/office/drawing/2017/decorative" val="1"/>
                </a:ext>
              </a:extLst>
            </p:cNvPr>
            <p:cNvSpPr/>
            <p:nvPr/>
          </p:nvSpPr>
          <p:spPr>
            <a:xfrm>
              <a:off x="4317384" y="1116642"/>
              <a:ext cx="3557234" cy="5381357"/>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pic>
          <p:nvPicPr>
            <p:cNvPr id="1027" name="Picture 3">
              <a:extLst>
                <a:ext uri="{FF2B5EF4-FFF2-40B4-BE49-F238E27FC236}">
                  <a16:creationId xmlns:a16="http://schemas.microsoft.com/office/drawing/2014/main" id="{3ABE0F39-2771-6801-7585-A02A1DCD78B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891" y="993234"/>
              <a:ext cx="742950" cy="14478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8AA260-0399-0CBB-4CA8-B5C485F4942D}"/>
                </a:ext>
              </a:extLst>
            </p:cNvPr>
            <p:cNvSpPr txBox="1"/>
            <p:nvPr/>
          </p:nvSpPr>
          <p:spPr>
            <a:xfrm>
              <a:off x="5251388" y="1360380"/>
              <a:ext cx="2660307" cy="871970"/>
            </a:xfrm>
            <a:prstGeom prst="rect">
              <a:avLst/>
            </a:prstGeom>
            <a:noFill/>
          </p:spPr>
          <p:txBody>
            <a:bodyPr wrap="square">
              <a:spAutoFit/>
            </a:bodyPr>
            <a:lstStyle/>
            <a:p>
              <a:pPr algn="l">
                <a:lnSpc>
                  <a:spcPct val="150000"/>
                </a:lnSpc>
              </a:pPr>
              <a:r>
                <a:rPr lang="en-AU" dirty="0">
                  <a:latin typeface="Arial" panose="020B0604020202020204" pitchFamily="34" charset="0"/>
                  <a:cs typeface="Arial" panose="020B0604020202020204" pitchFamily="34" charset="0"/>
                </a:rPr>
                <a:t>Something you are looking forward to</a:t>
              </a:r>
            </a:p>
          </p:txBody>
        </p:sp>
      </p:grpSp>
      <p:grpSp>
        <p:nvGrpSpPr>
          <p:cNvPr id="9" name="Group 8" descr="A challenge experienced">
            <a:extLst>
              <a:ext uri="{FF2B5EF4-FFF2-40B4-BE49-F238E27FC236}">
                <a16:creationId xmlns:a16="http://schemas.microsoft.com/office/drawing/2014/main" id="{B2162C57-1637-63B0-8248-03A96E04E5A3}"/>
              </a:ext>
            </a:extLst>
          </p:cNvPr>
          <p:cNvGrpSpPr/>
          <p:nvPr/>
        </p:nvGrpSpPr>
        <p:grpSpPr>
          <a:xfrm>
            <a:off x="8298362" y="993234"/>
            <a:ext cx="3557234" cy="5504765"/>
            <a:chOff x="8298362" y="993234"/>
            <a:chExt cx="3557234" cy="5504765"/>
          </a:xfrm>
        </p:grpSpPr>
        <p:sp>
          <p:nvSpPr>
            <p:cNvPr id="8" name="Rectangle: Rounded Corners 7">
              <a:extLst>
                <a:ext uri="{FF2B5EF4-FFF2-40B4-BE49-F238E27FC236}">
                  <a16:creationId xmlns:a16="http://schemas.microsoft.com/office/drawing/2014/main" id="{434B013E-7C0A-BE67-55B2-B9EE6CC76F9A}"/>
                </a:ext>
                <a:ext uri="{C183D7F6-B498-43B3-948B-1728B52AA6E4}">
                  <adec:decorative xmlns:adec="http://schemas.microsoft.com/office/drawing/2017/decorative" val="1"/>
                </a:ext>
              </a:extLst>
            </p:cNvPr>
            <p:cNvSpPr/>
            <p:nvPr/>
          </p:nvSpPr>
          <p:spPr>
            <a:xfrm>
              <a:off x="8298362" y="1116642"/>
              <a:ext cx="3557234" cy="5381357"/>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D2BD0DDF-4A5C-304D-392A-AB76CD98D6F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657" y="993234"/>
              <a:ext cx="542925" cy="14478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B4D40E2-7605-6F6B-5EED-CA07BAAA9D97}"/>
                </a:ext>
              </a:extLst>
            </p:cNvPr>
            <p:cNvSpPr txBox="1"/>
            <p:nvPr/>
          </p:nvSpPr>
          <p:spPr>
            <a:xfrm>
              <a:off x="9117735" y="1360380"/>
              <a:ext cx="2660307" cy="871970"/>
            </a:xfrm>
            <a:prstGeom prst="rect">
              <a:avLst/>
            </a:prstGeom>
            <a:noFill/>
          </p:spPr>
          <p:txBody>
            <a:bodyPr wrap="square">
              <a:spAutoFit/>
            </a:bodyPr>
            <a:lstStyle/>
            <a:p>
              <a:pPr algn="l">
                <a:lnSpc>
                  <a:spcPct val="150000"/>
                </a:lnSpc>
              </a:pPr>
              <a:r>
                <a:rPr lang="en-AU" dirty="0">
                  <a:latin typeface="Arial" panose="020B0604020202020204" pitchFamily="34" charset="0"/>
                  <a:cs typeface="Arial" panose="020B0604020202020204" pitchFamily="34" charset="0"/>
                </a:rPr>
                <a:t>A challenge experienced</a:t>
              </a:r>
            </a:p>
          </p:txBody>
        </p:sp>
      </p:grpSp>
      <p:sp>
        <p:nvSpPr>
          <p:cNvPr id="2" name="Slide Number Placeholder 1">
            <a:extLst>
              <a:ext uri="{FF2B5EF4-FFF2-40B4-BE49-F238E27FC236}">
                <a16:creationId xmlns:a16="http://schemas.microsoft.com/office/drawing/2014/main" id="{000A214F-C47C-BC91-359E-E907F60561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dirty="0"/>
          </a:p>
        </p:txBody>
      </p:sp>
    </p:spTree>
    <p:extLst>
      <p:ext uri="{BB962C8B-B14F-4D97-AF65-F5344CB8AC3E}">
        <p14:creationId xmlns:p14="http://schemas.microsoft.com/office/powerpoint/2010/main" val="29255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63B6-38A6-21BC-999B-90762EF2BA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ECDBCB5-FFF4-DDD9-9A27-178F5175FFAC}"/>
              </a:ext>
            </a:extLst>
          </p:cNvPr>
          <p:cNvSpPr>
            <a:spLocks noGrp="1"/>
          </p:cNvSpPr>
          <p:nvPr>
            <p:ph type="ctrTitle"/>
          </p:nvPr>
        </p:nvSpPr>
        <p:spPr>
          <a:xfrm>
            <a:off x="539999" y="1348130"/>
            <a:ext cx="8024137" cy="2363899"/>
          </a:xfrm>
        </p:spPr>
        <p:txBody>
          <a:bodyPr/>
          <a:lstStyle/>
          <a:p>
            <a:r>
              <a:rPr lang="en-AU" sz="4400" dirty="0"/>
              <a:t>Learning sequence 5 – sound</a:t>
            </a:r>
          </a:p>
        </p:txBody>
      </p:sp>
      <p:pic>
        <p:nvPicPr>
          <p:cNvPr id="2" name="Picture 2" descr="Sound icon - lightning bolts jolting out from 2 speakers.">
            <a:extLst>
              <a:ext uri="{FF2B5EF4-FFF2-40B4-BE49-F238E27FC236}">
                <a16:creationId xmlns:a16="http://schemas.microsoft.com/office/drawing/2014/main" id="{BCBAF4C2-FEE8-1730-9DE5-926E09281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136" y="3326049"/>
            <a:ext cx="3196608" cy="318906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AFB1A5D-78C7-A645-0621-0903020EB27C}"/>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49</a:t>
            </a:fld>
            <a:endParaRPr lang="en-AU" dirty="0"/>
          </a:p>
        </p:txBody>
      </p:sp>
    </p:spTree>
    <p:extLst>
      <p:ext uri="{BB962C8B-B14F-4D97-AF65-F5344CB8AC3E}">
        <p14:creationId xmlns:p14="http://schemas.microsoft.com/office/powerpoint/2010/main" val="372843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9611316" cy="946286"/>
          </a:xfrm>
        </p:spPr>
        <p:txBody>
          <a:bodyPr/>
          <a:lstStyle/>
          <a:p>
            <a:r>
              <a:rPr lang="en-AU" dirty="0"/>
              <a:t>Learning intentions and success criteria (1) </a:t>
            </a:r>
          </a:p>
        </p:txBody>
      </p:sp>
      <p:sp>
        <p:nvSpPr>
          <p:cNvPr id="4" name="Picture Placeholder 3">
            <a:extLst>
              <a:ext uri="{FF2B5EF4-FFF2-40B4-BE49-F238E27FC236}">
                <a16:creationId xmlns:a16="http://schemas.microsoft.com/office/drawing/2014/main" id="{2C3F522C-D3E7-56FA-F9E7-61E69599C45A}"/>
              </a:ext>
            </a:extLst>
          </p:cNvPr>
          <p:cNvSpPr>
            <a:spLocks noGrp="1"/>
          </p:cNvSpPr>
          <p:nvPr>
            <p:ph type="pic" sz="quarter" idx="13"/>
          </p:nvPr>
        </p:nvSpPr>
        <p:spPr>
          <a:xfrm>
            <a:off x="359999" y="1909282"/>
            <a:ext cx="11382236" cy="4210718"/>
          </a:xfrm>
        </p:spPr>
        <p:txBody>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endParaRPr lang="en-AU" sz="1800" b="1" dirty="0">
              <a:solidFill>
                <a:schemeClr val="accent1"/>
              </a:solidFill>
              <a:latin typeface="Arial" panose="020B0604020202020204" pitchFamily="34" charset="0"/>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develop knowledge about cultural safety and the elements of drama through our exploration of a short, scripted work by an Aboriginal practitioner</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work safely with the elements of production, including props, to create dramatic meaning in a scripted work.</a:t>
            </a: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I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document my understanding and apply respectful protocols for creating dramatic action in response to a script excerpt by an Aboriginal playwright</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safely experiment with and use props, and collectively consider their impact on intention and dramatic meaning.</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9393602" cy="1113200"/>
          </a:xfrm>
        </p:spPr>
        <p:txBody>
          <a:bodyPr/>
          <a:lstStyle/>
          <a:p>
            <a:r>
              <a:rPr lang="en-AU" dirty="0"/>
              <a:t>Learning intentions and success criteria (5)</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0524325" cy="37342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b="1" dirty="0">
                <a:solidFill>
                  <a:schemeClr val="accent1"/>
                </a:solidFill>
                <a:latin typeface="Arial" panose="020B0604020202020204" pitchFamily="34" charset="0"/>
                <a:cs typeface="Arial" panose="020B0604020202020204" pitchFamily="34" charset="0"/>
              </a:rPr>
              <a:t>We are learning to</a:t>
            </a:r>
            <a:endParaRPr lang="en-AU" b="1" dirty="0">
              <a:solidFill>
                <a:schemeClr val="accent1"/>
              </a:solidFill>
              <a:latin typeface="Arial" panose="020B0604020202020204" pitchFamily="34" charset="0"/>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use sound to enhance the elements of drama such as atmosphere, space, character and tension </a:t>
            </a:r>
          </a:p>
          <a:p>
            <a:pPr marL="342900" indent="-342900">
              <a:lnSpc>
                <a:spcPct val="15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extend our understanding of cultural safety and cultural expression through our exploration of script. </a:t>
            </a:r>
          </a:p>
          <a:p>
            <a:pPr>
              <a:lnSpc>
                <a:spcPct val="150000"/>
              </a:lnSpc>
              <a:spcAft>
                <a:spcPts val="600"/>
              </a:spcAft>
            </a:pPr>
            <a:r>
              <a:rPr lang="en-AU" b="1" dirty="0">
                <a:solidFill>
                  <a:schemeClr val="accent1"/>
                </a:solidFill>
                <a:latin typeface="Arial" panose="020B0604020202020204" pitchFamily="34" charset="0"/>
                <a:cs typeface="Arial" panose="020B0604020202020204" pitchFamily="34" charset="0"/>
              </a:rPr>
              <a:t>I can</a:t>
            </a:r>
            <a:endParaRPr lang="en-US"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dirty="0">
                <a:latin typeface="Arial" panose="020B0604020202020204" pitchFamily="34" charset="0"/>
                <a:cs typeface="Arial" panose="020B0604020202020204" pitchFamily="34" charset="0"/>
              </a:rPr>
              <a:t>use live sound to strengthen a theatrical moment </a:t>
            </a:r>
          </a:p>
          <a:p>
            <a:pPr marL="342900" indent="-342900">
              <a:lnSpc>
                <a:spcPct val="150000"/>
              </a:lnSpc>
              <a:spcAft>
                <a:spcPts val="600"/>
              </a:spcAft>
              <a:buFont typeface="Arial,Sans-Serif"/>
              <a:buChar char="•"/>
            </a:pPr>
            <a:r>
              <a:rPr lang="en-AU" dirty="0">
                <a:latin typeface="Arial" panose="020B0604020202020204" pitchFamily="34" charset="0"/>
                <a:cs typeface="Arial" panose="020B0604020202020204" pitchFamily="34" charset="0"/>
              </a:rPr>
              <a:t>appreciate how the performance space can impact the quality of sound </a:t>
            </a:r>
          </a:p>
          <a:p>
            <a:pPr marL="342900" indent="-342900">
              <a:lnSpc>
                <a:spcPct val="150000"/>
              </a:lnSpc>
              <a:spcAft>
                <a:spcPts val="600"/>
              </a:spcAft>
              <a:buFont typeface="Arial,Sans-Serif"/>
              <a:buChar char="•"/>
            </a:pPr>
            <a:r>
              <a:rPr lang="en-AU" dirty="0">
                <a:latin typeface="Arial" panose="020B0604020202020204" pitchFamily="34" charset="0"/>
                <a:cs typeface="Arial" panose="020B0604020202020204" pitchFamily="34" charset="0"/>
              </a:rPr>
              <a:t>work with classmates to ensure we use safe protocols for exploring works by Aboriginal and/or Torres Strait Islander playwrights. </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dirty="0"/>
          </a:p>
        </p:txBody>
      </p:sp>
    </p:spTree>
    <p:extLst>
      <p:ext uri="{BB962C8B-B14F-4D97-AF65-F5344CB8AC3E}">
        <p14:creationId xmlns:p14="http://schemas.microsoft.com/office/powerpoint/2010/main" val="99451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2E0E-7797-1E6C-F6EA-F4A0E70304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E14B5D-DDE3-817E-CDA1-222262540C82}"/>
              </a:ext>
            </a:extLst>
          </p:cNvPr>
          <p:cNvSpPr>
            <a:spLocks noGrp="1"/>
          </p:cNvSpPr>
          <p:nvPr>
            <p:ph type="title"/>
          </p:nvPr>
        </p:nvSpPr>
        <p:spPr>
          <a:xfrm>
            <a:off x="360000" y="360000"/>
            <a:ext cx="4605700" cy="545601"/>
          </a:xfrm>
        </p:spPr>
        <p:txBody>
          <a:bodyPr/>
          <a:lstStyle/>
          <a:p>
            <a:r>
              <a:rPr lang="en-AU" dirty="0"/>
              <a:t>5.1a – sound</a:t>
            </a:r>
          </a:p>
        </p:txBody>
      </p:sp>
      <p:pic>
        <p:nvPicPr>
          <p:cNvPr id="4" name="Picture 3" descr="Sound poster - ">
            <a:extLst>
              <a:ext uri="{FF2B5EF4-FFF2-40B4-BE49-F238E27FC236}">
                <a16:creationId xmlns:a16="http://schemas.microsoft.com/office/drawing/2014/main" id="{CBE9851B-36ED-F3B2-8030-BF7A1C439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368300"/>
            <a:ext cx="4328686" cy="612140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65882F5A-EA44-9511-5572-61449C855B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dirty="0"/>
          </a:p>
        </p:txBody>
      </p:sp>
    </p:spTree>
    <p:extLst>
      <p:ext uri="{BB962C8B-B14F-4D97-AF65-F5344CB8AC3E}">
        <p14:creationId xmlns:p14="http://schemas.microsoft.com/office/powerpoint/2010/main" val="179822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5.1b – soundscape</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07017" y="1170000"/>
            <a:ext cx="6035783" cy="532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33400" indent="-333375">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Read page 2 of your </a:t>
            </a:r>
            <a:r>
              <a:rPr lang="en-AU" i="1" dirty="0">
                <a:solidFill>
                  <a:schemeClr val="tx1"/>
                </a:solidFill>
                <a:latin typeface="Arial" panose="020B0604020202020204" pitchFamily="34" charset="0"/>
                <a:cs typeface="Arial" panose="020B0604020202020204" pitchFamily="34" charset="0"/>
              </a:rPr>
              <a:t>Compass</a:t>
            </a:r>
            <a:r>
              <a:rPr lang="en-AU" dirty="0">
                <a:solidFill>
                  <a:schemeClr val="tx1"/>
                </a:solidFill>
                <a:latin typeface="Arial" panose="020B0604020202020204" pitchFamily="34" charset="0"/>
                <a:cs typeface="Arial" panose="020B0604020202020204" pitchFamily="34" charset="0"/>
              </a:rPr>
              <a:t> script excerpt.</a:t>
            </a:r>
          </a:p>
          <a:p>
            <a:pPr marL="533400" indent="-333375">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Think of a noise you can make or produce which would be appropriate as a sound effect for this scene.</a:t>
            </a:r>
          </a:p>
          <a:p>
            <a:pPr marL="533400" indent="-333375">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Share your noise with the rest of the class.</a:t>
            </a:r>
          </a:p>
          <a:p>
            <a:pPr marL="533400" indent="-333375">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Have some members of the class ‘conduct’ you all to create a whole class soundscape for the scene.</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668538" y="1170000"/>
            <a:ext cx="6035783"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your contribution and the whole class contribution to the soundscape.</a:t>
            </a:r>
          </a:p>
          <a:p>
            <a:pPr marL="3556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How did different conductors manipulate volume, timing and rhythm? </a:t>
            </a:r>
          </a:p>
        </p:txBody>
      </p:sp>
      <p:sp>
        <p:nvSpPr>
          <p:cNvPr id="3" name="Speech Bubble: Rectangle with Corners Rounded 2">
            <a:extLst>
              <a:ext uri="{FF2B5EF4-FFF2-40B4-BE49-F238E27FC236}">
                <a16:creationId xmlns:a16="http://schemas.microsoft.com/office/drawing/2014/main" id="{23A1581C-B16F-2043-988B-BF9FB170BC51}"/>
              </a:ext>
            </a:extLst>
          </p:cNvPr>
          <p:cNvSpPr/>
          <p:nvPr/>
        </p:nvSpPr>
        <p:spPr>
          <a:xfrm>
            <a:off x="6442800" y="5464944"/>
            <a:ext cx="4875687" cy="1231056"/>
          </a:xfrm>
          <a:prstGeom prst="wedgeRoundRectCallout">
            <a:avLst>
              <a:gd name="adj1" fmla="val 8226"/>
              <a:gd name="adj2" fmla="val -75146"/>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These reflections would be great documentation of your collaborative and improvising processes. They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52</a:t>
            </a:fld>
            <a:endParaRPr lang="en-AU" dirty="0"/>
          </a:p>
        </p:txBody>
      </p:sp>
    </p:spTree>
    <p:extLst>
      <p:ext uri="{BB962C8B-B14F-4D97-AF65-F5344CB8AC3E}">
        <p14:creationId xmlns:p14="http://schemas.microsoft.com/office/powerpoint/2010/main" val="190154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tennis racket and ball on a clay court">
            <a:extLst>
              <a:ext uri="{FF2B5EF4-FFF2-40B4-BE49-F238E27FC236}">
                <a16:creationId xmlns:a16="http://schemas.microsoft.com/office/drawing/2014/main" id="{2246904C-D7B9-C930-976F-DCB22F16571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004600" cy="986200"/>
          </a:xfrm>
        </p:spPr>
        <p:txBody>
          <a:bodyPr/>
          <a:lstStyle/>
          <a:p>
            <a:r>
              <a:rPr lang="en-AU" dirty="0"/>
              <a:t>5.2a – </a:t>
            </a:r>
            <a:r>
              <a:rPr lang="en-AU" i="1" dirty="0"/>
              <a:t>Sunshine Super Girl</a:t>
            </a:r>
            <a:r>
              <a:rPr lang="en-AU" dirty="0"/>
              <a:t> by Andrea James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400001" y="1397567"/>
            <a:ext cx="6443999" cy="351065"/>
          </a:xfrm>
        </p:spPr>
        <p:txBody>
          <a:bodyPr/>
          <a:lstStyle/>
          <a:p>
            <a:r>
              <a:rPr lang="en-AU" dirty="0"/>
              <a:t>A synopsis</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400675" y="1800000"/>
            <a:ext cx="6321425" cy="4536000"/>
          </a:xfrm>
        </p:spPr>
        <p:txBody>
          <a:bodyPr/>
          <a:lstStyle/>
          <a:p>
            <a:pPr marL="0" marR="0" lvl="0" indent="0" algn="l" defTabSz="914377" rtl="0" eaLnBrk="1" fontAlgn="auto" latinLnBrk="0" hangingPunct="1">
              <a:lnSpc>
                <a:spcPct val="130000"/>
              </a:lnSpc>
              <a:spcBef>
                <a:spcPts val="0"/>
              </a:spcBef>
              <a:spcAft>
                <a:spcPts val="600"/>
              </a:spcAft>
              <a:buClrTx/>
              <a:buSzTx/>
              <a:buFont typeface="Arial" panose="020B0604020202020204" pitchFamily="34" charset="0"/>
              <a:buNone/>
              <a:tabLst/>
              <a:defRPr/>
            </a:pPr>
            <a:r>
              <a:rPr kumimoji="0" lang="en-AU" sz="1600" b="0" i="0" u="none" strike="noStrike" kern="100" cap="none" spc="0" normalizeH="0" baseline="0" noProof="0" dirty="0">
                <a:ln>
                  <a:noFill/>
                </a:ln>
                <a:solidFill>
                  <a:srgbClr val="22272B"/>
                </a:solidFill>
                <a:effectLst/>
                <a:uLnTx/>
                <a:uFillTx/>
                <a:ea typeface="Calibri" panose="020F0502020204030204" pitchFamily="34" charset="0"/>
              </a:rPr>
              <a:t>A young Aboriginal girl from the tiny town of Barellan in southern NSW first plays tennis with a racket made from a fruit box. She became one of Australia's greatest tennis players winning 14 grand slam and 86 singles titles. </a:t>
            </a:r>
          </a:p>
          <a:p>
            <a:pPr marL="0" marR="0" lvl="0" indent="0" algn="l" defTabSz="914377" rtl="0" eaLnBrk="1" fontAlgn="auto" latinLnBrk="0" hangingPunct="1">
              <a:lnSpc>
                <a:spcPct val="130000"/>
              </a:lnSpc>
              <a:spcBef>
                <a:spcPts val="0"/>
              </a:spcBef>
              <a:spcAft>
                <a:spcPts val="600"/>
              </a:spcAft>
              <a:buClrTx/>
              <a:buSzTx/>
              <a:buFont typeface="Arial" panose="020B0604020202020204" pitchFamily="34" charset="0"/>
              <a:buNone/>
              <a:tabLst/>
              <a:defRPr/>
            </a:pPr>
            <a:r>
              <a:rPr kumimoji="0" lang="en-AU" sz="1600" b="0" i="0" u="none" strike="noStrike" kern="100" cap="none" spc="0" normalizeH="0" baseline="0" noProof="0" dirty="0">
                <a:ln>
                  <a:noFill/>
                </a:ln>
                <a:solidFill>
                  <a:srgbClr val="22272B"/>
                </a:solidFill>
                <a:effectLst/>
                <a:uLnTx/>
                <a:uFillTx/>
                <a:ea typeface="Calibri" panose="020F0502020204030204" pitchFamily="34" charset="0"/>
              </a:rPr>
              <a:t>What many Australians don't know was that her journey as a young Wiradjuri woman was a battle against racism and prejudice, hiding from the black government car and being segregated from white people in the cinemas. Despite the fame and fortune, her connection to Country is never lost and even when she is on top of the world, she always longs for home.</a:t>
            </a:r>
          </a:p>
          <a:p>
            <a:pPr>
              <a:lnSpc>
                <a:spcPct val="130000"/>
              </a:lnSpc>
              <a:spcAft>
                <a:spcPts val="600"/>
              </a:spcAft>
            </a:pPr>
            <a:endParaRPr lang="en-AU" sz="1600" kern="100" dirty="0">
              <a:ea typeface="Calibri" panose="020F0502020204030204" pitchFamily="34" charset="0"/>
            </a:endParaRPr>
          </a:p>
          <a:p>
            <a:pPr>
              <a:lnSpc>
                <a:spcPct val="130000"/>
              </a:lnSpc>
              <a:spcAft>
                <a:spcPts val="600"/>
              </a:spcAft>
            </a:pPr>
            <a:endParaRPr lang="en-AU" sz="1600" kern="100" dirty="0">
              <a:effectLst/>
              <a:ea typeface="Calibri" panose="020F0502020204030204" pitchFamily="34" charset="0"/>
            </a:endParaRPr>
          </a:p>
          <a:p>
            <a:pPr>
              <a:lnSpc>
                <a:spcPct val="130000"/>
              </a:lnSpc>
              <a:spcAft>
                <a:spcPts val="600"/>
              </a:spcAft>
            </a:pPr>
            <a:r>
              <a:rPr lang="en-AU" sz="1000" kern="100" dirty="0">
                <a:ea typeface="Calibri" panose="020F0502020204030204" pitchFamily="34" charset="0"/>
              </a:rPr>
              <a:t>Text summarised from </a:t>
            </a:r>
            <a:r>
              <a:rPr lang="en-AU" sz="1000" kern="100" dirty="0">
                <a:ea typeface="Calibri" panose="020F0502020204030204" pitchFamily="34" charset="0"/>
                <a:hlinkClick r:id="rId4"/>
              </a:rPr>
              <a:t>Evonne Goolagong Cawley tennis collection</a:t>
            </a:r>
            <a:r>
              <a:rPr lang="en-AU" sz="1000" kern="100" dirty="0">
                <a:ea typeface="Calibri" panose="020F0502020204030204" pitchFamily="34" charset="0"/>
              </a:rPr>
              <a:t> from National Museum Australia.</a:t>
            </a:r>
            <a:br>
              <a:rPr lang="en-AU" sz="1000" kern="100" dirty="0">
                <a:ea typeface="Calibri" panose="020F0502020204030204" pitchFamily="34" charset="0"/>
              </a:rPr>
            </a:br>
            <a:r>
              <a:rPr lang="en-AU" sz="1000" b="0" i="0" dirty="0">
                <a:solidFill>
                  <a:srgbClr val="000000"/>
                </a:solidFill>
                <a:effectLst/>
                <a:latin typeface="Arial" panose="020B0604020202020204" pitchFamily="34" charset="0"/>
              </a:rPr>
              <a:t>Image licensed under </a:t>
            </a:r>
            <a:r>
              <a:rPr lang="en-AU" sz="1000" b="0" i="0" u="sng" strike="noStrike" dirty="0" err="1">
                <a:solidFill>
                  <a:srgbClr val="2F5496"/>
                </a:solidFill>
                <a:effectLst/>
                <a:latin typeface="Arial" panose="020B0604020202020204" pitchFamily="34" charset="0"/>
                <a:hlinkClick r:id="rId5"/>
              </a:rPr>
              <a:t>Pixabay</a:t>
            </a:r>
            <a:r>
              <a:rPr lang="en-AU" sz="1000" b="0" i="0" u="sng" strike="noStrike" dirty="0">
                <a:solidFill>
                  <a:srgbClr val="2F5496"/>
                </a:solidFill>
                <a:effectLst/>
                <a:latin typeface="Arial" panose="020B0604020202020204" pitchFamily="34" charset="0"/>
                <a:hlinkClick r:id="rId5"/>
              </a:rPr>
              <a:t> Content License</a:t>
            </a:r>
            <a:r>
              <a:rPr lang="en-AU" sz="1000" b="0" i="0" dirty="0">
                <a:solidFill>
                  <a:srgbClr val="000000"/>
                </a:solidFill>
                <a:effectLst/>
                <a:latin typeface="Arial" panose="020B0604020202020204" pitchFamily="34" charset="0"/>
              </a:rPr>
              <a:t>. </a:t>
            </a:r>
            <a:endParaRPr lang="en-AU" sz="1000" kern="100" dirty="0">
              <a:ea typeface="Calibri" panose="020F0502020204030204" pitchFamily="34" charset="0"/>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53</a:t>
            </a:fld>
            <a:endParaRPr lang="en-AU" dirty="0"/>
          </a:p>
        </p:txBody>
      </p:sp>
    </p:spTree>
    <p:extLst>
      <p:ext uri="{BB962C8B-B14F-4D97-AF65-F5344CB8AC3E}">
        <p14:creationId xmlns:p14="http://schemas.microsoft.com/office/powerpoint/2010/main" val="135052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5.2b – creating sound for a scene</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Read ‘Prologue’ from your excerpt of </a:t>
            </a:r>
            <a:r>
              <a:rPr lang="en-AU" i="1" dirty="0">
                <a:solidFill>
                  <a:schemeClr val="tx1"/>
                </a:solidFill>
                <a:latin typeface="Arial" panose="020B0604020202020204" pitchFamily="34" charset="0"/>
                <a:cs typeface="Arial" panose="020B0604020202020204" pitchFamily="34" charset="0"/>
              </a:rPr>
              <a:t>Sunshine Super Girl</a:t>
            </a:r>
            <a:r>
              <a:rPr lang="en-AU" dirty="0">
                <a:solidFill>
                  <a:schemeClr val="tx1"/>
                </a:solidFill>
                <a:latin typeface="Arial" panose="020B0604020202020204" pitchFamily="34" charset="0"/>
                <a:cs typeface="Arial" panose="020B0604020202020204" pitchFamily="34" charset="0"/>
              </a:rPr>
              <a:t>.</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Form groups of 4 – you will be given 2 tennis balls.</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Create a soundscape which includes both the sound of the tennis match and the sound of the crowd.</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Share your soundscape with the rest of the class.</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157480"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Reflect on your success in creating the sounds of the tennis match.</a:t>
            </a:r>
          </a:p>
          <a:p>
            <a:pPr marL="2667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Consider what other items you could have used to create these sounds. Would this have been more successful?</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B524D541-DAED-02D9-3559-6BA3FF4F1AFF}"/>
              </a:ext>
            </a:extLst>
          </p:cNvPr>
          <p:cNvSpPr/>
          <p:nvPr/>
        </p:nvSpPr>
        <p:spPr>
          <a:xfrm>
            <a:off x="6194949" y="5481918"/>
            <a:ext cx="4644036" cy="1231056"/>
          </a:xfrm>
          <a:prstGeom prst="wedgeRoundRectCallout">
            <a:avLst>
              <a:gd name="adj1" fmla="val 7665"/>
              <a:gd name="adj2" fmla="val -75146"/>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sz="1600" dirty="0">
                <a:solidFill>
                  <a:schemeClr val="bg1"/>
                </a:solidFill>
                <a:latin typeface="Arial" panose="020B0604020202020204" pitchFamily="34" charset="0"/>
                <a:cs typeface="Arial" panose="020B0604020202020204" pitchFamily="34" charset="0"/>
              </a:rPr>
              <a:t>These reflections would be great documentation of your collaborative and devising processes. They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54</a:t>
            </a:fld>
            <a:endParaRPr lang="en-AU" dirty="0"/>
          </a:p>
        </p:txBody>
      </p:sp>
    </p:spTree>
    <p:extLst>
      <p:ext uri="{BB962C8B-B14F-4D97-AF65-F5344CB8AC3E}">
        <p14:creationId xmlns:p14="http://schemas.microsoft.com/office/powerpoint/2010/main" val="2657080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5.3a – foley</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t>The creation of live sound</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11324000" cy="4948914"/>
          </a:xfrm>
        </p:spPr>
        <p:txBody>
          <a:bodyPr/>
          <a:lstStyle/>
          <a:p>
            <a:pPr>
              <a:spcAft>
                <a:spcPts val="600"/>
              </a:spcAft>
            </a:pPr>
            <a:r>
              <a:rPr lang="en-AU" sz="1800" kern="100" dirty="0">
                <a:effectLst/>
                <a:ea typeface="Calibri" panose="020F0502020204030204" pitchFamily="34" charset="0"/>
              </a:rPr>
              <a:t>Foley artists are skilled sound creators who produce the everyday noises we hear in movies, TV shows and video games. Using a wide array of props and tools, they expertly generate sounds such as footsteps, the metallic slide of a sword being drawn, or the gentle rustling of clothing as people walk by. These carefully crafted auditory elements significantly enhance the realism and immersive experience for the audience.</a:t>
            </a:r>
          </a:p>
          <a:p>
            <a:pPr>
              <a:spcAft>
                <a:spcPts val="600"/>
              </a:spcAft>
            </a:pPr>
            <a:r>
              <a:rPr lang="en-AU" sz="1800" kern="100" dirty="0">
                <a:effectLst/>
                <a:ea typeface="Calibri" panose="020F0502020204030204" pitchFamily="34" charset="0"/>
              </a:rPr>
              <a:t>Some common items used </a:t>
            </a:r>
            <a:r>
              <a:rPr lang="en-AU" sz="1800" kern="100" dirty="0">
                <a:ea typeface="Calibri" panose="020F0502020204030204" pitchFamily="34" charset="0"/>
              </a:rPr>
              <a:t>to create </a:t>
            </a:r>
            <a:r>
              <a:rPr lang="en-AU" sz="1800" kern="100" dirty="0">
                <a:effectLst/>
                <a:ea typeface="Calibri" panose="020F0502020204030204" pitchFamily="34" charset="0"/>
              </a:rPr>
              <a:t>foley are:</a:t>
            </a:r>
          </a:p>
          <a:p>
            <a:pPr marL="285750" lvl="0" indent="-285750">
              <a:spcAft>
                <a:spcPts val="600"/>
              </a:spcAft>
              <a:buFont typeface="Arial" panose="020B0604020202020204" pitchFamily="34" charset="0"/>
              <a:buChar char="•"/>
            </a:pPr>
            <a:r>
              <a:rPr lang="en-AU" sz="1800" kern="100" dirty="0">
                <a:effectLst/>
                <a:ea typeface="Calibri" panose="020F0502020204030204" pitchFamily="34" charset="0"/>
              </a:rPr>
              <a:t>kitchen gloves – when inflated and slapped together sounds like flapping wings</a:t>
            </a:r>
          </a:p>
          <a:p>
            <a:pPr marL="285750" lvl="0" indent="-285750">
              <a:spcAft>
                <a:spcPts val="600"/>
              </a:spcAft>
              <a:buFont typeface="Arial" panose="020B0604020202020204" pitchFamily="34" charset="0"/>
              <a:buChar char="•"/>
            </a:pPr>
            <a:r>
              <a:rPr lang="en-AU" sz="1800" kern="100" dirty="0">
                <a:effectLst/>
                <a:ea typeface="Calibri" panose="020F0502020204030204" pitchFamily="34" charset="0"/>
              </a:rPr>
              <a:t>coconuts </a:t>
            </a:r>
            <a:r>
              <a:rPr lang="en-AU" sz="1800" kern="100" dirty="0">
                <a:ea typeface="Calibri" panose="020F0502020204030204" pitchFamily="34" charset="0"/>
              </a:rPr>
              <a:t>– when </a:t>
            </a:r>
            <a:r>
              <a:rPr lang="en-AU" sz="1800" kern="100" dirty="0">
                <a:effectLst/>
                <a:ea typeface="Calibri" panose="020F0502020204030204" pitchFamily="34" charset="0"/>
              </a:rPr>
              <a:t>cut in half and clapped together they sound like horses running</a:t>
            </a:r>
          </a:p>
          <a:p>
            <a:pPr marL="285750" lvl="0" indent="-285750">
              <a:spcAft>
                <a:spcPts val="600"/>
              </a:spcAft>
              <a:buFont typeface="Arial" panose="020B0604020202020204" pitchFamily="34" charset="0"/>
              <a:buChar char="•"/>
            </a:pPr>
            <a:r>
              <a:rPr lang="en-AU" sz="1800" kern="100" dirty="0">
                <a:effectLst/>
                <a:ea typeface="Calibri" panose="020F0502020204030204" pitchFamily="34" charset="0"/>
              </a:rPr>
              <a:t>newspaper – when cut up</a:t>
            </a:r>
            <a:r>
              <a:rPr lang="en-AU" sz="1800" kern="100" dirty="0">
                <a:ea typeface="Calibri" panose="020F0502020204030204" pitchFamily="34" charset="0"/>
              </a:rPr>
              <a:t> and</a:t>
            </a:r>
            <a:r>
              <a:rPr lang="en-AU" sz="1800" kern="100" dirty="0">
                <a:effectLst/>
                <a:ea typeface="Calibri" panose="020F0502020204030204" pitchFamily="34" charset="0"/>
              </a:rPr>
              <a:t> placed in a bag they create rustling sounds like a person walking on grass.</a:t>
            </a:r>
          </a:p>
          <a:p>
            <a:pPr lvl="0">
              <a:spcAft>
                <a:spcPts val="600"/>
              </a:spcAft>
            </a:pPr>
            <a:endParaRPr lang="en-AU" sz="1800" kern="100" dirty="0">
              <a:ea typeface="Calibri" panose="020F0502020204030204" pitchFamily="34" charset="0"/>
            </a:endParaRPr>
          </a:p>
          <a:p>
            <a:pPr lvl="0">
              <a:spcAft>
                <a:spcPts val="600"/>
              </a:spcAft>
            </a:pPr>
            <a:endParaRPr lang="en-AU" sz="1800" kern="100" dirty="0">
              <a:ea typeface="Calibri" panose="020F0502020204030204" pitchFamily="34" charset="0"/>
            </a:endParaRPr>
          </a:p>
          <a:p>
            <a:pPr lvl="0">
              <a:spcAft>
                <a:spcPts val="600"/>
              </a:spcAft>
            </a:pPr>
            <a:r>
              <a:rPr lang="en-AU" sz="1000" kern="100" dirty="0">
                <a:effectLst/>
                <a:ea typeface="Calibri" panose="020F0502020204030204" pitchFamily="34" charset="0"/>
              </a:rPr>
              <a:t>Text summarised from </a:t>
            </a:r>
            <a:r>
              <a:rPr lang="en-AU" sz="1000" kern="100" dirty="0">
                <a:effectLst/>
                <a:ea typeface="Calibri" panose="020F0502020204030204" pitchFamily="34" charset="0"/>
                <a:hlinkClick r:id="rId2"/>
              </a:rPr>
              <a:t>What does a Foley Artist do? </a:t>
            </a:r>
            <a:r>
              <a:rPr lang="en-AU" sz="1000" kern="100" dirty="0">
                <a:effectLst/>
                <a:ea typeface="Calibri" panose="020F0502020204030204" pitchFamily="34" charset="0"/>
              </a:rPr>
              <a:t>on Berklee.edu.</a:t>
            </a:r>
          </a:p>
          <a:p>
            <a:pPr>
              <a:spcAft>
                <a:spcPts val="600"/>
              </a:spcAft>
            </a:pPr>
            <a:endParaRPr lang="en-AU" sz="18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dirty="0"/>
          </a:p>
        </p:txBody>
      </p:sp>
    </p:spTree>
    <p:extLst>
      <p:ext uri="{BB962C8B-B14F-4D97-AF65-F5344CB8AC3E}">
        <p14:creationId xmlns:p14="http://schemas.microsoft.com/office/powerpoint/2010/main" val="378031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5.3b – performing a scene with sound</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Using the foley items you have available, develop a performance of ‘Prologue’ from </a:t>
            </a:r>
            <a:r>
              <a:rPr lang="en-AU" i="1" dirty="0">
                <a:solidFill>
                  <a:schemeClr val="tx1"/>
                </a:solidFill>
                <a:latin typeface="Arial" panose="020B0604020202020204" pitchFamily="34" charset="0"/>
                <a:cs typeface="Arial" panose="020B0604020202020204" pitchFamily="34" charset="0"/>
              </a:rPr>
              <a:t>Sunshine Super Girl</a:t>
            </a:r>
            <a:r>
              <a:rPr lang="en-AU" dirty="0">
                <a:solidFill>
                  <a:schemeClr val="tx1"/>
                </a:solidFill>
                <a:latin typeface="Arial" panose="020B0604020202020204" pitchFamily="34" charset="0"/>
                <a:cs typeface="Arial" panose="020B0604020202020204" pitchFamily="34" charset="0"/>
              </a:rPr>
              <a:t>.</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Remember, you need to act in the scene and use your foley items to create sound.</a:t>
            </a: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Share your scene with the rest of the class.</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157480"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225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How were you able to create sound effects and perform as a character in a tennis match at the same time?</a:t>
            </a:r>
          </a:p>
          <a:p>
            <a:pPr marL="22225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How did the use of live sound heighten the experience and engage the audience?</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13A36E96-87A1-9968-51EB-F142ECB032D0}"/>
              </a:ext>
            </a:extLst>
          </p:cNvPr>
          <p:cNvSpPr/>
          <p:nvPr/>
        </p:nvSpPr>
        <p:spPr>
          <a:xfrm>
            <a:off x="6457661" y="5464944"/>
            <a:ext cx="4666339" cy="1231056"/>
          </a:xfrm>
          <a:prstGeom prst="wedgeRoundRectCallout">
            <a:avLst>
              <a:gd name="adj1" fmla="val 5024"/>
              <a:gd name="adj2" fmla="val -79675"/>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These reflections would be great documentation of your creative and critical processes. They could be included in your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56</a:t>
            </a:fld>
            <a:endParaRPr lang="en-AU" dirty="0"/>
          </a:p>
        </p:txBody>
      </p:sp>
    </p:spTree>
    <p:extLst>
      <p:ext uri="{BB962C8B-B14F-4D97-AF65-F5344CB8AC3E}">
        <p14:creationId xmlns:p14="http://schemas.microsoft.com/office/powerpoint/2010/main" val="1127715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5.4a – Evonne Goolagong Cawley research</a:t>
            </a:r>
          </a:p>
        </p:txBody>
      </p:sp>
      <p:grpSp>
        <p:nvGrpSpPr>
          <p:cNvPr id="6" name="Group 5" descr="1">
            <a:extLst>
              <a:ext uri="{FF2B5EF4-FFF2-40B4-BE49-F238E27FC236}">
                <a16:creationId xmlns:a16="http://schemas.microsoft.com/office/drawing/2014/main" id="{B4374D28-3B79-E01D-2BDC-2B07D73E6C22}"/>
              </a:ext>
            </a:extLst>
          </p:cNvPr>
          <p:cNvGrpSpPr/>
          <p:nvPr/>
        </p:nvGrpSpPr>
        <p:grpSpPr>
          <a:xfrm>
            <a:off x="377172" y="1399691"/>
            <a:ext cx="10746829" cy="1784466"/>
            <a:chOff x="377172" y="1399691"/>
            <a:chExt cx="10746829" cy="1784466"/>
          </a:xfrm>
        </p:grpSpPr>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955111" y="1399691"/>
              <a:ext cx="10168890"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259B61D3-1FCA-31B2-AB22-B2AED741E7B5}"/>
                </a:ext>
                <a:ext uri="{C183D7F6-B498-43B3-948B-1728B52AA6E4}">
                  <adec:decorative xmlns:adec="http://schemas.microsoft.com/office/drawing/2017/decorative" val="1"/>
                </a:ext>
              </a:extLst>
            </p:cNvPr>
            <p:cNvSpPr/>
            <p:nvPr/>
          </p:nvSpPr>
          <p:spPr>
            <a:xfrm>
              <a:off x="377172" y="1703356"/>
              <a:ext cx="1177137" cy="1177137"/>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b="1" dirty="0">
                  <a:latin typeface="Arial" panose="020B0604020202020204" pitchFamily="34" charset="0"/>
                  <a:cs typeface="Arial" panose="020B0604020202020204" pitchFamily="34" charset="0"/>
                </a:rPr>
                <a:t>1</a:t>
              </a:r>
            </a:p>
          </p:txBody>
        </p:sp>
      </p:grpSp>
      <p:sp>
        <p:nvSpPr>
          <p:cNvPr id="29" name="Google Shape;91;p15">
            <a:extLst>
              <a:ext uri="{FF2B5EF4-FFF2-40B4-BE49-F238E27FC236}">
                <a16:creationId xmlns:a16="http://schemas.microsoft.com/office/drawing/2014/main" id="{8F677DED-B9DE-217A-6DC7-5FC5B8A275CD}"/>
              </a:ext>
            </a:extLst>
          </p:cNvPr>
          <p:cNvSpPr txBox="1"/>
          <p:nvPr/>
        </p:nvSpPr>
        <p:spPr>
          <a:xfrm>
            <a:off x="1792509" y="1399690"/>
            <a:ext cx="8351616" cy="554000"/>
          </a:xfrm>
          <a:prstGeom prst="rect">
            <a:avLst/>
          </a:prstGeom>
          <a:noFill/>
          <a:ln>
            <a:noFill/>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One thing </a:t>
            </a:r>
            <a:r>
              <a:rPr lang="en-AU" sz="1600" dirty="0">
                <a:latin typeface="Arial" panose="020B0604020202020204" pitchFamily="34" charset="0"/>
                <a:ea typeface="Montserrat"/>
                <a:cs typeface="Arial" panose="020B0604020202020204" pitchFamily="34" charset="0"/>
                <a:sym typeface="Montserrat"/>
              </a:rPr>
              <a:t>I</a:t>
            </a:r>
            <a:r>
              <a:rPr lang="en" sz="1600" dirty="0">
                <a:latin typeface="Arial" panose="020B0604020202020204" pitchFamily="34" charset="0"/>
                <a:ea typeface="Montserrat"/>
                <a:cs typeface="Arial" panose="020B0604020202020204" pitchFamily="34" charset="0"/>
                <a:sym typeface="Montserrat"/>
              </a:rPr>
              <a:t> have learned about Evonne Goolagong Cawley’s connection to Country</a:t>
            </a:r>
            <a:endParaRPr sz="3200" dirty="0">
              <a:latin typeface="Roboto"/>
              <a:ea typeface="Roboto"/>
              <a:cs typeface="Roboto"/>
              <a:sym typeface="Roboto"/>
            </a:endParaRPr>
          </a:p>
        </p:txBody>
      </p:sp>
      <p:sp>
        <p:nvSpPr>
          <p:cNvPr id="26" name="Google Shape;92;p15">
            <a:extLst>
              <a:ext uri="{FF2B5EF4-FFF2-40B4-BE49-F238E27FC236}">
                <a16:creationId xmlns:a16="http://schemas.microsoft.com/office/drawing/2014/main" id="{A46D5317-47DD-BB2F-3559-AC948AF7A8FE}"/>
              </a:ext>
            </a:extLst>
          </p:cNvPr>
          <p:cNvSpPr txBox="1"/>
          <p:nvPr/>
        </p:nvSpPr>
        <p:spPr>
          <a:xfrm>
            <a:off x="1933288" y="1880679"/>
            <a:ext cx="4343272"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1. </a:t>
            </a:r>
            <a:endParaRPr sz="1600" dirty="0">
              <a:latin typeface="Arial" panose="020B0604020202020204" pitchFamily="34" charset="0"/>
              <a:ea typeface="Montserrat"/>
              <a:cs typeface="Arial" panose="020B0604020202020204" pitchFamily="34" charset="0"/>
              <a:sym typeface="Montserrat"/>
            </a:endParaRPr>
          </a:p>
        </p:txBody>
      </p:sp>
      <p:grpSp>
        <p:nvGrpSpPr>
          <p:cNvPr id="7" name="Group 6" descr="2">
            <a:extLst>
              <a:ext uri="{FF2B5EF4-FFF2-40B4-BE49-F238E27FC236}">
                <a16:creationId xmlns:a16="http://schemas.microsoft.com/office/drawing/2014/main" id="{269A66EC-51EE-7DA5-823F-8BC6160ED2BF}"/>
              </a:ext>
            </a:extLst>
          </p:cNvPr>
          <p:cNvGrpSpPr/>
          <p:nvPr/>
        </p:nvGrpSpPr>
        <p:grpSpPr>
          <a:xfrm>
            <a:off x="377172" y="3449906"/>
            <a:ext cx="10746828" cy="1784466"/>
            <a:chOff x="377172" y="3449906"/>
            <a:chExt cx="10746828" cy="1784466"/>
          </a:xfrm>
        </p:grpSpPr>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939509" y="3449906"/>
              <a:ext cx="10184491"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3F5CA9F7-284D-818D-BDC4-F8ACA8A72019}"/>
                </a:ext>
                <a:ext uri="{C183D7F6-B498-43B3-948B-1728B52AA6E4}">
                  <adec:decorative xmlns:adec="http://schemas.microsoft.com/office/drawing/2017/decorative" val="1"/>
                </a:ext>
              </a:extLst>
            </p:cNvPr>
            <p:cNvSpPr/>
            <p:nvPr/>
          </p:nvSpPr>
          <p:spPr>
            <a:xfrm>
              <a:off x="377172" y="3753571"/>
              <a:ext cx="1177137" cy="1177137"/>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b="1" dirty="0">
                  <a:latin typeface="Arial" panose="020B0604020202020204" pitchFamily="34" charset="0"/>
                  <a:cs typeface="Arial" panose="020B0604020202020204" pitchFamily="34" charset="0"/>
                </a:rPr>
                <a:t>2</a:t>
              </a:r>
            </a:p>
          </p:txBody>
        </p:sp>
      </p:grpSp>
      <p:sp>
        <p:nvSpPr>
          <p:cNvPr id="25" name="Google Shape;91;p15">
            <a:extLst>
              <a:ext uri="{FF2B5EF4-FFF2-40B4-BE49-F238E27FC236}">
                <a16:creationId xmlns:a16="http://schemas.microsoft.com/office/drawing/2014/main" id="{6059574B-D602-B315-6BAB-E35B76ADBFF3}"/>
              </a:ext>
            </a:extLst>
          </p:cNvPr>
          <p:cNvSpPr txBox="1"/>
          <p:nvPr/>
        </p:nvSpPr>
        <p:spPr>
          <a:xfrm>
            <a:off x="1776907" y="3449906"/>
            <a:ext cx="8367217" cy="554000"/>
          </a:xfrm>
          <a:prstGeom prst="rect">
            <a:avLst/>
          </a:prstGeom>
          <a:noFill/>
          <a:ln>
            <a:noFill/>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Two things </a:t>
            </a:r>
            <a:r>
              <a:rPr lang="en-AU" sz="1600" dirty="0">
                <a:latin typeface="Arial" panose="020B0604020202020204" pitchFamily="34" charset="0"/>
                <a:ea typeface="Montserrat"/>
                <a:cs typeface="Arial" panose="020B0604020202020204" pitchFamily="34" charset="0"/>
                <a:sym typeface="Montserrat"/>
              </a:rPr>
              <a:t>I</a:t>
            </a:r>
            <a:r>
              <a:rPr lang="en" sz="1600" dirty="0">
                <a:latin typeface="Arial" panose="020B0604020202020204" pitchFamily="34" charset="0"/>
                <a:ea typeface="Montserrat"/>
                <a:cs typeface="Arial" panose="020B0604020202020204" pitchFamily="34" charset="0"/>
                <a:sym typeface="Montserrat"/>
              </a:rPr>
              <a:t> have learned about Evonne Goolagong Cawley’s tennis career</a:t>
            </a:r>
            <a:endParaRPr sz="3200" dirty="0">
              <a:latin typeface="Roboto"/>
              <a:ea typeface="Roboto"/>
              <a:cs typeface="Roboto"/>
              <a:sym typeface="Roboto"/>
            </a:endParaRPr>
          </a:p>
        </p:txBody>
      </p:sp>
      <p:sp>
        <p:nvSpPr>
          <p:cNvPr id="22" name="Google Shape;92;p15">
            <a:extLst>
              <a:ext uri="{FF2B5EF4-FFF2-40B4-BE49-F238E27FC236}">
                <a16:creationId xmlns:a16="http://schemas.microsoft.com/office/drawing/2014/main" id="{2EF834D0-7A71-20AC-EF77-753DEBCD9DFF}"/>
              </a:ext>
            </a:extLst>
          </p:cNvPr>
          <p:cNvSpPr txBox="1"/>
          <p:nvPr/>
        </p:nvSpPr>
        <p:spPr>
          <a:xfrm>
            <a:off x="1933288" y="3900592"/>
            <a:ext cx="434935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1. </a:t>
            </a:r>
            <a:endParaRPr sz="1600" dirty="0">
              <a:latin typeface="Arial" panose="020B0604020202020204" pitchFamily="34" charset="0"/>
              <a:ea typeface="Montserrat"/>
              <a:cs typeface="Arial" panose="020B0604020202020204" pitchFamily="34" charset="0"/>
              <a:sym typeface="Montserrat"/>
            </a:endParaRPr>
          </a:p>
        </p:txBody>
      </p:sp>
      <p:sp>
        <p:nvSpPr>
          <p:cNvPr id="10" name="Google Shape;92;p15">
            <a:extLst>
              <a:ext uri="{FF2B5EF4-FFF2-40B4-BE49-F238E27FC236}">
                <a16:creationId xmlns:a16="http://schemas.microsoft.com/office/drawing/2014/main" id="{007C3E31-7960-266E-6162-0217F6D22682}"/>
              </a:ext>
            </a:extLst>
          </p:cNvPr>
          <p:cNvSpPr txBox="1"/>
          <p:nvPr/>
        </p:nvSpPr>
        <p:spPr>
          <a:xfrm>
            <a:off x="6493807" y="3882992"/>
            <a:ext cx="434935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2. </a:t>
            </a:r>
            <a:endParaRPr sz="1600" dirty="0">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dirty="0"/>
          </a:p>
        </p:txBody>
      </p:sp>
    </p:spTree>
    <p:extLst>
      <p:ext uri="{BB962C8B-B14F-4D97-AF65-F5344CB8AC3E}">
        <p14:creationId xmlns:p14="http://schemas.microsoft.com/office/powerpoint/2010/main" val="69142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5.4b – evoking place with sound</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30000"/>
              </a:lnSpc>
              <a:spcAft>
                <a:spcPts val="600"/>
              </a:spcAft>
              <a:buFontTx/>
              <a:buAutoNum type="arabicPeriod"/>
            </a:pPr>
            <a:r>
              <a:rPr lang="en-AU" dirty="0">
                <a:solidFill>
                  <a:schemeClr val="tx1"/>
                </a:solidFill>
                <a:latin typeface="Arial" panose="020B0604020202020204" pitchFamily="34" charset="0"/>
                <a:cs typeface="Arial" panose="020B0604020202020204" pitchFamily="34" charset="0"/>
              </a:rPr>
              <a:t>Consider the dialogue you can see in the blue circle.</a:t>
            </a:r>
            <a:endParaRPr lang="en-AU" sz="1800" dirty="0">
              <a:solidFill>
                <a:schemeClr val="tx1"/>
              </a:solidFill>
              <a:effectLst/>
              <a:latin typeface="Arial" panose="020B0604020202020204" pitchFamily="34" charset="0"/>
              <a:ea typeface="Calibri" panose="020F0502020204030204" pitchFamily="34" charset="0"/>
            </a:endParaRPr>
          </a:p>
          <a:p>
            <a:pPr marL="342900" indent="-342900">
              <a:lnSpc>
                <a:spcPct val="13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Using the respectful protocols established by your class, create a soundscape appropriate to the props mentioned and the place evoked by the character’s dialogue.</a:t>
            </a:r>
          </a:p>
        </p:txBody>
      </p:sp>
      <p:sp>
        <p:nvSpPr>
          <p:cNvPr id="7" name="Oval 6">
            <a:extLst>
              <a:ext uri="{FF2B5EF4-FFF2-40B4-BE49-F238E27FC236}">
                <a16:creationId xmlns:a16="http://schemas.microsoft.com/office/drawing/2014/main" id="{7003842A-1A8F-E017-B717-D6BC870BD1C4}"/>
              </a:ext>
              <a:ext uri="{C183D7F6-B498-43B3-948B-1728B52AA6E4}">
                <adec:decorative xmlns:adec="http://schemas.microsoft.com/office/drawing/2017/decorative" val="1"/>
              </a:ext>
            </a:extLst>
          </p:cNvPr>
          <p:cNvSpPr/>
          <p:nvPr/>
        </p:nvSpPr>
        <p:spPr>
          <a:xfrm>
            <a:off x="5400000"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800" dirty="0">
                <a:effectLst/>
                <a:latin typeface="Arial" panose="020B0604020202020204" pitchFamily="34" charset="0"/>
                <a:ea typeface="Calibri" panose="020F0502020204030204" pitchFamily="34" charset="0"/>
              </a:rPr>
              <a:t>‘This is mum’s spot. That current there? Swirling around and around? That’s the backwater. Leaves and twigs and bugs. That’s what the fish are after and that’s what I’m after. The fish.’</a:t>
            </a:r>
            <a:endParaRPr lang="en-AU" dirty="0"/>
          </a:p>
        </p:txBody>
      </p:sp>
      <p:sp>
        <p:nvSpPr>
          <p:cNvPr id="4" name="TextBox 3">
            <a:extLst>
              <a:ext uri="{FF2B5EF4-FFF2-40B4-BE49-F238E27FC236}">
                <a16:creationId xmlns:a16="http://schemas.microsoft.com/office/drawing/2014/main" id="{037A07A5-2BDD-3EE6-F3F1-5022D0BC6D7A}"/>
              </a:ext>
            </a:extLst>
          </p:cNvPr>
          <p:cNvSpPr txBox="1"/>
          <p:nvPr/>
        </p:nvSpPr>
        <p:spPr>
          <a:xfrm>
            <a:off x="6351907" y="2286224"/>
            <a:ext cx="4004265" cy="2729786"/>
          </a:xfrm>
          <a:prstGeom prst="rect">
            <a:avLst/>
          </a:prstGeom>
          <a:noFill/>
        </p:spPr>
        <p:txBody>
          <a:bodyPr wrap="square">
            <a:spAutoFit/>
          </a:bodyPr>
          <a:lstStyle/>
          <a:p>
            <a:pPr>
              <a:lnSpc>
                <a:spcPct val="130000"/>
              </a:lnSpc>
              <a:spcAft>
                <a:spcPts val="600"/>
              </a:spcAft>
            </a:pPr>
            <a:r>
              <a:rPr lang="en-AU" dirty="0">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This is a good spot here. </a:t>
            </a:r>
            <a:endParaRPr lang="en-AU" dirty="0">
              <a:latin typeface="Arial" panose="020B0604020202020204" pitchFamily="34" charset="0"/>
              <a:ea typeface="Calibri" panose="020F0502020204030204" pitchFamily="34" charset="0"/>
            </a:endParaRPr>
          </a:p>
          <a:p>
            <a:pPr>
              <a:lnSpc>
                <a:spcPct val="130000"/>
              </a:lnSpc>
              <a:spcAft>
                <a:spcPts val="600"/>
              </a:spcAft>
            </a:pPr>
            <a:r>
              <a:rPr lang="en-AU" sz="1800" dirty="0">
                <a:effectLst/>
                <a:latin typeface="Arial" panose="020B0604020202020204" pitchFamily="34" charset="0"/>
                <a:ea typeface="Calibri" panose="020F0502020204030204" pitchFamily="34" charset="0"/>
              </a:rPr>
              <a:t>This is mum’s spot. That current there? Swirling around and around? That’s the backwater. Leaves and twigs and bugs. That’s what the fish are after and that’s what I’m after. </a:t>
            </a:r>
            <a:endParaRPr lang="en-AU" dirty="0">
              <a:latin typeface="Arial" panose="020B0604020202020204" pitchFamily="34" charset="0"/>
              <a:ea typeface="Calibri" panose="020F0502020204030204" pitchFamily="34" charset="0"/>
            </a:endParaRPr>
          </a:p>
          <a:p>
            <a:pPr>
              <a:lnSpc>
                <a:spcPct val="130000"/>
              </a:lnSpc>
              <a:spcAft>
                <a:spcPts val="600"/>
              </a:spcAft>
            </a:pPr>
            <a:r>
              <a:rPr lang="en-AU" sz="1800" dirty="0">
                <a:effectLst/>
                <a:latin typeface="Arial" panose="020B0604020202020204" pitchFamily="34" charset="0"/>
                <a:ea typeface="Calibri" panose="020F0502020204030204" pitchFamily="34" charset="0"/>
              </a:rPr>
              <a:t>The fish.’</a:t>
            </a:r>
            <a:endParaRPr lang="en-AU" dirty="0"/>
          </a:p>
        </p:txBody>
      </p:sp>
      <p:sp>
        <p:nvSpPr>
          <p:cNvPr id="3" name="Speech Bubble: Rectangle with Corners Rounded 2">
            <a:extLst>
              <a:ext uri="{FF2B5EF4-FFF2-40B4-BE49-F238E27FC236}">
                <a16:creationId xmlns:a16="http://schemas.microsoft.com/office/drawing/2014/main" id="{98A6246B-9EC4-7FFF-A39C-93D1E2057F97}"/>
              </a:ext>
            </a:extLst>
          </p:cNvPr>
          <p:cNvSpPr/>
          <p:nvPr/>
        </p:nvSpPr>
        <p:spPr>
          <a:xfrm>
            <a:off x="6903709" y="5474544"/>
            <a:ext cx="4220291" cy="1231056"/>
          </a:xfrm>
          <a:prstGeom prst="wedgeRoundRectCallout">
            <a:avLst>
              <a:gd name="adj1" fmla="val 5024"/>
              <a:gd name="adj2" fmla="val -79675"/>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A record of this activity would be great documentation of your devising and safe processes. It could be included in your box.</a:t>
            </a:r>
          </a:p>
        </p:txBody>
      </p:sp>
      <p:sp>
        <p:nvSpPr>
          <p:cNvPr id="8" name="TextBox 7">
            <a:extLst>
              <a:ext uri="{FF2B5EF4-FFF2-40B4-BE49-F238E27FC236}">
                <a16:creationId xmlns:a16="http://schemas.microsoft.com/office/drawing/2014/main" id="{AF837795-3FE5-5578-7D57-7A313DA7DDED}"/>
              </a:ext>
            </a:extLst>
          </p:cNvPr>
          <p:cNvSpPr txBox="1"/>
          <p:nvPr/>
        </p:nvSpPr>
        <p:spPr>
          <a:xfrm>
            <a:off x="247650" y="6400800"/>
            <a:ext cx="4476750" cy="295200"/>
          </a:xfrm>
          <a:prstGeom prst="rect">
            <a:avLst/>
          </a:prstGeom>
          <a:noFill/>
        </p:spPr>
        <p:txBody>
          <a:bodyPr wrap="none" lIns="0" tIns="0" rIns="0" bIns="0" rtlCol="0">
            <a:noAutofit/>
          </a:bodyPr>
          <a:lstStyle/>
          <a:p>
            <a:pPr>
              <a:lnSpc>
                <a:spcPct val="150000"/>
              </a:lnSpc>
              <a:spcBef>
                <a:spcPts val="1200"/>
              </a:spcBef>
              <a:spcAft>
                <a:spcPts val="600"/>
              </a:spcAft>
            </a:pPr>
            <a:r>
              <a:rPr lang="en-AU" sz="1100" i="1" dirty="0">
                <a:effectLst/>
                <a:latin typeface="Arial" panose="020B0604020202020204" pitchFamily="34" charset="0"/>
                <a:ea typeface="Calibri" panose="020F0502020204030204" pitchFamily="34" charset="0"/>
              </a:rPr>
              <a:t>Sunshine Super Girl</a:t>
            </a:r>
            <a:r>
              <a:rPr lang="en-AU" sz="1100" dirty="0">
                <a:effectLst/>
                <a:latin typeface="Arial" panose="020B0604020202020204" pitchFamily="34" charset="0"/>
                <a:ea typeface="Calibri" panose="020F0502020204030204" pitchFamily="34" charset="0"/>
              </a:rPr>
              <a:t> by Andrea James (2021) is published by </a:t>
            </a:r>
            <a:r>
              <a:rPr lang="en-AU" sz="1100" u="sng" dirty="0">
                <a:solidFill>
                  <a:srgbClr val="2F5496"/>
                </a:solidFill>
                <a:effectLst/>
                <a:latin typeface="Arial" panose="020B0604020202020204" pitchFamily="34" charset="0"/>
                <a:ea typeface="Calibri" panose="020F0502020204030204" pitchFamily="34" charset="0"/>
                <a:hlinkClick r:id="rId3"/>
              </a:rPr>
              <a:t>Currency Press Sydney</a:t>
            </a:r>
            <a:r>
              <a:rPr lang="en-AU" sz="1100" dirty="0">
                <a:effectLst/>
                <a:latin typeface="Arial" panose="020B0604020202020204" pitchFamily="34" charset="0"/>
                <a:ea typeface="Calibri" panose="020F0502020204030204" pitchFamily="34" charset="0"/>
              </a:rPr>
              <a:t>. </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58</a:t>
            </a:fld>
            <a:endParaRPr lang="en-AU" dirty="0"/>
          </a:p>
        </p:txBody>
      </p:sp>
    </p:spTree>
    <p:extLst>
      <p:ext uri="{BB962C8B-B14F-4D97-AF65-F5344CB8AC3E}">
        <p14:creationId xmlns:p14="http://schemas.microsoft.com/office/powerpoint/2010/main" val="1552591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ADFCC-10CE-68CE-F5E6-3F81EC59719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D7FDE9E-6852-1B18-384D-342E931ACEC0}"/>
              </a:ext>
            </a:extLst>
          </p:cNvPr>
          <p:cNvSpPr>
            <a:spLocks noGrp="1"/>
          </p:cNvSpPr>
          <p:nvPr>
            <p:ph type="ctrTitle"/>
          </p:nvPr>
        </p:nvSpPr>
        <p:spPr>
          <a:xfrm>
            <a:off x="539999" y="1348131"/>
            <a:ext cx="9759701" cy="1610970"/>
          </a:xfrm>
        </p:spPr>
        <p:txBody>
          <a:bodyPr/>
          <a:lstStyle/>
          <a:p>
            <a:r>
              <a:rPr lang="en-AU" sz="4400" dirty="0"/>
              <a:t>Learning sequence 6 – developing a design concept</a:t>
            </a:r>
          </a:p>
        </p:txBody>
      </p:sp>
      <p:pic>
        <p:nvPicPr>
          <p:cNvPr id="3" name="Picture 2">
            <a:extLst>
              <a:ext uri="{FF2B5EF4-FFF2-40B4-BE49-F238E27FC236}">
                <a16:creationId xmlns:a16="http://schemas.microsoft.com/office/drawing/2014/main" id="{271CD1BB-CFAF-BC40-36EB-CDC77BA0976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99" y="4069327"/>
            <a:ext cx="180425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37FFF3C-E6A8-B71A-F254-8845DAFC79A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410" y="4069326"/>
            <a:ext cx="1800001" cy="1800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8C0A254E-61F1-AAB9-4A15-1289DA99C5E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4567" y="406932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E389B9F3-068C-F779-9CD7-D1594B7CFAC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9723" y="406932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AF68DC7E-A7CB-539A-4FC0-1B143CE2273B}"/>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4879" y="4069326"/>
            <a:ext cx="1804254" cy="180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2C7C388-FB8B-8317-69DB-1D2ADC2ECD8E}"/>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59</a:t>
            </a:fld>
            <a:endParaRPr lang="en-AU" dirty="0"/>
          </a:p>
        </p:txBody>
      </p:sp>
    </p:spTree>
    <p:extLst>
      <p:ext uri="{BB962C8B-B14F-4D97-AF65-F5344CB8AC3E}">
        <p14:creationId xmlns:p14="http://schemas.microsoft.com/office/powerpoint/2010/main" val="241898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4C159-5152-25D5-662E-2F8E82D690EB}"/>
              </a:ext>
            </a:extLst>
          </p:cNvPr>
          <p:cNvSpPr>
            <a:spLocks noGrp="1"/>
          </p:cNvSpPr>
          <p:nvPr>
            <p:ph type="title"/>
          </p:nvPr>
        </p:nvSpPr>
        <p:spPr/>
        <p:txBody>
          <a:bodyPr/>
          <a:lstStyle/>
          <a:p>
            <a:r>
              <a:rPr lang="en-AU" dirty="0"/>
              <a:t>1.1a – Acknowledging Country</a:t>
            </a:r>
          </a:p>
        </p:txBody>
      </p:sp>
      <p:sp>
        <p:nvSpPr>
          <p:cNvPr id="4" name="Text Placeholder 3">
            <a:extLst>
              <a:ext uri="{FF2B5EF4-FFF2-40B4-BE49-F238E27FC236}">
                <a16:creationId xmlns:a16="http://schemas.microsoft.com/office/drawing/2014/main" id="{8046AF34-2B9B-5585-3C5A-20DB993FE0F4}"/>
              </a:ext>
            </a:extLst>
          </p:cNvPr>
          <p:cNvSpPr>
            <a:spLocks noGrp="1"/>
          </p:cNvSpPr>
          <p:nvPr>
            <p:ph type="body" sz="quarter" idx="17"/>
          </p:nvPr>
        </p:nvSpPr>
        <p:spPr>
          <a:xfrm>
            <a:off x="360000" y="1567086"/>
            <a:ext cx="11227163" cy="4807835"/>
          </a:xfrm>
        </p:spPr>
        <p:txBody>
          <a:bodyPr/>
          <a:lstStyle/>
          <a:p>
            <a:pPr>
              <a:spcAft>
                <a:spcPts val="600"/>
              </a:spcAft>
            </a:pPr>
            <a:r>
              <a:rPr lang="en-AU" dirty="0"/>
              <a:t>We Acknowledge Country and recognise the lands, skies and waterways of where our schools and workplaces are located. </a:t>
            </a:r>
          </a:p>
          <a:p>
            <a:pPr>
              <a:spcAft>
                <a:spcPts val="600"/>
              </a:spcAft>
            </a:pPr>
            <a:r>
              <a:rPr lang="en-AU" dirty="0"/>
              <a:t>We pay respect to Elders past and present as ongoing leaders and teachers of knowledge, songlines and stories, and acknowledge the Aboriginal and Torres Strait Islander Peoples that contributed to the development of this film.</a:t>
            </a:r>
          </a:p>
        </p:txBody>
      </p:sp>
      <p:sp>
        <p:nvSpPr>
          <p:cNvPr id="2" name="Slide Number Placeholder 1">
            <a:extLst>
              <a:ext uri="{FF2B5EF4-FFF2-40B4-BE49-F238E27FC236}">
                <a16:creationId xmlns:a16="http://schemas.microsoft.com/office/drawing/2014/main" id="{1A051933-E794-FD2C-1A02-A1CB65B29A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dirty="0"/>
          </a:p>
        </p:txBody>
      </p:sp>
    </p:spTree>
    <p:extLst>
      <p:ext uri="{BB962C8B-B14F-4D97-AF65-F5344CB8AC3E}">
        <p14:creationId xmlns:p14="http://schemas.microsoft.com/office/powerpoint/2010/main" val="182297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8961802" cy="1125900"/>
          </a:xfrm>
        </p:spPr>
        <p:txBody>
          <a:bodyPr/>
          <a:lstStyle/>
          <a:p>
            <a:r>
              <a:rPr lang="en-AU" dirty="0"/>
              <a:t>Learning intentions and success criteria (6)</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233390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b="1" dirty="0">
                <a:solidFill>
                  <a:schemeClr val="accent1"/>
                </a:solidFill>
                <a:latin typeface="Arial" panose="020B0604020202020204" pitchFamily="34" charset="0"/>
                <a:cs typeface="Arial" panose="020B0604020202020204" pitchFamily="34" charset="0"/>
              </a:rPr>
              <a:t>We are learning to</a:t>
            </a:r>
            <a:endParaRPr lang="en-AU" b="1" dirty="0">
              <a:solidFill>
                <a:schemeClr val="accent1"/>
              </a:solidFill>
              <a:latin typeface="Arial" panose="020B0604020202020204" pitchFamily="34" charset="0"/>
              <a:ea typeface="+mn-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develop a design concept for a short, script excerpt. </a:t>
            </a:r>
            <a:endParaRPr lang="en-AU" b="1" dirty="0">
              <a:solidFill>
                <a:schemeClr val="accent1"/>
              </a:solidFill>
              <a:latin typeface="Arial" panose="020B0604020202020204" pitchFamily="34" charset="0"/>
              <a:cs typeface="Arial" panose="020B0604020202020204" pitchFamily="34" charset="0"/>
            </a:endParaRPr>
          </a:p>
          <a:p>
            <a:pPr>
              <a:lnSpc>
                <a:spcPct val="150000"/>
              </a:lnSpc>
              <a:spcAft>
                <a:spcPts val="600"/>
              </a:spcAft>
            </a:pPr>
            <a:r>
              <a:rPr lang="en-AU" b="1" dirty="0">
                <a:solidFill>
                  <a:schemeClr val="accent1"/>
                </a:solidFill>
                <a:latin typeface="Arial" panose="020B0604020202020204" pitchFamily="34" charset="0"/>
                <a:cs typeface="Arial" panose="020B0604020202020204" pitchFamily="34" charset="0"/>
              </a:rPr>
              <a:t>I can</a:t>
            </a:r>
            <a:endParaRPr lang="en-US" dirty="0">
              <a:solidFill>
                <a:schemeClr val="accent1"/>
              </a:solidFill>
              <a:latin typeface="Arial" panose="020B060402020202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experiment with one of the elements of production to develop an idea </a:t>
            </a:r>
          </a:p>
          <a:p>
            <a:pPr marL="285750" indent="-285750">
              <a:lnSpc>
                <a:spcPct val="15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work effectively with my peers to give and receive feedback in the early stages of concept development.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60</a:t>
            </a:fld>
            <a:endParaRPr lang="en-AU" dirty="0"/>
          </a:p>
        </p:txBody>
      </p:sp>
    </p:spTree>
    <p:extLst>
      <p:ext uri="{BB962C8B-B14F-4D97-AF65-F5344CB8AC3E}">
        <p14:creationId xmlns:p14="http://schemas.microsoft.com/office/powerpoint/2010/main" val="1676612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6.1a – assessment task – nothing is neutral</a:t>
            </a:r>
          </a:p>
        </p:txBody>
      </p:sp>
      <p:sp>
        <p:nvSpPr>
          <p:cNvPr id="12" name="Rectangle: Rounded Corners 11">
            <a:extLst>
              <a:ext uri="{FF2B5EF4-FFF2-40B4-BE49-F238E27FC236}">
                <a16:creationId xmlns:a16="http://schemas.microsoft.com/office/drawing/2014/main" id="{1009D326-CD69-06A6-D829-AC474ECFA400}"/>
              </a:ext>
              <a:ext uri="{C183D7F6-B498-43B3-948B-1728B52AA6E4}">
                <adec:decorative xmlns:adec="http://schemas.microsoft.com/office/drawing/2017/decorative" val="0"/>
              </a:ext>
            </a:extLst>
          </p:cNvPr>
          <p:cNvSpPr/>
          <p:nvPr/>
        </p:nvSpPr>
        <p:spPr>
          <a:xfrm>
            <a:off x="348000" y="1058194"/>
            <a:ext cx="4896355" cy="545601"/>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Bef>
                <a:spcPts val="600"/>
              </a:spcBef>
            </a:pPr>
            <a:r>
              <a:rPr lang="en-AU" sz="1400" b="1" dirty="0">
                <a:latin typeface="Arial" panose="020B0604020202020204" pitchFamily="34" charset="0"/>
                <a:cs typeface="Arial" panose="020B0604020202020204" pitchFamily="34" charset="0"/>
              </a:rPr>
              <a:t>Part A – documenting process and applying feedback</a:t>
            </a:r>
          </a:p>
        </p:txBody>
      </p:sp>
      <p:sp>
        <p:nvSpPr>
          <p:cNvPr id="13" name="Rectangle: Rounded Corners 12">
            <a:extLst>
              <a:ext uri="{FF2B5EF4-FFF2-40B4-BE49-F238E27FC236}">
                <a16:creationId xmlns:a16="http://schemas.microsoft.com/office/drawing/2014/main" id="{20335817-7C5C-EAB7-FD8E-B2FDAB4035AE}"/>
              </a:ext>
              <a:ext uri="{C183D7F6-B498-43B3-948B-1728B52AA6E4}">
                <adec:decorative xmlns:adec="http://schemas.microsoft.com/office/drawing/2017/decorative" val="0"/>
              </a:ext>
            </a:extLst>
          </p:cNvPr>
          <p:cNvSpPr/>
          <p:nvPr/>
        </p:nvSpPr>
        <p:spPr>
          <a:xfrm>
            <a:off x="360000" y="1772935"/>
            <a:ext cx="4896355" cy="4674265"/>
          </a:xfrm>
          <a:prstGeom prst="roundRect">
            <a:avLst>
              <a:gd name="adj" fmla="val 2635"/>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80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Throughout this unit, you will collect documents, images and other items related to the development of your design concept. </a:t>
            </a:r>
          </a:p>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The cover or lid of the box should include a short summary of your concept, also known as a design concept statement.</a:t>
            </a:r>
          </a:p>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Documentation in your box may include annotated scripts, descriptions, photographs, sketches, diagrams, material samples, video and/or sound bites. </a:t>
            </a:r>
          </a:p>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Throughout the design process, document the evolution of your thinking and design ideas, as you respond to and apply peer feedback about your creative choices. You could do this by annotating your documentation to show how you generated, evaluated and refined your use of the element of production to create dramatic meaning for the audience. </a:t>
            </a:r>
          </a:p>
        </p:txBody>
      </p:sp>
      <p:sp>
        <p:nvSpPr>
          <p:cNvPr id="7" name="Rectangle: Rounded Corners 6">
            <a:extLst>
              <a:ext uri="{FF2B5EF4-FFF2-40B4-BE49-F238E27FC236}">
                <a16:creationId xmlns:a16="http://schemas.microsoft.com/office/drawing/2014/main" id="{31418690-855C-7A2E-7F4A-BB2A8DA98AAF}"/>
              </a:ext>
              <a:ext uri="{C183D7F6-B498-43B3-948B-1728B52AA6E4}">
                <adec:decorative xmlns:adec="http://schemas.microsoft.com/office/drawing/2017/decorative" val="0"/>
              </a:ext>
            </a:extLst>
          </p:cNvPr>
          <p:cNvSpPr/>
          <p:nvPr/>
        </p:nvSpPr>
        <p:spPr>
          <a:xfrm>
            <a:off x="5453576" y="1063909"/>
            <a:ext cx="6390424" cy="545601"/>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400" b="1" dirty="0">
                <a:solidFill>
                  <a:schemeClr val="bg1"/>
                </a:solidFill>
                <a:latin typeface="Arial" panose="020B0604020202020204" pitchFamily="34" charset="0"/>
                <a:cs typeface="Arial" panose="020B0604020202020204" pitchFamily="34" charset="0"/>
              </a:rPr>
              <a:t>Part B – design concept showcase</a:t>
            </a:r>
          </a:p>
        </p:txBody>
      </p:sp>
      <p:sp>
        <p:nvSpPr>
          <p:cNvPr id="9" name="Rectangle: Rounded Corners 8">
            <a:extLst>
              <a:ext uri="{FF2B5EF4-FFF2-40B4-BE49-F238E27FC236}">
                <a16:creationId xmlns:a16="http://schemas.microsoft.com/office/drawing/2014/main" id="{E2DDED7D-11E3-6042-8B11-BBDC537E18C7}"/>
              </a:ext>
              <a:ext uri="{C183D7F6-B498-43B3-948B-1728B52AA6E4}">
                <adec:decorative xmlns:adec="http://schemas.microsoft.com/office/drawing/2017/decorative" val="0"/>
              </a:ext>
            </a:extLst>
          </p:cNvPr>
          <p:cNvSpPr/>
          <p:nvPr/>
        </p:nvSpPr>
        <p:spPr>
          <a:xfrm>
            <a:off x="5453576" y="1772935"/>
            <a:ext cx="6390424" cy="4674265"/>
          </a:xfrm>
          <a:prstGeom prst="roundRect">
            <a:avLst>
              <a:gd name="adj" fmla="val 2635"/>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8000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Focus on either set, costume, lighting or sound design. </a:t>
            </a:r>
          </a:p>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Select an excerpt of one of the 5 scripted works you have explored in class. </a:t>
            </a:r>
          </a:p>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You will collaborate with your peers to evaluate and select the materials/items (from your box) that best communicates your design concept. </a:t>
            </a:r>
          </a:p>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You will decide how best to present your individual design concept to an audience, and this could include a selection sketches, renderings, collage, models, mood boards, enactment, images, sounds and/or visual or audio clips.</a:t>
            </a:r>
          </a:p>
          <a:p>
            <a:pPr marL="285750" indent="-285750">
              <a:lnSpc>
                <a:spcPct val="120000"/>
              </a:lnSpc>
              <a:spcAft>
                <a:spcPts val="600"/>
              </a:spcAft>
              <a:buFont typeface="Arial" panose="020B0604020202020204" pitchFamily="34" charset="0"/>
              <a:buChar char="•"/>
            </a:pPr>
            <a:r>
              <a:rPr lang="en-AU" sz="1400" dirty="0">
                <a:solidFill>
                  <a:sysClr val="windowText" lastClr="000000"/>
                </a:solidFill>
                <a:latin typeface="Arial" panose="020B0604020202020204" pitchFamily="34" charset="0"/>
                <a:cs typeface="Arial" panose="020B0604020202020204" pitchFamily="34" charset="0"/>
              </a:rPr>
              <a:t>Together, the class will develop a shared intention for the showcase of all designs and may decide to include design concept statements from Part A to support the Showcase.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67E7CB4E-0848-4774-9F85-B38117CB1B54}" type="slidenum">
              <a:rPr lang="en-AU" smtClean="0"/>
              <a:pPr/>
              <a:t>61</a:t>
            </a:fld>
            <a:endParaRPr lang="en-AU" dirty="0"/>
          </a:p>
        </p:txBody>
      </p:sp>
    </p:spTree>
    <p:extLst>
      <p:ext uri="{BB962C8B-B14F-4D97-AF65-F5344CB8AC3E}">
        <p14:creationId xmlns:p14="http://schemas.microsoft.com/office/powerpoint/2010/main" val="361522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008F5B-E0FF-DA1F-6883-3E051D377002}"/>
              </a:ext>
            </a:extLst>
          </p:cNvPr>
          <p:cNvSpPr>
            <a:spLocks noGrp="1"/>
          </p:cNvSpPr>
          <p:nvPr>
            <p:ph type="title"/>
          </p:nvPr>
        </p:nvSpPr>
        <p:spPr/>
        <p:txBody>
          <a:bodyPr/>
          <a:lstStyle/>
          <a:p>
            <a:r>
              <a:rPr lang="en-AU" dirty="0"/>
              <a:t>6.1b – steps to success (1)</a:t>
            </a:r>
          </a:p>
        </p:txBody>
      </p:sp>
      <p:sp>
        <p:nvSpPr>
          <p:cNvPr id="4" name="Text Placeholder 3">
            <a:extLst>
              <a:ext uri="{FF2B5EF4-FFF2-40B4-BE49-F238E27FC236}">
                <a16:creationId xmlns:a16="http://schemas.microsoft.com/office/drawing/2014/main" id="{6A4D561D-69FD-7354-7987-BC72D0A0750B}"/>
              </a:ext>
            </a:extLst>
          </p:cNvPr>
          <p:cNvSpPr>
            <a:spLocks noGrp="1"/>
          </p:cNvSpPr>
          <p:nvPr>
            <p:ph type="body" sz="quarter" idx="18"/>
          </p:nvPr>
        </p:nvSpPr>
        <p:spPr/>
        <p:txBody>
          <a:bodyPr/>
          <a:lstStyle/>
          <a:p>
            <a:r>
              <a:rPr lang="en-AU" sz="2000" dirty="0"/>
              <a:t>Nothing is neutral – developing the design concept</a:t>
            </a:r>
          </a:p>
        </p:txBody>
      </p:sp>
      <p:graphicFrame>
        <p:nvGraphicFramePr>
          <p:cNvPr id="8" name="Table 7">
            <a:extLst>
              <a:ext uri="{FF2B5EF4-FFF2-40B4-BE49-F238E27FC236}">
                <a16:creationId xmlns:a16="http://schemas.microsoft.com/office/drawing/2014/main" id="{C9EB2B4E-6FD5-5755-148A-81BD6EDFA434}"/>
              </a:ext>
            </a:extLst>
          </p:cNvPr>
          <p:cNvGraphicFramePr>
            <a:graphicFrameLocks noGrp="1"/>
          </p:cNvGraphicFramePr>
          <p:nvPr>
            <p:extLst>
              <p:ext uri="{D42A27DB-BD31-4B8C-83A1-F6EECF244321}">
                <p14:modId xmlns:p14="http://schemas.microsoft.com/office/powerpoint/2010/main" val="880297987"/>
              </p:ext>
            </p:extLst>
          </p:nvPr>
        </p:nvGraphicFramePr>
        <p:xfrm>
          <a:off x="360000" y="1469645"/>
          <a:ext cx="11322792" cy="4778755"/>
        </p:xfrm>
        <a:graphic>
          <a:graphicData uri="http://schemas.openxmlformats.org/drawingml/2006/table">
            <a:tbl>
              <a:tblPr firstRow="1" firstCol="1" bandRow="1">
                <a:tableStyleId>{B301B821-A1FF-4177-AEE7-76D212191A09}</a:tableStyleId>
              </a:tblPr>
              <a:tblGrid>
                <a:gridCol w="3246800">
                  <a:extLst>
                    <a:ext uri="{9D8B030D-6E8A-4147-A177-3AD203B41FA5}">
                      <a16:colId xmlns:a16="http://schemas.microsoft.com/office/drawing/2014/main" val="1437247750"/>
                    </a:ext>
                  </a:extLst>
                </a:gridCol>
                <a:gridCol w="8075992">
                  <a:extLst>
                    <a:ext uri="{9D8B030D-6E8A-4147-A177-3AD203B41FA5}">
                      <a16:colId xmlns:a16="http://schemas.microsoft.com/office/drawing/2014/main" val="2079466258"/>
                    </a:ext>
                  </a:extLst>
                </a:gridCol>
              </a:tblGrid>
              <a:tr h="408883">
                <a:tc>
                  <a:txBody>
                    <a:bodyPr/>
                    <a:lstStyle/>
                    <a:p>
                      <a:pPr>
                        <a:lnSpc>
                          <a:spcPct val="120000"/>
                        </a:lnSpc>
                        <a:spcBef>
                          <a:spcPts val="0"/>
                        </a:spcBef>
                        <a:spcAft>
                          <a:spcPts val="600"/>
                        </a:spcAft>
                      </a:pPr>
                      <a:r>
                        <a:rPr lang="en-AU" sz="1800" dirty="0">
                          <a:effectLst/>
                          <a:highlight>
                            <a:srgbClr val="002664"/>
                          </a:highlight>
                          <a:latin typeface="Arial" panose="020B0604020202020204" pitchFamily="34" charset="0"/>
                          <a:cs typeface="Arial" panose="020B0604020202020204" pitchFamily="34" charset="0"/>
                        </a:rPr>
                        <a:t>What I need to do</a:t>
                      </a:r>
                      <a:endParaRPr lang="en-AU" sz="18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20000"/>
                        </a:lnSpc>
                        <a:spcBef>
                          <a:spcPts val="0"/>
                        </a:spcBef>
                        <a:spcAft>
                          <a:spcPts val="600"/>
                        </a:spcAft>
                      </a:pPr>
                      <a:r>
                        <a:rPr lang="en-AU" sz="1800" dirty="0">
                          <a:effectLst/>
                          <a:highlight>
                            <a:srgbClr val="002664"/>
                          </a:highlight>
                          <a:latin typeface="Arial" panose="020B0604020202020204" pitchFamily="34" charset="0"/>
                          <a:cs typeface="Arial" panose="020B0604020202020204" pitchFamily="34" charset="0"/>
                        </a:rPr>
                        <a:t>Ways I can do this</a:t>
                      </a:r>
                      <a:endParaRPr lang="en-AU" sz="18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64993799"/>
                  </a:ext>
                </a:extLst>
              </a:tr>
              <a:tr h="2127628">
                <a:tc>
                  <a:txBody>
                    <a:bodyPr/>
                    <a:lstStyle/>
                    <a:p>
                      <a:pPr>
                        <a:lnSpc>
                          <a:spcPct val="120000"/>
                        </a:lnSpc>
                        <a:spcBef>
                          <a:spcPts val="0"/>
                        </a:spcBef>
                        <a:spcAft>
                          <a:spcPts val="600"/>
                        </a:spcAft>
                      </a:pPr>
                      <a:r>
                        <a:rPr lang="en-AU" sz="1600" dirty="0">
                          <a:solidFill>
                            <a:schemeClr val="tx1"/>
                          </a:solidFill>
                          <a:effectLst/>
                          <a:latin typeface="Arial" panose="020B0604020202020204" pitchFamily="34" charset="0"/>
                          <a:cs typeface="Arial" panose="020B0604020202020204" pitchFamily="34" charset="0"/>
                        </a:rPr>
                        <a:t>Choose a script excerpt and an element of production to focus on.</a:t>
                      </a: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108000" marB="0">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accent4"/>
                    </a:solidFill>
                  </a:tcPr>
                </a:tc>
                <a:tc>
                  <a:txBody>
                    <a:bodyPr/>
                    <a:lstStyle/>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Review my documentation box and decide what worked and what I was interested in</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Get feedback from my peers. What do they recommend?</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Experiment with some of my draft design ideas to help me decide which ones would be good to extend</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Choose either prop, costume, set, lighting or sound as the element of production for my design concept</a:t>
                      </a:r>
                    </a:p>
                  </a:txBody>
                  <a:tcPr marL="68580" marR="68580" marT="108000" marB="0">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accent4"/>
                    </a:solidFill>
                  </a:tcPr>
                </a:tc>
                <a:extLst>
                  <a:ext uri="{0D108BD9-81ED-4DB2-BD59-A6C34878D82A}">
                    <a16:rowId xmlns:a16="http://schemas.microsoft.com/office/drawing/2014/main" val="3557125083"/>
                  </a:ext>
                </a:extLst>
              </a:tr>
              <a:tr h="2242244">
                <a:tc>
                  <a:txBody>
                    <a:bodyPr/>
                    <a:lstStyle/>
                    <a:p>
                      <a:pPr>
                        <a:lnSpc>
                          <a:spcPct val="120000"/>
                        </a:lnSpc>
                        <a:spcBef>
                          <a:spcPts val="0"/>
                        </a:spcBef>
                        <a:spcAft>
                          <a:spcPts val="600"/>
                        </a:spcAft>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Learn about the world of the play, and how I might represent it through design.</a:t>
                      </a:r>
                    </a:p>
                  </a:txBody>
                  <a:tcPr marL="68580" marR="68580" marT="108000" marB="0">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600" dirty="0">
                          <a:solidFill>
                            <a:schemeClr val="tx1"/>
                          </a:solidFill>
                          <a:effectLst/>
                          <a:latin typeface="Arial" panose="020B0604020202020204" pitchFamily="34" charset="0"/>
                          <a:cs typeface="Arial" panose="020B0604020202020204" pitchFamily="34" charset="0"/>
                        </a:rPr>
                        <a:t>Research the play, read the script and read about productions of it. </a:t>
                      </a: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What is the context of the play. What can I learn from past productions?</a:t>
                      </a:r>
                    </a:p>
                    <a:p>
                      <a:pPr marL="171450" marR="0" lvl="0" indent="-1714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600" dirty="0">
                          <a:solidFill>
                            <a:schemeClr val="tx1"/>
                          </a:solidFill>
                          <a:effectLst/>
                          <a:latin typeface="Arial" panose="020B0604020202020204" pitchFamily="34" charset="0"/>
                          <a:cs typeface="Arial" panose="020B0604020202020204" pitchFamily="34" charset="0"/>
                        </a:rPr>
                        <a:t>Consider style and what is appropriate for this play</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Continue to experiment with different design ideas for my chosen script excerpt and element of production</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Discuss my ideas with my peers and see what they think</a:t>
                      </a:r>
                    </a:p>
                  </a:txBody>
                  <a:tcPr marL="68580" marR="68580" marT="10800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362641818"/>
                  </a:ext>
                </a:extLst>
              </a:tr>
            </a:tbl>
          </a:graphicData>
        </a:graphic>
      </p:graphicFrame>
      <p:sp>
        <p:nvSpPr>
          <p:cNvPr id="2" name="Slide Number Placeholder 3">
            <a:extLst>
              <a:ext uri="{FF2B5EF4-FFF2-40B4-BE49-F238E27FC236}">
                <a16:creationId xmlns:a16="http://schemas.microsoft.com/office/drawing/2014/main" id="{A2F0F108-2467-29E5-6207-7F32E94F294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7E7CB4E-0848-4774-9F85-B38117CB1B54}" type="slidenum">
              <a:rPr lang="en-AU" smtClean="0"/>
              <a:pPr/>
              <a:t>62</a:t>
            </a:fld>
            <a:endParaRPr lang="en-AU" dirty="0"/>
          </a:p>
        </p:txBody>
      </p:sp>
    </p:spTree>
    <p:extLst>
      <p:ext uri="{BB962C8B-B14F-4D97-AF65-F5344CB8AC3E}">
        <p14:creationId xmlns:p14="http://schemas.microsoft.com/office/powerpoint/2010/main" val="194454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CB3C2-4EB6-3CC4-B03F-05C76D79E48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D1EC745-402A-315A-635C-E399A8E067BD}"/>
              </a:ext>
            </a:extLst>
          </p:cNvPr>
          <p:cNvSpPr>
            <a:spLocks noGrp="1"/>
          </p:cNvSpPr>
          <p:nvPr>
            <p:ph type="title"/>
          </p:nvPr>
        </p:nvSpPr>
        <p:spPr/>
        <p:txBody>
          <a:bodyPr/>
          <a:lstStyle/>
          <a:p>
            <a:r>
              <a:rPr lang="en-AU" sz="3600" dirty="0"/>
              <a:t>6.1c – steps to success (2)</a:t>
            </a:r>
            <a:endParaRPr lang="en-AU" dirty="0"/>
          </a:p>
        </p:txBody>
      </p:sp>
      <p:sp>
        <p:nvSpPr>
          <p:cNvPr id="4" name="Text Placeholder 3">
            <a:extLst>
              <a:ext uri="{FF2B5EF4-FFF2-40B4-BE49-F238E27FC236}">
                <a16:creationId xmlns:a16="http://schemas.microsoft.com/office/drawing/2014/main" id="{90B5998B-D6FB-9220-97C2-5A2A8FE5AEF3}"/>
              </a:ext>
            </a:extLst>
          </p:cNvPr>
          <p:cNvSpPr>
            <a:spLocks noGrp="1"/>
          </p:cNvSpPr>
          <p:nvPr>
            <p:ph type="body" sz="quarter" idx="18"/>
          </p:nvPr>
        </p:nvSpPr>
        <p:spPr/>
        <p:txBody>
          <a:bodyPr/>
          <a:lstStyle/>
          <a:p>
            <a:r>
              <a:rPr lang="en-AU" sz="2000" dirty="0"/>
              <a:t>Nothing is neutral – developing the design concept</a:t>
            </a:r>
          </a:p>
        </p:txBody>
      </p:sp>
      <p:graphicFrame>
        <p:nvGraphicFramePr>
          <p:cNvPr id="8" name="Table 7">
            <a:extLst>
              <a:ext uri="{FF2B5EF4-FFF2-40B4-BE49-F238E27FC236}">
                <a16:creationId xmlns:a16="http://schemas.microsoft.com/office/drawing/2014/main" id="{09EB8D9F-DFB1-95D2-8F0B-13D60FAAECBA}"/>
              </a:ext>
            </a:extLst>
          </p:cNvPr>
          <p:cNvGraphicFramePr>
            <a:graphicFrameLocks noGrp="1"/>
          </p:cNvGraphicFramePr>
          <p:nvPr>
            <p:extLst>
              <p:ext uri="{D42A27DB-BD31-4B8C-83A1-F6EECF244321}">
                <p14:modId xmlns:p14="http://schemas.microsoft.com/office/powerpoint/2010/main" val="3247674205"/>
              </p:ext>
            </p:extLst>
          </p:nvPr>
        </p:nvGraphicFramePr>
        <p:xfrm>
          <a:off x="360000" y="1469645"/>
          <a:ext cx="11322792" cy="4828911"/>
        </p:xfrm>
        <a:graphic>
          <a:graphicData uri="http://schemas.openxmlformats.org/drawingml/2006/table">
            <a:tbl>
              <a:tblPr firstRow="1" firstCol="1" bandRow="1">
                <a:tableStyleId>{B301B821-A1FF-4177-AEE7-76D212191A09}</a:tableStyleId>
              </a:tblPr>
              <a:tblGrid>
                <a:gridCol w="3246800">
                  <a:extLst>
                    <a:ext uri="{9D8B030D-6E8A-4147-A177-3AD203B41FA5}">
                      <a16:colId xmlns:a16="http://schemas.microsoft.com/office/drawing/2014/main" val="1437247750"/>
                    </a:ext>
                  </a:extLst>
                </a:gridCol>
                <a:gridCol w="8075992">
                  <a:extLst>
                    <a:ext uri="{9D8B030D-6E8A-4147-A177-3AD203B41FA5}">
                      <a16:colId xmlns:a16="http://schemas.microsoft.com/office/drawing/2014/main" val="2079466258"/>
                    </a:ext>
                  </a:extLst>
                </a:gridCol>
              </a:tblGrid>
              <a:tr h="408883">
                <a:tc>
                  <a:txBody>
                    <a:bodyPr/>
                    <a:lstStyle/>
                    <a:p>
                      <a:pPr>
                        <a:lnSpc>
                          <a:spcPct val="120000"/>
                        </a:lnSpc>
                        <a:spcBef>
                          <a:spcPts val="0"/>
                        </a:spcBef>
                        <a:spcAft>
                          <a:spcPts val="600"/>
                        </a:spcAft>
                      </a:pPr>
                      <a:r>
                        <a:rPr lang="en-AU" sz="1800" dirty="0">
                          <a:effectLst/>
                          <a:highlight>
                            <a:srgbClr val="002664"/>
                          </a:highlight>
                          <a:latin typeface="Arial" panose="020B0604020202020204" pitchFamily="34" charset="0"/>
                          <a:cs typeface="Arial" panose="020B0604020202020204" pitchFamily="34" charset="0"/>
                        </a:rPr>
                        <a:t>What I need to do</a:t>
                      </a:r>
                      <a:endParaRPr lang="en-AU" sz="18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20000"/>
                        </a:lnSpc>
                        <a:spcBef>
                          <a:spcPts val="0"/>
                        </a:spcBef>
                        <a:spcAft>
                          <a:spcPts val="600"/>
                        </a:spcAft>
                      </a:pPr>
                      <a:r>
                        <a:rPr lang="en-AU" sz="1800" dirty="0">
                          <a:effectLst/>
                          <a:highlight>
                            <a:srgbClr val="002664"/>
                          </a:highlight>
                          <a:latin typeface="Arial" panose="020B0604020202020204" pitchFamily="34" charset="0"/>
                          <a:cs typeface="Arial" panose="020B0604020202020204" pitchFamily="34" charset="0"/>
                        </a:rPr>
                        <a:t>Ways I can do this</a:t>
                      </a:r>
                      <a:endParaRPr lang="en-AU" sz="18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64993799"/>
                  </a:ext>
                </a:extLst>
              </a:tr>
              <a:tr h="1918772">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Learn more about the element of production I am focusing on.</a:t>
                      </a:r>
                    </a:p>
                  </a:txBody>
                  <a:tcPr marL="68580" marR="68580" marT="108000" marB="0">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accent4"/>
                    </a:solidFill>
                  </a:tcPr>
                </a:tc>
                <a:tc>
                  <a:txBody>
                    <a:bodyPr/>
                    <a:lstStyle/>
                    <a:p>
                      <a:pPr marL="285750" indent="-2857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Look at other examples of this element of production in use, possibly in live theatre</a:t>
                      </a:r>
                    </a:p>
                    <a:p>
                      <a:pPr marL="285750" indent="-2857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Learn how this element of production interplays with others. For example, how does lighting impact costume?</a:t>
                      </a:r>
                    </a:p>
                    <a:p>
                      <a:pPr marL="285750" indent="-2857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Keep experimenting!</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600" dirty="0">
                          <a:solidFill>
                            <a:schemeClr val="tx1"/>
                          </a:solidFill>
                          <a:effectLst/>
                          <a:latin typeface="Arial" panose="020B0604020202020204" pitchFamily="34" charset="0"/>
                          <a:cs typeface="Arial" panose="020B0604020202020204" pitchFamily="34" charset="0"/>
                        </a:rPr>
                        <a:t>Share my ideas with my peers and see what they think – do the same for them</a:t>
                      </a:r>
                    </a:p>
                  </a:txBody>
                  <a:tcPr marL="68580" marR="68580" marT="108000" marB="0">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accent4"/>
                    </a:solidFill>
                  </a:tcPr>
                </a:tc>
                <a:extLst>
                  <a:ext uri="{0D108BD9-81ED-4DB2-BD59-A6C34878D82A}">
                    <a16:rowId xmlns:a16="http://schemas.microsoft.com/office/drawing/2014/main" val="3557125083"/>
                  </a:ext>
                </a:extLst>
              </a:tr>
              <a:tr h="2501256">
                <a:tc>
                  <a:txBody>
                    <a:bodyPr/>
                    <a:lstStyle/>
                    <a:p>
                      <a:pPr>
                        <a:lnSpc>
                          <a:spcPct val="120000"/>
                        </a:lnSpc>
                        <a:spcBef>
                          <a:spcPts val="0"/>
                        </a:spcBef>
                        <a:spcAft>
                          <a:spcPts val="600"/>
                        </a:spcAft>
                      </a:pPr>
                      <a:r>
                        <a:rPr lang="en-AU" sz="1600" dirty="0">
                          <a:solidFill>
                            <a:schemeClr val="tx1"/>
                          </a:solidFill>
                          <a:effectLst/>
                          <a:latin typeface="Arial" panose="020B0604020202020204" pitchFamily="34" charset="0"/>
                          <a:cs typeface="Arial" panose="020B0604020202020204" pitchFamily="34" charset="0"/>
                        </a:rPr>
                        <a:t>Develop a design concept statement appropriate to my chosen script excerpt and the element of production I am focussing on.</a:t>
                      </a: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108000" marB="0">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Consider what my design for the script excerpt will look like in performance.</a:t>
                      </a:r>
                    </a:p>
                    <a:p>
                      <a:pPr marL="285750" indent="-2857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Consider the audience. Does my design concept contribute to their appreciation and understanding of the theatrical moment(s)?</a:t>
                      </a:r>
                    </a:p>
                    <a:p>
                      <a:pPr marL="285750" indent="-2857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Consider your actors. Does this design concept support and enhance their ability to develop and communicate their characters?</a:t>
                      </a:r>
                    </a:p>
                    <a:p>
                      <a:pPr marL="285750" indent="-2857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Consider the other elements of production. Will they interplay effectively with my design concept?</a:t>
                      </a:r>
                    </a:p>
                  </a:txBody>
                  <a:tcPr marL="68580" marR="68580" marT="10800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362641818"/>
                  </a:ext>
                </a:extLst>
              </a:tr>
            </a:tbl>
          </a:graphicData>
        </a:graphic>
      </p:graphicFrame>
      <p:sp>
        <p:nvSpPr>
          <p:cNvPr id="2" name="Slide Number Placeholder 3">
            <a:extLst>
              <a:ext uri="{FF2B5EF4-FFF2-40B4-BE49-F238E27FC236}">
                <a16:creationId xmlns:a16="http://schemas.microsoft.com/office/drawing/2014/main" id="{5BC34D6C-8C5E-023A-4F7D-6461AB9D13B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7E7CB4E-0848-4774-9F85-B38117CB1B54}" type="slidenum">
              <a:rPr lang="en-AU" smtClean="0"/>
              <a:pPr/>
              <a:t>63</a:t>
            </a:fld>
            <a:endParaRPr lang="en-AU" dirty="0"/>
          </a:p>
        </p:txBody>
      </p:sp>
    </p:spTree>
    <p:extLst>
      <p:ext uri="{BB962C8B-B14F-4D97-AF65-F5344CB8AC3E}">
        <p14:creationId xmlns:p14="http://schemas.microsoft.com/office/powerpoint/2010/main" val="71898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726AD-4EC3-A7F7-377A-766B229134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688BBDD-E5CD-0E3B-942D-FD4115F911D7}"/>
              </a:ext>
            </a:extLst>
          </p:cNvPr>
          <p:cNvSpPr>
            <a:spLocks noGrp="1"/>
          </p:cNvSpPr>
          <p:nvPr>
            <p:ph type="title"/>
          </p:nvPr>
        </p:nvSpPr>
        <p:spPr/>
        <p:txBody>
          <a:bodyPr/>
          <a:lstStyle/>
          <a:p>
            <a:r>
              <a:rPr lang="en-AU" sz="3600" dirty="0"/>
              <a:t>6.1d – steps to success (3)</a:t>
            </a:r>
            <a:endParaRPr lang="en-AU" dirty="0"/>
          </a:p>
        </p:txBody>
      </p:sp>
      <p:sp>
        <p:nvSpPr>
          <p:cNvPr id="4" name="Text Placeholder 3">
            <a:extLst>
              <a:ext uri="{FF2B5EF4-FFF2-40B4-BE49-F238E27FC236}">
                <a16:creationId xmlns:a16="http://schemas.microsoft.com/office/drawing/2014/main" id="{B3A332BD-7C04-86FF-8DFE-83CDA642E224}"/>
              </a:ext>
            </a:extLst>
          </p:cNvPr>
          <p:cNvSpPr>
            <a:spLocks noGrp="1"/>
          </p:cNvSpPr>
          <p:nvPr>
            <p:ph type="body" sz="quarter" idx="18"/>
          </p:nvPr>
        </p:nvSpPr>
        <p:spPr/>
        <p:txBody>
          <a:bodyPr/>
          <a:lstStyle/>
          <a:p>
            <a:r>
              <a:rPr lang="en-AU" sz="2000" dirty="0"/>
              <a:t>Nothing is neutral – developing the design concept</a:t>
            </a:r>
          </a:p>
        </p:txBody>
      </p:sp>
      <p:graphicFrame>
        <p:nvGraphicFramePr>
          <p:cNvPr id="8" name="Table 7">
            <a:extLst>
              <a:ext uri="{FF2B5EF4-FFF2-40B4-BE49-F238E27FC236}">
                <a16:creationId xmlns:a16="http://schemas.microsoft.com/office/drawing/2014/main" id="{C0308DE8-E3BE-DB21-468F-AB3ABBF0D0ED}"/>
              </a:ext>
            </a:extLst>
          </p:cNvPr>
          <p:cNvGraphicFramePr>
            <a:graphicFrameLocks noGrp="1"/>
          </p:cNvGraphicFramePr>
          <p:nvPr>
            <p:extLst>
              <p:ext uri="{D42A27DB-BD31-4B8C-83A1-F6EECF244321}">
                <p14:modId xmlns:p14="http://schemas.microsoft.com/office/powerpoint/2010/main" val="2696689866"/>
              </p:ext>
            </p:extLst>
          </p:nvPr>
        </p:nvGraphicFramePr>
        <p:xfrm>
          <a:off x="360000" y="1469645"/>
          <a:ext cx="11322792" cy="5070211"/>
        </p:xfrm>
        <a:graphic>
          <a:graphicData uri="http://schemas.openxmlformats.org/drawingml/2006/table">
            <a:tbl>
              <a:tblPr firstRow="1" firstCol="1" bandRow="1">
                <a:tableStyleId>{B301B821-A1FF-4177-AEE7-76D212191A09}</a:tableStyleId>
              </a:tblPr>
              <a:tblGrid>
                <a:gridCol w="2649900">
                  <a:extLst>
                    <a:ext uri="{9D8B030D-6E8A-4147-A177-3AD203B41FA5}">
                      <a16:colId xmlns:a16="http://schemas.microsoft.com/office/drawing/2014/main" val="1437247750"/>
                    </a:ext>
                  </a:extLst>
                </a:gridCol>
                <a:gridCol w="8672892">
                  <a:extLst>
                    <a:ext uri="{9D8B030D-6E8A-4147-A177-3AD203B41FA5}">
                      <a16:colId xmlns:a16="http://schemas.microsoft.com/office/drawing/2014/main" val="2079466258"/>
                    </a:ext>
                  </a:extLst>
                </a:gridCol>
              </a:tblGrid>
              <a:tr h="408883">
                <a:tc>
                  <a:txBody>
                    <a:bodyPr/>
                    <a:lstStyle/>
                    <a:p>
                      <a:pPr>
                        <a:lnSpc>
                          <a:spcPct val="120000"/>
                        </a:lnSpc>
                        <a:spcBef>
                          <a:spcPts val="0"/>
                        </a:spcBef>
                        <a:spcAft>
                          <a:spcPts val="600"/>
                        </a:spcAft>
                      </a:pPr>
                      <a:r>
                        <a:rPr lang="en-AU" sz="1800" dirty="0">
                          <a:effectLst/>
                          <a:highlight>
                            <a:srgbClr val="002664"/>
                          </a:highlight>
                          <a:latin typeface="Arial" panose="020B0604020202020204" pitchFamily="34" charset="0"/>
                          <a:cs typeface="Arial" panose="020B0604020202020204" pitchFamily="34" charset="0"/>
                        </a:rPr>
                        <a:t>What I need to do</a:t>
                      </a:r>
                      <a:endParaRPr lang="en-AU" sz="18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20000"/>
                        </a:lnSpc>
                        <a:spcBef>
                          <a:spcPts val="0"/>
                        </a:spcBef>
                        <a:spcAft>
                          <a:spcPts val="600"/>
                        </a:spcAft>
                      </a:pPr>
                      <a:r>
                        <a:rPr lang="en-AU" sz="1800" dirty="0">
                          <a:effectLst/>
                          <a:highlight>
                            <a:srgbClr val="002664"/>
                          </a:highlight>
                          <a:latin typeface="Arial" panose="020B0604020202020204" pitchFamily="34" charset="0"/>
                          <a:cs typeface="Arial" panose="020B0604020202020204" pitchFamily="34" charset="0"/>
                        </a:rPr>
                        <a:t>Ways I can do this</a:t>
                      </a:r>
                      <a:endParaRPr lang="en-AU" sz="18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64993799"/>
                  </a:ext>
                </a:extLst>
              </a:tr>
              <a:tr h="2160072">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600" dirty="0">
                          <a:solidFill>
                            <a:schemeClr val="tx1"/>
                          </a:solidFill>
                          <a:effectLst/>
                          <a:latin typeface="Arial" panose="020B0604020202020204" pitchFamily="34" charset="0"/>
                          <a:cs typeface="Arial" panose="020B0604020202020204" pitchFamily="34" charset="0"/>
                        </a:rPr>
                        <a:t>Choose how I might present my design concept in the Showcase.</a:t>
                      </a: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108000" marB="0">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accent4"/>
                    </a:solidFill>
                  </a:tcPr>
                </a:tc>
                <a:tc>
                  <a:txBody>
                    <a:bodyPr/>
                    <a:lstStyle/>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Consider the best way I can present my ideas and materials so that they demonstrate my design concept.</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Consider the coherence of my work. Will others understand my design concept?</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Collaborate with my peers to ensure we have a shared intention for our Showcase and that all our design concepts are engaging for an audience</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Collaboratively plan a culturally-safe showcase</a:t>
                      </a:r>
                    </a:p>
                  </a:txBody>
                  <a:tcPr marL="68580" marR="68580" marT="108000" marB="0">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accent4"/>
                    </a:solidFill>
                  </a:tcPr>
                </a:tc>
                <a:extLst>
                  <a:ext uri="{0D108BD9-81ED-4DB2-BD59-A6C34878D82A}">
                    <a16:rowId xmlns:a16="http://schemas.microsoft.com/office/drawing/2014/main" val="3557125083"/>
                  </a:ext>
                </a:extLst>
              </a:tr>
              <a:tr h="2501256">
                <a:tc>
                  <a:txBody>
                    <a:bodyPr/>
                    <a:lstStyle/>
                    <a:p>
                      <a:pPr>
                        <a:lnSpc>
                          <a:spcPct val="120000"/>
                        </a:lnSpc>
                        <a:spcBef>
                          <a:spcPts val="0"/>
                        </a:spcBef>
                        <a:spcAft>
                          <a:spcPts val="600"/>
                        </a:spcAft>
                      </a:pPr>
                      <a:r>
                        <a:rPr lang="en-AU" sz="1600" dirty="0">
                          <a:solidFill>
                            <a:schemeClr val="tx1"/>
                          </a:solidFill>
                          <a:effectLst/>
                          <a:latin typeface="Arial" panose="020B0604020202020204" pitchFamily="34" charset="0"/>
                          <a:cs typeface="Arial" panose="020B0604020202020204" pitchFamily="34" charset="0"/>
                        </a:rPr>
                        <a:t> Document my process</a:t>
                      </a: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108000" marB="0">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cs typeface="Arial" panose="020B0604020202020204" pitchFamily="34" charset="0"/>
                        </a:rPr>
                        <a:t>Collect everything and store it in my documentation box – from my initial ideas to my final product.</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Annotate what I have collected so that others can understand what I was planning and how well it worked.</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Ask others to help me refine my concept through a collaborative process of peer feedback.</a:t>
                      </a:r>
                    </a:p>
                    <a:p>
                      <a:pPr marL="171450" indent="-171450">
                        <a:lnSpc>
                          <a:spcPct val="120000"/>
                        </a:lnSpc>
                        <a:spcBef>
                          <a:spcPts val="0"/>
                        </a:spcBef>
                        <a:spcAft>
                          <a:spcPts val="600"/>
                        </a:spcAft>
                        <a:buFont typeface="Arial" panose="020B0604020202020204" pitchFamily="34" charset="0"/>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Plan and finalise a design concept statement which unpacks my idea and is displayed on the lid or cover of my documentation box. </a:t>
                      </a:r>
                    </a:p>
                  </a:txBody>
                  <a:tcPr marL="68580" marR="68580" marT="10800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362641818"/>
                  </a:ext>
                </a:extLst>
              </a:tr>
            </a:tbl>
          </a:graphicData>
        </a:graphic>
      </p:graphicFrame>
      <p:sp>
        <p:nvSpPr>
          <p:cNvPr id="2" name="Slide Number Placeholder 3">
            <a:extLst>
              <a:ext uri="{FF2B5EF4-FFF2-40B4-BE49-F238E27FC236}">
                <a16:creationId xmlns:a16="http://schemas.microsoft.com/office/drawing/2014/main" id="{C7C1473C-D27E-34B2-FC78-A51550A5C4D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7E7CB4E-0848-4774-9F85-B38117CB1B54}" type="slidenum">
              <a:rPr lang="en-AU" smtClean="0"/>
              <a:pPr/>
              <a:t>64</a:t>
            </a:fld>
            <a:endParaRPr lang="en-AU" dirty="0"/>
          </a:p>
        </p:txBody>
      </p:sp>
    </p:spTree>
    <p:extLst>
      <p:ext uri="{BB962C8B-B14F-4D97-AF65-F5344CB8AC3E}">
        <p14:creationId xmlns:p14="http://schemas.microsoft.com/office/powerpoint/2010/main" val="24629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95205E-0E72-DC0C-59C3-5F25E3D817D1}"/>
              </a:ext>
              <a:ext uri="{C183D7F6-B498-43B3-948B-1728B52AA6E4}">
                <adec:decorative xmlns:adec="http://schemas.microsoft.com/office/drawing/2017/decorative" val="1"/>
              </a:ext>
            </a:extLst>
          </p:cNvPr>
          <p:cNvGrpSpPr/>
          <p:nvPr/>
        </p:nvGrpSpPr>
        <p:grpSpPr>
          <a:xfrm>
            <a:off x="3225800" y="2516163"/>
            <a:ext cx="5740724" cy="2678137"/>
            <a:chOff x="3225800" y="2516163"/>
            <a:chExt cx="5740724" cy="2678137"/>
          </a:xfrm>
        </p:grpSpPr>
        <p:cxnSp>
          <p:nvCxnSpPr>
            <p:cNvPr id="6" name="Google Shape;125;p17">
              <a:extLst>
                <a:ext uri="{FF2B5EF4-FFF2-40B4-BE49-F238E27FC236}">
                  <a16:creationId xmlns:a16="http://schemas.microsoft.com/office/drawing/2014/main" id="{3E705808-C767-CFA5-5BCC-DD7546162A49}"/>
                </a:ext>
                <a:ext uri="{C183D7F6-B498-43B3-948B-1728B52AA6E4}">
                  <adec:decorative xmlns:adec="http://schemas.microsoft.com/office/drawing/2017/decorative" val="1"/>
                </a:ext>
              </a:extLst>
            </p:cNvPr>
            <p:cNvCxnSpPr>
              <a:cxnSpLocks/>
            </p:cNvCxnSpPr>
            <p:nvPr/>
          </p:nvCxnSpPr>
          <p:spPr>
            <a:xfrm>
              <a:off x="3225800" y="3779200"/>
              <a:ext cx="1950388" cy="0"/>
            </a:xfrm>
            <a:prstGeom prst="straightConnector1">
              <a:avLst/>
            </a:prstGeom>
            <a:noFill/>
            <a:ln w="19050" cap="flat" cmpd="sng">
              <a:solidFill>
                <a:schemeClr val="accent5"/>
              </a:solidFill>
              <a:prstDash val="solid"/>
              <a:round/>
              <a:headEnd type="none" w="med" len="med"/>
              <a:tailEnd type="none" w="med" len="med"/>
            </a:ln>
          </p:spPr>
        </p:cxnSp>
        <p:cxnSp>
          <p:nvCxnSpPr>
            <p:cNvPr id="33" name="Google Shape;126;p17">
              <a:extLst>
                <a:ext uri="{FF2B5EF4-FFF2-40B4-BE49-F238E27FC236}">
                  <a16:creationId xmlns:a16="http://schemas.microsoft.com/office/drawing/2014/main" id="{4D593D99-85C5-3753-C35F-70804D33E897}"/>
                </a:ext>
                <a:ext uri="{C183D7F6-B498-43B3-948B-1728B52AA6E4}">
                  <adec:decorative xmlns:adec="http://schemas.microsoft.com/office/drawing/2017/decorative" val="1"/>
                </a:ext>
              </a:extLst>
            </p:cNvPr>
            <p:cNvCxnSpPr>
              <a:cxnSpLocks/>
            </p:cNvCxnSpPr>
            <p:nvPr/>
          </p:nvCxnSpPr>
          <p:spPr>
            <a:xfrm flipV="1">
              <a:off x="7016135" y="3788793"/>
              <a:ext cx="1950389" cy="1"/>
            </a:xfrm>
            <a:prstGeom prst="straightConnector1">
              <a:avLst/>
            </a:prstGeom>
            <a:noFill/>
            <a:ln w="19050" cap="flat" cmpd="sng">
              <a:solidFill>
                <a:schemeClr val="accent5"/>
              </a:solidFill>
              <a:prstDash val="solid"/>
              <a:round/>
              <a:headEnd type="none" w="med" len="med"/>
              <a:tailEnd type="none" w="med" len="med"/>
            </a:ln>
          </p:spPr>
        </p:cxnSp>
        <p:cxnSp>
          <p:nvCxnSpPr>
            <p:cNvPr id="36" name="Google Shape;130;p17">
              <a:extLst>
                <a:ext uri="{FF2B5EF4-FFF2-40B4-BE49-F238E27FC236}">
                  <a16:creationId xmlns:a16="http://schemas.microsoft.com/office/drawing/2014/main" id="{785A2CF1-95F1-A338-3D65-77D8DE66BE5A}"/>
                </a:ext>
                <a:ext uri="{C183D7F6-B498-43B3-948B-1728B52AA6E4}">
                  <adec:decorative xmlns:adec="http://schemas.microsoft.com/office/drawing/2017/decorative" val="1"/>
                </a:ext>
              </a:extLst>
            </p:cNvPr>
            <p:cNvCxnSpPr>
              <a:cxnSpLocks/>
            </p:cNvCxnSpPr>
            <p:nvPr/>
          </p:nvCxnSpPr>
          <p:spPr>
            <a:xfrm flipH="1">
              <a:off x="3860800" y="4307656"/>
              <a:ext cx="1566762" cy="718337"/>
            </a:xfrm>
            <a:prstGeom prst="straightConnector1">
              <a:avLst/>
            </a:prstGeom>
            <a:noFill/>
            <a:ln w="19050" cap="flat" cmpd="sng">
              <a:solidFill>
                <a:schemeClr val="accent5"/>
              </a:solidFill>
              <a:prstDash val="solid"/>
              <a:round/>
              <a:headEnd type="none" w="med" len="med"/>
              <a:tailEnd type="none" w="med" len="med"/>
            </a:ln>
          </p:spPr>
        </p:cxnSp>
        <p:cxnSp>
          <p:nvCxnSpPr>
            <p:cNvPr id="37" name="Google Shape;132;p17">
              <a:extLst>
                <a:ext uri="{FF2B5EF4-FFF2-40B4-BE49-F238E27FC236}">
                  <a16:creationId xmlns:a16="http://schemas.microsoft.com/office/drawing/2014/main" id="{66A531BB-70E7-53AD-650E-EC53ED879874}"/>
                </a:ext>
                <a:ext uri="{C183D7F6-B498-43B3-948B-1728B52AA6E4}">
                  <adec:decorative xmlns:adec="http://schemas.microsoft.com/office/drawing/2017/decorative" val="1"/>
                </a:ext>
              </a:extLst>
            </p:cNvPr>
            <p:cNvCxnSpPr>
              <a:cxnSpLocks/>
              <a:stCxn id="4" idx="1"/>
            </p:cNvCxnSpPr>
            <p:nvPr/>
          </p:nvCxnSpPr>
          <p:spPr>
            <a:xfrm flipH="1" flipV="1">
              <a:off x="3819916" y="2516163"/>
              <a:ext cx="1569691" cy="734476"/>
            </a:xfrm>
            <a:prstGeom prst="straightConnector1">
              <a:avLst/>
            </a:prstGeom>
            <a:noFill/>
            <a:ln w="19050" cap="flat" cmpd="sng">
              <a:solidFill>
                <a:schemeClr val="accent5"/>
              </a:solidFill>
              <a:prstDash val="solid"/>
              <a:round/>
              <a:headEnd type="none" w="med" len="med"/>
              <a:tailEnd type="none" w="med" len="med"/>
            </a:ln>
          </p:spPr>
        </p:cxnSp>
        <p:cxnSp>
          <p:nvCxnSpPr>
            <p:cNvPr id="38" name="Google Shape;134;p17">
              <a:extLst>
                <a:ext uri="{FF2B5EF4-FFF2-40B4-BE49-F238E27FC236}">
                  <a16:creationId xmlns:a16="http://schemas.microsoft.com/office/drawing/2014/main" id="{BB967329-4667-DDED-F05E-5823A1F34685}"/>
                </a:ext>
                <a:ext uri="{C183D7F6-B498-43B3-948B-1728B52AA6E4}">
                  <adec:decorative xmlns:adec="http://schemas.microsoft.com/office/drawing/2017/decorative" val="1"/>
                </a:ext>
              </a:extLst>
            </p:cNvPr>
            <p:cNvCxnSpPr>
              <a:cxnSpLocks/>
            </p:cNvCxnSpPr>
            <p:nvPr/>
          </p:nvCxnSpPr>
          <p:spPr>
            <a:xfrm>
              <a:off x="6764984" y="4296338"/>
              <a:ext cx="1656071" cy="897962"/>
            </a:xfrm>
            <a:prstGeom prst="straightConnector1">
              <a:avLst/>
            </a:prstGeom>
            <a:noFill/>
            <a:ln w="19050" cap="flat" cmpd="sng">
              <a:solidFill>
                <a:schemeClr val="accent5"/>
              </a:solidFill>
              <a:prstDash val="solid"/>
              <a:round/>
              <a:headEnd type="none" w="med" len="med"/>
              <a:tailEnd type="none" w="med" len="med"/>
            </a:ln>
          </p:spPr>
        </p:cxnSp>
        <p:cxnSp>
          <p:nvCxnSpPr>
            <p:cNvPr id="39" name="Google Shape;136;p17">
              <a:extLst>
                <a:ext uri="{FF2B5EF4-FFF2-40B4-BE49-F238E27FC236}">
                  <a16:creationId xmlns:a16="http://schemas.microsoft.com/office/drawing/2014/main" id="{C6252BA3-DB91-FDA2-FA30-142CEADB096E}"/>
                </a:ext>
                <a:ext uri="{C183D7F6-B498-43B3-948B-1728B52AA6E4}">
                  <adec:decorative xmlns:adec="http://schemas.microsoft.com/office/drawing/2017/decorative" val="1"/>
                </a:ext>
              </a:extLst>
            </p:cNvPr>
            <p:cNvCxnSpPr>
              <a:cxnSpLocks/>
            </p:cNvCxnSpPr>
            <p:nvPr/>
          </p:nvCxnSpPr>
          <p:spPr>
            <a:xfrm flipV="1">
              <a:off x="6807966" y="2516163"/>
              <a:ext cx="1528709" cy="802096"/>
            </a:xfrm>
            <a:prstGeom prst="straightConnector1">
              <a:avLst/>
            </a:prstGeom>
            <a:noFill/>
            <a:ln w="19050" cap="flat" cmpd="sng">
              <a:solidFill>
                <a:schemeClr val="accent5"/>
              </a:solidFill>
              <a:prstDash val="solid"/>
              <a:round/>
              <a:headEnd type="none" w="med" len="med"/>
              <a:tailEnd type="none" w="med" len="med"/>
            </a:ln>
          </p:spPr>
        </p:cxnSp>
      </p:grpSp>
      <p:sp>
        <p:nvSpPr>
          <p:cNvPr id="3" name="Title 2">
            <a:extLst>
              <a:ext uri="{FF2B5EF4-FFF2-40B4-BE49-F238E27FC236}">
                <a16:creationId xmlns:a16="http://schemas.microsoft.com/office/drawing/2014/main" id="{A043208B-6BF2-C65E-D4AF-ECD978662E75}"/>
              </a:ext>
            </a:extLst>
          </p:cNvPr>
          <p:cNvSpPr>
            <a:spLocks noGrp="1"/>
          </p:cNvSpPr>
          <p:nvPr>
            <p:ph type="title"/>
          </p:nvPr>
        </p:nvSpPr>
        <p:spPr/>
        <p:txBody>
          <a:bodyPr/>
          <a:lstStyle/>
          <a:p>
            <a:r>
              <a:rPr lang="en-AU" dirty="0"/>
              <a:t>6.1e – audience engagement</a:t>
            </a:r>
          </a:p>
        </p:txBody>
      </p:sp>
      <p:sp>
        <p:nvSpPr>
          <p:cNvPr id="4" name="Google Shape;124;p17" descr="Subject ">
            <a:extLst>
              <a:ext uri="{FF2B5EF4-FFF2-40B4-BE49-F238E27FC236}">
                <a16:creationId xmlns:a16="http://schemas.microsoft.com/office/drawing/2014/main" id="{B2F3C6A1-3F2E-1BE6-7182-F224BC265587}"/>
              </a:ext>
            </a:extLst>
          </p:cNvPr>
          <p:cNvSpPr/>
          <p:nvPr/>
        </p:nvSpPr>
        <p:spPr>
          <a:xfrm>
            <a:off x="5095875" y="3031708"/>
            <a:ext cx="2005725" cy="1494957"/>
          </a:xfrm>
          <a:prstGeom prst="ellipse">
            <a:avLst/>
          </a:prstGeom>
          <a:solidFill>
            <a:schemeClr val="bg1"/>
          </a:solidFill>
          <a:ln w="38100" cap="flat" cmpd="sng">
            <a:solidFill>
              <a:schemeClr val="accent5"/>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 sz="2000" b="1">
                <a:solidFill>
                  <a:schemeClr val="accent5"/>
                </a:solidFill>
                <a:latin typeface="Arial" panose="020B0604020202020204" pitchFamily="34" charset="0"/>
                <a:cs typeface="Arial" panose="020B0604020202020204" pitchFamily="34" charset="0"/>
                <a:sym typeface="Montserrat"/>
              </a:rPr>
              <a:t>Audience</a:t>
            </a:r>
            <a:endParaRPr sz="2000" b="1" dirty="0">
              <a:solidFill>
                <a:schemeClr val="accent5"/>
              </a:solidFill>
              <a:latin typeface="Arial" panose="020B0604020202020204" pitchFamily="34" charset="0"/>
              <a:cs typeface="Arial" panose="020B0604020202020204" pitchFamily="34" charset="0"/>
              <a:sym typeface="Montserrat"/>
            </a:endParaRPr>
          </a:p>
        </p:txBody>
      </p:sp>
      <p:sp>
        <p:nvSpPr>
          <p:cNvPr id="40" name="Google Shape;133;p17" descr="Idea bubble">
            <a:extLst>
              <a:ext uri="{FF2B5EF4-FFF2-40B4-BE49-F238E27FC236}">
                <a16:creationId xmlns:a16="http://schemas.microsoft.com/office/drawing/2014/main" id="{407D636A-5897-673F-FD31-EE27AAB7F3C7}"/>
              </a:ext>
            </a:extLst>
          </p:cNvPr>
          <p:cNvSpPr/>
          <p:nvPr/>
        </p:nvSpPr>
        <p:spPr>
          <a:xfrm>
            <a:off x="2324100" y="2000624"/>
            <a:ext cx="1996832"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 dirty="0">
                <a:solidFill>
                  <a:srgbClr val="000000"/>
                </a:solidFill>
                <a:latin typeface="Arial" panose="020B0604020202020204" pitchFamily="34" charset="0"/>
                <a:cs typeface="Arial" panose="020B0604020202020204" pitchFamily="34" charset="0"/>
                <a:sym typeface="Montserrat Medium"/>
              </a:rPr>
              <a:t>Suspension of disbelief</a:t>
            </a:r>
            <a:endParaRPr dirty="0">
              <a:solidFill>
                <a:srgbClr val="000000"/>
              </a:solidFill>
              <a:latin typeface="Arial" panose="020B0604020202020204" pitchFamily="34" charset="0"/>
              <a:cs typeface="Arial" panose="020B0604020202020204" pitchFamily="34" charset="0"/>
              <a:sym typeface="Montserrat Medium"/>
            </a:endParaRPr>
          </a:p>
        </p:txBody>
      </p:sp>
      <p:sp>
        <p:nvSpPr>
          <p:cNvPr id="43" name="Google Shape;137;p17">
            <a:extLst>
              <a:ext uri="{FF2B5EF4-FFF2-40B4-BE49-F238E27FC236}">
                <a16:creationId xmlns:a16="http://schemas.microsoft.com/office/drawing/2014/main" id="{E609B3AC-51FA-4119-9DF1-EB907D2C5202}"/>
              </a:ext>
            </a:extLst>
          </p:cNvPr>
          <p:cNvSpPr/>
          <p:nvPr/>
        </p:nvSpPr>
        <p:spPr>
          <a:xfrm>
            <a:off x="7889692" y="2000624"/>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rgbClr val="000000"/>
                </a:solidFill>
                <a:latin typeface="Arial" panose="020B0604020202020204" pitchFamily="34" charset="0"/>
                <a:cs typeface="Arial" panose="020B0604020202020204" pitchFamily="34" charset="0"/>
                <a:sym typeface="Montserrat Medium"/>
              </a:rPr>
              <a:t>The fourth wall</a:t>
            </a:r>
            <a:endParaRPr dirty="0">
              <a:solidFill>
                <a:srgbClr val="000000"/>
              </a:solidFill>
              <a:latin typeface="Arial" panose="020B0604020202020204" pitchFamily="34" charset="0"/>
              <a:cs typeface="Arial" panose="020B0604020202020204" pitchFamily="34" charset="0"/>
              <a:sym typeface="Montserrat Medium"/>
            </a:endParaRPr>
          </a:p>
        </p:txBody>
      </p:sp>
      <p:sp>
        <p:nvSpPr>
          <p:cNvPr id="45" name="Google Shape;140;p17">
            <a:extLst>
              <a:ext uri="{FF2B5EF4-FFF2-40B4-BE49-F238E27FC236}">
                <a16:creationId xmlns:a16="http://schemas.microsoft.com/office/drawing/2014/main" id="{4E7E4470-2CA2-CE8A-1DDF-D2BB3C297511}"/>
              </a:ext>
            </a:extLst>
          </p:cNvPr>
          <p:cNvSpPr/>
          <p:nvPr/>
        </p:nvSpPr>
        <p:spPr>
          <a:xfrm>
            <a:off x="8690174" y="3412779"/>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rgbClr val="000000"/>
                </a:solidFill>
                <a:latin typeface="Arial" panose="020B0604020202020204" pitchFamily="34" charset="0"/>
                <a:cs typeface="Arial" panose="020B0604020202020204" pitchFamily="34" charset="0"/>
                <a:sym typeface="Montserrat Medium"/>
              </a:rPr>
              <a:t>Immersion</a:t>
            </a:r>
            <a:endParaRPr dirty="0">
              <a:solidFill>
                <a:srgbClr val="000000"/>
              </a:solidFill>
              <a:latin typeface="Arial" panose="020B0604020202020204" pitchFamily="34" charset="0"/>
              <a:cs typeface="Arial" panose="020B0604020202020204" pitchFamily="34" charset="0"/>
              <a:sym typeface="Montserrat Medium"/>
            </a:endParaRPr>
          </a:p>
        </p:txBody>
      </p:sp>
      <p:sp>
        <p:nvSpPr>
          <p:cNvPr id="47" name="Google Shape;135;p17">
            <a:extLst>
              <a:ext uri="{FF2B5EF4-FFF2-40B4-BE49-F238E27FC236}">
                <a16:creationId xmlns:a16="http://schemas.microsoft.com/office/drawing/2014/main" id="{C6846BAD-BA65-4B96-1B01-D9ADAEF0604F}"/>
              </a:ext>
            </a:extLst>
          </p:cNvPr>
          <p:cNvSpPr/>
          <p:nvPr/>
        </p:nvSpPr>
        <p:spPr>
          <a:xfrm>
            <a:off x="7889692" y="4964118"/>
            <a:ext cx="2054408"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rgbClr val="000000"/>
                </a:solidFill>
                <a:latin typeface="Arial" panose="020B0604020202020204" pitchFamily="34" charset="0"/>
                <a:cs typeface="Arial" panose="020B0604020202020204" pitchFamily="34" charset="0"/>
                <a:sym typeface="Montserrat Medium"/>
              </a:rPr>
              <a:t>Identification</a:t>
            </a:r>
            <a:endParaRPr dirty="0">
              <a:solidFill>
                <a:srgbClr val="000000"/>
              </a:solidFill>
              <a:latin typeface="Arial" panose="020B0604020202020204" pitchFamily="34" charset="0"/>
              <a:cs typeface="Arial" panose="020B0604020202020204" pitchFamily="34" charset="0"/>
              <a:sym typeface="Montserrat Medium"/>
            </a:endParaRPr>
          </a:p>
        </p:txBody>
      </p:sp>
      <p:sp>
        <p:nvSpPr>
          <p:cNvPr id="46" name="Google Shape;131;p17">
            <a:extLst>
              <a:ext uri="{FF2B5EF4-FFF2-40B4-BE49-F238E27FC236}">
                <a16:creationId xmlns:a16="http://schemas.microsoft.com/office/drawing/2014/main" id="{08CFCCC7-A9C6-E2D1-6D1B-5EE82E902EC5}"/>
              </a:ext>
            </a:extLst>
          </p:cNvPr>
          <p:cNvSpPr/>
          <p:nvPr/>
        </p:nvSpPr>
        <p:spPr>
          <a:xfrm>
            <a:off x="2542710" y="4798037"/>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rgbClr val="000000"/>
                </a:solidFill>
                <a:latin typeface="Arial" panose="020B0604020202020204" pitchFamily="34" charset="0"/>
                <a:cs typeface="Arial" panose="020B0604020202020204" pitchFamily="34" charset="0"/>
                <a:sym typeface="Montserrat Medium"/>
              </a:rPr>
              <a:t>The hook</a:t>
            </a:r>
            <a:endParaRPr dirty="0">
              <a:solidFill>
                <a:srgbClr val="000000"/>
              </a:solidFill>
              <a:latin typeface="Arial" panose="020B0604020202020204" pitchFamily="34" charset="0"/>
              <a:cs typeface="Arial" panose="020B0604020202020204" pitchFamily="34" charset="0"/>
              <a:sym typeface="Montserrat Medium"/>
            </a:endParaRPr>
          </a:p>
        </p:txBody>
      </p:sp>
      <p:sp>
        <p:nvSpPr>
          <p:cNvPr id="41" name="Google Shape;138;p17">
            <a:extLst>
              <a:ext uri="{FF2B5EF4-FFF2-40B4-BE49-F238E27FC236}">
                <a16:creationId xmlns:a16="http://schemas.microsoft.com/office/drawing/2014/main" id="{09149727-8C6F-7285-D2A2-89762FD2C111}"/>
              </a:ext>
            </a:extLst>
          </p:cNvPr>
          <p:cNvSpPr/>
          <p:nvPr/>
        </p:nvSpPr>
        <p:spPr>
          <a:xfrm>
            <a:off x="1719825" y="3429582"/>
            <a:ext cx="1782000" cy="718337"/>
          </a:xfrm>
          <a:prstGeom prst="ellipse">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dirty="0">
                <a:solidFill>
                  <a:srgbClr val="000000"/>
                </a:solidFill>
                <a:latin typeface="Arial" panose="020B0604020202020204" pitchFamily="34" charset="0"/>
                <a:cs typeface="Arial" panose="020B0604020202020204" pitchFamily="34" charset="0"/>
                <a:sym typeface="Montserrat Medium"/>
              </a:rPr>
              <a:t>Alienation</a:t>
            </a:r>
            <a:endParaRPr dirty="0">
              <a:solidFill>
                <a:srgbClr val="000000"/>
              </a:solidFill>
              <a:latin typeface="Arial" panose="020B0604020202020204" pitchFamily="34" charset="0"/>
              <a:cs typeface="Arial" panose="020B0604020202020204" pitchFamily="34" charset="0"/>
              <a:sym typeface="Montserrat Medium"/>
            </a:endParaRPr>
          </a:p>
        </p:txBody>
      </p: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dirty="0"/>
          </a:p>
        </p:txBody>
      </p:sp>
    </p:spTree>
    <p:extLst>
      <p:ext uri="{BB962C8B-B14F-4D97-AF65-F5344CB8AC3E}">
        <p14:creationId xmlns:p14="http://schemas.microsoft.com/office/powerpoint/2010/main" val="2931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dirty="0"/>
              <a:t>6.1f – using one of the 6 terms you have investigated</a:t>
            </a:r>
          </a:p>
        </p:txBody>
      </p:sp>
      <p:grpSp>
        <p:nvGrpSpPr>
          <p:cNvPr id="4" name="Group 3" descr="Definition">
            <a:extLst>
              <a:ext uri="{FF2B5EF4-FFF2-40B4-BE49-F238E27FC236}">
                <a16:creationId xmlns:a16="http://schemas.microsoft.com/office/drawing/2014/main" id="{C6F51A65-48D1-7326-85FA-8BDDC2C46FD1}"/>
              </a:ext>
            </a:extLst>
          </p:cNvPr>
          <p:cNvGrpSpPr/>
          <p:nvPr/>
        </p:nvGrpSpPr>
        <p:grpSpPr>
          <a:xfrm>
            <a:off x="1117755" y="1246021"/>
            <a:ext cx="4805266" cy="2525626"/>
            <a:chOff x="1117755" y="1246021"/>
            <a:chExt cx="4805266" cy="2525626"/>
          </a:xfrm>
        </p:grpSpPr>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2384575" y="233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1117755" y="1373127"/>
              <a:ext cx="2209645" cy="595244"/>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2133" b="1" dirty="0">
                  <a:latin typeface="Arial" panose="020B0604020202020204" pitchFamily="34" charset="0"/>
                  <a:ea typeface="Calibri"/>
                  <a:cs typeface="Arial" panose="020B0604020202020204" pitchFamily="34" charset="0"/>
                  <a:sym typeface="Calibri"/>
                </a:rPr>
                <a:t>Definition</a:t>
              </a:r>
              <a:r>
                <a:rPr lang="en" b="1" dirty="0">
                  <a:latin typeface="Arial" panose="020B0604020202020204" pitchFamily="34" charset="0"/>
                  <a:ea typeface="Calibri"/>
                  <a:cs typeface="Arial" panose="020B0604020202020204" pitchFamily="34" charset="0"/>
                  <a:sym typeface="Calibri"/>
                </a:rPr>
                <a:t> </a:t>
              </a:r>
              <a:endParaRPr sz="2133" dirty="0">
                <a:latin typeface="Arial" panose="020B0604020202020204" pitchFamily="34" charset="0"/>
                <a:cs typeface="Arial" panose="020B0604020202020204" pitchFamily="34" charset="0"/>
              </a:endParaRPr>
            </a:p>
          </p:txBody>
        </p:sp>
      </p:grpSp>
      <p:grpSp>
        <p:nvGrpSpPr>
          <p:cNvPr id="15" name="Group 14" descr="Facts/Characteristics">
            <a:extLst>
              <a:ext uri="{FF2B5EF4-FFF2-40B4-BE49-F238E27FC236}">
                <a16:creationId xmlns:a16="http://schemas.microsoft.com/office/drawing/2014/main" id="{EBB00E41-6162-CD56-0DD2-6228A0E33911}"/>
              </a:ext>
            </a:extLst>
          </p:cNvPr>
          <p:cNvGrpSpPr/>
          <p:nvPr/>
        </p:nvGrpSpPr>
        <p:grpSpPr>
          <a:xfrm>
            <a:off x="6073120" y="1231232"/>
            <a:ext cx="4515712" cy="2527829"/>
            <a:chOff x="6073120" y="1231232"/>
            <a:chExt cx="4515712" cy="2527829"/>
          </a:xfrm>
        </p:grpSpPr>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6073120" y="1231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sym typeface="Calibri"/>
              </a:endParaRPr>
            </a:p>
          </p:txBody>
        </p:sp>
        <p:sp>
          <p:nvSpPr>
            <p:cNvPr id="8" name="Google Shape;75;p15">
              <a:extLst>
                <a:ext uri="{FF2B5EF4-FFF2-40B4-BE49-F238E27FC236}">
                  <a16:creationId xmlns:a16="http://schemas.microsoft.com/office/drawing/2014/main" id="{EAA24362-2F3E-5787-7000-91A7ADFA07E0}"/>
                </a:ext>
              </a:extLst>
            </p:cNvPr>
            <p:cNvSpPr txBox="1"/>
            <p:nvPr/>
          </p:nvSpPr>
          <p:spPr>
            <a:xfrm>
              <a:off x="7073452" y="1360427"/>
              <a:ext cx="3515380" cy="737139"/>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133" b="1" dirty="0">
                  <a:latin typeface="Arial" panose="020B0604020202020204" pitchFamily="34" charset="0"/>
                  <a:ea typeface="Calibri"/>
                  <a:cs typeface="Arial" panose="020B0604020202020204" pitchFamily="34" charset="0"/>
                  <a:sym typeface="Calibri"/>
                </a:rPr>
                <a:t>Facts/Characteristics</a:t>
              </a:r>
              <a:endParaRPr sz="2133" dirty="0">
                <a:latin typeface="Arial" panose="020B0604020202020204" pitchFamily="34" charset="0"/>
                <a:ea typeface="Calibri"/>
                <a:cs typeface="Arial" panose="020B0604020202020204" pitchFamily="34" charset="0"/>
                <a:sym typeface="Calibri"/>
              </a:endParaRPr>
            </a:p>
          </p:txBody>
        </p:sp>
      </p:grpSp>
      <p:grpSp>
        <p:nvGrpSpPr>
          <p:cNvPr id="16" name="Group 15" descr="Examples">
            <a:extLst>
              <a:ext uri="{FF2B5EF4-FFF2-40B4-BE49-F238E27FC236}">
                <a16:creationId xmlns:a16="http://schemas.microsoft.com/office/drawing/2014/main" id="{9008BAB4-F67D-99D5-D6B2-EBDDE34AB34E}"/>
              </a:ext>
            </a:extLst>
          </p:cNvPr>
          <p:cNvGrpSpPr/>
          <p:nvPr/>
        </p:nvGrpSpPr>
        <p:grpSpPr>
          <a:xfrm>
            <a:off x="1117755" y="3865916"/>
            <a:ext cx="4804939" cy="2632084"/>
            <a:chOff x="1117755" y="3865916"/>
            <a:chExt cx="4804939" cy="2632084"/>
          </a:xfrm>
        </p:grpSpPr>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1371428" y="3865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endParaRPr>
            </a:p>
          </p:txBody>
        </p:sp>
        <p:sp>
          <p:nvSpPr>
            <p:cNvPr id="10" name="Google Shape;77;p15">
              <a:extLst>
                <a:ext uri="{FF2B5EF4-FFF2-40B4-BE49-F238E27FC236}">
                  <a16:creationId xmlns:a16="http://schemas.microsoft.com/office/drawing/2014/main" id="{2CCF9001-759D-8324-2DF9-1254DE857686}"/>
                </a:ext>
              </a:extLst>
            </p:cNvPr>
            <p:cNvSpPr txBox="1"/>
            <p:nvPr/>
          </p:nvSpPr>
          <p:spPr>
            <a:xfrm>
              <a:off x="1117755" y="4048162"/>
              <a:ext cx="2247745" cy="403658"/>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133" b="1" dirty="0">
                  <a:latin typeface="Arial" panose="020B0604020202020204" pitchFamily="34" charset="0"/>
                  <a:ea typeface="Calibri"/>
                  <a:cs typeface="Arial" panose="020B0604020202020204" pitchFamily="34" charset="0"/>
                  <a:sym typeface="Calibri"/>
                </a:rPr>
                <a:t>Examples</a:t>
              </a:r>
              <a:endParaRPr sz="2133" dirty="0">
                <a:latin typeface="Arial" panose="020B0604020202020204" pitchFamily="34" charset="0"/>
                <a:ea typeface="Calibri"/>
                <a:cs typeface="Arial" panose="020B0604020202020204" pitchFamily="34" charset="0"/>
                <a:sym typeface="Calibri"/>
              </a:endParaRPr>
            </a:p>
          </p:txBody>
        </p:sp>
      </p:grpSp>
      <p:grpSp>
        <p:nvGrpSpPr>
          <p:cNvPr id="17" name="Group 16" descr="Non-examples">
            <a:extLst>
              <a:ext uri="{FF2B5EF4-FFF2-40B4-BE49-F238E27FC236}">
                <a16:creationId xmlns:a16="http://schemas.microsoft.com/office/drawing/2014/main" id="{6CFBA781-3A5F-8DDB-445C-37ACFED30858}"/>
              </a:ext>
            </a:extLst>
          </p:cNvPr>
          <p:cNvGrpSpPr/>
          <p:nvPr/>
        </p:nvGrpSpPr>
        <p:grpSpPr>
          <a:xfrm>
            <a:off x="6080078" y="3867837"/>
            <a:ext cx="4483354" cy="2628413"/>
            <a:chOff x="6080078" y="3867837"/>
            <a:chExt cx="4483354" cy="2628413"/>
          </a:xfrm>
        </p:grpSpPr>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7007548" y="2940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endParaRPr>
            </a:p>
          </p:txBody>
        </p:sp>
        <p:sp>
          <p:nvSpPr>
            <p:cNvPr id="12" name="Google Shape;79;p15">
              <a:extLst>
                <a:ext uri="{FF2B5EF4-FFF2-40B4-BE49-F238E27FC236}">
                  <a16:creationId xmlns:a16="http://schemas.microsoft.com/office/drawing/2014/main" id="{33005813-EAC2-1551-6AB4-22EBA739B63E}"/>
                </a:ext>
              </a:extLst>
            </p:cNvPr>
            <p:cNvSpPr txBox="1"/>
            <p:nvPr/>
          </p:nvSpPr>
          <p:spPr>
            <a:xfrm>
              <a:off x="6605987" y="4159791"/>
              <a:ext cx="3833413" cy="321314"/>
            </a:xfrm>
            <a:prstGeom prst="rect">
              <a:avLst/>
            </a:prstGeom>
            <a:noFill/>
            <a:ln>
              <a:noFill/>
            </a:ln>
          </p:spPr>
          <p:txBody>
            <a:bodyPr spcFirstLastPara="1" wrap="square" lIns="0" tIns="0" rIns="151700" bIns="151700" anchor="t" anchorCtr="0">
              <a:noAutofit/>
            </a:bodyPr>
            <a:lstStyle/>
            <a:p>
              <a:pPr marL="479988" algn="r">
                <a:lnSpc>
                  <a:spcPct val="90000"/>
                </a:lnSpc>
                <a:buClr>
                  <a:srgbClr val="1E4E79"/>
                </a:buClr>
                <a:buSzPts val="1600"/>
              </a:pPr>
              <a:r>
                <a:rPr lang="en" sz="2133" b="1" dirty="0">
                  <a:latin typeface="Arial" panose="020B0604020202020204" pitchFamily="34" charset="0"/>
                  <a:ea typeface="Calibri"/>
                  <a:cs typeface="Arial" panose="020B0604020202020204" pitchFamily="34" charset="0"/>
                  <a:sym typeface="Calibri"/>
                </a:rPr>
                <a:t>		Non-examples</a:t>
              </a:r>
              <a:br>
                <a:rPr lang="en" b="1" dirty="0">
                  <a:latin typeface="Arial" panose="020B0604020202020204" pitchFamily="34" charset="0"/>
                  <a:ea typeface="Calibri"/>
                  <a:cs typeface="Arial" panose="020B0604020202020204" pitchFamily="34" charset="0"/>
                  <a:sym typeface="Calibri"/>
                </a:rPr>
              </a:br>
              <a:endParaRPr sz="2133" dirty="0">
                <a:latin typeface="Arial" panose="020B0604020202020204" pitchFamily="34" charset="0"/>
                <a:ea typeface="Calibri"/>
                <a:cs typeface="Arial" panose="020B0604020202020204" pitchFamily="34" charset="0"/>
                <a:sym typeface="Calibri"/>
              </a:endParaRPr>
            </a:p>
          </p:txBody>
        </p:sp>
      </p:gr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1"/>
              </a:ext>
            </a:extLst>
          </p:cNvPr>
          <p:cNvSpPr/>
          <p:nvPr/>
        </p:nvSpPr>
        <p:spPr>
          <a:xfrm>
            <a:off x="4738743" y="3293457"/>
            <a:ext cx="2594640" cy="1039985"/>
          </a:xfrm>
          <a:prstGeom prst="roundRect">
            <a:avLst>
              <a:gd name="adj" fmla="val 16667"/>
            </a:avLst>
          </a:prstGeom>
          <a:solidFill>
            <a:schemeClr val="bg1"/>
          </a:solidFill>
          <a:ln w="38100" cap="flat" cmpd="sng">
            <a:solidFill>
              <a:schemeClr val="accent5"/>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dirty="0">
              <a:latin typeface="Arial" panose="020B0604020202020204" pitchFamily="34" charset="0"/>
              <a:cs typeface="Arial" panose="020B0604020202020204" pitchFamily="34" charset="0"/>
            </a:endParaRPr>
          </a:p>
        </p:txBody>
      </p:sp>
      <p:sp>
        <p:nvSpPr>
          <p:cNvPr id="14" name="Google Shape;81;p15">
            <a:extLst>
              <a:ext uri="{FF2B5EF4-FFF2-40B4-BE49-F238E27FC236}">
                <a16:creationId xmlns:a16="http://schemas.microsoft.com/office/drawing/2014/main" id="{5839A77F-3456-77D9-817C-2DE6B6AB4595}"/>
              </a:ext>
              <a:ext uri="{C183D7F6-B498-43B3-948B-1728B52AA6E4}">
                <adec:decorative xmlns:adec="http://schemas.microsoft.com/office/drawing/2017/decorative" val="1"/>
              </a:ext>
            </a:extLst>
          </p:cNvPr>
          <p:cNvSpPr txBox="1"/>
          <p:nvPr/>
        </p:nvSpPr>
        <p:spPr>
          <a:xfrm>
            <a:off x="4738743" y="3363467"/>
            <a:ext cx="2594640"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dirty="0">
                <a:solidFill>
                  <a:schemeClr val="accent5"/>
                </a:solidFill>
                <a:latin typeface="Arial" panose="020B0604020202020204" pitchFamily="34" charset="0"/>
                <a:ea typeface="Calibri"/>
                <a:cs typeface="Arial" panose="020B0604020202020204" pitchFamily="34" charset="0"/>
                <a:sym typeface="Calibri"/>
              </a:rPr>
              <a:t>________________</a:t>
            </a:r>
            <a:endParaRPr dirty="0">
              <a:solidFill>
                <a:schemeClr val="accent5"/>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66</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6.2 – planning your design concept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Make sure you consider:</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285750" lvl="0" indent="-285750">
              <a:spcAft>
                <a:spcPts val="600"/>
              </a:spcAft>
              <a:buFont typeface="Arial" panose="020B0604020202020204" pitchFamily="34" charset="0"/>
              <a:buChar char="•"/>
            </a:pPr>
            <a:r>
              <a:rPr lang="en-AU" sz="1800" kern="100" dirty="0">
                <a:ea typeface="Calibri" panose="020F0502020204030204" pitchFamily="34" charset="0"/>
              </a:rPr>
              <a:t>t</a:t>
            </a:r>
            <a:r>
              <a:rPr lang="en-AU" sz="1800" kern="100" dirty="0">
                <a:effectLst/>
                <a:ea typeface="Calibri" panose="020F0502020204030204" pitchFamily="34" charset="0"/>
              </a:rPr>
              <a:t>he playwright</a:t>
            </a:r>
          </a:p>
          <a:p>
            <a:pPr marL="285750" lvl="0" indent="-285750">
              <a:spcAft>
                <a:spcPts val="600"/>
              </a:spcAft>
              <a:buFont typeface="Arial" panose="020B0604020202020204" pitchFamily="34" charset="0"/>
              <a:buChar char="•"/>
            </a:pPr>
            <a:r>
              <a:rPr lang="en-AU" sz="1800" kern="100" dirty="0">
                <a:ea typeface="Calibri" panose="020F0502020204030204" pitchFamily="34" charset="0"/>
              </a:rPr>
              <a:t>t</a:t>
            </a:r>
            <a:r>
              <a:rPr lang="en-AU" sz="1800" kern="100" dirty="0">
                <a:effectLst/>
                <a:ea typeface="Calibri" panose="020F0502020204030204" pitchFamily="34" charset="0"/>
              </a:rPr>
              <a:t>he context and the setting of the play as a whole</a:t>
            </a:r>
          </a:p>
          <a:p>
            <a:pPr marL="285750" indent="-285750">
              <a:spcAft>
                <a:spcPts val="600"/>
              </a:spcAft>
              <a:buFont typeface="Arial" panose="020B0604020202020204" pitchFamily="34" charset="0"/>
              <a:buChar char="•"/>
            </a:pPr>
            <a:r>
              <a:rPr lang="en-AU" sz="1800" kern="100" dirty="0">
                <a:ea typeface="Calibri" panose="020F0502020204030204" pitchFamily="34" charset="0"/>
              </a:rPr>
              <a:t>the style of your chosen play or excerpt</a:t>
            </a:r>
            <a:endParaRPr lang="en-AU" sz="1800" kern="100" dirty="0">
              <a:effectLst/>
              <a:ea typeface="Calibri" panose="020F0502020204030204" pitchFamily="34" charset="0"/>
            </a:endParaRPr>
          </a:p>
          <a:p>
            <a:pPr marL="285750" lvl="0" indent="-285750">
              <a:spcAft>
                <a:spcPts val="600"/>
              </a:spcAft>
              <a:buFont typeface="Arial" panose="020B0604020202020204" pitchFamily="34" charset="0"/>
              <a:buChar char="•"/>
            </a:pPr>
            <a:r>
              <a:rPr lang="en-AU" sz="1800" kern="100" dirty="0">
                <a:ea typeface="Calibri" panose="020F0502020204030204" pitchFamily="34" charset="0"/>
              </a:rPr>
              <a:t>what you can learn from past productions</a:t>
            </a:r>
            <a:endParaRPr lang="en-AU" sz="1800" kern="100" dirty="0">
              <a:effectLst/>
              <a:ea typeface="Calibri" panose="020F0502020204030204" pitchFamily="34" charset="0"/>
            </a:endParaRPr>
          </a:p>
          <a:p>
            <a:pPr marL="285750" lvl="0" indent="-285750">
              <a:spcAft>
                <a:spcPts val="600"/>
              </a:spcAft>
              <a:buFont typeface="Arial" panose="020B0604020202020204" pitchFamily="34" charset="0"/>
              <a:buChar char="•"/>
            </a:pPr>
            <a:r>
              <a:rPr lang="en-AU" sz="1800" kern="100" dirty="0">
                <a:ea typeface="Calibri" panose="020F0502020204030204" pitchFamily="34" charset="0"/>
              </a:rPr>
              <a:t>h</a:t>
            </a:r>
            <a:r>
              <a:rPr lang="en-AU" sz="1800" kern="100" dirty="0">
                <a:effectLst/>
                <a:ea typeface="Calibri" panose="020F0502020204030204" pitchFamily="34" charset="0"/>
              </a:rPr>
              <a:t>ow the audience will engage with your chosen excerpt</a:t>
            </a:r>
          </a:p>
          <a:p>
            <a:pPr marL="285750" lvl="0" indent="-285750">
              <a:spcAft>
                <a:spcPts val="600"/>
              </a:spcAft>
              <a:buFont typeface="Arial" panose="020B0604020202020204" pitchFamily="34" charset="0"/>
              <a:buChar char="•"/>
            </a:pPr>
            <a:r>
              <a:rPr lang="en-AU" sz="1800" kern="100" dirty="0">
                <a:ea typeface="Calibri" panose="020F0502020204030204" pitchFamily="34" charset="0"/>
              </a:rPr>
              <a:t>t</a:t>
            </a:r>
            <a:r>
              <a:rPr lang="en-AU" sz="1800" kern="100" dirty="0">
                <a:effectLst/>
                <a:ea typeface="Calibri" panose="020F0502020204030204" pitchFamily="34" charset="0"/>
              </a:rPr>
              <a:t>he material available to you to demonstrate design choices</a:t>
            </a:r>
          </a:p>
          <a:p>
            <a:pPr marL="285750" lvl="0" indent="-285750">
              <a:spcAft>
                <a:spcPts val="600"/>
              </a:spcAft>
              <a:buFont typeface="Arial" panose="020B0604020202020204" pitchFamily="34" charset="0"/>
              <a:buChar char="•"/>
            </a:pPr>
            <a:r>
              <a:rPr lang="en-AU" sz="1800" kern="100" dirty="0">
                <a:ea typeface="Calibri" panose="020F0502020204030204" pitchFamily="34" charset="0"/>
              </a:rPr>
              <a:t>how you manage your time effectively.</a:t>
            </a:r>
            <a:endParaRPr lang="en-AU" sz="1800" kern="100" dirty="0">
              <a:effectLst/>
              <a:ea typeface="Calibri" panose="020F0502020204030204" pitchFamily="34" charset="0"/>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dirty="0"/>
          </a:p>
        </p:txBody>
      </p:sp>
    </p:spTree>
    <p:extLst>
      <p:ext uri="{BB962C8B-B14F-4D97-AF65-F5344CB8AC3E}">
        <p14:creationId xmlns:p14="http://schemas.microsoft.com/office/powerpoint/2010/main" val="258709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6.4 – developing your idea</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2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Choose 3 items from your documentation box which reflect your chosen script excerpt or element of production.</a:t>
            </a:r>
            <a:endParaRPr lang="en-AU" u="sng" dirty="0">
              <a:solidFill>
                <a:schemeClr val="tx1"/>
              </a:solidFill>
              <a:latin typeface="Arial" panose="020B0604020202020204" pitchFamily="34" charset="0"/>
              <a:cs typeface="Arial" panose="020B0604020202020204" pitchFamily="34" charset="0"/>
            </a:endParaRPr>
          </a:p>
          <a:p>
            <a:pPr marL="342900" indent="-342900">
              <a:lnSpc>
                <a:spcPct val="12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Choose one item and spend 30 minutes refining it to accurately reflect the script excerpt and element of production you have chosen.</a:t>
            </a:r>
          </a:p>
          <a:p>
            <a:pPr marL="342900" indent="-342900">
              <a:lnSpc>
                <a:spcPct val="120000"/>
              </a:lnSpc>
              <a:spcAft>
                <a:spcPts val="600"/>
              </a:spcAft>
              <a:buAutoNum type="arabicPeriod"/>
            </a:pPr>
            <a:r>
              <a:rPr lang="en-AU" dirty="0">
                <a:solidFill>
                  <a:schemeClr val="tx1"/>
                </a:solidFill>
                <a:latin typeface="Arial" panose="020B0604020202020204" pitchFamily="34" charset="0"/>
                <a:cs typeface="Arial" panose="020B0604020202020204" pitchFamily="34" charset="0"/>
              </a:rPr>
              <a:t>Share it with a partner.</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157480"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nSpc>
                <a:spcPct val="120000"/>
              </a:lnSpc>
              <a:spcAft>
                <a:spcPts val="600"/>
              </a:spcAft>
            </a:pPr>
            <a:r>
              <a:rPr lang="en-AU" dirty="0">
                <a:solidFill>
                  <a:sysClr val="windowText" lastClr="000000"/>
                </a:solidFill>
                <a:latin typeface="Arial" panose="020B0604020202020204" pitchFamily="34" charset="0"/>
                <a:cs typeface="Arial" panose="020B0604020202020204" pitchFamily="34" charset="0"/>
              </a:rPr>
              <a:t>Could your partner instantly recognise what script you are working with?</a:t>
            </a:r>
          </a:p>
          <a:p>
            <a:pPr marL="266700">
              <a:lnSpc>
                <a:spcPct val="120000"/>
              </a:lnSpc>
              <a:spcAft>
                <a:spcPts val="600"/>
              </a:spcAft>
            </a:pPr>
            <a:r>
              <a:rPr lang="en-AU" dirty="0">
                <a:solidFill>
                  <a:sysClr val="windowText" lastClr="000000"/>
                </a:solidFill>
                <a:latin typeface="Arial" panose="020B0604020202020204" pitchFamily="34" charset="0"/>
                <a:cs typeface="Arial" panose="020B0604020202020204" pitchFamily="34" charset="0"/>
              </a:rPr>
              <a:t>Could your partner identify which element of production you have chosen?</a:t>
            </a:r>
          </a:p>
          <a:p>
            <a:pPr marL="266700">
              <a:lnSpc>
                <a:spcPct val="120000"/>
              </a:lnSpc>
              <a:spcAft>
                <a:spcPts val="600"/>
              </a:spcAft>
            </a:pPr>
            <a:r>
              <a:rPr lang="en-AU" dirty="0">
                <a:solidFill>
                  <a:sysClr val="windowText" lastClr="000000"/>
                </a:solidFill>
                <a:latin typeface="Arial" panose="020B0604020202020204" pitchFamily="34" charset="0"/>
                <a:cs typeface="Arial" panose="020B0604020202020204" pitchFamily="34" charset="0"/>
              </a:rPr>
              <a:t>Did your partner have any other feedback?</a:t>
            </a:r>
            <a:endParaRPr lang="en-AU" dirty="0">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90876965-30DD-C477-5376-845E60BD5EFF}"/>
              </a:ext>
            </a:extLst>
          </p:cNvPr>
          <p:cNvSpPr/>
          <p:nvPr/>
        </p:nvSpPr>
        <p:spPr>
          <a:xfrm>
            <a:off x="7862580" y="5697600"/>
            <a:ext cx="3016235" cy="1008000"/>
          </a:xfrm>
          <a:prstGeom prst="wedgeRoundRectCallout">
            <a:avLst>
              <a:gd name="adj1" fmla="val -37726"/>
              <a:gd name="adj2" fmla="val -101800"/>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This feedback would be great for your documentation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68</a:t>
            </a:fld>
            <a:endParaRPr lang="en-AU" dirty="0"/>
          </a:p>
        </p:txBody>
      </p:sp>
    </p:spTree>
    <p:extLst>
      <p:ext uri="{BB962C8B-B14F-4D97-AF65-F5344CB8AC3E}">
        <p14:creationId xmlns:p14="http://schemas.microsoft.com/office/powerpoint/2010/main" val="1589061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p:txBody>
          <a:bodyPr/>
          <a:lstStyle/>
          <a:p>
            <a:r>
              <a:rPr lang="en-AU" dirty="0"/>
              <a:t>6.5 – consolidating your idea</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80" y="1170000"/>
            <a:ext cx="5410200"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dirty="0">
                <a:solidFill>
                  <a:schemeClr val="tx1"/>
                </a:solidFill>
                <a:latin typeface="Arial" panose="020B0604020202020204" pitchFamily="34" charset="0"/>
                <a:cs typeface="Arial" panose="020B0604020202020204" pitchFamily="34" charset="0"/>
              </a:rPr>
              <a:t>Take the A3 sheet of paper you have been given and use it to enhance one of the ideas you are working on as part of your design concept. You might use it to write or draw on, as structural material, or as a frame for an existing design idea/item. Get creative! You have 30 minutes to work – then share with a partner.</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463840" y="1170000"/>
            <a:ext cx="541020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What were some of the creative ideas you considered in this activity?</a:t>
            </a:r>
          </a:p>
          <a:p>
            <a:pPr marL="88900">
              <a:lnSpc>
                <a:spcPct val="130000"/>
              </a:lnSpc>
              <a:spcAft>
                <a:spcPts val="600"/>
              </a:spcAft>
            </a:pPr>
            <a:r>
              <a:rPr lang="en-AU" dirty="0">
                <a:solidFill>
                  <a:sysClr val="windowText" lastClr="000000"/>
                </a:solidFill>
                <a:latin typeface="Arial" panose="020B0604020202020204" pitchFamily="34" charset="0"/>
                <a:cs typeface="Arial" panose="020B0604020202020204" pitchFamily="34" charset="0"/>
              </a:rPr>
              <a:t>Did your partner have any suggestions or feedback that you can use going forward?</a:t>
            </a:r>
            <a:endParaRPr lang="en-AU" dirty="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F5A35742-709A-FEEB-1BB9-DBD41E08A9F3}"/>
              </a:ext>
            </a:extLst>
          </p:cNvPr>
          <p:cNvSpPr/>
          <p:nvPr/>
        </p:nvSpPr>
        <p:spPr>
          <a:xfrm>
            <a:off x="7767440" y="5697600"/>
            <a:ext cx="3006239" cy="1008000"/>
          </a:xfrm>
          <a:prstGeom prst="wedgeRoundRectCallout">
            <a:avLst>
              <a:gd name="adj1" fmla="val -30582"/>
              <a:gd name="adj2" fmla="val -93701"/>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lang="en-AU" sz="1600" dirty="0">
                <a:solidFill>
                  <a:schemeClr val="bg1"/>
                </a:solidFill>
                <a:latin typeface="Arial" panose="020B0604020202020204" pitchFamily="34" charset="0"/>
                <a:cs typeface="Arial" panose="020B0604020202020204" pitchFamily="34" charset="0"/>
              </a:rPr>
              <a:t>This feedback would be great for your documentation box.</a:t>
            </a: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69</a:t>
            </a:fld>
            <a:endParaRPr lang="en-AU" dirty="0"/>
          </a:p>
        </p:txBody>
      </p:sp>
    </p:spTree>
    <p:extLst>
      <p:ext uri="{BB962C8B-B14F-4D97-AF65-F5344CB8AC3E}">
        <p14:creationId xmlns:p14="http://schemas.microsoft.com/office/powerpoint/2010/main" val="115502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4C159-5152-25D5-662E-2F8E82D690EB}"/>
              </a:ext>
            </a:extLst>
          </p:cNvPr>
          <p:cNvSpPr>
            <a:spLocks noGrp="1"/>
          </p:cNvSpPr>
          <p:nvPr>
            <p:ph type="title"/>
          </p:nvPr>
        </p:nvSpPr>
        <p:spPr/>
        <p:txBody>
          <a:bodyPr/>
          <a:lstStyle/>
          <a:p>
            <a:r>
              <a:rPr lang="en-AU" dirty="0"/>
              <a:t>1.1b – advice</a:t>
            </a:r>
          </a:p>
        </p:txBody>
      </p:sp>
      <p:sp>
        <p:nvSpPr>
          <p:cNvPr id="4" name="Text Placeholder 3">
            <a:extLst>
              <a:ext uri="{FF2B5EF4-FFF2-40B4-BE49-F238E27FC236}">
                <a16:creationId xmlns:a16="http://schemas.microsoft.com/office/drawing/2014/main" id="{8046AF34-2B9B-5585-3C5A-20DB993FE0F4}"/>
              </a:ext>
            </a:extLst>
          </p:cNvPr>
          <p:cNvSpPr>
            <a:spLocks noGrp="1"/>
          </p:cNvSpPr>
          <p:nvPr>
            <p:ph type="body" sz="quarter" idx="17"/>
          </p:nvPr>
        </p:nvSpPr>
        <p:spPr>
          <a:xfrm>
            <a:off x="360000" y="1567086"/>
            <a:ext cx="11227163" cy="4807835"/>
          </a:xfrm>
        </p:spPr>
        <p:txBody>
          <a:bodyPr/>
          <a:lstStyle/>
          <a:p>
            <a:pPr>
              <a:spcAft>
                <a:spcPts val="600"/>
              </a:spcAft>
            </a:pPr>
            <a:r>
              <a:rPr lang="en-AU" dirty="0"/>
              <a:t>We advise this resource may contain images, voices or names of deceased persons in photographs, film, audio recordings or historical content.</a:t>
            </a:r>
          </a:p>
          <a:p>
            <a:pPr>
              <a:spcAft>
                <a:spcPts val="600"/>
              </a:spcAft>
            </a:pPr>
            <a:endParaRPr lang="en-AU" dirty="0"/>
          </a:p>
          <a:p>
            <a:pPr>
              <a:spcAft>
                <a:spcPts val="600"/>
              </a:spcAft>
            </a:pPr>
            <a:r>
              <a:rPr lang="en-AU" dirty="0"/>
              <a:t>In some third-party links, terms including First Nations and Indigenous are used. In NSW public schools, ‘Aboriginal’ or ‘Aboriginal and/or Torres Strait Islander’ are preferred.</a:t>
            </a:r>
          </a:p>
        </p:txBody>
      </p:sp>
      <p:sp>
        <p:nvSpPr>
          <p:cNvPr id="2" name="Slide Number Placeholder 1">
            <a:extLst>
              <a:ext uri="{FF2B5EF4-FFF2-40B4-BE49-F238E27FC236}">
                <a16:creationId xmlns:a16="http://schemas.microsoft.com/office/drawing/2014/main" id="{1A051933-E794-FD2C-1A02-A1CB65B29A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dirty="0"/>
          </a:p>
        </p:txBody>
      </p:sp>
    </p:spTree>
    <p:extLst>
      <p:ext uri="{BB962C8B-B14F-4D97-AF65-F5344CB8AC3E}">
        <p14:creationId xmlns:p14="http://schemas.microsoft.com/office/powerpoint/2010/main" val="5815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6.6 – What is your design concept?</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7"/>
            <a:ext cx="10764000" cy="3589114"/>
          </a:xfrm>
        </p:spPr>
        <p:txBody>
          <a:bodyPr/>
          <a:lstStyle/>
          <a:p>
            <a:pPr lvl="0">
              <a:spcAft>
                <a:spcPts val="600"/>
              </a:spcAft>
            </a:pPr>
            <a:r>
              <a:rPr lang="en-AU" sz="1800" kern="100" dirty="0">
                <a:ea typeface="Calibri" panose="020F0502020204030204" pitchFamily="34" charset="0"/>
              </a:rPr>
              <a:t>You should include:</a:t>
            </a:r>
          </a:p>
          <a:p>
            <a:pPr marL="285750" lvl="0" indent="-285750">
              <a:spcAft>
                <a:spcPts val="600"/>
              </a:spcAft>
              <a:buFont typeface="Arial" panose="020B0604020202020204" pitchFamily="34" charset="0"/>
              <a:buChar char="•"/>
            </a:pPr>
            <a:r>
              <a:rPr lang="en-AU" sz="1800" kern="100" dirty="0">
                <a:ea typeface="Calibri" panose="020F0502020204030204" pitchFamily="34" charset="0"/>
              </a:rPr>
              <a:t>a sentence that clearly explains the overall design concept/vision or intention of your work</a:t>
            </a:r>
          </a:p>
          <a:p>
            <a:pPr marL="285750" lvl="0" indent="-285750">
              <a:spcAft>
                <a:spcPts val="600"/>
              </a:spcAft>
              <a:buFont typeface="Arial" panose="020B0604020202020204" pitchFamily="34" charset="0"/>
              <a:buChar char="•"/>
            </a:pPr>
            <a:r>
              <a:rPr lang="en-AU" sz="1800" dirty="0">
                <a:ea typeface="Calibri" panose="020F0502020204030204" pitchFamily="34" charset="0"/>
                <a:cs typeface="Times New Roman" panose="02020603050405020304" pitchFamily="18" charset="0"/>
              </a:rPr>
              <a:t>a</a:t>
            </a:r>
            <a:r>
              <a:rPr lang="en-AU" sz="1800" dirty="0">
                <a:effectLst/>
                <a:latin typeface="Arial" panose="020B0604020202020204" pitchFamily="34" charset="0"/>
                <a:ea typeface="Calibri" panose="020F0502020204030204" pitchFamily="34" charset="0"/>
                <a:cs typeface="Times New Roman" panose="02020603050405020304" pitchFamily="18" charset="0"/>
              </a:rPr>
              <a:t> paragraph explaining significant moments, ideas, images, techniques, approaches, demands and/or stylistic conventions you have chosen to explore</a:t>
            </a:r>
          </a:p>
          <a:p>
            <a:pPr marL="285750" lvl="0" indent="-285750">
              <a:spcAft>
                <a:spcPts val="600"/>
              </a:spcAft>
              <a:buFont typeface="Arial" panose="020B0604020202020204" pitchFamily="34" charset="0"/>
              <a:buChar char="•"/>
            </a:pPr>
            <a:r>
              <a:rPr lang="en-AU" sz="1800" kern="100" dirty="0">
                <a:ea typeface="Calibri" panose="020F0502020204030204" pitchFamily="34" charset="0"/>
              </a:rPr>
              <a:t>a sentence explaining how you chose to manipulate, highlight, analyse and/or explore the element of production in developing and expressing your design concept</a:t>
            </a:r>
          </a:p>
          <a:p>
            <a:pPr marL="285750" lvl="0" indent="-285750">
              <a:spcAft>
                <a:spcPts val="600"/>
              </a:spcAft>
              <a:buFont typeface="Arial" panose="020B0604020202020204" pitchFamily="34" charset="0"/>
              <a:buChar char="•"/>
            </a:pPr>
            <a:r>
              <a:rPr lang="en-AU" sz="1800" kern="100" dirty="0">
                <a:ea typeface="Calibri" panose="020F0502020204030204" pitchFamily="34" charset="0"/>
              </a:rPr>
              <a:t>a sentence reflecting on the intended audience response to your design concept in performance.</a:t>
            </a:r>
            <a:endParaRPr lang="en-AU"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dirty="0"/>
          </a:p>
        </p:txBody>
      </p:sp>
    </p:spTree>
    <p:extLst>
      <p:ext uri="{BB962C8B-B14F-4D97-AF65-F5344CB8AC3E}">
        <p14:creationId xmlns:p14="http://schemas.microsoft.com/office/powerpoint/2010/main" val="342088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7D0C2-1D95-5D6B-0DB7-B491B5A50C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8889C8D-0663-3FD0-05F3-78A61CFA971F}"/>
              </a:ext>
            </a:extLst>
          </p:cNvPr>
          <p:cNvSpPr>
            <a:spLocks noGrp="1"/>
          </p:cNvSpPr>
          <p:nvPr>
            <p:ph type="ctrTitle"/>
          </p:nvPr>
        </p:nvSpPr>
        <p:spPr>
          <a:xfrm>
            <a:off x="539999" y="1348131"/>
            <a:ext cx="9759701" cy="1610970"/>
          </a:xfrm>
        </p:spPr>
        <p:txBody>
          <a:bodyPr/>
          <a:lstStyle/>
          <a:p>
            <a:r>
              <a:rPr lang="en-AU" sz="4400" dirty="0">
                <a:latin typeface="Arial"/>
                <a:cs typeface="Arial"/>
              </a:rPr>
              <a:t>Learning sequence 7 – feedback, refinement and showcase</a:t>
            </a:r>
            <a:endParaRPr lang="en-AU" sz="4400" dirty="0"/>
          </a:p>
        </p:txBody>
      </p:sp>
      <p:pic>
        <p:nvPicPr>
          <p:cNvPr id="10" name="Graphic 9">
            <a:extLst>
              <a:ext uri="{FF2B5EF4-FFF2-40B4-BE49-F238E27FC236}">
                <a16:creationId xmlns:a16="http://schemas.microsoft.com/office/drawing/2014/main" id="{3193559A-A134-423F-7E3F-6FFF17B6DFA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747" y="3946420"/>
            <a:ext cx="2301310" cy="2301310"/>
          </a:xfrm>
          <a:prstGeom prst="rect">
            <a:avLst/>
          </a:prstGeom>
        </p:spPr>
      </p:pic>
      <p:pic>
        <p:nvPicPr>
          <p:cNvPr id="11" name="Graphic 10">
            <a:extLst>
              <a:ext uri="{FF2B5EF4-FFF2-40B4-BE49-F238E27FC236}">
                <a16:creationId xmlns:a16="http://schemas.microsoft.com/office/drawing/2014/main" id="{82AC4BB6-7717-DB69-40EC-8EFF015EBA9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1454" y="3898900"/>
            <a:ext cx="2452183" cy="2452183"/>
          </a:xfrm>
          <a:prstGeom prst="rect">
            <a:avLst/>
          </a:prstGeom>
        </p:spPr>
      </p:pic>
      <p:pic>
        <p:nvPicPr>
          <p:cNvPr id="2" name="Graphic 1">
            <a:extLst>
              <a:ext uri="{FF2B5EF4-FFF2-40B4-BE49-F238E27FC236}">
                <a16:creationId xmlns:a16="http://schemas.microsoft.com/office/drawing/2014/main" id="{3FB1790C-6555-35C9-3FC5-1B8999C8D5F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1412" y="4208809"/>
            <a:ext cx="1982011" cy="1982011"/>
          </a:xfrm>
          <a:prstGeom prst="rect">
            <a:avLst/>
          </a:prstGeom>
        </p:spPr>
      </p:pic>
      <p:sp>
        <p:nvSpPr>
          <p:cNvPr id="6" name="Slide Number Placeholder 5">
            <a:extLst>
              <a:ext uri="{FF2B5EF4-FFF2-40B4-BE49-F238E27FC236}">
                <a16:creationId xmlns:a16="http://schemas.microsoft.com/office/drawing/2014/main" id="{88CFBC16-FDB5-6341-0722-E978122EB2BA}"/>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71</a:t>
            </a:fld>
            <a:endParaRPr lang="en-AU" dirty="0"/>
          </a:p>
        </p:txBody>
      </p:sp>
    </p:spTree>
    <p:extLst>
      <p:ext uri="{BB962C8B-B14F-4D97-AF65-F5344CB8AC3E}">
        <p14:creationId xmlns:p14="http://schemas.microsoft.com/office/powerpoint/2010/main" val="191090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8834802" cy="1049700"/>
          </a:xfrm>
        </p:spPr>
        <p:txBody>
          <a:bodyPr/>
          <a:lstStyle/>
          <a:p>
            <a:r>
              <a:rPr lang="en-AU" dirty="0"/>
              <a:t>Learning intentions and success criteria (7)</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473584" cy="45391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0000"/>
              </a:lnSpc>
              <a:spcAft>
                <a:spcPts val="600"/>
              </a:spcAft>
            </a:pPr>
            <a:r>
              <a:rPr lang="en-AU" b="1" dirty="0">
                <a:solidFill>
                  <a:schemeClr val="accent1"/>
                </a:solidFill>
                <a:latin typeface="Arial" panose="020B0604020202020204" pitchFamily="34" charset="0"/>
                <a:cs typeface="Arial" panose="020B0604020202020204" pitchFamily="34" charset="0"/>
              </a:rPr>
              <a:t>We are learning to</a:t>
            </a:r>
            <a:endParaRPr lang="en-AU" b="1" dirty="0">
              <a:solidFill>
                <a:schemeClr val="accent1"/>
              </a:solidFill>
              <a:latin typeface="Arial" panose="020B0604020202020204" pitchFamily="34" charset="0"/>
              <a:ea typeface="+mn-lt"/>
              <a:cs typeface="Arial" panose="020B0604020202020204" pitchFamily="34" charset="0"/>
            </a:endParaRPr>
          </a:p>
          <a:p>
            <a:pPr marL="342900" indent="-342900">
              <a:lnSpc>
                <a:spcPct val="13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plan and implement effective collaborative processes to showcase design concepts and documentation as a group </a:t>
            </a:r>
          </a:p>
          <a:p>
            <a:pPr marL="342900" indent="-342900">
              <a:lnSpc>
                <a:spcPct val="13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seek and exchange ideas and feedback to enhance the development of our design concepts</a:t>
            </a:r>
          </a:p>
          <a:p>
            <a:pPr marL="342900" indent="-342900">
              <a:lnSpc>
                <a:spcPct val="130000"/>
              </a:lnSpc>
              <a:spcAft>
                <a:spcPts val="600"/>
              </a:spcAft>
              <a:buFont typeface="Arial" panose="020B0604020202020204" pitchFamily="34" charset="0"/>
              <a:buChar char="•"/>
            </a:pPr>
            <a:r>
              <a:rPr lang="en-AU" dirty="0">
                <a:latin typeface="Arial" panose="020B0604020202020204" pitchFamily="34" charset="0"/>
                <a:cs typeface="Arial" panose="020B0604020202020204" pitchFamily="34" charset="0"/>
              </a:rPr>
              <a:t>use collaborative processes to communicate shared intention to an audience in our design concept showcase.</a:t>
            </a:r>
          </a:p>
          <a:p>
            <a:pPr>
              <a:lnSpc>
                <a:spcPct val="130000"/>
              </a:lnSpc>
              <a:spcAft>
                <a:spcPts val="600"/>
              </a:spcAft>
            </a:pPr>
            <a:r>
              <a:rPr lang="en-AU" b="1" dirty="0">
                <a:solidFill>
                  <a:schemeClr val="accent1"/>
                </a:solidFill>
                <a:latin typeface="Arial" panose="020B0604020202020204" pitchFamily="34" charset="0"/>
                <a:cs typeface="Arial" panose="020B0604020202020204" pitchFamily="34" charset="0"/>
              </a:rPr>
              <a:t>I can</a:t>
            </a:r>
            <a:endParaRPr lang="en-US" dirty="0">
              <a:solidFill>
                <a:schemeClr val="accent1"/>
              </a:solidFill>
              <a:latin typeface="Arial" panose="020B0604020202020204" pitchFamily="34" charset="0"/>
              <a:cs typeface="Arial" panose="020B0604020202020204" pitchFamily="34" charset="0"/>
            </a:endParaRPr>
          </a:p>
          <a:p>
            <a:pPr marL="342900" indent="-342900">
              <a:lnSpc>
                <a:spcPct val="130000"/>
              </a:lnSpc>
              <a:spcAft>
                <a:spcPts val="600"/>
              </a:spcAft>
              <a:buFont typeface="Arial,Sans-Serif"/>
              <a:buChar char="•"/>
            </a:pPr>
            <a:r>
              <a:rPr lang="en-AU" dirty="0">
                <a:latin typeface="Arial" panose="020B0604020202020204" pitchFamily="34" charset="0"/>
                <a:cs typeface="Arial" panose="020B0604020202020204" pitchFamily="34" charset="0"/>
              </a:rPr>
              <a:t>collaborate to build a process for giving and using peer feedback </a:t>
            </a:r>
          </a:p>
          <a:p>
            <a:pPr marL="342900" indent="-342900">
              <a:lnSpc>
                <a:spcPct val="130000"/>
              </a:lnSpc>
              <a:spcAft>
                <a:spcPts val="600"/>
              </a:spcAft>
              <a:buFont typeface="Arial,Sans-Serif"/>
              <a:buChar char="•"/>
            </a:pPr>
            <a:r>
              <a:rPr lang="en-AU" dirty="0">
                <a:latin typeface="Arial" panose="020B0604020202020204" pitchFamily="34" charset="0"/>
                <a:cs typeface="Arial" panose="020B0604020202020204" pitchFamily="34" charset="0"/>
              </a:rPr>
              <a:t>support the work of my peers with constructive feedback and use feedback to develop and refine my own design concept</a:t>
            </a:r>
          </a:p>
          <a:p>
            <a:pPr marL="342900" indent="-342900">
              <a:lnSpc>
                <a:spcPct val="130000"/>
              </a:lnSpc>
              <a:spcAft>
                <a:spcPts val="600"/>
              </a:spcAft>
              <a:buFont typeface="Arial,Sans-Serif"/>
              <a:buChar char="•"/>
            </a:pPr>
            <a:r>
              <a:rPr lang="en-AU" dirty="0">
                <a:latin typeface="Arial" panose="020B0604020202020204" pitchFamily="34" charset="0"/>
                <a:cs typeface="Arial" panose="020B0604020202020204" pitchFamily="34" charset="0"/>
              </a:rPr>
              <a:t>work with my peers to display our design concepts for an audience</a:t>
            </a:r>
          </a:p>
          <a:p>
            <a:pPr marL="342900" indent="-342900">
              <a:lnSpc>
                <a:spcPct val="130000"/>
              </a:lnSpc>
              <a:spcAft>
                <a:spcPts val="600"/>
              </a:spcAft>
              <a:buFont typeface="Arial,Sans-Serif"/>
              <a:buChar char="•"/>
            </a:pPr>
            <a:r>
              <a:rPr lang="en-AU" dirty="0">
                <a:latin typeface="Arial" panose="020B0604020202020204" pitchFamily="34" charset="0"/>
                <a:cs typeface="Arial" panose="020B0604020202020204" pitchFamily="34" charset="0"/>
              </a:rPr>
              <a:t>reflect on and evaluate how the elements of production create dramatic meaning and audience engagement.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dirty="0"/>
          </a:p>
        </p:txBody>
      </p:sp>
    </p:spTree>
    <p:extLst>
      <p:ext uri="{BB962C8B-B14F-4D97-AF65-F5344CB8AC3E}">
        <p14:creationId xmlns:p14="http://schemas.microsoft.com/office/powerpoint/2010/main" val="3227737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168A4-6C44-0C6F-267A-92C46123477C}"/>
              </a:ext>
            </a:extLst>
          </p:cNvPr>
          <p:cNvSpPr>
            <a:spLocks noGrp="1"/>
          </p:cNvSpPr>
          <p:nvPr>
            <p:ph type="title"/>
          </p:nvPr>
        </p:nvSpPr>
        <p:spPr/>
        <p:txBody>
          <a:bodyPr/>
          <a:lstStyle/>
          <a:p>
            <a:r>
              <a:rPr lang="en-AU" dirty="0"/>
              <a:t>7.2a – the feedback process</a:t>
            </a:r>
          </a:p>
        </p:txBody>
      </p:sp>
      <p:graphicFrame>
        <p:nvGraphicFramePr>
          <p:cNvPr id="5" name="Table 4">
            <a:extLst>
              <a:ext uri="{FF2B5EF4-FFF2-40B4-BE49-F238E27FC236}">
                <a16:creationId xmlns:a16="http://schemas.microsoft.com/office/drawing/2014/main" id="{86E39943-B3EF-C820-3EDD-673B2FD0EB55}"/>
              </a:ext>
            </a:extLst>
          </p:cNvPr>
          <p:cNvGraphicFramePr>
            <a:graphicFrameLocks noGrp="1"/>
          </p:cNvGraphicFramePr>
          <p:nvPr>
            <p:extLst>
              <p:ext uri="{D42A27DB-BD31-4B8C-83A1-F6EECF244321}">
                <p14:modId xmlns:p14="http://schemas.microsoft.com/office/powerpoint/2010/main" val="771182849"/>
              </p:ext>
            </p:extLst>
          </p:nvPr>
        </p:nvGraphicFramePr>
        <p:xfrm>
          <a:off x="354000" y="1357616"/>
          <a:ext cx="11484000" cy="3163584"/>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661684">
                <a:tc>
                  <a:txBody>
                    <a:bodyPr/>
                    <a:lstStyle/>
                    <a:p>
                      <a:pPr marL="0" marR="0" lvl="0" indent="0" algn="ctr" defTabSz="914377" rtl="0" eaLnBrk="1" fontAlgn="auto" latinLnBrk="0" hangingPunct="1">
                        <a:lnSpc>
                          <a:spcPct val="120000"/>
                        </a:lnSpc>
                        <a:spcBef>
                          <a:spcPts val="0"/>
                        </a:spcBef>
                        <a:spcAft>
                          <a:spcPts val="0"/>
                        </a:spcAft>
                        <a:buClrTx/>
                        <a:buSzTx/>
                        <a:buFontTx/>
                        <a:buNone/>
                        <a:tabLst/>
                        <a:defRPr/>
                      </a:pPr>
                      <a:r>
                        <a:rPr lang="en-AU" sz="2000" b="1" dirty="0">
                          <a:solidFill>
                            <a:schemeClr val="tx1"/>
                          </a:solidFill>
                          <a:latin typeface="Arial" panose="020B0604020202020204" pitchFamily="34" charset="0"/>
                          <a:cs typeface="Arial" panose="020B0604020202020204" pitchFamily="34" charset="0"/>
                        </a:rPr>
                        <a:t>Designer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ctr" defTabSz="914377" rtl="0" eaLnBrk="1" fontAlgn="auto" latinLnBrk="0" hangingPunct="1">
                        <a:lnSpc>
                          <a:spcPct val="120000"/>
                        </a:lnSpc>
                        <a:spcBef>
                          <a:spcPts val="0"/>
                        </a:spcBef>
                        <a:spcAft>
                          <a:spcPts val="0"/>
                        </a:spcAft>
                        <a:buClrTx/>
                        <a:buSzTx/>
                        <a:buFontTx/>
                        <a:buNone/>
                        <a:tabLst/>
                        <a:defRPr/>
                      </a:pPr>
                      <a:r>
                        <a:rPr lang="en-AU" sz="2000" b="1" dirty="0">
                          <a:solidFill>
                            <a:schemeClr val="tx1"/>
                          </a:solidFill>
                          <a:latin typeface="Arial" panose="020B0604020202020204" pitchFamily="34" charset="0"/>
                          <a:cs typeface="Arial" panose="020B0604020202020204" pitchFamily="34" charset="0"/>
                        </a:rPr>
                        <a:t>Peers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0" marR="0" lvl="0" indent="0" algn="ctr" defTabSz="914377" rtl="0" eaLnBrk="1" fontAlgn="auto" latinLnBrk="0" hangingPunct="1">
                        <a:lnSpc>
                          <a:spcPct val="120000"/>
                        </a:lnSpc>
                        <a:spcBef>
                          <a:spcPts val="0"/>
                        </a:spcBef>
                        <a:spcAft>
                          <a:spcPts val="0"/>
                        </a:spcAft>
                        <a:buClrTx/>
                        <a:buSzTx/>
                        <a:buFont typeface="Arial" panose="020B0604020202020204" pitchFamily="34" charset="0"/>
                        <a:buNone/>
                        <a:tabLst/>
                        <a:defRPr/>
                      </a:pPr>
                      <a:r>
                        <a:rPr lang="en-AU" sz="2000" b="1" dirty="0">
                          <a:solidFill>
                            <a:schemeClr val="bg1"/>
                          </a:solidFill>
                          <a:latin typeface="Arial" panose="020B0604020202020204" pitchFamily="34" charset="0"/>
                          <a:cs typeface="Arial" panose="020B0604020202020204" pitchFamily="34" charset="0"/>
                        </a:rPr>
                        <a:t>Peers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0" marR="0" lvl="0" indent="0" algn="ctr" defTabSz="914377" rtl="0" eaLnBrk="1" fontAlgn="auto" latinLnBrk="0" hangingPunct="1">
                        <a:lnSpc>
                          <a:spcPct val="120000"/>
                        </a:lnSpc>
                        <a:spcBef>
                          <a:spcPts val="0"/>
                        </a:spcBef>
                        <a:spcAft>
                          <a:spcPts val="0"/>
                        </a:spcAft>
                        <a:buClrTx/>
                        <a:buSzTx/>
                        <a:buFontTx/>
                        <a:buNone/>
                        <a:tabLst/>
                        <a:defRPr/>
                      </a:pPr>
                      <a:r>
                        <a:rPr lang="en-AU" sz="2000" b="1" dirty="0">
                          <a:solidFill>
                            <a:schemeClr val="tx1"/>
                          </a:solidFill>
                          <a:latin typeface="Arial" panose="020B0604020202020204" pitchFamily="34" charset="0"/>
                          <a:cs typeface="Arial" panose="020B0604020202020204" pitchFamily="34" charset="0"/>
                        </a:rPr>
                        <a:t>Designer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2501900">
                <a:tc>
                  <a:txBody>
                    <a:bodyPr/>
                    <a:lstStyle/>
                    <a:p>
                      <a:pPr>
                        <a:lnSpc>
                          <a:spcPct val="150000"/>
                        </a:lnSpc>
                        <a:spcAft>
                          <a:spcPts val="600"/>
                        </a:spcAft>
                      </a:pPr>
                      <a:r>
                        <a:rPr lang="en-AU" dirty="0">
                          <a:latin typeface="Arial" panose="020B0604020202020204" pitchFamily="34" charset="0"/>
                          <a:cs typeface="Arial" panose="020B0604020202020204" pitchFamily="34" charset="0"/>
                        </a:rPr>
                        <a:t>You have 4 minutes to explain your design concept and share some of your documentation to your peers.</a:t>
                      </a:r>
                    </a:p>
                  </a:txBody>
                  <a:tcPr marL="127440" marR="127440" marT="126000" marB="12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0" indent="0">
                        <a:lnSpc>
                          <a:spcPct val="150000"/>
                        </a:lnSpc>
                        <a:spcAft>
                          <a:spcPts val="600"/>
                        </a:spcAft>
                        <a:buFont typeface="Arial" panose="020B0604020202020204" pitchFamily="34" charset="0"/>
                        <a:buNone/>
                      </a:pPr>
                      <a:r>
                        <a:rPr lang="en-AU" dirty="0">
                          <a:latin typeface="Arial" panose="020B0604020202020204" pitchFamily="34" charset="0"/>
                          <a:cs typeface="Arial" panose="020B0604020202020204" pitchFamily="34" charset="0"/>
                        </a:rPr>
                        <a:t>They have 3 minutes (one minute each) to ask you questions about your design concept.</a:t>
                      </a:r>
                    </a:p>
                  </a:txBody>
                  <a:tcPr marL="127440" marR="127440" marT="126000" marB="12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0" indent="0">
                        <a:lnSpc>
                          <a:spcPct val="150000"/>
                        </a:lnSpc>
                        <a:spcAft>
                          <a:spcPts val="600"/>
                        </a:spcAft>
                        <a:buFont typeface="Arial" panose="020B0604020202020204" pitchFamily="34" charset="0"/>
                        <a:buNone/>
                      </a:pPr>
                      <a:r>
                        <a:rPr lang="en-AU" dirty="0">
                          <a:latin typeface="Arial" panose="020B0604020202020204" pitchFamily="34" charset="0"/>
                          <a:cs typeface="Arial" panose="020B0604020202020204" pitchFamily="34" charset="0"/>
                        </a:rPr>
                        <a:t>They have 6 minutes to give feedback, 3 minutes of silent time to write and then one minute each for verbal feedback.</a:t>
                      </a:r>
                    </a:p>
                  </a:txBody>
                  <a:tcPr marL="127440" marR="127440" marT="126000" marB="12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0" indent="0">
                        <a:lnSpc>
                          <a:spcPct val="150000"/>
                        </a:lnSpc>
                        <a:spcAft>
                          <a:spcPts val="600"/>
                        </a:spcAft>
                        <a:buFont typeface="Arial" panose="020B0604020202020204" pitchFamily="34" charset="0"/>
                        <a:buNone/>
                      </a:pPr>
                      <a:r>
                        <a:rPr lang="en-AU" dirty="0">
                          <a:latin typeface="Arial" panose="020B0604020202020204" pitchFamily="34" charset="0"/>
                          <a:cs typeface="Arial" panose="020B0604020202020204" pitchFamily="34" charset="0"/>
                        </a:rPr>
                        <a:t>You have 2 minutes to respond to the feedback and thank your classmates for their suggestions.</a:t>
                      </a:r>
                    </a:p>
                  </a:txBody>
                  <a:tcPr marL="127440" marR="127440" marT="126000" marB="12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sp>
        <p:nvSpPr>
          <p:cNvPr id="2" name="Slide Number Placeholder 1">
            <a:extLst>
              <a:ext uri="{FF2B5EF4-FFF2-40B4-BE49-F238E27FC236}">
                <a16:creationId xmlns:a16="http://schemas.microsoft.com/office/drawing/2014/main" id="{E1D1367C-FD4C-5770-80F3-171AC75B2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dirty="0"/>
          </a:p>
        </p:txBody>
      </p:sp>
    </p:spTree>
    <p:extLst>
      <p:ext uri="{BB962C8B-B14F-4D97-AF65-F5344CB8AC3E}">
        <p14:creationId xmlns:p14="http://schemas.microsoft.com/office/powerpoint/2010/main" val="418365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616CD0-CC87-430A-E05A-8E7F5F0CFADD}"/>
              </a:ext>
            </a:extLst>
          </p:cNvPr>
          <p:cNvSpPr>
            <a:spLocks noGrp="1"/>
          </p:cNvSpPr>
          <p:nvPr>
            <p:ph type="title"/>
          </p:nvPr>
        </p:nvSpPr>
        <p:spPr/>
        <p:txBody>
          <a:bodyPr/>
          <a:lstStyle/>
          <a:p>
            <a:r>
              <a:rPr lang="en-AU" dirty="0"/>
              <a:t>7.2b – exit ticket</a:t>
            </a:r>
          </a:p>
        </p:txBody>
      </p:sp>
      <p:grpSp>
        <p:nvGrpSpPr>
          <p:cNvPr id="4" name="Group 3" descr="A positive success or highlight from the feedback process">
            <a:extLst>
              <a:ext uri="{FF2B5EF4-FFF2-40B4-BE49-F238E27FC236}">
                <a16:creationId xmlns:a16="http://schemas.microsoft.com/office/drawing/2014/main" id="{288AEB6A-5DC8-D85E-5BD6-FAF8325E43A3}"/>
              </a:ext>
            </a:extLst>
          </p:cNvPr>
          <p:cNvGrpSpPr/>
          <p:nvPr/>
        </p:nvGrpSpPr>
        <p:grpSpPr>
          <a:xfrm>
            <a:off x="53205" y="1116642"/>
            <a:ext cx="3840435" cy="5381357"/>
            <a:chOff x="53205" y="1116642"/>
            <a:chExt cx="3840435" cy="5381357"/>
          </a:xfrm>
        </p:grpSpPr>
        <p:sp>
          <p:nvSpPr>
            <p:cNvPr id="7" name="Rectangle: Rounded Corners 6">
              <a:extLst>
                <a:ext uri="{FF2B5EF4-FFF2-40B4-BE49-F238E27FC236}">
                  <a16:creationId xmlns:a16="http://schemas.microsoft.com/office/drawing/2014/main" id="{89786DAC-25E1-915F-1CDB-4F3CC720F4AE}"/>
                </a:ext>
                <a:ext uri="{C183D7F6-B498-43B3-948B-1728B52AA6E4}">
                  <adec:decorative xmlns:adec="http://schemas.microsoft.com/office/drawing/2017/decorative" val="1"/>
                </a:ext>
              </a:extLst>
            </p:cNvPr>
            <p:cNvSpPr/>
            <p:nvPr/>
          </p:nvSpPr>
          <p:spPr>
            <a:xfrm>
              <a:off x="336406" y="1116642"/>
              <a:ext cx="3557234" cy="5381357"/>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357DDD8-C903-28CF-2FD3-094B39CEFA5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5" y="1126584"/>
              <a:ext cx="1409700" cy="11811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F1076D-D82C-9402-368E-041953D74DB7}"/>
                </a:ext>
              </a:extLst>
            </p:cNvPr>
            <p:cNvSpPr txBox="1"/>
            <p:nvPr/>
          </p:nvSpPr>
          <p:spPr>
            <a:xfrm>
              <a:off x="1462905" y="1360380"/>
              <a:ext cx="2350143" cy="732971"/>
            </a:xfrm>
            <a:prstGeom prst="rect">
              <a:avLst/>
            </a:prstGeom>
            <a:noFill/>
            <a:ln>
              <a:noFill/>
            </a:ln>
          </p:spPr>
          <p:txBody>
            <a:bodyPr wrap="square" lIns="0" tIns="0" rIns="0" bIns="0" rtlCol="0">
              <a:noAutofit/>
            </a:bodyPr>
            <a:lstStyle/>
            <a:p>
              <a:pPr algn="l">
                <a:lnSpc>
                  <a:spcPct val="130000"/>
                </a:lnSpc>
              </a:pPr>
              <a:r>
                <a:rPr lang="en-AU" dirty="0">
                  <a:latin typeface="Arial" panose="020B0604020202020204" pitchFamily="34" charset="0"/>
                  <a:cs typeface="Arial" panose="020B0604020202020204" pitchFamily="34" charset="0"/>
                </a:rPr>
                <a:t>A positive success or highlight from the feedback process</a:t>
              </a:r>
            </a:p>
          </p:txBody>
        </p:sp>
      </p:grpSp>
      <p:grpSp>
        <p:nvGrpSpPr>
          <p:cNvPr id="5" name="Group 4" descr="Something you are looking forward to working on">
            <a:extLst>
              <a:ext uri="{FF2B5EF4-FFF2-40B4-BE49-F238E27FC236}">
                <a16:creationId xmlns:a16="http://schemas.microsoft.com/office/drawing/2014/main" id="{6708DE41-FDF0-B6D3-40E2-731A37A7D703}"/>
              </a:ext>
            </a:extLst>
          </p:cNvPr>
          <p:cNvGrpSpPr/>
          <p:nvPr/>
        </p:nvGrpSpPr>
        <p:grpSpPr>
          <a:xfrm>
            <a:off x="4317384" y="993234"/>
            <a:ext cx="3596011" cy="5504765"/>
            <a:chOff x="4317384" y="993234"/>
            <a:chExt cx="3596011" cy="5504765"/>
          </a:xfrm>
        </p:grpSpPr>
        <p:sp>
          <p:nvSpPr>
            <p:cNvPr id="6" name="Rectangle: Rounded Corners 5">
              <a:extLst>
                <a:ext uri="{FF2B5EF4-FFF2-40B4-BE49-F238E27FC236}">
                  <a16:creationId xmlns:a16="http://schemas.microsoft.com/office/drawing/2014/main" id="{B9F8BBA4-1475-DDF1-64A2-98F0198DE022}"/>
                </a:ext>
                <a:ext uri="{C183D7F6-B498-43B3-948B-1728B52AA6E4}">
                  <adec:decorative xmlns:adec="http://schemas.microsoft.com/office/drawing/2017/decorative" val="1"/>
                </a:ext>
              </a:extLst>
            </p:cNvPr>
            <p:cNvSpPr/>
            <p:nvPr/>
          </p:nvSpPr>
          <p:spPr>
            <a:xfrm>
              <a:off x="4317384" y="1116642"/>
              <a:ext cx="3557234" cy="5381357"/>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pic>
          <p:nvPicPr>
            <p:cNvPr id="1027" name="Picture 3">
              <a:extLst>
                <a:ext uri="{FF2B5EF4-FFF2-40B4-BE49-F238E27FC236}">
                  <a16:creationId xmlns:a16="http://schemas.microsoft.com/office/drawing/2014/main" id="{3ABE0F39-2771-6801-7585-A02A1DCD78B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891" y="993234"/>
              <a:ext cx="742950" cy="14478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8AA260-0399-0CBB-4CA8-B5C485F4942D}"/>
                </a:ext>
              </a:extLst>
            </p:cNvPr>
            <p:cNvSpPr txBox="1"/>
            <p:nvPr/>
          </p:nvSpPr>
          <p:spPr>
            <a:xfrm>
              <a:off x="5253088" y="1360380"/>
              <a:ext cx="2660307" cy="1135119"/>
            </a:xfrm>
            <a:prstGeom prst="rect">
              <a:avLst/>
            </a:prstGeom>
            <a:noFill/>
          </p:spPr>
          <p:txBody>
            <a:bodyPr wrap="square">
              <a:spAutoFit/>
            </a:bodyPr>
            <a:lstStyle/>
            <a:p>
              <a:pPr algn="l">
                <a:lnSpc>
                  <a:spcPct val="130000"/>
                </a:lnSpc>
              </a:pPr>
              <a:r>
                <a:rPr lang="en-AU" dirty="0">
                  <a:latin typeface="Arial" panose="020B0604020202020204" pitchFamily="34" charset="0"/>
                  <a:cs typeface="Arial" panose="020B0604020202020204" pitchFamily="34" charset="0"/>
                </a:rPr>
                <a:t>Something you are looking forward to working on</a:t>
              </a:r>
            </a:p>
          </p:txBody>
        </p:sp>
      </p:grpSp>
      <p:grpSp>
        <p:nvGrpSpPr>
          <p:cNvPr id="9" name="Group 8" descr="A challenge you experienced">
            <a:extLst>
              <a:ext uri="{FF2B5EF4-FFF2-40B4-BE49-F238E27FC236}">
                <a16:creationId xmlns:a16="http://schemas.microsoft.com/office/drawing/2014/main" id="{9B6E901B-BAAC-E025-8DFD-3C7D1A5DC064}"/>
              </a:ext>
            </a:extLst>
          </p:cNvPr>
          <p:cNvGrpSpPr/>
          <p:nvPr/>
        </p:nvGrpSpPr>
        <p:grpSpPr>
          <a:xfrm>
            <a:off x="8298362" y="993234"/>
            <a:ext cx="3557234" cy="5504765"/>
            <a:chOff x="8298362" y="993234"/>
            <a:chExt cx="3557234" cy="5504765"/>
          </a:xfrm>
        </p:grpSpPr>
        <p:sp>
          <p:nvSpPr>
            <p:cNvPr id="8" name="Rectangle: Rounded Corners 7">
              <a:extLst>
                <a:ext uri="{FF2B5EF4-FFF2-40B4-BE49-F238E27FC236}">
                  <a16:creationId xmlns:a16="http://schemas.microsoft.com/office/drawing/2014/main" id="{434B013E-7C0A-BE67-55B2-B9EE6CC76F9A}"/>
                </a:ext>
                <a:ext uri="{C183D7F6-B498-43B3-948B-1728B52AA6E4}">
                  <adec:decorative xmlns:adec="http://schemas.microsoft.com/office/drawing/2017/decorative" val="1"/>
                </a:ext>
              </a:extLst>
            </p:cNvPr>
            <p:cNvSpPr/>
            <p:nvPr/>
          </p:nvSpPr>
          <p:spPr>
            <a:xfrm>
              <a:off x="8298362" y="1116642"/>
              <a:ext cx="3557234" cy="5381357"/>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D2BD0DDF-4A5C-304D-392A-AB76CD98D6F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657" y="993234"/>
              <a:ext cx="542925" cy="14478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B4D40E2-7605-6F6B-5EED-CA07BAAA9D97}"/>
                </a:ext>
              </a:extLst>
            </p:cNvPr>
            <p:cNvSpPr txBox="1"/>
            <p:nvPr/>
          </p:nvSpPr>
          <p:spPr>
            <a:xfrm>
              <a:off x="9117735" y="1360380"/>
              <a:ext cx="2660307" cy="775020"/>
            </a:xfrm>
            <a:prstGeom prst="rect">
              <a:avLst/>
            </a:prstGeom>
            <a:noFill/>
          </p:spPr>
          <p:txBody>
            <a:bodyPr wrap="square">
              <a:spAutoFit/>
            </a:bodyPr>
            <a:lstStyle/>
            <a:p>
              <a:pPr algn="l">
                <a:lnSpc>
                  <a:spcPct val="130000"/>
                </a:lnSpc>
              </a:pPr>
              <a:r>
                <a:rPr lang="en-AU" dirty="0">
                  <a:latin typeface="Arial" panose="020B0604020202020204" pitchFamily="34" charset="0"/>
                  <a:cs typeface="Arial" panose="020B0604020202020204" pitchFamily="34" charset="0"/>
                </a:rPr>
                <a:t>A challenge you experienced</a:t>
              </a:r>
            </a:p>
          </p:txBody>
        </p:sp>
      </p:grpSp>
      <p:sp>
        <p:nvSpPr>
          <p:cNvPr id="2" name="Slide Number Placeholder 1">
            <a:extLst>
              <a:ext uri="{FF2B5EF4-FFF2-40B4-BE49-F238E27FC236}">
                <a16:creationId xmlns:a16="http://schemas.microsoft.com/office/drawing/2014/main" id="{000A214F-C47C-BC91-359E-E907F60561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dirty="0"/>
          </a:p>
        </p:txBody>
      </p:sp>
    </p:spTree>
    <p:extLst>
      <p:ext uri="{BB962C8B-B14F-4D97-AF65-F5344CB8AC3E}">
        <p14:creationId xmlns:p14="http://schemas.microsoft.com/office/powerpoint/2010/main" val="335696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7.3 – finalising your concept for the Showcase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t>Some things to ask yourself:</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285750" indent="-285750">
              <a:spcAft>
                <a:spcPts val="600"/>
              </a:spcAft>
              <a:buFont typeface="Arial" panose="020B0604020202020204" pitchFamily="34" charset="0"/>
              <a:buChar char="•"/>
            </a:pPr>
            <a:r>
              <a:rPr lang="en-AU" sz="1800" dirty="0"/>
              <a:t>Have I checked the assessment task requirements?</a:t>
            </a:r>
          </a:p>
          <a:p>
            <a:pPr marL="285750" indent="-285750">
              <a:spcAft>
                <a:spcPts val="600"/>
              </a:spcAft>
              <a:buFont typeface="Arial" panose="020B0604020202020204" pitchFamily="34" charset="0"/>
              <a:buChar char="•"/>
            </a:pPr>
            <a:r>
              <a:rPr lang="en-AU" sz="1800" dirty="0"/>
              <a:t>Have I gathered my documentation?</a:t>
            </a:r>
          </a:p>
          <a:p>
            <a:pPr marL="285750" indent="-285750">
              <a:spcAft>
                <a:spcPts val="600"/>
              </a:spcAft>
              <a:buFont typeface="Arial" panose="020B0604020202020204" pitchFamily="34" charset="0"/>
              <a:buChar char="•"/>
            </a:pPr>
            <a:r>
              <a:rPr lang="en-AU" sz="1800" dirty="0"/>
              <a:t>Have I completed my design concept statement?</a:t>
            </a:r>
          </a:p>
          <a:p>
            <a:pPr marL="285750" indent="-285750">
              <a:spcAft>
                <a:spcPts val="600"/>
              </a:spcAft>
              <a:buFont typeface="Arial" panose="020B0604020202020204" pitchFamily="34" charset="0"/>
              <a:buChar char="•"/>
            </a:pPr>
            <a:r>
              <a:rPr lang="en-AU" sz="1800" dirty="0"/>
              <a:t>Have I exchanged, reflected on and responded to peer feedback?</a:t>
            </a:r>
          </a:p>
          <a:p>
            <a:pPr marL="285750" indent="-285750">
              <a:spcAft>
                <a:spcPts val="600"/>
              </a:spcAft>
              <a:buFont typeface="Arial" panose="020B0604020202020204" pitchFamily="34" charset="0"/>
              <a:buChar char="•"/>
            </a:pPr>
            <a:r>
              <a:rPr lang="en-AU" sz="1800" dirty="0"/>
              <a:t>Is my work ready to be displayed in the Showcase event?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dirty="0"/>
          </a:p>
        </p:txBody>
      </p:sp>
    </p:spTree>
    <p:extLst>
      <p:ext uri="{BB962C8B-B14F-4D97-AF65-F5344CB8AC3E}">
        <p14:creationId xmlns:p14="http://schemas.microsoft.com/office/powerpoint/2010/main" val="283333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7.5 – collaboratively planning for the Showcase event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t>Some things to ask ourselves: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7"/>
            <a:ext cx="11484000" cy="2916014"/>
          </a:xfrm>
        </p:spPr>
        <p:txBody>
          <a:bodyPr/>
          <a:lstStyle/>
          <a:p>
            <a:pPr marL="285750" indent="-285750">
              <a:spcAft>
                <a:spcPts val="600"/>
              </a:spcAft>
              <a:buFont typeface="Arial" panose="020B0604020202020204" pitchFamily="34" charset="0"/>
              <a:buChar char="•"/>
            </a:pPr>
            <a:r>
              <a:rPr lang="en-AU" sz="1800" dirty="0"/>
              <a:t>What permissions and protocols do we need to think about when developing this Showcase?</a:t>
            </a:r>
          </a:p>
          <a:p>
            <a:pPr marL="285750" indent="-285750">
              <a:spcAft>
                <a:spcPts val="600"/>
              </a:spcAft>
              <a:buFont typeface="Arial" panose="020B0604020202020204" pitchFamily="34" charset="0"/>
              <a:buChar char="•"/>
            </a:pPr>
            <a:r>
              <a:rPr lang="en-AU" sz="1800" dirty="0"/>
              <a:t>What are the limitations of the exhibition space?</a:t>
            </a:r>
          </a:p>
          <a:p>
            <a:pPr marL="285750" indent="-285750">
              <a:spcAft>
                <a:spcPts val="600"/>
              </a:spcAft>
              <a:buFont typeface="Arial" panose="020B0604020202020204" pitchFamily="34" charset="0"/>
              <a:buChar char="•"/>
            </a:pPr>
            <a:r>
              <a:rPr lang="en-AU" sz="1800" dirty="0"/>
              <a:t>How will the audience enter and exit the space?</a:t>
            </a:r>
          </a:p>
          <a:p>
            <a:pPr marL="285750" indent="-285750">
              <a:spcAft>
                <a:spcPts val="600"/>
              </a:spcAft>
              <a:buFont typeface="Arial" panose="020B0604020202020204" pitchFamily="34" charset="0"/>
              <a:buChar char="•"/>
            </a:pPr>
            <a:r>
              <a:rPr lang="en-AU" sz="1800" dirty="0"/>
              <a:t>How do we think we should organise the different exhibits?</a:t>
            </a:r>
          </a:p>
          <a:p>
            <a:pPr marL="285750" indent="-285750">
              <a:spcAft>
                <a:spcPts val="600"/>
              </a:spcAft>
              <a:buFont typeface="Arial" panose="020B0604020202020204" pitchFamily="34" charset="0"/>
              <a:buChar char="•"/>
            </a:pPr>
            <a:r>
              <a:rPr lang="en-AU" sz="1800" dirty="0"/>
              <a:t>What do we need to consider in order to showcase everybody’s design concepts effectively?</a:t>
            </a:r>
          </a:p>
          <a:p>
            <a:pPr marL="285750" indent="-285750">
              <a:spcAft>
                <a:spcPts val="600"/>
              </a:spcAft>
              <a:buFont typeface="Arial" panose="020B0604020202020204" pitchFamily="34" charset="0"/>
              <a:buChar char="•"/>
            </a:pPr>
            <a:r>
              <a:rPr lang="en-AU" sz="1800" dirty="0"/>
              <a:t>What equipment is available to support the Showcase event?</a:t>
            </a:r>
          </a:p>
        </p:txBody>
      </p:sp>
      <p:sp>
        <p:nvSpPr>
          <p:cNvPr id="2" name="Speech Bubble: Rectangle with Corners Rounded 1">
            <a:extLst>
              <a:ext uri="{FF2B5EF4-FFF2-40B4-BE49-F238E27FC236}">
                <a16:creationId xmlns:a16="http://schemas.microsoft.com/office/drawing/2014/main" id="{D04B9DA5-16E3-516B-B6CB-3938B117D142}"/>
              </a:ext>
            </a:extLst>
          </p:cNvPr>
          <p:cNvSpPr/>
          <p:nvPr/>
        </p:nvSpPr>
        <p:spPr>
          <a:xfrm>
            <a:off x="8383403" y="4309459"/>
            <a:ext cx="3460595" cy="1670256"/>
          </a:xfrm>
          <a:prstGeom prst="wedgeRoundRectCallout">
            <a:avLst>
              <a:gd name="adj1" fmla="val -65998"/>
              <a:gd name="adj2" fmla="val -50941"/>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0">
              <a:lnSpc>
                <a:spcPct val="150000"/>
              </a:lnSpc>
            </a:pPr>
            <a:r>
              <a:rPr lang="en-AU" sz="2000" dirty="0">
                <a:solidFill>
                  <a:schemeClr val="bg1"/>
                </a:solidFill>
                <a:latin typeface="Arial" panose="020B0604020202020204" pitchFamily="34" charset="0"/>
                <a:cs typeface="Arial" panose="020B0604020202020204" pitchFamily="34" charset="0"/>
              </a:rPr>
              <a:t>This collaborative planning would be great for your documentation box</a:t>
            </a:r>
            <a:r>
              <a:rPr lang="en-AU" dirty="0">
                <a:solidFill>
                  <a:schemeClr val="bg1"/>
                </a:solidFill>
                <a:latin typeface="Arial" panose="020B0604020202020204" pitchFamily="34" charset="0"/>
                <a:cs typeface="Arial" panose="020B0604020202020204" pitchFamily="34" charset="0"/>
              </a:rPr>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76</a:t>
            </a:fld>
            <a:endParaRPr lang="en-AU" dirty="0"/>
          </a:p>
        </p:txBody>
      </p:sp>
    </p:spTree>
    <p:extLst>
      <p:ext uri="{BB962C8B-B14F-4D97-AF65-F5344CB8AC3E}">
        <p14:creationId xmlns:p14="http://schemas.microsoft.com/office/powerpoint/2010/main" val="422853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sz="3200" dirty="0"/>
              <a:t>7.7a – ensuring a culturally safe and appropriate showcase</a:t>
            </a:r>
          </a:p>
        </p:txBody>
      </p:sp>
      <p:grpSp>
        <p:nvGrpSpPr>
          <p:cNvPr id="14" name="Group 13" descr="What Aboriginal cultural material could be shown in your showcase? This could include language, descriptions of lived experiences, images, sounds.">
            <a:extLst>
              <a:ext uri="{FF2B5EF4-FFF2-40B4-BE49-F238E27FC236}">
                <a16:creationId xmlns:a16="http://schemas.microsoft.com/office/drawing/2014/main" id="{5889CA98-F33F-E2E1-528A-A0720CB82C53}"/>
              </a:ext>
            </a:extLst>
          </p:cNvPr>
          <p:cNvGrpSpPr/>
          <p:nvPr/>
        </p:nvGrpSpPr>
        <p:grpSpPr>
          <a:xfrm>
            <a:off x="348414" y="1074021"/>
            <a:ext cx="5176085" cy="2525626"/>
            <a:chOff x="348414" y="1074021"/>
            <a:chExt cx="5176085" cy="2525626"/>
          </a:xfrm>
        </p:grpSpPr>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1673644" y="-251209"/>
              <a:ext cx="2525626" cy="5176085"/>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609700" y="1232795"/>
              <a:ext cx="4551266" cy="1455747"/>
            </a:xfrm>
            <a:prstGeom prst="rect">
              <a:avLst/>
            </a:prstGeom>
            <a:noFill/>
            <a:ln>
              <a:noFill/>
            </a:ln>
          </p:spPr>
          <p:txBody>
            <a:bodyPr spcFirstLastPara="1" wrap="square" lIns="0" tIns="151700" rIns="151700" bIns="151700" anchor="t" anchorCtr="0">
              <a:noAutofit/>
            </a:bodyPr>
            <a:lstStyle/>
            <a:p>
              <a:pPr>
                <a:lnSpc>
                  <a:spcPct val="120000"/>
                </a:lnSpc>
                <a:spcAft>
                  <a:spcPts val="600"/>
                </a:spcAft>
                <a:buClr>
                  <a:srgbClr val="1E4E79"/>
                </a:buClr>
                <a:buSzPts val="1600"/>
              </a:pPr>
              <a:r>
                <a:rPr lang="en-AU" dirty="0">
                  <a:effectLst/>
                  <a:latin typeface="Arial" panose="020B0604020202020204" pitchFamily="34" charset="0"/>
                  <a:cs typeface="Arial" panose="020B0604020202020204" pitchFamily="34" charset="0"/>
                </a:rPr>
                <a:t>What Aboriginal cultural material could be shown and Acknowledged in your showcase? This could include language, descriptions of lived experiences, images</a:t>
              </a:r>
              <a:r>
                <a:rPr lang="en-AU" dirty="0">
                  <a:latin typeface="Arial" panose="020B0604020202020204" pitchFamily="34" charset="0"/>
                  <a:cs typeface="Arial" panose="020B0604020202020204" pitchFamily="34" charset="0"/>
                </a:rPr>
                <a:t> or </a:t>
              </a:r>
              <a:r>
                <a:rPr lang="en-AU" dirty="0">
                  <a:effectLst/>
                  <a:latin typeface="Arial" panose="020B0604020202020204" pitchFamily="34" charset="0"/>
                  <a:cs typeface="Arial" panose="020B0604020202020204" pitchFamily="34" charset="0"/>
                </a:rPr>
                <a:t>sounds. </a:t>
              </a:r>
              <a:endParaRPr dirty="0">
                <a:latin typeface="Arial" panose="020B0604020202020204" pitchFamily="34" charset="0"/>
                <a:cs typeface="Arial" panose="020B0604020202020204" pitchFamily="34" charset="0"/>
              </a:endParaRPr>
            </a:p>
          </p:txBody>
        </p:sp>
      </p:grpSp>
      <p:grpSp>
        <p:nvGrpSpPr>
          <p:cNvPr id="15" name="Group 14" descr="Have you identified what cultural material in your showcase might be culturally sensitive, sacred or secret?">
            <a:extLst>
              <a:ext uri="{FF2B5EF4-FFF2-40B4-BE49-F238E27FC236}">
                <a16:creationId xmlns:a16="http://schemas.microsoft.com/office/drawing/2014/main" id="{C634F15A-FCA9-BD55-2807-7EF330937716}"/>
              </a:ext>
            </a:extLst>
          </p:cNvPr>
          <p:cNvGrpSpPr/>
          <p:nvPr/>
        </p:nvGrpSpPr>
        <p:grpSpPr>
          <a:xfrm>
            <a:off x="5621869" y="1059232"/>
            <a:ext cx="5187928" cy="2527829"/>
            <a:chOff x="5621869" y="1059232"/>
            <a:chExt cx="5187928" cy="2527829"/>
          </a:xfrm>
        </p:grpSpPr>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5621869" y="1059232"/>
              <a:ext cx="5164175"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sym typeface="Calibri"/>
              </a:endParaRPr>
            </a:p>
          </p:txBody>
        </p:sp>
        <p:sp>
          <p:nvSpPr>
            <p:cNvPr id="8" name="Google Shape;75;p15">
              <a:extLst>
                <a:ext uri="{FF2B5EF4-FFF2-40B4-BE49-F238E27FC236}">
                  <a16:creationId xmlns:a16="http://schemas.microsoft.com/office/drawing/2014/main" id="{EAA24362-2F3E-5787-7000-91A7ADFA07E0}"/>
                </a:ext>
              </a:extLst>
            </p:cNvPr>
            <p:cNvSpPr txBox="1"/>
            <p:nvPr/>
          </p:nvSpPr>
          <p:spPr>
            <a:xfrm>
              <a:off x="6312494" y="1206597"/>
              <a:ext cx="4497303" cy="1302968"/>
            </a:xfrm>
            <a:prstGeom prst="rect">
              <a:avLst/>
            </a:prstGeom>
            <a:noFill/>
            <a:ln>
              <a:noFill/>
            </a:ln>
          </p:spPr>
          <p:txBody>
            <a:bodyPr spcFirstLastPara="1" wrap="square" lIns="0" tIns="170667" rIns="170667" bIns="170667" anchor="t" anchorCtr="0">
              <a:noAutofit/>
            </a:bodyPr>
            <a:lstStyle/>
            <a:p>
              <a:pPr>
                <a:lnSpc>
                  <a:spcPct val="120000"/>
                </a:lnSpc>
                <a:spcAft>
                  <a:spcPts val="600"/>
                </a:spcAft>
                <a:buClr>
                  <a:srgbClr val="1E4E79"/>
                </a:buClr>
                <a:buSzPts val="1600"/>
              </a:pPr>
              <a:r>
                <a:rPr lang="en-AU" dirty="0">
                  <a:latin typeface="Arial" panose="020B0604020202020204" pitchFamily="34" charset="0"/>
                  <a:ea typeface="Calibri"/>
                  <a:cs typeface="Arial" panose="020B0604020202020204" pitchFamily="34" charset="0"/>
                  <a:sym typeface="Calibri"/>
                </a:rPr>
                <a:t>Have you identified what cultural material in your showcase might be culturally sensitive, sacred or secret?</a:t>
              </a:r>
            </a:p>
          </p:txBody>
        </p:sp>
      </p:grpSp>
      <p:grpSp>
        <p:nvGrpSpPr>
          <p:cNvPr id="16" name="Group 15" descr="Does your showcase feature any deceased Aboriginal person? Is it a biography or are you using images of a particular Aboriginal person?">
            <a:extLst>
              <a:ext uri="{FF2B5EF4-FFF2-40B4-BE49-F238E27FC236}">
                <a16:creationId xmlns:a16="http://schemas.microsoft.com/office/drawing/2014/main" id="{E88AFB2B-DACE-17D2-1AF7-BA2EFFEFBF4B}"/>
              </a:ext>
            </a:extLst>
          </p:cNvPr>
          <p:cNvGrpSpPr/>
          <p:nvPr/>
        </p:nvGrpSpPr>
        <p:grpSpPr>
          <a:xfrm>
            <a:off x="348088" y="3693916"/>
            <a:ext cx="5176086" cy="2632084"/>
            <a:chOff x="348088" y="3693916"/>
            <a:chExt cx="5176086" cy="2632084"/>
          </a:xfrm>
        </p:grpSpPr>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348088" y="3693916"/>
              <a:ext cx="517608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endParaRPr>
            </a:p>
          </p:txBody>
        </p:sp>
        <p:sp>
          <p:nvSpPr>
            <p:cNvPr id="10" name="Google Shape;77;p15">
              <a:extLst>
                <a:ext uri="{FF2B5EF4-FFF2-40B4-BE49-F238E27FC236}">
                  <a16:creationId xmlns:a16="http://schemas.microsoft.com/office/drawing/2014/main" id="{2CCF9001-759D-8324-2DF9-1254DE857686}"/>
                </a:ext>
              </a:extLst>
            </p:cNvPr>
            <p:cNvSpPr txBox="1"/>
            <p:nvPr/>
          </p:nvSpPr>
          <p:spPr>
            <a:xfrm>
              <a:off x="609285" y="4818801"/>
              <a:ext cx="4551266" cy="1265410"/>
            </a:xfrm>
            <a:prstGeom prst="rect">
              <a:avLst/>
            </a:prstGeom>
            <a:noFill/>
            <a:ln>
              <a:noFill/>
            </a:ln>
          </p:spPr>
          <p:txBody>
            <a:bodyPr spcFirstLastPara="1" wrap="square" lIns="0" tIns="0" rIns="151700" bIns="151700" anchor="t" anchorCtr="0">
              <a:noAutofit/>
            </a:bodyPr>
            <a:lstStyle/>
            <a:p>
              <a:pPr>
                <a:lnSpc>
                  <a:spcPct val="120000"/>
                </a:lnSpc>
                <a:spcAft>
                  <a:spcPts val="600"/>
                </a:spcAft>
                <a:buClr>
                  <a:srgbClr val="1E4E79"/>
                </a:buClr>
                <a:buSzPts val="1600"/>
              </a:pPr>
              <a:r>
                <a:rPr lang="en-AU" dirty="0">
                  <a:effectLst/>
                  <a:latin typeface="Arial" panose="020B0604020202020204" pitchFamily="34" charset="0"/>
                  <a:cs typeface="Arial" panose="020B0604020202020204" pitchFamily="34" charset="0"/>
                </a:rPr>
                <a:t>Does your showcase feature any deceased Aboriginal person? Is it a biography or are you using images of a particular Aboriginal person?</a:t>
              </a:r>
              <a:br>
                <a:rPr lang="en" b="1" dirty="0">
                  <a:latin typeface="Arial" panose="020B0604020202020204" pitchFamily="34" charset="0"/>
                  <a:ea typeface="Calibri"/>
                  <a:cs typeface="Arial" panose="020B0604020202020204" pitchFamily="34" charset="0"/>
                  <a:sym typeface="Calibri"/>
                </a:rPr>
              </a:br>
              <a:endParaRPr dirty="0">
                <a:latin typeface="Arial" panose="020B0604020202020204" pitchFamily="34" charset="0"/>
                <a:ea typeface="Calibri"/>
                <a:cs typeface="Arial" panose="020B0604020202020204" pitchFamily="34" charset="0"/>
                <a:sym typeface="Calibri"/>
              </a:endParaRPr>
            </a:p>
          </p:txBody>
        </p:sp>
      </p:grpSp>
      <p:grpSp>
        <p:nvGrpSpPr>
          <p:cNvPr id="17" name="Group 16" descr="How does your showcase Acknowledge and  respectfully represent Aboriginal perspectives?">
            <a:extLst>
              <a:ext uri="{FF2B5EF4-FFF2-40B4-BE49-F238E27FC236}">
                <a16:creationId xmlns:a16="http://schemas.microsoft.com/office/drawing/2014/main" id="{BCC080B6-7D02-BBD0-4A30-1E0BA04FFDED}"/>
              </a:ext>
            </a:extLst>
          </p:cNvPr>
          <p:cNvGrpSpPr/>
          <p:nvPr/>
        </p:nvGrpSpPr>
        <p:grpSpPr>
          <a:xfrm>
            <a:off x="5621870" y="3695840"/>
            <a:ext cx="5312669" cy="2628413"/>
            <a:chOff x="5621870" y="3695840"/>
            <a:chExt cx="5312669" cy="2628413"/>
          </a:xfrm>
        </p:grpSpPr>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6889750" y="2427960"/>
              <a:ext cx="2628413" cy="516417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Arial" panose="020B0604020202020204" pitchFamily="34" charset="0"/>
                <a:cs typeface="Arial" panose="020B0604020202020204" pitchFamily="34" charset="0"/>
              </a:endParaRPr>
            </a:p>
          </p:txBody>
        </p:sp>
        <p:sp>
          <p:nvSpPr>
            <p:cNvPr id="12" name="Google Shape;79;p15">
              <a:extLst>
                <a:ext uri="{FF2B5EF4-FFF2-40B4-BE49-F238E27FC236}">
                  <a16:creationId xmlns:a16="http://schemas.microsoft.com/office/drawing/2014/main" id="{33005813-EAC2-1551-6AB4-22EBA739B63E}"/>
                </a:ext>
              </a:extLst>
            </p:cNvPr>
            <p:cNvSpPr txBox="1"/>
            <p:nvPr/>
          </p:nvSpPr>
          <p:spPr>
            <a:xfrm>
              <a:off x="6451185" y="4833698"/>
              <a:ext cx="4483354" cy="956394"/>
            </a:xfrm>
            <a:prstGeom prst="rect">
              <a:avLst/>
            </a:prstGeom>
            <a:noFill/>
            <a:ln>
              <a:noFill/>
            </a:ln>
          </p:spPr>
          <p:txBody>
            <a:bodyPr spcFirstLastPara="1" wrap="square" lIns="0" tIns="0" rIns="151700" bIns="151700" anchor="t" anchorCtr="0">
              <a:noAutofit/>
            </a:bodyPr>
            <a:lstStyle/>
            <a:p>
              <a:pPr>
                <a:lnSpc>
                  <a:spcPct val="120000"/>
                </a:lnSpc>
                <a:spcAft>
                  <a:spcPts val="600"/>
                </a:spcAft>
                <a:buClr>
                  <a:srgbClr val="1E4E79"/>
                </a:buClr>
                <a:buSzPts val="1600"/>
              </a:pPr>
              <a:r>
                <a:rPr lang="en-AU" dirty="0">
                  <a:latin typeface="Arial" panose="020B0604020202020204" pitchFamily="34" charset="0"/>
                  <a:ea typeface="Calibri"/>
                  <a:cs typeface="Arial" panose="020B0604020202020204" pitchFamily="34" charset="0"/>
                  <a:sym typeface="Calibri"/>
                </a:rPr>
                <a:t>How does your showcase Acknowledge and respectfully represent Aboriginal perspectives? </a:t>
              </a:r>
              <a:br>
                <a:rPr lang="en" dirty="0">
                  <a:latin typeface="Arial" panose="020B0604020202020204" pitchFamily="34" charset="0"/>
                  <a:ea typeface="Calibri"/>
                  <a:cs typeface="Arial" panose="020B0604020202020204" pitchFamily="34" charset="0"/>
                  <a:sym typeface="Calibri"/>
                </a:rPr>
              </a:br>
              <a:endParaRPr sz="2133" dirty="0">
                <a:latin typeface="Arial" panose="020B0604020202020204" pitchFamily="34" charset="0"/>
                <a:ea typeface="Calibri"/>
                <a:cs typeface="Arial" panose="020B0604020202020204" pitchFamily="34" charset="0"/>
                <a:sym typeface="Calibri"/>
              </a:endParaRPr>
            </a:p>
          </p:txBody>
        </p:sp>
      </p:grpSp>
      <p:sp>
        <p:nvSpPr>
          <p:cNvPr id="4" name="TextBox 3">
            <a:extLst>
              <a:ext uri="{FF2B5EF4-FFF2-40B4-BE49-F238E27FC236}">
                <a16:creationId xmlns:a16="http://schemas.microsoft.com/office/drawing/2014/main" id="{CB90B717-9878-55D4-C680-DDE7F77D3EAA}"/>
              </a:ext>
            </a:extLst>
          </p:cNvPr>
          <p:cNvSpPr txBox="1"/>
          <p:nvPr/>
        </p:nvSpPr>
        <p:spPr>
          <a:xfrm>
            <a:off x="348000" y="6539200"/>
            <a:ext cx="4205712" cy="295200"/>
          </a:xfrm>
          <a:prstGeom prst="rect">
            <a:avLst/>
          </a:prstGeom>
          <a:noFill/>
        </p:spPr>
        <p:txBody>
          <a:bodyPr wrap="none" lIns="0" tIns="0" rIns="0" bIns="0" rtlCol="0">
            <a:noAutofit/>
          </a:bodyPr>
          <a:lstStyle/>
          <a:p>
            <a:pPr algn="l"/>
            <a:r>
              <a:rPr lang="en-AU" sz="1000" dirty="0">
                <a:latin typeface="Arial" panose="020B0604020202020204" pitchFamily="34" charset="0"/>
                <a:cs typeface="Arial" panose="020B0604020202020204" pitchFamily="34" charset="0"/>
              </a:rPr>
              <a:t>Adapted from </a:t>
            </a:r>
            <a:r>
              <a:rPr lang="en-AU" sz="1000" dirty="0">
                <a:latin typeface="Arial" panose="020B0604020202020204" pitchFamily="34" charset="0"/>
                <a:cs typeface="Arial" panose="020B0604020202020204" pitchFamily="34" charset="0"/>
                <a:hlinkClick r:id="rId3"/>
              </a:rPr>
              <a:t>Aboriginal Arts &amp; Culture protocols</a:t>
            </a:r>
            <a:r>
              <a:rPr lang="en-AU" sz="1000" dirty="0">
                <a:latin typeface="Arial" panose="020B0604020202020204" pitchFamily="34" charset="0"/>
                <a:cs typeface="Arial" panose="020B0604020202020204" pitchFamily="34" charset="0"/>
              </a:rPr>
              <a:t> Create NSW. </a:t>
            </a:r>
          </a:p>
        </p:txBody>
      </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0"/>
              </a:ext>
            </a:extLst>
          </p:cNvPr>
          <p:cNvSpPr/>
          <p:nvPr/>
        </p:nvSpPr>
        <p:spPr>
          <a:xfrm>
            <a:off x="2450856" y="3075374"/>
            <a:ext cx="5842000" cy="1069644"/>
          </a:xfrm>
          <a:prstGeom prst="roundRect">
            <a:avLst>
              <a:gd name="adj" fmla="val 16667"/>
            </a:avLst>
          </a:prstGeom>
          <a:solidFill>
            <a:schemeClr val="bg1"/>
          </a:solidFill>
          <a:ln w="38100" cap="flat" cmpd="sng">
            <a:solidFill>
              <a:schemeClr val="accent5"/>
            </a:solidFill>
            <a:prstDash val="solid"/>
            <a:miter lim="800000"/>
            <a:headEnd type="none" w="sm" len="sm"/>
            <a:tailEnd type="none" w="sm" len="sm"/>
          </a:ln>
        </p:spPr>
        <p:txBody>
          <a:bodyPr spcFirstLastPara="1" wrap="square" lIns="79125" tIns="39550" rIns="79125" bIns="39550" anchor="ctr" anchorCtr="0">
            <a:noAutofit/>
          </a:bodyPr>
          <a:lstStyle/>
          <a:p>
            <a:pPr>
              <a:lnSpc>
                <a:spcPct val="120000"/>
              </a:lnSpc>
              <a:buClr>
                <a:srgbClr val="1E4E79"/>
              </a:buClr>
              <a:buSzPts val="2000"/>
            </a:pPr>
            <a:r>
              <a:rPr lang="en-AU" b="1" dirty="0">
                <a:solidFill>
                  <a:schemeClr val="accent5"/>
                </a:solidFill>
                <a:effectLst/>
                <a:latin typeface="Arial" panose="020B0604020202020204" pitchFamily="34" charset="0"/>
                <a:cs typeface="Arial" panose="020B0604020202020204" pitchFamily="34" charset="0"/>
              </a:rPr>
              <a:t>Have you consulted with Aboriginal groups in your school community, such as your local AECG?</a:t>
            </a:r>
            <a:endParaRPr lang="en-AU" b="1" dirty="0">
              <a:solidFill>
                <a:schemeClr val="accent5"/>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77</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50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7.7b – the Showcase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t>As you set up, ask yourself:</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11484000" cy="4309839"/>
          </a:xfrm>
        </p:spPr>
        <p:txBody>
          <a:bodyPr/>
          <a:lstStyle/>
          <a:p>
            <a:pPr marL="285750" indent="-285750">
              <a:spcAft>
                <a:spcPts val="600"/>
              </a:spcAft>
              <a:buFont typeface="Arial" panose="020B0604020202020204" pitchFamily="34" charset="0"/>
              <a:buChar char="•"/>
            </a:pPr>
            <a:r>
              <a:rPr lang="en-AU" sz="1800" dirty="0"/>
              <a:t>Have I included everything I need to in my design concept presentation?</a:t>
            </a:r>
          </a:p>
          <a:p>
            <a:pPr marL="285750" indent="-285750">
              <a:spcAft>
                <a:spcPts val="600"/>
              </a:spcAft>
              <a:buFont typeface="Arial" panose="020B0604020202020204" pitchFamily="34" charset="0"/>
              <a:buChar char="•"/>
            </a:pPr>
            <a:r>
              <a:rPr lang="en-AU" sz="1800" dirty="0"/>
              <a:t>Have I supported my classmates in ensuring we are communicating a shared intention to the audience?</a:t>
            </a:r>
          </a:p>
          <a:p>
            <a:pPr marL="285750" indent="-285750">
              <a:spcAft>
                <a:spcPts val="600"/>
              </a:spcAft>
              <a:buFont typeface="Arial" panose="020B0604020202020204" pitchFamily="34" charset="0"/>
              <a:buChar char="•"/>
            </a:pPr>
            <a:r>
              <a:rPr lang="en-AU" sz="1800" dirty="0"/>
              <a:t>Have all the design concepts been displayed effectively?</a:t>
            </a:r>
          </a:p>
          <a:p>
            <a:pPr marL="285750" indent="-285750">
              <a:spcAft>
                <a:spcPts val="600"/>
              </a:spcAft>
              <a:buFont typeface="Arial" panose="020B0604020202020204" pitchFamily="34" charset="0"/>
              <a:buChar char="•"/>
            </a:pPr>
            <a:r>
              <a:rPr lang="en-AU" sz="1800" dirty="0"/>
              <a:t>Is the space ready for an audience – is it clean and welcoming and safe?</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dirty="0"/>
          </a:p>
        </p:txBody>
      </p:sp>
    </p:spTree>
    <p:extLst>
      <p:ext uri="{BB962C8B-B14F-4D97-AF65-F5344CB8AC3E}">
        <p14:creationId xmlns:p14="http://schemas.microsoft.com/office/powerpoint/2010/main" val="390451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9B20-33D1-CD32-124E-E9D46DE8B620}"/>
              </a:ext>
            </a:extLst>
          </p:cNvPr>
          <p:cNvSpPr>
            <a:spLocks noGrp="1"/>
          </p:cNvSpPr>
          <p:nvPr>
            <p:ph type="title"/>
          </p:nvPr>
        </p:nvSpPr>
        <p:spPr>
          <a:xfrm>
            <a:off x="360000" y="360000"/>
            <a:ext cx="10080000" cy="579800"/>
          </a:xfrm>
        </p:spPr>
        <p:txBody>
          <a:bodyPr/>
          <a:lstStyle/>
          <a:p>
            <a:r>
              <a:rPr lang="en-AU" dirty="0"/>
              <a:t>7.10 – reflection</a:t>
            </a:r>
          </a:p>
        </p:txBody>
      </p:sp>
      <p:sp>
        <p:nvSpPr>
          <p:cNvPr id="6" name="Oval 5" descr="feature box that says: Class discussion:&#10;&#10;What makes a good entrance and exit? &#10;&#10;How does a strong entrance or exit increase audience engagement in drama?&#10;">
            <a:extLst>
              <a:ext uri="{FF2B5EF4-FFF2-40B4-BE49-F238E27FC236}">
                <a16:creationId xmlns:a16="http://schemas.microsoft.com/office/drawing/2014/main" id="{900532E6-9CE7-698E-DDD3-F98099AF7644}"/>
              </a:ext>
            </a:extLst>
          </p:cNvPr>
          <p:cNvSpPr/>
          <p:nvPr/>
        </p:nvSpPr>
        <p:spPr>
          <a:xfrm>
            <a:off x="487679" y="1170000"/>
            <a:ext cx="5701247" cy="513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30000"/>
              </a:lnSpc>
              <a:spcAft>
                <a:spcPts val="600"/>
              </a:spcAft>
              <a:buFont typeface="+mj-lt"/>
              <a:buAutoNum type="arabicPeriod"/>
            </a:pPr>
            <a:r>
              <a:rPr lang="en-AU" sz="1500" dirty="0">
                <a:solidFill>
                  <a:schemeClr val="tx1"/>
                </a:solidFill>
                <a:latin typeface="Arial" panose="020B0604020202020204" pitchFamily="34" charset="0"/>
                <a:cs typeface="Arial" panose="020B0604020202020204" pitchFamily="34" charset="0"/>
              </a:rPr>
              <a:t>Using an example from the Showcase, explain how the elements of production can be manipulated to create meaning for an audience.</a:t>
            </a:r>
          </a:p>
          <a:p>
            <a:pPr marL="342900" indent="-342900">
              <a:lnSpc>
                <a:spcPct val="130000"/>
              </a:lnSpc>
              <a:spcAft>
                <a:spcPts val="600"/>
              </a:spcAft>
              <a:buFont typeface="+mj-lt"/>
              <a:buAutoNum type="arabicPeriod"/>
            </a:pPr>
            <a:r>
              <a:rPr lang="en-AU" sz="1500" dirty="0">
                <a:solidFill>
                  <a:schemeClr val="tx1"/>
                </a:solidFill>
                <a:latin typeface="Arial" panose="020B0604020202020204" pitchFamily="34" charset="0"/>
                <a:cs typeface="Arial" panose="020B0604020202020204" pitchFamily="34" charset="0"/>
              </a:rPr>
              <a:t>Using an example from the Showcase, explain how a designer’s concept can shape the way an audience may interpret a scripted work in performance.</a:t>
            </a:r>
          </a:p>
          <a:p>
            <a:pPr marL="342900" indent="-342900">
              <a:lnSpc>
                <a:spcPct val="130000"/>
              </a:lnSpc>
              <a:spcAft>
                <a:spcPts val="600"/>
              </a:spcAft>
              <a:buFont typeface="+mj-lt"/>
              <a:buAutoNum type="arabicPeriod"/>
            </a:pPr>
            <a:r>
              <a:rPr lang="en-AU" sz="1500" dirty="0">
                <a:solidFill>
                  <a:schemeClr val="tx1"/>
                </a:solidFill>
                <a:latin typeface="Arial" panose="020B0604020202020204" pitchFamily="34" charset="0"/>
                <a:cs typeface="Arial" panose="020B0604020202020204" pitchFamily="34" charset="0"/>
              </a:rPr>
              <a:t>Considering an example from the Showcase, explain why the context of the play and the playwright should be considered when making design choices.</a:t>
            </a:r>
          </a:p>
        </p:txBody>
      </p:sp>
      <p:sp>
        <p:nvSpPr>
          <p:cNvPr id="7" name="Oval 6" descr="Feature box that says: Record your ideas and the ideas shared in discussion in your logbook.&#10;&#10;Recording could be: &#10;annotated sketches&#10;writing&#10;voice clip/ transcript ">
            <a:extLst>
              <a:ext uri="{FF2B5EF4-FFF2-40B4-BE49-F238E27FC236}">
                <a16:creationId xmlns:a16="http://schemas.microsoft.com/office/drawing/2014/main" id="{7003842A-1A8F-E017-B717-D6BC870BD1C4}"/>
              </a:ext>
            </a:extLst>
          </p:cNvPr>
          <p:cNvSpPr/>
          <p:nvPr/>
        </p:nvSpPr>
        <p:spPr>
          <a:xfrm>
            <a:off x="5601980" y="1170000"/>
            <a:ext cx="5522020" cy="5130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a:lnSpc>
                <a:spcPct val="150000"/>
              </a:lnSpc>
            </a:pPr>
            <a:r>
              <a:rPr lang="en-AU" dirty="0">
                <a:solidFill>
                  <a:sysClr val="windowText" lastClr="000000"/>
                </a:solidFill>
                <a:latin typeface="Arial" panose="020B0604020202020204" pitchFamily="34" charset="0"/>
                <a:cs typeface="Arial" panose="020B0604020202020204" pitchFamily="34" charset="0"/>
              </a:rPr>
              <a:t>In a small group, consider these 3 prompts. </a:t>
            </a:r>
          </a:p>
          <a:p>
            <a:pPr marL="88900">
              <a:lnSpc>
                <a:spcPct val="150000"/>
              </a:lnSpc>
            </a:pPr>
            <a:endParaRPr lang="en-AU" dirty="0">
              <a:solidFill>
                <a:sysClr val="windowText" lastClr="000000"/>
              </a:solidFill>
              <a:latin typeface="Arial" panose="020B0604020202020204" pitchFamily="34" charset="0"/>
              <a:cs typeface="Arial" panose="020B0604020202020204" pitchFamily="34" charset="0"/>
            </a:endParaRPr>
          </a:p>
          <a:p>
            <a:pPr marL="88900">
              <a:lnSpc>
                <a:spcPct val="150000"/>
              </a:lnSpc>
            </a:pPr>
            <a:r>
              <a:rPr lang="en-AU" dirty="0">
                <a:solidFill>
                  <a:sysClr val="windowText" lastClr="000000"/>
                </a:solidFill>
                <a:latin typeface="Arial" panose="020B0604020202020204" pitchFamily="34" charset="0"/>
                <a:cs typeface="Arial" panose="020B0604020202020204" pitchFamily="34" charset="0"/>
              </a:rPr>
              <a:t>Agree who from your group will report your responses back to the rest of the class.</a:t>
            </a:r>
            <a:endParaRPr lang="en-AU"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9F32E79-CA02-1D36-165C-028B26B69F9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79</a:t>
            </a:fld>
            <a:endParaRPr lang="en-AU" dirty="0"/>
          </a:p>
        </p:txBody>
      </p:sp>
    </p:spTree>
    <p:extLst>
      <p:ext uri="{BB962C8B-B14F-4D97-AF65-F5344CB8AC3E}">
        <p14:creationId xmlns:p14="http://schemas.microsoft.com/office/powerpoint/2010/main" val="153606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p:txBody>
          <a:bodyPr/>
          <a:lstStyle/>
          <a:p>
            <a:r>
              <a:rPr lang="en-AU" dirty="0"/>
              <a:t>1.1c – Jack Davis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p:txBody>
          <a:bodyPr/>
          <a:lstStyle/>
          <a:p>
            <a:r>
              <a:rPr lang="en-AU" dirty="0"/>
              <a:t>Playwright – </a:t>
            </a:r>
            <a:r>
              <a:rPr lang="en-AU" i="1" dirty="0"/>
              <a:t>Honey Spot</a:t>
            </a:r>
            <a:endParaRPr lang="en-AU" dirty="0"/>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pPr>
              <a:spcAft>
                <a:spcPts val="600"/>
              </a:spcAft>
            </a:pPr>
            <a:r>
              <a:rPr lang="en-AU" sz="1800" kern="100" dirty="0">
                <a:effectLst/>
                <a:ea typeface="Calibri" panose="020F0502020204030204" pitchFamily="34" charset="0"/>
              </a:rPr>
              <a:t>Jack Davis was born in 1917 and grew up in Yarloop, a small timber town south of Perth. He was a Nyoongar man and spent his early years in </a:t>
            </a:r>
            <a:r>
              <a:rPr lang="en-AU" sz="1800" kern="100" dirty="0" err="1">
                <a:effectLst/>
                <a:ea typeface="Calibri" panose="020F0502020204030204" pitchFamily="34" charset="0"/>
              </a:rPr>
              <a:t>Nyoongar</a:t>
            </a:r>
            <a:r>
              <a:rPr lang="en-AU" sz="1800" kern="100" dirty="0">
                <a:effectLst/>
                <a:ea typeface="Calibri" panose="020F0502020204030204" pitchFamily="34" charset="0"/>
              </a:rPr>
              <a:t> Country. Davis was a well-known playwright and poet who used his work to share the richness and diversity of Aboriginal cultures. </a:t>
            </a:r>
          </a:p>
          <a:p>
            <a:pPr>
              <a:spcAft>
                <a:spcPts val="600"/>
              </a:spcAft>
            </a:pPr>
            <a:r>
              <a:rPr lang="en-AU" sz="1800" kern="100" dirty="0">
                <a:effectLst/>
                <a:ea typeface="Calibri" panose="020F0502020204030204" pitchFamily="34" charset="0"/>
              </a:rPr>
              <a:t>Davis often included Nyoongar language in his plays, helping to keep it alive. For many years, he worked to record the Nyoongar language, preserving it for future generations. By writing about Nyoongar language and culture, Davis made sure that these stories and traditions would be remembered.</a:t>
            </a:r>
          </a:p>
        </p:txBody>
      </p:sp>
      <p:sp>
        <p:nvSpPr>
          <p:cNvPr id="4" name="TextBox 3">
            <a:extLst>
              <a:ext uri="{FF2B5EF4-FFF2-40B4-BE49-F238E27FC236}">
                <a16:creationId xmlns:a16="http://schemas.microsoft.com/office/drawing/2014/main" id="{D9DBE617-3D94-A6F8-CC65-942C74D0C388}"/>
              </a:ext>
            </a:extLst>
          </p:cNvPr>
          <p:cNvSpPr txBox="1"/>
          <p:nvPr/>
        </p:nvSpPr>
        <p:spPr>
          <a:xfrm>
            <a:off x="374287" y="6502032"/>
            <a:ext cx="2994379" cy="180000"/>
          </a:xfrm>
          <a:prstGeom prst="rect">
            <a:avLst/>
          </a:prstGeom>
          <a:noFill/>
        </p:spPr>
        <p:txBody>
          <a:bodyPr wrap="none" lIns="0" tIns="0" rIns="0" bIns="0" rtlCol="0">
            <a:noAutofit/>
          </a:bodyPr>
          <a:lstStyle/>
          <a:p>
            <a:pPr algn="l"/>
            <a:r>
              <a:rPr lang="en-AU" sz="1000" dirty="0">
                <a:latin typeface="Arial" panose="020B0604020202020204" pitchFamily="34" charset="0"/>
                <a:cs typeface="Arial" panose="020B0604020202020204" pitchFamily="34" charset="0"/>
              </a:rPr>
              <a:t>Text adapted from </a:t>
            </a:r>
            <a:r>
              <a:rPr lang="en-AU" sz="1000" dirty="0">
                <a:latin typeface="Arial" panose="020B0604020202020204" pitchFamily="34" charset="0"/>
                <a:cs typeface="Arial" panose="020B0604020202020204" pitchFamily="34" charset="0"/>
                <a:hlinkClick r:id="rId2"/>
              </a:rPr>
              <a:t>Jack Davis </a:t>
            </a:r>
            <a:r>
              <a:rPr lang="en-AU" sz="1000" dirty="0">
                <a:latin typeface="Arial" panose="020B0604020202020204" pitchFamily="34" charset="0"/>
                <a:cs typeface="Arial" panose="020B0604020202020204" pitchFamily="34" charset="0"/>
              </a:rPr>
              <a:t>on Currency Press. </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dirty="0"/>
          </a:p>
        </p:txBody>
      </p:sp>
    </p:spTree>
    <p:extLst>
      <p:ext uri="{BB962C8B-B14F-4D97-AF65-F5344CB8AC3E}">
        <p14:creationId xmlns:p14="http://schemas.microsoft.com/office/powerpoint/2010/main" val="2729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a:ea typeface="+mn-ea"/>
                <a:cs typeface="+mn-cs"/>
              </a:rPr>
              <a:t> </a:t>
            </a:r>
            <a:r>
              <a:rPr kumimoji="0" lang="en-AU" sz="1200" b="0" i="0" u="none" strike="noStrike" kern="1200" cap="none" spc="0" normalizeH="0" baseline="0" noProof="0" dirty="0">
                <a:ln>
                  <a:noFill/>
                </a:ln>
                <a:solidFill>
                  <a:srgbClr val="FFFFFF"/>
                </a:solidFill>
                <a:effectLst/>
                <a:uLnTx/>
                <a:uFillTx/>
                <a:latin typeface="Arial" panose="020B0604020202020204"/>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29704"/>
            <a:ext cx="11031900" cy="3337796"/>
          </a:xfrm>
        </p:spPr>
        <p:txBody>
          <a:bodyPr vert="horz" lIns="0" tIns="0" rIns="0" bIns="0" rtlCol="0" anchor="t">
            <a:noAutofit/>
          </a:bodyPr>
          <a:lstStyle/>
          <a:p>
            <a:pPr>
              <a:spcAft>
                <a:spcPts val="600"/>
              </a:spcAft>
            </a:pPr>
            <a:r>
              <a:rPr lang="en-AU" dirty="0">
                <a:hlinkClick r:id="rId6"/>
              </a:rPr>
              <a:t>Drama 7–10 Syllabus</a:t>
            </a:r>
            <a:r>
              <a:rPr lang="en-AU" dirty="0"/>
              <a:t> © NSW Education Standards Authority (NESA) for and on behalf of the Crown in right of the State of New South Wales, 2023.</a:t>
            </a:r>
          </a:p>
          <a:p>
            <a:pPr>
              <a:spcAft>
                <a:spcPts val="600"/>
              </a:spcAft>
            </a:pPr>
            <a:r>
              <a:rPr lang="en-AU" dirty="0">
                <a:effectLst/>
                <a:latin typeface="Arial" panose="020B0604020202020204" pitchFamily="34" charset="0"/>
                <a:ea typeface="Calibri" panose="020F0502020204030204" pitchFamily="34" charset="0"/>
              </a:rPr>
              <a:t>ATYP (Australian Theatre for Young People) (2013) </a:t>
            </a:r>
            <a:r>
              <a:rPr lang="en-AU" u="sng" dirty="0">
                <a:solidFill>
                  <a:srgbClr val="2F5496"/>
                </a:solidFill>
                <a:effectLst/>
                <a:latin typeface="Arial" panose="020B0604020202020204" pitchFamily="34" charset="0"/>
                <a:ea typeface="Calibri" panose="020F0502020204030204" pitchFamily="34" charset="0"/>
                <a:hlinkClick r:id="rId7"/>
              </a:rPr>
              <a:t>'Compass’</a:t>
            </a:r>
            <a:r>
              <a:rPr lang="en-AU" dirty="0">
                <a:effectLst/>
                <a:latin typeface="Arial" panose="020B0604020202020204" pitchFamily="34" charset="0"/>
                <a:ea typeface="Calibri" panose="020F0502020204030204" pitchFamily="34" charset="0"/>
              </a:rPr>
              <a:t>, </a:t>
            </a:r>
            <a:r>
              <a:rPr lang="en-AU" i="1" dirty="0">
                <a:effectLst/>
                <a:latin typeface="Arial" panose="020B0604020202020204" pitchFamily="34" charset="0"/>
                <a:ea typeface="Calibri" panose="020F0502020204030204" pitchFamily="34" charset="0"/>
              </a:rPr>
              <a:t>Productions, </a:t>
            </a:r>
            <a:r>
              <a:rPr lang="en-AU" dirty="0">
                <a:effectLst/>
                <a:latin typeface="Arial" panose="020B0604020202020204" pitchFamily="34" charset="0"/>
                <a:ea typeface="Calibri" panose="020F0502020204030204" pitchFamily="34" charset="0"/>
              </a:rPr>
              <a:t>ATYP, accessed 8 October 2024.</a:t>
            </a:r>
          </a:p>
          <a:p>
            <a:pPr>
              <a:spcAft>
                <a:spcPts val="600"/>
              </a:spcAft>
            </a:pPr>
            <a:r>
              <a:rPr lang="en-AU" dirty="0">
                <a:effectLst/>
                <a:latin typeface="Arial" panose="020B0604020202020204" pitchFamily="34" charset="0"/>
                <a:ea typeface="Calibri" panose="020F0502020204030204" pitchFamily="34" charset="0"/>
              </a:rPr>
              <a:t>ATYP (2022) </a:t>
            </a:r>
            <a:r>
              <a:rPr lang="en-AU" u="sng" dirty="0">
                <a:solidFill>
                  <a:srgbClr val="2F5496"/>
                </a:solidFill>
                <a:effectLst/>
                <a:latin typeface="Arial" panose="020B0604020202020204" pitchFamily="34" charset="0"/>
                <a:ea typeface="Calibri" panose="020F0502020204030204" pitchFamily="34" charset="0"/>
                <a:hlinkClick r:id="rId8"/>
              </a:rPr>
              <a:t>'Shack'</a:t>
            </a:r>
            <a:r>
              <a:rPr lang="en-AU" dirty="0">
                <a:effectLst/>
                <a:latin typeface="Arial" panose="020B0604020202020204" pitchFamily="34" charset="0"/>
                <a:ea typeface="Calibri" panose="020F0502020204030204" pitchFamily="34" charset="0"/>
              </a:rPr>
              <a:t>, </a:t>
            </a:r>
            <a:r>
              <a:rPr lang="en-AU" i="1" dirty="0">
                <a:effectLst/>
                <a:latin typeface="Arial" panose="020B0604020202020204" pitchFamily="34" charset="0"/>
                <a:ea typeface="Calibri" panose="020F0502020204030204" pitchFamily="34" charset="0"/>
              </a:rPr>
              <a:t>Productions</a:t>
            </a:r>
            <a:r>
              <a:rPr lang="en-AU" dirty="0">
                <a:effectLst/>
                <a:latin typeface="Arial" panose="020B0604020202020204" pitchFamily="34" charset="0"/>
                <a:ea typeface="Calibri" panose="020F0502020204030204" pitchFamily="34" charset="0"/>
              </a:rPr>
              <a:t>, ATYP, accessed 8</a:t>
            </a:r>
            <a:r>
              <a:rPr lang="en-AU" baseline="30000" dirty="0">
                <a:effectLst/>
                <a:latin typeface="Arial" panose="020B0604020202020204" pitchFamily="34" charset="0"/>
                <a:ea typeface="Calibri" panose="020F0502020204030204" pitchFamily="34" charset="0"/>
              </a:rPr>
              <a:t> </a:t>
            </a:r>
            <a:r>
              <a:rPr lang="en-AU" dirty="0">
                <a:effectLst/>
                <a:latin typeface="Arial" panose="020B0604020202020204" pitchFamily="34" charset="0"/>
                <a:ea typeface="Calibri" panose="020F0502020204030204" pitchFamily="34" charset="0"/>
              </a:rPr>
              <a:t>October 2024.</a:t>
            </a:r>
          </a:p>
          <a:p>
            <a:pPr>
              <a:spcAft>
                <a:spcPts val="600"/>
              </a:spcAft>
            </a:pPr>
            <a:r>
              <a:rPr lang="en-AU" dirty="0">
                <a:effectLst/>
                <a:latin typeface="Arial" panose="020B0604020202020204" pitchFamily="34" charset="0"/>
                <a:ea typeface="Calibri" panose="020F0502020204030204" pitchFamily="34" charset="0"/>
              </a:rPr>
              <a:t>Bellamy J (2013) </a:t>
            </a:r>
            <a:r>
              <a:rPr lang="en-AU" i="1" dirty="0">
                <a:effectLst/>
                <a:latin typeface="Arial" panose="020B0604020202020204" pitchFamily="34" charset="0"/>
                <a:ea typeface="Calibri" panose="020F0502020204030204" pitchFamily="34" charset="0"/>
                <a:hlinkClick r:id="rId9"/>
              </a:rPr>
              <a:t>Compass</a:t>
            </a:r>
            <a:r>
              <a:rPr lang="en-AU" dirty="0">
                <a:effectLst/>
                <a:latin typeface="Arial" panose="020B0604020202020204" pitchFamily="34" charset="0"/>
                <a:ea typeface="Calibri" panose="020F0502020204030204" pitchFamily="34" charset="0"/>
              </a:rPr>
              <a:t>, </a:t>
            </a:r>
            <a:r>
              <a:rPr lang="en-AU" dirty="0" err="1">
                <a:effectLst/>
                <a:latin typeface="Arial" panose="020B0604020202020204" pitchFamily="34" charset="0"/>
                <a:ea typeface="Calibri" panose="020F0502020204030204" pitchFamily="34" charset="0"/>
              </a:rPr>
              <a:t>Playlab</a:t>
            </a:r>
            <a:r>
              <a:rPr lang="en-AU" dirty="0">
                <a:effectLst/>
                <a:latin typeface="Arial" panose="020B0604020202020204" pitchFamily="34" charset="0"/>
                <a:ea typeface="Calibri" panose="020F0502020204030204" pitchFamily="34" charset="0"/>
              </a:rPr>
              <a:t>, Australia.</a:t>
            </a:r>
          </a:p>
          <a:p>
            <a:pPr>
              <a:spcAft>
                <a:spcPts val="600"/>
              </a:spcAft>
            </a:pPr>
            <a:r>
              <a:rPr lang="en-AU" dirty="0" err="1">
                <a:effectLst/>
                <a:latin typeface="Arial" panose="020B0604020202020204" pitchFamily="34" charset="0"/>
                <a:ea typeface="Calibri" panose="020F0502020204030204" pitchFamily="34" charset="0"/>
              </a:rPr>
              <a:t>Berrell</a:t>
            </a:r>
            <a:r>
              <a:rPr lang="en-AU" dirty="0">
                <a:effectLst/>
                <a:latin typeface="Arial" panose="020B0604020202020204" pitchFamily="34" charset="0"/>
                <a:ea typeface="Calibri" panose="020F0502020204030204" pitchFamily="34" charset="0"/>
              </a:rPr>
              <a:t> B (n.d.) </a:t>
            </a:r>
            <a:r>
              <a:rPr lang="en-AU" u="sng" dirty="0">
                <a:solidFill>
                  <a:srgbClr val="2F5496"/>
                </a:solidFill>
                <a:effectLst/>
                <a:latin typeface="Arial" panose="020B0604020202020204" pitchFamily="34" charset="0"/>
                <a:ea typeface="Calibri" panose="020F0502020204030204" pitchFamily="34" charset="0"/>
                <a:hlinkClick r:id="rId10"/>
              </a:rPr>
              <a:t>'Teaching Australian Gothic Theatre through Angela </a:t>
            </a:r>
            <a:r>
              <a:rPr lang="en-AU" u="sng" dirty="0" err="1">
                <a:solidFill>
                  <a:srgbClr val="2F5496"/>
                </a:solidFill>
                <a:effectLst/>
                <a:latin typeface="Arial" panose="020B0604020202020204" pitchFamily="34" charset="0"/>
                <a:ea typeface="Calibri" panose="020F0502020204030204" pitchFamily="34" charset="0"/>
                <a:hlinkClick r:id="rId10"/>
              </a:rPr>
              <a:t>Betzien</a:t>
            </a:r>
            <a:r>
              <a:rPr lang="en-AU" u="sng" dirty="0">
                <a:solidFill>
                  <a:srgbClr val="2F5496"/>
                </a:solidFill>
                <a:effectLst/>
                <a:latin typeface="Arial" panose="020B0604020202020204" pitchFamily="34" charset="0"/>
                <a:ea typeface="Calibri" panose="020F0502020204030204" pitchFamily="34" charset="0"/>
                <a:hlinkClick r:id="rId10"/>
              </a:rPr>
              <a:t>'</a:t>
            </a:r>
            <a:r>
              <a:rPr lang="en-AU" dirty="0">
                <a:effectLst/>
                <a:latin typeface="Arial" panose="020B0604020202020204" pitchFamily="34" charset="0"/>
                <a:ea typeface="Calibri" panose="020F0502020204030204" pitchFamily="34" charset="0"/>
              </a:rPr>
              <a:t>, </a:t>
            </a:r>
            <a:r>
              <a:rPr lang="en-AU" dirty="0" err="1">
                <a:effectLst/>
                <a:latin typeface="Arial" panose="020B0604020202020204" pitchFamily="34" charset="0"/>
                <a:ea typeface="Calibri" panose="020F0502020204030204" pitchFamily="34" charset="0"/>
              </a:rPr>
              <a:t>AustLit</a:t>
            </a:r>
            <a:r>
              <a:rPr lang="en-AU" dirty="0">
                <a:effectLst/>
                <a:latin typeface="Arial" panose="020B0604020202020204" pitchFamily="34" charset="0"/>
                <a:ea typeface="Calibri" panose="020F0502020204030204" pitchFamily="34" charset="0"/>
              </a:rPr>
              <a:t>, St Lucia: The University of Queensland, accessed 8 October 2024.</a:t>
            </a:r>
          </a:p>
          <a:p>
            <a:pPr>
              <a:spcAft>
                <a:spcPts val="600"/>
              </a:spcAft>
            </a:pPr>
            <a:r>
              <a:rPr lang="en-AU" dirty="0" err="1">
                <a:ea typeface="Calibri" panose="020F0502020204030204" pitchFamily="34" charset="0"/>
              </a:rPr>
              <a:t>Betzien</a:t>
            </a:r>
            <a:r>
              <a:rPr lang="en-AU" dirty="0">
                <a:ea typeface="Calibri" panose="020F0502020204030204" pitchFamily="34" charset="0"/>
              </a:rPr>
              <a:t> A (2012) </a:t>
            </a:r>
            <a:r>
              <a:rPr lang="en-AU" i="1" dirty="0">
                <a:ea typeface="Calibri" panose="020F0502020204030204" pitchFamily="34" charset="0"/>
                <a:hlinkClick r:id="rId11"/>
              </a:rPr>
              <a:t>Where in the World is Frank Sparrow?</a:t>
            </a:r>
            <a:r>
              <a:rPr lang="en-AU" i="1" dirty="0">
                <a:ea typeface="Calibri" panose="020F0502020204030204" pitchFamily="34" charset="0"/>
              </a:rPr>
              <a:t>, </a:t>
            </a:r>
            <a:r>
              <a:rPr lang="en-AU" dirty="0" err="1">
                <a:ea typeface="Calibri" panose="020F0502020204030204" pitchFamily="34" charset="0"/>
              </a:rPr>
              <a:t>Playlab</a:t>
            </a:r>
            <a:r>
              <a:rPr lang="en-AU" dirty="0">
                <a:ea typeface="Calibri" panose="020F0502020204030204" pitchFamily="34" charset="0"/>
              </a:rPr>
              <a:t>, Australia.</a:t>
            </a:r>
            <a:endParaRPr lang="en-AU" dirty="0">
              <a:effectLst/>
              <a:latin typeface="Arial" panose="020B0604020202020204" pitchFamily="34" charset="0"/>
              <a:ea typeface="Calibri" panose="020F0502020204030204" pitchFamily="34" charset="0"/>
            </a:endParaRPr>
          </a:p>
          <a:p>
            <a:pPr>
              <a:spcAft>
                <a:spcPts val="600"/>
              </a:spcAft>
            </a:pPr>
            <a:r>
              <a:rPr lang="en-AU" dirty="0"/>
              <a:t>Currency Press (n.d.) </a:t>
            </a:r>
            <a:r>
              <a:rPr lang="en-AU" dirty="0">
                <a:hlinkClick r:id="rId12"/>
              </a:rPr>
              <a:t>'Jack Davis’</a:t>
            </a:r>
            <a:r>
              <a:rPr lang="en-AU" dirty="0"/>
              <a:t>, </a:t>
            </a:r>
            <a:r>
              <a:rPr lang="en-AU" i="1" dirty="0"/>
              <a:t>Authors</a:t>
            </a:r>
            <a:r>
              <a:rPr lang="en-AU" dirty="0"/>
              <a:t>, Currency Press website, accessed 9 October 2024.</a:t>
            </a:r>
          </a:p>
          <a:p>
            <a:pPr>
              <a:spcAft>
                <a:spcPts val="600"/>
              </a:spcAft>
            </a:pPr>
            <a:r>
              <a:rPr lang="en-AU" dirty="0"/>
              <a:t>Currency Press (n.d.) </a:t>
            </a:r>
            <a:r>
              <a:rPr lang="en-AU" i="1" dirty="0">
                <a:hlinkClick r:id="rId13"/>
              </a:rPr>
              <a:t>Sunshine Super Girl</a:t>
            </a:r>
            <a:r>
              <a:rPr lang="en-AU" dirty="0"/>
              <a:t>, Currency Press, Sydney, Australia.</a:t>
            </a:r>
          </a:p>
          <a:p>
            <a:pPr>
              <a:spcAft>
                <a:spcPts val="600"/>
              </a:spcAft>
            </a:pPr>
            <a:r>
              <a:rPr lang="en-AU" dirty="0"/>
              <a:t>Kemp J (2022) </a:t>
            </a:r>
            <a:r>
              <a:rPr lang="en-AU" i="1" dirty="0">
                <a:hlinkClick r:id="rId14"/>
              </a:rPr>
              <a:t>Shack</a:t>
            </a:r>
            <a:r>
              <a:rPr lang="en-AU" dirty="0"/>
              <a:t>, </a:t>
            </a:r>
            <a:r>
              <a:rPr lang="en-AU" dirty="0" err="1"/>
              <a:t>Playlab</a:t>
            </a:r>
            <a:r>
              <a:rPr lang="en-AU" dirty="0"/>
              <a:t>, Australia.</a:t>
            </a:r>
          </a:p>
        </p:txBody>
      </p:sp>
      <p:sp>
        <p:nvSpPr>
          <p:cNvPr id="2" name="Slide Number Placeholder 1">
            <a:extLst>
              <a:ext uri="{FF2B5EF4-FFF2-40B4-BE49-F238E27FC236}">
                <a16:creationId xmlns:a16="http://schemas.microsoft.com/office/drawing/2014/main" id="{48223418-AC99-D403-B6BA-7F5E5111A87A}"/>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a:xfrm>
            <a:off x="360000" y="354102"/>
            <a:ext cx="10080000" cy="521412"/>
          </a:xfrm>
        </p:spPr>
        <p:txBody>
          <a:bodyPr/>
          <a:lstStyle/>
          <a:p>
            <a:r>
              <a:rPr lang="en-AU"/>
              <a:t>References (2)</a:t>
            </a:r>
          </a:p>
        </p:txBody>
      </p:sp>
      <p:sp>
        <p:nvSpPr>
          <p:cNvPr id="5" name="Rectangle 4">
            <a:extLst>
              <a:ext uri="{FF2B5EF4-FFF2-40B4-BE49-F238E27FC236}">
                <a16:creationId xmlns:a16="http://schemas.microsoft.com/office/drawing/2014/main" id="{07998347-1CBF-DCC9-1113-0B90DBBD80A2}"/>
              </a:ext>
              <a:ext uri="{C183D7F6-B498-43B3-948B-1728B52AA6E4}">
                <adec:decorative xmlns:adec="http://schemas.microsoft.com/office/drawing/2017/decorative" val="1"/>
              </a:ext>
            </a:extLst>
          </p:cNvPr>
          <p:cNvSpPr/>
          <p:nvPr/>
        </p:nvSpPr>
        <p:spPr>
          <a:xfrm>
            <a:off x="0" y="1066800"/>
            <a:ext cx="12192000" cy="2235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13899" y="1202267"/>
            <a:ext cx="11530101" cy="5183585"/>
          </a:xfrm>
        </p:spPr>
        <p:txBody>
          <a:bodyPr vert="horz" lIns="0" tIns="0" rIns="0" bIns="0" rtlCol="0" anchor="t">
            <a:noAutofit/>
          </a:bodyPr>
          <a:lstStyle/>
          <a:p>
            <a:pPr>
              <a:spcAft>
                <a:spcPts val="600"/>
              </a:spcAft>
              <a:defRPr/>
            </a:pPr>
            <a:r>
              <a:rPr lang="en-AU" dirty="0">
                <a:ea typeface="Calibri" panose="020F0502020204030204" pitchFamily="34" charset="0"/>
              </a:rPr>
              <a:t>State of New South Wales (Department of Education) (2020) </a:t>
            </a:r>
            <a:r>
              <a:rPr lang="en-AU" u="sng" dirty="0">
                <a:solidFill>
                  <a:srgbClr val="2F5496"/>
                </a:solidFill>
                <a:ea typeface="Calibri" panose="020F0502020204030204" pitchFamily="34" charset="0"/>
                <a:hlinkClick r:id="rId2"/>
              </a:rPr>
              <a:t>'Introduction to lighting' [video]</a:t>
            </a:r>
            <a:r>
              <a:rPr lang="en-AU" dirty="0">
                <a:ea typeface="Calibri" panose="020F0502020204030204" pitchFamily="34" charset="0"/>
              </a:rPr>
              <a:t>, </a:t>
            </a:r>
            <a:r>
              <a:rPr lang="en-AU" i="1" dirty="0">
                <a:ea typeface="Calibri" panose="020F0502020204030204" pitchFamily="34" charset="0"/>
              </a:rPr>
              <a:t>The Arts Unit</a:t>
            </a:r>
            <a:r>
              <a:rPr lang="en-AU" dirty="0">
                <a:ea typeface="Calibri" panose="020F0502020204030204" pitchFamily="34" charset="0"/>
              </a:rPr>
              <a:t>, NSW Department of Education website, accessed 8 October 2024.</a:t>
            </a:r>
          </a:p>
          <a:p>
            <a:pPr>
              <a:spcAft>
                <a:spcPts val="600"/>
              </a:spcAft>
              <a:defRPr/>
            </a:pPr>
            <a:r>
              <a:rPr lang="en-AU" dirty="0">
                <a:effectLst/>
                <a:latin typeface="Arial" panose="020B0604020202020204" pitchFamily="34" charset="0"/>
                <a:ea typeface="Calibri" panose="020F0502020204030204" pitchFamily="34" charset="0"/>
              </a:rPr>
              <a:t>Sydney Opera House (2012) </a:t>
            </a:r>
            <a:r>
              <a:rPr lang="en-AU" i="1" u="sng" dirty="0">
                <a:solidFill>
                  <a:srgbClr val="2F5496"/>
                </a:solidFill>
                <a:effectLst/>
                <a:latin typeface="Arial" panose="020B0604020202020204" pitchFamily="34" charset="0"/>
                <a:ea typeface="Calibri" panose="020F0502020204030204" pitchFamily="34" charset="0"/>
                <a:hlinkClick r:id="rId3"/>
              </a:rPr>
              <a:t>Honey Spot</a:t>
            </a:r>
            <a:r>
              <a:rPr lang="en-AU" i="1" dirty="0">
                <a:effectLst/>
                <a:latin typeface="Arial" panose="020B0604020202020204" pitchFamily="34" charset="0"/>
                <a:ea typeface="Calibri" panose="020F0502020204030204" pitchFamily="34" charset="0"/>
              </a:rPr>
              <a:t>, </a:t>
            </a:r>
            <a:r>
              <a:rPr lang="en-AU" dirty="0" err="1">
                <a:effectLst/>
                <a:latin typeface="Arial" panose="020B0604020202020204" pitchFamily="34" charset="0"/>
                <a:ea typeface="Calibri" panose="020F0502020204030204" pitchFamily="34" charset="0"/>
              </a:rPr>
              <a:t>Yumpu</a:t>
            </a:r>
            <a:r>
              <a:rPr lang="en-AU" dirty="0">
                <a:effectLst/>
                <a:latin typeface="Arial" panose="020B0604020202020204" pitchFamily="34" charset="0"/>
                <a:ea typeface="Calibri" panose="020F0502020204030204" pitchFamily="34" charset="0"/>
              </a:rPr>
              <a:t>, accessed 8 October 2024.</a:t>
            </a:r>
          </a:p>
          <a:p>
            <a:pPr>
              <a:spcAft>
                <a:spcPts val="600"/>
              </a:spcAft>
              <a:defRPr/>
            </a:pPr>
            <a:r>
              <a:rPr lang="en-AU" dirty="0">
                <a:effectLst/>
                <a:latin typeface="Arial" panose="020B0604020202020204" pitchFamily="34" charset="0"/>
                <a:ea typeface="Calibri" panose="020F0502020204030204" pitchFamily="34" charset="0"/>
              </a:rPr>
              <a:t>The National Museum of Australia </a:t>
            </a:r>
            <a:r>
              <a:rPr lang="en-AU" u="sng" dirty="0">
                <a:solidFill>
                  <a:srgbClr val="2F5496"/>
                </a:solidFill>
                <a:effectLst/>
                <a:latin typeface="Arial" panose="020B0604020202020204" pitchFamily="34" charset="0"/>
                <a:ea typeface="Calibri" panose="020F0502020204030204" pitchFamily="34" charset="0"/>
                <a:hlinkClick r:id="rId4"/>
              </a:rPr>
              <a:t>'Evonne Goolagong Cawley tennis collection'</a:t>
            </a:r>
            <a:r>
              <a:rPr lang="en-AU" dirty="0">
                <a:effectLst/>
                <a:latin typeface="Arial" panose="020B0604020202020204" pitchFamily="34" charset="0"/>
                <a:ea typeface="Calibri" panose="020F0502020204030204" pitchFamily="34" charset="0"/>
              </a:rPr>
              <a:t>, </a:t>
            </a:r>
            <a:r>
              <a:rPr lang="en-AU" i="1" dirty="0">
                <a:effectLst/>
                <a:latin typeface="Arial" panose="020B0604020202020204" pitchFamily="34" charset="0"/>
                <a:ea typeface="Calibri" panose="020F0502020204030204" pitchFamily="34" charset="0"/>
              </a:rPr>
              <a:t>Collection Highlights</a:t>
            </a:r>
            <a:r>
              <a:rPr lang="en-AU" dirty="0">
                <a:effectLst/>
                <a:latin typeface="Arial" panose="020B0604020202020204" pitchFamily="34" charset="0"/>
                <a:ea typeface="Calibri" panose="020F0502020204030204" pitchFamily="34" charset="0"/>
              </a:rPr>
              <a:t>, National Museum of Australia website, accessed 8 October 2024.</a:t>
            </a:r>
          </a:p>
          <a:p>
            <a:endParaRPr lang="en-AU" sz="1100" dirty="0">
              <a:solidFill>
                <a:srgbClr val="000000"/>
              </a:solidFill>
              <a:latin typeface="Arial"/>
              <a:cs typeface="Arial"/>
            </a:endParaRPr>
          </a:p>
          <a:p>
            <a:endParaRPr lang="en-AU" sz="1100" dirty="0">
              <a:solidFill>
                <a:srgbClr val="000000"/>
              </a:solidFill>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179574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6F5C08B-08CA-E857-830D-4B9EE6AF23D8}"/>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11" name="Text Placeholder 6">
            <a:extLst>
              <a:ext uri="{FF2B5EF4-FFF2-40B4-BE49-F238E27FC236}">
                <a16:creationId xmlns:a16="http://schemas.microsoft.com/office/drawing/2014/main" id="{A4AB4F19-AF18-1AB7-F4B5-F861663E7308}"/>
              </a:ext>
            </a:extLst>
          </p:cNvPr>
          <p:cNvSpPr>
            <a:spLocks noGrp="1"/>
          </p:cNvSpPr>
          <p:nvPr>
            <p:ph type="body" sz="quarter" idx="18"/>
          </p:nvPr>
        </p:nvSpPr>
        <p:spPr>
          <a:xfrm>
            <a:off x="360000" y="981264"/>
            <a:ext cx="10080000" cy="310015"/>
          </a:xfrm>
        </p:spPr>
        <p:txBody>
          <a:bodyPr/>
          <a:lstStyle/>
          <a:p>
            <a:r>
              <a:rPr lang="en-AU" dirty="0">
                <a:latin typeface="+mj-lt"/>
              </a:rPr>
              <a:t>© State of New South Wales (Department of Education), 2024</a:t>
            </a:r>
          </a:p>
        </p:txBody>
      </p:sp>
      <p:sp>
        <p:nvSpPr>
          <p:cNvPr id="12" name="TextBox 11">
            <a:extLst>
              <a:ext uri="{FF2B5EF4-FFF2-40B4-BE49-F238E27FC236}">
                <a16:creationId xmlns:a16="http://schemas.microsoft.com/office/drawing/2014/main" id="{49B0C174-ADE7-0246-F618-D3131D7FBA9F}"/>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36748AC-E0DD-A0E9-04F1-B598BABC5903}"/>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59999"/>
            <a:ext cx="5149054" cy="908936"/>
          </a:xfrm>
        </p:spPr>
        <p:txBody>
          <a:bodyPr/>
          <a:lstStyle/>
          <a:p>
            <a:r>
              <a:rPr lang="en-AU" dirty="0"/>
              <a:t>1.1d – </a:t>
            </a:r>
            <a:r>
              <a:rPr lang="en-AU" i="1" dirty="0"/>
              <a:t>Honey Spot</a:t>
            </a:r>
            <a:r>
              <a:rPr lang="en-AU" dirty="0"/>
              <a:t> by Jack Davis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1358935"/>
            <a:ext cx="6443999" cy="351065"/>
          </a:xfrm>
        </p:spPr>
        <p:txBody>
          <a:bodyPr/>
          <a:lstStyle/>
          <a:p>
            <a:r>
              <a:rPr lang="en-AU" dirty="0">
                <a:latin typeface="+mj-lt"/>
              </a:rPr>
              <a:t>A synopsis</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400675" y="1800000"/>
            <a:ext cx="6407150" cy="4896000"/>
          </a:xfrm>
        </p:spPr>
        <p:txBody>
          <a:bodyPr/>
          <a:lstStyle/>
          <a:p>
            <a:pPr>
              <a:spcAft>
                <a:spcPts val="600"/>
              </a:spcAft>
            </a:pPr>
            <a:r>
              <a:rPr lang="en-AU" sz="1800" i="1" kern="100" dirty="0">
                <a:effectLst/>
                <a:ea typeface="Calibri" panose="020F0502020204030204" pitchFamily="34" charset="0"/>
              </a:rPr>
              <a:t>Honey Spot</a:t>
            </a:r>
            <a:r>
              <a:rPr lang="en-AU" sz="1800" kern="100" dirty="0">
                <a:effectLst/>
                <a:ea typeface="Calibri" panose="020F0502020204030204" pitchFamily="34" charset="0"/>
              </a:rPr>
              <a:t> explores issues of racism in Australian society through the eyes of 2 teenagers and their families. Tim, an Aboriginal boy, and Peggy a white girl. </a:t>
            </a:r>
          </a:p>
          <a:p>
            <a:pPr>
              <a:spcAft>
                <a:spcPts val="600"/>
              </a:spcAft>
            </a:pPr>
            <a:r>
              <a:rPr lang="en-AU" sz="1800" kern="100" dirty="0">
                <a:effectLst/>
                <a:ea typeface="Calibri" panose="020F0502020204030204" pitchFamily="34" charset="0"/>
              </a:rPr>
              <a:t>Their friendship is contrasted by the tension which develops between their families over the forest in which they live. </a:t>
            </a:r>
          </a:p>
          <a:p>
            <a:pPr>
              <a:spcAft>
                <a:spcPts val="600"/>
              </a:spcAft>
            </a:pPr>
            <a:r>
              <a:rPr lang="en-AU" sz="1800" kern="100" dirty="0">
                <a:effectLst/>
                <a:ea typeface="Calibri" panose="020F0502020204030204" pitchFamily="34" charset="0"/>
              </a:rPr>
              <a:t>Tim and Peggy connect and share their culture through dance. Over time, Peggy </a:t>
            </a:r>
            <a:r>
              <a:rPr lang="en-AU" sz="1800" kern="100" dirty="0">
                <a:ea typeface="Calibri" panose="020F0502020204030204" pitchFamily="34" charset="0"/>
              </a:rPr>
              <a:t>learns about </a:t>
            </a:r>
            <a:r>
              <a:rPr lang="en-AU" sz="1800" kern="100" dirty="0">
                <a:effectLst/>
                <a:ea typeface="Calibri" panose="020F0502020204030204" pitchFamily="34" charset="0"/>
              </a:rPr>
              <a:t>Tim’s culture and traditions, and the play charts their journey of friendship and cultural connection. </a:t>
            </a:r>
          </a:p>
          <a:p>
            <a:pPr>
              <a:spcAft>
                <a:spcPts val="800"/>
              </a:spcAft>
            </a:pPr>
            <a:endParaRPr lang="en-AU" sz="1000" kern="100" dirty="0">
              <a:ea typeface="Calibri" panose="020F0502020204030204" pitchFamily="34" charset="0"/>
            </a:endParaRPr>
          </a:p>
          <a:p>
            <a:pPr>
              <a:spcAft>
                <a:spcPts val="800"/>
              </a:spcAft>
            </a:pPr>
            <a:r>
              <a:rPr lang="en-AU" sz="1000" kern="100" dirty="0">
                <a:ea typeface="Calibri" panose="020F0502020204030204" pitchFamily="34" charset="0"/>
              </a:rPr>
              <a:t>Text summarised from </a:t>
            </a:r>
            <a:r>
              <a:rPr lang="en-AU" sz="1000" i="1" kern="100" dirty="0">
                <a:ea typeface="Calibri" panose="020F0502020204030204" pitchFamily="34" charset="0"/>
                <a:hlinkClick r:id="rId4"/>
              </a:rPr>
              <a:t>Honey Spot</a:t>
            </a:r>
            <a:r>
              <a:rPr lang="en-AU" sz="1000" i="1" kern="100" dirty="0">
                <a:ea typeface="Calibri" panose="020F0502020204030204" pitchFamily="34" charset="0"/>
              </a:rPr>
              <a:t> </a:t>
            </a:r>
            <a:r>
              <a:rPr lang="en-AU" sz="1000" kern="100" dirty="0">
                <a:ea typeface="Calibri" panose="020F0502020204030204" pitchFamily="34" charset="0"/>
              </a:rPr>
              <a:t>from Sydney Opera House.</a:t>
            </a:r>
            <a:br>
              <a:rPr lang="en-AU" sz="1000" kern="100" dirty="0">
                <a:ea typeface="Calibri" panose="020F0502020204030204" pitchFamily="34" charset="0"/>
              </a:rPr>
            </a:br>
            <a:r>
              <a:rPr lang="en-AU" sz="1000" b="0" i="0" dirty="0">
                <a:solidFill>
                  <a:srgbClr val="000000"/>
                </a:solidFill>
                <a:effectLst/>
                <a:latin typeface="Arial" panose="020B0604020202020204" pitchFamily="34" charset="0"/>
              </a:rPr>
              <a:t>Image licensed under </a:t>
            </a:r>
            <a:r>
              <a:rPr lang="en-AU" sz="1000" b="0" i="0" u="sng" strike="noStrike" dirty="0" err="1">
                <a:solidFill>
                  <a:srgbClr val="2F5496"/>
                </a:solidFill>
                <a:effectLst/>
                <a:latin typeface="Arial" panose="020B0604020202020204" pitchFamily="34" charset="0"/>
                <a:hlinkClick r:id="rId5"/>
              </a:rPr>
              <a:t>Pixabay</a:t>
            </a:r>
            <a:r>
              <a:rPr lang="en-AU" sz="1000" b="0" i="0" u="sng" strike="noStrike" dirty="0">
                <a:solidFill>
                  <a:srgbClr val="2F5496"/>
                </a:solidFill>
                <a:effectLst/>
                <a:latin typeface="Arial" panose="020B0604020202020204" pitchFamily="34" charset="0"/>
                <a:hlinkClick r:id="rId5"/>
              </a:rPr>
              <a:t> Content License</a:t>
            </a:r>
            <a:r>
              <a:rPr lang="en-AU" sz="1000" b="0" i="0" dirty="0">
                <a:solidFill>
                  <a:srgbClr val="000000"/>
                </a:solidFill>
                <a:effectLst/>
                <a:latin typeface="Arial" panose="020B0604020202020204" pitchFamily="34" charset="0"/>
              </a:rPr>
              <a:t>. </a:t>
            </a:r>
            <a:endParaRPr lang="en-AU" sz="1000" kern="100" dirty="0">
              <a:effectLst/>
              <a:ea typeface="Calibri" panose="020F0502020204030204" pitchFamily="34" charset="0"/>
            </a:endParaRPr>
          </a:p>
          <a:p>
            <a:endParaRPr lang="en-AU" dirty="0">
              <a:latin typeface="+mn-l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9</a:t>
            </a:fld>
            <a:endParaRPr lang="en-AU" dirty="0"/>
          </a:p>
        </p:txBody>
      </p:sp>
    </p:spTree>
    <p:extLst>
      <p:ext uri="{BB962C8B-B14F-4D97-AF65-F5344CB8AC3E}">
        <p14:creationId xmlns:p14="http://schemas.microsoft.com/office/powerpoint/2010/main" val="34799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2025" id="{18683FD1-9A89-4CF5-B318-86CDB737A678}" vid="{3A0D13AF-CC4A-4756-9C26-6005FF71E2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8088</Words>
  <Application>Microsoft Office PowerPoint</Application>
  <PresentationFormat>Widescreen</PresentationFormat>
  <Paragraphs>738</Paragraphs>
  <Slides>82</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Montserrat</vt:lpstr>
      <vt:lpstr>Roboto</vt:lpstr>
      <vt:lpstr>Calibri</vt:lpstr>
      <vt:lpstr>Arial,Sans-Serif</vt:lpstr>
      <vt:lpstr>Aptos</vt:lpstr>
      <vt:lpstr>Times New Roman</vt:lpstr>
      <vt:lpstr>Arial Nova</vt:lpstr>
      <vt:lpstr>Arial</vt:lpstr>
      <vt:lpstr>Public Sans</vt:lpstr>
      <vt:lpstr>Public Sans Light</vt:lpstr>
      <vt:lpstr>NSWG Corporate</vt:lpstr>
      <vt:lpstr>Instructions for use</vt:lpstr>
      <vt:lpstr>Nothing is neutral – designing for theatre</vt:lpstr>
      <vt:lpstr>Learning sequences</vt:lpstr>
      <vt:lpstr>Learning sequence 1 – People, Place, Protocols and props</vt:lpstr>
      <vt:lpstr>Learning intentions and success criteria (1) </vt:lpstr>
      <vt:lpstr>1.1a – Acknowledging Country</vt:lpstr>
      <vt:lpstr>1.1b – advice</vt:lpstr>
      <vt:lpstr>1.1c – Jack Davis</vt:lpstr>
      <vt:lpstr>1.1d – Honey Spot by Jack Davis</vt:lpstr>
      <vt:lpstr>1.1e – audience experience</vt:lpstr>
      <vt:lpstr>1.2a – the elements of production</vt:lpstr>
      <vt:lpstr>1.2b – documenting your journey</vt:lpstr>
      <vt:lpstr>1.2c – individual reflection and evaluation activities</vt:lpstr>
      <vt:lpstr>1.2d – How do I annotate?</vt:lpstr>
      <vt:lpstr>1.3a – props</vt:lpstr>
      <vt:lpstr>1.3b – safe protocols for using props</vt:lpstr>
      <vt:lpstr>1.3c – thinking creatively about props and safe processes</vt:lpstr>
      <vt:lpstr>1.3d – using props</vt:lpstr>
      <vt:lpstr>1.4 – 3-2-1 things I learned about staging works created by Aboriginal practitioners</vt:lpstr>
      <vt:lpstr>Learning sequence 2 – costume</vt:lpstr>
      <vt:lpstr>Learning intentions and success criteria (2)</vt:lpstr>
      <vt:lpstr>2.1a – costume</vt:lpstr>
      <vt:lpstr>2.1b – What is costume?</vt:lpstr>
      <vt:lpstr>2.1c – costume starters</vt:lpstr>
      <vt:lpstr>2.1d – using costumes</vt:lpstr>
      <vt:lpstr>2.3 – Compass by Jessica Bellamy</vt:lpstr>
      <vt:lpstr>2.4 – costumes for characters</vt:lpstr>
      <vt:lpstr>Learning sequence 3 – set</vt:lpstr>
      <vt:lpstr>Learning intentions and success criteria (3)</vt:lpstr>
      <vt:lpstr>3.1a – set</vt:lpstr>
      <vt:lpstr>3.1b – creating a ‘black box’ set</vt:lpstr>
      <vt:lpstr>3.1c – proscenium arch stage</vt:lpstr>
      <vt:lpstr>3.1d – thrust stage</vt:lpstr>
      <vt:lpstr>3.1e – theatre in the round</vt:lpstr>
      <vt:lpstr>3.1f – theatre machinery</vt:lpstr>
      <vt:lpstr>3.2 – Shack by George Kemp</vt:lpstr>
      <vt:lpstr>3.3 – building the set</vt:lpstr>
      <vt:lpstr>3.4 – projecting the scene</vt:lpstr>
      <vt:lpstr>Learning sequence 4 – lighting</vt:lpstr>
      <vt:lpstr>Learning intentions and success criteria (4)</vt:lpstr>
      <vt:lpstr>4.1a – lighting</vt:lpstr>
      <vt:lpstr>4.1b – What is the purpose of stage lighting?</vt:lpstr>
      <vt:lpstr>4.1c – introduction to lighting</vt:lpstr>
      <vt:lpstr>4.1d – What do I know about stage lighting?</vt:lpstr>
      <vt:lpstr>4.2 – experimenting with light</vt:lpstr>
      <vt:lpstr>4.3 – Where in the World is Frank Sparrow by Angela Betzien</vt:lpstr>
      <vt:lpstr>4.4a – whole class collaboration</vt:lpstr>
      <vt:lpstr>4.4b – What are my reflections on today’s activity?</vt:lpstr>
      <vt:lpstr>Learning sequence 5 – sound</vt:lpstr>
      <vt:lpstr>Learning intentions and success criteria (5)</vt:lpstr>
      <vt:lpstr>5.1a – sound</vt:lpstr>
      <vt:lpstr>5.1b – soundscape</vt:lpstr>
      <vt:lpstr>5.2a – Sunshine Super Girl by Andrea James</vt:lpstr>
      <vt:lpstr>5.2b – creating sound for a scene</vt:lpstr>
      <vt:lpstr>5.3a – foley</vt:lpstr>
      <vt:lpstr>5.3b – performing a scene with sound</vt:lpstr>
      <vt:lpstr>5.4a – Evonne Goolagong Cawley research</vt:lpstr>
      <vt:lpstr>5.4b – evoking place with sound</vt:lpstr>
      <vt:lpstr>Learning sequence 6 – developing a design concept</vt:lpstr>
      <vt:lpstr>Learning intentions and success criteria (6)</vt:lpstr>
      <vt:lpstr>6.1a – assessment task – nothing is neutral</vt:lpstr>
      <vt:lpstr>6.1b – steps to success (1)</vt:lpstr>
      <vt:lpstr>6.1c – steps to success (2)</vt:lpstr>
      <vt:lpstr>6.1d – steps to success (3)</vt:lpstr>
      <vt:lpstr>6.1e – audience engagement</vt:lpstr>
      <vt:lpstr>6.1f – using one of the 6 terms you have investigated</vt:lpstr>
      <vt:lpstr>6.2 – planning your design concept</vt:lpstr>
      <vt:lpstr>6.4 – developing your idea</vt:lpstr>
      <vt:lpstr>6.5 – consolidating your idea</vt:lpstr>
      <vt:lpstr>6.6 – What is your design concept?</vt:lpstr>
      <vt:lpstr>Learning sequence 7 – feedback, refinement and showcase</vt:lpstr>
      <vt:lpstr>Learning intentions and success criteria (7)</vt:lpstr>
      <vt:lpstr>7.2a – the feedback process</vt:lpstr>
      <vt:lpstr>7.2b – exit ticket</vt:lpstr>
      <vt:lpstr>7.3 – finalising your concept for the Showcase</vt:lpstr>
      <vt:lpstr>7.5 – collaboratively planning for the Showcase event</vt:lpstr>
      <vt:lpstr>7.7a – ensuring a culturally safe and appropriate showcase</vt:lpstr>
      <vt:lpstr>7.7b – the Showcase</vt:lpstr>
      <vt:lpstr>7.10 – reflection</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Nothing is neutral – designing for theatre slide deck</dc:title>
  <dc:creator>NSW Department of Education</dc:creator>
  <cp:keywords/>
  <dcterms:created xsi:type="dcterms:W3CDTF">2024-11-20T23:25:38Z</dcterms:created>
  <dcterms:modified xsi:type="dcterms:W3CDTF">2024-11-20T23:27:07Z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2024-11-20T23:25:47Z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2c608282-a3e3-4ff3-a9e8-1c6c6e20a6d0</vt:lpwstr>
  </property>
  <property fmtid="{D5CDD505-2E9C-101B-9397-08002B2CF9AE}" pid="8" name="MSIP_Label_b603dfd7-d93a-4381-a340-2995d8282205_ContentBits">
    <vt:lpwstr>0</vt:lpwstr>
  </property>
</Properties>
</file>