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1"/>
  </p:sldMasterIdLst>
  <p:notesMasterIdLst>
    <p:notesMasterId r:id="rId45"/>
  </p:notesMasterIdLst>
  <p:handoutMasterIdLst>
    <p:handoutMasterId r:id="rId46"/>
  </p:handoutMasterIdLst>
  <p:sldIdLst>
    <p:sldId id="26451" r:id="rId2"/>
    <p:sldId id="266" r:id="rId3"/>
    <p:sldId id="26359" r:id="rId4"/>
    <p:sldId id="26431" r:id="rId5"/>
    <p:sldId id="26383" r:id="rId6"/>
    <p:sldId id="289" r:id="rId7"/>
    <p:sldId id="364" r:id="rId8"/>
    <p:sldId id="26432" r:id="rId9"/>
    <p:sldId id="26419" r:id="rId10"/>
    <p:sldId id="271" r:id="rId11"/>
    <p:sldId id="26375" r:id="rId12"/>
    <p:sldId id="366" r:id="rId13"/>
    <p:sldId id="26413" r:id="rId14"/>
    <p:sldId id="26409" r:id="rId15"/>
    <p:sldId id="26449" r:id="rId16"/>
    <p:sldId id="26435" r:id="rId17"/>
    <p:sldId id="26408" r:id="rId18"/>
    <p:sldId id="26436" r:id="rId19"/>
    <p:sldId id="26439" r:id="rId20"/>
    <p:sldId id="375" r:id="rId21"/>
    <p:sldId id="26440" r:id="rId22"/>
    <p:sldId id="26390" r:id="rId23"/>
    <p:sldId id="26414" r:id="rId24"/>
    <p:sldId id="26422" r:id="rId25"/>
    <p:sldId id="26399" r:id="rId26"/>
    <p:sldId id="26446" r:id="rId27"/>
    <p:sldId id="26433" r:id="rId28"/>
    <p:sldId id="26448" r:id="rId29"/>
    <p:sldId id="26443" r:id="rId30"/>
    <p:sldId id="26385" r:id="rId31"/>
    <p:sldId id="26447" r:id="rId32"/>
    <p:sldId id="26406" r:id="rId33"/>
    <p:sldId id="26391" r:id="rId34"/>
    <p:sldId id="371" r:id="rId35"/>
    <p:sldId id="26394" r:id="rId36"/>
    <p:sldId id="26397" r:id="rId37"/>
    <p:sldId id="26429" r:id="rId38"/>
    <p:sldId id="26404" r:id="rId39"/>
    <p:sldId id="26426" r:id="rId40"/>
    <p:sldId id="26389" r:id="rId41"/>
    <p:sldId id="360" r:id="rId42"/>
    <p:sldId id="26450" r:id="rId43"/>
    <p:sldId id="361" r:id="rId44"/>
  </p:sldIdLst>
  <p:sldSz cx="12192000" cy="6858000"/>
  <p:notesSz cx="6858000" cy="9144000"/>
  <p:embeddedFontLst>
    <p:embeddedFont>
      <p:font typeface="Montserrat" panose="00000500000000000000" pitchFamily="2" charset="0"/>
      <p:regular r:id="rId47"/>
      <p:bold r:id="rId48"/>
      <p:italic r:id="rId49"/>
      <p:boldItalic r:id="rId50"/>
    </p:embeddedFont>
    <p:embeddedFont>
      <p:font typeface="Public Sans" pitchFamily="2"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51"/>
            <p14:sldId id="266"/>
          </p14:sldIdLst>
        </p14:section>
        <p14:section name="Slide templates" id="{D5A8010D-981F-43AA-A0D6-182EC53CAA84}">
          <p14:sldIdLst>
            <p14:sldId id="26359"/>
            <p14:sldId id="26431"/>
            <p14:sldId id="26383"/>
            <p14:sldId id="289"/>
            <p14:sldId id="364"/>
            <p14:sldId id="26432"/>
            <p14:sldId id="26419"/>
            <p14:sldId id="271"/>
            <p14:sldId id="26375"/>
            <p14:sldId id="366"/>
            <p14:sldId id="26413"/>
            <p14:sldId id="26409"/>
            <p14:sldId id="26449"/>
            <p14:sldId id="26435"/>
            <p14:sldId id="26408"/>
            <p14:sldId id="26436"/>
            <p14:sldId id="26439"/>
            <p14:sldId id="375"/>
            <p14:sldId id="26440"/>
            <p14:sldId id="26390"/>
            <p14:sldId id="26414"/>
            <p14:sldId id="26422"/>
            <p14:sldId id="26399"/>
            <p14:sldId id="26446"/>
            <p14:sldId id="26433"/>
            <p14:sldId id="26448"/>
            <p14:sldId id="26443"/>
            <p14:sldId id="26385"/>
            <p14:sldId id="26447"/>
            <p14:sldId id="26406"/>
            <p14:sldId id="26391"/>
            <p14:sldId id="371"/>
            <p14:sldId id="26394"/>
            <p14:sldId id="26397"/>
            <p14:sldId id="26429"/>
            <p14:sldId id="26404"/>
            <p14:sldId id="26426"/>
            <p14:sldId id="26389"/>
          </p14:sldIdLst>
        </p14:section>
        <p14:section name="References &amp; copyright" id="{DBC31484-F5F8-4CB1-8DB4-A562A9780899}">
          <p14:sldIdLst>
            <p14:sldId id="360"/>
            <p14:sldId id="2645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 id="{5D9A84EA-88A3-C9A9-52AF-AACDF0031BA4}" name="Tom Gyenes" initials="TG" userId="S::THOMAS.GYENES@det.nsw.edu.au::3f8fdeb7-5d44-4d3f-9372-de9698ef45d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1477" autoAdjust="0"/>
  </p:normalViewPr>
  <p:slideViewPr>
    <p:cSldViewPr snapToGrid="0">
      <p:cViewPr varScale="1">
        <p:scale>
          <a:sx n="83" d="100"/>
          <a:sy n="83" d="100"/>
        </p:scale>
        <p:origin x="1554" y="96"/>
      </p:cViewPr>
      <p:guideLst>
        <p:guide orient="horz" pos="2160"/>
        <p:guide pos="3863"/>
      </p:guideLst>
    </p:cSldViewPr>
  </p:slideViewPr>
  <p:outlineViewPr>
    <p:cViewPr>
      <p:scale>
        <a:sx n="33" d="100"/>
        <a:sy n="33" d="100"/>
      </p:scale>
      <p:origin x="0" y="-129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presProps" Target="presProps.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98B37F62-FAEB-4344-B59F-6BEFFC5D401B}"/>
    <pc:docChg chg="modSld">
      <pc:chgData name="Christopher Farlow" userId="1d6e7c80-f391-4c69-991c-b443ceeb1639" providerId="ADAL" clId="{98B37F62-FAEB-4344-B59F-6BEFFC5D401B}" dt="2025-02-04T02:45:26.662" v="3" actId="20577"/>
      <pc:docMkLst>
        <pc:docMk/>
      </pc:docMkLst>
      <pc:sldChg chg="modSp mod">
        <pc:chgData name="Christopher Farlow" userId="1d6e7c80-f391-4c69-991c-b443ceeb1639" providerId="ADAL" clId="{98B37F62-FAEB-4344-B59F-6BEFFC5D401B}" dt="2025-02-04T02:45:26.662" v="3" actId="20577"/>
        <pc:sldMkLst>
          <pc:docMk/>
          <pc:sldMk cId="4264033464" sldId="26439"/>
        </pc:sldMkLst>
        <pc:spChg chg="mod">
          <ac:chgData name="Christopher Farlow" userId="1d6e7c80-f391-4c69-991c-b443ceeb1639" providerId="ADAL" clId="{98B37F62-FAEB-4344-B59F-6BEFFC5D401B}" dt="2025-02-04T02:45:26.662" v="3" actId="20577"/>
          <ac:spMkLst>
            <pc:docMk/>
            <pc:sldMk cId="4264033464" sldId="26439"/>
            <ac:spMk id="3" creationId="{88A900B1-5D10-73A2-A60A-BF18BBF624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nsw.gov.au/teaching-and-learning/curriculum/literacy-and-numeracy/teaching-and-learning-resources/literacy/teaching-strategies/stage-5/reading/-stage-5-author-bias-and-perspectiv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qWdyhFiyH0Y?si=osGVVg1vGfJ3wAB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zartart.com.au/zartstatic/page/blackout-poetry-art-literacy-activit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purpose of this PowerPoint is to provide support for </a:t>
            </a:r>
            <a:r>
              <a:rPr lang="en-AU" b="1" dirty="0"/>
              <a:t>Phase 1 </a:t>
            </a:r>
            <a:r>
              <a:rPr lang="en-AU" sz="1600" b="1" dirty="0">
                <a:effectLst/>
                <a:latin typeface="Arial" panose="020B0604020202020204" pitchFamily="34" charset="0"/>
                <a:ea typeface="Calibri" panose="020F0502020204030204" pitchFamily="34" charset="0"/>
              </a:rPr>
              <a:t>– engaging with the unit and the learning community. </a:t>
            </a:r>
            <a:r>
              <a:rPr lang="en-AU" sz="1600" b="0" dirty="0">
                <a:effectLst/>
                <a:latin typeface="Arial" panose="020B0604020202020204" pitchFamily="34" charset="0"/>
                <a:ea typeface="Calibri" panose="020F0502020204030204" pitchFamily="34" charset="0"/>
              </a:rPr>
              <a:t>It should be used in combination with instructions from Phase 1 of the program and resource booklet.</a:t>
            </a:r>
          </a:p>
          <a:p>
            <a:r>
              <a:rPr lang="en-AU" sz="1600" b="0" dirty="0">
                <a:effectLst/>
                <a:latin typeface="Arial" panose="020B0604020202020204" pitchFamily="34" charset="0"/>
                <a:ea typeface="Calibri" panose="020F0502020204030204" pitchFamily="34" charset="0"/>
              </a:rPr>
              <a:t>It is not envisaged that classes complete all activities or complete them in the presented order. Teachers are encouraged to adapt to the class context and need.</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Note also the following resource which will support teachers in this topic. It is a Stage 5 resource so examples will need to be adjusted but the understandings are useful for both teacher and student: </a:t>
            </a:r>
            <a:r>
              <a:rPr lang="en-AU" sz="1600" dirty="0">
                <a:latin typeface="Arial" panose="020B0604020202020204" pitchFamily="34" charset="0"/>
                <a:cs typeface="Arial" panose="020B0604020202020204" pitchFamily="34" charset="0"/>
                <a:hlinkClick r:id="rId3"/>
              </a:rPr>
              <a:t>Stage 5 reading – author, bias and perspective</a:t>
            </a:r>
            <a:endParaRPr lang="en-US" sz="16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 </a:t>
            </a:r>
            <a:r>
              <a:rPr lang="en-US" dirty="0">
                <a:latin typeface="Arial" panose="020B0604020202020204" pitchFamily="34" charset="0"/>
                <a:cs typeface="Arial" panose="020B0604020202020204" pitchFamily="34" charset="0"/>
              </a:rPr>
              <a:t>adjust wording (and example) to suit the class context. Can students describe the particular writing voice of Dr Seuss? Can they discuss the writing voice of another composer? J K Rowling for example?</a:t>
            </a:r>
          </a:p>
          <a:p>
            <a:r>
              <a:rPr lang="en-US" dirty="0">
                <a:latin typeface="Arial" panose="020B0604020202020204" pitchFamily="34" charset="0"/>
                <a:cs typeface="Arial" panose="020B0604020202020204" pitchFamily="34" charset="0"/>
              </a:rPr>
              <a:t>Use this activity as a pre-test or move until after the following activities and use as a summary.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3272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cs typeface="Arial" panose="020B0604020202020204" pitchFamily="34" charset="0"/>
              </a:rPr>
              <a:t>The teacher uses the gradual release of responsibility learning process to extend student thinking about voice across phases 1 and 2.</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in this section students will test out this formula.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51577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Teacher note: </a:t>
            </a:r>
            <a:r>
              <a:rPr lang="en-US">
                <a:latin typeface="Arial" panose="020B0604020202020204" pitchFamily="34" charset="0"/>
                <a:cs typeface="Arial" panose="020B0604020202020204" pitchFamily="34" charset="0"/>
              </a:rPr>
              <a:t>use Raphael’s hopeful tone to demonstrate tone. Or the serious, helpful or formal tone of a school announcement.</a:t>
            </a:r>
          </a:p>
          <a:p>
            <a:r>
              <a:rPr lang="en-US">
                <a:latin typeface="Arial" panose="020B0604020202020204" pitchFamily="34" charset="0"/>
                <a:cs typeface="Arial" panose="020B0604020202020204" pitchFamily="34" charset="0"/>
              </a:rPr>
              <a:t>Students can identify the key phrase in this definition: the composer’s attitude towards the topic.</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38505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use this activity for classes or students who need extra support. Take note of the phrasing ‘creates’ and ‘suggests’ and use the discussion to check understanding of how the composer’s attitude is revealed by the choice of words.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561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prompt students to find the words that have been changed in the opening part of the poem.</a:t>
            </a:r>
          </a:p>
          <a:p>
            <a:r>
              <a:rPr lang="en-AU">
                <a:latin typeface="Arial" panose="020B0604020202020204" pitchFamily="34" charset="0"/>
                <a:cs typeface="Arial" panose="020B0604020202020204" pitchFamily="34" charset="0"/>
              </a:rPr>
              <a:t>Discuss how these changes (of verbs) make differences to the tone.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34893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Teacher note: </a:t>
            </a:r>
            <a:r>
              <a:rPr lang="en-US">
                <a:latin typeface="Arial" panose="020B0604020202020204" pitchFamily="34" charset="0"/>
                <a:cs typeface="Arial" panose="020B0604020202020204" pitchFamily="34" charset="0"/>
              </a:rPr>
              <a:t>lead a guided class discussion of Think, Pair, Share using the prompt on the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72978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this is an answer or alternative slide.</a:t>
            </a:r>
          </a:p>
          <a:p>
            <a:r>
              <a:rPr lang="en-AU" dirty="0">
                <a:latin typeface="Arial" panose="020B0604020202020204" pitchFamily="34" charset="0"/>
                <a:cs typeface="Arial" panose="020B0604020202020204" pitchFamily="34" charset="0"/>
              </a:rPr>
              <a:t>Use the prompt below to lead a class discussion.</a:t>
            </a:r>
          </a:p>
          <a:p>
            <a:r>
              <a:rPr lang="en-AU" dirty="0">
                <a:latin typeface="Arial" panose="020B0604020202020204" pitchFamily="34" charset="0"/>
                <a:cs typeface="Arial" panose="020B0604020202020204" pitchFamily="34" charset="0"/>
              </a:rPr>
              <a:t>What difference does it make? Verbs can be part of expressions, they can be active and dramatic, and they can get across a strong feeling or connotation.</a:t>
            </a:r>
          </a:p>
          <a:p>
            <a:r>
              <a:rPr lang="en-AU" dirty="0">
                <a:latin typeface="Arial" panose="020B0604020202020204" pitchFamily="34" charset="0"/>
                <a:cs typeface="Arial" panose="020B0604020202020204" pitchFamily="34" charset="0"/>
              </a:rPr>
              <a:t>Teacher: note the use of the word ‘perspective’ in the sub-title. Use this as an opportunity to pre-test. Do students know what this means? Find synonyms such as ‘views’.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30279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0"/>
              </a:spcAft>
              <a:buFont typeface="Arial"/>
              <a:buNone/>
            </a:pPr>
            <a:r>
              <a:rPr lang="en-AU" sz="1600" b="1">
                <a:solidFill>
                  <a:srgbClr val="000000"/>
                </a:solidFill>
                <a:latin typeface="Arial" panose="020B0604020202020204" pitchFamily="34" charset="0"/>
                <a:cs typeface="Arial" panose="020B0604020202020204" pitchFamily="34" charset="0"/>
              </a:rPr>
              <a:t>Teacher note: </a:t>
            </a:r>
            <a:r>
              <a:rPr lang="en-AU" sz="1600">
                <a:solidFill>
                  <a:srgbClr val="000000"/>
                </a:solidFill>
                <a:latin typeface="Arial" panose="020B0604020202020204" pitchFamily="34" charset="0"/>
                <a:cs typeface="Arial" panose="020B0604020202020204" pitchFamily="34" charset="0"/>
              </a:rPr>
              <a:t>students watch and listen to </a:t>
            </a:r>
            <a:r>
              <a:rPr lang="en-AU" sz="1600" err="1">
                <a:solidFill>
                  <a:srgbClr val="000000"/>
                </a:solidFill>
                <a:latin typeface="Arial" panose="020B0604020202020204" pitchFamily="34" charset="0"/>
                <a:cs typeface="Arial" panose="020B0604020202020204" pitchFamily="34" charset="0"/>
              </a:rPr>
              <a:t>Solli</a:t>
            </a:r>
            <a:r>
              <a:rPr lang="en-AU" sz="1600">
                <a:solidFill>
                  <a:srgbClr val="000000"/>
                </a:solidFill>
                <a:latin typeface="Arial" panose="020B0604020202020204" pitchFamily="34" charset="0"/>
                <a:cs typeface="Arial" panose="020B0604020202020204" pitchFamily="34" charset="0"/>
              </a:rPr>
              <a:t> Raphael’s performance of 'Australian Air’ (2:02). </a:t>
            </a:r>
          </a:p>
          <a:p>
            <a:pPr marL="0" indent="0">
              <a:lnSpc>
                <a:spcPct val="100000"/>
              </a:lnSpc>
              <a:spcAft>
                <a:spcPts val="0"/>
              </a:spcAft>
              <a:buFont typeface="Arial"/>
              <a:buNone/>
            </a:pPr>
            <a:r>
              <a:rPr lang="en-AU" sz="1600">
                <a:solidFill>
                  <a:srgbClr val="000000"/>
                </a:solidFill>
                <a:latin typeface="Arial" panose="020B0604020202020204" pitchFamily="34" charset="0"/>
                <a:cs typeface="Arial" panose="020B0604020202020204" pitchFamily="34" charset="0"/>
              </a:rPr>
              <a:t>Ask students to use their printed copy to agree on the tone, supported by word choice as evidence. </a:t>
            </a:r>
          </a:p>
          <a:p>
            <a:pPr marL="285750" indent="-285750">
              <a:lnSpc>
                <a:spcPct val="100000"/>
              </a:lnSpc>
              <a:spcAft>
                <a:spcPts val="0"/>
              </a:spcAft>
              <a:buFont typeface="Arial"/>
              <a:buChar char="•"/>
            </a:pPr>
            <a:endParaRPr lang="en-AU" sz="1600">
              <a:solidFill>
                <a:srgbClr val="000000"/>
              </a:solidFill>
              <a:latin typeface="Arial" panose="020B0604020202020204" pitchFamily="34" charset="0"/>
              <a:cs typeface="Arial" panose="020B0604020202020204" pitchFamily="34" charset="0"/>
            </a:endParaRPr>
          </a:p>
          <a:p>
            <a:pPr marL="0" indent="0">
              <a:lnSpc>
                <a:spcPct val="100000"/>
              </a:lnSpc>
              <a:spcAft>
                <a:spcPts val="0"/>
              </a:spcAft>
              <a:buFont typeface="Arial"/>
              <a:buNone/>
            </a:pPr>
            <a:r>
              <a:rPr lang="en-AU" sz="1600" b="1">
                <a:solidFill>
                  <a:srgbClr val="000000"/>
                </a:solidFill>
                <a:latin typeface="Arial" panose="020B0604020202020204" pitchFamily="34" charset="0"/>
                <a:cs typeface="Arial" panose="020B0604020202020204" pitchFamily="34" charset="0"/>
              </a:rPr>
              <a:t>(Note that you can reduce playback speed in the settings icon at bottom right in YouTube.</a:t>
            </a:r>
          </a:p>
          <a:p>
            <a:r>
              <a:rPr lang="en-AU" b="1">
                <a:latin typeface="Arial" panose="020B0604020202020204" pitchFamily="34" charset="0"/>
                <a:cs typeface="Arial" panose="020B0604020202020204" pitchFamily="34" charset="0"/>
              </a:rPr>
              <a:t>The video pacing is very fast. Students who need support to access audio could benefit from a transcript, captions and the chance to speak it aloud as soon as possible.) </a:t>
            </a:r>
            <a:r>
              <a:rPr lang="en-AU" sz="1800" b="1">
                <a:effectLst/>
                <a:latin typeface="Arial" panose="020B0604020202020204" pitchFamily="34" charset="0"/>
                <a:ea typeface="Calibri" panose="020F0502020204030204" pitchFamily="34" charset="0"/>
                <a:cs typeface="Arial" panose="020B0604020202020204" pitchFamily="34" charset="0"/>
              </a:rPr>
              <a:t>T</a:t>
            </a:r>
            <a:r>
              <a:rPr lang="en-AU" sz="1800">
                <a:effectLst/>
                <a:latin typeface="Arial" panose="020B0604020202020204" pitchFamily="34" charset="0"/>
                <a:ea typeface="Calibri" panose="020F0502020204030204" pitchFamily="34" charset="0"/>
                <a:cs typeface="Arial" panose="020B0604020202020204" pitchFamily="34" charset="0"/>
              </a:rPr>
              <a:t>he Guiding Tech YouTube video </a:t>
            </a:r>
            <a:r>
              <a:rPr lang="en-AU" sz="1800" u="sng">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How to Get the Transcript of a YouTube Video (2:13)</a:t>
            </a:r>
            <a:r>
              <a:rPr lang="en-AU" sz="1800">
                <a:effectLst/>
                <a:latin typeface="Arial" panose="020B0604020202020204" pitchFamily="34" charset="0"/>
                <a:ea typeface="Calibri" panose="020F0502020204030204" pitchFamily="34" charset="0"/>
                <a:cs typeface="Arial" panose="020B0604020202020204" pitchFamily="34" charset="0"/>
              </a:rPr>
              <a:t> provides instructions for how to access a transcript. These transcripts are often created with some word and punctuation errors and would need to be edited accordingly before distribution.</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779628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b="0" dirty="0">
                <a:latin typeface="Arial" panose="020B0604020202020204" pitchFamily="34" charset="0"/>
                <a:cs typeface="Arial" panose="020B0604020202020204" pitchFamily="34" charset="0"/>
              </a:rPr>
              <a:t>this slide has been used to identify the explicit teaching learning strategy of checking for understanding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Arial" panose="020B0604020202020204" pitchFamily="34" charset="0"/>
                <a:cs typeface="Arial" panose="020B0604020202020204" pitchFamily="34" charset="0"/>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333333"/>
              </a:solidFill>
              <a:effectLst/>
              <a:highlight>
                <a:srgbClr val="FFFFFF"/>
              </a:highlight>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Arial" panose="020B0604020202020204" pitchFamily="34" charset="0"/>
                <a:cs typeface="Arial" panose="020B0604020202020204" pitchFamily="34" charset="0"/>
              </a:rPr>
              <a:t>Checking understanding requires teachers to collect the responses of all students (William 2014).</a:t>
            </a:r>
            <a:endParaRPr lang="en-AU" b="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Click lesson numbers to go to specific lessons</a:t>
            </a:r>
          </a:p>
          <a:p>
            <a:pPr marL="171450" indent="-171450">
              <a:buFont typeface="Arial"/>
              <a:buChar char="•"/>
            </a:pPr>
            <a:r>
              <a:rPr lang="en-AU" dirty="0">
                <a:cs typeface="Calibri"/>
              </a:rPr>
              <a:t>Interactive features can be viewed in </a:t>
            </a:r>
            <a:r>
              <a:rPr lang="en-AU">
                <a:cs typeface="Calibri"/>
              </a:rPr>
              <a:t>slide show</a:t>
            </a:r>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Teacher note: </a:t>
            </a:r>
            <a:r>
              <a:rPr lang="en-US" b="0">
                <a:latin typeface="Arial" panose="020B0604020202020204" pitchFamily="34" charset="0"/>
                <a:cs typeface="Arial" panose="020B0604020202020204" pitchFamily="34" charset="0"/>
              </a:rPr>
              <a:t>students should work with a partner to complete a Y chart about the tone of the poem.</a:t>
            </a:r>
            <a:endParaRPr lang="en-AU"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912340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use this slide for discussion at the end of activity. Students can be asked if they think Raphael’s tone is a wise, engaging or effective one for a youth audience. They consider the effect on an older audience?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6085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78559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other examples of style include:</a:t>
            </a:r>
          </a:p>
          <a:p>
            <a:r>
              <a:rPr lang="en-AU" dirty="0">
                <a:latin typeface="Arial" panose="020B0604020202020204" pitchFamily="34" charset="0"/>
                <a:cs typeface="Arial" panose="020B0604020202020204" pitchFamily="34" charset="0"/>
              </a:rPr>
              <a:t>Free Verse: The poem does not follow a strict rhyme scheme or meter, allowing for a natural flow of thoughts and emotions.</a:t>
            </a:r>
          </a:p>
          <a:p>
            <a:r>
              <a:rPr lang="en-AU" dirty="0">
                <a:latin typeface="Arial" panose="020B0604020202020204" pitchFamily="34" charset="0"/>
                <a:cs typeface="Arial" panose="020B0604020202020204" pitchFamily="34" charset="0"/>
              </a:rPr>
              <a:t>Repetition: The refrain "We breathe in, we breathe out" emphasises the importance of breathing and the cycle of life, creating a rhythmic quality.</a:t>
            </a:r>
          </a:p>
          <a:p>
            <a:r>
              <a:rPr lang="en-AU" dirty="0">
                <a:latin typeface="Arial" panose="020B0604020202020204" pitchFamily="34" charset="0"/>
                <a:cs typeface="Arial" panose="020B0604020202020204" pitchFamily="34" charset="0"/>
              </a:rPr>
              <a:t>Social Commentary: The poem addresses themes of mental health, environmental issues, and social justice, particularly regarding Australia’s history. It encourages readers to reflect on their actions and the state of the world.</a:t>
            </a:r>
          </a:p>
          <a:p>
            <a:r>
              <a:rPr lang="en-AU" dirty="0">
                <a:latin typeface="Arial" panose="020B0604020202020204" pitchFamily="34" charset="0"/>
                <a:cs typeface="Arial" panose="020B0604020202020204" pitchFamily="34" charset="0"/>
              </a:rPr>
              <a:t>Urgency and Call to Action: The tone is passionate and urgent, motivating the audience to take action and change their perspectives and behaviours.</a:t>
            </a:r>
          </a:p>
          <a:p>
            <a:r>
              <a:rPr lang="en-AU" dirty="0">
                <a:latin typeface="Arial" panose="020B0604020202020204" pitchFamily="34" charset="0"/>
                <a:cs typeface="Arial" panose="020B0604020202020204" pitchFamily="34" charset="0"/>
              </a:rPr>
              <a:t>Imagery and Symbolism - Nature Imagery: References to air, plants, and the environment connect personal well-being to ecological health, emphasising interdependence. Symbolism of Air: Air symbolises life, freedom, and potential, while polluted air reflects societal issues and mental struggles.</a:t>
            </a:r>
          </a:p>
          <a:p>
            <a:endParaRPr lang="en-AU" dirty="0">
              <a:latin typeface="Public Sans"/>
            </a:endParaRP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0774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introduce this concept if appropriate to the class context. Read the slide and get students to summarise the information in their own words. Make connections to ‘rea-world’ examples.</a:t>
            </a:r>
          </a:p>
          <a:p>
            <a:endParaRPr lang="en-US" dirty="0">
              <a:latin typeface="Public Sans"/>
            </a:endParaRPr>
          </a:p>
          <a:p>
            <a:r>
              <a:rPr lang="en-US" dirty="0">
                <a:latin typeface="Public Sans"/>
              </a:rPr>
              <a:t>Image from https://education.nsw.gov.au/content/dam/main-education/teaching-and-learning/curriculum/key-learning-areas/english/media/documents/english-s3-s4-s5-textual-concepts-poster-perspective.pdf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802684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 note: </a:t>
            </a:r>
            <a:r>
              <a:rPr lang="en-AU" b="0">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a:t>
            </a:r>
            <a:r>
              <a:rPr lang="en-AU">
                <a:latin typeface="Arial" panose="020B0604020202020204" pitchFamily="34" charset="0"/>
                <a:cs typeface="Arial" panose="020B0604020202020204" pitchFamily="34" charset="0"/>
              </a:rPr>
              <a:t>used</a:t>
            </a:r>
            <a:r>
              <a:rPr lang="en-AU" b="0">
                <a:latin typeface="Arial" panose="020B0604020202020204" pitchFamily="34" charset="0"/>
                <a:cs typeface="Arial" panose="020B0604020202020204" pitchFamily="34" charset="0"/>
              </a:rPr>
              <a:t> in a classroom setting. A hinge question is a question that assists the teacher in determining whether they should progress with the lesson content or revisit the content or skill to support student progress.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gradual release of responsibility.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a:latin typeface="Arial" panose="020B0604020202020204" pitchFamily="34" charset="0"/>
                <a:cs typeface="Arial" panose="020B0604020202020204" pitchFamily="34" charset="0"/>
              </a:rPr>
              <a:t>Effective questioning strategies cause all students to think. This creates high engagement classroom environments which improve student achievement (Black and Wiliam 2018).</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375953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using effective questioning model how to complete this activity to students to elicit their experiences of reading – do the texts they typically read have a hopeful view of the world?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461352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lead a teacher discussion – are perspectives like this always clear in poems and other texts (films, songs?) Why/ why not?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23515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 </a:t>
            </a:r>
            <a:r>
              <a:rPr lang="en-US" dirty="0">
                <a:latin typeface="Arial" panose="020B0604020202020204" pitchFamily="34" charset="0"/>
                <a:cs typeface="Arial" panose="020B0604020202020204" pitchFamily="34" charset="0"/>
              </a:rPr>
              <a:t>lead and model brainstorm using map on next slide. Model thinking aloud and finding evidence then release responsibility for students to complete independently.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362664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class should co-construct after student collaborative working time in pairs.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47910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59711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Teacher note: </a:t>
            </a:r>
            <a:r>
              <a:rPr lang="en-US" b="0" dirty="0">
                <a:latin typeface="Arial" panose="020B0604020202020204" pitchFamily="34" charset="0"/>
                <a:cs typeface="Arial" panose="020B0604020202020204" pitchFamily="34" charset="0"/>
              </a:rPr>
              <a:t>explain to students what a word cline is and that it helps us ‘see ‘degrees of  a word’s meaning. Use the example on the slide to demonstrate this. To consolidate understanding , another example might be: </a:t>
            </a:r>
            <a:r>
              <a:rPr lang="en-AU" sz="1600" dirty="0">
                <a:effectLst/>
                <a:latin typeface="Arial" panose="020B0604020202020204" pitchFamily="34" charset="0"/>
                <a:ea typeface="Calibri" panose="020F0502020204030204" pitchFamily="34" charset="0"/>
                <a:cs typeface="Arial" panose="020B0604020202020204" pitchFamily="34" charset="0"/>
              </a:rPr>
              <a:t>Frustrating – difficult – demanding – straining – stressful – nerve-wracking – traumatic</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further support: https://education.nsw.gov.au/content/dam/main-education/teaching-and-learning/curriculum/key-learning-areas/english/media/documents/word-clines-english-s2.docx</a:t>
            </a: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525657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a:t>
            </a:r>
            <a:r>
              <a:rPr lang="en-AU" dirty="0">
                <a:latin typeface="Arial" panose="020B0604020202020204" pitchFamily="34" charset="0"/>
                <a:cs typeface="Arial" panose="020B0604020202020204" pitchFamily="34" charset="0"/>
              </a:rPr>
              <a:t>: co-construct a word cline with the class.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Alternatives to practise in relation to youth issues: angry, carefree, destroy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27952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4266049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b="0" dirty="0">
                <a:latin typeface="Arial" panose="020B0604020202020204" pitchFamily="34" charset="0"/>
                <a:cs typeface="Arial" panose="020B0604020202020204" pitchFamily="34" charset="0"/>
              </a:rPr>
              <a:t>this activity provides an opportunity for students to write a letter of introduction that demonstrates voice. This letter could intentionally include a range of spelling, grammar, punctuation and sentence structure errors, and students could be instructed to proofread and edit the letter. After editing the teacher’s letter, students could be encouraged to reflect on and edit their own letter.</a:t>
            </a:r>
          </a:p>
          <a:p>
            <a:endParaRPr lang="en-AU" b="0"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35</a:t>
            </a:fld>
            <a:endParaRPr lang="en-AU"/>
          </a:p>
        </p:txBody>
      </p:sp>
    </p:spTree>
    <p:extLst>
      <p:ext uri="{BB962C8B-B14F-4D97-AF65-F5344CB8AC3E}">
        <p14:creationId xmlns:p14="http://schemas.microsoft.com/office/powerpoint/2010/main" val="3170930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a:latin typeface="Arial" panose="020B0604020202020204" pitchFamily="34" charset="0"/>
                <a:cs typeface="Arial" panose="020B0604020202020204" pitchFamily="34" charset="0"/>
              </a:rPr>
              <a:t>Teacher note: </a:t>
            </a:r>
            <a:r>
              <a:rPr lang="en-US">
                <a:latin typeface="Arial" panose="020B0604020202020204" pitchFamily="34" charset="0"/>
                <a:cs typeface="Arial" panose="020B0604020202020204" pitchFamily="34" charset="0"/>
              </a:rPr>
              <a:t>another activity that students could complete is to participate in a class debate using the topic on the screen.</a:t>
            </a:r>
          </a:p>
          <a:p>
            <a:endParaRPr lang="en-US"/>
          </a:p>
          <a:p>
            <a:endParaRPr lang="en-AU" b="1"/>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36</a:t>
            </a:fld>
            <a:endParaRPr lang="en-AU"/>
          </a:p>
        </p:txBody>
      </p:sp>
    </p:spTree>
    <p:extLst>
      <p:ext uri="{BB962C8B-B14F-4D97-AF65-F5344CB8AC3E}">
        <p14:creationId xmlns:p14="http://schemas.microsoft.com/office/powerpoint/2010/main" val="263875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latin typeface="Arial" panose="020B0604020202020204" pitchFamily="34" charset="0"/>
                <a:cs typeface="Arial" panose="020B0604020202020204" pitchFamily="34" charset="0"/>
              </a:rPr>
              <a:t>Teacher note: </a:t>
            </a:r>
            <a:r>
              <a:rPr lang="en-US" dirty="0">
                <a:latin typeface="Arial" panose="020B0604020202020204" pitchFamily="34" charset="0"/>
                <a:cs typeface="Arial" panose="020B0604020202020204" pitchFamily="34" charset="0"/>
              </a:rPr>
              <a:t>these poems can be displayed in the classroom or shared with parents and caregivers as part of a check-in and progress report on students settling into high school English. </a:t>
            </a:r>
          </a:p>
          <a:p>
            <a:r>
              <a:rPr lang="en-AU" dirty="0">
                <a:latin typeface="Arial" panose="020B0604020202020204" pitchFamily="34" charset="0"/>
                <a:cs typeface="Arial" panose="020B0604020202020204" pitchFamily="34" charset="0"/>
                <a:hlinkClick r:id="rId3"/>
              </a:rPr>
              <a:t>Blackout Poetry | Art and Literacy Activity (7:48)</a:t>
            </a:r>
            <a:r>
              <a:rPr lang="en-AU"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3798254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a:latin typeface="Arial" panose="020B0604020202020204" pitchFamily="34" charset="0"/>
                <a:cs typeface="Arial" panose="020B0604020202020204" pitchFamily="34" charset="0"/>
              </a:rPr>
              <a:t>Teacher note: </a:t>
            </a:r>
            <a:r>
              <a:rPr lang="en-US">
                <a:latin typeface="Arial" panose="020B0604020202020204" pitchFamily="34" charset="0"/>
                <a:cs typeface="Arial" panose="020B0604020202020204" pitchFamily="34" charset="0"/>
              </a:rPr>
              <a:t>support students to respond to how a feel impacts the responder b using the prompts on the slide.</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3616360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a:latin typeface="Arial" panose="020B0604020202020204" pitchFamily="34" charset="0"/>
                <a:cs typeface="Arial" panose="020B0604020202020204" pitchFamily="34" charset="0"/>
              </a:rPr>
              <a:t>Teacher note: </a:t>
            </a:r>
            <a:r>
              <a:rPr lang="en-US">
                <a:latin typeface="Arial" panose="020B0604020202020204" pitchFamily="34" charset="0"/>
                <a:cs typeface="Arial" panose="020B0604020202020204" pitchFamily="34" charset="0"/>
              </a:rPr>
              <a:t>this activity requires students to think about the prompt question and share their ideas with a partner or the class.</a:t>
            </a:r>
          </a:p>
          <a:p>
            <a:pPr marL="285750" indent="-285750">
              <a:buFont typeface="Arial"/>
              <a:buChar char="•"/>
            </a:pPr>
            <a:endParaRPr lang="en-US"/>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39</a:t>
            </a:fld>
            <a:endParaRPr lang="en-AU"/>
          </a:p>
        </p:txBody>
      </p:sp>
    </p:spTree>
    <p:extLst>
      <p:ext uri="{BB962C8B-B14F-4D97-AF65-F5344CB8AC3E}">
        <p14:creationId xmlns:p14="http://schemas.microsoft.com/office/powerpoint/2010/main" val="1787558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 </a:t>
            </a:r>
            <a:r>
              <a:rPr lang="en-US" dirty="0">
                <a:latin typeface="Arial" panose="020B0604020202020204" pitchFamily="34" charset="0"/>
                <a:cs typeface="Arial" panose="020B0604020202020204" pitchFamily="34" charset="0"/>
              </a:rPr>
              <a:t>students should complete a </a:t>
            </a:r>
            <a:r>
              <a:rPr lang="en-AU" dirty="0">
                <a:latin typeface="Arial" panose="020B0604020202020204" pitchFamily="34" charset="0"/>
                <a:cs typeface="Arial" panose="020B0604020202020204" pitchFamily="34" charset="0"/>
              </a:rPr>
              <a:t>3-2-1 things I learned about voice in their English book.</a:t>
            </a: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a:t>
            </a:r>
            <a:r>
              <a:rPr lang="en-US"/>
              <a:t>: this is an opportunity to introduce specific learning expectations regarding classroom set up, bookwork, rules and procedures for the classroom, setting norms for learning, etc.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61093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students work in pairs then share ideas with the class. Can they think of any other expressions or meanings connected to the word?</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52455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Teacher note: </a:t>
            </a:r>
            <a:r>
              <a:rPr lang="en-US">
                <a:latin typeface="Arial" panose="020B0604020202020204" pitchFamily="34" charset="0"/>
                <a:cs typeface="Arial" panose="020B0604020202020204" pitchFamily="34" charset="0"/>
              </a:rPr>
              <a:t>adjust explanation to suit class context.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99188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to make the distinction to a speaking voice clear here.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83982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603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635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4659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36310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7729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426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29582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33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116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797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6763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3790924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ucation.nsw.gov.au/teaching-and-learning/curriculum/english/english-curriculum-resources-k-12/english-7-10-resources/stage-4-year-7-powerful-youth-voic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ideo" Target="https://www.youtube.com/embed/9rydKJcHH4M?feature=oembed"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unsplash.com/photos/cloudy-sky-during-daytime-E9aetBe2w40?utm_content=creditCopyText&amp;utm_medium=referral&amp;utm_source=unsplash" TargetMode="External"/><Relationship Id="rId4" Type="http://schemas.openxmlformats.org/officeDocument/2006/relationships/hyperlink" Target="https://unsplash.com/@sam?utm_content=creditCopyText&amp;utm_medium=referral&amp;utm_source=unsplash"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8.xml"/><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25.xml"/><Relationship Id="rId5" Type="http://schemas.openxmlformats.org/officeDocument/2006/relationships/slide" Target="slide13.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nsw.gov.au/teaching-and-learning/curriculum/explicit-teaching/explicit-teaching-strategies" TargetMode="External"/><Relationship Id="rId1" Type="http://schemas.openxmlformats.org/officeDocument/2006/relationships/slideLayout" Target="../slideLayouts/slideLayout8.xml"/><Relationship Id="rId5" Type="http://schemas.openxmlformats.org/officeDocument/2006/relationships/hyperlink" Target="https://www.ascd.org/el/articles/the-right-questions-the-right-way" TargetMode="External"/><Relationship Id="rId4" Type="http://schemas.openxmlformats.org/officeDocument/2006/relationships/hyperlink" Target="https://app.education.nsw.gov.au/digital-learning-selector/LearningActivity/Browser?cache_id=f77b0"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4E45DB-8F54-1908-A863-61EAB6245805}"/>
              </a:ext>
            </a:extLst>
          </p:cNvPr>
          <p:cNvSpPr>
            <a:spLocks noGrp="1"/>
          </p:cNvSpPr>
          <p:nvPr>
            <p:ph type="title"/>
          </p:nvPr>
        </p:nvSpPr>
        <p:spPr/>
        <p:txBody>
          <a:bodyPr/>
          <a:lstStyle/>
          <a:p>
            <a:r>
              <a:rPr lang="en-AU" dirty="0">
                <a:latin typeface="+mj-lt"/>
              </a:rPr>
              <a:t>Instructions for use</a:t>
            </a:r>
            <a:endParaRPr lang="en-AU" dirty="0"/>
          </a:p>
        </p:txBody>
      </p:sp>
      <p:sp>
        <p:nvSpPr>
          <p:cNvPr id="7" name="Picture Placeholder 6">
            <a:extLst>
              <a:ext uri="{FF2B5EF4-FFF2-40B4-BE49-F238E27FC236}">
                <a16:creationId xmlns:a16="http://schemas.microsoft.com/office/drawing/2014/main" id="{DCE9B1AC-9EDB-9F12-94BA-C6A66D2546D0}"/>
              </a:ext>
            </a:extLst>
          </p:cNvPr>
          <p:cNvSpPr>
            <a:spLocks noGrp="1"/>
          </p:cNvSpPr>
          <p:nvPr>
            <p:ph type="pic" sz="quarter" idx="13"/>
          </p:nvPr>
        </p:nvSpPr>
        <p:spPr/>
        <p:txBody>
          <a:bodyPr/>
          <a:lstStyle/>
          <a:p>
            <a:pPr marL="342900" indent="-342900">
              <a:lnSpc>
                <a:spcPct val="150000"/>
              </a:lnSpc>
              <a:spcAft>
                <a:spcPts val="600"/>
              </a:spcAft>
              <a:buFont typeface="Arial"/>
              <a:buChar char="•"/>
            </a:pPr>
            <a:r>
              <a:rPr lang="en-AU" sz="1800" dirty="0">
                <a:latin typeface="+mn-lt"/>
                <a:ea typeface="+mn-lt"/>
                <a:cs typeface="+mn-lt"/>
              </a:rPr>
              <a:t>This resource is not a teaching and learning program. It should be used in conjunction with the </a:t>
            </a:r>
            <a:r>
              <a:rPr lang="en-AU" sz="1800" b="1" dirty="0">
                <a:latin typeface="+mn-lt"/>
                <a:ea typeface="+mn-lt"/>
                <a:cs typeface="+mn-lt"/>
              </a:rPr>
              <a:t>‘</a:t>
            </a:r>
            <a:r>
              <a:rPr lang="en-AU" sz="1800" b="1" dirty="0">
                <a:latin typeface="+mn-lt"/>
                <a:ea typeface="+mn-lt"/>
                <a:cs typeface="+mn-lt"/>
                <a:hlinkClick r:id="rId2"/>
              </a:rPr>
              <a:t>Powerful youth voices’ – Year 7, Term 1</a:t>
            </a:r>
            <a:r>
              <a:rPr lang="en-AU" sz="1800" b="1" dirty="0">
                <a:latin typeface="+mn-lt"/>
                <a:ea typeface="+mn-lt"/>
                <a:cs typeface="+mn-lt"/>
              </a:rPr>
              <a:t>.</a:t>
            </a:r>
            <a:endParaRPr lang="en-AU" sz="1800" b="1"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add and adapt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a:solidFill>
                  <a:srgbClr val="22272B"/>
                </a:solidFill>
                <a:latin typeface="+mn-lt"/>
                <a:cs typeface="Arial"/>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69CE9CEE-FBA5-B1D4-675D-E559418C6D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13392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a:rPr>
              <a:t>Introduction to (writing) voice</a:t>
            </a:r>
            <a:endParaRPr lang="en-US">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cs typeface="Arial"/>
              </a:rPr>
              <a:t>Voice</a:t>
            </a:r>
            <a:endParaRPr lang="en-AU" dirty="0">
              <a:latin typeface="+mj-lt"/>
            </a:endParaRPr>
          </a:p>
        </p:txBody>
      </p:sp>
      <p:sp>
        <p:nvSpPr>
          <p:cNvPr id="7" name="Text Placeholder 6">
            <a:extLst>
              <a:ext uri="{FF2B5EF4-FFF2-40B4-BE49-F238E27FC236}">
                <a16:creationId xmlns:a16="http://schemas.microsoft.com/office/drawing/2014/main" id="{2CE31866-C2A0-274E-42F9-8181833D4459}"/>
              </a:ext>
            </a:extLst>
          </p:cNvPr>
          <p:cNvSpPr>
            <a:spLocks noGrp="1"/>
          </p:cNvSpPr>
          <p:nvPr>
            <p:ph type="body" sz="quarter" idx="18"/>
          </p:nvPr>
        </p:nvSpPr>
        <p:spPr/>
        <p:txBody>
          <a:bodyPr/>
          <a:lstStyle/>
          <a:p>
            <a:r>
              <a:rPr lang="en-US" dirty="0"/>
              <a:t>Definition</a:t>
            </a:r>
            <a:endParaRPr lang="en-AU" dirty="0"/>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000" y="1677013"/>
            <a:ext cx="11483998" cy="4077877"/>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spcAft>
                <a:spcPts val="0"/>
              </a:spcAft>
            </a:pPr>
            <a:r>
              <a:rPr lang="en-AU" dirty="0">
                <a:latin typeface="+mn-lt"/>
                <a:cs typeface="Arial"/>
              </a:rPr>
              <a:t>Voice is a part of a composer’s style that is distinct and individual. It has 3 characteristics:</a:t>
            </a:r>
          </a:p>
          <a:p>
            <a:pPr marL="457200" indent="-457200">
              <a:spcBef>
                <a:spcPts val="1000"/>
              </a:spcBef>
              <a:spcAft>
                <a:spcPts val="0"/>
              </a:spcAft>
              <a:buFont typeface="+mj-lt"/>
              <a:buAutoNum type="arabicPeriod"/>
            </a:pPr>
            <a:r>
              <a:rPr lang="en-AU" dirty="0">
                <a:latin typeface="+mn-lt"/>
                <a:cs typeface="Arial"/>
              </a:rPr>
              <a:t>It is created by arranging language and textual features.</a:t>
            </a:r>
          </a:p>
          <a:p>
            <a:pPr marL="457200" indent="-457200">
              <a:spcBef>
                <a:spcPts val="1000"/>
              </a:spcBef>
              <a:spcAft>
                <a:spcPts val="0"/>
              </a:spcAft>
              <a:buFont typeface="+mj-lt"/>
              <a:buAutoNum type="arabicPeriod"/>
            </a:pPr>
            <a:r>
              <a:rPr lang="en-AU" dirty="0">
                <a:latin typeface="+mn-lt"/>
                <a:cs typeface="Arial"/>
              </a:rPr>
              <a:t>It is used to achieve the composer’s purpose.</a:t>
            </a:r>
          </a:p>
          <a:p>
            <a:pPr marL="457200" indent="-457200">
              <a:spcBef>
                <a:spcPts val="1000"/>
              </a:spcBef>
              <a:spcAft>
                <a:spcPts val="0"/>
              </a:spcAft>
              <a:buFont typeface="+mj-lt"/>
              <a:buAutoNum type="arabicPeriod"/>
            </a:pPr>
            <a:r>
              <a:rPr lang="en-AU" dirty="0">
                <a:latin typeface="+mn-lt"/>
                <a:cs typeface="Arial"/>
              </a:rPr>
              <a:t>It stays the same within a text: one text = one voice.</a:t>
            </a:r>
          </a:p>
          <a:p>
            <a:pPr>
              <a:spcBef>
                <a:spcPts val="2400"/>
              </a:spcBef>
              <a:spcAft>
                <a:spcPts val="0"/>
              </a:spcAft>
            </a:pPr>
            <a:r>
              <a:rPr lang="en-AU" b="1" dirty="0">
                <a:solidFill>
                  <a:schemeClr val="tx2"/>
                </a:solidFill>
                <a:latin typeface="+mj-lt"/>
                <a:cs typeface="Arial"/>
              </a:rPr>
              <a:t>For example</a:t>
            </a:r>
          </a:p>
          <a:p>
            <a:pPr>
              <a:spcBef>
                <a:spcPts val="1000"/>
              </a:spcBef>
              <a:spcAft>
                <a:spcPts val="0"/>
              </a:spcAft>
            </a:pPr>
            <a:r>
              <a:rPr lang="en-AU" dirty="0">
                <a:latin typeface="+mn-lt"/>
                <a:cs typeface="Arial"/>
              </a:rPr>
              <a:t>A composer, for example Dr Seuss, tends to create a certain writing voice which many people can recognise as an element of his overall style.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a:rPr>
              <a:t>Gradual release of  responsibility – definitions, </a:t>
            </a:r>
            <a:r>
              <a:rPr lang="en-US" dirty="0">
                <a:ea typeface="+mj-lt"/>
                <a:cs typeface="Arial"/>
              </a:rPr>
              <a:t>modelled practice and experimenting</a:t>
            </a:r>
            <a:endParaRPr lang="en-AU" dirty="0">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a:rPr>
              <a:t>Tone and Style</a:t>
            </a:r>
            <a:br>
              <a:rPr lang="en-US">
                <a:latin typeface="+mj-lt"/>
                <a:cs typeface="Arial"/>
              </a:rPr>
            </a:br>
            <a:r>
              <a:rPr lang="en-US">
                <a:latin typeface="+mj-lt"/>
                <a:cs typeface="Arial"/>
              </a:rPr>
              <a:t>(tone + style = writing voice?)</a:t>
            </a:r>
            <a:endParaRPr lang="en-US">
              <a:latin typeface="+mj-lt"/>
            </a:endParaRPr>
          </a:p>
        </p:txBody>
      </p:sp>
    </p:spTree>
    <p:extLst>
      <p:ext uri="{BB962C8B-B14F-4D97-AF65-F5344CB8AC3E}">
        <p14:creationId xmlns:p14="http://schemas.microsoft.com/office/powerpoint/2010/main" val="8488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sz="4400" dirty="0">
                <a:solidFill>
                  <a:srgbClr val="000000"/>
                </a:solidFill>
                <a:latin typeface="+mj-lt"/>
                <a:cs typeface="Arial"/>
              </a:rPr>
              <a:t>Tone (1)</a:t>
            </a:r>
            <a:endParaRPr lang="en-US"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Definition</a:t>
            </a:r>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vert="horz" lIns="0" tIns="0" rIns="0" bIns="0" rtlCol="0" anchor="t">
            <a:noAutofit/>
          </a:bodyPr>
          <a:lstStyle/>
          <a:p>
            <a:r>
              <a:rPr lang="en-AU">
                <a:solidFill>
                  <a:srgbClr val="22272B"/>
                </a:solidFill>
                <a:latin typeface="+mn-lt"/>
              </a:rPr>
              <a:t>Tone is a textual feature that is used and manipulated for effect by the composer. It can reveal the composer’s attitude towards the topic, and it can evoke emotion in the responder. It is created by specific language features such as connotation, emphasis and emotive language, and can change within a text according to the purpose, and to suit the interaction with an audience.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25543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0CDA2-64B9-BE5D-BEA7-AEB047CF6791}"/>
              </a:ext>
            </a:extLst>
          </p:cNvPr>
          <p:cNvSpPr>
            <a:spLocks noGrp="1"/>
          </p:cNvSpPr>
          <p:nvPr>
            <p:ph type="title"/>
          </p:nvPr>
        </p:nvSpPr>
        <p:spPr/>
        <p:txBody>
          <a:bodyPr/>
          <a:lstStyle/>
          <a:p>
            <a:r>
              <a:rPr lang="en-AU" dirty="0">
                <a:latin typeface="+mj-lt"/>
              </a:rPr>
              <a:t>Tone (2)</a:t>
            </a:r>
          </a:p>
        </p:txBody>
      </p:sp>
      <p:sp>
        <p:nvSpPr>
          <p:cNvPr id="4" name="Text Placeholder 3">
            <a:extLst>
              <a:ext uri="{FF2B5EF4-FFF2-40B4-BE49-F238E27FC236}">
                <a16:creationId xmlns:a16="http://schemas.microsoft.com/office/drawing/2014/main" id="{3834BACC-ABDE-AA1C-1E90-40E75F45CFD4}"/>
              </a:ext>
            </a:extLst>
          </p:cNvPr>
          <p:cNvSpPr>
            <a:spLocks noGrp="1"/>
          </p:cNvSpPr>
          <p:nvPr>
            <p:ph type="body" sz="quarter" idx="18"/>
          </p:nvPr>
        </p:nvSpPr>
        <p:spPr/>
        <p:txBody>
          <a:bodyPr/>
          <a:lstStyle/>
          <a:p>
            <a:r>
              <a:rPr lang="en-AU">
                <a:latin typeface="+mj-lt"/>
              </a:rPr>
              <a:t>Checking for understanding</a:t>
            </a:r>
          </a:p>
        </p:txBody>
      </p:sp>
      <p:sp>
        <p:nvSpPr>
          <p:cNvPr id="5" name="Text Placeholder 4">
            <a:extLst>
              <a:ext uri="{FF2B5EF4-FFF2-40B4-BE49-F238E27FC236}">
                <a16:creationId xmlns:a16="http://schemas.microsoft.com/office/drawing/2014/main" id="{D7C9F428-9465-3D69-DD63-B06BD22E968D}"/>
              </a:ext>
            </a:extLst>
          </p:cNvPr>
          <p:cNvSpPr>
            <a:spLocks noGrp="1"/>
          </p:cNvSpPr>
          <p:nvPr>
            <p:ph type="body" sz="quarter" idx="17"/>
          </p:nvPr>
        </p:nvSpPr>
        <p:spPr/>
        <p:txBody>
          <a:bodyPr/>
          <a:lstStyle/>
          <a:p>
            <a:r>
              <a:rPr lang="en-AU">
                <a:latin typeface="+mn-lt"/>
              </a:rPr>
              <a:t>Decide which word best describes the tone with a partner, then as a class:</a:t>
            </a:r>
          </a:p>
          <a:p>
            <a:pPr marL="457200" indent="-457200">
              <a:buFont typeface="+mj-lt"/>
              <a:buAutoNum type="arabicPeriod"/>
            </a:pPr>
            <a:r>
              <a:rPr lang="en-AU">
                <a:latin typeface="+mn-lt"/>
              </a:rPr>
              <a:t>The phrase ‘the invisible goodness’ creates a </a:t>
            </a:r>
            <a:r>
              <a:rPr lang="en-AU">
                <a:solidFill>
                  <a:schemeClr val="tx2"/>
                </a:solidFill>
                <a:latin typeface="+mn-lt"/>
              </a:rPr>
              <a:t>hopeful/delighted </a:t>
            </a:r>
            <a:r>
              <a:rPr lang="en-AU">
                <a:latin typeface="+mn-lt"/>
              </a:rPr>
              <a:t>tone.</a:t>
            </a:r>
          </a:p>
          <a:p>
            <a:pPr marL="457200" indent="-457200">
              <a:buFont typeface="+mj-lt"/>
              <a:buAutoNum type="arabicPeriod"/>
            </a:pPr>
            <a:r>
              <a:rPr lang="en-AU">
                <a:latin typeface="+mn-lt"/>
              </a:rPr>
              <a:t>The clause ‘although it’s taking its toil, we still breathe’ suggests a </a:t>
            </a:r>
            <a:r>
              <a:rPr lang="en-AU">
                <a:solidFill>
                  <a:schemeClr val="tx2"/>
                </a:solidFill>
                <a:latin typeface="+mn-lt"/>
              </a:rPr>
              <a:t>hopeless/positive </a:t>
            </a:r>
            <a:r>
              <a:rPr lang="en-AU">
                <a:latin typeface="+mn-lt"/>
              </a:rPr>
              <a:t>tone.</a:t>
            </a:r>
          </a:p>
          <a:p>
            <a:pPr marL="457200" indent="-457200">
              <a:buFont typeface="+mj-lt"/>
              <a:buAutoNum type="arabicPeriod"/>
            </a:pPr>
            <a:r>
              <a:rPr lang="en-AU">
                <a:latin typeface="+mn-lt"/>
              </a:rPr>
              <a:t>The clause ‘we’ve been killing our own survival’ changes the tone to one of </a:t>
            </a:r>
            <a:r>
              <a:rPr lang="en-AU">
                <a:solidFill>
                  <a:schemeClr val="tx2"/>
                </a:solidFill>
                <a:latin typeface="+mn-lt"/>
              </a:rPr>
              <a:t>negativity/anger</a:t>
            </a:r>
            <a:r>
              <a:rPr lang="en-AU">
                <a:latin typeface="+mn-lt"/>
              </a:rPr>
              <a:t>.</a:t>
            </a:r>
          </a:p>
        </p:txBody>
      </p:sp>
      <p:sp>
        <p:nvSpPr>
          <p:cNvPr id="2" name="Slide Number Placeholder 1">
            <a:extLst>
              <a:ext uri="{FF2B5EF4-FFF2-40B4-BE49-F238E27FC236}">
                <a16:creationId xmlns:a16="http://schemas.microsoft.com/office/drawing/2014/main" id="{CDA2E1BD-33FD-3DAC-999D-FD072C5130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51706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52525B-8F95-0BA2-F5F8-E7FD872E51B6}"/>
              </a:ext>
            </a:extLst>
          </p:cNvPr>
          <p:cNvSpPr>
            <a:spLocks noGrp="1"/>
          </p:cNvSpPr>
          <p:nvPr>
            <p:ph type="title"/>
          </p:nvPr>
        </p:nvSpPr>
        <p:spPr/>
        <p:txBody>
          <a:bodyPr/>
          <a:lstStyle/>
          <a:p>
            <a:r>
              <a:rPr lang="en-AU">
                <a:latin typeface="+mj-lt"/>
              </a:rPr>
              <a:t>Tone in a poem</a:t>
            </a:r>
          </a:p>
        </p:txBody>
      </p:sp>
      <p:sp>
        <p:nvSpPr>
          <p:cNvPr id="4" name="Text Placeholder 3">
            <a:extLst>
              <a:ext uri="{FF2B5EF4-FFF2-40B4-BE49-F238E27FC236}">
                <a16:creationId xmlns:a16="http://schemas.microsoft.com/office/drawing/2014/main" id="{F6E62330-C57E-85A5-875E-C8D064B6F33F}"/>
              </a:ext>
            </a:extLst>
          </p:cNvPr>
          <p:cNvSpPr>
            <a:spLocks noGrp="1"/>
          </p:cNvSpPr>
          <p:nvPr>
            <p:ph type="body" sz="quarter" idx="18"/>
          </p:nvPr>
        </p:nvSpPr>
        <p:spPr/>
        <p:txBody>
          <a:bodyPr/>
          <a:lstStyle/>
          <a:p>
            <a:r>
              <a:rPr lang="en-AU" dirty="0">
                <a:latin typeface="+mj-lt"/>
              </a:rPr>
              <a:t>(Adjusted) from Core text 1 – ‘Australian Air’ by </a:t>
            </a:r>
            <a:r>
              <a:rPr lang="en-AU" dirty="0" err="1">
                <a:latin typeface="+mj-lt"/>
              </a:rPr>
              <a:t>Solli</a:t>
            </a:r>
            <a:r>
              <a:rPr lang="en-AU" dirty="0">
                <a:latin typeface="+mj-lt"/>
              </a:rPr>
              <a:t> Raphael</a:t>
            </a:r>
          </a:p>
        </p:txBody>
      </p:sp>
      <p:sp>
        <p:nvSpPr>
          <p:cNvPr id="5" name="Text Placeholder 4">
            <a:extLst>
              <a:ext uri="{FF2B5EF4-FFF2-40B4-BE49-F238E27FC236}">
                <a16:creationId xmlns:a16="http://schemas.microsoft.com/office/drawing/2014/main" id="{FE530E54-AA13-B48C-44E0-401B6EA6533B}"/>
              </a:ext>
            </a:extLst>
          </p:cNvPr>
          <p:cNvSpPr>
            <a:spLocks noGrp="1"/>
          </p:cNvSpPr>
          <p:nvPr>
            <p:ph type="body" sz="quarter" idx="17"/>
          </p:nvPr>
        </p:nvSpPr>
        <p:spPr/>
        <p:txBody>
          <a:bodyPr/>
          <a:lstStyle/>
          <a:p>
            <a:r>
              <a:rPr lang="en-AU" dirty="0">
                <a:solidFill>
                  <a:schemeClr val="tx2"/>
                </a:solidFill>
                <a:latin typeface="+mn-lt"/>
              </a:rPr>
              <a:t>What has been changed – and what have the changes done to the tone?</a:t>
            </a:r>
          </a:p>
          <a:p>
            <a:r>
              <a:rPr lang="en-AU" dirty="0">
                <a:latin typeface="+mn-lt"/>
              </a:rPr>
              <a:t>So don’t sit around waiting for your life to roll on, instead –  </a:t>
            </a:r>
          </a:p>
          <a:p>
            <a:r>
              <a:rPr lang="en-AU" dirty="0">
                <a:latin typeface="+mn-lt"/>
              </a:rPr>
              <a:t>pick up your pens and your paper – your voices and your eyes,  </a:t>
            </a:r>
          </a:p>
          <a:p>
            <a:r>
              <a:rPr lang="en-AU" dirty="0">
                <a:latin typeface="+mn-lt"/>
              </a:rPr>
              <a:t>so we can get near the sky, and look down on the world,  </a:t>
            </a:r>
          </a:p>
          <a:p>
            <a:r>
              <a:rPr lang="en-AU" dirty="0">
                <a:latin typeface="+mn-lt"/>
              </a:rPr>
              <a:t>and tell them why,  </a:t>
            </a:r>
          </a:p>
          <a:p>
            <a:r>
              <a:rPr lang="en-AU" dirty="0">
                <a:latin typeface="+mn-lt"/>
              </a:rPr>
              <a:t>we need to do something</a:t>
            </a:r>
          </a:p>
          <a:p>
            <a:r>
              <a:rPr lang="en-AU" dirty="0">
                <a:latin typeface="+mn-lt"/>
              </a:rPr>
              <a:t>	To our lives.</a:t>
            </a:r>
          </a:p>
        </p:txBody>
      </p:sp>
      <p:sp>
        <p:nvSpPr>
          <p:cNvPr id="2" name="Slide Number Placeholder 1">
            <a:extLst>
              <a:ext uri="{FF2B5EF4-FFF2-40B4-BE49-F238E27FC236}">
                <a16:creationId xmlns:a16="http://schemas.microsoft.com/office/drawing/2014/main" id="{88B72114-23F7-71B8-18F0-2F50843A0A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3058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cs typeface="Arial"/>
              </a:rPr>
              <a:t>Tone</a:t>
            </a:r>
            <a:endParaRPr lang="en-US" dirty="0">
              <a:latin typeface="+mj-lt"/>
            </a:endParaRPr>
          </a:p>
        </p:txBody>
      </p:sp>
      <p:sp>
        <p:nvSpPr>
          <p:cNvPr id="9" name="Text Placeholder 8">
            <a:extLst>
              <a:ext uri="{FF2B5EF4-FFF2-40B4-BE49-F238E27FC236}">
                <a16:creationId xmlns:a16="http://schemas.microsoft.com/office/drawing/2014/main" id="{D3C23742-E4E3-587B-3855-1ADB0FCC6949}"/>
              </a:ext>
            </a:extLst>
          </p:cNvPr>
          <p:cNvSpPr>
            <a:spLocks noGrp="1"/>
          </p:cNvSpPr>
          <p:nvPr>
            <p:ph type="body" sz="quarter" idx="18"/>
          </p:nvPr>
        </p:nvSpPr>
        <p:spPr/>
        <p:txBody>
          <a:bodyPr/>
          <a:lstStyle/>
          <a:p>
            <a:r>
              <a:rPr lang="en-US" dirty="0">
                <a:latin typeface="+mj-lt"/>
              </a:rPr>
              <a:t>Modelled and guided</a:t>
            </a:r>
            <a:endParaRPr lang="en-AU" dirty="0">
              <a:latin typeface="+mj-lt"/>
            </a:endParaRPr>
          </a:p>
        </p:txBody>
      </p:sp>
      <p:sp>
        <p:nvSpPr>
          <p:cNvPr id="7" name="Text Placeholder 6">
            <a:extLst>
              <a:ext uri="{FF2B5EF4-FFF2-40B4-BE49-F238E27FC236}">
                <a16:creationId xmlns:a16="http://schemas.microsoft.com/office/drawing/2014/main" id="{9FA4ACAB-A017-3C26-7014-D4385DA240F5}"/>
              </a:ext>
            </a:extLst>
          </p:cNvPr>
          <p:cNvSpPr>
            <a:spLocks noGrp="1"/>
          </p:cNvSpPr>
          <p:nvPr>
            <p:ph type="body" sz="quarter" idx="17"/>
          </p:nvPr>
        </p:nvSpPr>
        <p:spPr/>
        <p:txBody>
          <a:bodyPr/>
          <a:lstStyle/>
          <a:p>
            <a:pPr marL="285750" indent="-285750">
              <a:buFont typeface="Arial"/>
              <a:buChar char="•"/>
            </a:pPr>
            <a:r>
              <a:rPr lang="en-AU" sz="2000" dirty="0">
                <a:solidFill>
                  <a:srgbClr val="000000"/>
                </a:solidFill>
                <a:latin typeface="+mn-lt"/>
              </a:rPr>
              <a:t>Do you agree that Raphael’s tone (attitude) to his topic is hopeful?</a:t>
            </a:r>
          </a:p>
          <a:p>
            <a:pPr marL="285750" indent="-285750">
              <a:buFont typeface="Arial"/>
              <a:buChar char="•"/>
            </a:pPr>
            <a:r>
              <a:rPr lang="en-AU" sz="2000" dirty="0">
                <a:solidFill>
                  <a:srgbClr val="000000"/>
                </a:solidFill>
                <a:latin typeface="+mn-lt"/>
              </a:rPr>
              <a:t>What happens to the tone if you replace words like ‘grab’ with ‘pick up’? </a:t>
            </a:r>
          </a:p>
          <a:p>
            <a:pPr marL="285750" indent="-285750">
              <a:buFont typeface="Arial"/>
              <a:buChar char="•"/>
            </a:pPr>
            <a:r>
              <a:rPr lang="en-AU" sz="2000" dirty="0">
                <a:solidFill>
                  <a:srgbClr val="000000"/>
                </a:solidFill>
                <a:latin typeface="+mn-lt"/>
              </a:rPr>
              <a:t>What other words can we use to describe Raphael’s tone?</a:t>
            </a:r>
          </a:p>
          <a:p>
            <a:endParaRPr lang="en-AU" dirty="0">
              <a:latin typeface="+mn-lt"/>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38408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2C02D-6CF8-ECFC-A955-64EC79CBD024}"/>
              </a:ext>
            </a:extLst>
          </p:cNvPr>
          <p:cNvSpPr>
            <a:spLocks noGrp="1"/>
          </p:cNvSpPr>
          <p:nvPr>
            <p:ph type="title"/>
          </p:nvPr>
        </p:nvSpPr>
        <p:spPr/>
        <p:txBody>
          <a:bodyPr/>
          <a:lstStyle/>
          <a:p>
            <a:r>
              <a:rPr lang="en-AU" dirty="0">
                <a:latin typeface="+mn-lt"/>
              </a:rPr>
              <a:t>A powerful voice</a:t>
            </a:r>
          </a:p>
        </p:txBody>
      </p:sp>
      <p:sp>
        <p:nvSpPr>
          <p:cNvPr id="4" name="Text Placeholder 3">
            <a:extLst>
              <a:ext uri="{FF2B5EF4-FFF2-40B4-BE49-F238E27FC236}">
                <a16:creationId xmlns:a16="http://schemas.microsoft.com/office/drawing/2014/main" id="{F884ED4B-E414-446C-768A-540547C0E057}"/>
              </a:ext>
            </a:extLst>
          </p:cNvPr>
          <p:cNvSpPr>
            <a:spLocks noGrp="1"/>
          </p:cNvSpPr>
          <p:nvPr>
            <p:ph type="body" sz="quarter" idx="18"/>
          </p:nvPr>
        </p:nvSpPr>
        <p:spPr/>
        <p:txBody>
          <a:bodyPr/>
          <a:lstStyle/>
          <a:p>
            <a:r>
              <a:rPr lang="en-AU">
                <a:latin typeface="+mn-lt"/>
              </a:rPr>
              <a:t>Using verbs to get your perspectives across</a:t>
            </a:r>
          </a:p>
        </p:txBody>
      </p:sp>
      <p:sp>
        <p:nvSpPr>
          <p:cNvPr id="5" name="Text Placeholder 4">
            <a:extLst>
              <a:ext uri="{FF2B5EF4-FFF2-40B4-BE49-F238E27FC236}">
                <a16:creationId xmlns:a16="http://schemas.microsoft.com/office/drawing/2014/main" id="{A6867CD9-C8D8-0A40-2581-08C105D1D312}"/>
              </a:ext>
            </a:extLst>
          </p:cNvPr>
          <p:cNvSpPr>
            <a:spLocks noGrp="1"/>
          </p:cNvSpPr>
          <p:nvPr>
            <p:ph type="body" sz="quarter" idx="17"/>
          </p:nvPr>
        </p:nvSpPr>
        <p:spPr>
          <a:xfrm>
            <a:off x="360000" y="1803812"/>
            <a:ext cx="4290658" cy="4807835"/>
          </a:xfrm>
        </p:spPr>
        <p:txBody>
          <a:bodyPr/>
          <a:lstStyle/>
          <a:p>
            <a:r>
              <a:rPr lang="en-AU" sz="1800" dirty="0">
                <a:effectLst/>
                <a:latin typeface="+mn-lt"/>
                <a:ea typeface="Calibri" panose="020F0502020204030204" pitchFamily="34" charset="0"/>
              </a:rPr>
              <a:t>Don’t </a:t>
            </a:r>
            <a:r>
              <a:rPr lang="en-AU" sz="1800" dirty="0">
                <a:solidFill>
                  <a:schemeClr val="tx2"/>
                </a:solidFill>
                <a:effectLst/>
                <a:latin typeface="+mn-lt"/>
                <a:ea typeface="Calibri" panose="020F0502020204030204" pitchFamily="34" charset="0"/>
              </a:rPr>
              <a:t>sit around </a:t>
            </a:r>
          </a:p>
          <a:p>
            <a:r>
              <a:rPr lang="en-AU" sz="1800" dirty="0">
                <a:effectLst/>
                <a:latin typeface="+mn-lt"/>
                <a:ea typeface="Calibri" panose="020F0502020204030204" pitchFamily="34" charset="0"/>
              </a:rPr>
              <a:t>Waiting for your life to </a:t>
            </a:r>
            <a:r>
              <a:rPr lang="en-AU" sz="1800" dirty="0">
                <a:solidFill>
                  <a:schemeClr val="tx2"/>
                </a:solidFill>
                <a:effectLst/>
                <a:latin typeface="+mn-lt"/>
                <a:ea typeface="Calibri" panose="020F0502020204030204" pitchFamily="34" charset="0"/>
              </a:rPr>
              <a:t>caper</a:t>
            </a:r>
          </a:p>
          <a:p>
            <a:r>
              <a:rPr lang="en-AU" sz="1800" dirty="0">
                <a:solidFill>
                  <a:schemeClr val="tx2"/>
                </a:solidFill>
                <a:effectLst/>
                <a:latin typeface="+mn-lt"/>
                <a:ea typeface="Calibri" panose="020F0502020204030204" pitchFamily="34" charset="0"/>
              </a:rPr>
              <a:t>grab</a:t>
            </a:r>
            <a:r>
              <a:rPr lang="en-AU" sz="1800" dirty="0">
                <a:effectLst/>
                <a:latin typeface="+mn-lt"/>
                <a:ea typeface="Calibri" panose="020F0502020204030204" pitchFamily="34" charset="0"/>
              </a:rPr>
              <a:t> your pens and your paper </a:t>
            </a:r>
          </a:p>
          <a:p>
            <a:r>
              <a:rPr lang="en-AU" sz="1800" dirty="0">
                <a:solidFill>
                  <a:schemeClr val="tx2"/>
                </a:solidFill>
                <a:effectLst/>
                <a:latin typeface="+mn-lt"/>
                <a:ea typeface="Calibri" panose="020F0502020204030204" pitchFamily="34" charset="0"/>
              </a:rPr>
              <a:t>reach</a:t>
            </a:r>
            <a:r>
              <a:rPr lang="en-AU" sz="1800" dirty="0">
                <a:effectLst/>
                <a:latin typeface="+mn-lt"/>
                <a:ea typeface="Calibri" panose="020F0502020204030204" pitchFamily="34" charset="0"/>
              </a:rPr>
              <a:t> for the sky, </a:t>
            </a:r>
          </a:p>
          <a:p>
            <a:r>
              <a:rPr lang="en-AU" sz="1800" dirty="0">
                <a:effectLst/>
                <a:latin typeface="+mn-lt"/>
                <a:ea typeface="Calibri" panose="020F0502020204030204" pitchFamily="34" charset="0"/>
              </a:rPr>
              <a:t>we </a:t>
            </a:r>
            <a:r>
              <a:rPr lang="en-AU" sz="1800" dirty="0">
                <a:solidFill>
                  <a:schemeClr val="tx2"/>
                </a:solidFill>
                <a:effectLst/>
                <a:latin typeface="+mn-lt"/>
                <a:ea typeface="Calibri" panose="020F0502020204030204" pitchFamily="34" charset="0"/>
              </a:rPr>
              <a:t>need to </a:t>
            </a:r>
            <a:r>
              <a:rPr lang="en-AU" sz="1800" dirty="0">
                <a:effectLst/>
                <a:latin typeface="+mn-lt"/>
                <a:ea typeface="Calibri" panose="020F0502020204030204" pitchFamily="34" charset="0"/>
              </a:rPr>
              <a:t>make</a:t>
            </a:r>
            <a:r>
              <a:rPr lang="en-AU" sz="1800" dirty="0">
                <a:solidFill>
                  <a:schemeClr val="tx2"/>
                </a:solidFill>
                <a:effectLst/>
                <a:latin typeface="+mn-lt"/>
                <a:ea typeface="Calibri" panose="020F0502020204030204" pitchFamily="34" charset="0"/>
              </a:rPr>
              <a:t> </a:t>
            </a:r>
            <a:r>
              <a:rPr lang="en-AU" sz="1800" dirty="0">
                <a:effectLst/>
                <a:latin typeface="+mn-lt"/>
                <a:ea typeface="Calibri" panose="020F0502020204030204" pitchFamily="34" charset="0"/>
              </a:rPr>
              <a:t>a change </a:t>
            </a:r>
          </a:p>
        </p:txBody>
      </p:sp>
      <p:sp>
        <p:nvSpPr>
          <p:cNvPr id="7" name="Rectangle: Rounded Corners 6">
            <a:extLst>
              <a:ext uri="{FF2B5EF4-FFF2-40B4-BE49-F238E27FC236}">
                <a16:creationId xmlns:a16="http://schemas.microsoft.com/office/drawing/2014/main" id="{2A482A72-DEC5-5390-347B-A6A62C11AA7D}"/>
              </a:ext>
            </a:extLst>
          </p:cNvPr>
          <p:cNvSpPr/>
          <p:nvPr/>
        </p:nvSpPr>
        <p:spPr>
          <a:xfrm>
            <a:off x="6096000" y="1803812"/>
            <a:ext cx="5112774" cy="4439672"/>
          </a:xfrm>
          <a:prstGeom prst="roundRect">
            <a:avLst>
              <a:gd name="adj" fmla="val 6480"/>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354013" indent="-285750">
              <a:lnSpc>
                <a:spcPct val="150000"/>
              </a:lnSpc>
              <a:spcAft>
                <a:spcPts val="1200"/>
              </a:spcAft>
            </a:pPr>
            <a:r>
              <a:rPr lang="en-AU" sz="1800" dirty="0">
                <a:solidFill>
                  <a:schemeClr val="accent1"/>
                </a:solidFill>
                <a:latin typeface="+mn-lt"/>
                <a:ea typeface="Calibri" panose="020F0502020204030204" pitchFamily="34" charset="0"/>
              </a:rPr>
              <a:t>Replace each of the verbs in red with one of the following:</a:t>
            </a:r>
          </a:p>
          <a:p>
            <a:pPr marL="354013" indent="-285750">
              <a:lnSpc>
                <a:spcPct val="150000"/>
              </a:lnSpc>
              <a:spcAft>
                <a:spcPts val="1200"/>
              </a:spcAft>
              <a:buFont typeface="Arial" panose="020B0604020202020204" pitchFamily="34" charset="0"/>
              <a:buChar char="•"/>
            </a:pPr>
            <a:r>
              <a:rPr lang="en-AU" sz="1800" dirty="0">
                <a:solidFill>
                  <a:schemeClr val="accent1"/>
                </a:solidFill>
                <a:latin typeface="+mn-lt"/>
                <a:ea typeface="Calibri" panose="020F0502020204030204" pitchFamily="34" charset="0"/>
              </a:rPr>
              <a:t>touch</a:t>
            </a:r>
          </a:p>
          <a:p>
            <a:pPr marL="354013" indent="-285750">
              <a:lnSpc>
                <a:spcPct val="150000"/>
              </a:lnSpc>
              <a:spcAft>
                <a:spcPts val="1200"/>
              </a:spcAft>
              <a:buFont typeface="Arial" panose="020B0604020202020204" pitchFamily="34" charset="0"/>
              <a:buChar char="•"/>
            </a:pPr>
            <a:r>
              <a:rPr lang="en-AU" sz="1800" dirty="0">
                <a:solidFill>
                  <a:schemeClr val="accent1"/>
                </a:solidFill>
                <a:latin typeface="+mn-lt"/>
                <a:ea typeface="Calibri" panose="020F0502020204030204" pitchFamily="34" charset="0"/>
              </a:rPr>
              <a:t>wait</a:t>
            </a:r>
          </a:p>
          <a:p>
            <a:pPr marL="354013" indent="-285750">
              <a:lnSpc>
                <a:spcPct val="150000"/>
              </a:lnSpc>
              <a:spcAft>
                <a:spcPts val="1200"/>
              </a:spcAft>
              <a:buFont typeface="Arial" panose="020B0604020202020204" pitchFamily="34" charset="0"/>
              <a:buChar char="•"/>
            </a:pPr>
            <a:r>
              <a:rPr lang="en-AU" sz="1800" dirty="0">
                <a:solidFill>
                  <a:schemeClr val="accent1"/>
                </a:solidFill>
                <a:latin typeface="+mn-lt"/>
                <a:ea typeface="Calibri" panose="020F0502020204030204" pitchFamily="34" charset="0"/>
              </a:rPr>
              <a:t>get</a:t>
            </a:r>
          </a:p>
          <a:p>
            <a:pPr marL="354013" indent="-285750">
              <a:lnSpc>
                <a:spcPct val="150000"/>
              </a:lnSpc>
              <a:spcAft>
                <a:spcPts val="1200"/>
              </a:spcAft>
              <a:buFont typeface="Arial" panose="020B0604020202020204" pitchFamily="34" charset="0"/>
              <a:buChar char="•"/>
            </a:pPr>
            <a:r>
              <a:rPr lang="en-AU" sz="1800" dirty="0">
                <a:solidFill>
                  <a:schemeClr val="accent1"/>
                </a:solidFill>
                <a:latin typeface="+mn-lt"/>
                <a:ea typeface="Calibri" panose="020F0502020204030204" pitchFamily="34" charset="0"/>
              </a:rPr>
              <a:t>really should</a:t>
            </a:r>
          </a:p>
          <a:p>
            <a:pPr marL="354013" indent="-285750">
              <a:lnSpc>
                <a:spcPct val="150000"/>
              </a:lnSpc>
              <a:spcAft>
                <a:spcPts val="1200"/>
              </a:spcAft>
              <a:buFont typeface="Arial" panose="020B0604020202020204" pitchFamily="34" charset="0"/>
              <a:buChar char="•"/>
            </a:pPr>
            <a:r>
              <a:rPr lang="en-AU" sz="1800" dirty="0">
                <a:solidFill>
                  <a:schemeClr val="accent1"/>
                </a:solidFill>
                <a:latin typeface="+mn-lt"/>
                <a:ea typeface="Calibri" panose="020F0502020204030204" pitchFamily="34" charset="0"/>
              </a:rPr>
              <a:t>move along</a:t>
            </a:r>
          </a:p>
        </p:txBody>
      </p:sp>
      <p:sp>
        <p:nvSpPr>
          <p:cNvPr id="2" name="Slide Number Placeholder 1">
            <a:extLst>
              <a:ext uri="{FF2B5EF4-FFF2-40B4-BE49-F238E27FC236}">
                <a16:creationId xmlns:a16="http://schemas.microsoft.com/office/drawing/2014/main" id="{D4579E24-1DE2-2DBB-AF73-520908DADB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7016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sz="3600" dirty="0" err="1">
                <a:solidFill>
                  <a:srgbClr val="000000"/>
                </a:solidFill>
                <a:latin typeface="+mj-lt"/>
              </a:rPr>
              <a:t>Solli</a:t>
            </a:r>
            <a:r>
              <a:rPr lang="en-AU" sz="3600" dirty="0">
                <a:solidFill>
                  <a:srgbClr val="000000"/>
                </a:solidFill>
                <a:latin typeface="+mj-lt"/>
              </a:rPr>
              <a:t> Raphael’s performance of 'Australian Air’ (2:02)</a:t>
            </a:r>
            <a:endParaRPr lang="en-US"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Listen, decide, find evidence</a:t>
            </a:r>
          </a:p>
        </p:txBody>
      </p:sp>
      <p:pic>
        <p:nvPicPr>
          <p:cNvPr id="4" name="Online Media 3" title="Solli Raphael - Australian Air">
            <a:hlinkClick r:id="" action="ppaction://media"/>
            <a:extLst>
              <a:ext uri="{FF2B5EF4-FFF2-40B4-BE49-F238E27FC236}">
                <a16:creationId xmlns:a16="http://schemas.microsoft.com/office/drawing/2014/main" id="{01A4E49A-97E5-6EB7-9EC1-21E629B0F440}"/>
              </a:ext>
            </a:extLst>
          </p:cNvPr>
          <p:cNvPicPr>
            <a:picLocks noGrp="1" noRot="1" noChangeAspect="1"/>
          </p:cNvPicPr>
          <p:nvPr>
            <p:ph sz="quarter" idx="4294967295"/>
            <a:videoFile r:link="rId1"/>
          </p:nvPr>
        </p:nvPicPr>
        <p:blipFill>
          <a:blip r:embed="rId4"/>
          <a:stretch>
            <a:fillRect/>
          </a:stretch>
        </p:blipFill>
        <p:spPr>
          <a:xfrm>
            <a:off x="1858963" y="1730375"/>
            <a:ext cx="8474075" cy="4787900"/>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42640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Phase 1 – Voice, tone and style</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 Year 7 – 7.1</a:t>
            </a:r>
          </a:p>
        </p:txBody>
      </p:sp>
      <p:sp>
        <p:nvSpPr>
          <p:cNvPr id="13" name="Text Placeholder 12">
            <a:extLst>
              <a:ext uri="{FF2B5EF4-FFF2-40B4-BE49-F238E27FC236}">
                <a16:creationId xmlns:a16="http://schemas.microsoft.com/office/drawing/2014/main" id="{967A87C7-B65F-C56B-2141-A01614C47FE5}"/>
              </a:ext>
            </a:extLst>
          </p:cNvPr>
          <p:cNvSpPr>
            <a:spLocks noGrp="1"/>
          </p:cNvSpPr>
          <p:nvPr>
            <p:ph type="body" sz="quarter" idx="16"/>
          </p:nvPr>
        </p:nvSpPr>
        <p:spPr/>
        <p:txBody>
          <a:bodyPr/>
          <a:lstStyle/>
          <a:p>
            <a:r>
              <a:rPr lang="en-AU" dirty="0">
                <a:latin typeface="+mj-lt"/>
              </a:rPr>
              <a:t>‘Powerful youth voices’</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dirty="0">
                <a:latin typeface="+mj-lt"/>
              </a:rPr>
              <a:t>Term 1</a:t>
            </a:r>
          </a:p>
        </p:txBody>
      </p:sp>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panose="020B0604020202020204" pitchFamily="34" charset="0"/>
              </a:rPr>
              <a:t>Checking for understanding  </a:t>
            </a:r>
            <a:endParaRPr lang="en-AU">
              <a:latin typeface="+mj-lt"/>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Your turn</a:t>
            </a:r>
            <a:endParaRPr lang="en-US" dirty="0">
              <a:latin typeface="+mj-lt"/>
            </a:endParaRPr>
          </a:p>
        </p:txBody>
      </p:sp>
      <p:sp>
        <p:nvSpPr>
          <p:cNvPr id="6" name="Text Placeholder 12">
            <a:extLst>
              <a:ext uri="{FF2B5EF4-FFF2-40B4-BE49-F238E27FC236}">
                <a16:creationId xmlns:a16="http://schemas.microsoft.com/office/drawing/2014/main" id="{0D229B89-DA30-7188-C66A-C3DD77964005}"/>
              </a:ext>
            </a:extLst>
          </p:cNvPr>
          <p:cNvSpPr>
            <a:spLocks noGrp="1"/>
          </p:cNvSpPr>
          <p:nvPr>
            <p:ph type="body" sz="quarter" idx="18"/>
          </p:nvPr>
        </p:nvSpPr>
        <p:spPr/>
        <p:txBody>
          <a:bodyPr/>
          <a:lstStyle/>
          <a:p>
            <a:r>
              <a:rPr lang="en-AU">
                <a:latin typeface="+mj-lt"/>
                <a:cs typeface="Arial"/>
              </a:rPr>
              <a:t>Y Chart</a:t>
            </a:r>
            <a:endParaRPr lang="en-AU">
              <a:latin typeface="+mj-lt"/>
            </a:endParaRPr>
          </a:p>
        </p:txBody>
      </p:sp>
      <p:sp>
        <p:nvSpPr>
          <p:cNvPr id="3" name="Picture Placeholder 2">
            <a:extLst>
              <a:ext uri="{FF2B5EF4-FFF2-40B4-BE49-F238E27FC236}">
                <a16:creationId xmlns:a16="http://schemas.microsoft.com/office/drawing/2014/main" id="{F0893A5F-A103-7CD1-37D1-138C3678B510}"/>
              </a:ext>
            </a:extLst>
          </p:cNvPr>
          <p:cNvSpPr>
            <a:spLocks noGrp="1"/>
          </p:cNvSpPr>
          <p:nvPr>
            <p:ph type="pic" sz="quarter" idx="13"/>
          </p:nvPr>
        </p:nvSpPr>
        <p:spPr/>
        <p:txBody>
          <a:bodyPr/>
          <a:lstStyle/>
          <a:p>
            <a:r>
              <a:rPr lang="en-AU" dirty="0"/>
              <a:t>Working with a partner, complete a Y chart on the tone of the poem, noting:</a:t>
            </a:r>
          </a:p>
          <a:p>
            <a:pPr marL="342900" indent="-342900">
              <a:spcBef>
                <a:spcPts val="3600"/>
              </a:spcBef>
              <a:buFont typeface="Arial" panose="020B0604020202020204" pitchFamily="34" charset="0"/>
              <a:buChar char="•"/>
            </a:pPr>
            <a:r>
              <a:rPr lang="en-AU" dirty="0"/>
              <a:t>Words which convey the tone of the poem</a:t>
            </a:r>
          </a:p>
          <a:p>
            <a:pPr marL="342900" indent="-342900">
              <a:buFont typeface="Arial" panose="020B0604020202020204" pitchFamily="34" charset="0"/>
              <a:buChar char="•"/>
            </a:pPr>
            <a:r>
              <a:rPr lang="en-AU" dirty="0"/>
              <a:t>Images which convey the tone of the poem</a:t>
            </a:r>
          </a:p>
          <a:p>
            <a:pPr marL="342900" indent="-342900">
              <a:buFont typeface="Arial" panose="020B0604020202020204" pitchFamily="34" charset="0"/>
              <a:buChar char="•"/>
            </a:pPr>
            <a:r>
              <a:rPr lang="en-AU" dirty="0"/>
              <a:t>Ideas or other texts that have a similar tone to the poem</a:t>
            </a:r>
          </a:p>
          <a:p>
            <a:endParaRPr lang="en-AU" dirty="0"/>
          </a:p>
          <a:p>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14944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52769-C072-4E24-0282-415FE6B46F1E}"/>
              </a:ext>
            </a:extLst>
          </p:cNvPr>
          <p:cNvSpPr>
            <a:spLocks noGrp="1"/>
          </p:cNvSpPr>
          <p:nvPr>
            <p:ph type="title"/>
          </p:nvPr>
        </p:nvSpPr>
        <p:spPr/>
        <p:txBody>
          <a:bodyPr/>
          <a:lstStyle/>
          <a:p>
            <a:r>
              <a:rPr lang="en-AU">
                <a:latin typeface="+mj-lt"/>
              </a:rPr>
              <a:t>Y chart</a:t>
            </a:r>
          </a:p>
        </p:txBody>
      </p:sp>
      <p:grpSp>
        <p:nvGrpSpPr>
          <p:cNvPr id="5" name="Group 4">
            <a:extLst>
              <a:ext uri="{FF2B5EF4-FFF2-40B4-BE49-F238E27FC236}">
                <a16:creationId xmlns:a16="http://schemas.microsoft.com/office/drawing/2014/main" id="{AD95A844-D9CC-F2C5-4042-F1F7AC1E7139}"/>
              </a:ext>
              <a:ext uri="{C183D7F6-B498-43B3-948B-1728B52AA6E4}">
                <adec:decorative xmlns:adec="http://schemas.microsoft.com/office/drawing/2017/decorative" val="1"/>
              </a:ext>
            </a:extLst>
          </p:cNvPr>
          <p:cNvGrpSpPr/>
          <p:nvPr/>
        </p:nvGrpSpPr>
        <p:grpSpPr>
          <a:xfrm>
            <a:off x="2607384" y="1584949"/>
            <a:ext cx="6977233" cy="4587504"/>
            <a:chOff x="2595200" y="2198467"/>
            <a:chExt cx="6977233" cy="4587504"/>
          </a:xfrm>
        </p:grpSpPr>
        <p:cxnSp>
          <p:nvCxnSpPr>
            <p:cNvPr id="6" name="Google Shape;84;p15">
              <a:extLst>
                <a:ext uri="{FF2B5EF4-FFF2-40B4-BE49-F238E27FC236}">
                  <a16:creationId xmlns:a16="http://schemas.microsoft.com/office/drawing/2014/main" id="{20CDBC76-88CF-B631-B4EB-4AF80B8B066D}"/>
                </a:ext>
                <a:ext uri="{C183D7F6-B498-43B3-948B-1728B52AA6E4}">
                  <adec:decorative xmlns:adec="http://schemas.microsoft.com/office/drawing/2017/decorative" val="1"/>
                </a:ext>
              </a:extLst>
            </p:cNvPr>
            <p:cNvCxnSpPr/>
            <p:nvPr/>
          </p:nvCxnSpPr>
          <p:spPr>
            <a:xfrm flipH="1">
              <a:off x="6069086" y="3653971"/>
              <a:ext cx="12400" cy="3132000"/>
            </a:xfrm>
            <a:prstGeom prst="straightConnector1">
              <a:avLst/>
            </a:prstGeom>
            <a:noFill/>
            <a:ln w="38100" cap="flat" cmpd="sng">
              <a:solidFill>
                <a:srgbClr val="007A8A"/>
              </a:solidFill>
              <a:prstDash val="solid"/>
              <a:round/>
              <a:headEnd type="none" w="sm" len="sm"/>
              <a:tailEnd type="none" w="sm" len="sm"/>
            </a:ln>
          </p:spPr>
        </p:cxnSp>
        <p:cxnSp>
          <p:nvCxnSpPr>
            <p:cNvPr id="7" name="Google Shape;85;p15">
              <a:extLst>
                <a:ext uri="{FF2B5EF4-FFF2-40B4-BE49-F238E27FC236}">
                  <a16:creationId xmlns:a16="http://schemas.microsoft.com/office/drawing/2014/main" id="{A52083FA-2C84-0A3E-DFBE-451C0A965B17}"/>
                </a:ext>
                <a:ext uri="{C183D7F6-B498-43B3-948B-1728B52AA6E4}">
                  <adec:decorative xmlns:adec="http://schemas.microsoft.com/office/drawing/2017/decorative" val="1"/>
                </a:ext>
              </a:extLst>
            </p:cNvPr>
            <p:cNvCxnSpPr/>
            <p:nvPr/>
          </p:nvCxnSpPr>
          <p:spPr>
            <a:xfrm flipH="1">
              <a:off x="6071633" y="2198467"/>
              <a:ext cx="3500800" cy="1481200"/>
            </a:xfrm>
            <a:prstGeom prst="straightConnector1">
              <a:avLst/>
            </a:prstGeom>
            <a:noFill/>
            <a:ln w="38100" cap="flat" cmpd="sng">
              <a:solidFill>
                <a:srgbClr val="007A8A"/>
              </a:solidFill>
              <a:prstDash val="solid"/>
              <a:round/>
              <a:headEnd type="none" w="sm" len="sm"/>
              <a:tailEnd type="none" w="sm" len="sm"/>
            </a:ln>
          </p:spPr>
        </p:cxnSp>
        <p:cxnSp>
          <p:nvCxnSpPr>
            <p:cNvPr id="8" name="Google Shape;86;p15">
              <a:extLst>
                <a:ext uri="{FF2B5EF4-FFF2-40B4-BE49-F238E27FC236}">
                  <a16:creationId xmlns:a16="http://schemas.microsoft.com/office/drawing/2014/main" id="{C0F6AAA0-094C-0365-0721-6EAF9DD2CD64}"/>
                </a:ext>
                <a:ext uri="{C183D7F6-B498-43B3-948B-1728B52AA6E4}">
                  <adec:decorative xmlns:adec="http://schemas.microsoft.com/office/drawing/2017/decorative" val="1"/>
                </a:ext>
              </a:extLst>
            </p:cNvPr>
            <p:cNvCxnSpPr/>
            <p:nvPr/>
          </p:nvCxnSpPr>
          <p:spPr>
            <a:xfrm>
              <a:off x="2595200" y="2198467"/>
              <a:ext cx="3500800" cy="1481200"/>
            </a:xfrm>
            <a:prstGeom prst="straightConnector1">
              <a:avLst/>
            </a:prstGeom>
            <a:noFill/>
            <a:ln w="38100" cap="flat" cmpd="sng">
              <a:solidFill>
                <a:srgbClr val="007A8A"/>
              </a:solidFill>
              <a:prstDash val="solid"/>
              <a:round/>
              <a:headEnd type="none" w="sm" len="sm"/>
              <a:tailEnd type="none" w="sm" len="sm"/>
            </a:ln>
          </p:spPr>
        </p:cxnSp>
      </p:grpSp>
      <p:sp>
        <p:nvSpPr>
          <p:cNvPr id="9" name="Google Shape;95;p15">
            <a:extLst>
              <a:ext uri="{FF2B5EF4-FFF2-40B4-BE49-F238E27FC236}">
                <a16:creationId xmlns:a16="http://schemas.microsoft.com/office/drawing/2014/main" id="{86BE6A42-35CE-88AA-164E-ADA1FC819A71}"/>
              </a:ext>
            </a:extLst>
          </p:cNvPr>
          <p:cNvSpPr txBox="1"/>
          <p:nvPr/>
        </p:nvSpPr>
        <p:spPr>
          <a:xfrm>
            <a:off x="3835179" y="704245"/>
            <a:ext cx="4521642" cy="1640566"/>
          </a:xfrm>
          <a:prstGeom prst="rect">
            <a:avLst/>
          </a:prstGeom>
          <a:noFill/>
          <a:ln>
            <a:noFill/>
          </a:ln>
        </p:spPr>
        <p:txBody>
          <a:bodyPr spcFirstLastPara="1" wrap="square" lIns="121900" tIns="121900" rIns="121900" bIns="121900" anchor="t" anchorCtr="0">
            <a:noAutofit/>
          </a:bodyPr>
          <a:lstStyle/>
          <a:p>
            <a:r>
              <a:rPr lang="en" sz="1800">
                <a:solidFill>
                  <a:srgbClr val="000000"/>
                </a:solidFill>
                <a:ea typeface="Montserrat"/>
                <a:cs typeface="Arial" panose="020B0604020202020204" pitchFamily="34" charset="0"/>
                <a:sym typeface="Montserrat"/>
              </a:rPr>
              <a:t>Words which convey the tone of the poem</a:t>
            </a:r>
            <a:endParaRPr sz="2800">
              <a:solidFill>
                <a:srgbClr val="000000"/>
              </a:solidFill>
              <a:ea typeface="Arial"/>
              <a:cs typeface="Arial" panose="020B0604020202020204" pitchFamily="34" charset="0"/>
              <a:sym typeface="Arial"/>
            </a:endParaRPr>
          </a:p>
        </p:txBody>
      </p:sp>
      <p:sp>
        <p:nvSpPr>
          <p:cNvPr id="10" name="Google Shape;93;p15">
            <a:extLst>
              <a:ext uri="{FF2B5EF4-FFF2-40B4-BE49-F238E27FC236}">
                <a16:creationId xmlns:a16="http://schemas.microsoft.com/office/drawing/2014/main" id="{C8E43B06-6891-5E9A-C278-2A28E53D5F9A}"/>
              </a:ext>
            </a:extLst>
          </p:cNvPr>
          <p:cNvSpPr txBox="1"/>
          <p:nvPr/>
        </p:nvSpPr>
        <p:spPr>
          <a:xfrm>
            <a:off x="985715" y="3025713"/>
            <a:ext cx="3754525" cy="3538106"/>
          </a:xfrm>
          <a:prstGeom prst="rect">
            <a:avLst/>
          </a:prstGeom>
          <a:noFill/>
          <a:ln>
            <a:noFill/>
          </a:ln>
        </p:spPr>
        <p:txBody>
          <a:bodyPr spcFirstLastPara="1" wrap="square" lIns="121900" tIns="121900" rIns="121900" bIns="121900" anchor="t" anchorCtr="0">
            <a:noAutofit/>
          </a:bodyPr>
          <a:lstStyle/>
          <a:p>
            <a:r>
              <a:rPr lang="en-AU" sz="1800" dirty="0">
                <a:solidFill>
                  <a:srgbClr val="000000"/>
                </a:solidFill>
                <a:ea typeface="Montserrat"/>
                <a:cs typeface="Arial" panose="020B0604020202020204" pitchFamily="34" charset="0"/>
                <a:sym typeface="Montserrat"/>
              </a:rPr>
              <a:t>Images which convey the tone of the poem</a:t>
            </a:r>
            <a:endParaRPr sz="4400" dirty="0">
              <a:cs typeface="Arial" panose="020B0604020202020204" pitchFamily="34" charset="0"/>
            </a:endParaRPr>
          </a:p>
          <a:p>
            <a:pPr>
              <a:buClr>
                <a:srgbClr val="000000"/>
              </a:buClr>
              <a:buSzPts val="1000"/>
            </a:pPr>
            <a:endParaRPr sz="1400" dirty="0">
              <a:solidFill>
                <a:srgbClr val="000000"/>
              </a:solidFill>
              <a:ea typeface="Montserrat"/>
              <a:cs typeface="Montserrat"/>
              <a:sym typeface="Montserrat"/>
            </a:endParaRPr>
          </a:p>
          <a:p>
            <a:pPr>
              <a:buClr>
                <a:srgbClr val="000000"/>
              </a:buClr>
              <a:buSzPts val="1000"/>
            </a:pPr>
            <a:endParaRPr sz="1400" dirty="0">
              <a:solidFill>
                <a:srgbClr val="000000"/>
              </a:solidFill>
              <a:ea typeface="Montserrat"/>
              <a:cs typeface="Montserrat"/>
              <a:sym typeface="Montserrat"/>
            </a:endParaRPr>
          </a:p>
          <a:p>
            <a:pPr>
              <a:buClr>
                <a:srgbClr val="000000"/>
              </a:buClr>
              <a:buSzPts val="1200"/>
            </a:pPr>
            <a:endParaRPr sz="1800" dirty="0">
              <a:solidFill>
                <a:srgbClr val="000000"/>
              </a:solidFill>
              <a:ea typeface="Montserrat"/>
              <a:cs typeface="Montserrat"/>
              <a:sym typeface="Montserrat"/>
            </a:endParaRPr>
          </a:p>
        </p:txBody>
      </p:sp>
      <p:sp>
        <p:nvSpPr>
          <p:cNvPr id="11" name="Google Shape;93;p15">
            <a:extLst>
              <a:ext uri="{FF2B5EF4-FFF2-40B4-BE49-F238E27FC236}">
                <a16:creationId xmlns:a16="http://schemas.microsoft.com/office/drawing/2014/main" id="{B92FBE1D-DDDC-8DE8-905E-AA11E00FA74C}"/>
              </a:ext>
            </a:extLst>
          </p:cNvPr>
          <p:cNvSpPr txBox="1"/>
          <p:nvPr/>
        </p:nvSpPr>
        <p:spPr>
          <a:xfrm>
            <a:off x="7510707" y="3025713"/>
            <a:ext cx="3754525" cy="3538106"/>
          </a:xfrm>
          <a:prstGeom prst="rect">
            <a:avLst/>
          </a:prstGeom>
          <a:noFill/>
          <a:ln>
            <a:noFill/>
          </a:ln>
        </p:spPr>
        <p:txBody>
          <a:bodyPr spcFirstLastPara="1" wrap="square" lIns="121900" tIns="121900" rIns="121900" bIns="121900" anchor="t" anchorCtr="0">
            <a:noAutofit/>
          </a:bodyPr>
          <a:lstStyle/>
          <a:p>
            <a:r>
              <a:rPr lang="en-AU" sz="1800">
                <a:solidFill>
                  <a:srgbClr val="000000"/>
                </a:solidFill>
                <a:ea typeface="Montserrat"/>
                <a:cs typeface="Arial" panose="020B0604020202020204" pitchFamily="34" charset="0"/>
                <a:sym typeface="Montserrat"/>
              </a:rPr>
              <a:t>Similar ideas or texts</a:t>
            </a:r>
            <a:endParaRPr sz="4400">
              <a:cs typeface="Arial" panose="020B0604020202020204" pitchFamily="34" charset="0"/>
            </a:endParaRPr>
          </a:p>
          <a:p>
            <a:pPr>
              <a:buClr>
                <a:srgbClr val="000000"/>
              </a:buClr>
              <a:buSzPts val="1000"/>
            </a:pPr>
            <a:endParaRPr sz="1400">
              <a:solidFill>
                <a:srgbClr val="000000"/>
              </a:solidFill>
              <a:ea typeface="Montserrat"/>
              <a:cs typeface="Montserrat"/>
              <a:sym typeface="Montserrat"/>
            </a:endParaRPr>
          </a:p>
          <a:p>
            <a:pPr>
              <a:buClr>
                <a:srgbClr val="000000"/>
              </a:buClr>
              <a:buSzPts val="1000"/>
            </a:pPr>
            <a:endParaRPr sz="1400">
              <a:solidFill>
                <a:srgbClr val="000000"/>
              </a:solidFill>
              <a:ea typeface="Montserrat"/>
              <a:cs typeface="Montserrat"/>
              <a:sym typeface="Montserrat"/>
            </a:endParaRPr>
          </a:p>
          <a:p>
            <a:pPr>
              <a:buClr>
                <a:srgbClr val="000000"/>
              </a:buClr>
              <a:buSzPts val="1200"/>
            </a:pPr>
            <a:endParaRPr sz="1800">
              <a:solidFill>
                <a:srgbClr val="000000"/>
              </a:solidFill>
              <a:ea typeface="Montserrat"/>
              <a:cs typeface="Montserrat"/>
              <a:sym typeface="Montserrat"/>
            </a:endParaRPr>
          </a:p>
        </p:txBody>
      </p:sp>
      <p:sp>
        <p:nvSpPr>
          <p:cNvPr id="2" name="Slide Number Placeholder 1">
            <a:extLst>
              <a:ext uri="{FF2B5EF4-FFF2-40B4-BE49-F238E27FC236}">
                <a16:creationId xmlns:a16="http://schemas.microsoft.com/office/drawing/2014/main" id="{0858677E-26AA-AD7C-3537-E8CE080468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143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a:rPr>
              <a:t>Chunking and sequencing learning</a:t>
            </a:r>
            <a:endParaRPr lang="en-US">
              <a:latin typeface="+mj-lt"/>
            </a:endParaRPr>
          </a:p>
        </p:txBody>
      </p:sp>
    </p:spTree>
    <p:extLst>
      <p:ext uri="{BB962C8B-B14F-4D97-AF65-F5344CB8AC3E}">
        <p14:creationId xmlns:p14="http://schemas.microsoft.com/office/powerpoint/2010/main" val="124098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sz="4400" dirty="0">
                <a:solidFill>
                  <a:srgbClr val="000000"/>
                </a:solidFill>
                <a:latin typeface="+mj-lt"/>
                <a:cs typeface="Arial"/>
              </a:rPr>
              <a:t>Style</a:t>
            </a:r>
            <a:endParaRPr lang="en-US"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Definition adapted from the glossary of the K–12 English syllabus (NESA 2022)</a:t>
            </a:r>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vert="horz" lIns="0" tIns="0" rIns="0" bIns="0" rtlCol="0" anchor="t">
            <a:noAutofit/>
          </a:bodyPr>
          <a:lstStyle/>
          <a:p>
            <a:r>
              <a:rPr lang="en-AU" dirty="0">
                <a:solidFill>
                  <a:srgbClr val="22272B"/>
                </a:solidFill>
                <a:latin typeface="+mn-lt"/>
              </a:rPr>
              <a:t>The way the distinctive language forms and features of a text combine to create an overall impression.</a:t>
            </a:r>
          </a:p>
          <a:p>
            <a:r>
              <a:rPr lang="en-AU" sz="2000" dirty="0">
                <a:solidFill>
                  <a:srgbClr val="000000"/>
                </a:solidFill>
                <a:latin typeface="+mn-lt"/>
              </a:rPr>
              <a:t>Elements of style may include:</a:t>
            </a:r>
          </a:p>
          <a:p>
            <a:pPr marL="285750" indent="-285750">
              <a:buFont typeface="Arial"/>
              <a:buChar char="•"/>
            </a:pPr>
            <a:r>
              <a:rPr lang="en-AU" sz="2000" dirty="0">
                <a:solidFill>
                  <a:srgbClr val="000000"/>
                </a:solidFill>
                <a:latin typeface="+mn-lt"/>
              </a:rPr>
              <a:t>imagery</a:t>
            </a:r>
          </a:p>
          <a:p>
            <a:pPr marL="285750" indent="-285750">
              <a:buFont typeface="Arial"/>
              <a:buChar char="•"/>
            </a:pPr>
            <a:r>
              <a:rPr lang="en-AU" dirty="0">
                <a:solidFill>
                  <a:srgbClr val="000000"/>
                </a:solidFill>
                <a:latin typeface="+mn-lt"/>
              </a:rPr>
              <a:t>h</a:t>
            </a:r>
            <a:r>
              <a:rPr lang="en-AU" sz="2000" dirty="0">
                <a:solidFill>
                  <a:srgbClr val="000000"/>
                </a:solidFill>
                <a:latin typeface="+mn-lt"/>
              </a:rPr>
              <a:t>umour</a:t>
            </a:r>
          </a:p>
          <a:p>
            <a:pPr marL="285750" indent="-285750">
              <a:buFont typeface="Arial"/>
              <a:buChar char="•"/>
            </a:pPr>
            <a:r>
              <a:rPr lang="en-AU" dirty="0">
                <a:solidFill>
                  <a:srgbClr val="000000"/>
                </a:solidFill>
                <a:latin typeface="+mn-lt"/>
              </a:rPr>
              <a:t>repetition</a:t>
            </a:r>
            <a:endParaRPr lang="en-AU" sz="2000" dirty="0">
              <a:solidFill>
                <a:srgbClr val="000000"/>
              </a:solidFill>
              <a:latin typeface="+mn-lt"/>
            </a:endParaRPr>
          </a:p>
          <a:p>
            <a:pPr marL="285750" indent="-285750">
              <a:buFont typeface="Arial"/>
              <a:buChar char="•"/>
            </a:pPr>
            <a:r>
              <a:rPr lang="en-AU" sz="2000" dirty="0">
                <a:solidFill>
                  <a:srgbClr val="000000"/>
                </a:solidFill>
                <a:latin typeface="+mn-lt"/>
              </a:rPr>
              <a:t>word choice.</a:t>
            </a:r>
          </a:p>
          <a:p>
            <a:r>
              <a:rPr lang="en-AU" sz="2000" dirty="0">
                <a:solidFill>
                  <a:srgbClr val="000000"/>
                </a:solidFill>
                <a:latin typeface="+mn-lt"/>
              </a:rPr>
              <a:t>Re-read the poem and make notes of words or ideas that come to mind when you consider the style of this poem</a:t>
            </a:r>
            <a:r>
              <a:rPr lang="en-AU" dirty="0">
                <a:solidFill>
                  <a:srgbClr val="000000"/>
                </a:solidFill>
                <a:latin typeface="+mn-lt"/>
              </a:rPr>
              <a:t>. Split into pairs and take one item each from the list and report back.</a:t>
            </a:r>
            <a:endParaRPr lang="en-AU" sz="2000" dirty="0">
              <a:solidFill>
                <a:srgbClr val="000000"/>
              </a:solidFill>
              <a:latin typeface="+mn-lt"/>
            </a:endParaRPr>
          </a:p>
          <a:p>
            <a:endParaRPr lang="en-AU" dirty="0">
              <a:solidFill>
                <a:srgbClr val="22272B"/>
              </a:solidFill>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71618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6915871" cy="545601"/>
          </a:xfrm>
        </p:spPr>
        <p:txBody>
          <a:bodyPr/>
          <a:lstStyle/>
          <a:p>
            <a:r>
              <a:rPr lang="en-US" sz="4400" dirty="0">
                <a:solidFill>
                  <a:srgbClr val="000000"/>
                </a:solidFill>
                <a:latin typeface="+mj-lt"/>
                <a:cs typeface="Arial"/>
              </a:rPr>
              <a:t>Perspective </a:t>
            </a:r>
            <a:endParaRPr lang="en-US"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6915870" cy="310015"/>
          </a:xfrm>
        </p:spPr>
        <p:txBody>
          <a:bodyPr/>
          <a:lstStyle/>
          <a:p>
            <a:r>
              <a:rPr lang="en-AU">
                <a:latin typeface="+mj-lt"/>
                <a:cs typeface="Arial"/>
              </a:rPr>
              <a:t>Definition</a:t>
            </a:r>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6640568" cy="4807835"/>
          </a:xfrm>
        </p:spPr>
        <p:txBody>
          <a:bodyPr vert="horz" lIns="0" tIns="0" rIns="0" bIns="0" rtlCol="0" anchor="t">
            <a:noAutofit/>
          </a:bodyPr>
          <a:lstStyle/>
          <a:p>
            <a:r>
              <a:rPr lang="en-AU">
                <a:solidFill>
                  <a:srgbClr val="22272B"/>
                </a:solidFill>
                <a:latin typeface="+mn-lt"/>
              </a:rPr>
              <a:t>Perspective is a lens through which we see the world; it shapes what we see in a text and the way we see it.</a:t>
            </a:r>
          </a:p>
          <a:p>
            <a:r>
              <a:rPr lang="en-AU">
                <a:solidFill>
                  <a:srgbClr val="22272B"/>
                </a:solidFill>
                <a:latin typeface="+mn-lt"/>
              </a:rPr>
              <a:t>Perspectives convey values and they are expressed through the composer’s language and structure. </a:t>
            </a:r>
          </a:p>
          <a:p>
            <a:r>
              <a:rPr lang="en-AU">
                <a:solidFill>
                  <a:srgbClr val="22272B"/>
                </a:solidFill>
                <a:latin typeface="+mn-lt"/>
              </a:rPr>
              <a:t>It is up to us whether we accept, challenge or modify our values as a result of considering a composer’s perspective. </a:t>
            </a:r>
          </a:p>
        </p:txBody>
      </p:sp>
      <p:pic>
        <p:nvPicPr>
          <p:cNvPr id="5" name="Picture 4">
            <a:extLst>
              <a:ext uri="{FF2B5EF4-FFF2-40B4-BE49-F238E27FC236}">
                <a16:creationId xmlns:a16="http://schemas.microsoft.com/office/drawing/2014/main" id="{98D75C03-4531-AFCF-1807-149CF92DFB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122" y="360000"/>
            <a:ext cx="4333876" cy="612895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6286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rPr>
              <a:t>Using effective questioning </a:t>
            </a:r>
            <a:endParaRPr lang="en-AU">
              <a:latin typeface="+mj-lt"/>
            </a:endParaRPr>
          </a:p>
        </p:txBody>
      </p:sp>
    </p:spTree>
    <p:extLst>
      <p:ext uri="{BB962C8B-B14F-4D97-AF65-F5344CB8AC3E}">
        <p14:creationId xmlns:p14="http://schemas.microsoft.com/office/powerpoint/2010/main" val="104911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52525B-8F95-0BA2-F5F8-E7FD872E51B6}"/>
              </a:ext>
            </a:extLst>
          </p:cNvPr>
          <p:cNvSpPr>
            <a:spLocks noGrp="1"/>
          </p:cNvSpPr>
          <p:nvPr>
            <p:ph type="title"/>
          </p:nvPr>
        </p:nvSpPr>
        <p:spPr/>
        <p:txBody>
          <a:bodyPr/>
          <a:lstStyle/>
          <a:p>
            <a:r>
              <a:rPr lang="en-AU" dirty="0">
                <a:latin typeface="+mj-lt"/>
              </a:rPr>
              <a:t>What’s your perspective?</a:t>
            </a:r>
          </a:p>
        </p:txBody>
      </p:sp>
      <p:sp>
        <p:nvSpPr>
          <p:cNvPr id="4" name="Text Placeholder 3">
            <a:extLst>
              <a:ext uri="{FF2B5EF4-FFF2-40B4-BE49-F238E27FC236}">
                <a16:creationId xmlns:a16="http://schemas.microsoft.com/office/drawing/2014/main" id="{F6E62330-C57E-85A5-875E-C8D064B6F33F}"/>
              </a:ext>
            </a:extLst>
          </p:cNvPr>
          <p:cNvSpPr>
            <a:spLocks noGrp="1"/>
          </p:cNvSpPr>
          <p:nvPr>
            <p:ph type="body" sz="quarter" idx="18"/>
          </p:nvPr>
        </p:nvSpPr>
        <p:spPr/>
        <p:txBody>
          <a:bodyPr/>
          <a:lstStyle/>
          <a:p>
            <a:r>
              <a:rPr lang="en-AU">
                <a:latin typeface="+mj-lt"/>
              </a:rPr>
              <a:t>Hopeful or not about the world?</a:t>
            </a:r>
          </a:p>
        </p:txBody>
      </p:sp>
      <p:sp>
        <p:nvSpPr>
          <p:cNvPr id="5" name="Text Placeholder 4">
            <a:extLst>
              <a:ext uri="{FF2B5EF4-FFF2-40B4-BE49-F238E27FC236}">
                <a16:creationId xmlns:a16="http://schemas.microsoft.com/office/drawing/2014/main" id="{FE530E54-AA13-B48C-44E0-401B6EA6533B}"/>
              </a:ext>
            </a:extLst>
          </p:cNvPr>
          <p:cNvSpPr>
            <a:spLocks noGrp="1"/>
          </p:cNvSpPr>
          <p:nvPr>
            <p:ph type="body" sz="quarter" idx="17"/>
          </p:nvPr>
        </p:nvSpPr>
        <p:spPr/>
        <p:txBody>
          <a:bodyPr/>
          <a:lstStyle/>
          <a:p>
            <a:r>
              <a:rPr lang="en-AU">
                <a:latin typeface="+mn-lt"/>
              </a:rPr>
              <a:t>Share your perspective with a partner.</a:t>
            </a:r>
          </a:p>
          <a:p>
            <a:r>
              <a:rPr lang="en-AU">
                <a:latin typeface="+mn-lt"/>
              </a:rPr>
              <a:t>Ask your partner questions to discover where their perspectives come from.</a:t>
            </a:r>
          </a:p>
          <a:p>
            <a:r>
              <a:rPr lang="en-AU">
                <a:latin typeface="+mn-lt"/>
              </a:rPr>
              <a:t>Participate in the class discussion about youth optimism or pessimism about the world.</a:t>
            </a:r>
          </a:p>
        </p:txBody>
      </p:sp>
      <p:sp>
        <p:nvSpPr>
          <p:cNvPr id="2" name="Slide Number Placeholder 1">
            <a:extLst>
              <a:ext uri="{FF2B5EF4-FFF2-40B4-BE49-F238E27FC236}">
                <a16:creationId xmlns:a16="http://schemas.microsoft.com/office/drawing/2014/main" id="{88B72114-23F7-71B8-18F0-2F50843A0A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7543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0EC14-9D91-BDFA-C98E-6182DC01BFB9}"/>
              </a:ext>
            </a:extLst>
          </p:cNvPr>
          <p:cNvSpPr>
            <a:spLocks noGrp="1"/>
          </p:cNvSpPr>
          <p:nvPr>
            <p:ph type="title"/>
          </p:nvPr>
        </p:nvSpPr>
        <p:spPr>
          <a:xfrm>
            <a:off x="359999" y="360000"/>
            <a:ext cx="11484000" cy="545601"/>
          </a:xfrm>
        </p:spPr>
        <p:txBody>
          <a:bodyPr/>
          <a:lstStyle/>
          <a:p>
            <a:r>
              <a:rPr lang="en-AU" dirty="0">
                <a:latin typeface="+mj-lt"/>
              </a:rPr>
              <a:t>Are perspectives always clear in a poem?</a:t>
            </a:r>
          </a:p>
        </p:txBody>
      </p:sp>
      <p:sp>
        <p:nvSpPr>
          <p:cNvPr id="5" name="Text Placeholder 4">
            <a:extLst>
              <a:ext uri="{FF2B5EF4-FFF2-40B4-BE49-F238E27FC236}">
                <a16:creationId xmlns:a16="http://schemas.microsoft.com/office/drawing/2014/main" id="{F31B0CD8-3634-2D91-C22A-D8AA32436319}"/>
              </a:ext>
            </a:extLst>
          </p:cNvPr>
          <p:cNvSpPr>
            <a:spLocks noGrp="1"/>
          </p:cNvSpPr>
          <p:nvPr>
            <p:ph type="body" sz="quarter" idx="18"/>
          </p:nvPr>
        </p:nvSpPr>
        <p:spPr>
          <a:xfrm>
            <a:off x="359999" y="982520"/>
            <a:ext cx="11483999" cy="310015"/>
          </a:xfrm>
        </p:spPr>
        <p:txBody>
          <a:bodyPr/>
          <a:lstStyle/>
          <a:p>
            <a:r>
              <a:rPr lang="en-AU" dirty="0" err="1">
                <a:latin typeface="+mj-lt"/>
              </a:rPr>
              <a:t>Solli</a:t>
            </a:r>
            <a:r>
              <a:rPr lang="en-AU" dirty="0">
                <a:latin typeface="+mj-lt"/>
              </a:rPr>
              <a:t> Raphael tells us to ‘reach for the sky’</a:t>
            </a:r>
          </a:p>
        </p:txBody>
      </p:sp>
      <p:pic>
        <p:nvPicPr>
          <p:cNvPr id="8" name="Picture 7" descr="cloudy sky during daytime">
            <a:extLst>
              <a:ext uri="{FF2B5EF4-FFF2-40B4-BE49-F238E27FC236}">
                <a16:creationId xmlns:a16="http://schemas.microsoft.com/office/drawing/2014/main" id="{9C16CE9F-AD32-7CE3-9607-176F1DC787B2}"/>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701482"/>
            <a:ext cx="6452248" cy="4301499"/>
          </a:xfrm>
          <a:prstGeom prst="rect">
            <a:avLst/>
          </a:prstGeom>
        </p:spPr>
      </p:pic>
      <p:sp>
        <p:nvSpPr>
          <p:cNvPr id="6" name="Rectangle 1">
            <a:extLst>
              <a:ext uri="{FF2B5EF4-FFF2-40B4-BE49-F238E27FC236}">
                <a16:creationId xmlns:a16="http://schemas.microsoft.com/office/drawing/2014/main" id="{544BB1C9-04FF-D09A-FBDA-C4EDDE383570}"/>
              </a:ext>
            </a:extLst>
          </p:cNvPr>
          <p:cNvSpPr>
            <a:spLocks noChangeArrowheads="1"/>
          </p:cNvSpPr>
          <p:nvPr/>
        </p:nvSpPr>
        <p:spPr bwMode="auto">
          <a:xfrm>
            <a:off x="359999" y="6134416"/>
            <a:ext cx="49335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rPr>
              <a:t>Photo by </a:t>
            </a:r>
            <a:r>
              <a:rPr kumimoji="0" lang="en-US" altLang="en-US" sz="1200" b="0" i="0" u="none" strike="noStrike" cap="none" normalizeH="0" baseline="0">
                <a:ln>
                  <a:noFill/>
                </a:ln>
                <a:solidFill>
                  <a:schemeClr val="tx1"/>
                </a:solidFill>
                <a:effectLst/>
                <a:hlinkClick r:id="rId4"/>
              </a:rPr>
              <a:t>Sam Schooler</a:t>
            </a:r>
            <a:r>
              <a:rPr kumimoji="0" lang="en-US" altLang="en-US" sz="1200" b="0" i="0" u="none" strike="noStrike" cap="none" normalizeH="0" baseline="0">
                <a:ln>
                  <a:noFill/>
                </a:ln>
                <a:solidFill>
                  <a:schemeClr val="tx1"/>
                </a:solidFill>
                <a:effectLst/>
              </a:rPr>
              <a:t> on </a:t>
            </a:r>
            <a:r>
              <a:rPr kumimoji="0" lang="en-US" altLang="en-US" sz="1200" b="0" i="0" u="none" strike="noStrike" cap="none" normalizeH="0" baseline="0" err="1">
                <a:ln>
                  <a:noFill/>
                </a:ln>
                <a:solidFill>
                  <a:schemeClr val="tx1"/>
                </a:solidFill>
                <a:effectLst/>
                <a:hlinkClick r:id="rId5"/>
              </a:rPr>
              <a:t>Unsplash</a:t>
            </a:r>
            <a:r>
              <a:rPr kumimoji="0" lang="en-US" altLang="en-US" sz="1200" b="0" i="0" u="none" strike="noStrike" cap="none" normalizeH="0" baseline="0">
                <a:ln>
                  <a:noFill/>
                </a:ln>
                <a:solidFill>
                  <a:schemeClr val="tx1"/>
                </a:solidFill>
                <a:effectLst/>
              </a:rPr>
              <a:t> </a:t>
            </a:r>
          </a:p>
        </p:txBody>
      </p:sp>
      <p:sp>
        <p:nvSpPr>
          <p:cNvPr id="7" name="Picture Placeholder 6">
            <a:extLst>
              <a:ext uri="{FF2B5EF4-FFF2-40B4-BE49-F238E27FC236}">
                <a16:creationId xmlns:a16="http://schemas.microsoft.com/office/drawing/2014/main" id="{D8B96CC4-53FA-0698-F7C6-302EA5C17582}"/>
              </a:ext>
            </a:extLst>
          </p:cNvPr>
          <p:cNvSpPr>
            <a:spLocks noGrp="1"/>
          </p:cNvSpPr>
          <p:nvPr>
            <p:ph type="pic" sz="quarter" idx="20"/>
          </p:nvPr>
        </p:nvSpPr>
        <p:spPr>
          <a:xfrm>
            <a:off x="7059561" y="1701482"/>
            <a:ext cx="4772076" cy="4709933"/>
          </a:xfrm>
        </p:spPr>
        <p:txBody>
          <a:bodyPr/>
          <a:lstStyle/>
          <a:p>
            <a:r>
              <a:rPr lang="en-AU" dirty="0">
                <a:latin typeface="+mn-lt"/>
              </a:rPr>
              <a:t>This is a hopeful, energetic and active perspective about what young people can achieve by taking action to improve our world.</a:t>
            </a:r>
          </a:p>
          <a:p>
            <a:endParaRPr lang="en-AU" dirty="0">
              <a:latin typeface="+mn-lt"/>
            </a:endParaRPr>
          </a:p>
        </p:txBody>
      </p:sp>
      <p:sp>
        <p:nvSpPr>
          <p:cNvPr id="2" name="Slide Number Placeholder 1">
            <a:extLst>
              <a:ext uri="{FF2B5EF4-FFF2-40B4-BE49-F238E27FC236}">
                <a16:creationId xmlns:a16="http://schemas.microsoft.com/office/drawing/2014/main" id="{5F1995A9-0740-0176-4EEB-C7F8DB84D0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75880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sz="4400">
                <a:solidFill>
                  <a:srgbClr val="000000"/>
                </a:solidFill>
                <a:latin typeface="+mj-lt"/>
                <a:cs typeface="Arial"/>
              </a:rPr>
              <a:t>Guiding questions</a:t>
            </a:r>
            <a:endParaRPr lang="en-US">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Modelled response – concept map</a:t>
            </a:r>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vert="horz" lIns="0" tIns="0" rIns="0" bIns="0" rtlCol="0" anchor="t">
            <a:noAutofit/>
          </a:bodyPr>
          <a:lstStyle/>
          <a:p>
            <a:r>
              <a:rPr lang="en-AU" dirty="0">
                <a:solidFill>
                  <a:srgbClr val="22272B"/>
                </a:solidFill>
                <a:latin typeface="+mn-lt"/>
              </a:rPr>
              <a:t>Guided brainstorm then independent brainstorm:</a:t>
            </a:r>
          </a:p>
          <a:p>
            <a:pPr marL="342900" indent="-342900">
              <a:buFont typeface="Arial" panose="020B0604020202020204" pitchFamily="34" charset="0"/>
              <a:buChar char="•"/>
            </a:pPr>
            <a:r>
              <a:rPr lang="en-AU" dirty="0">
                <a:solidFill>
                  <a:srgbClr val="22272B"/>
                </a:solidFill>
                <a:latin typeface="+mn-lt"/>
              </a:rPr>
              <a:t>What perspectives are shared through this poem?</a:t>
            </a:r>
          </a:p>
          <a:p>
            <a:pPr marL="342900" indent="-342900">
              <a:buFont typeface="Arial" panose="020B0604020202020204" pitchFamily="34" charset="0"/>
              <a:buChar char="•"/>
            </a:pPr>
            <a:r>
              <a:rPr lang="en-AU" dirty="0">
                <a:solidFill>
                  <a:srgbClr val="22272B"/>
                </a:solidFill>
                <a:latin typeface="+mn-lt"/>
              </a:rPr>
              <a:t>What makes a poem powerful?</a:t>
            </a:r>
          </a:p>
          <a:p>
            <a:pPr marL="342900" indent="-342900">
              <a:buFont typeface="Arial" panose="020B0604020202020204" pitchFamily="34" charset="0"/>
              <a:buChar char="•"/>
            </a:pPr>
            <a:r>
              <a:rPr lang="en-AU" dirty="0">
                <a:solidFill>
                  <a:srgbClr val="22272B"/>
                </a:solidFill>
                <a:latin typeface="+mn-lt"/>
              </a:rPr>
              <a:t>How does this poem move us emotionally?</a:t>
            </a:r>
          </a:p>
          <a:p>
            <a:pPr marL="342900" indent="-342900">
              <a:buFont typeface="Arial" panose="020B0604020202020204" pitchFamily="34" charset="0"/>
              <a:buChar char="•"/>
            </a:pPr>
            <a:r>
              <a:rPr lang="en-AU" dirty="0">
                <a:solidFill>
                  <a:srgbClr val="22272B"/>
                </a:solidFill>
                <a:latin typeface="+mn-lt"/>
              </a:rPr>
              <a:t>How does this poem move us intellectually?</a:t>
            </a:r>
          </a:p>
          <a:p>
            <a:pPr marL="342900" indent="-342900">
              <a:buFont typeface="Arial" panose="020B0604020202020204" pitchFamily="34" charset="0"/>
              <a:buChar char="•"/>
            </a:pPr>
            <a:r>
              <a:rPr lang="en-AU" dirty="0">
                <a:solidFill>
                  <a:srgbClr val="22272B"/>
                </a:solidFill>
                <a:latin typeface="+mn-lt"/>
              </a:rPr>
              <a:t>What would </a:t>
            </a:r>
            <a:r>
              <a:rPr lang="en-AU" dirty="0" err="1">
                <a:solidFill>
                  <a:srgbClr val="22272B"/>
                </a:solidFill>
                <a:latin typeface="+mn-lt"/>
              </a:rPr>
              <a:t>Solli</a:t>
            </a:r>
            <a:r>
              <a:rPr lang="en-AU" dirty="0">
                <a:solidFill>
                  <a:srgbClr val="22272B"/>
                </a:solidFill>
                <a:latin typeface="+mn-lt"/>
              </a:rPr>
              <a:t> Raphael like us to think, feel, or do in response to this poem?</a:t>
            </a:r>
          </a:p>
          <a:p>
            <a:endParaRPr lang="en-AU" dirty="0">
              <a:solidFill>
                <a:srgbClr val="22272B"/>
              </a:solidFill>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1764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t>Lessons</a:t>
            </a:r>
          </a:p>
        </p:txBody>
      </p:sp>
      <p:grpSp>
        <p:nvGrpSpPr>
          <p:cNvPr id="6" name="Group 5" descr="1. What is voice?">
            <a:extLst>
              <a:ext uri="{FF2B5EF4-FFF2-40B4-BE49-F238E27FC236}">
                <a16:creationId xmlns:a16="http://schemas.microsoft.com/office/drawing/2014/main" id="{540B9AA8-87D4-7BC4-7917-90CC6EDE8E92}"/>
              </a:ext>
            </a:extLst>
          </p:cNvPr>
          <p:cNvGrpSpPr/>
          <p:nvPr/>
        </p:nvGrpSpPr>
        <p:grpSpPr>
          <a:xfrm>
            <a:off x="360000" y="1462915"/>
            <a:ext cx="4775638" cy="1045440"/>
            <a:chOff x="360000" y="1266959"/>
            <a:chExt cx="4775638" cy="1045440"/>
          </a:xfrm>
        </p:grpSpPr>
        <p:sp>
          <p:nvSpPr>
            <p:cNvPr id="8" name="Rectangle: Rounded Corners 7">
              <a:extLst>
                <a:ext uri="{FF2B5EF4-FFF2-40B4-BE49-F238E27FC236}">
                  <a16:creationId xmlns:a16="http://schemas.microsoft.com/office/drawing/2014/main" id="{8BFB3BF5-7503-15B5-5F74-D797E2FC2453}"/>
                </a:ext>
                <a:ext uri="{C183D7F6-B498-43B3-948B-1728B52AA6E4}">
                  <adec:decorative xmlns:adec="http://schemas.microsoft.com/office/drawing/2017/decorative" val="1"/>
                </a:ext>
              </a:extLst>
            </p:cNvPr>
            <p:cNvSpPr/>
            <p:nvPr/>
          </p:nvSpPr>
          <p:spPr>
            <a:xfrm>
              <a:off x="1037782" y="13309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3" action="ppaction://hlinksldjump"/>
                </a:rPr>
                <a:t>What is voice?</a:t>
              </a:r>
              <a:endParaRPr lang="en-US" dirty="0">
                <a:solidFill>
                  <a:schemeClr val="accent1"/>
                </a:solidFill>
                <a:latin typeface="+mj-lt"/>
              </a:endParaRPr>
            </a:p>
          </p:txBody>
        </p:sp>
        <p:sp>
          <p:nvSpPr>
            <p:cNvPr id="9" name="Oval 8">
              <a:hlinkClick r:id="rId4" action="ppaction://hlinksldjump"/>
              <a:extLst>
                <a:ext uri="{FF2B5EF4-FFF2-40B4-BE49-F238E27FC236}">
                  <a16:creationId xmlns:a16="http://schemas.microsoft.com/office/drawing/2014/main" id="{0E109EF1-6BD5-0173-04E5-3FB1D1078F01}"/>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10" name="Group 9" descr="2. Tone and style">
            <a:extLst>
              <a:ext uri="{FF2B5EF4-FFF2-40B4-BE49-F238E27FC236}">
                <a16:creationId xmlns:a16="http://schemas.microsoft.com/office/drawing/2014/main" id="{1DA658EE-22EF-D421-AFA9-F92E943F188A}"/>
              </a:ext>
            </a:extLst>
          </p:cNvPr>
          <p:cNvGrpSpPr/>
          <p:nvPr/>
        </p:nvGrpSpPr>
        <p:grpSpPr>
          <a:xfrm>
            <a:off x="360000" y="2558815"/>
            <a:ext cx="4775638" cy="1045440"/>
            <a:chOff x="360000" y="2362859"/>
            <a:chExt cx="4775638" cy="1045440"/>
          </a:xfrm>
        </p:grpSpPr>
        <p:sp>
          <p:nvSpPr>
            <p:cNvPr id="11" name="Rectangle: Rounded Corners 10">
              <a:extLst>
                <a:ext uri="{FF2B5EF4-FFF2-40B4-BE49-F238E27FC236}">
                  <a16:creationId xmlns:a16="http://schemas.microsoft.com/office/drawing/2014/main" id="{83236B14-5131-EE7D-B5A6-C2238BE0F777}"/>
                </a:ext>
                <a:ext uri="{C183D7F6-B498-43B3-948B-1728B52AA6E4}">
                  <adec:decorative xmlns:adec="http://schemas.microsoft.com/office/drawing/2017/decorative" val="1"/>
                </a:ext>
              </a:extLst>
            </p:cNvPr>
            <p:cNvSpPr/>
            <p:nvPr/>
          </p:nvSpPr>
          <p:spPr>
            <a:xfrm>
              <a:off x="1037782" y="24268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5" action="ppaction://hlinksldjump"/>
                </a:rPr>
                <a:t>Tone and style</a:t>
              </a:r>
              <a:endParaRPr lang="en-US" dirty="0">
                <a:solidFill>
                  <a:schemeClr val="accent1"/>
                </a:solidFill>
                <a:latin typeface="+mj-lt"/>
              </a:endParaRPr>
            </a:p>
          </p:txBody>
        </p:sp>
        <p:sp>
          <p:nvSpPr>
            <p:cNvPr id="12" name="Oval 11">
              <a:hlinkClick r:id="rId4" action="ppaction://hlinksldjump"/>
              <a:extLst>
                <a:ext uri="{FF2B5EF4-FFF2-40B4-BE49-F238E27FC236}">
                  <a16:creationId xmlns:a16="http://schemas.microsoft.com/office/drawing/2014/main" id="{127A45C7-BF64-CBDB-D4BE-02CF384CF9AA}"/>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13" name="Group 12" descr="3. Perspective">
            <a:extLst>
              <a:ext uri="{FF2B5EF4-FFF2-40B4-BE49-F238E27FC236}">
                <a16:creationId xmlns:a16="http://schemas.microsoft.com/office/drawing/2014/main" id="{989AA657-FF47-3159-48C0-54F549C78FFA}"/>
              </a:ext>
            </a:extLst>
          </p:cNvPr>
          <p:cNvGrpSpPr/>
          <p:nvPr/>
        </p:nvGrpSpPr>
        <p:grpSpPr>
          <a:xfrm>
            <a:off x="360000" y="3654715"/>
            <a:ext cx="4775638" cy="1045440"/>
            <a:chOff x="360000" y="3458759"/>
            <a:chExt cx="4775638" cy="1045440"/>
          </a:xfrm>
        </p:grpSpPr>
        <p:sp>
          <p:nvSpPr>
            <p:cNvPr id="14" name="Rectangle: Rounded Corners 13">
              <a:extLst>
                <a:ext uri="{FF2B5EF4-FFF2-40B4-BE49-F238E27FC236}">
                  <a16:creationId xmlns:a16="http://schemas.microsoft.com/office/drawing/2014/main" id="{D0879330-3EB5-224D-C1AD-AF177F269BB6}"/>
                </a:ext>
                <a:ext uri="{C183D7F6-B498-43B3-948B-1728B52AA6E4}">
                  <adec:decorative xmlns:adec="http://schemas.microsoft.com/office/drawing/2017/decorative" val="1"/>
                </a:ext>
              </a:extLst>
            </p:cNvPr>
            <p:cNvSpPr/>
            <p:nvPr/>
          </p:nvSpPr>
          <p:spPr>
            <a:xfrm>
              <a:off x="1037782" y="35227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6" action="ppaction://hlinksldjump"/>
                </a:rPr>
                <a:t>Perspective</a:t>
              </a:r>
              <a:endParaRPr lang="en-US" dirty="0">
                <a:solidFill>
                  <a:schemeClr val="accent1"/>
                </a:solidFill>
                <a:latin typeface="+mj-lt"/>
              </a:endParaRPr>
            </a:p>
          </p:txBody>
        </p:sp>
        <p:sp>
          <p:nvSpPr>
            <p:cNvPr id="15" name="Oval 14">
              <a:hlinkClick r:id="rId4" action="ppaction://hlinksldjump"/>
              <a:extLst>
                <a:ext uri="{FF2B5EF4-FFF2-40B4-BE49-F238E27FC236}">
                  <a16:creationId xmlns:a16="http://schemas.microsoft.com/office/drawing/2014/main" id="{1EEF5BCB-EB65-A562-8F47-4C5EFE6DFDEA}"/>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16" name="Group 15" descr="4. Powerful word choices">
            <a:extLst>
              <a:ext uri="{FF2B5EF4-FFF2-40B4-BE49-F238E27FC236}">
                <a16:creationId xmlns:a16="http://schemas.microsoft.com/office/drawing/2014/main" id="{E4CB7779-3B13-21D7-E03C-AC5EAF122062}"/>
              </a:ext>
            </a:extLst>
          </p:cNvPr>
          <p:cNvGrpSpPr/>
          <p:nvPr/>
        </p:nvGrpSpPr>
        <p:grpSpPr>
          <a:xfrm>
            <a:off x="6096000" y="1462915"/>
            <a:ext cx="4775638" cy="1045440"/>
            <a:chOff x="360000" y="4554659"/>
            <a:chExt cx="4775638" cy="1045440"/>
          </a:xfrm>
        </p:grpSpPr>
        <p:sp>
          <p:nvSpPr>
            <p:cNvPr id="17" name="Rectangle: Rounded Corners 16">
              <a:extLst>
                <a:ext uri="{FF2B5EF4-FFF2-40B4-BE49-F238E27FC236}">
                  <a16:creationId xmlns:a16="http://schemas.microsoft.com/office/drawing/2014/main" id="{66F22FCF-3535-0CFA-77B2-2D2493BA4453}"/>
                </a:ext>
                <a:ext uri="{C183D7F6-B498-43B3-948B-1728B52AA6E4}">
                  <adec:decorative xmlns:adec="http://schemas.microsoft.com/office/drawing/2017/decorative" val="1"/>
                </a:ext>
              </a:extLst>
            </p:cNvPr>
            <p:cNvSpPr/>
            <p:nvPr/>
          </p:nvSpPr>
          <p:spPr>
            <a:xfrm>
              <a:off x="1037782" y="46186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7" action="ppaction://hlinksldjump"/>
                </a:rPr>
                <a:t>Powerful word choices</a:t>
              </a:r>
              <a:endParaRPr lang="en-US" dirty="0">
                <a:solidFill>
                  <a:schemeClr val="accent1"/>
                </a:solidFill>
                <a:latin typeface="+mj-lt"/>
              </a:endParaRPr>
            </a:p>
          </p:txBody>
        </p:sp>
        <p:sp>
          <p:nvSpPr>
            <p:cNvPr id="18" name="Oval 17">
              <a:hlinkClick r:id="rId4" action="ppaction://hlinksldjump"/>
              <a:extLst>
                <a:ext uri="{FF2B5EF4-FFF2-40B4-BE49-F238E27FC236}">
                  <a16:creationId xmlns:a16="http://schemas.microsoft.com/office/drawing/2014/main" id="{A8A88851-3878-D8A9-8FD7-DA2AC16CEDC2}"/>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19" name="Group 18" descr="5. Your turn – personal response">
            <a:extLst>
              <a:ext uri="{FF2B5EF4-FFF2-40B4-BE49-F238E27FC236}">
                <a16:creationId xmlns:a16="http://schemas.microsoft.com/office/drawing/2014/main" id="{D018B67E-9B51-EC1F-180E-2C402E97F291}"/>
              </a:ext>
            </a:extLst>
          </p:cNvPr>
          <p:cNvGrpSpPr/>
          <p:nvPr/>
        </p:nvGrpSpPr>
        <p:grpSpPr>
          <a:xfrm>
            <a:off x="6096000" y="2558816"/>
            <a:ext cx="4775638" cy="1045440"/>
            <a:chOff x="360000" y="5650560"/>
            <a:chExt cx="4775638" cy="1045440"/>
          </a:xfrm>
        </p:grpSpPr>
        <p:sp>
          <p:nvSpPr>
            <p:cNvPr id="29" name="Rectangle: Rounded Corners 28">
              <a:extLst>
                <a:ext uri="{FF2B5EF4-FFF2-40B4-BE49-F238E27FC236}">
                  <a16:creationId xmlns:a16="http://schemas.microsoft.com/office/drawing/2014/main" id="{D08065A8-AE9D-AD08-EEA1-3B0B88C514FC}"/>
                </a:ext>
                <a:ext uri="{C183D7F6-B498-43B3-948B-1728B52AA6E4}">
                  <adec:decorative xmlns:adec="http://schemas.microsoft.com/office/drawing/2017/decorative" val="1"/>
                </a:ext>
              </a:extLst>
            </p:cNvPr>
            <p:cNvSpPr/>
            <p:nvPr/>
          </p:nvSpPr>
          <p:spPr>
            <a:xfrm>
              <a:off x="1037782" y="571458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8" action="ppaction://hlinksldjump"/>
                </a:rPr>
                <a:t>Independent practice – personal response</a:t>
              </a:r>
              <a:endParaRPr lang="en-US" dirty="0">
                <a:solidFill>
                  <a:schemeClr val="accent1"/>
                </a:solidFill>
                <a:latin typeface="+mj-lt"/>
              </a:endParaRPr>
            </a:p>
          </p:txBody>
        </p:sp>
        <p:sp>
          <p:nvSpPr>
            <p:cNvPr id="30" name="Oval 29">
              <a:hlinkClick r:id="rId4" action="ppaction://hlinksldjump"/>
              <a:extLst>
                <a:ext uri="{FF2B5EF4-FFF2-40B4-BE49-F238E27FC236}">
                  <a16:creationId xmlns:a16="http://schemas.microsoft.com/office/drawing/2014/main" id="{AFEBFC39-1EDB-1C18-C51B-777CF31FA4B8}"/>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86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FEF3345-1E20-A9C3-54EC-A81DA267E271}"/>
              </a:ext>
              <a:ext uri="{C183D7F6-B498-43B3-948B-1728B52AA6E4}">
                <adec:decorative xmlns:adec="http://schemas.microsoft.com/office/drawing/2017/decorative" val="1"/>
              </a:ext>
            </a:extLst>
          </p:cNvPr>
          <p:cNvGrpSpPr/>
          <p:nvPr/>
        </p:nvGrpSpPr>
        <p:grpSpPr>
          <a:xfrm>
            <a:off x="2619079" y="1823471"/>
            <a:ext cx="6825351" cy="3531878"/>
            <a:chOff x="2619079" y="1823471"/>
            <a:chExt cx="6825351" cy="3531878"/>
          </a:xfrm>
        </p:grpSpPr>
        <p:cxnSp>
          <p:nvCxnSpPr>
            <p:cNvPr id="20" name="Google Shape;194;p19">
              <a:extLst>
                <a:ext uri="{FF2B5EF4-FFF2-40B4-BE49-F238E27FC236}">
                  <a16:creationId xmlns:a16="http://schemas.microsoft.com/office/drawing/2014/main" id="{A69BBA5E-3816-7352-8B57-9107CC38309F}"/>
                </a:ext>
                <a:ext uri="{C183D7F6-B498-43B3-948B-1728B52AA6E4}">
                  <adec:decorative xmlns:adec="http://schemas.microsoft.com/office/drawing/2017/decorative" val="1"/>
                </a:ext>
              </a:extLst>
            </p:cNvPr>
            <p:cNvCxnSpPr>
              <a:stCxn id="10" idx="1"/>
            </p:cNvCxnSpPr>
            <p:nvPr/>
          </p:nvCxnSpPr>
          <p:spPr>
            <a:xfrm rot="10800000">
              <a:off x="6897933" y="3951515"/>
              <a:ext cx="573947" cy="571560"/>
            </a:xfrm>
            <a:prstGeom prst="straightConnector1">
              <a:avLst/>
            </a:prstGeom>
            <a:noFill/>
            <a:ln w="19050" cap="flat" cmpd="sng">
              <a:solidFill>
                <a:srgbClr val="9B6808"/>
              </a:solidFill>
              <a:prstDash val="solid"/>
              <a:round/>
              <a:headEnd type="none" w="med" len="med"/>
              <a:tailEnd type="none" w="med" len="med"/>
            </a:ln>
          </p:spPr>
        </p:cxnSp>
        <p:cxnSp>
          <p:nvCxnSpPr>
            <p:cNvPr id="21" name="Google Shape;195;p19">
              <a:extLst>
                <a:ext uri="{FF2B5EF4-FFF2-40B4-BE49-F238E27FC236}">
                  <a16:creationId xmlns:a16="http://schemas.microsoft.com/office/drawing/2014/main" id="{7D0C5E3B-B108-AC2F-075B-7158DA9819F3}"/>
                </a:ext>
                <a:ext uri="{C183D7F6-B498-43B3-948B-1728B52AA6E4}">
                  <adec:decorative xmlns:adec="http://schemas.microsoft.com/office/drawing/2017/decorative" val="1"/>
                </a:ext>
              </a:extLst>
            </p:cNvPr>
            <p:cNvCxnSpPr>
              <a:cxnSpLocks/>
            </p:cNvCxnSpPr>
            <p:nvPr/>
          </p:nvCxnSpPr>
          <p:spPr>
            <a:xfrm rot="10800000">
              <a:off x="4572860" y="2870008"/>
              <a:ext cx="541549" cy="223372"/>
            </a:xfrm>
            <a:prstGeom prst="straightConnector1">
              <a:avLst/>
            </a:prstGeom>
            <a:noFill/>
            <a:ln w="19050" cap="flat" cmpd="sng">
              <a:solidFill>
                <a:srgbClr val="427B2D"/>
              </a:solidFill>
              <a:prstDash val="solid"/>
              <a:round/>
              <a:headEnd type="none" w="med" len="med"/>
              <a:tailEnd type="none" w="med" len="med"/>
            </a:ln>
          </p:spPr>
        </p:cxnSp>
        <p:cxnSp>
          <p:nvCxnSpPr>
            <p:cNvPr id="22" name="Google Shape;196;p19">
              <a:extLst>
                <a:ext uri="{FF2B5EF4-FFF2-40B4-BE49-F238E27FC236}">
                  <a16:creationId xmlns:a16="http://schemas.microsoft.com/office/drawing/2014/main" id="{0EE634F9-C212-3398-05A2-A3E3A795F004}"/>
                </a:ext>
                <a:ext uri="{C183D7F6-B498-43B3-948B-1728B52AA6E4}">
                  <adec:decorative xmlns:adec="http://schemas.microsoft.com/office/drawing/2017/decorative" val="1"/>
                </a:ext>
              </a:extLst>
            </p:cNvPr>
            <p:cNvCxnSpPr>
              <a:cxnSpLocks/>
            </p:cNvCxnSpPr>
            <p:nvPr/>
          </p:nvCxnSpPr>
          <p:spPr>
            <a:xfrm flipH="1">
              <a:off x="6973271" y="2870008"/>
              <a:ext cx="511198" cy="229511"/>
            </a:xfrm>
            <a:prstGeom prst="straightConnector1">
              <a:avLst/>
            </a:prstGeom>
            <a:noFill/>
            <a:ln w="19050" cap="flat" cmpd="sng">
              <a:solidFill>
                <a:srgbClr val="B51458"/>
              </a:solidFill>
              <a:prstDash val="solid"/>
              <a:round/>
              <a:headEnd type="none" w="med" len="med"/>
              <a:tailEnd type="none" w="med" len="med"/>
            </a:ln>
          </p:spPr>
        </p:cxnSp>
        <p:cxnSp>
          <p:nvCxnSpPr>
            <p:cNvPr id="23" name="Google Shape;197;p19">
              <a:extLst>
                <a:ext uri="{FF2B5EF4-FFF2-40B4-BE49-F238E27FC236}">
                  <a16:creationId xmlns:a16="http://schemas.microsoft.com/office/drawing/2014/main" id="{29801793-91BA-91AD-A8A2-D90974F4CA6D}"/>
                </a:ext>
                <a:ext uri="{C183D7F6-B498-43B3-948B-1728B52AA6E4}">
                  <adec:decorative xmlns:adec="http://schemas.microsoft.com/office/drawing/2017/decorative" val="1"/>
                </a:ext>
              </a:extLst>
            </p:cNvPr>
            <p:cNvCxnSpPr>
              <a:endCxn id="8" idx="3"/>
            </p:cNvCxnSpPr>
            <p:nvPr/>
          </p:nvCxnSpPr>
          <p:spPr>
            <a:xfrm flipH="1">
              <a:off x="4572817" y="3971977"/>
              <a:ext cx="642834" cy="551098"/>
            </a:xfrm>
            <a:prstGeom prst="straightConnector1">
              <a:avLst/>
            </a:prstGeom>
            <a:noFill/>
            <a:ln w="19050" cap="flat" cmpd="sng">
              <a:solidFill>
                <a:srgbClr val="007A8A"/>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6A9DF9DA-7C81-28D4-0648-BE2D9CBEF9EA}"/>
                </a:ext>
                <a:ext uri="{C183D7F6-B498-43B3-948B-1728B52AA6E4}">
                  <adec:decorative xmlns:adec="http://schemas.microsoft.com/office/drawing/2017/decorative" val="1"/>
                </a:ext>
              </a:extLst>
            </p:cNvPr>
            <p:cNvCxnSpPr>
              <a:stCxn id="7" idx="0"/>
              <a:endCxn id="12" idx="2"/>
            </p:cNvCxnSpPr>
            <p:nvPr/>
          </p:nvCxnSpPr>
          <p:spPr>
            <a:xfrm flipH="1" flipV="1">
              <a:off x="3534581" y="1854268"/>
              <a:ext cx="295141" cy="517928"/>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B8B7C823-DB33-8BDF-768F-78DE4A58A60E}"/>
                </a:ext>
                <a:ext uri="{C183D7F6-B498-43B3-948B-1728B52AA6E4}">
                  <adec:decorative xmlns:adec="http://schemas.microsoft.com/office/drawing/2017/decorative" val="1"/>
                </a:ext>
              </a:extLst>
            </p:cNvPr>
            <p:cNvCxnSpPr>
              <a:stCxn id="7" idx="1"/>
              <a:endCxn id="11" idx="3"/>
            </p:cNvCxnSpPr>
            <p:nvPr/>
          </p:nvCxnSpPr>
          <p:spPr>
            <a:xfrm flipH="1">
              <a:off x="2742190" y="2659169"/>
              <a:ext cx="344436" cy="311357"/>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9377F7BE-34A0-770F-5A70-4626EC43FAFB}"/>
                </a:ext>
                <a:ext uri="{C183D7F6-B498-43B3-948B-1728B52AA6E4}">
                  <adec:decorative xmlns:adec="http://schemas.microsoft.com/office/drawing/2017/decorative" val="1"/>
                </a:ext>
              </a:extLst>
            </p:cNvPr>
            <p:cNvCxnSpPr>
              <a:stCxn id="8" idx="1"/>
              <a:endCxn id="18" idx="3"/>
            </p:cNvCxnSpPr>
            <p:nvPr/>
          </p:nvCxnSpPr>
          <p:spPr>
            <a:xfrm flipH="1">
              <a:off x="2619079" y="4523075"/>
              <a:ext cx="467547" cy="102649"/>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B43A41F2-3EB4-15B9-D30F-CAAD498BEA0C}"/>
                </a:ext>
                <a:ext uri="{C183D7F6-B498-43B3-948B-1728B52AA6E4}">
                  <adec:decorative xmlns:adec="http://schemas.microsoft.com/office/drawing/2017/decorative" val="1"/>
                </a:ext>
              </a:extLst>
            </p:cNvPr>
            <p:cNvCxnSpPr>
              <a:stCxn id="8" idx="2"/>
              <a:endCxn id="19" idx="0"/>
            </p:cNvCxnSpPr>
            <p:nvPr/>
          </p:nvCxnSpPr>
          <p:spPr>
            <a:xfrm flipH="1">
              <a:off x="2821649" y="4810048"/>
              <a:ext cx="1008073" cy="545301"/>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202;p19">
              <a:extLst>
                <a:ext uri="{FF2B5EF4-FFF2-40B4-BE49-F238E27FC236}">
                  <a16:creationId xmlns:a16="http://schemas.microsoft.com/office/drawing/2014/main" id="{F4090464-225E-31EC-CF24-83EAD51C690B}"/>
                </a:ext>
                <a:ext uri="{C183D7F6-B498-43B3-948B-1728B52AA6E4}">
                  <adec:decorative xmlns:adec="http://schemas.microsoft.com/office/drawing/2017/decorative" val="1"/>
                </a:ext>
              </a:extLst>
            </p:cNvPr>
            <p:cNvCxnSpPr>
              <a:stCxn id="9" idx="0"/>
              <a:endCxn id="13" idx="2"/>
            </p:cNvCxnSpPr>
            <p:nvPr/>
          </p:nvCxnSpPr>
          <p:spPr>
            <a:xfrm rot="10800000" flipH="1">
              <a:off x="8214975" y="1823471"/>
              <a:ext cx="486303" cy="548711"/>
            </a:xfrm>
            <a:prstGeom prst="straightConnector1">
              <a:avLst/>
            </a:prstGeom>
            <a:noFill/>
            <a:ln w="19050" cap="flat" cmpd="sng">
              <a:solidFill>
                <a:srgbClr val="B51458"/>
              </a:solidFill>
              <a:prstDash val="solid"/>
              <a:round/>
              <a:headEnd type="none" w="med" len="med"/>
              <a:tailEnd type="none" w="med" len="med"/>
            </a:ln>
          </p:spPr>
        </p:cxnSp>
        <p:cxnSp>
          <p:nvCxnSpPr>
            <p:cNvPr id="29" name="Google Shape;203;p19">
              <a:extLst>
                <a:ext uri="{FF2B5EF4-FFF2-40B4-BE49-F238E27FC236}">
                  <a16:creationId xmlns:a16="http://schemas.microsoft.com/office/drawing/2014/main" id="{A8CDB383-1A44-A130-EF02-B75C44DCAD2C}"/>
                </a:ext>
                <a:ext uri="{C183D7F6-B498-43B3-948B-1728B52AA6E4}">
                  <adec:decorative xmlns:adec="http://schemas.microsoft.com/office/drawing/2017/decorative" val="1"/>
                </a:ext>
              </a:extLst>
            </p:cNvPr>
            <p:cNvCxnSpPr>
              <a:stCxn id="9" idx="3"/>
              <a:endCxn id="14" idx="1"/>
            </p:cNvCxnSpPr>
            <p:nvPr/>
          </p:nvCxnSpPr>
          <p:spPr>
            <a:xfrm rot="10800000" flipH="1">
              <a:off x="8958071" y="2555142"/>
              <a:ext cx="486303" cy="104013"/>
            </a:xfrm>
            <a:prstGeom prst="straightConnector1">
              <a:avLst/>
            </a:prstGeom>
            <a:noFill/>
            <a:ln w="19050" cap="flat" cmpd="sng">
              <a:solidFill>
                <a:srgbClr val="B51458"/>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462890C4-5816-1D71-FD9D-B9E9B41B5E53}"/>
                </a:ext>
                <a:ext uri="{C183D7F6-B498-43B3-948B-1728B52AA6E4}">
                  <adec:decorative xmlns:adec="http://schemas.microsoft.com/office/drawing/2017/decorative" val="1"/>
                </a:ext>
              </a:extLst>
            </p:cNvPr>
            <p:cNvCxnSpPr>
              <a:stCxn id="10" idx="3"/>
              <a:endCxn id="15" idx="1"/>
            </p:cNvCxnSpPr>
            <p:nvPr/>
          </p:nvCxnSpPr>
          <p:spPr>
            <a:xfrm rot="10800000" flipH="1">
              <a:off x="8958071" y="3834544"/>
              <a:ext cx="486303" cy="688532"/>
            </a:xfrm>
            <a:prstGeom prst="straightConnector1">
              <a:avLst/>
            </a:prstGeom>
            <a:noFill/>
            <a:ln w="19050" cap="flat" cmpd="sng">
              <a:solidFill>
                <a:srgbClr val="9B680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9D127DC8-0F14-36A8-89FB-C4A9564E5DFA}"/>
                </a:ext>
                <a:ext uri="{C183D7F6-B498-43B3-948B-1728B52AA6E4}">
                  <adec:decorative xmlns:adec="http://schemas.microsoft.com/office/drawing/2017/decorative" val="1"/>
                </a:ext>
              </a:extLst>
            </p:cNvPr>
            <p:cNvCxnSpPr>
              <a:endCxn id="16" idx="1"/>
            </p:cNvCxnSpPr>
            <p:nvPr/>
          </p:nvCxnSpPr>
          <p:spPr>
            <a:xfrm>
              <a:off x="8903904" y="4790241"/>
              <a:ext cx="540526" cy="480506"/>
            </a:xfrm>
            <a:prstGeom prst="straightConnector1">
              <a:avLst/>
            </a:prstGeom>
            <a:noFill/>
            <a:ln w="19050" cap="flat" cmpd="sng">
              <a:solidFill>
                <a:srgbClr val="9B6808"/>
              </a:solidFill>
              <a:prstDash val="solid"/>
              <a:round/>
              <a:headEnd type="none" w="med" len="med"/>
              <a:tailEnd type="none" w="med" len="med"/>
            </a:ln>
          </p:spPr>
        </p:cxnSp>
        <p:cxnSp>
          <p:nvCxnSpPr>
            <p:cNvPr id="32" name="Google Shape;206;p19">
              <a:extLst>
                <a:ext uri="{FF2B5EF4-FFF2-40B4-BE49-F238E27FC236}">
                  <a16:creationId xmlns:a16="http://schemas.microsoft.com/office/drawing/2014/main" id="{661E619A-4B6E-55AE-A39B-A39A86B96F8E}"/>
                </a:ext>
                <a:ext uri="{C183D7F6-B498-43B3-948B-1728B52AA6E4}">
                  <adec:decorative xmlns:adec="http://schemas.microsoft.com/office/drawing/2017/decorative" val="1"/>
                </a:ext>
              </a:extLst>
            </p:cNvPr>
            <p:cNvCxnSpPr>
              <a:stCxn id="10" idx="2"/>
              <a:endCxn id="17" idx="0"/>
            </p:cNvCxnSpPr>
            <p:nvPr/>
          </p:nvCxnSpPr>
          <p:spPr>
            <a:xfrm flipH="1">
              <a:off x="7720487" y="4810048"/>
              <a:ext cx="494488" cy="545301"/>
            </a:xfrm>
            <a:prstGeom prst="straightConnector1">
              <a:avLst/>
            </a:prstGeom>
            <a:noFill/>
            <a:ln w="19050" cap="flat" cmpd="sng">
              <a:solidFill>
                <a:srgbClr val="9B6808"/>
              </a:solidFill>
              <a:prstDash val="solid"/>
              <a:round/>
              <a:headEnd type="none" w="med" len="med"/>
              <a:tailEnd type="none" w="med" len="med"/>
            </a:ln>
          </p:spPr>
        </p:cxnSp>
      </p:grpSp>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a:latin typeface="+mj-lt"/>
              </a:rPr>
              <a:t>Concept map</a:t>
            </a:r>
          </a:p>
        </p:txBody>
      </p:sp>
      <p:sp>
        <p:nvSpPr>
          <p:cNvPr id="5" name="Google Shape;179;p19" descr="Topic">
            <a:extLst>
              <a:ext uri="{FF2B5EF4-FFF2-40B4-BE49-F238E27FC236}">
                <a16:creationId xmlns:a16="http://schemas.microsoft.com/office/drawing/2014/main" id="{6469DD7E-986E-7D3A-7ED2-E3C4A2D5064C}"/>
              </a:ext>
            </a:extLst>
          </p:cNvPr>
          <p:cNvSpPr/>
          <p:nvPr/>
        </p:nvSpPr>
        <p:spPr>
          <a:xfrm>
            <a:off x="5132073" y="2045368"/>
            <a:ext cx="1845292" cy="2867386"/>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000" b="1">
                <a:solidFill>
                  <a:schemeClr val="tx1"/>
                </a:solidFill>
                <a:latin typeface="+mj-lt"/>
                <a:ea typeface="Montserrat"/>
                <a:cs typeface="Arial" panose="020B0604020202020204" pitchFamily="34" charset="0"/>
                <a:sym typeface="Montserrat"/>
              </a:rPr>
              <a:t>What are the most powerful aspects of the writing voice in ‘Australian Air’?</a:t>
            </a:r>
            <a:r>
              <a:rPr lang="en-AU" sz="2000" b="1">
                <a:solidFill>
                  <a:schemeClr val="tx1"/>
                </a:solidFill>
                <a:latin typeface="+mj-lt"/>
                <a:ea typeface="Montserrat"/>
                <a:cs typeface="Arial" panose="020B0604020202020204" pitchFamily="34" charset="0"/>
                <a:sym typeface="Montserrat"/>
              </a:rPr>
              <a:t> </a:t>
            </a:r>
            <a:r>
              <a:rPr lang="en" sz="2000" b="1">
                <a:solidFill>
                  <a:schemeClr val="tx1"/>
                </a:solidFill>
                <a:latin typeface="+mj-lt"/>
                <a:ea typeface="Montserrat"/>
                <a:cs typeface="Arial" panose="020B0604020202020204" pitchFamily="34" charset="0"/>
                <a:sym typeface="Montserrat"/>
              </a:rPr>
              <a:t> </a:t>
            </a:r>
            <a:endParaRPr sz="2000">
              <a:solidFill>
                <a:schemeClr val="tx1"/>
              </a:solidFill>
              <a:latin typeface="+mj-lt"/>
              <a:ea typeface="Rockwell"/>
              <a:cs typeface="Arial" panose="020B0604020202020204" pitchFamily="34" charset="0"/>
              <a:sym typeface="Rockwell"/>
            </a:endParaRPr>
          </a:p>
        </p:txBody>
      </p:sp>
      <p:sp>
        <p:nvSpPr>
          <p:cNvPr id="12" name="Google Shape;186;p19">
            <a:extLst>
              <a:ext uri="{FF2B5EF4-FFF2-40B4-BE49-F238E27FC236}">
                <a16:creationId xmlns:a16="http://schemas.microsoft.com/office/drawing/2014/main" id="{FAAA8363-6838-6C56-F2B7-AB1AF414C757}"/>
              </a:ext>
              <a:ext uri="{C183D7F6-B498-43B3-948B-1728B52AA6E4}">
                <adec:decorative xmlns:adec="http://schemas.microsoft.com/office/drawing/2017/decorative" val="0"/>
              </a:ext>
            </a:extLst>
          </p:cNvPr>
          <p:cNvSpPr/>
          <p:nvPr/>
        </p:nvSpPr>
        <p:spPr>
          <a:xfrm>
            <a:off x="2791485" y="1280321"/>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E5C870DB-0EA5-C5BB-9CEB-B421F0ABB54B}"/>
              </a:ext>
              <a:ext uri="{C183D7F6-B498-43B3-948B-1728B52AA6E4}">
                <adec:decorative xmlns:adec="http://schemas.microsoft.com/office/drawing/2017/decorative" val="0"/>
              </a:ext>
            </a:extLst>
          </p:cNvPr>
          <p:cNvSpPr/>
          <p:nvPr/>
        </p:nvSpPr>
        <p:spPr>
          <a:xfrm>
            <a:off x="1256112" y="2683609"/>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AU" dirty="0">
              <a:latin typeface="+mn-lt"/>
              <a:cs typeface="Arial" panose="020B0604020202020204" pitchFamily="34" charset="0"/>
              <a:sym typeface="Montserrat"/>
            </a:endParaRPr>
          </a:p>
        </p:txBody>
      </p:sp>
      <p:sp>
        <p:nvSpPr>
          <p:cNvPr id="7" name="Google Shape;181;p19">
            <a:extLst>
              <a:ext uri="{FF2B5EF4-FFF2-40B4-BE49-F238E27FC236}">
                <a16:creationId xmlns:a16="http://schemas.microsoft.com/office/drawing/2014/main" id="{75E3D10C-530E-F966-96C3-72A3F12688A7}"/>
              </a:ext>
            </a:extLst>
          </p:cNvPr>
          <p:cNvSpPr/>
          <p:nvPr/>
        </p:nvSpPr>
        <p:spPr>
          <a:xfrm>
            <a:off x="3086626" y="2372196"/>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a:solidFill>
                  <a:schemeClr val="tx1"/>
                </a:solidFill>
                <a:latin typeface="+mn-lt"/>
                <a:ea typeface="Montserrat"/>
                <a:cs typeface="Arial" panose="020B0604020202020204" pitchFamily="34" charset="0"/>
                <a:sym typeface="Montserrat"/>
              </a:rPr>
              <a:t>Imagery</a:t>
            </a:r>
            <a:endParaRPr>
              <a:solidFill>
                <a:schemeClr val="tx1"/>
              </a:solidFill>
              <a:latin typeface="+mn-lt"/>
              <a:ea typeface="Montserrat"/>
              <a:cs typeface="Arial" panose="020B0604020202020204" pitchFamily="34" charset="0"/>
              <a:sym typeface="Montserrat"/>
            </a:endParaRPr>
          </a:p>
        </p:txBody>
      </p:sp>
      <p:sp>
        <p:nvSpPr>
          <p:cNvPr id="9" name="Google Shape;183;p19">
            <a:extLst>
              <a:ext uri="{FF2B5EF4-FFF2-40B4-BE49-F238E27FC236}">
                <a16:creationId xmlns:a16="http://schemas.microsoft.com/office/drawing/2014/main" id="{AED79210-45A0-6D20-7977-F60B205D9E3C}"/>
              </a:ext>
              <a:ext uri="{C183D7F6-B498-43B3-948B-1728B52AA6E4}">
                <adec:decorative xmlns:adec="http://schemas.microsoft.com/office/drawing/2017/decorative" val="0"/>
              </a:ext>
            </a:extLst>
          </p:cNvPr>
          <p:cNvSpPr/>
          <p:nvPr/>
        </p:nvSpPr>
        <p:spPr>
          <a:xfrm>
            <a:off x="7471879" y="2372182"/>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3" name="Google Shape;187;p19">
            <a:extLst>
              <a:ext uri="{FF2B5EF4-FFF2-40B4-BE49-F238E27FC236}">
                <a16:creationId xmlns:a16="http://schemas.microsoft.com/office/drawing/2014/main" id="{07AFBD37-DBBB-4D93-6566-51192537A30C}"/>
              </a:ext>
              <a:ext uri="{C183D7F6-B498-43B3-948B-1728B52AA6E4}">
                <adec:decorative xmlns:adec="http://schemas.microsoft.com/office/drawing/2017/decorative" val="0"/>
              </a:ext>
            </a:extLst>
          </p:cNvPr>
          <p:cNvSpPr/>
          <p:nvPr/>
        </p:nvSpPr>
        <p:spPr>
          <a:xfrm>
            <a:off x="7958239" y="1249680"/>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4" name="Google Shape;188;p19">
            <a:extLst>
              <a:ext uri="{FF2B5EF4-FFF2-40B4-BE49-F238E27FC236}">
                <a16:creationId xmlns:a16="http://schemas.microsoft.com/office/drawing/2014/main" id="{92BE4334-1429-4814-D1E9-EDB11B7A034A}"/>
              </a:ext>
              <a:ext uri="{C183D7F6-B498-43B3-948B-1728B52AA6E4}">
                <adec:decorative xmlns:adec="http://schemas.microsoft.com/office/drawing/2017/decorative" val="0"/>
              </a:ext>
            </a:extLst>
          </p:cNvPr>
          <p:cNvSpPr/>
          <p:nvPr/>
        </p:nvSpPr>
        <p:spPr>
          <a:xfrm>
            <a:off x="9444431" y="2268239"/>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8" name="Google Shape;182;p19">
            <a:extLst>
              <a:ext uri="{FF2B5EF4-FFF2-40B4-BE49-F238E27FC236}">
                <a16:creationId xmlns:a16="http://schemas.microsoft.com/office/drawing/2014/main" id="{D356BC70-BCD8-C57F-6B33-EEEB9B8EA188}"/>
              </a:ext>
              <a:ext uri="{C183D7F6-B498-43B3-948B-1728B52AA6E4}">
                <adec:decorative xmlns:adec="http://schemas.microsoft.com/office/drawing/2017/decorative" val="0"/>
              </a:ext>
            </a:extLst>
          </p:cNvPr>
          <p:cNvSpPr/>
          <p:nvPr/>
        </p:nvSpPr>
        <p:spPr>
          <a:xfrm>
            <a:off x="3086626" y="423610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AU" dirty="0">
              <a:latin typeface="+mn-lt"/>
              <a:cs typeface="Arial" panose="020B0604020202020204" pitchFamily="34" charset="0"/>
              <a:sym typeface="Montserrat"/>
            </a:endParaRPr>
          </a:p>
        </p:txBody>
      </p:sp>
      <p:sp>
        <p:nvSpPr>
          <p:cNvPr id="18" name="Google Shape;192;p19">
            <a:extLst>
              <a:ext uri="{FF2B5EF4-FFF2-40B4-BE49-F238E27FC236}">
                <a16:creationId xmlns:a16="http://schemas.microsoft.com/office/drawing/2014/main" id="{EFF0FEE6-F3B2-6916-7D03-1BF632A54CBF}"/>
              </a:ext>
              <a:ext uri="{C183D7F6-B498-43B3-948B-1728B52AA6E4}">
                <adec:decorative xmlns:adec="http://schemas.microsoft.com/office/drawing/2017/decorative" val="0"/>
              </a:ext>
            </a:extLst>
          </p:cNvPr>
          <p:cNvSpPr/>
          <p:nvPr/>
        </p:nvSpPr>
        <p:spPr>
          <a:xfrm>
            <a:off x="1132973" y="4338807"/>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AU" dirty="0">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BCF68AF6-BA4B-3654-04BF-1B3A415273C0}"/>
              </a:ext>
              <a:ext uri="{C183D7F6-B498-43B3-948B-1728B52AA6E4}">
                <adec:decorative xmlns:adec="http://schemas.microsoft.com/office/drawing/2017/decorative" val="0"/>
              </a:ext>
            </a:extLst>
          </p:cNvPr>
          <p:cNvSpPr/>
          <p:nvPr/>
        </p:nvSpPr>
        <p:spPr>
          <a:xfrm>
            <a:off x="2078496" y="535529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AU" dirty="0">
              <a:latin typeface="+mn-lt"/>
              <a:cs typeface="Arial" panose="020B0604020202020204" pitchFamily="34" charset="0"/>
              <a:sym typeface="Montserrat"/>
            </a:endParaRPr>
          </a:p>
        </p:txBody>
      </p:sp>
      <p:sp>
        <p:nvSpPr>
          <p:cNvPr id="10" name="Google Shape;184;p19">
            <a:extLst>
              <a:ext uri="{FF2B5EF4-FFF2-40B4-BE49-F238E27FC236}">
                <a16:creationId xmlns:a16="http://schemas.microsoft.com/office/drawing/2014/main" id="{F8CB1843-B8EB-756A-C389-36A0409BBF5B}"/>
              </a:ext>
            </a:extLst>
          </p:cNvPr>
          <p:cNvSpPr/>
          <p:nvPr/>
        </p:nvSpPr>
        <p:spPr>
          <a:xfrm>
            <a:off x="7471879" y="423610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Tone</a:t>
            </a:r>
            <a:endParaRPr>
              <a:latin typeface="+mn-lt"/>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42862DE4-E1ED-B35A-808B-C711FA876A09}"/>
              </a:ext>
              <a:ext uri="{C183D7F6-B498-43B3-948B-1728B52AA6E4}">
                <adec:decorative xmlns:adec="http://schemas.microsoft.com/office/drawing/2017/decorative" val="0"/>
              </a:ext>
            </a:extLst>
          </p:cNvPr>
          <p:cNvSpPr/>
          <p:nvPr/>
        </p:nvSpPr>
        <p:spPr>
          <a:xfrm>
            <a:off x="9444431" y="354771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D92042C3-58D4-A650-F5E1-D15BA430F8C6}"/>
              </a:ext>
              <a:ext uri="{C183D7F6-B498-43B3-948B-1728B52AA6E4}">
                <adec:decorative xmlns:adec="http://schemas.microsoft.com/office/drawing/2017/decorative" val="0"/>
              </a:ext>
            </a:extLst>
          </p:cNvPr>
          <p:cNvSpPr/>
          <p:nvPr/>
        </p:nvSpPr>
        <p:spPr>
          <a:xfrm>
            <a:off x="9444431" y="4983773"/>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AU" dirty="0">
              <a:latin typeface="+mn-lt"/>
              <a:cs typeface="Arial" panose="020B0604020202020204" pitchFamily="34" charset="0"/>
              <a:sym typeface="Montserrat"/>
            </a:endParaRPr>
          </a:p>
        </p:txBody>
      </p:sp>
      <p:sp>
        <p:nvSpPr>
          <p:cNvPr id="17" name="Google Shape;191;p19">
            <a:extLst>
              <a:ext uri="{FF2B5EF4-FFF2-40B4-BE49-F238E27FC236}">
                <a16:creationId xmlns:a16="http://schemas.microsoft.com/office/drawing/2014/main" id="{F738CB4C-71CD-4EDD-FEA6-25A996543EB9}"/>
              </a:ext>
              <a:ext uri="{C183D7F6-B498-43B3-948B-1728B52AA6E4}">
                <adec:decorative xmlns:adec="http://schemas.microsoft.com/office/drawing/2017/decorative" val="0"/>
              </a:ext>
            </a:extLst>
          </p:cNvPr>
          <p:cNvSpPr/>
          <p:nvPr/>
        </p:nvSpPr>
        <p:spPr>
          <a:xfrm>
            <a:off x="6977363" y="535529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AU" dirty="0">
              <a:latin typeface="+mn-l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dirty="0"/>
          </a:p>
        </p:txBody>
      </p:sp>
    </p:spTree>
    <p:extLst>
      <p:ext uri="{BB962C8B-B14F-4D97-AF65-F5344CB8AC3E}">
        <p14:creationId xmlns:p14="http://schemas.microsoft.com/office/powerpoint/2010/main" val="18166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a:rPr>
              <a:t>Powerful word choices</a:t>
            </a:r>
            <a:endParaRPr lang="en-US">
              <a:latin typeface="+mj-lt"/>
            </a:endParaRPr>
          </a:p>
        </p:txBody>
      </p:sp>
    </p:spTree>
    <p:extLst>
      <p:ext uri="{BB962C8B-B14F-4D97-AF65-F5344CB8AC3E}">
        <p14:creationId xmlns:p14="http://schemas.microsoft.com/office/powerpoint/2010/main" val="15636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sz="4400" dirty="0">
                <a:solidFill>
                  <a:srgbClr val="000000"/>
                </a:solidFill>
                <a:latin typeface="+mj-lt"/>
                <a:cs typeface="Arial"/>
              </a:rPr>
              <a:t>Word Cline</a:t>
            </a:r>
            <a:endParaRPr lang="en-US"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Definition</a:t>
            </a:r>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1412088"/>
          </a:xfrm>
        </p:spPr>
        <p:txBody>
          <a:bodyPr vert="horz" lIns="0" tIns="0" rIns="0" bIns="0" rtlCol="0" anchor="t">
            <a:noAutofit/>
          </a:bodyPr>
          <a:lstStyle/>
          <a:p>
            <a:r>
              <a:rPr lang="en-AU" sz="1800" dirty="0">
                <a:latin typeface="+mn-lt"/>
              </a:rPr>
              <a:t>A word cline is a scale of language items (words) that go from weak to strong. When we use interesting, more varied vocabulary in our writing, we create a more powerful voice and better engage our readers.</a:t>
            </a:r>
          </a:p>
          <a:p>
            <a:r>
              <a:rPr lang="en-AU" sz="1800" dirty="0">
                <a:latin typeface="+mn-lt"/>
              </a:rPr>
              <a:t>The word cline below provides some more and less powerful words to ‘stressful’ (from the poem) to demonstrate.</a:t>
            </a:r>
          </a:p>
        </p:txBody>
      </p:sp>
      <p:grpSp>
        <p:nvGrpSpPr>
          <p:cNvPr id="14" name="Group 13" descr="A word cline providing some more and less powerful words to 'stressful'. The list from most to least powerful includes - nerve-wracking, stressfull, straining, demanding and hard.">
            <a:extLst>
              <a:ext uri="{FF2B5EF4-FFF2-40B4-BE49-F238E27FC236}">
                <a16:creationId xmlns:a16="http://schemas.microsoft.com/office/drawing/2014/main" id="{4A3F9AB4-7B2C-8D2B-3B61-3F205E4441DA}"/>
              </a:ext>
            </a:extLst>
          </p:cNvPr>
          <p:cNvGrpSpPr/>
          <p:nvPr/>
        </p:nvGrpSpPr>
        <p:grpSpPr>
          <a:xfrm>
            <a:off x="3340945" y="3429000"/>
            <a:ext cx="5040377" cy="3111464"/>
            <a:chOff x="3340945" y="3429000"/>
            <a:chExt cx="5040377" cy="3111464"/>
          </a:xfrm>
        </p:grpSpPr>
        <p:sp>
          <p:nvSpPr>
            <p:cNvPr id="5" name="TextBox 4">
              <a:extLst>
                <a:ext uri="{FF2B5EF4-FFF2-40B4-BE49-F238E27FC236}">
                  <a16:creationId xmlns:a16="http://schemas.microsoft.com/office/drawing/2014/main" id="{54B2C60D-6AA4-4EF3-C65C-3452506752B7}"/>
                </a:ext>
              </a:extLst>
            </p:cNvPr>
            <p:cNvSpPr txBox="1"/>
            <p:nvPr/>
          </p:nvSpPr>
          <p:spPr>
            <a:xfrm>
              <a:off x="6581322" y="3429000"/>
              <a:ext cx="1800000" cy="360000"/>
            </a:xfrm>
            <a:prstGeom prst="rect">
              <a:avLst/>
            </a:prstGeom>
            <a:solidFill>
              <a:schemeClr val="tx2">
                <a:lumMod val="75000"/>
              </a:schemeClr>
            </a:solidFill>
          </p:spPr>
          <p:txBody>
            <a:bodyPr wrap="square" lIns="0" tIns="0" rIns="0" bIns="0" rtlCol="0" anchor="ctr">
              <a:noAutofit/>
            </a:bodyPr>
            <a:lstStyle/>
            <a:p>
              <a:pPr algn="ctr"/>
              <a:r>
                <a:rPr lang="en-US" sz="1800" b="1" dirty="0">
                  <a:solidFill>
                    <a:schemeClr val="bg1"/>
                  </a:solidFill>
                </a:rPr>
                <a:t>nerve-wracking</a:t>
              </a:r>
              <a:endParaRPr lang="en-AU" sz="1800" b="1" dirty="0">
                <a:solidFill>
                  <a:schemeClr val="bg1"/>
                </a:solidFill>
              </a:endParaRPr>
            </a:p>
          </p:txBody>
        </p:sp>
        <p:sp>
          <p:nvSpPr>
            <p:cNvPr id="6" name="TextBox 5">
              <a:extLst>
                <a:ext uri="{FF2B5EF4-FFF2-40B4-BE49-F238E27FC236}">
                  <a16:creationId xmlns:a16="http://schemas.microsoft.com/office/drawing/2014/main" id="{C2B99D27-1A31-F75C-4005-4C0EF66AFA79}"/>
                </a:ext>
              </a:extLst>
            </p:cNvPr>
            <p:cNvSpPr txBox="1"/>
            <p:nvPr/>
          </p:nvSpPr>
          <p:spPr>
            <a:xfrm>
              <a:off x="5771227" y="4116866"/>
              <a:ext cx="1800000" cy="360000"/>
            </a:xfrm>
            <a:prstGeom prst="rect">
              <a:avLst/>
            </a:prstGeom>
            <a:solidFill>
              <a:schemeClr val="tx2"/>
            </a:solidFill>
          </p:spPr>
          <p:txBody>
            <a:bodyPr wrap="square" lIns="0" tIns="0" rIns="0" bIns="0" rtlCol="0" anchor="ctr">
              <a:noAutofit/>
            </a:bodyPr>
            <a:lstStyle/>
            <a:p>
              <a:pPr algn="ctr"/>
              <a:r>
                <a:rPr lang="en-US" sz="1800" b="1" dirty="0">
                  <a:solidFill>
                    <a:schemeClr val="bg1"/>
                  </a:solidFill>
                </a:rPr>
                <a:t>stressful</a:t>
              </a:r>
              <a:endParaRPr lang="en-AU" sz="1800" b="1" dirty="0">
                <a:solidFill>
                  <a:schemeClr val="bg1"/>
                </a:solidFill>
              </a:endParaRPr>
            </a:p>
          </p:txBody>
        </p:sp>
        <p:sp>
          <p:nvSpPr>
            <p:cNvPr id="7" name="TextBox 6">
              <a:extLst>
                <a:ext uri="{FF2B5EF4-FFF2-40B4-BE49-F238E27FC236}">
                  <a16:creationId xmlns:a16="http://schemas.microsoft.com/office/drawing/2014/main" id="{D89B8826-7D9F-6B5E-B125-3F1680197F7A}"/>
                </a:ext>
              </a:extLst>
            </p:cNvPr>
            <p:cNvSpPr txBox="1"/>
            <p:nvPr/>
          </p:nvSpPr>
          <p:spPr>
            <a:xfrm>
              <a:off x="4961133" y="4804732"/>
              <a:ext cx="1800000" cy="360000"/>
            </a:xfrm>
            <a:prstGeom prst="rect">
              <a:avLst/>
            </a:prstGeom>
            <a:solidFill>
              <a:schemeClr val="tx2">
                <a:lumMod val="60000"/>
                <a:lumOff val="40000"/>
              </a:schemeClr>
            </a:solidFill>
          </p:spPr>
          <p:txBody>
            <a:bodyPr wrap="square" lIns="0" tIns="0" rIns="0" bIns="0" rtlCol="0" anchor="ctr">
              <a:noAutofit/>
            </a:bodyPr>
            <a:lstStyle/>
            <a:p>
              <a:pPr algn="ctr"/>
              <a:r>
                <a:rPr lang="en-US" sz="1800" b="1" dirty="0"/>
                <a:t>straining</a:t>
              </a:r>
              <a:endParaRPr lang="en-AU" sz="1800" b="1" dirty="0"/>
            </a:p>
          </p:txBody>
        </p:sp>
        <p:sp>
          <p:nvSpPr>
            <p:cNvPr id="8" name="TextBox 7">
              <a:extLst>
                <a:ext uri="{FF2B5EF4-FFF2-40B4-BE49-F238E27FC236}">
                  <a16:creationId xmlns:a16="http://schemas.microsoft.com/office/drawing/2014/main" id="{6AE2308F-3660-8004-19EF-E8FACC463B66}"/>
                </a:ext>
              </a:extLst>
            </p:cNvPr>
            <p:cNvSpPr txBox="1"/>
            <p:nvPr/>
          </p:nvSpPr>
          <p:spPr>
            <a:xfrm>
              <a:off x="4151039" y="5492598"/>
              <a:ext cx="1800000" cy="360000"/>
            </a:xfrm>
            <a:prstGeom prst="rect">
              <a:avLst/>
            </a:prstGeom>
            <a:solidFill>
              <a:schemeClr val="tx2">
                <a:lumMod val="40000"/>
                <a:lumOff val="60000"/>
              </a:schemeClr>
            </a:solidFill>
          </p:spPr>
          <p:txBody>
            <a:bodyPr wrap="square" lIns="0" tIns="0" rIns="0" bIns="0" rtlCol="0" anchor="ctr">
              <a:noAutofit/>
            </a:bodyPr>
            <a:lstStyle/>
            <a:p>
              <a:pPr algn="ctr"/>
              <a:r>
                <a:rPr lang="en-US" sz="1800" b="1" dirty="0"/>
                <a:t>demanding</a:t>
              </a:r>
              <a:endParaRPr lang="en-AU" sz="1800" b="1" dirty="0"/>
            </a:p>
          </p:txBody>
        </p:sp>
        <p:sp>
          <p:nvSpPr>
            <p:cNvPr id="9" name="TextBox 8">
              <a:extLst>
                <a:ext uri="{FF2B5EF4-FFF2-40B4-BE49-F238E27FC236}">
                  <a16:creationId xmlns:a16="http://schemas.microsoft.com/office/drawing/2014/main" id="{F53FBA42-2785-93DF-C1E7-233AC304EF15}"/>
                </a:ext>
              </a:extLst>
            </p:cNvPr>
            <p:cNvSpPr txBox="1"/>
            <p:nvPr/>
          </p:nvSpPr>
          <p:spPr>
            <a:xfrm>
              <a:off x="3340945" y="6180464"/>
              <a:ext cx="1800000" cy="360000"/>
            </a:xfrm>
            <a:prstGeom prst="rect">
              <a:avLst/>
            </a:prstGeom>
            <a:solidFill>
              <a:schemeClr val="tx2">
                <a:lumMod val="20000"/>
                <a:lumOff val="80000"/>
              </a:schemeClr>
            </a:solidFill>
          </p:spPr>
          <p:txBody>
            <a:bodyPr wrap="square" lIns="0" tIns="0" rIns="0" bIns="0" rtlCol="0" anchor="ctr">
              <a:noAutofit/>
            </a:bodyPr>
            <a:lstStyle/>
            <a:p>
              <a:pPr algn="ctr"/>
              <a:r>
                <a:rPr lang="en-US" sz="1800" b="1" dirty="0"/>
                <a:t>hard</a:t>
              </a:r>
              <a:endParaRPr lang="en-AU" sz="1800" b="1" dirty="0"/>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2706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E960D-9C2D-2ABE-4C84-4B30CC887790}"/>
              </a:ext>
            </a:extLst>
          </p:cNvPr>
          <p:cNvSpPr>
            <a:spLocks noGrp="1"/>
          </p:cNvSpPr>
          <p:nvPr>
            <p:ph type="title"/>
          </p:nvPr>
        </p:nvSpPr>
        <p:spPr/>
        <p:txBody>
          <a:bodyPr/>
          <a:lstStyle/>
          <a:p>
            <a:r>
              <a:rPr lang="en-AU">
                <a:latin typeface="+mj-lt"/>
              </a:rPr>
              <a:t>Cline</a:t>
            </a:r>
          </a:p>
        </p:txBody>
      </p:sp>
      <p:sp>
        <p:nvSpPr>
          <p:cNvPr id="4" name="Text Placeholder 3">
            <a:extLst>
              <a:ext uri="{FF2B5EF4-FFF2-40B4-BE49-F238E27FC236}">
                <a16:creationId xmlns:a16="http://schemas.microsoft.com/office/drawing/2014/main" id="{137C3494-C1B9-8102-359D-AEE6899DF305}"/>
              </a:ext>
            </a:extLst>
          </p:cNvPr>
          <p:cNvSpPr>
            <a:spLocks noGrp="1"/>
          </p:cNvSpPr>
          <p:nvPr>
            <p:ph type="body" sz="quarter" idx="18"/>
          </p:nvPr>
        </p:nvSpPr>
        <p:spPr/>
        <p:txBody>
          <a:bodyPr/>
          <a:lstStyle/>
          <a:p>
            <a:r>
              <a:rPr lang="en-AU" dirty="0">
                <a:solidFill>
                  <a:schemeClr val="tx1"/>
                </a:solidFill>
                <a:latin typeface="+mn-lt"/>
                <a:cs typeface="Arial" panose="020B0604020202020204" pitchFamily="34" charset="0"/>
              </a:rPr>
              <a:t>U</a:t>
            </a:r>
            <a:r>
              <a:rPr lang="en-AU" sz="2000" dirty="0">
                <a:solidFill>
                  <a:schemeClr val="tx1"/>
                </a:solidFill>
                <a:latin typeface="+mn-lt"/>
                <a:cs typeface="Arial" panose="020B0604020202020204" pitchFamily="34" charset="0"/>
              </a:rPr>
              <a:t>se a word cline for the word ‘like’ to develop evaluative vocabulary</a:t>
            </a:r>
            <a:r>
              <a:rPr lang="en-AU" sz="2000" dirty="0">
                <a:solidFill>
                  <a:schemeClr val="tx1"/>
                </a:solidFill>
                <a:latin typeface="+mn-lt"/>
              </a:rPr>
              <a:t>.</a:t>
            </a:r>
          </a:p>
        </p:txBody>
      </p:sp>
      <p:sp>
        <p:nvSpPr>
          <p:cNvPr id="5" name="Google Shape;157;p17">
            <a:extLst>
              <a:ext uri="{FF2B5EF4-FFF2-40B4-BE49-F238E27FC236}">
                <a16:creationId xmlns:a16="http://schemas.microsoft.com/office/drawing/2014/main" id="{99DB61E7-8AA7-ACF0-4D64-75BA648AB9A3}"/>
              </a:ext>
              <a:ext uri="{C183D7F6-B498-43B3-948B-1728B52AA6E4}">
                <adec:decorative xmlns:adec="http://schemas.microsoft.com/office/drawing/2017/decorative" val="1"/>
              </a:ext>
            </a:extLst>
          </p:cNvPr>
          <p:cNvSpPr/>
          <p:nvPr/>
        </p:nvSpPr>
        <p:spPr>
          <a:xfrm>
            <a:off x="360000" y="2166818"/>
            <a:ext cx="11425200" cy="1227200"/>
          </a:xfrm>
          <a:prstGeom prst="leftRightArrow">
            <a:avLst>
              <a:gd name="adj1" fmla="val 47499"/>
              <a:gd name="adj2" fmla="val 36248"/>
            </a:avLst>
          </a:prstGeom>
          <a:gradFill flip="none" rotWithShape="1">
            <a:gsLst>
              <a:gs pos="53000">
                <a:srgbClr val="7030A0"/>
              </a:gs>
              <a:gs pos="0">
                <a:srgbClr val="00ACC2"/>
              </a:gs>
              <a:gs pos="100000">
                <a:srgbClr val="B51458"/>
              </a:gs>
            </a:gsLst>
            <a:lin ang="0" scaled="1"/>
            <a:tileRect/>
          </a:gradFill>
          <a:ln>
            <a:noFill/>
          </a:ln>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6" name="Google Shape;159;p17">
            <a:extLst>
              <a:ext uri="{FF2B5EF4-FFF2-40B4-BE49-F238E27FC236}">
                <a16:creationId xmlns:a16="http://schemas.microsoft.com/office/drawing/2014/main" id="{7F1EB844-4665-02DA-BFAA-08669BB4D4C1}"/>
              </a:ext>
            </a:extLst>
          </p:cNvPr>
          <p:cNvSpPr txBox="1"/>
          <p:nvPr/>
        </p:nvSpPr>
        <p:spPr>
          <a:xfrm>
            <a:off x="817723" y="2567903"/>
            <a:ext cx="1609595" cy="416338"/>
          </a:xfrm>
          <a:prstGeom prst="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a:sym typeface="Calibri"/>
              </a:rPr>
              <a:t>like</a:t>
            </a:r>
            <a:endParaRPr/>
          </a:p>
        </p:txBody>
      </p:sp>
      <p:sp>
        <p:nvSpPr>
          <p:cNvPr id="8" name="Google Shape;150;p17">
            <a:extLst>
              <a:ext uri="{FF2B5EF4-FFF2-40B4-BE49-F238E27FC236}">
                <a16:creationId xmlns:a16="http://schemas.microsoft.com/office/drawing/2014/main" id="{234BDE74-7DD4-C755-F683-2C37F4D2F388}"/>
              </a:ext>
            </a:extLst>
          </p:cNvPr>
          <p:cNvSpPr/>
          <p:nvPr/>
        </p:nvSpPr>
        <p:spPr>
          <a:xfrm>
            <a:off x="360000" y="3970718"/>
            <a:ext cx="1487200" cy="474400"/>
          </a:xfrm>
          <a:prstGeom prst="roundRect">
            <a:avLst>
              <a:gd name="adj" fmla="val 10628"/>
            </a:avLst>
          </a:prstGeom>
          <a:noFill/>
          <a:ln w="19050" cap="flat" cmpd="sng">
            <a:solidFill>
              <a:srgbClr val="0E9DBE"/>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5" name="Google Shape;150;p17">
            <a:extLst>
              <a:ext uri="{FF2B5EF4-FFF2-40B4-BE49-F238E27FC236}">
                <a16:creationId xmlns:a16="http://schemas.microsoft.com/office/drawing/2014/main" id="{2C8D5980-E31C-D116-C526-1E9BD2B1A7E5}"/>
              </a:ext>
            </a:extLst>
          </p:cNvPr>
          <p:cNvSpPr/>
          <p:nvPr/>
        </p:nvSpPr>
        <p:spPr>
          <a:xfrm>
            <a:off x="1355372" y="4751748"/>
            <a:ext cx="1487200" cy="474400"/>
          </a:xfrm>
          <a:prstGeom prst="roundRect">
            <a:avLst>
              <a:gd name="adj" fmla="val 10628"/>
            </a:avLst>
          </a:prstGeom>
          <a:noFill/>
          <a:ln w="19050" cap="flat" cmpd="sng">
            <a:solidFill>
              <a:srgbClr val="2088B8"/>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4" name="Google Shape;150;p17">
            <a:extLst>
              <a:ext uri="{FF2B5EF4-FFF2-40B4-BE49-F238E27FC236}">
                <a16:creationId xmlns:a16="http://schemas.microsoft.com/office/drawing/2014/main" id="{87964B53-2E38-3E11-BE23-36598CC6123F}"/>
              </a:ext>
            </a:extLst>
          </p:cNvPr>
          <p:cNvSpPr/>
          <p:nvPr/>
        </p:nvSpPr>
        <p:spPr>
          <a:xfrm>
            <a:off x="2347600" y="3970718"/>
            <a:ext cx="1487200" cy="474400"/>
          </a:xfrm>
          <a:prstGeom prst="roundRect">
            <a:avLst>
              <a:gd name="adj" fmla="val 10628"/>
            </a:avLst>
          </a:prstGeom>
          <a:noFill/>
          <a:ln w="19050" cap="flat" cmpd="sng">
            <a:solidFill>
              <a:srgbClr val="3274B3"/>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6" name="Google Shape;150;p17">
            <a:extLst>
              <a:ext uri="{FF2B5EF4-FFF2-40B4-BE49-F238E27FC236}">
                <a16:creationId xmlns:a16="http://schemas.microsoft.com/office/drawing/2014/main" id="{24C79FC4-C263-5F73-A14A-DCD403846F10}"/>
              </a:ext>
            </a:extLst>
          </p:cNvPr>
          <p:cNvSpPr/>
          <p:nvPr/>
        </p:nvSpPr>
        <p:spPr>
          <a:xfrm>
            <a:off x="3339704" y="4751748"/>
            <a:ext cx="1487200" cy="474400"/>
          </a:xfrm>
          <a:prstGeom prst="roundRect">
            <a:avLst>
              <a:gd name="adj" fmla="val 10628"/>
            </a:avLst>
          </a:prstGeom>
          <a:noFill/>
          <a:ln w="19050" cap="flat" cmpd="sng">
            <a:solidFill>
              <a:srgbClr val="4560A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3" name="Google Shape;150;p17">
            <a:extLst>
              <a:ext uri="{FF2B5EF4-FFF2-40B4-BE49-F238E27FC236}">
                <a16:creationId xmlns:a16="http://schemas.microsoft.com/office/drawing/2014/main" id="{859882BF-8E8C-13EE-6E19-3CA8744A567B}"/>
              </a:ext>
            </a:extLst>
          </p:cNvPr>
          <p:cNvSpPr/>
          <p:nvPr/>
        </p:nvSpPr>
        <p:spPr>
          <a:xfrm>
            <a:off x="4335200" y="3970718"/>
            <a:ext cx="1487200" cy="474400"/>
          </a:xfrm>
          <a:prstGeom prst="roundRect">
            <a:avLst>
              <a:gd name="adj" fmla="val 10628"/>
            </a:avLst>
          </a:prstGeom>
          <a:noFill/>
          <a:ln w="19050" cap="flat" cmpd="sng">
            <a:solidFill>
              <a:srgbClr val="574BA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7" name="Google Shape;150;p17">
            <a:extLst>
              <a:ext uri="{FF2B5EF4-FFF2-40B4-BE49-F238E27FC236}">
                <a16:creationId xmlns:a16="http://schemas.microsoft.com/office/drawing/2014/main" id="{52A0090A-7B72-4B94-D8D5-8C494E77D834}"/>
              </a:ext>
            </a:extLst>
          </p:cNvPr>
          <p:cNvSpPr/>
          <p:nvPr/>
        </p:nvSpPr>
        <p:spPr>
          <a:xfrm>
            <a:off x="5324036" y="4751748"/>
            <a:ext cx="1487200" cy="474400"/>
          </a:xfrm>
          <a:prstGeom prst="roundRect">
            <a:avLst>
              <a:gd name="adj" fmla="val 10628"/>
            </a:avLst>
          </a:prstGeom>
          <a:noFill/>
          <a:ln w="19050" cap="flat" cmpd="sng">
            <a:solidFill>
              <a:srgbClr val="6A37A2"/>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2" name="Google Shape;150;p17">
            <a:extLst>
              <a:ext uri="{FF2B5EF4-FFF2-40B4-BE49-F238E27FC236}">
                <a16:creationId xmlns:a16="http://schemas.microsoft.com/office/drawing/2014/main" id="{7757179D-2318-0202-844F-FDD1F4E647B7}"/>
              </a:ext>
            </a:extLst>
          </p:cNvPr>
          <p:cNvSpPr/>
          <p:nvPr/>
        </p:nvSpPr>
        <p:spPr>
          <a:xfrm>
            <a:off x="6322800" y="3970718"/>
            <a:ext cx="1487200" cy="474400"/>
          </a:xfrm>
          <a:prstGeom prst="roundRect">
            <a:avLst>
              <a:gd name="adj" fmla="val 10628"/>
            </a:avLst>
          </a:prstGeom>
          <a:noFill/>
          <a:ln w="19050" cap="flat" cmpd="sng">
            <a:solidFill>
              <a:srgbClr val="782D9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8" name="Google Shape;150;p17">
            <a:extLst>
              <a:ext uri="{FF2B5EF4-FFF2-40B4-BE49-F238E27FC236}">
                <a16:creationId xmlns:a16="http://schemas.microsoft.com/office/drawing/2014/main" id="{897CA775-E96A-5087-90AA-AD1E8962328F}"/>
              </a:ext>
            </a:extLst>
          </p:cNvPr>
          <p:cNvSpPr/>
          <p:nvPr/>
        </p:nvSpPr>
        <p:spPr>
          <a:xfrm>
            <a:off x="7308368" y="4751748"/>
            <a:ext cx="1487200" cy="474400"/>
          </a:xfrm>
          <a:prstGeom prst="roundRect">
            <a:avLst>
              <a:gd name="adj" fmla="val 10628"/>
            </a:avLst>
          </a:prstGeom>
          <a:noFill/>
          <a:ln w="19050" cap="flat" cmpd="sng">
            <a:solidFill>
              <a:srgbClr val="85278A"/>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1" name="Google Shape;150;p17">
            <a:extLst>
              <a:ext uri="{FF2B5EF4-FFF2-40B4-BE49-F238E27FC236}">
                <a16:creationId xmlns:a16="http://schemas.microsoft.com/office/drawing/2014/main" id="{3EE05D73-B371-2EFF-C6AF-F2E7494886E7}"/>
              </a:ext>
            </a:extLst>
          </p:cNvPr>
          <p:cNvSpPr/>
          <p:nvPr/>
        </p:nvSpPr>
        <p:spPr>
          <a:xfrm>
            <a:off x="8310400" y="3970718"/>
            <a:ext cx="1487200" cy="474400"/>
          </a:xfrm>
          <a:prstGeom prst="roundRect">
            <a:avLst>
              <a:gd name="adj" fmla="val 10628"/>
            </a:avLst>
          </a:prstGeom>
          <a:noFill/>
          <a:ln w="19050" cap="flat" cmpd="sng">
            <a:solidFill>
              <a:srgbClr val="92227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9" name="Google Shape;150;p17">
            <a:extLst>
              <a:ext uri="{FF2B5EF4-FFF2-40B4-BE49-F238E27FC236}">
                <a16:creationId xmlns:a16="http://schemas.microsoft.com/office/drawing/2014/main" id="{82718AA7-663D-43F6-0B00-AECAE20F87E3}"/>
              </a:ext>
            </a:extLst>
          </p:cNvPr>
          <p:cNvSpPr/>
          <p:nvPr/>
        </p:nvSpPr>
        <p:spPr>
          <a:xfrm>
            <a:off x="9292701" y="4751748"/>
            <a:ext cx="1487200" cy="474400"/>
          </a:xfrm>
          <a:prstGeom prst="roundRect">
            <a:avLst>
              <a:gd name="adj" fmla="val 10628"/>
            </a:avLst>
          </a:prstGeom>
          <a:noFill/>
          <a:ln w="19050" cap="flat" cmpd="sng">
            <a:solidFill>
              <a:srgbClr val="9E1D70"/>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30" name="Google Shape;150;p17">
            <a:extLst>
              <a:ext uri="{FF2B5EF4-FFF2-40B4-BE49-F238E27FC236}">
                <a16:creationId xmlns:a16="http://schemas.microsoft.com/office/drawing/2014/main" id="{44268CD6-EF93-44FB-A19C-DFABBA4D507B}"/>
              </a:ext>
            </a:extLst>
          </p:cNvPr>
          <p:cNvSpPr/>
          <p:nvPr/>
        </p:nvSpPr>
        <p:spPr>
          <a:xfrm>
            <a:off x="10298000" y="3970718"/>
            <a:ext cx="1487200" cy="474400"/>
          </a:xfrm>
          <a:prstGeom prst="roundRect">
            <a:avLst>
              <a:gd name="adj" fmla="val 10628"/>
            </a:avLst>
          </a:prstGeom>
          <a:noFill/>
          <a:ln w="19050" cap="flat" cmpd="sng">
            <a:solidFill>
              <a:srgbClr val="AB1862"/>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latin typeface="Arial" panose="020B0604020202020204" pitchFamily="34" charset="0"/>
                <a:ea typeface="Calibri"/>
                <a:cs typeface="Arial" panose="020B0604020202020204" pitchFamily="34" charset="0"/>
                <a:sym typeface="Calibri"/>
              </a:rPr>
              <a:t>Word</a:t>
            </a:r>
            <a:endParaRPr sz="2000">
              <a:latin typeface="Arial" panose="020B0604020202020204" pitchFamily="34" charset="0"/>
              <a:cs typeface="Arial" panose="020B0604020202020204" pitchFamily="34" charset="0"/>
            </a:endParaRPr>
          </a:p>
        </p:txBody>
      </p:sp>
      <p:sp>
        <p:nvSpPr>
          <p:cNvPr id="54" name="Google Shape;159;p17">
            <a:extLst>
              <a:ext uri="{FF2B5EF4-FFF2-40B4-BE49-F238E27FC236}">
                <a16:creationId xmlns:a16="http://schemas.microsoft.com/office/drawing/2014/main" id="{32D4B2C4-C319-BC2D-5FDC-EC18B2446EB0}"/>
              </a:ext>
            </a:extLst>
          </p:cNvPr>
          <p:cNvSpPr txBox="1"/>
          <p:nvPr/>
        </p:nvSpPr>
        <p:spPr>
          <a:xfrm>
            <a:off x="9733613" y="2570961"/>
            <a:ext cx="1609595" cy="416338"/>
          </a:xfrm>
          <a:prstGeom prst="rect">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a:sym typeface="Calibri"/>
              </a:rPr>
              <a:t>love</a:t>
            </a:r>
            <a:endParaRPr/>
          </a:p>
        </p:txBody>
      </p:sp>
      <p:grpSp>
        <p:nvGrpSpPr>
          <p:cNvPr id="9" name="Group 8">
            <a:extLst>
              <a:ext uri="{FF2B5EF4-FFF2-40B4-BE49-F238E27FC236}">
                <a16:creationId xmlns:a16="http://schemas.microsoft.com/office/drawing/2014/main" id="{6A741F44-F8E9-6B7C-AF5B-C4114DCE2FD3}"/>
              </a:ext>
              <a:ext uri="{C183D7F6-B498-43B3-948B-1728B52AA6E4}">
                <adec:decorative xmlns:adec="http://schemas.microsoft.com/office/drawing/2017/decorative" val="1"/>
              </a:ext>
            </a:extLst>
          </p:cNvPr>
          <p:cNvGrpSpPr/>
          <p:nvPr/>
        </p:nvGrpSpPr>
        <p:grpSpPr>
          <a:xfrm>
            <a:off x="1103600" y="3062108"/>
            <a:ext cx="9928042" cy="1689640"/>
            <a:chOff x="1103600" y="3062108"/>
            <a:chExt cx="9928042" cy="1689640"/>
          </a:xfrm>
        </p:grpSpPr>
        <p:cxnSp>
          <p:nvCxnSpPr>
            <p:cNvPr id="41" name="Straight Connector 40">
              <a:extLst>
                <a:ext uri="{FF2B5EF4-FFF2-40B4-BE49-F238E27FC236}">
                  <a16:creationId xmlns:a16="http://schemas.microsoft.com/office/drawing/2014/main" id="{5C705940-5DA3-4CCF-20E1-1974290A6F40}"/>
                </a:ext>
                <a:ext uri="{C183D7F6-B498-43B3-948B-1728B52AA6E4}">
                  <adec:decorative xmlns:adec="http://schemas.microsoft.com/office/drawing/2017/decorative" val="1"/>
                </a:ext>
              </a:extLst>
            </p:cNvPr>
            <p:cNvCxnSpPr>
              <a:cxnSpLocks/>
            </p:cNvCxnSpPr>
            <p:nvPr/>
          </p:nvCxnSpPr>
          <p:spPr>
            <a:xfrm>
              <a:off x="1103600" y="3070860"/>
              <a:ext cx="0" cy="899858"/>
            </a:xfrm>
            <a:prstGeom prst="line">
              <a:avLst/>
            </a:prstGeom>
            <a:noFill/>
            <a:ln w="19050" cap="flat" cmpd="sng">
              <a:solidFill>
                <a:srgbClr val="0E9DBE"/>
              </a:solidFill>
              <a:prstDash val="solid"/>
              <a:round/>
              <a:headEnd type="none" w="med" len="med"/>
              <a:tailEnd type="none" w="med" len="med"/>
            </a:ln>
          </p:spPr>
        </p:cxnSp>
        <p:cxnSp>
          <p:nvCxnSpPr>
            <p:cNvPr id="43" name="Straight Connector 42">
              <a:extLst>
                <a:ext uri="{FF2B5EF4-FFF2-40B4-BE49-F238E27FC236}">
                  <a16:creationId xmlns:a16="http://schemas.microsoft.com/office/drawing/2014/main" id="{EA1B2EBF-C936-8ED3-1FEC-2A5062F21443}"/>
                </a:ext>
                <a:ext uri="{C183D7F6-B498-43B3-948B-1728B52AA6E4}">
                  <adec:decorative xmlns:adec="http://schemas.microsoft.com/office/drawing/2017/decorative" val="1"/>
                </a:ext>
              </a:extLst>
            </p:cNvPr>
            <p:cNvCxnSpPr>
              <a:cxnSpLocks/>
            </p:cNvCxnSpPr>
            <p:nvPr/>
          </p:nvCxnSpPr>
          <p:spPr>
            <a:xfrm>
              <a:off x="3089208" y="3062108"/>
              <a:ext cx="0" cy="899858"/>
            </a:xfrm>
            <a:prstGeom prst="line">
              <a:avLst/>
            </a:prstGeom>
            <a:noFill/>
            <a:ln w="19050" cap="flat" cmpd="sng">
              <a:solidFill>
                <a:srgbClr val="3274B3"/>
              </a:solidFill>
              <a:prstDash val="solid"/>
              <a:round/>
              <a:headEnd type="none" w="med" len="med"/>
              <a:tailEnd type="none" w="med" len="med"/>
            </a:ln>
          </p:spPr>
        </p:cxnSp>
        <p:cxnSp>
          <p:nvCxnSpPr>
            <p:cNvPr id="44" name="Straight Connector 43">
              <a:extLst>
                <a:ext uri="{FF2B5EF4-FFF2-40B4-BE49-F238E27FC236}">
                  <a16:creationId xmlns:a16="http://schemas.microsoft.com/office/drawing/2014/main" id="{4D504782-E17D-4247-6DEF-607613663E13}"/>
                </a:ext>
                <a:ext uri="{C183D7F6-B498-43B3-948B-1728B52AA6E4}">
                  <adec:decorative xmlns:adec="http://schemas.microsoft.com/office/drawing/2017/decorative" val="1"/>
                </a:ext>
              </a:extLst>
            </p:cNvPr>
            <p:cNvCxnSpPr>
              <a:cxnSpLocks/>
            </p:cNvCxnSpPr>
            <p:nvPr/>
          </p:nvCxnSpPr>
          <p:spPr>
            <a:xfrm>
              <a:off x="5074816" y="3070860"/>
              <a:ext cx="0" cy="899858"/>
            </a:xfrm>
            <a:prstGeom prst="line">
              <a:avLst/>
            </a:prstGeom>
            <a:noFill/>
            <a:ln w="19050" cap="flat" cmpd="sng">
              <a:solidFill>
                <a:srgbClr val="574BA7"/>
              </a:solidFill>
              <a:prstDash val="solid"/>
              <a:round/>
              <a:headEnd type="none" w="med" len="med"/>
              <a:tailEnd type="none" w="med" len="med"/>
            </a:ln>
          </p:spPr>
        </p:cxnSp>
        <p:cxnSp>
          <p:nvCxnSpPr>
            <p:cNvPr id="45" name="Straight Connector 44">
              <a:extLst>
                <a:ext uri="{FF2B5EF4-FFF2-40B4-BE49-F238E27FC236}">
                  <a16:creationId xmlns:a16="http://schemas.microsoft.com/office/drawing/2014/main" id="{D048D39B-ACB7-E88A-C258-0EBBA09AA163}"/>
                </a:ext>
                <a:ext uri="{C183D7F6-B498-43B3-948B-1728B52AA6E4}">
                  <adec:decorative xmlns:adec="http://schemas.microsoft.com/office/drawing/2017/decorative" val="1"/>
                </a:ext>
              </a:extLst>
            </p:cNvPr>
            <p:cNvCxnSpPr>
              <a:cxnSpLocks/>
            </p:cNvCxnSpPr>
            <p:nvPr/>
          </p:nvCxnSpPr>
          <p:spPr>
            <a:xfrm>
              <a:off x="7060424" y="3070860"/>
              <a:ext cx="0" cy="899858"/>
            </a:xfrm>
            <a:prstGeom prst="line">
              <a:avLst/>
            </a:prstGeom>
            <a:noFill/>
            <a:ln w="19050" cap="flat" cmpd="sng">
              <a:solidFill>
                <a:srgbClr val="782D97"/>
              </a:solidFill>
              <a:prstDash val="solid"/>
              <a:round/>
              <a:headEnd type="none" w="med" len="med"/>
              <a:tailEnd type="none" w="med" len="med"/>
            </a:ln>
          </p:spPr>
        </p:cxnSp>
        <p:cxnSp>
          <p:nvCxnSpPr>
            <p:cNvPr id="46" name="Straight Connector 45">
              <a:extLst>
                <a:ext uri="{FF2B5EF4-FFF2-40B4-BE49-F238E27FC236}">
                  <a16:creationId xmlns:a16="http://schemas.microsoft.com/office/drawing/2014/main" id="{E134792E-AB91-324D-C639-768AB3FFDE1B}"/>
                </a:ext>
                <a:ext uri="{C183D7F6-B498-43B3-948B-1728B52AA6E4}">
                  <adec:decorative xmlns:adec="http://schemas.microsoft.com/office/drawing/2017/decorative" val="1"/>
                </a:ext>
              </a:extLst>
            </p:cNvPr>
            <p:cNvCxnSpPr>
              <a:cxnSpLocks/>
            </p:cNvCxnSpPr>
            <p:nvPr/>
          </p:nvCxnSpPr>
          <p:spPr>
            <a:xfrm>
              <a:off x="9046032" y="3070860"/>
              <a:ext cx="0" cy="899858"/>
            </a:xfrm>
            <a:prstGeom prst="line">
              <a:avLst/>
            </a:prstGeom>
            <a:noFill/>
            <a:ln w="19050" cap="flat" cmpd="sng">
              <a:solidFill>
                <a:srgbClr val="92227D"/>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E20DF637-B3E1-F115-5DF5-7491960661C3}"/>
                </a:ext>
                <a:ext uri="{C183D7F6-B498-43B3-948B-1728B52AA6E4}">
                  <adec:decorative xmlns:adec="http://schemas.microsoft.com/office/drawing/2017/decorative" val="1"/>
                </a:ext>
              </a:extLst>
            </p:cNvPr>
            <p:cNvCxnSpPr>
              <a:cxnSpLocks/>
            </p:cNvCxnSpPr>
            <p:nvPr/>
          </p:nvCxnSpPr>
          <p:spPr>
            <a:xfrm>
              <a:off x="11031642" y="3070860"/>
              <a:ext cx="0" cy="899858"/>
            </a:xfrm>
            <a:prstGeom prst="line">
              <a:avLst/>
            </a:prstGeom>
            <a:noFill/>
            <a:ln w="19050" cap="flat" cmpd="sng">
              <a:solidFill>
                <a:srgbClr val="AB1862"/>
              </a:solidFill>
              <a:prstDash val="solid"/>
              <a:round/>
              <a:headEnd type="none" w="med" len="med"/>
              <a:tailEnd type="none" w="med" len="med"/>
            </a:ln>
          </p:spPr>
        </p:cxnSp>
        <p:cxnSp>
          <p:nvCxnSpPr>
            <p:cNvPr id="48" name="Straight Connector 47">
              <a:extLst>
                <a:ext uri="{FF2B5EF4-FFF2-40B4-BE49-F238E27FC236}">
                  <a16:creationId xmlns:a16="http://schemas.microsoft.com/office/drawing/2014/main" id="{01A9A4E2-2672-096C-711E-54ED66A32AE6}"/>
                </a:ext>
                <a:ext uri="{C183D7F6-B498-43B3-948B-1728B52AA6E4}">
                  <adec:decorative xmlns:adec="http://schemas.microsoft.com/office/drawing/2017/decorative" val="1"/>
                </a:ext>
              </a:extLst>
            </p:cNvPr>
            <p:cNvCxnSpPr>
              <a:cxnSpLocks/>
            </p:cNvCxnSpPr>
            <p:nvPr/>
          </p:nvCxnSpPr>
          <p:spPr>
            <a:xfrm>
              <a:off x="2096404" y="3073978"/>
              <a:ext cx="0" cy="1677770"/>
            </a:xfrm>
            <a:prstGeom prst="line">
              <a:avLst/>
            </a:prstGeom>
            <a:noFill/>
            <a:ln w="19050" cap="flat" cmpd="sng">
              <a:solidFill>
                <a:srgbClr val="2088B8"/>
              </a:solidFill>
              <a:prstDash val="solid"/>
              <a:round/>
              <a:headEnd type="none" w="med" len="med"/>
              <a:tailEnd type="none" w="med" len="med"/>
            </a:ln>
          </p:spPr>
        </p:cxnSp>
        <p:cxnSp>
          <p:nvCxnSpPr>
            <p:cNvPr id="50" name="Straight Connector 49">
              <a:extLst>
                <a:ext uri="{FF2B5EF4-FFF2-40B4-BE49-F238E27FC236}">
                  <a16:creationId xmlns:a16="http://schemas.microsoft.com/office/drawing/2014/main" id="{A0D9E4C2-4E4F-7ADE-E43C-6578BB5CCB22}"/>
                </a:ext>
                <a:ext uri="{C183D7F6-B498-43B3-948B-1728B52AA6E4}">
                  <adec:decorative xmlns:adec="http://schemas.microsoft.com/office/drawing/2017/decorative" val="1"/>
                </a:ext>
              </a:extLst>
            </p:cNvPr>
            <p:cNvCxnSpPr>
              <a:cxnSpLocks/>
            </p:cNvCxnSpPr>
            <p:nvPr/>
          </p:nvCxnSpPr>
          <p:spPr>
            <a:xfrm>
              <a:off x="10038837" y="3067468"/>
              <a:ext cx="0" cy="1677770"/>
            </a:xfrm>
            <a:prstGeom prst="line">
              <a:avLst/>
            </a:prstGeom>
            <a:noFill/>
            <a:ln w="19050" cap="flat" cmpd="sng">
              <a:solidFill>
                <a:srgbClr val="9E1D70"/>
              </a:solidFill>
              <a:prstDash val="solid"/>
              <a:round/>
              <a:headEnd type="none" w="med" len="med"/>
              <a:tailEnd type="none" w="med" len="med"/>
            </a:ln>
          </p:spPr>
        </p:cxnSp>
        <p:cxnSp>
          <p:nvCxnSpPr>
            <p:cNvPr id="51" name="Straight Connector 50">
              <a:extLst>
                <a:ext uri="{FF2B5EF4-FFF2-40B4-BE49-F238E27FC236}">
                  <a16:creationId xmlns:a16="http://schemas.microsoft.com/office/drawing/2014/main" id="{E7058378-3163-6275-23B4-BC778702C830}"/>
                </a:ext>
                <a:ext uri="{C183D7F6-B498-43B3-948B-1728B52AA6E4}">
                  <adec:decorative xmlns:adec="http://schemas.microsoft.com/office/drawing/2017/decorative" val="1"/>
                </a:ext>
              </a:extLst>
            </p:cNvPr>
            <p:cNvCxnSpPr>
              <a:cxnSpLocks/>
            </p:cNvCxnSpPr>
            <p:nvPr/>
          </p:nvCxnSpPr>
          <p:spPr>
            <a:xfrm>
              <a:off x="4082012" y="3073978"/>
              <a:ext cx="0" cy="1677770"/>
            </a:xfrm>
            <a:prstGeom prst="line">
              <a:avLst/>
            </a:prstGeom>
            <a:noFill/>
            <a:ln w="19050" cap="flat" cmpd="sng">
              <a:solidFill>
                <a:srgbClr val="4560AD"/>
              </a:solidFill>
              <a:prstDash val="solid"/>
              <a:round/>
              <a:headEnd type="none" w="med" len="med"/>
              <a:tailEnd type="none" w="med" len="med"/>
            </a:ln>
          </p:spPr>
        </p:cxnSp>
        <p:cxnSp>
          <p:nvCxnSpPr>
            <p:cNvPr id="52" name="Straight Connector 51">
              <a:extLst>
                <a:ext uri="{FF2B5EF4-FFF2-40B4-BE49-F238E27FC236}">
                  <a16:creationId xmlns:a16="http://schemas.microsoft.com/office/drawing/2014/main" id="{799951D6-C396-497D-17A7-EF7D59083970}"/>
                </a:ext>
                <a:ext uri="{C183D7F6-B498-43B3-948B-1728B52AA6E4}">
                  <adec:decorative xmlns:adec="http://schemas.microsoft.com/office/drawing/2017/decorative" val="1"/>
                </a:ext>
              </a:extLst>
            </p:cNvPr>
            <p:cNvCxnSpPr>
              <a:cxnSpLocks/>
            </p:cNvCxnSpPr>
            <p:nvPr/>
          </p:nvCxnSpPr>
          <p:spPr>
            <a:xfrm>
              <a:off x="6067620" y="3064448"/>
              <a:ext cx="0" cy="1677770"/>
            </a:xfrm>
            <a:prstGeom prst="line">
              <a:avLst/>
            </a:prstGeom>
            <a:noFill/>
            <a:ln w="19050" cap="flat" cmpd="sng">
              <a:solidFill>
                <a:srgbClr val="6A37A2"/>
              </a:solidFill>
              <a:prstDash val="solid"/>
              <a:round/>
              <a:headEnd type="none" w="med" len="med"/>
              <a:tailEnd type="none" w="med" len="med"/>
            </a:ln>
          </p:spPr>
        </p:cxnSp>
        <p:cxnSp>
          <p:nvCxnSpPr>
            <p:cNvPr id="53" name="Straight Connector 52">
              <a:extLst>
                <a:ext uri="{FF2B5EF4-FFF2-40B4-BE49-F238E27FC236}">
                  <a16:creationId xmlns:a16="http://schemas.microsoft.com/office/drawing/2014/main" id="{E5240C6D-C529-CFAC-E423-A1441290840E}"/>
                </a:ext>
                <a:ext uri="{C183D7F6-B498-43B3-948B-1728B52AA6E4}">
                  <adec:decorative xmlns:adec="http://schemas.microsoft.com/office/drawing/2017/decorative" val="1"/>
                </a:ext>
              </a:extLst>
            </p:cNvPr>
            <p:cNvCxnSpPr>
              <a:cxnSpLocks/>
            </p:cNvCxnSpPr>
            <p:nvPr/>
          </p:nvCxnSpPr>
          <p:spPr>
            <a:xfrm>
              <a:off x="8053228" y="3073978"/>
              <a:ext cx="0" cy="1677770"/>
            </a:xfrm>
            <a:prstGeom prst="line">
              <a:avLst/>
            </a:prstGeom>
            <a:noFill/>
            <a:ln w="19050" cap="flat" cmpd="sng">
              <a:solidFill>
                <a:srgbClr val="85278A"/>
              </a:solidFill>
              <a:prstDash val="solid"/>
              <a:round/>
              <a:headEnd type="none" w="med" len="med"/>
              <a:tailEnd type="none" w="med" len="med"/>
            </a:ln>
          </p:spPr>
        </p:cxnSp>
      </p:grpSp>
      <p:sp>
        <p:nvSpPr>
          <p:cNvPr id="2" name="Slide Number Placeholder 1">
            <a:extLst>
              <a:ext uri="{FF2B5EF4-FFF2-40B4-BE49-F238E27FC236}">
                <a16:creationId xmlns:a16="http://schemas.microsoft.com/office/drawing/2014/main" id="{DEEC3785-2D83-C31F-CCD2-1FEB61AE39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33688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rPr>
              <a:t>I</a:t>
            </a:r>
            <a:r>
              <a:rPr lang="en-US" dirty="0">
                <a:latin typeface="+mj-lt"/>
                <a:cs typeface="Arial" panose="020B0604020202020204" pitchFamily="34" charset="0"/>
              </a:rPr>
              <a:t>ndependent practice or ‘you do’ – gradual release of responsibility</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520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cs typeface="Arial"/>
              </a:rPr>
              <a:t>Your turn option 1</a:t>
            </a:r>
            <a:endParaRPr lang="en-US">
              <a:latin typeface="+mj-lt"/>
            </a:endParaRPr>
          </a:p>
        </p:txBody>
      </p:sp>
      <p:sp>
        <p:nvSpPr>
          <p:cNvPr id="6" name="Text Placeholder 12">
            <a:extLst>
              <a:ext uri="{FF2B5EF4-FFF2-40B4-BE49-F238E27FC236}">
                <a16:creationId xmlns:a16="http://schemas.microsoft.com/office/drawing/2014/main" id="{0D229B89-DA30-7188-C66A-C3DD77964005}"/>
              </a:ext>
            </a:extLst>
          </p:cNvPr>
          <p:cNvSpPr>
            <a:spLocks noGrp="1"/>
          </p:cNvSpPr>
          <p:nvPr>
            <p:ph type="body" sz="quarter" idx="18"/>
          </p:nvPr>
        </p:nvSpPr>
        <p:spPr/>
        <p:txBody>
          <a:bodyPr/>
          <a:lstStyle/>
          <a:p>
            <a:r>
              <a:rPr lang="en-AU">
                <a:latin typeface="+mj-lt"/>
                <a:cs typeface="Arial"/>
              </a:rPr>
              <a:t>Writing about yourself (use with Core formative task 1)</a:t>
            </a:r>
            <a:endParaRPr lang="en-AU">
              <a:latin typeface="+mj-lt"/>
            </a:endParaRPr>
          </a:p>
        </p:txBody>
      </p:sp>
      <p:sp>
        <p:nvSpPr>
          <p:cNvPr id="3" name="Picture Placeholder 2">
            <a:extLst>
              <a:ext uri="{FF2B5EF4-FFF2-40B4-BE49-F238E27FC236}">
                <a16:creationId xmlns:a16="http://schemas.microsoft.com/office/drawing/2014/main" id="{8281F3D0-8A15-2DDD-22FF-A4D1A68FD4FA}"/>
              </a:ext>
            </a:extLst>
          </p:cNvPr>
          <p:cNvSpPr>
            <a:spLocks noGrp="1"/>
          </p:cNvSpPr>
          <p:nvPr>
            <p:ph type="pic" sz="quarter" idx="13"/>
          </p:nvPr>
        </p:nvSpPr>
        <p:spPr>
          <a:xfrm>
            <a:off x="359998" y="1819282"/>
            <a:ext cx="11483999" cy="4786718"/>
          </a:xfrm>
        </p:spPr>
        <p:txBody>
          <a:bodyPr/>
          <a:lstStyle/>
          <a:p>
            <a:pPr>
              <a:spcAft>
                <a:spcPts val="600"/>
              </a:spcAft>
            </a:pPr>
            <a:r>
              <a:rPr lang="en-AU" sz="1800" dirty="0">
                <a:latin typeface="+mn-lt"/>
                <a:ea typeface="+mn-lt"/>
                <a:cs typeface="Arial" panose="020B0604020202020204" pitchFamily="34" charset="0"/>
              </a:rPr>
              <a:t>Tell us about you!</a:t>
            </a:r>
          </a:p>
          <a:p>
            <a:pPr marL="285750" indent="-285750">
              <a:spcAft>
                <a:spcPts val="600"/>
              </a:spcAft>
              <a:buFont typeface="Arial"/>
              <a:buChar char="•"/>
            </a:pPr>
            <a:r>
              <a:rPr lang="en-AU" sz="1800" dirty="0">
                <a:latin typeface="+mn-lt"/>
                <a:ea typeface="+mn-lt"/>
                <a:cs typeface="Arial" panose="020B0604020202020204" pitchFamily="34" charset="0"/>
              </a:rPr>
              <a:t>Write a brief description of who you are, what you like, and your hobbies and interests. </a:t>
            </a:r>
          </a:p>
          <a:p>
            <a:pPr marL="285750" indent="-285750">
              <a:spcAft>
                <a:spcPts val="600"/>
              </a:spcAft>
              <a:buFont typeface="Arial"/>
              <a:buChar char="•"/>
            </a:pPr>
            <a:r>
              <a:rPr lang="en-AU" sz="1800" dirty="0">
                <a:latin typeface="+mn-lt"/>
                <a:ea typeface="+mn-lt"/>
                <a:cs typeface="Arial" panose="020B0604020202020204" pitchFamily="34" charset="0"/>
              </a:rPr>
              <a:t>Choose verbs carefully to create a powerful youth voice.</a:t>
            </a:r>
          </a:p>
          <a:p>
            <a:pPr>
              <a:spcAft>
                <a:spcPts val="600"/>
              </a:spcAft>
            </a:pPr>
            <a:r>
              <a:rPr lang="en-AU" sz="1800" dirty="0">
                <a:latin typeface="+mn-lt"/>
                <a:ea typeface="+mn-lt"/>
                <a:cs typeface="Arial" panose="020B0604020202020204" pitchFamily="34" charset="0"/>
              </a:rPr>
              <a:t>Swap with a peer and read their description. Is their voice:</a:t>
            </a:r>
          </a:p>
          <a:p>
            <a:pPr marL="285750" indent="-285750">
              <a:spcAft>
                <a:spcPts val="600"/>
              </a:spcAft>
              <a:buFont typeface="Arial" panose="020B0604020202020204" pitchFamily="34" charset="0"/>
              <a:buChar char="•"/>
            </a:pPr>
            <a:r>
              <a:rPr lang="en-AU" sz="1800" dirty="0">
                <a:latin typeface="+mn-lt"/>
                <a:ea typeface="+mn-lt"/>
                <a:cs typeface="Arial" panose="020B0604020202020204" pitchFamily="34" charset="0"/>
              </a:rPr>
              <a:t>Formal or informal?</a:t>
            </a:r>
          </a:p>
          <a:p>
            <a:pPr marL="285750" indent="-285750">
              <a:spcAft>
                <a:spcPts val="600"/>
              </a:spcAft>
              <a:buFont typeface="Arial" panose="020B0604020202020204" pitchFamily="34" charset="0"/>
              <a:buChar char="•"/>
            </a:pPr>
            <a:r>
              <a:rPr lang="en-AU" sz="1800" dirty="0">
                <a:latin typeface="+mn-lt"/>
                <a:ea typeface="+mn-lt"/>
                <a:cs typeface="Arial" panose="020B0604020202020204" pitchFamily="34" charset="0"/>
              </a:rPr>
              <a:t>Optimistic or pessimistic?</a:t>
            </a:r>
          </a:p>
          <a:p>
            <a:pPr marL="285750" indent="-285750">
              <a:spcAft>
                <a:spcPts val="600"/>
              </a:spcAft>
              <a:buFont typeface="Arial" panose="020B0604020202020204" pitchFamily="34" charset="0"/>
              <a:buChar char="•"/>
            </a:pPr>
            <a:r>
              <a:rPr lang="en-AU" sz="1800" dirty="0">
                <a:latin typeface="+mn-lt"/>
                <a:ea typeface="+mn-lt"/>
                <a:cs typeface="Arial" panose="020B0604020202020204" pitchFamily="34" charset="0"/>
              </a:rPr>
              <a:t>Serious or light-hearted?</a:t>
            </a:r>
          </a:p>
          <a:p>
            <a:pPr marL="285750" indent="-285750">
              <a:spcAft>
                <a:spcPts val="600"/>
              </a:spcAft>
              <a:buFont typeface="Arial" panose="020B0604020202020204" pitchFamily="34" charset="0"/>
              <a:buChar char="•"/>
            </a:pPr>
            <a:r>
              <a:rPr lang="en-AU" sz="1800" dirty="0">
                <a:latin typeface="+mn-lt"/>
                <a:ea typeface="+mn-lt"/>
                <a:cs typeface="Arial" panose="020B0604020202020204" pitchFamily="34" charset="0"/>
              </a:rPr>
              <a:t>Persuasive, argumentative, entertaining, or informative?</a:t>
            </a:r>
          </a:p>
          <a:p>
            <a:pPr marL="285750" indent="-285750">
              <a:spcAft>
                <a:spcPts val="600"/>
              </a:spcAft>
              <a:buFont typeface="Arial" panose="020B0604020202020204" pitchFamily="34" charset="0"/>
              <a:buChar char="•"/>
            </a:pPr>
            <a:r>
              <a:rPr lang="en-AU" sz="1800" dirty="0">
                <a:latin typeface="+mn-lt"/>
                <a:ea typeface="+mn-lt"/>
                <a:cs typeface="Arial" panose="020B0604020202020204" pitchFamily="34" charset="0"/>
              </a:rPr>
              <a:t>Active or passive?</a:t>
            </a:r>
          </a:p>
          <a:p>
            <a:pPr>
              <a:spcAft>
                <a:spcPts val="600"/>
              </a:spcAft>
            </a:pPr>
            <a:r>
              <a:rPr lang="en-AU" sz="1800" dirty="0">
                <a:latin typeface="+mn-lt"/>
                <a:ea typeface="+mn-lt"/>
                <a:cs typeface="Arial" panose="020B0604020202020204" pitchFamily="34" charset="0"/>
              </a:rPr>
              <a:t>What conclusions could you draw about this person based on their written voice?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1407842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Your turn option 2</a:t>
            </a:r>
            <a:endParaRPr lang="en-US" dirty="0">
              <a:latin typeface="+mj-lt"/>
            </a:endParaRPr>
          </a:p>
        </p:txBody>
      </p:sp>
      <p:sp>
        <p:nvSpPr>
          <p:cNvPr id="6" name="Text Placeholder 12">
            <a:extLst>
              <a:ext uri="{FF2B5EF4-FFF2-40B4-BE49-F238E27FC236}">
                <a16:creationId xmlns:a16="http://schemas.microsoft.com/office/drawing/2014/main" id="{0D229B89-DA30-7188-C66A-C3DD77964005}"/>
              </a:ext>
            </a:extLst>
          </p:cNvPr>
          <p:cNvSpPr>
            <a:spLocks noGrp="1"/>
          </p:cNvSpPr>
          <p:nvPr>
            <p:ph type="body" sz="quarter" idx="18"/>
          </p:nvPr>
        </p:nvSpPr>
        <p:spPr/>
        <p:txBody>
          <a:bodyPr/>
          <a:lstStyle/>
          <a:p>
            <a:r>
              <a:rPr lang="en-AU" dirty="0">
                <a:latin typeface="+mj-lt"/>
                <a:cs typeface="Arial"/>
              </a:rPr>
              <a:t>Perspective – class debate</a:t>
            </a:r>
            <a:endParaRPr lang="en-AU" dirty="0">
              <a:latin typeface="+mj-lt"/>
            </a:endParaRPr>
          </a:p>
        </p:txBody>
      </p:sp>
      <p:sp>
        <p:nvSpPr>
          <p:cNvPr id="3" name="Picture Placeholder 2">
            <a:extLst>
              <a:ext uri="{FF2B5EF4-FFF2-40B4-BE49-F238E27FC236}">
                <a16:creationId xmlns:a16="http://schemas.microsoft.com/office/drawing/2014/main" id="{923CC010-0D2D-B029-366E-EC812CEC0DB5}"/>
              </a:ext>
            </a:extLst>
          </p:cNvPr>
          <p:cNvSpPr>
            <a:spLocks noGrp="1"/>
          </p:cNvSpPr>
          <p:nvPr>
            <p:ph type="pic" sz="quarter" idx="13"/>
          </p:nvPr>
        </p:nvSpPr>
        <p:spPr/>
        <p:txBody>
          <a:bodyPr/>
          <a:lstStyle/>
          <a:p>
            <a:r>
              <a:rPr lang="en-AU" sz="2000" dirty="0">
                <a:latin typeface="+mn-lt"/>
                <a:ea typeface="+mn-lt"/>
                <a:cs typeface="Arial" panose="020B0604020202020204" pitchFamily="34" charset="0"/>
              </a:rPr>
              <a:t>‘What are the issues that young people feel most passionate about, and what perspectives do they develop in response to them?’ </a:t>
            </a:r>
          </a:p>
          <a:p>
            <a:pPr>
              <a:spcBef>
                <a:spcPts val="3600"/>
              </a:spcBef>
              <a:spcAft>
                <a:spcPts val="0"/>
              </a:spcAft>
            </a:pPr>
            <a:r>
              <a:rPr lang="en-US" sz="2000" dirty="0">
                <a:latin typeface="+mn-lt"/>
                <a:ea typeface="+mn-lt"/>
                <a:cs typeface="Arial" panose="020B0604020202020204" pitchFamily="34" charset="0"/>
              </a:rPr>
              <a:t>Prepare ideas in pairs.</a:t>
            </a:r>
          </a:p>
          <a:p>
            <a:pPr marL="285750" indent="-285750">
              <a:buFont typeface="Arial"/>
              <a:buChar char="•"/>
            </a:pPr>
            <a:endParaRPr lang="en-US" sz="1800" dirty="0">
              <a:latin typeface="+mn-lt"/>
              <a:ea typeface="+mn-lt"/>
              <a:cs typeface="+mn-lt"/>
            </a:endParaRPr>
          </a:p>
          <a:p>
            <a:endParaRPr lang="en-US" sz="1800"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2063954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Your turn option 3</a:t>
            </a:r>
            <a:endParaRPr lang="en-US" dirty="0">
              <a:latin typeface="+mj-lt"/>
            </a:endParaRPr>
          </a:p>
        </p:txBody>
      </p:sp>
      <p:sp>
        <p:nvSpPr>
          <p:cNvPr id="6" name="Text Placeholder 12">
            <a:extLst>
              <a:ext uri="{FF2B5EF4-FFF2-40B4-BE49-F238E27FC236}">
                <a16:creationId xmlns:a16="http://schemas.microsoft.com/office/drawing/2014/main" id="{0D229B89-DA30-7188-C66A-C3DD77964005}"/>
              </a:ext>
            </a:extLst>
          </p:cNvPr>
          <p:cNvSpPr>
            <a:spLocks noGrp="1"/>
          </p:cNvSpPr>
          <p:nvPr>
            <p:ph type="body" sz="quarter" idx="18"/>
          </p:nvPr>
        </p:nvSpPr>
        <p:spPr/>
        <p:txBody>
          <a:bodyPr/>
          <a:lstStyle/>
          <a:p>
            <a:r>
              <a:rPr lang="en-AU">
                <a:latin typeface="+mj-lt"/>
              </a:rPr>
              <a:t>Found poetry</a:t>
            </a:r>
          </a:p>
        </p:txBody>
      </p:sp>
      <p:sp>
        <p:nvSpPr>
          <p:cNvPr id="3" name="Picture Placeholder 2">
            <a:extLst>
              <a:ext uri="{FF2B5EF4-FFF2-40B4-BE49-F238E27FC236}">
                <a16:creationId xmlns:a16="http://schemas.microsoft.com/office/drawing/2014/main" id="{A52FF648-E039-3BDA-6FD8-6B67D5B65DFE}"/>
              </a:ext>
            </a:extLst>
          </p:cNvPr>
          <p:cNvSpPr>
            <a:spLocks noGrp="1"/>
          </p:cNvSpPr>
          <p:nvPr>
            <p:ph type="pic" sz="quarter" idx="13"/>
          </p:nvPr>
        </p:nvSpPr>
        <p:spPr>
          <a:xfrm>
            <a:off x="354000" y="1805110"/>
            <a:ext cx="10942891" cy="4890890"/>
          </a:xfrm>
        </p:spPr>
        <p:txBody>
          <a:bodyPr/>
          <a:lstStyle/>
          <a:p>
            <a:pPr>
              <a:lnSpc>
                <a:spcPct val="150000"/>
              </a:lnSpc>
            </a:pPr>
            <a:r>
              <a:rPr lang="en-AU" sz="1800" b="1" dirty="0">
                <a:latin typeface="+mn-lt"/>
                <a:ea typeface="+mn-lt"/>
                <a:cs typeface="Arial" panose="020B0604020202020204" pitchFamily="34" charset="0"/>
              </a:rPr>
              <a:t>Individual activity</a:t>
            </a:r>
            <a:endParaRPr lang="en-AU" sz="1800" b="1" dirty="0">
              <a:latin typeface="+mn-lt"/>
              <a:ea typeface="+mn-lt"/>
            </a:endParaRPr>
          </a:p>
          <a:p>
            <a:pPr>
              <a:lnSpc>
                <a:spcPct val="150000"/>
              </a:lnSpc>
            </a:pPr>
            <a:r>
              <a:rPr lang="en-AU" sz="1800" dirty="0">
                <a:latin typeface="+mn-lt"/>
                <a:ea typeface="+mn-lt"/>
              </a:rPr>
              <a:t>C</a:t>
            </a:r>
            <a:r>
              <a:rPr lang="en-AU" sz="1800" dirty="0">
                <a:latin typeface="+mn-lt"/>
                <a:ea typeface="+mn-lt"/>
                <a:cs typeface="Arial" panose="020B0604020202020204" pitchFamily="34" charset="0"/>
              </a:rPr>
              <a:t>reate a blackout poem using your copy of Australian Air. How can you use the words and structure of the poem to present a new style and idea?</a:t>
            </a:r>
          </a:p>
          <a:p>
            <a:pPr>
              <a:lnSpc>
                <a:spcPct val="150000"/>
              </a:lnSpc>
            </a:pPr>
            <a:r>
              <a:rPr lang="en-AU" sz="1800" b="1" dirty="0">
                <a:latin typeface="+mn-lt"/>
                <a:ea typeface="+mn-lt"/>
                <a:cs typeface="Arial" panose="020B0604020202020204" pitchFamily="34" charset="0"/>
              </a:rPr>
              <a:t>Group activity</a:t>
            </a:r>
          </a:p>
          <a:p>
            <a:pPr>
              <a:lnSpc>
                <a:spcPct val="150000"/>
              </a:lnSpc>
            </a:pPr>
            <a:r>
              <a:rPr lang="en-AU" sz="1800" dirty="0">
                <a:latin typeface="+mn-lt"/>
                <a:ea typeface="+mn-lt"/>
              </a:rPr>
              <a:t>C</a:t>
            </a:r>
            <a:r>
              <a:rPr lang="en-AU" sz="1800" dirty="0">
                <a:latin typeface="+mn-lt"/>
                <a:ea typeface="+mn-lt"/>
                <a:cs typeface="Arial" panose="020B0604020202020204" pitchFamily="34" charset="0"/>
              </a:rPr>
              <a:t>reate poems using phrases or lines from existing texts (e.g., newspapers, magazines). Recreate </a:t>
            </a:r>
            <a:r>
              <a:rPr lang="en-AU" sz="1800" dirty="0" err="1">
                <a:latin typeface="+mn-lt"/>
                <a:ea typeface="+mn-lt"/>
                <a:cs typeface="Arial" panose="020B0604020202020204" pitchFamily="34" charset="0"/>
              </a:rPr>
              <a:t>Solli</a:t>
            </a:r>
            <a:r>
              <a:rPr lang="en-AU" sz="1800" dirty="0">
                <a:latin typeface="+mn-lt"/>
                <a:ea typeface="+mn-lt"/>
                <a:cs typeface="Arial" panose="020B0604020202020204" pitchFamily="34" charset="0"/>
              </a:rPr>
              <a:t> Raphael’s style, paying close attention to words and arrangement to convey your message. </a:t>
            </a:r>
          </a:p>
          <a:p>
            <a:pPr>
              <a:lnSpc>
                <a:spcPct val="150000"/>
              </a:lnSpc>
            </a:pPr>
            <a:r>
              <a:rPr lang="en-AU" sz="1800" b="1" dirty="0">
                <a:latin typeface="+mn-lt"/>
                <a:ea typeface="+mn-lt"/>
                <a:cs typeface="Arial" panose="020B0604020202020204" pitchFamily="34" charset="0"/>
              </a:rPr>
              <a:t>Class activity</a:t>
            </a:r>
          </a:p>
          <a:p>
            <a:pPr>
              <a:lnSpc>
                <a:spcPct val="150000"/>
              </a:lnSpc>
            </a:pPr>
            <a:r>
              <a:rPr lang="en-AU" sz="1800" dirty="0">
                <a:latin typeface="+mn-lt"/>
                <a:ea typeface="+mn-lt"/>
              </a:rPr>
              <a:t>S</a:t>
            </a:r>
            <a:r>
              <a:rPr lang="en-AU" sz="1800" dirty="0">
                <a:latin typeface="+mn-lt"/>
                <a:ea typeface="+mn-lt"/>
                <a:cs typeface="Arial" panose="020B0604020202020204" pitchFamily="34" charset="0"/>
              </a:rPr>
              <a:t>tand in a circle around the classroom. Each student says one word or a structural shift (</a:t>
            </a:r>
            <a:r>
              <a:rPr lang="en-AU" sz="1800" dirty="0" err="1">
                <a:latin typeface="+mn-lt"/>
                <a:ea typeface="+mn-lt"/>
                <a:cs typeface="Arial" panose="020B0604020202020204" pitchFamily="34" charset="0"/>
              </a:rPr>
              <a:t>eg</a:t>
            </a:r>
            <a:r>
              <a:rPr lang="en-AU" sz="1800" dirty="0">
                <a:latin typeface="+mn-lt"/>
                <a:ea typeface="+mn-lt"/>
                <a:cs typeface="Arial" panose="020B0604020202020204" pitchFamily="34" charset="0"/>
              </a:rPr>
              <a:t> punctuation, new stanza, new line) to contribute to a class poem, moving around the group while the teacher writes the poem on the board. The poem is complete when every student has contributed two elements to the poem.</a:t>
            </a:r>
            <a:endParaRPr lang="en-US" sz="1800" dirty="0">
              <a:latin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4212620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Arial"/>
                <a:cs typeface="Arial"/>
              </a:rPr>
              <a:t>Your turn option 4</a:t>
            </a:r>
            <a:endParaRPr lang="en-US"/>
          </a:p>
        </p:txBody>
      </p:sp>
      <p:sp>
        <p:nvSpPr>
          <p:cNvPr id="6" name="Text Placeholder 12">
            <a:extLst>
              <a:ext uri="{FF2B5EF4-FFF2-40B4-BE49-F238E27FC236}">
                <a16:creationId xmlns:a16="http://schemas.microsoft.com/office/drawing/2014/main" id="{0D229B89-DA30-7188-C66A-C3DD77964005}"/>
              </a:ext>
            </a:extLst>
          </p:cNvPr>
          <p:cNvSpPr>
            <a:spLocks noGrp="1"/>
          </p:cNvSpPr>
          <p:nvPr>
            <p:ph type="body" sz="quarter" idx="18"/>
          </p:nvPr>
        </p:nvSpPr>
        <p:spPr/>
        <p:txBody>
          <a:bodyPr/>
          <a:lstStyle/>
          <a:p>
            <a:pPr algn="l"/>
            <a:r>
              <a:rPr lang="en-AU" sz="2000" dirty="0"/>
              <a:t>How do you feel about the poem?</a:t>
            </a:r>
          </a:p>
        </p:txBody>
      </p:sp>
      <p:sp>
        <p:nvSpPr>
          <p:cNvPr id="3" name="Picture Placeholder 2">
            <a:extLst>
              <a:ext uri="{FF2B5EF4-FFF2-40B4-BE49-F238E27FC236}">
                <a16:creationId xmlns:a16="http://schemas.microsoft.com/office/drawing/2014/main" id="{B1131D19-08C0-8362-E422-308D2B7E7A80}"/>
              </a:ext>
            </a:extLst>
          </p:cNvPr>
          <p:cNvSpPr>
            <a:spLocks noGrp="1"/>
          </p:cNvSpPr>
          <p:nvPr>
            <p:ph type="pic" sz="quarter" idx="13"/>
          </p:nvPr>
        </p:nvSpPr>
        <p:spPr>
          <a:xfrm>
            <a:off x="359998" y="1819282"/>
            <a:ext cx="11483999" cy="4786718"/>
          </a:xfrm>
        </p:spPr>
        <p:txBody>
          <a:bodyPr/>
          <a:lstStyle/>
          <a:p>
            <a:pPr algn="l">
              <a:lnSpc>
                <a:spcPct val="150000"/>
              </a:lnSpc>
            </a:pPr>
            <a:r>
              <a:rPr lang="en-AU" sz="1800" dirty="0">
                <a:latin typeface="+mn-lt"/>
                <a:cs typeface="Arial" panose="020B0604020202020204" pitchFamily="34" charset="0"/>
              </a:rPr>
              <a:t>You have five minutes to express your thoughts, feelings, and ideas about this poem. </a:t>
            </a:r>
          </a:p>
          <a:p>
            <a:pPr marL="457200" indent="-457200" algn="l">
              <a:lnSpc>
                <a:spcPct val="150000"/>
              </a:lnSpc>
              <a:buFont typeface="+mj-lt"/>
              <a:buAutoNum type="arabicPeriod"/>
            </a:pPr>
            <a:r>
              <a:rPr lang="en-AU" sz="1800" dirty="0">
                <a:latin typeface="+mn-lt"/>
                <a:cs typeface="Arial" panose="020B0604020202020204" pitchFamily="34" charset="0"/>
              </a:rPr>
              <a:t>Consider the following prompts</a:t>
            </a:r>
          </a:p>
          <a:p>
            <a:pPr marL="1066785" lvl="1" indent="-457200">
              <a:lnSpc>
                <a:spcPct val="150000"/>
              </a:lnSpc>
              <a:spcAft>
                <a:spcPts val="1200"/>
              </a:spcAft>
              <a:buFont typeface="+mj-lt"/>
              <a:buAutoNum type="alphaLcParenR"/>
            </a:pPr>
            <a:r>
              <a:rPr lang="en-AU" dirty="0">
                <a:latin typeface="+mn-lt"/>
                <a:cs typeface="Arial" panose="020B0604020202020204" pitchFamily="34" charset="0"/>
              </a:rPr>
              <a:t>Do you like the poem? </a:t>
            </a:r>
          </a:p>
          <a:p>
            <a:pPr marL="1066785" lvl="1" indent="-457200">
              <a:lnSpc>
                <a:spcPct val="150000"/>
              </a:lnSpc>
              <a:spcAft>
                <a:spcPts val="1200"/>
              </a:spcAft>
              <a:buFont typeface="+mj-lt"/>
              <a:buAutoNum type="alphaLcParenR"/>
            </a:pPr>
            <a:r>
              <a:rPr lang="en-AU" dirty="0">
                <a:latin typeface="+mn-lt"/>
                <a:cs typeface="Arial" panose="020B0604020202020204" pitchFamily="34" charset="0"/>
              </a:rPr>
              <a:t>Is the perspective important?</a:t>
            </a:r>
          </a:p>
          <a:p>
            <a:pPr marL="1066785" lvl="1" indent="-457200">
              <a:lnSpc>
                <a:spcPct val="150000"/>
              </a:lnSpc>
              <a:spcAft>
                <a:spcPts val="1200"/>
              </a:spcAft>
              <a:buFont typeface="+mj-lt"/>
              <a:buAutoNum type="alphaLcParenR"/>
            </a:pPr>
            <a:r>
              <a:rPr lang="en-AU" dirty="0">
                <a:latin typeface="+mn-lt"/>
                <a:cs typeface="Arial" panose="020B0604020202020204" pitchFamily="34" charset="0"/>
              </a:rPr>
              <a:t>Is the perspective clear?</a:t>
            </a:r>
          </a:p>
          <a:p>
            <a:pPr marL="457200" indent="-457200" algn="l">
              <a:lnSpc>
                <a:spcPct val="150000"/>
              </a:lnSpc>
              <a:buFont typeface="+mj-lt"/>
              <a:buAutoNum type="arabicPeriod"/>
            </a:pPr>
            <a:r>
              <a:rPr lang="en-AU" sz="1800" dirty="0">
                <a:latin typeface="+mn-lt"/>
                <a:cs typeface="Arial" panose="020B0604020202020204" pitchFamily="34" charset="0"/>
              </a:rPr>
              <a:t>Respond by</a:t>
            </a:r>
          </a:p>
          <a:p>
            <a:pPr marL="1066785" lvl="1" indent="-457200">
              <a:lnSpc>
                <a:spcPct val="150000"/>
              </a:lnSpc>
              <a:spcAft>
                <a:spcPts val="1200"/>
              </a:spcAft>
              <a:buFont typeface="+mj-lt"/>
              <a:buAutoNum type="alphaLcParenR"/>
            </a:pPr>
            <a:r>
              <a:rPr lang="en-AU" dirty="0">
                <a:latin typeface="+mn-lt"/>
                <a:cs typeface="Arial" panose="020B0604020202020204" pitchFamily="34" charset="0"/>
              </a:rPr>
              <a:t>drawing an image that represents your ideas</a:t>
            </a:r>
          </a:p>
          <a:p>
            <a:pPr marL="1066785" lvl="1" indent="-457200">
              <a:lnSpc>
                <a:spcPct val="150000"/>
              </a:lnSpc>
              <a:spcAft>
                <a:spcPts val="1200"/>
              </a:spcAft>
              <a:buFont typeface="+mj-lt"/>
              <a:buAutoNum type="alphaLcParenR"/>
            </a:pPr>
            <a:r>
              <a:rPr lang="en-AU" dirty="0">
                <a:latin typeface="+mn-lt"/>
                <a:cs typeface="Arial" panose="020B0604020202020204" pitchFamily="34" charset="0"/>
              </a:rPr>
              <a:t>explaining your feelings</a:t>
            </a:r>
          </a:p>
          <a:p>
            <a:pPr marL="1066785" lvl="1" indent="-457200">
              <a:lnSpc>
                <a:spcPct val="150000"/>
              </a:lnSpc>
              <a:spcAft>
                <a:spcPts val="1200"/>
              </a:spcAft>
              <a:buFont typeface="+mj-lt"/>
              <a:buAutoNum type="alphaLcParenR"/>
            </a:pPr>
            <a:r>
              <a:rPr lang="en-AU" dirty="0">
                <a:latin typeface="+mn-lt"/>
                <a:cs typeface="Arial" panose="020B0604020202020204" pitchFamily="34" charset="0"/>
              </a:rPr>
              <a:t>creating a combination of words and images to show your thoughts.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174683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Your turn option 5</a:t>
            </a:r>
            <a:endParaRPr lang="en-US" dirty="0">
              <a:latin typeface="+mj-lt"/>
            </a:endParaRPr>
          </a:p>
        </p:txBody>
      </p:sp>
      <p:sp>
        <p:nvSpPr>
          <p:cNvPr id="6" name="Text Placeholder 12">
            <a:extLst>
              <a:ext uri="{FF2B5EF4-FFF2-40B4-BE49-F238E27FC236}">
                <a16:creationId xmlns:a16="http://schemas.microsoft.com/office/drawing/2014/main" id="{0D229B89-DA30-7188-C66A-C3DD77964005}"/>
              </a:ext>
            </a:extLst>
          </p:cNvPr>
          <p:cNvSpPr>
            <a:spLocks noGrp="1"/>
          </p:cNvSpPr>
          <p:nvPr>
            <p:ph type="body" sz="quarter" idx="18"/>
          </p:nvPr>
        </p:nvSpPr>
        <p:spPr/>
        <p:txBody>
          <a:bodyPr/>
          <a:lstStyle/>
          <a:p>
            <a:r>
              <a:rPr lang="en-AU">
                <a:latin typeface="+mj-lt"/>
              </a:rPr>
              <a:t>Whole class discussion</a:t>
            </a:r>
          </a:p>
        </p:txBody>
      </p:sp>
      <p:sp>
        <p:nvSpPr>
          <p:cNvPr id="3" name="Picture Placeholder 2">
            <a:extLst>
              <a:ext uri="{FF2B5EF4-FFF2-40B4-BE49-F238E27FC236}">
                <a16:creationId xmlns:a16="http://schemas.microsoft.com/office/drawing/2014/main" id="{1A4481EF-5C91-0EF5-18BF-03727DB52455}"/>
              </a:ext>
            </a:extLst>
          </p:cNvPr>
          <p:cNvSpPr>
            <a:spLocks noGrp="1"/>
          </p:cNvSpPr>
          <p:nvPr>
            <p:ph type="pic" sz="quarter" idx="13"/>
          </p:nvPr>
        </p:nvSpPr>
        <p:spPr/>
        <p:txBody>
          <a:bodyPr/>
          <a:lstStyle/>
          <a:p>
            <a:pPr>
              <a:lnSpc>
                <a:spcPct val="150000"/>
              </a:lnSpc>
            </a:pPr>
            <a:r>
              <a:rPr lang="en-AU" sz="1800" dirty="0">
                <a:latin typeface="+mn-lt"/>
                <a:cs typeface="Arial" panose="020B0604020202020204" pitchFamily="34" charset="0"/>
              </a:rPr>
              <a:t>Which is the most powerful way to get your ideas across to an audience? Which do you personally prefer?</a:t>
            </a:r>
          </a:p>
          <a:p>
            <a:pPr marL="285750" indent="-285750">
              <a:lnSpc>
                <a:spcPct val="150000"/>
              </a:lnSpc>
              <a:buFont typeface="Arial" panose="020B0604020202020204" pitchFamily="34" charset="0"/>
              <a:buChar char="•"/>
            </a:pPr>
            <a:r>
              <a:rPr lang="en-AU" sz="1800" dirty="0">
                <a:latin typeface="+mn-lt"/>
                <a:cs typeface="Arial" panose="020B0604020202020204" pitchFamily="34" charset="0"/>
              </a:rPr>
              <a:t>Note your preference and ideas </a:t>
            </a:r>
          </a:p>
          <a:p>
            <a:pPr marL="285750" indent="-285750">
              <a:lnSpc>
                <a:spcPct val="150000"/>
              </a:lnSpc>
              <a:buFont typeface="Arial" panose="020B0604020202020204" pitchFamily="34" charset="0"/>
              <a:buChar char="•"/>
            </a:pPr>
            <a:r>
              <a:rPr lang="en-AU" sz="1800" dirty="0">
                <a:latin typeface="+mn-lt"/>
                <a:cs typeface="Arial" panose="020B0604020202020204" pitchFamily="34" charset="0"/>
              </a:rPr>
              <a:t>Share with a partner – do they have the same preference or a different one? Why?</a:t>
            </a:r>
          </a:p>
          <a:p>
            <a:pPr marL="285750" indent="-285750">
              <a:lnSpc>
                <a:spcPct val="150000"/>
              </a:lnSpc>
              <a:buFont typeface="Arial" panose="020B0604020202020204" pitchFamily="34" charset="0"/>
              <a:buChar char="•"/>
            </a:pPr>
            <a:r>
              <a:rPr lang="en-AU" sz="1800" dirty="0">
                <a:latin typeface="+mn-lt"/>
                <a:cs typeface="Arial" panose="020B0604020202020204" pitchFamily="34" charset="0"/>
              </a:rPr>
              <a:t>Share with the class – can you see any patterns from the whole class?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274686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panose="020B0604020202020204" pitchFamily="34" charset="0"/>
              </a:rPr>
              <a:t>Sharing learning intentions and success criteria</a:t>
            </a:r>
          </a:p>
        </p:txBody>
      </p:sp>
    </p:spTree>
    <p:extLst>
      <p:ext uri="{BB962C8B-B14F-4D97-AF65-F5344CB8AC3E}">
        <p14:creationId xmlns:p14="http://schemas.microsoft.com/office/powerpoint/2010/main" val="17886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cs typeface="Arial" panose="020B0604020202020204" pitchFamily="34" charset="0"/>
            </a:endParaRPr>
          </a:p>
        </p:txBody>
      </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about voice</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List 3 things you learned</a:t>
            </a:r>
            <a:r>
              <a:rPr lang="en" sz="1600">
                <a:ea typeface="Montserrat"/>
                <a:cs typeface="Montserrat"/>
                <a:sym typeface="Montserrat"/>
              </a:rPr>
              <a:t>:</a:t>
            </a:r>
            <a:endParaRPr sz="320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List 2 questions you have</a:t>
            </a:r>
            <a:r>
              <a:rPr lang="en" sz="1600">
                <a:ea typeface="Montserrat"/>
                <a:cs typeface="Montserrat"/>
                <a:sym typeface="Montserrat"/>
              </a:rPr>
              <a:t>:</a:t>
            </a:r>
            <a:endParaRPr sz="320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Give 1 reason why it’s important to learn about this topic:</a:t>
            </a:r>
            <a:endParaRPr sz="320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Arial" panose="020B0604020202020204" pitchFamily="34" charset="0"/>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Arial" panose="020B0604020202020204" pitchFamily="34" charset="0"/>
                <a:cs typeface="Arial" panose="020B0604020202020204" pitchFamily="34" charset="0"/>
              </a:rPr>
              <a:t>1</a:t>
            </a: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72209"/>
            <a:ext cx="11484000" cy="3423791"/>
          </a:xfrm>
        </p:spPr>
        <p:txBody>
          <a:bodyPr vert="horz" lIns="0" tIns="0" rIns="0" bIns="0" rtlCol="0" anchor="t">
            <a:noAutofit/>
          </a:bodyPr>
          <a:lstStyle/>
          <a:p>
            <a:r>
              <a:rPr lang="en-AU">
                <a:latin typeface="+mn-lt"/>
                <a:cs typeface="Arial"/>
              </a:rPr>
              <a:t>English K–10 © Syllabus NSW Education Standards Authority (NESA) for and on behalf of the Crown in right of the State of New South Wales, 2022.</a:t>
            </a:r>
            <a:endParaRPr lang="en-AU">
              <a:solidFill>
                <a:srgbClr val="000000"/>
              </a:solidFill>
              <a:latin typeface="+mn-lt"/>
              <a:cs typeface="Arial"/>
            </a:endParaRPr>
          </a:p>
          <a:p>
            <a:r>
              <a:rPr lang="en-AU">
                <a:latin typeface="+mn-lt"/>
                <a:cs typeface="Arial"/>
              </a:rPr>
              <a:t>Australian Education Research Organisation (AERO) (2024a) </a:t>
            </a:r>
            <a:r>
              <a:rPr lang="en-AU" dirty="0">
                <a:latin typeface="+mn-lt"/>
                <a:cs typeface="Arial"/>
                <a:hlinkClick r:id="rId6"/>
              </a:rPr>
              <a:t>Explain learning objectives</a:t>
            </a:r>
            <a:r>
              <a:rPr lang="en-AU" dirty="0">
                <a:latin typeface="+mn-lt"/>
                <a:cs typeface="Arial"/>
              </a:rPr>
              <a:t>, AERO, accessed 16 April 2024.</a:t>
            </a:r>
            <a:endParaRPr lang="en-US" dirty="0">
              <a:cs typeface="Arial"/>
            </a:endParaRPr>
          </a:p>
          <a:p>
            <a:r>
              <a:rPr lang="en-AU" dirty="0">
                <a:latin typeface="+mn-lt"/>
              </a:rPr>
              <a:t>AERO (Australian Education Research Organisation) (2024b) </a:t>
            </a:r>
            <a:r>
              <a:rPr lang="en-AU" dirty="0">
                <a:latin typeface="+mn-lt"/>
                <a:hlinkClick r:id="rId7"/>
              </a:rPr>
              <a:t>Why explicit instruction works</a:t>
            </a:r>
            <a:r>
              <a:rPr lang="en-AU" dirty="0">
                <a:latin typeface="+mn-lt"/>
              </a:rPr>
              <a:t>, AERO website, accessed 16 April 2024.</a:t>
            </a:r>
          </a:p>
          <a:p>
            <a:r>
              <a:rPr lang="en-AU" dirty="0">
                <a:latin typeface="+mn-lt"/>
              </a:rPr>
              <a:t>Black P and Wiliam D (2018) ‘</a:t>
            </a:r>
            <a:r>
              <a:rPr lang="en-AU" dirty="0">
                <a:latin typeface="+mn-lt"/>
                <a:hlinkClick r:id="rId8"/>
              </a:rPr>
              <a:t>Classroom assessment and pedagogy</a:t>
            </a:r>
            <a:r>
              <a:rPr lang="en-AU" dirty="0">
                <a:latin typeface="+mn-lt"/>
              </a:rPr>
              <a:t>’, Assessment in Education Principles Policy and Practice, 25(1):1–25.</a:t>
            </a:r>
          </a:p>
          <a:p>
            <a:r>
              <a:rPr lang="en-AU" dirty="0">
                <a:latin typeface="+mn-lt"/>
              </a:rPr>
              <a:t>CESE (Centre for Education Statistics and Evaluation) (2017) </a:t>
            </a:r>
            <a:r>
              <a:rPr lang="en-AU" dirty="0">
                <a:latin typeface="+mn-lt"/>
                <a:hlinkClick r:id="rId9"/>
              </a:rPr>
              <a:t>Cognitive load theory: Research that teachers really need to understand</a:t>
            </a:r>
            <a:r>
              <a:rPr lang="en-AU" dirty="0">
                <a:latin typeface="+mn-lt"/>
              </a:rPr>
              <a:t>, NSW Department of Education, accessed 16 April 2024.</a:t>
            </a:r>
          </a:p>
          <a:p>
            <a:r>
              <a:rPr lang="en-AU" dirty="0">
                <a:latin typeface="+mn-lt"/>
              </a:rPr>
              <a:t>Clarke S (2014) Outstanding formative assessment: culture and practice, Hodder Education, Great Britain.</a:t>
            </a:r>
          </a:p>
          <a:p>
            <a:r>
              <a:rPr lang="en-AU" dirty="0">
                <a:latin typeface="+mn-lt"/>
              </a:rPr>
              <a:t>Clarke S, Timperley H, Hattie J (2003) Unlocking formative assessment: Practical strategies for enhancing students’ learning in the primary and intermediate classroom, Hodder Moa Beckett, Auckland NZ, 2003.</a:t>
            </a: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7A0F7-3D56-3CCC-A43D-1D686DCEAED5}"/>
              </a:ext>
            </a:extLst>
          </p:cNvPr>
          <p:cNvSpPr>
            <a:spLocks noGrp="1"/>
          </p:cNvSpPr>
          <p:nvPr>
            <p:ph type="title"/>
          </p:nvPr>
        </p:nvSpPr>
        <p:spPr/>
        <p:txBody>
          <a:bodyPr/>
          <a:lstStyle/>
          <a:p>
            <a:r>
              <a:rPr lang="en-US" dirty="0"/>
              <a:t>References (2)</a:t>
            </a:r>
            <a:endParaRPr lang="en-AU" dirty="0"/>
          </a:p>
        </p:txBody>
      </p:sp>
      <p:sp>
        <p:nvSpPr>
          <p:cNvPr id="10" name="TextBox 9">
            <a:extLst>
              <a:ext uri="{FF2B5EF4-FFF2-40B4-BE49-F238E27FC236}">
                <a16:creationId xmlns:a16="http://schemas.microsoft.com/office/drawing/2014/main" id="{B8268BEB-A66E-017C-0AEA-D6628B51988C}"/>
              </a:ext>
            </a:extLst>
          </p:cNvPr>
          <p:cNvSpPr txBox="1"/>
          <p:nvPr/>
        </p:nvSpPr>
        <p:spPr>
          <a:xfrm>
            <a:off x="360000" y="1384928"/>
            <a:ext cx="11484000" cy="2335704"/>
          </a:xfrm>
          <a:prstGeom prst="rect">
            <a:avLst/>
          </a:prstGeom>
          <a:noFill/>
        </p:spPr>
        <p:txBody>
          <a:bodyPr wrap="square">
            <a:spAutoFit/>
          </a:bodyPr>
          <a:lstStyle/>
          <a:p>
            <a:pPr>
              <a:lnSpc>
                <a:spcPct val="150000"/>
              </a:lnSpc>
              <a:spcAft>
                <a:spcPts val="1200"/>
              </a:spcAft>
            </a:pPr>
            <a:r>
              <a:rPr lang="en-AU" sz="1200" dirty="0">
                <a:latin typeface="+mn-lt"/>
              </a:rPr>
              <a:t>Griffin P (2018) Assessment for teaching, Cambridge University Press. </a:t>
            </a:r>
          </a:p>
          <a:p>
            <a:pPr>
              <a:lnSpc>
                <a:spcPct val="150000"/>
              </a:lnSpc>
              <a:spcAft>
                <a:spcPts val="1200"/>
              </a:spcAft>
            </a:pPr>
            <a:r>
              <a:rPr lang="en-AU" sz="1200" dirty="0">
                <a:latin typeface="+mn-lt"/>
              </a:rPr>
              <a:t>State of New South Wales (Department of Education) (2024.) </a:t>
            </a:r>
            <a:r>
              <a:rPr lang="en-AU" sz="1200" dirty="0">
                <a:latin typeface="+mn-lt"/>
                <a:hlinkClick r:id="rId2"/>
              </a:rPr>
              <a:t>Explicit teaching strategies</a:t>
            </a:r>
            <a:r>
              <a:rPr lang="en-AU" sz="1200" dirty="0">
                <a:latin typeface="+mn-lt"/>
              </a:rPr>
              <a:t>, NSW Department of Education website, accessed 5 April 2024. </a:t>
            </a:r>
          </a:p>
          <a:p>
            <a:pPr>
              <a:lnSpc>
                <a:spcPct val="150000"/>
              </a:lnSpc>
              <a:spcAft>
                <a:spcPts val="1200"/>
              </a:spcAft>
            </a:pPr>
            <a:r>
              <a:rPr lang="en-AU" sz="1200" dirty="0">
                <a:latin typeface="+mn-lt"/>
              </a:rPr>
              <a:t>State of New South Wales (Department of Education) (2024) the </a:t>
            </a:r>
            <a:r>
              <a:rPr lang="en-AU" sz="1200" dirty="0">
                <a:latin typeface="+mn-lt"/>
                <a:hlinkClick r:id="rId3"/>
              </a:rPr>
              <a:t>Explicit teaching – Driving learning and engagement</a:t>
            </a:r>
            <a:r>
              <a:rPr lang="en-AU" sz="1200" dirty="0">
                <a:latin typeface="+mn-lt"/>
              </a:rPr>
              <a:t>, Centre for Education Statistics and Evaluation website, accessed 5 April 2024. </a:t>
            </a:r>
          </a:p>
          <a:p>
            <a:pPr>
              <a:lnSpc>
                <a:spcPct val="150000"/>
              </a:lnSpc>
              <a:spcAft>
                <a:spcPts val="1200"/>
              </a:spcAft>
            </a:pPr>
            <a:r>
              <a:rPr lang="en-AU" sz="1200" dirty="0">
                <a:latin typeface="+mn-lt"/>
              </a:rPr>
              <a:t>State of New South Wales (Department of Education) (n.d.) </a:t>
            </a:r>
            <a:r>
              <a:rPr lang="en-AU" sz="1200" dirty="0">
                <a:latin typeface="+mn-lt"/>
                <a:hlinkClick r:id="rId4"/>
              </a:rPr>
              <a:t>Digital Learning Selector</a:t>
            </a:r>
            <a:r>
              <a:rPr lang="en-AU" sz="1200" dirty="0">
                <a:latin typeface="+mn-lt"/>
              </a:rPr>
              <a:t>, NSW Department of Education website, accessed 5 April 2024. </a:t>
            </a:r>
          </a:p>
          <a:p>
            <a:pPr>
              <a:lnSpc>
                <a:spcPct val="150000"/>
              </a:lnSpc>
              <a:spcAft>
                <a:spcPts val="1200"/>
              </a:spcAft>
            </a:pPr>
            <a:r>
              <a:rPr lang="en-AU" sz="1200" dirty="0">
                <a:latin typeface="+mn-lt"/>
              </a:rPr>
              <a:t>Wiliam D (2014) ‘</a:t>
            </a:r>
            <a:r>
              <a:rPr lang="en-AU" sz="1200" dirty="0">
                <a:latin typeface="+mn-lt"/>
                <a:hlinkClick r:id="rId5"/>
              </a:rPr>
              <a:t>The right questions, the right way </a:t>
            </a:r>
            <a:r>
              <a:rPr lang="en-AU" sz="1200" dirty="0">
                <a:latin typeface="+mn-lt"/>
              </a:rPr>
              <a:t>’, Educational Leadership, 71(6).</a:t>
            </a:r>
          </a:p>
        </p:txBody>
      </p:sp>
      <p:sp>
        <p:nvSpPr>
          <p:cNvPr id="2" name="Slide Number Placeholder 1">
            <a:extLst>
              <a:ext uri="{FF2B5EF4-FFF2-40B4-BE49-F238E27FC236}">
                <a16:creationId xmlns:a16="http://schemas.microsoft.com/office/drawing/2014/main" id="{0B3AE20D-CDAE-614B-54A7-A9EED38490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214013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4" name="Picture Placeholder 3">
            <a:extLst>
              <a:ext uri="{FF2B5EF4-FFF2-40B4-BE49-F238E27FC236}">
                <a16:creationId xmlns:a16="http://schemas.microsoft.com/office/drawing/2014/main" id="{F9E130C1-96CC-CC65-1437-3398557195DE}"/>
              </a:ext>
            </a:extLst>
          </p:cNvPr>
          <p:cNvSpPr>
            <a:spLocks noGrp="1"/>
          </p:cNvSpPr>
          <p:nvPr>
            <p:ph type="pic" sz="quarter" idx="13"/>
          </p:nvPr>
        </p:nvSpPr>
        <p:spPr/>
        <p:txBody>
          <a:bodyPr/>
          <a:lstStyle/>
          <a:p>
            <a:pPr>
              <a:lnSpc>
                <a:spcPct val="150000"/>
              </a:lnSpc>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2000" dirty="0">
                <a:latin typeface="+mn-lt"/>
                <a:cs typeface="Arial" panose="020B0604020202020204" pitchFamily="34" charset="0"/>
              </a:rPr>
              <a:t>understand the power of youth voices in performance poetry</a:t>
            </a:r>
          </a:p>
          <a:p>
            <a:pPr marL="342900" indent="-342900">
              <a:lnSpc>
                <a:spcPct val="150000"/>
              </a:lnSpc>
              <a:buFont typeface="Arial" panose="020B0604020202020204" pitchFamily="34" charset="0"/>
              <a:buChar char="•"/>
            </a:pPr>
            <a:r>
              <a:rPr lang="en-AU" sz="2000" dirty="0">
                <a:latin typeface="+mn-lt"/>
                <a:cs typeface="Arial" panose="020B0604020202020204" pitchFamily="34" charset="0"/>
              </a:rPr>
              <a:t>understand and use the terminology of tone, style and voice.</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mn-lt"/>
                <a:cs typeface="Arial" panose="020B0604020202020204" pitchFamily="34" charset="0"/>
              </a:rPr>
              <a:t>[classroom teacher to insert co-constructed success criteria]</a:t>
            </a:r>
          </a:p>
          <a:p>
            <a:pPr marL="342900" indent="-342900">
              <a:lnSpc>
                <a:spcPct val="150000"/>
              </a:lnSpc>
              <a:buFont typeface="Arial"/>
              <a:buChar char="•"/>
            </a:pPr>
            <a:r>
              <a:rPr lang="en-AU" sz="2000" dirty="0">
                <a:latin typeface="+mn-lt"/>
                <a:cs typeface="Arial" panose="020B0604020202020204" pitchFamily="34" charset="0"/>
              </a:rPr>
              <a:t>[classroom teacher to insert co-constructed success criteria]</a:t>
            </a:r>
          </a:p>
          <a:p>
            <a:pPr marL="342900" indent="-342900">
              <a:lnSpc>
                <a:spcPct val="150000"/>
              </a:lnSpc>
              <a:buFont typeface="Arial"/>
              <a:buChar char="•"/>
            </a:pPr>
            <a:r>
              <a:rPr lang="en-AU" sz="2000" dirty="0">
                <a:latin typeface="+mn-lt"/>
                <a:cs typeface="Arial" panose="020B0604020202020204" pitchFamily="34" charset="0"/>
              </a:rPr>
              <a:t>[classroom teacher to insert co-constructed success criteria].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cs typeface="Arial"/>
              </a:rPr>
              <a:t>Guiding question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Classroom learning community</a:t>
            </a:r>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5912981" cy="4807835"/>
          </a:xfrm>
        </p:spPr>
        <p:txBody>
          <a:bodyPr vert="horz" lIns="0" tIns="0" rIns="0" bIns="0" rtlCol="0" anchor="t">
            <a:noAutofit/>
          </a:bodyPr>
          <a:lstStyle/>
          <a:p>
            <a:r>
              <a:rPr lang="en-AU" dirty="0">
                <a:latin typeface="+mn-lt"/>
              </a:rPr>
              <a:t>In our classroom, your voice is important and your ideas matter. </a:t>
            </a:r>
          </a:p>
          <a:p>
            <a:r>
              <a:rPr lang="en-AU" dirty="0">
                <a:latin typeface="+mn-lt"/>
              </a:rPr>
              <a:t>How can we make our classroom a positive learning community where all people are valued, respected, and welcomed? </a:t>
            </a:r>
          </a:p>
        </p:txBody>
      </p:sp>
      <p:pic>
        <p:nvPicPr>
          <p:cNvPr id="4" name="Picture 3">
            <a:extLst>
              <a:ext uri="{FF2B5EF4-FFF2-40B4-BE49-F238E27FC236}">
                <a16:creationId xmlns:a16="http://schemas.microsoft.com/office/drawing/2014/main" id="{B95AD784-0E83-85A2-04FE-FCF029C5CF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8891" y="1567086"/>
            <a:ext cx="4025110" cy="402511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a:rPr>
              <a:t>Connecting learning </a:t>
            </a: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86E62-7438-07D2-137E-E25DD9AC8C71}"/>
              </a:ext>
            </a:extLst>
          </p:cNvPr>
          <p:cNvSpPr>
            <a:spLocks noGrp="1"/>
          </p:cNvSpPr>
          <p:nvPr>
            <p:ph type="title"/>
          </p:nvPr>
        </p:nvSpPr>
        <p:spPr/>
        <p:txBody>
          <a:bodyPr/>
          <a:lstStyle/>
          <a:p>
            <a:r>
              <a:rPr lang="en-AU" dirty="0">
                <a:latin typeface="+mj-lt"/>
              </a:rPr>
              <a:t>What is a ‘voice’?</a:t>
            </a:r>
          </a:p>
        </p:txBody>
      </p:sp>
      <p:sp>
        <p:nvSpPr>
          <p:cNvPr id="4" name="Text Placeholder 3">
            <a:extLst>
              <a:ext uri="{FF2B5EF4-FFF2-40B4-BE49-F238E27FC236}">
                <a16:creationId xmlns:a16="http://schemas.microsoft.com/office/drawing/2014/main" id="{C660EE2A-0C1D-2180-4957-E7E22CE67566}"/>
              </a:ext>
            </a:extLst>
          </p:cNvPr>
          <p:cNvSpPr>
            <a:spLocks noGrp="1"/>
          </p:cNvSpPr>
          <p:nvPr>
            <p:ph type="body" sz="quarter" idx="18"/>
          </p:nvPr>
        </p:nvSpPr>
        <p:spPr/>
        <p:txBody>
          <a:bodyPr/>
          <a:lstStyle/>
          <a:p>
            <a:r>
              <a:rPr lang="en-AU">
                <a:latin typeface="+mj-lt"/>
              </a:rPr>
              <a:t>How many different ways can we use this word?</a:t>
            </a:r>
          </a:p>
        </p:txBody>
      </p:sp>
      <p:sp>
        <p:nvSpPr>
          <p:cNvPr id="5" name="Text Placeholder 4">
            <a:extLst>
              <a:ext uri="{FF2B5EF4-FFF2-40B4-BE49-F238E27FC236}">
                <a16:creationId xmlns:a16="http://schemas.microsoft.com/office/drawing/2014/main" id="{A1D69ECD-769A-1EE5-A566-4F3907B31502}"/>
              </a:ext>
            </a:extLst>
          </p:cNvPr>
          <p:cNvSpPr>
            <a:spLocks noGrp="1"/>
          </p:cNvSpPr>
          <p:nvPr>
            <p:ph type="body" sz="quarter" idx="17"/>
          </p:nvPr>
        </p:nvSpPr>
        <p:spPr>
          <a:xfrm>
            <a:off x="360000" y="1567087"/>
            <a:ext cx="11484000" cy="545602"/>
          </a:xfrm>
        </p:spPr>
        <p:txBody>
          <a:bodyPr/>
          <a:lstStyle/>
          <a:p>
            <a:r>
              <a:rPr lang="en-AU">
                <a:latin typeface="+mn-lt"/>
              </a:rPr>
              <a:t>Match the start of a sentence from column 1, to a logical ending in column 2.</a:t>
            </a:r>
          </a:p>
          <a:p>
            <a:endParaRPr lang="en-AU">
              <a:latin typeface="+mn-lt"/>
            </a:endParaRPr>
          </a:p>
          <a:p>
            <a:endParaRPr lang="en-AU">
              <a:latin typeface="+mn-lt"/>
            </a:endParaRPr>
          </a:p>
        </p:txBody>
      </p:sp>
      <p:graphicFrame>
        <p:nvGraphicFramePr>
          <p:cNvPr id="6" name="Table 5">
            <a:extLst>
              <a:ext uri="{FF2B5EF4-FFF2-40B4-BE49-F238E27FC236}">
                <a16:creationId xmlns:a16="http://schemas.microsoft.com/office/drawing/2014/main" id="{C8F3811B-A0D3-38EB-8533-9EC0978FFE1E}"/>
              </a:ext>
            </a:extLst>
          </p:cNvPr>
          <p:cNvGraphicFramePr>
            <a:graphicFrameLocks noGrp="1"/>
          </p:cNvGraphicFramePr>
          <p:nvPr>
            <p:extLst>
              <p:ext uri="{D42A27DB-BD31-4B8C-83A1-F6EECF244321}">
                <p14:modId xmlns:p14="http://schemas.microsoft.com/office/powerpoint/2010/main" val="784464981"/>
              </p:ext>
            </p:extLst>
          </p:nvPr>
        </p:nvGraphicFramePr>
        <p:xfrm>
          <a:off x="359999" y="2237058"/>
          <a:ext cx="11483998" cy="3809780"/>
        </p:xfrm>
        <a:graphic>
          <a:graphicData uri="http://schemas.openxmlformats.org/drawingml/2006/table">
            <a:tbl>
              <a:tblPr firstRow="1" bandRow="1">
                <a:tableStyleId>{B301B821-A1FF-4177-AEE7-76D212191A09}</a:tableStyleId>
              </a:tblPr>
              <a:tblGrid>
                <a:gridCol w="5741999">
                  <a:extLst>
                    <a:ext uri="{9D8B030D-6E8A-4147-A177-3AD203B41FA5}">
                      <a16:colId xmlns:a16="http://schemas.microsoft.com/office/drawing/2014/main" val="2401486604"/>
                    </a:ext>
                  </a:extLst>
                </a:gridCol>
                <a:gridCol w="5741999">
                  <a:extLst>
                    <a:ext uri="{9D8B030D-6E8A-4147-A177-3AD203B41FA5}">
                      <a16:colId xmlns:a16="http://schemas.microsoft.com/office/drawing/2014/main" val="602435681"/>
                    </a:ext>
                  </a:extLst>
                </a:gridCol>
              </a:tblGrid>
              <a:tr h="551334">
                <a:tc>
                  <a:txBody>
                    <a:bodyPr/>
                    <a:lstStyle/>
                    <a:p>
                      <a:pPr marL="180000">
                        <a:lnSpc>
                          <a:spcPct val="150000"/>
                        </a:lnSpc>
                        <a:spcAft>
                          <a:spcPts val="1200"/>
                        </a:spcAft>
                      </a:pPr>
                      <a:r>
                        <a:rPr lang="en-AU" dirty="0"/>
                        <a:t>Column 1</a:t>
                      </a:r>
                      <a:endParaRPr lang="en-AU" dirty="0">
                        <a:latin typeface="+mj-lt"/>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Column 2</a:t>
                      </a:r>
                      <a:endParaRPr lang="en-AU" dirty="0">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530434"/>
                  </a:ext>
                </a:extLst>
              </a:tr>
              <a:tr h="551334">
                <a:tc>
                  <a:txBody>
                    <a:bodyPr/>
                    <a:lstStyle/>
                    <a:p>
                      <a:pPr marL="180000">
                        <a:lnSpc>
                          <a:spcPct val="150000"/>
                        </a:lnSpc>
                        <a:spcAft>
                          <a:spcPts val="1200"/>
                        </a:spcAft>
                      </a:pPr>
                      <a:r>
                        <a:rPr lang="en-AU" dirty="0"/>
                        <a:t>1. The teacher has such a loud …</a:t>
                      </a:r>
                      <a:endParaRPr lang="en-AU" dirty="0">
                        <a:latin typeface="+mn-lt"/>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a. concerns.</a:t>
                      </a:r>
                      <a:endParaRPr lang="en-AU" dirty="0">
                        <a:latin typeface="+mn-lt"/>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5311361"/>
                  </a:ext>
                </a:extLst>
              </a:tr>
              <a:tr h="551334">
                <a:tc>
                  <a:txBody>
                    <a:bodyPr/>
                    <a:lstStyle/>
                    <a:p>
                      <a:pPr marL="180000">
                        <a:lnSpc>
                          <a:spcPct val="150000"/>
                        </a:lnSpc>
                        <a:spcAft>
                          <a:spcPts val="1200"/>
                        </a:spcAft>
                      </a:pPr>
                      <a:r>
                        <a:rPr lang="en-AU" dirty="0"/>
                        <a:t>2. I’m glad I got a chance to voice my …</a:t>
                      </a:r>
                      <a:endParaRPr lang="en-AU" dirty="0">
                        <a:latin typeface="+mn-lt"/>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b. box.</a:t>
                      </a:r>
                      <a:endParaRPr lang="en-AU" dirty="0">
                        <a:latin typeface="+mn-lt"/>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1555833"/>
                  </a:ext>
                </a:extLst>
              </a:tr>
              <a:tr h="551334">
                <a:tc>
                  <a:txBody>
                    <a:bodyPr/>
                    <a:lstStyle/>
                    <a:p>
                      <a:pPr marL="180000">
                        <a:lnSpc>
                          <a:spcPct val="150000"/>
                        </a:lnSpc>
                        <a:spcAft>
                          <a:spcPts val="1200"/>
                        </a:spcAft>
                      </a:pPr>
                      <a:r>
                        <a:rPr lang="en-AU" dirty="0"/>
                        <a:t>3. The author has a unique writing …</a:t>
                      </a:r>
                      <a:endParaRPr lang="en-AU" dirty="0">
                        <a:latin typeface="+mn-lt"/>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c. voice.</a:t>
                      </a:r>
                      <a:endParaRPr lang="en-AU" dirty="0">
                        <a:latin typeface="+mn-lt"/>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1474819"/>
                  </a:ext>
                </a:extLst>
              </a:tr>
              <a:tr h="1053110">
                <a:tc>
                  <a:txBody>
                    <a:bodyPr/>
                    <a:lstStyle/>
                    <a:p>
                      <a:pPr marL="180000">
                        <a:lnSpc>
                          <a:spcPct val="150000"/>
                        </a:lnSpc>
                        <a:spcAft>
                          <a:spcPts val="1200"/>
                        </a:spcAft>
                      </a:pPr>
                      <a:r>
                        <a:rPr lang="en-AU" dirty="0"/>
                        <a:t>4. Sound is made when air passes through your voice …</a:t>
                      </a:r>
                      <a:endParaRPr lang="en-AU" dirty="0">
                        <a:latin typeface="+mn-lt"/>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d. in who will be school captain.</a:t>
                      </a:r>
                      <a:endParaRPr lang="en-AU" dirty="0">
                        <a:latin typeface="+mn-lt"/>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2878783"/>
                  </a:ext>
                </a:extLst>
              </a:tr>
              <a:tr h="551334">
                <a:tc>
                  <a:txBody>
                    <a:bodyPr/>
                    <a:lstStyle/>
                    <a:p>
                      <a:pPr marL="180000">
                        <a:lnSpc>
                          <a:spcPct val="150000"/>
                        </a:lnSpc>
                        <a:spcAft>
                          <a:spcPts val="1200"/>
                        </a:spcAft>
                      </a:pPr>
                      <a:r>
                        <a:rPr lang="en-AU" dirty="0"/>
                        <a:t>5. I’d like to have a voice …</a:t>
                      </a:r>
                      <a:endParaRPr lang="en-AU" dirty="0">
                        <a:latin typeface="+mn-lt"/>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e. voice.</a:t>
                      </a:r>
                      <a:endParaRPr lang="en-AU" dirty="0">
                        <a:latin typeface="+mn-lt"/>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7303605"/>
                  </a:ext>
                </a:extLst>
              </a:tr>
            </a:tbl>
          </a:graphicData>
        </a:graphic>
      </p:graphicFrame>
      <p:sp>
        <p:nvSpPr>
          <p:cNvPr id="2" name="Slide Number Placeholder 1">
            <a:extLst>
              <a:ext uri="{FF2B5EF4-FFF2-40B4-BE49-F238E27FC236}">
                <a16:creationId xmlns:a16="http://schemas.microsoft.com/office/drawing/2014/main" id="{32E2DA7B-0ECF-68CA-B9EC-C4B86E5B7C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8381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cs typeface="Arial"/>
              </a:rPr>
              <a:t>Guiding question (2)</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Classroom learning community</a:t>
            </a:r>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vert="horz" lIns="0" tIns="0" rIns="0" bIns="0" rtlCol="0" anchor="t">
            <a:noAutofit/>
          </a:bodyPr>
          <a:lstStyle/>
          <a:p>
            <a:r>
              <a:rPr lang="en-AU" dirty="0">
                <a:latin typeface="+mn-lt"/>
              </a:rPr>
              <a:t>This term, we are going to explore the idea of a ‘writing voice’.</a:t>
            </a:r>
          </a:p>
          <a:p>
            <a:r>
              <a:rPr lang="en-AU" dirty="0">
                <a:latin typeface="+mn-lt"/>
              </a:rPr>
              <a:t>We would like to understand what makes for a </a:t>
            </a:r>
            <a:r>
              <a:rPr lang="en-AU" dirty="0">
                <a:solidFill>
                  <a:schemeClr val="tx2"/>
                </a:solidFill>
                <a:latin typeface="+mn-lt"/>
              </a:rPr>
              <a:t>powerful writing voice</a:t>
            </a:r>
            <a:r>
              <a:rPr lang="en-AU" dirty="0">
                <a:latin typeface="+mn-lt"/>
              </a:rPr>
              <a:t>, and how </a:t>
            </a:r>
            <a:r>
              <a:rPr lang="en-AU" dirty="0">
                <a:solidFill>
                  <a:schemeClr val="accent2"/>
                </a:solidFill>
                <a:latin typeface="+mn-lt"/>
              </a:rPr>
              <a:t>young people </a:t>
            </a:r>
            <a:r>
              <a:rPr lang="en-AU" dirty="0">
                <a:latin typeface="+mn-lt"/>
              </a:rPr>
              <a:t>can develop one so that you can have your say on </a:t>
            </a:r>
            <a:r>
              <a:rPr lang="en-AU" dirty="0">
                <a:solidFill>
                  <a:schemeClr val="tx2"/>
                </a:solidFill>
                <a:latin typeface="+mn-lt"/>
              </a:rPr>
              <a:t>things that matter to you</a:t>
            </a:r>
            <a:r>
              <a:rPr lang="en-AU" dirty="0">
                <a:latin typeface="+mn-lt"/>
              </a:rPr>
              <a:t>.</a:t>
            </a:r>
          </a:p>
          <a:p>
            <a:r>
              <a:rPr lang="en-AU" dirty="0">
                <a:latin typeface="+mn-lt"/>
              </a:rPr>
              <a:t>It is important to value and hear youth voices so we can better support and care for one another.</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2602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647332-1062-492C-8DBC-3CA9C9C01CF6}"/>
</file>

<file path=customXml/itemProps2.xml><?xml version="1.0" encoding="utf-8"?>
<ds:datastoreItem xmlns:ds="http://schemas.openxmlformats.org/officeDocument/2006/customXml" ds:itemID="{F9418E90-AA44-4087-9E65-8460313CC113}"/>
</file>

<file path=customXml/itemProps3.xml><?xml version="1.0" encoding="utf-8"?>
<ds:datastoreItem xmlns:ds="http://schemas.openxmlformats.org/officeDocument/2006/customXml" ds:itemID="{5F824BDA-8D42-4728-8320-AAF95F01AF3E}"/>
</file>

<file path=docProps/app.xml><?xml version="1.0" encoding="utf-8"?>
<Properties xmlns="http://schemas.openxmlformats.org/officeDocument/2006/extended-properties" xmlns:vt="http://schemas.openxmlformats.org/officeDocument/2006/docPropsVTypes">
  <Template/>
  <TotalTime>0</TotalTime>
  <Words>5167</Words>
  <Application>Microsoft Office PowerPoint</Application>
  <PresentationFormat>Widescreen</PresentationFormat>
  <Paragraphs>420</Paragraphs>
  <Slides>43</Slides>
  <Notes>40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Roboto</vt:lpstr>
      <vt:lpstr>Montserrat</vt:lpstr>
      <vt:lpstr>Arial</vt:lpstr>
      <vt:lpstr>Times New Roman</vt:lpstr>
      <vt:lpstr>Public Sans</vt:lpstr>
      <vt:lpstr>Calibri</vt:lpstr>
      <vt:lpstr>1_NSWG Corporate</vt:lpstr>
      <vt:lpstr>Instructions for use</vt:lpstr>
      <vt:lpstr>Phase 1 – Voice, tone and style</vt:lpstr>
      <vt:lpstr>Lessons</vt:lpstr>
      <vt:lpstr>Sharing learning intentions and success criteria</vt:lpstr>
      <vt:lpstr>Learning intentions and success criteria</vt:lpstr>
      <vt:lpstr>Guiding question (1)</vt:lpstr>
      <vt:lpstr>Connecting learning </vt:lpstr>
      <vt:lpstr>What is a ‘voice’?</vt:lpstr>
      <vt:lpstr>Guiding question (2)</vt:lpstr>
      <vt:lpstr>Introduction to (writing) voice</vt:lpstr>
      <vt:lpstr>Voice</vt:lpstr>
      <vt:lpstr>Gradual release of  responsibility – definitions, modelled practice and experimenting</vt:lpstr>
      <vt:lpstr>Tone and Style (tone + style = writing voice?)</vt:lpstr>
      <vt:lpstr>Tone (1)</vt:lpstr>
      <vt:lpstr>Tone (2)</vt:lpstr>
      <vt:lpstr>Tone in a poem</vt:lpstr>
      <vt:lpstr>Tone</vt:lpstr>
      <vt:lpstr>A powerful voice</vt:lpstr>
      <vt:lpstr>Solli Raphael’s performance of 'Australian Air’ (2:02)</vt:lpstr>
      <vt:lpstr>Checking for understanding  </vt:lpstr>
      <vt:lpstr>Your turn</vt:lpstr>
      <vt:lpstr>Y chart</vt:lpstr>
      <vt:lpstr>Chunking and sequencing learning</vt:lpstr>
      <vt:lpstr>Style</vt:lpstr>
      <vt:lpstr>Perspective </vt:lpstr>
      <vt:lpstr>Using effective questioning </vt:lpstr>
      <vt:lpstr>What’s your perspective?</vt:lpstr>
      <vt:lpstr>Are perspectives always clear in a poem?</vt:lpstr>
      <vt:lpstr>Guiding questions</vt:lpstr>
      <vt:lpstr>Concept map</vt:lpstr>
      <vt:lpstr>Powerful word choices</vt:lpstr>
      <vt:lpstr>Word Cline</vt:lpstr>
      <vt:lpstr>Cline</vt:lpstr>
      <vt:lpstr>Independent practice or ‘you do’ – gradual release of responsibility</vt:lpstr>
      <vt:lpstr>Your turn option 1</vt:lpstr>
      <vt:lpstr>Your turn option 2</vt:lpstr>
      <vt:lpstr>Your turn option 3</vt:lpstr>
      <vt:lpstr>Your turn option 4</vt:lpstr>
      <vt:lpstr>Your turn option 5</vt:lpstr>
      <vt:lpstr>3-2-1 things I learned about voice</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 Voice, tone and style – Powerful youth voices</dc:title>
  <dc:creator>NSW Department of Education</dc:creator>
  <dcterms:created xsi:type="dcterms:W3CDTF">2025-02-04T02:42:44Z</dcterms:created>
  <dcterms:modified xsi:type="dcterms:W3CDTF">2025-02-04T02:45:29Z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2025-02-04T02:43:05Z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9b13bc20-6596-4fd1-9b9f-5d2e69a23343</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ies>
</file>