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66" r:id="rId4"/>
  </p:sldMasterIdLst>
  <p:notesMasterIdLst>
    <p:notesMasterId r:id="rId40"/>
  </p:notesMasterIdLst>
  <p:handoutMasterIdLst>
    <p:handoutMasterId r:id="rId41"/>
  </p:handoutMasterIdLst>
  <p:sldIdLst>
    <p:sldId id="26422" r:id="rId5"/>
    <p:sldId id="266" r:id="rId6"/>
    <p:sldId id="26393" r:id="rId7"/>
    <p:sldId id="26394" r:id="rId8"/>
    <p:sldId id="26383" r:id="rId9"/>
    <p:sldId id="364" r:id="rId10"/>
    <p:sldId id="26417" r:id="rId11"/>
    <p:sldId id="26396" r:id="rId12"/>
    <p:sldId id="26415" r:id="rId13"/>
    <p:sldId id="26414" r:id="rId14"/>
    <p:sldId id="26416" r:id="rId15"/>
    <p:sldId id="26397" r:id="rId16"/>
    <p:sldId id="370" r:id="rId17"/>
    <p:sldId id="26398" r:id="rId18"/>
    <p:sldId id="26419" r:id="rId19"/>
    <p:sldId id="26418" r:id="rId20"/>
    <p:sldId id="26399" r:id="rId21"/>
    <p:sldId id="375" r:id="rId22"/>
    <p:sldId id="26401" r:id="rId23"/>
    <p:sldId id="26403" r:id="rId24"/>
    <p:sldId id="26420" r:id="rId25"/>
    <p:sldId id="371" r:id="rId26"/>
    <p:sldId id="26404" r:id="rId27"/>
    <p:sldId id="26405" r:id="rId28"/>
    <p:sldId id="26423" r:id="rId29"/>
    <p:sldId id="26406" r:id="rId30"/>
    <p:sldId id="26408" r:id="rId31"/>
    <p:sldId id="271" r:id="rId32"/>
    <p:sldId id="26410" r:id="rId33"/>
    <p:sldId id="26411" r:id="rId34"/>
    <p:sldId id="26412" r:id="rId35"/>
    <p:sldId id="26413" r:id="rId36"/>
    <p:sldId id="360" r:id="rId37"/>
    <p:sldId id="26421" r:id="rId38"/>
    <p:sldId id="361" r:id="rId39"/>
  </p:sldIdLst>
  <p:sldSz cx="12192000" cy="6858000"/>
  <p:notesSz cx="6858000" cy="9144000"/>
  <p:embeddedFontLst>
    <p:embeddedFont>
      <p:font typeface="Public Sans" pitchFamily="2" charset="0"/>
      <p:regular r:id="rId42"/>
      <p:bold r:id="rId43"/>
      <p:italic r:id="rId44"/>
      <p:boldItalic r:id="rId45"/>
    </p:embeddedFont>
    <p:embeddedFont>
      <p:font typeface="Public Sans Light" pitchFamily="2" charset="0"/>
      <p:regular r:id="rId46"/>
      <p:italic r:id="rId47"/>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for teachers" id="{E2540145-C446-48E2-9140-9B215E91A42D}">
          <p14:sldIdLst>
            <p14:sldId id="26422"/>
          </p14:sldIdLst>
        </p14:section>
        <p14:section name="Content" id="{D5A8010D-981F-43AA-A0D6-182EC53CAA84}">
          <p14:sldIdLst>
            <p14:sldId id="266"/>
            <p14:sldId id="26393"/>
            <p14:sldId id="26394"/>
            <p14:sldId id="26383"/>
            <p14:sldId id="364"/>
            <p14:sldId id="26417"/>
            <p14:sldId id="26396"/>
            <p14:sldId id="26415"/>
            <p14:sldId id="26414"/>
            <p14:sldId id="26416"/>
            <p14:sldId id="26397"/>
            <p14:sldId id="370"/>
            <p14:sldId id="26398"/>
            <p14:sldId id="26419"/>
            <p14:sldId id="26418"/>
            <p14:sldId id="26399"/>
            <p14:sldId id="375"/>
            <p14:sldId id="26401"/>
            <p14:sldId id="26403"/>
            <p14:sldId id="26420"/>
            <p14:sldId id="371"/>
            <p14:sldId id="26404"/>
            <p14:sldId id="26405"/>
            <p14:sldId id="26423"/>
            <p14:sldId id="26406"/>
            <p14:sldId id="26408"/>
            <p14:sldId id="271"/>
            <p14:sldId id="26410"/>
            <p14:sldId id="26411"/>
            <p14:sldId id="26412"/>
            <p14:sldId id="26413"/>
          </p14:sldIdLst>
        </p14:section>
        <p14:section name="References &amp; copyright" id="{DBC31484-F5F8-4CB1-8DB4-A562A9780899}">
          <p14:sldIdLst>
            <p14:sldId id="360"/>
            <p14:sldId id="26421"/>
            <p14:sldId id="361"/>
          </p14:sldIdLst>
        </p14:section>
      </p14:sectionLst>
    </p:ex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B9742A21-57B7-E377-BE19-966C56C56089}" name="Alissa McEntyre" initials="AM" userId="S::Alissa.McEntyre1@det.nsw.edu.au::2873f9f7-68f2-4210-bf51-a7db7d5469d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1458"/>
    <a:srgbClr val="00ACC2"/>
    <a:srgbClr val="64BB47"/>
    <a:srgbClr val="D7153A"/>
    <a:srgbClr val="FFFFFF"/>
    <a:srgbClr val="EDF9E0"/>
    <a:srgbClr val="E5F7FC"/>
    <a:srgbClr val="FBDBE7"/>
    <a:srgbClr val="63E2EF"/>
    <a:srgbClr val="0029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5845DF-3A0C-7F95-96E8-9CFD8E06A3D1}" v="1" dt="2025-02-03T22:01:05.114"/>
    <p1510:client id="{E0E2650A-98F2-DEF6-2C5B-4915108A7D83}" v="15" dt="2025-02-03T21:55:10.631"/>
  </p1510:revLst>
</p1510:revInfo>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6" autoAdjust="0"/>
    <p:restoredTop sz="86375" autoAdjust="0"/>
  </p:normalViewPr>
  <p:slideViewPr>
    <p:cSldViewPr snapToGrid="0">
      <p:cViewPr varScale="1">
        <p:scale>
          <a:sx n="89" d="100"/>
          <a:sy n="89" d="100"/>
        </p:scale>
        <p:origin x="552" y="84"/>
      </p:cViewPr>
      <p:guideLst>
        <p:guide orient="horz" pos="2160"/>
        <p:guide pos="3863"/>
      </p:guideLst>
    </p:cSldViewPr>
  </p:slideViewPr>
  <p:outlineViewPr>
    <p:cViewPr>
      <p:scale>
        <a:sx n="33" d="100"/>
        <a:sy n="33" d="100"/>
      </p:scale>
      <p:origin x="0" y="-1668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font" Target="fonts/font1.fntdata"/><Relationship Id="rId47" Type="http://schemas.openxmlformats.org/officeDocument/2006/relationships/font" Target="fonts/font6.fntdata"/><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font" Target="fonts/font4.fntdata"/><Relationship Id="rId53"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font" Target="fonts/font3.fntdata"/><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font" Target="fonts/font2.fntdata"/><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font" Target="fonts/font5.fntdata"/><Relationship Id="rId20" Type="http://schemas.openxmlformats.org/officeDocument/2006/relationships/slide" Target="slides/slide16.xml"/><Relationship Id="rId41" Type="http://schemas.openxmlformats.org/officeDocument/2006/relationships/handoutMaster" Target="handoutMasters/handoutMaster1.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Farlow" userId="S::christopher.farlow2@det.nsw.edu.au::1d6e7c80-f391-4c69-991c-b443ceeb1639" providerId="AD" clId="Web-{195845DF-3A0C-7F95-96E8-9CFD8E06A3D1}"/>
    <pc:docChg chg="modSld">
      <pc:chgData name="Christopher Farlow" userId="S::christopher.farlow2@det.nsw.edu.au::1d6e7c80-f391-4c69-991c-b443ceeb1639" providerId="AD" clId="Web-{195845DF-3A0C-7F95-96E8-9CFD8E06A3D1}" dt="2025-02-03T22:01:05.114" v="0" actId="20577"/>
      <pc:docMkLst>
        <pc:docMk/>
      </pc:docMkLst>
      <pc:sldChg chg="modSp">
        <pc:chgData name="Christopher Farlow" userId="S::christopher.farlow2@det.nsw.edu.au::1d6e7c80-f391-4c69-991c-b443ceeb1639" providerId="AD" clId="Web-{195845DF-3A0C-7F95-96E8-9CFD8E06A3D1}" dt="2025-02-03T22:01:05.114" v="0" actId="20577"/>
        <pc:sldMkLst>
          <pc:docMk/>
          <pc:sldMk cId="3640196014" sldId="26422"/>
        </pc:sldMkLst>
        <pc:spChg chg="mod">
          <ac:chgData name="Christopher Farlow" userId="S::christopher.farlow2@det.nsw.edu.au::1d6e7c80-f391-4c69-991c-b443ceeb1639" providerId="AD" clId="Web-{195845DF-3A0C-7F95-96E8-9CFD8E06A3D1}" dt="2025-02-03T22:01:05.114" v="0" actId="20577"/>
          <ac:spMkLst>
            <pc:docMk/>
            <pc:sldMk cId="3640196014" sldId="26422"/>
            <ac:spMk id="7" creationId="{75EC3DE6-A9FB-DBE1-8F3C-4E32115752D8}"/>
          </ac:spMkLst>
        </pc:spChg>
      </pc:sldChg>
    </pc:docChg>
  </pc:docChgLst>
  <pc:docChgLst>
    <pc:chgData name="Christopher Farlow" userId="1d6e7c80-f391-4c69-991c-b443ceeb1639" providerId="ADAL" clId="{06CBBF70-C7B5-2545-82DA-D3C06C63AC77}"/>
    <pc:docChg chg="modSld">
      <pc:chgData name="Christopher Farlow" userId="1d6e7c80-f391-4c69-991c-b443ceeb1639" providerId="ADAL" clId="{06CBBF70-C7B5-2545-82DA-D3C06C63AC77}" dt="2025-02-03T23:11:39.579" v="0" actId="1076"/>
      <pc:docMkLst>
        <pc:docMk/>
      </pc:docMkLst>
      <pc:sldChg chg="modSp mod">
        <pc:chgData name="Christopher Farlow" userId="1d6e7c80-f391-4c69-991c-b443ceeb1639" providerId="ADAL" clId="{06CBBF70-C7B5-2545-82DA-D3C06C63AC77}" dt="2025-02-03T23:11:39.579" v="0" actId="1076"/>
        <pc:sldMkLst>
          <pc:docMk/>
          <pc:sldMk cId="1181014578" sldId="360"/>
        </pc:sldMkLst>
        <pc:spChg chg="mod">
          <ac:chgData name="Christopher Farlow" userId="1d6e7c80-f391-4c69-991c-b443ceeb1639" providerId="ADAL" clId="{06CBBF70-C7B5-2545-82DA-D3C06C63AC77}" dt="2025-02-03T23:11:39.579" v="0" actId="1076"/>
          <ac:spMkLst>
            <pc:docMk/>
            <pc:sldMk cId="1181014578" sldId="360"/>
            <ac:spMk id="4" creationId="{B7C07B50-96D9-2E35-E2CE-3139F6377F08}"/>
          </ac:spMkLst>
        </pc:spChg>
      </pc:sldChg>
    </pc:docChg>
  </pc:docChgLst>
  <pc:docChgLst>
    <pc:chgData name="Christopher Farlow" userId="S::christopher.farlow2@det.nsw.edu.au::1d6e7c80-f391-4c69-991c-b443ceeb1639" providerId="AD" clId="Web-{E0E2650A-98F2-DEF6-2C5B-4915108A7D83}"/>
    <pc:docChg chg="modSld">
      <pc:chgData name="Christopher Farlow" userId="S::christopher.farlow2@det.nsw.edu.au::1d6e7c80-f391-4c69-991c-b443ceeb1639" providerId="AD" clId="Web-{E0E2650A-98F2-DEF6-2C5B-4915108A7D83}" dt="2025-02-03T21:55:08.522" v="13" actId="20577"/>
      <pc:docMkLst>
        <pc:docMk/>
      </pc:docMkLst>
      <pc:sldChg chg="modSp">
        <pc:chgData name="Christopher Farlow" userId="S::christopher.farlow2@det.nsw.edu.au::1d6e7c80-f391-4c69-991c-b443ceeb1639" providerId="AD" clId="Web-{E0E2650A-98F2-DEF6-2C5B-4915108A7D83}" dt="2025-02-03T21:54:36.349" v="6" actId="20577"/>
        <pc:sldMkLst>
          <pc:docMk/>
          <pc:sldMk cId="1651157585" sldId="26404"/>
        </pc:sldMkLst>
        <pc:spChg chg="mod">
          <ac:chgData name="Christopher Farlow" userId="S::christopher.farlow2@det.nsw.edu.au::1d6e7c80-f391-4c69-991c-b443ceeb1639" providerId="AD" clId="Web-{E0E2650A-98F2-DEF6-2C5B-4915108A7D83}" dt="2025-02-03T21:54:36.349" v="6" actId="20577"/>
          <ac:spMkLst>
            <pc:docMk/>
            <pc:sldMk cId="1651157585" sldId="26404"/>
            <ac:spMk id="5" creationId="{98685BC1-2438-0E7C-7E8B-FCBEA8276073}"/>
          </ac:spMkLst>
        </pc:spChg>
      </pc:sldChg>
      <pc:sldChg chg="modSp">
        <pc:chgData name="Christopher Farlow" userId="S::christopher.farlow2@det.nsw.edu.au::1d6e7c80-f391-4c69-991c-b443ceeb1639" providerId="AD" clId="Web-{E0E2650A-98F2-DEF6-2C5B-4915108A7D83}" dt="2025-02-03T21:55:08.522" v="13" actId="20577"/>
        <pc:sldMkLst>
          <pc:docMk/>
          <pc:sldMk cId="1828082380" sldId="26410"/>
        </pc:sldMkLst>
        <pc:spChg chg="mod">
          <ac:chgData name="Christopher Farlow" userId="S::christopher.farlow2@det.nsw.edu.au::1d6e7c80-f391-4c69-991c-b443ceeb1639" providerId="AD" clId="Web-{E0E2650A-98F2-DEF6-2C5B-4915108A7D83}" dt="2025-02-03T21:55:08.522" v="13" actId="20577"/>
          <ac:spMkLst>
            <pc:docMk/>
            <pc:sldMk cId="1828082380" sldId="26410"/>
            <ac:spMk id="4" creationId="{E9BA9CEB-689E-401D-F488-2F643A136751}"/>
          </ac:spMkLst>
        </pc:spChg>
      </pc:sldChg>
    </pc:docChg>
  </pc:docChgLst>
  <pc:docChgLst>
    <pc:chgData name="Christopher Farlow" userId="1d6e7c80-f391-4c69-991c-b443ceeb1639" providerId="ADAL" clId="{133C573E-3BD3-4CE3-A029-053CF2DB468D}"/>
    <pc:docChg chg="modSld">
      <pc:chgData name="Christopher Farlow" userId="1d6e7c80-f391-4c69-991c-b443ceeb1639" providerId="ADAL" clId="{133C573E-3BD3-4CE3-A029-053CF2DB468D}" dt="2025-02-04T02:56:47.017" v="10" actId="20577"/>
      <pc:docMkLst>
        <pc:docMk/>
      </pc:docMkLst>
      <pc:sldChg chg="modSp">
        <pc:chgData name="Christopher Farlow" userId="1d6e7c80-f391-4c69-991c-b443ceeb1639" providerId="ADAL" clId="{133C573E-3BD3-4CE3-A029-053CF2DB468D}" dt="2025-01-31T03:28:51.558" v="1" actId="20577"/>
        <pc:sldMkLst>
          <pc:docMk/>
          <pc:sldMk cId="4170207714" sldId="26396"/>
        </pc:sldMkLst>
        <pc:spChg chg="mod">
          <ac:chgData name="Christopher Farlow" userId="1d6e7c80-f391-4c69-991c-b443ceeb1639" providerId="ADAL" clId="{133C573E-3BD3-4CE3-A029-053CF2DB468D}" dt="2025-01-31T03:28:51.558" v="1" actId="20577"/>
          <ac:spMkLst>
            <pc:docMk/>
            <pc:sldMk cId="4170207714" sldId="26396"/>
            <ac:spMk id="4" creationId="{E0A03E8A-9DE5-6D1D-401F-C8DF6721BE0D}"/>
          </ac:spMkLst>
        </pc:spChg>
      </pc:sldChg>
      <pc:sldChg chg="modSp">
        <pc:chgData name="Christopher Farlow" userId="1d6e7c80-f391-4c69-991c-b443ceeb1639" providerId="ADAL" clId="{133C573E-3BD3-4CE3-A029-053CF2DB468D}" dt="2025-01-31T03:30:02.887" v="5" actId="113"/>
        <pc:sldMkLst>
          <pc:docMk/>
          <pc:sldMk cId="1651157585" sldId="26404"/>
        </pc:sldMkLst>
        <pc:spChg chg="mod">
          <ac:chgData name="Christopher Farlow" userId="1d6e7c80-f391-4c69-991c-b443ceeb1639" providerId="ADAL" clId="{133C573E-3BD3-4CE3-A029-053CF2DB468D}" dt="2025-01-31T03:30:02.887" v="5" actId="113"/>
          <ac:spMkLst>
            <pc:docMk/>
            <pc:sldMk cId="1651157585" sldId="26404"/>
            <ac:spMk id="5" creationId="{98685BC1-2438-0E7C-7E8B-FCBEA8276073}"/>
          </ac:spMkLst>
        </pc:spChg>
      </pc:sldChg>
      <pc:sldChg chg="modSp">
        <pc:chgData name="Christopher Farlow" userId="1d6e7c80-f391-4c69-991c-b443ceeb1639" providerId="ADAL" clId="{133C573E-3BD3-4CE3-A029-053CF2DB468D}" dt="2025-01-31T03:27:31.399" v="0" actId="313"/>
        <pc:sldMkLst>
          <pc:docMk/>
          <pc:sldMk cId="3830956406" sldId="26405"/>
        </pc:sldMkLst>
        <pc:spChg chg="mod">
          <ac:chgData name="Christopher Farlow" userId="1d6e7c80-f391-4c69-991c-b443ceeb1639" providerId="ADAL" clId="{133C573E-3BD3-4CE3-A029-053CF2DB468D}" dt="2025-01-31T03:27:31.399" v="0" actId="313"/>
          <ac:spMkLst>
            <pc:docMk/>
            <pc:sldMk cId="3830956406" sldId="26405"/>
            <ac:spMk id="5" creationId="{74345CB8-5D8B-07BB-F8D3-7916E385A614}"/>
          </ac:spMkLst>
        </pc:spChg>
      </pc:sldChg>
      <pc:sldChg chg="modSp">
        <pc:chgData name="Christopher Farlow" userId="1d6e7c80-f391-4c69-991c-b443ceeb1639" providerId="ADAL" clId="{133C573E-3BD3-4CE3-A029-053CF2DB468D}" dt="2025-01-31T03:30:19.856" v="6" actId="6549"/>
        <pc:sldMkLst>
          <pc:docMk/>
          <pc:sldMk cId="758516646" sldId="26406"/>
        </pc:sldMkLst>
        <pc:spChg chg="mod">
          <ac:chgData name="Christopher Farlow" userId="1d6e7c80-f391-4c69-991c-b443ceeb1639" providerId="ADAL" clId="{133C573E-3BD3-4CE3-A029-053CF2DB468D}" dt="2025-01-31T03:30:19.856" v="6" actId="6549"/>
          <ac:spMkLst>
            <pc:docMk/>
            <pc:sldMk cId="758516646" sldId="26406"/>
            <ac:spMk id="8" creationId="{498E8CF2-E3C4-3370-F986-8BA7E2E15928}"/>
          </ac:spMkLst>
        </pc:spChg>
      </pc:sldChg>
      <pc:sldChg chg="modSp">
        <pc:chgData name="Christopher Farlow" userId="1d6e7c80-f391-4c69-991c-b443ceeb1639" providerId="ADAL" clId="{133C573E-3BD3-4CE3-A029-053CF2DB468D}" dt="2025-01-31T03:29:18.848" v="2" actId="20577"/>
        <pc:sldMkLst>
          <pc:docMk/>
          <pc:sldMk cId="3539390028" sldId="26418"/>
        </pc:sldMkLst>
        <pc:spChg chg="mod">
          <ac:chgData name="Christopher Farlow" userId="1d6e7c80-f391-4c69-991c-b443ceeb1639" providerId="ADAL" clId="{133C573E-3BD3-4CE3-A029-053CF2DB468D}" dt="2025-01-31T03:29:18.848" v="2" actId="20577"/>
          <ac:spMkLst>
            <pc:docMk/>
            <pc:sldMk cId="3539390028" sldId="26418"/>
            <ac:spMk id="6" creationId="{D3F1B4CB-B82E-B9CF-D911-2783A17F03FC}"/>
          </ac:spMkLst>
        </pc:spChg>
      </pc:sldChg>
      <pc:sldChg chg="modSp mod">
        <pc:chgData name="Christopher Farlow" userId="1d6e7c80-f391-4c69-991c-b443ceeb1639" providerId="ADAL" clId="{133C573E-3BD3-4CE3-A029-053CF2DB468D}" dt="2025-02-04T02:56:47.017" v="10" actId="20577"/>
        <pc:sldMkLst>
          <pc:docMk/>
          <pc:sldMk cId="3640196014" sldId="26422"/>
        </pc:sldMkLst>
        <pc:spChg chg="mod">
          <ac:chgData name="Christopher Farlow" userId="1d6e7c80-f391-4c69-991c-b443ceeb1639" providerId="ADAL" clId="{133C573E-3BD3-4CE3-A029-053CF2DB468D}" dt="2025-02-04T02:56:47.017" v="10" actId="20577"/>
          <ac:spMkLst>
            <pc:docMk/>
            <pc:sldMk cId="3640196014" sldId="26422"/>
            <ac:spMk id="6" creationId="{FC105C88-6041-D65E-6617-BD57D60B765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4/02/2025</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4/02/2025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1pPr>
    <a:lvl2pPr marL="609585"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2pPr>
    <a:lvl3pPr marL="121917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3pPr>
    <a:lvl4pPr marL="1828754"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4pPr>
    <a:lvl5pPr marL="2438339"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the purpose of this PowerPoint is to provide support for </a:t>
            </a:r>
            <a:r>
              <a:rPr lang="en-AU" b="0" dirty="0"/>
              <a:t>the explicit teaching of adverbial phrases and clauses explored in Phase 3 of the program.</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b="0" dirty="0"/>
              <a:t>(Teacher note: the image could be used as a hook. How many ways can students describe what, where, when and how something is happening? Then come back to their sentences when they have learnt about adverbials and see what they used without prompting.)</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30088131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use this slide as a chance to have fun with a timed activity to practise adverbial phrases.</a:t>
            </a:r>
          </a:p>
        </p:txBody>
      </p:sp>
      <p:sp>
        <p:nvSpPr>
          <p:cNvPr id="4" name="Slide Number Placeholder 3"/>
          <p:cNvSpPr>
            <a:spLocks noGrp="1"/>
          </p:cNvSpPr>
          <p:nvPr>
            <p:ph type="sldNum" sz="quarter" idx="5"/>
          </p:nvPr>
        </p:nvSpPr>
        <p:spPr/>
        <p:txBody>
          <a:bodyPr/>
          <a:lstStyle/>
          <a:p>
            <a:fld id="{B07158C4-A119-4B78-9DE8-A50001BC31DC}" type="slidenum">
              <a:rPr lang="en-AU" smtClean="0"/>
              <a:pPr/>
              <a:t>11</a:t>
            </a:fld>
            <a:endParaRPr lang="en-AU"/>
          </a:p>
        </p:txBody>
      </p:sp>
    </p:spTree>
    <p:extLst>
      <p:ext uri="{BB962C8B-B14F-4D97-AF65-F5344CB8AC3E}">
        <p14:creationId xmlns:p14="http://schemas.microsoft.com/office/powerpoint/2010/main" val="710113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after completing this activity, students could return to their sentences about the dog image at the beginning: they check whether they used adjectives, adjectival phrases, adverbs and adverbial phrases without prompting.</a:t>
            </a:r>
          </a:p>
        </p:txBody>
      </p:sp>
      <p:sp>
        <p:nvSpPr>
          <p:cNvPr id="4" name="Slide Number Placeholder 3"/>
          <p:cNvSpPr>
            <a:spLocks noGrp="1"/>
          </p:cNvSpPr>
          <p:nvPr>
            <p:ph type="sldNum" sz="quarter" idx="5"/>
          </p:nvPr>
        </p:nvSpPr>
        <p:spPr/>
        <p:txBody>
          <a:bodyPr/>
          <a:lstStyle/>
          <a:p>
            <a:fld id="{B07158C4-A119-4B78-9DE8-A50001BC31DC}" type="slidenum">
              <a:rPr lang="en-AU" smtClean="0"/>
              <a:pPr/>
              <a:t>12</a:t>
            </a:fld>
            <a:endParaRPr lang="en-AU"/>
          </a:p>
        </p:txBody>
      </p:sp>
    </p:spTree>
    <p:extLst>
      <p:ext uri="{BB962C8B-B14F-4D97-AF65-F5344CB8AC3E}">
        <p14:creationId xmlns:p14="http://schemas.microsoft.com/office/powerpoint/2010/main" val="3950571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this slide has been used to identify the explicit teaching learning strategy and should be deleted or hidden when using in a classroom setting. The strategy of gradual release of responsibility is a flexible process moving between modelled, guided and independent teaching practice responsive to student learning. Students should be supported to move between each practice based on their capabilities and requirements.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b="0" dirty="0">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0" dirty="0">
                <a:effectLst/>
                <a:latin typeface="Arial" panose="020B0604020202020204" pitchFamily="34" charset="0"/>
                <a:ea typeface="Calibri" panose="020F0502020204030204" pitchFamily="34" charset="0"/>
              </a:rPr>
              <a:t>The teacher uses the gradual release of responsibility learning process to introduce adverbial clauses and prepare for work on complex sentences in Phase 5, and as a companion to </a:t>
            </a:r>
            <a:r>
              <a:rPr lang="en-AU" sz="1600" b="1" dirty="0">
                <a:effectLst/>
                <a:latin typeface="Arial" panose="020B0604020202020204" pitchFamily="34" charset="0"/>
                <a:ea typeface="Calibri" panose="020F0502020204030204" pitchFamily="34" charset="0"/>
              </a:rPr>
              <a:t>Phase 3, activity 5 – understanding adverbial phrases and clauses</a:t>
            </a:r>
            <a:r>
              <a:rPr lang="en-AU" sz="1600" b="0" dirty="0">
                <a:effectLst/>
                <a:latin typeface="Arial" panose="020B0604020202020204" pitchFamily="34" charset="0"/>
                <a:ea typeface="Calibri" panose="020F0502020204030204" pitchFamily="34" charset="0"/>
              </a:rPr>
              <a:t> and </a:t>
            </a:r>
            <a:r>
              <a:rPr lang="en-AU" sz="1800" b="1" dirty="0">
                <a:effectLst/>
                <a:latin typeface="Arial" panose="020B0604020202020204" pitchFamily="34" charset="0"/>
                <a:ea typeface="Calibri" panose="020F0502020204030204" pitchFamily="34" charset="0"/>
              </a:rPr>
              <a:t>Core formative task 4 – memoir and inspiration </a:t>
            </a:r>
            <a:r>
              <a:rPr lang="en-AU" sz="1600" b="0" dirty="0">
                <a:effectLst/>
                <a:latin typeface="Arial" panose="020B0604020202020204" pitchFamily="34" charset="0"/>
                <a:ea typeface="Calibri" panose="020F0502020204030204" pitchFamily="34" charset="0"/>
              </a:rPr>
              <a:t>from the </a:t>
            </a:r>
            <a:r>
              <a:rPr lang="en-AU" sz="1800" b="1" kern="0" dirty="0">
                <a:solidFill>
                  <a:srgbClr val="002664"/>
                </a:solidFill>
                <a:effectLst/>
                <a:latin typeface="Arial" panose="020B0604020202020204" pitchFamily="34" charset="0"/>
                <a:ea typeface="Yu Gothic Light" panose="020B0300000000000000" pitchFamily="34" charset="-128"/>
              </a:rPr>
              <a:t>Powerful Youth Voices – Resource Booklet</a:t>
            </a:r>
            <a:r>
              <a:rPr lang="en-AU" sz="1800" b="0" kern="0" dirty="0">
                <a:solidFill>
                  <a:srgbClr val="002664"/>
                </a:solidFill>
                <a:effectLst/>
                <a:latin typeface="Arial" panose="020B0604020202020204" pitchFamily="34" charset="0"/>
                <a:ea typeface="Yu Gothic Light" panose="020B0300000000000000" pitchFamily="34" charset="-128"/>
              </a:rPr>
              <a:t>.</a:t>
            </a:r>
            <a:endParaRPr lang="en-AU" sz="1600" b="1" dirty="0">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b="0" dirty="0">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dirty="0">
                <a:effectLst/>
                <a:latin typeface="Arial" panose="020B0604020202020204" pitchFamily="34" charset="0"/>
                <a:ea typeface="Calibri" panose="020F0502020204030204" pitchFamily="34" charset="0"/>
              </a:rPr>
              <a:t>Teachers deliver a structured and sequenced approach to explicitly teaching new content. Learning is most effective when teachers break new information down and teach it explicitly using explanation, demonstration and modelling. This is especially relevant when students are new to an area (AERO 2024).</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dirty="0">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13</a:t>
            </a:fld>
            <a:endParaRPr lang="en-AU"/>
          </a:p>
        </p:txBody>
      </p:sp>
    </p:spTree>
    <p:extLst>
      <p:ext uri="{BB962C8B-B14F-4D97-AF65-F5344CB8AC3E}">
        <p14:creationId xmlns:p14="http://schemas.microsoft.com/office/powerpoint/2010/main" val="2088829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effectLst/>
                <a:latin typeface="Arial" panose="020B0604020202020204" pitchFamily="34" charset="0"/>
                <a:ea typeface="Calibri" panose="020F0502020204030204" pitchFamily="34" charset="0"/>
              </a:rPr>
              <a:t>Teacher note: </a:t>
            </a:r>
            <a:r>
              <a:rPr lang="en-AU" sz="1600" b="0" dirty="0">
                <a:effectLst/>
                <a:latin typeface="Arial" panose="020B0604020202020204" pitchFamily="34" charset="0"/>
                <a:ea typeface="Calibri" panose="020F0502020204030204" pitchFamily="34" charset="0"/>
              </a:rPr>
              <a:t>this slide mirrors the information in </a:t>
            </a:r>
            <a:r>
              <a:rPr lang="en-AU" sz="1600" b="1" dirty="0">
                <a:effectLst/>
                <a:latin typeface="Arial" panose="020B0604020202020204" pitchFamily="34" charset="0"/>
                <a:ea typeface="Calibri" panose="020F0502020204030204" pitchFamily="34" charset="0"/>
              </a:rPr>
              <a:t>Phase 3, activity 5 – understanding adverbial phrases and clauses </a:t>
            </a:r>
            <a:r>
              <a:rPr lang="en-AU" sz="1400" b="0" dirty="0">
                <a:effectLst/>
                <a:latin typeface="Arial" panose="020B0604020202020204" pitchFamily="34" charset="0"/>
                <a:ea typeface="Calibri" panose="020F0502020204030204" pitchFamily="34" charset="0"/>
              </a:rPr>
              <a:t>from the </a:t>
            </a:r>
            <a:r>
              <a:rPr lang="en-AU" sz="1600" b="1" kern="0" dirty="0">
                <a:solidFill>
                  <a:srgbClr val="002664"/>
                </a:solidFill>
                <a:effectLst/>
                <a:latin typeface="Arial" panose="020B0604020202020204" pitchFamily="34" charset="0"/>
                <a:ea typeface="Yu Gothic Light" panose="020B0300000000000000" pitchFamily="34" charset="-128"/>
              </a:rPr>
              <a:t>Powerful Youth Voices – Resource Booklet</a:t>
            </a:r>
            <a:r>
              <a:rPr lang="en-AU" sz="1600" b="0" kern="0" dirty="0">
                <a:solidFill>
                  <a:srgbClr val="002664"/>
                </a:solidFill>
                <a:effectLst/>
                <a:latin typeface="Arial" panose="020B0604020202020204" pitchFamily="34" charset="0"/>
                <a:ea typeface="Yu Gothic Light" panose="020B0300000000000000" pitchFamily="34" charset="-128"/>
              </a:rPr>
              <a:t>.</a:t>
            </a:r>
            <a:endParaRPr lang="en-AU" sz="1400" b="1" kern="0" dirty="0">
              <a:solidFill>
                <a:srgbClr val="002664"/>
              </a:solidFill>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400" b="1" kern="0" dirty="0">
              <a:solidFill>
                <a:srgbClr val="002664"/>
              </a:solidFill>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800" b="1" dirty="0">
                <a:effectLst/>
                <a:latin typeface="Arial" panose="020B0604020202020204" pitchFamily="34" charset="0"/>
                <a:ea typeface="Calibri" panose="020F0502020204030204" pitchFamily="34" charset="0"/>
              </a:rPr>
              <a:t>Suggested response: </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Calibri" panose="020F0502020204030204" pitchFamily="34" charset="0"/>
              </a:rPr>
              <a:t>Born in a country where many females have limited rights, I had few opportunities of having a bright future.</a:t>
            </a:r>
            <a:endParaRPr lang="en-AU" sz="1400" b="1"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14</a:t>
            </a:fld>
            <a:endParaRPr lang="en-AU"/>
          </a:p>
        </p:txBody>
      </p:sp>
    </p:spTree>
    <p:extLst>
      <p:ext uri="{BB962C8B-B14F-4D97-AF65-F5344CB8AC3E}">
        <p14:creationId xmlns:p14="http://schemas.microsoft.com/office/powerpoint/2010/main" val="2208844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400" b="1" dirty="0">
                <a:effectLst/>
                <a:latin typeface="Arial" panose="020B0604020202020204" pitchFamily="34" charset="0"/>
                <a:ea typeface="Calibri" panose="020F0502020204030204" pitchFamily="34" charset="0"/>
              </a:rPr>
              <a:t>Teacher note: </a:t>
            </a:r>
            <a:r>
              <a:rPr lang="en-AU" sz="1400" b="0" dirty="0">
                <a:effectLst/>
                <a:latin typeface="Arial" panose="020B0604020202020204" pitchFamily="34" charset="0"/>
                <a:ea typeface="Calibri" panose="020F0502020204030204" pitchFamily="34" charset="0"/>
              </a:rPr>
              <a:t>work through the information on this slide with the class. An important distinction that should be made using this slide is that clauses have a verb connected to the subject.</a:t>
            </a:r>
          </a:p>
        </p:txBody>
      </p:sp>
      <p:sp>
        <p:nvSpPr>
          <p:cNvPr id="4" name="Slide Number Placeholder 3"/>
          <p:cNvSpPr>
            <a:spLocks noGrp="1"/>
          </p:cNvSpPr>
          <p:nvPr>
            <p:ph type="sldNum" sz="quarter" idx="5"/>
          </p:nvPr>
        </p:nvSpPr>
        <p:spPr/>
        <p:txBody>
          <a:bodyPr/>
          <a:lstStyle/>
          <a:p>
            <a:fld id="{B07158C4-A119-4B78-9DE8-A50001BC31DC}" type="slidenum">
              <a:rPr lang="en-AU" smtClean="0"/>
              <a:pPr/>
              <a:t>15</a:t>
            </a:fld>
            <a:endParaRPr lang="en-AU"/>
          </a:p>
        </p:txBody>
      </p:sp>
    </p:spTree>
    <p:extLst>
      <p:ext uri="{BB962C8B-B14F-4D97-AF65-F5344CB8AC3E}">
        <p14:creationId xmlns:p14="http://schemas.microsoft.com/office/powerpoint/2010/main" val="3538976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effectLst/>
                <a:latin typeface="Arial" panose="020B0604020202020204" pitchFamily="34" charset="0"/>
                <a:ea typeface="Calibri" panose="020F0502020204030204" pitchFamily="34" charset="0"/>
              </a:rPr>
              <a:t>Teacher note: </a:t>
            </a:r>
            <a:r>
              <a:rPr lang="en-AU" sz="1600" b="0" dirty="0">
                <a:effectLst/>
                <a:latin typeface="Arial" panose="020B0604020202020204" pitchFamily="34" charset="0"/>
                <a:ea typeface="Calibri" panose="020F0502020204030204" pitchFamily="34" charset="0"/>
              </a:rPr>
              <a:t>this slide mirrors the information in </a:t>
            </a:r>
            <a:r>
              <a:rPr lang="en-AU" sz="1600" b="1" dirty="0">
                <a:effectLst/>
                <a:latin typeface="Arial" panose="020B0604020202020204" pitchFamily="34" charset="0"/>
                <a:ea typeface="Calibri" panose="020F0502020204030204" pitchFamily="34" charset="0"/>
              </a:rPr>
              <a:t>Phase 3, activity 5 – understanding adverbial phrases and clauses </a:t>
            </a:r>
            <a:r>
              <a:rPr lang="en-AU" sz="1400" b="0" dirty="0">
                <a:effectLst/>
                <a:latin typeface="Arial" panose="020B0604020202020204" pitchFamily="34" charset="0"/>
                <a:ea typeface="Calibri" panose="020F0502020204030204" pitchFamily="34" charset="0"/>
              </a:rPr>
              <a:t>from the </a:t>
            </a:r>
            <a:r>
              <a:rPr lang="en-AU" sz="1600" b="1" kern="0" dirty="0">
                <a:solidFill>
                  <a:srgbClr val="002664"/>
                </a:solidFill>
                <a:effectLst/>
                <a:latin typeface="Arial" panose="020B0604020202020204" pitchFamily="34" charset="0"/>
                <a:ea typeface="Yu Gothic Light" panose="020B0300000000000000" pitchFamily="34" charset="-128"/>
              </a:rPr>
              <a:t>Powerful Youth Voices – Resource Booklet</a:t>
            </a:r>
            <a:r>
              <a:rPr lang="en-AU" sz="1600" b="0" kern="0" dirty="0">
                <a:solidFill>
                  <a:srgbClr val="002664"/>
                </a:solidFill>
                <a:effectLst/>
                <a:latin typeface="Arial" panose="020B0604020202020204" pitchFamily="34" charset="0"/>
                <a:ea typeface="Yu Gothic Light" panose="020B0300000000000000" pitchFamily="34" charset="-128"/>
              </a:rPr>
              <a:t>.</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0" kern="0" dirty="0">
                <a:solidFill>
                  <a:srgbClr val="002664"/>
                </a:solidFill>
                <a:effectLst/>
                <a:latin typeface="Arial" panose="020B0604020202020204" pitchFamily="34" charset="0"/>
                <a:ea typeface="Yu Gothic Light" panose="020B0300000000000000" pitchFamily="34" charset="-128"/>
              </a:rPr>
              <a:t>For the teacher; the ‘other part of the sentence’ (the dependent clause) explains, justifies, gives conditions and so on.</a:t>
            </a:r>
            <a:endParaRPr lang="en-AU" sz="1400" b="1" kern="0" dirty="0">
              <a:solidFill>
                <a:srgbClr val="002664"/>
              </a:solidFill>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400" b="1" kern="0" dirty="0">
              <a:solidFill>
                <a:srgbClr val="002664"/>
              </a:solidFill>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800" b="1"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16</a:t>
            </a:fld>
            <a:endParaRPr lang="en-AU"/>
          </a:p>
        </p:txBody>
      </p:sp>
    </p:spTree>
    <p:extLst>
      <p:ext uri="{BB962C8B-B14F-4D97-AF65-F5344CB8AC3E}">
        <p14:creationId xmlns:p14="http://schemas.microsoft.com/office/powerpoint/2010/main" val="2415114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effectLst/>
                <a:latin typeface="Arial" panose="020B0604020202020204" pitchFamily="34" charset="0"/>
                <a:ea typeface="Calibri" panose="020F0502020204030204" pitchFamily="34" charset="0"/>
              </a:rPr>
              <a:t>Teacher note: </a:t>
            </a:r>
            <a:r>
              <a:rPr lang="en-AU" sz="1600" b="0" dirty="0">
                <a:effectLst/>
                <a:latin typeface="Arial" panose="020B0604020202020204" pitchFamily="34" charset="0"/>
                <a:ea typeface="Calibri" panose="020F0502020204030204" pitchFamily="34" charset="0"/>
              </a:rPr>
              <a:t>this slide mirrors the information in </a:t>
            </a:r>
            <a:r>
              <a:rPr lang="en-AU" sz="1600" b="1" dirty="0">
                <a:effectLst/>
                <a:latin typeface="Arial" panose="020B0604020202020204" pitchFamily="34" charset="0"/>
                <a:ea typeface="Calibri" panose="020F0502020204030204" pitchFamily="34" charset="0"/>
              </a:rPr>
              <a:t>Phase 3, activity 5 – understanding adverbial phrases and clauses </a:t>
            </a:r>
            <a:r>
              <a:rPr lang="en-AU" sz="1400" b="0" dirty="0">
                <a:effectLst/>
                <a:latin typeface="Arial" panose="020B0604020202020204" pitchFamily="34" charset="0"/>
                <a:ea typeface="Calibri" panose="020F0502020204030204" pitchFamily="34" charset="0"/>
              </a:rPr>
              <a:t>from the </a:t>
            </a:r>
            <a:r>
              <a:rPr lang="en-AU" sz="1600" b="1" kern="0" dirty="0">
                <a:solidFill>
                  <a:srgbClr val="002664"/>
                </a:solidFill>
                <a:effectLst/>
                <a:latin typeface="Arial" panose="020B0604020202020204" pitchFamily="34" charset="0"/>
                <a:ea typeface="Yu Gothic Light" panose="020B0300000000000000" pitchFamily="34" charset="-128"/>
              </a:rPr>
              <a:t>Powerful Youth Voices – Resource Booklet</a:t>
            </a:r>
            <a:r>
              <a:rPr lang="en-AU" sz="1600" b="0" kern="0" dirty="0">
                <a:solidFill>
                  <a:srgbClr val="002664"/>
                </a:solidFill>
                <a:effectLst/>
                <a:latin typeface="Arial" panose="020B0604020202020204" pitchFamily="34" charset="0"/>
                <a:ea typeface="Yu Gothic Light" panose="020B0300000000000000" pitchFamily="34" charset="-128"/>
              </a:rPr>
              <a:t>.</a:t>
            </a:r>
            <a:endParaRPr lang="en-AU" sz="1400" b="1" kern="0" dirty="0">
              <a:solidFill>
                <a:srgbClr val="002664"/>
              </a:solidFill>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400" b="0" kern="0" dirty="0">
                <a:solidFill>
                  <a:srgbClr val="002664"/>
                </a:solidFill>
                <a:effectLst/>
                <a:latin typeface="Arial" panose="020B0604020202020204" pitchFamily="34" charset="0"/>
                <a:ea typeface="Calibri" panose="020F0502020204030204" pitchFamily="34" charset="0"/>
              </a:rPr>
              <a:t>Work on complex sentences and conjunctions is continued and expanded in </a:t>
            </a:r>
            <a:r>
              <a:rPr lang="en-AU" sz="1400" b="1" kern="0" dirty="0">
                <a:solidFill>
                  <a:srgbClr val="002664"/>
                </a:solidFill>
                <a:effectLst/>
                <a:latin typeface="Arial" panose="020B0604020202020204" pitchFamily="34" charset="0"/>
                <a:ea typeface="Calibri" panose="020F0502020204030204" pitchFamily="34" charset="0"/>
              </a:rPr>
              <a:t>Phase 5 – complex sentences – PowerPoint. </a:t>
            </a:r>
            <a:r>
              <a:rPr lang="en-AU" sz="1400" b="0" kern="0" dirty="0">
                <a:solidFill>
                  <a:srgbClr val="002664"/>
                </a:solidFill>
                <a:effectLst/>
                <a:latin typeface="Arial" panose="020B0604020202020204" pitchFamily="34" charset="0"/>
                <a:ea typeface="Calibri" panose="020F0502020204030204" pitchFamily="34" charset="0"/>
              </a:rPr>
              <a:t>The teacher may choose to leave this learning until that point to lessen the cognitive load.</a:t>
            </a:r>
            <a:endParaRPr lang="en-AU" sz="1400" b="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17</a:t>
            </a:fld>
            <a:endParaRPr lang="en-AU"/>
          </a:p>
        </p:txBody>
      </p:sp>
    </p:spTree>
    <p:extLst>
      <p:ext uri="{BB962C8B-B14F-4D97-AF65-F5344CB8AC3E}">
        <p14:creationId xmlns:p14="http://schemas.microsoft.com/office/powerpoint/2010/main" val="28842050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b="0" dirty="0"/>
              <a:t>this slide has been used to identify the explicit teaching learning strategy of using effective questioning and should be deleted or hidden when using in a classroom setting. If students cannot adequately respond to this type of question, they should be provided with either whole class instruction in another delivery mode or example, or if only some students are lacking confidence, they could be assisted individually when the class move on to the next stage of learning.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b="0" dirty="0"/>
          </a:p>
          <a:p>
            <a:pPr marL="0" marR="0" lvl="0" indent="0" algn="l" defTabSz="1219170" rtl="0" eaLnBrk="1" fontAlgn="auto" latinLnBrk="0" hangingPunct="1">
              <a:lnSpc>
                <a:spcPct val="100000"/>
              </a:lnSpc>
              <a:spcBef>
                <a:spcPts val="0"/>
              </a:spcBef>
              <a:spcAft>
                <a:spcPts val="0"/>
              </a:spcAft>
              <a:buClrTx/>
              <a:buSzTx/>
              <a:buFontTx/>
              <a:buNone/>
              <a:tabLst/>
              <a:defRPr/>
            </a:pPr>
            <a:r>
              <a:rPr lang="en-AU" b="0" i="0" dirty="0">
                <a:solidFill>
                  <a:srgbClr val="333333"/>
                </a:solidFill>
                <a:effectLst/>
                <a:highlight>
                  <a:srgbClr val="FFFFFF"/>
                </a:highlight>
                <a:latin typeface="Public Sans" pitchFamily="2" charset="0"/>
              </a:rPr>
              <a:t>Teachers analyse the information they collect to make evidence-based instructional decisions. This includes when to move between modelled, guided and independent practice.</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b="0" i="0" dirty="0">
              <a:solidFill>
                <a:srgbClr val="333333"/>
              </a:solidFill>
              <a:effectLst/>
              <a:highlight>
                <a:srgbClr val="FFFFFF"/>
              </a:highlight>
              <a:latin typeface="Public Sans" pitchFamily="2"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b="0" i="0" dirty="0">
                <a:solidFill>
                  <a:srgbClr val="333333"/>
                </a:solidFill>
                <a:effectLst/>
                <a:highlight>
                  <a:srgbClr val="FFFFFF"/>
                </a:highlight>
                <a:latin typeface="Public Sans" pitchFamily="2" charset="0"/>
              </a:rPr>
              <a:t>Checking understanding requires teachers to collect the responses of all students (William 2014).</a:t>
            </a:r>
            <a:endParaRPr lang="en-AU" b="0"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18</a:t>
            </a:fld>
            <a:endParaRPr lang="en-AU"/>
          </a:p>
        </p:txBody>
      </p:sp>
    </p:spTree>
    <p:extLst>
      <p:ext uri="{BB962C8B-B14F-4D97-AF65-F5344CB8AC3E}">
        <p14:creationId xmlns:p14="http://schemas.microsoft.com/office/powerpoint/2010/main" val="2461713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effectLst/>
                <a:latin typeface="Arial" panose="020B0604020202020204" pitchFamily="34" charset="0"/>
                <a:ea typeface="Calibri" panose="020F0502020204030204" pitchFamily="34" charset="0"/>
              </a:rPr>
              <a:t>Teacher note: </a:t>
            </a:r>
            <a:r>
              <a:rPr lang="en-AU" sz="1600" b="0" dirty="0">
                <a:effectLst/>
                <a:latin typeface="Arial" panose="020B0604020202020204" pitchFamily="34" charset="0"/>
                <a:ea typeface="Calibri" panose="020F0502020204030204" pitchFamily="34" charset="0"/>
              </a:rPr>
              <a:t>this slide uses and adapts sentences from ‘My Mother, My Hero’. These complex sentences have been used in </a:t>
            </a:r>
            <a:r>
              <a:rPr lang="en-AU" sz="1600" b="1" dirty="0">
                <a:effectLst/>
                <a:latin typeface="Arial" panose="020B0604020202020204" pitchFamily="34" charset="0"/>
                <a:ea typeface="Calibri" panose="020F0502020204030204" pitchFamily="34" charset="0"/>
              </a:rPr>
              <a:t>Phase 3, activity 5 – understanding adverbial phrases and clauses.</a:t>
            </a:r>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19</a:t>
            </a:fld>
            <a:endParaRPr lang="en-AU"/>
          </a:p>
        </p:txBody>
      </p:sp>
    </p:spTree>
    <p:extLst>
      <p:ext uri="{BB962C8B-B14F-4D97-AF65-F5344CB8AC3E}">
        <p14:creationId xmlns:p14="http://schemas.microsoft.com/office/powerpoint/2010/main" val="1452868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effectLst/>
                <a:latin typeface="Arial" panose="020B0604020202020204" pitchFamily="34" charset="0"/>
                <a:ea typeface="Calibri" panose="020F0502020204030204" pitchFamily="34" charset="0"/>
              </a:rPr>
              <a:t>Teacher note: </a:t>
            </a:r>
            <a:r>
              <a:rPr lang="en-AU" sz="1600" b="0" dirty="0">
                <a:effectLst/>
                <a:latin typeface="Arial" panose="020B0604020202020204" pitchFamily="34" charset="0"/>
                <a:ea typeface="Calibri" panose="020F0502020204030204" pitchFamily="34" charset="0"/>
              </a:rPr>
              <a:t>this slide guides students through the process of identifying how the differing components of a complex sentence, modelling for them how this can be achieved, before allowing providing them to the opportunity to identifying sentence components independently. This slide works with </a:t>
            </a:r>
            <a:r>
              <a:rPr lang="en-AU" sz="1600" b="1" dirty="0">
                <a:effectLst/>
                <a:latin typeface="Arial" panose="020B0604020202020204" pitchFamily="34" charset="0"/>
                <a:ea typeface="Calibri" panose="020F0502020204030204" pitchFamily="34" charset="0"/>
              </a:rPr>
              <a:t>Phase 3, activity 5 – understanding adverbial phrases and clauses </a:t>
            </a:r>
            <a:r>
              <a:rPr lang="en-AU" sz="1600" b="0" dirty="0">
                <a:effectLst/>
                <a:latin typeface="Arial" panose="020B0604020202020204" pitchFamily="34" charset="0"/>
                <a:ea typeface="Calibri" panose="020F0502020204030204" pitchFamily="34" charset="0"/>
              </a:rPr>
              <a:t>, with the resource providing additional activities. Answers are in </a:t>
            </a:r>
            <a:r>
              <a:rPr lang="en-AU" sz="1800" b="1" dirty="0">
                <a:solidFill>
                  <a:srgbClr val="002664"/>
                </a:solidFill>
                <a:effectLst/>
                <a:latin typeface="Arial" panose="020B0604020202020204" pitchFamily="34" charset="0"/>
                <a:ea typeface="Yu Gothic Light" panose="020B0300000000000000" pitchFamily="34" charset="-128"/>
              </a:rPr>
              <a:t>Phase 3, resource 3 – understanding adverbial phrases and clauses suggested answers.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20</a:t>
            </a:fld>
            <a:endParaRPr lang="en-AU"/>
          </a:p>
        </p:txBody>
      </p:sp>
    </p:spTree>
    <p:extLst>
      <p:ext uri="{BB962C8B-B14F-4D97-AF65-F5344CB8AC3E}">
        <p14:creationId xmlns:p14="http://schemas.microsoft.com/office/powerpoint/2010/main" val="2108955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Arial" panose="020B0604020202020204" pitchFamily="34" charset="0"/>
                <a:cs typeface="Arial" panose="020B0604020202020204" pitchFamily="34" charset="0"/>
              </a:rPr>
              <a:t>Teacher note:</a:t>
            </a:r>
            <a:endParaRPr lang="en-US" dirty="0">
              <a:latin typeface="Arial" panose="020B0604020202020204" pitchFamily="34" charset="0"/>
              <a:cs typeface="Arial" panose="020B0604020202020204" pitchFamily="34" charset="0"/>
            </a:endParaRPr>
          </a:p>
          <a:p>
            <a:pPr marL="171450" indent="-171450">
              <a:buFont typeface="Arial"/>
              <a:buChar char="•"/>
            </a:pPr>
            <a:r>
              <a:rPr lang="en-AU" dirty="0">
                <a:latin typeface="Arial" panose="020B0604020202020204" pitchFamily="34" charset="0"/>
                <a:cs typeface="Arial" panose="020B0604020202020204" pitchFamily="34" charset="0"/>
              </a:rPr>
              <a:t>Click lesson numbers to go to specific lessons</a:t>
            </a:r>
          </a:p>
          <a:p>
            <a:pPr marL="171450" indent="-171450">
              <a:buFont typeface="Arial"/>
              <a:buChar char="•"/>
            </a:pPr>
            <a:r>
              <a:rPr lang="en-AU" dirty="0">
                <a:latin typeface="Arial" panose="020B0604020202020204" pitchFamily="34" charset="0"/>
                <a:cs typeface="Arial" panose="020B0604020202020204" pitchFamily="34" charset="0"/>
              </a:rPr>
              <a:t>Interactive features can be viewed in slide show</a:t>
            </a:r>
          </a:p>
          <a:p>
            <a:endParaRPr lang="en-AU" b="1" dirty="0">
              <a:latin typeface="Arial" panose="020B0604020202020204" pitchFamily="34" charset="0"/>
              <a:cs typeface="Arial" panose="020B0604020202020204" pitchFamily="34" charset="0"/>
            </a:endParaRPr>
          </a:p>
          <a:p>
            <a:r>
              <a:rPr lang="en-AU" b="1" dirty="0">
                <a:latin typeface="Arial" panose="020B0604020202020204" pitchFamily="34" charset="0"/>
                <a:cs typeface="Arial" panose="020B0604020202020204" pitchFamily="34" charset="0"/>
              </a:rPr>
              <a:t>Notes for vendors [to be removed after slide deck creation]:</a:t>
            </a:r>
            <a:endParaRPr lang="en-US" dirty="0">
              <a:latin typeface="Arial" panose="020B0604020202020204" pitchFamily="34" charset="0"/>
              <a:cs typeface="Arial" panose="020B0604020202020204" pitchFamily="34" charset="0"/>
            </a:endParaRPr>
          </a:p>
          <a:p>
            <a:pPr marL="171450" indent="-171450">
              <a:buFont typeface="Arial"/>
              <a:buChar char="•"/>
            </a:pPr>
            <a:r>
              <a:rPr lang="en-AU" b="1" dirty="0">
                <a:latin typeface="Arial" panose="020B0604020202020204" pitchFamily="34" charset="0"/>
                <a:cs typeface="Arial" panose="020B0604020202020204" pitchFamily="34" charset="0"/>
              </a:rPr>
              <a:t>Create hyperlinks to dividers that match lesson numbers by</a:t>
            </a:r>
          </a:p>
          <a:p>
            <a:pPr marL="781035" lvl="1" indent="-171450">
              <a:buFont typeface="Arial"/>
              <a:buChar char="•"/>
            </a:pPr>
            <a:r>
              <a:rPr lang="en-AU" b="1" dirty="0">
                <a:latin typeface="Arial" panose="020B0604020202020204" pitchFamily="34" charset="0"/>
                <a:cs typeface="Arial" panose="020B0604020202020204" pitchFamily="34" charset="0"/>
              </a:rPr>
              <a:t>Right click on the number&gt;edit link&gt;select slide in deck to connect to</a:t>
            </a:r>
          </a:p>
          <a:p>
            <a:pPr marL="171450" indent="-171450">
              <a:buFont typeface="Arial"/>
              <a:buChar char="•"/>
            </a:pPr>
            <a:endParaRPr lang="en-US" dirty="0">
              <a:latin typeface="Arial" panose="020B0604020202020204" pitchFamily="34" charset="0"/>
              <a:cs typeface="Arial" panose="020B0604020202020204" pitchFamily="34" charset="0"/>
            </a:endParaRPr>
          </a:p>
          <a:p>
            <a:endParaRPr lang="en-US" dirty="0">
              <a:cs typeface="Calibri"/>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3</a:t>
            </a:fld>
            <a:endParaRPr lang="en-AU"/>
          </a:p>
        </p:txBody>
      </p:sp>
    </p:spTree>
    <p:extLst>
      <p:ext uri="{BB962C8B-B14F-4D97-AF65-F5344CB8AC3E}">
        <p14:creationId xmlns:p14="http://schemas.microsoft.com/office/powerpoint/2010/main" val="32427642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this information is important understanding for the student’s ability to construct complex sentences. You may need to revise and extend this knowledge through the gradual release of responsibility using other examples.</a:t>
            </a:r>
          </a:p>
        </p:txBody>
      </p:sp>
      <p:sp>
        <p:nvSpPr>
          <p:cNvPr id="4" name="Slide Number Placeholder 3"/>
          <p:cNvSpPr>
            <a:spLocks noGrp="1"/>
          </p:cNvSpPr>
          <p:nvPr>
            <p:ph type="sldNum" sz="quarter" idx="5"/>
          </p:nvPr>
        </p:nvSpPr>
        <p:spPr/>
        <p:txBody>
          <a:bodyPr/>
          <a:lstStyle/>
          <a:p>
            <a:fld id="{B07158C4-A119-4B78-9DE8-A50001BC31DC}" type="slidenum">
              <a:rPr lang="en-AU" smtClean="0"/>
              <a:pPr/>
              <a:t>21</a:t>
            </a:fld>
            <a:endParaRPr lang="en-AU"/>
          </a:p>
        </p:txBody>
      </p:sp>
    </p:spTree>
    <p:extLst>
      <p:ext uri="{BB962C8B-B14F-4D97-AF65-F5344CB8AC3E}">
        <p14:creationId xmlns:p14="http://schemas.microsoft.com/office/powerpoint/2010/main" val="71961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this slide has been used to identify the explicit teaching learning strategy and should be deleted or hidden when using in a classroom setting. The strategy of gradual release of responsibility is a flexible process moving between modelled, guided and independent teaching practice responsive to student learning. Students should be supported to move between each practice based on their capabilities and requirements. </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0" dirty="0">
                <a:effectLst/>
                <a:latin typeface="Arial" panose="020B0604020202020204" pitchFamily="34" charset="0"/>
                <a:ea typeface="Calibri" panose="020F0502020204030204" pitchFamily="34" charset="0"/>
              </a:rPr>
              <a:t>The teacher uses the gradual release of responsibility learning process to extend student understanding of adverbial phrases and clauses.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b="0" dirty="0">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dirty="0">
                <a:effectLst/>
                <a:latin typeface="Arial" panose="020B0604020202020204" pitchFamily="34" charset="0"/>
                <a:ea typeface="Calibri" panose="020F0502020204030204" pitchFamily="34" charset="0"/>
              </a:rPr>
              <a:t>Teachers deliver a structured and sequenced approach to explicitly teaching new content. Learning is most effective when teachers break new information down and teach it explicitly using explanation, demonstration and modelling. This is especially relevant when students are new to an area (AERO 2024).</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dirty="0">
              <a:effectLst/>
              <a:latin typeface="Arial" panose="020B0604020202020204" pitchFamily="34" charset="0"/>
              <a:ea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22</a:t>
            </a:fld>
            <a:endParaRPr lang="en-AU"/>
          </a:p>
        </p:txBody>
      </p:sp>
    </p:spTree>
    <p:extLst>
      <p:ext uri="{BB962C8B-B14F-4D97-AF65-F5344CB8AC3E}">
        <p14:creationId xmlns:p14="http://schemas.microsoft.com/office/powerpoint/2010/main" val="4266049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effectLst/>
                <a:latin typeface="Arial" panose="020B0604020202020204" pitchFamily="34" charset="0"/>
                <a:ea typeface="Calibri" panose="020F0502020204030204" pitchFamily="34" charset="0"/>
              </a:rPr>
              <a:t>Teacher note: </a:t>
            </a:r>
            <a:r>
              <a:rPr lang="en-AU" sz="1600" b="0" dirty="0">
                <a:effectLst/>
                <a:latin typeface="Arial" panose="020B0604020202020204" pitchFamily="34" charset="0"/>
                <a:ea typeface="Calibri" panose="020F0502020204030204" pitchFamily="34" charset="0"/>
              </a:rPr>
              <a:t>discuss with students what difference it makes where in the sentence the phrase or clause sits. This is an aspect of style and writing voice.</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0" dirty="0">
                <a:effectLst/>
                <a:latin typeface="Arial" panose="020B0604020202020204" pitchFamily="34" charset="0"/>
                <a:ea typeface="Calibri" panose="020F0502020204030204" pitchFamily="34" charset="0"/>
              </a:rPr>
              <a:t>This slide guides students through the process of identifying the differing components of a complex sentence, modelling for them how this can be achieved, before allowing them the opportunity to identify sentence components independently. This slide works with </a:t>
            </a:r>
            <a:r>
              <a:rPr lang="en-AU" sz="1800" b="1" dirty="0">
                <a:solidFill>
                  <a:srgbClr val="002664"/>
                </a:solidFill>
                <a:effectLst/>
                <a:latin typeface="Arial" panose="020B0604020202020204" pitchFamily="34" charset="0"/>
                <a:ea typeface="Yu Gothic Light" panose="020B0300000000000000" pitchFamily="34" charset="-128"/>
              </a:rPr>
              <a:t>Phase 3, activity 5 – understanding adverbial phrases and clauses </a:t>
            </a:r>
            <a:r>
              <a:rPr lang="en-AU" sz="1600" b="0" dirty="0">
                <a:effectLst/>
                <a:latin typeface="Arial" panose="020B0604020202020204" pitchFamily="34" charset="0"/>
                <a:ea typeface="Calibri" panose="020F0502020204030204" pitchFamily="34" charset="0"/>
              </a:rPr>
              <a:t>and </a:t>
            </a:r>
            <a:r>
              <a:rPr lang="en-AU" sz="1800" b="1" dirty="0">
                <a:solidFill>
                  <a:srgbClr val="002664"/>
                </a:solidFill>
                <a:effectLst/>
                <a:latin typeface="Arial" panose="020B0604020202020204" pitchFamily="34" charset="0"/>
                <a:ea typeface="Yu Gothic Light" panose="020B0300000000000000" pitchFamily="34" charset="-128"/>
              </a:rPr>
              <a:t>Phase 3, resource 3 – understanding adverbial phrases and clauses suggested answers.</a:t>
            </a:r>
          </a:p>
        </p:txBody>
      </p:sp>
      <p:sp>
        <p:nvSpPr>
          <p:cNvPr id="4" name="Slide Number Placeholder 3"/>
          <p:cNvSpPr>
            <a:spLocks noGrp="1"/>
          </p:cNvSpPr>
          <p:nvPr>
            <p:ph type="sldNum" sz="quarter" idx="5"/>
          </p:nvPr>
        </p:nvSpPr>
        <p:spPr/>
        <p:txBody>
          <a:bodyPr/>
          <a:lstStyle/>
          <a:p>
            <a:fld id="{B07158C4-A119-4B78-9DE8-A50001BC31DC}" type="slidenum">
              <a:rPr lang="en-AU" smtClean="0"/>
              <a:pPr/>
              <a:t>23</a:t>
            </a:fld>
            <a:endParaRPr lang="en-AU"/>
          </a:p>
        </p:txBody>
      </p:sp>
    </p:spTree>
    <p:extLst>
      <p:ext uri="{BB962C8B-B14F-4D97-AF65-F5344CB8AC3E}">
        <p14:creationId xmlns:p14="http://schemas.microsoft.com/office/powerpoint/2010/main" val="37938988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effectLst/>
                <a:latin typeface="Arial" panose="020B0604020202020204" pitchFamily="34" charset="0"/>
                <a:ea typeface="Calibri" panose="020F0502020204030204" pitchFamily="34" charset="0"/>
              </a:rPr>
              <a:t>Teacher note: </a:t>
            </a:r>
            <a:r>
              <a:rPr lang="en-AU" sz="1600" b="0" dirty="0">
                <a:effectLst/>
                <a:latin typeface="Arial" panose="020B0604020202020204" pitchFamily="34" charset="0"/>
                <a:ea typeface="Calibri" panose="020F0502020204030204" pitchFamily="34" charset="0"/>
              </a:rPr>
              <a:t>this slide guides students through the process of identifying how the differing components of a complex sentence, modelling for them how this can be achieved, before allowing providing them to the opportunity to identifying sentence components independently. This slide works with </a:t>
            </a:r>
            <a:r>
              <a:rPr lang="en-AU" sz="1800" b="1" dirty="0">
                <a:solidFill>
                  <a:srgbClr val="002664"/>
                </a:solidFill>
                <a:effectLst/>
                <a:latin typeface="Arial" panose="020B0604020202020204" pitchFamily="34" charset="0"/>
                <a:ea typeface="Yu Gothic Light" panose="020B0300000000000000" pitchFamily="34" charset="-128"/>
              </a:rPr>
              <a:t>Phase 3, activity 5 – understanding adverbial phrases and clauses</a:t>
            </a:r>
            <a:r>
              <a:rPr lang="en-AU" sz="1600" b="0" dirty="0">
                <a:effectLst/>
                <a:latin typeface="Arial" panose="020B0604020202020204" pitchFamily="34" charset="0"/>
                <a:ea typeface="Calibri" panose="020F0502020204030204" pitchFamily="34" charset="0"/>
              </a:rPr>
              <a:t>.</a:t>
            </a:r>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24</a:t>
            </a:fld>
            <a:endParaRPr lang="en-AU"/>
          </a:p>
        </p:txBody>
      </p:sp>
    </p:spTree>
    <p:extLst>
      <p:ext uri="{BB962C8B-B14F-4D97-AF65-F5344CB8AC3E}">
        <p14:creationId xmlns:p14="http://schemas.microsoft.com/office/powerpoint/2010/main" val="11179520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5BA3D2-9902-747D-F740-6884C79046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FFEF66-9442-04D0-6975-E723BFC057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0B62CD-2283-C08E-1A55-6D091CD0941F}"/>
              </a:ext>
            </a:extLst>
          </p:cNvPr>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effectLst/>
                <a:latin typeface="Arial" panose="020B0604020202020204" pitchFamily="34" charset="0"/>
                <a:ea typeface="Calibri" panose="020F0502020204030204" pitchFamily="34" charset="0"/>
              </a:rPr>
              <a:t>Teacher note: </a:t>
            </a:r>
            <a:r>
              <a:rPr lang="en-AU" sz="1600" b="0" dirty="0">
                <a:effectLst/>
                <a:latin typeface="Arial" panose="020B0604020202020204" pitchFamily="34" charset="0"/>
                <a:ea typeface="Calibri" panose="020F0502020204030204" pitchFamily="34" charset="0"/>
              </a:rPr>
              <a:t>this slide provides students with the opportunity to work somewhat independently to compose complex sentences with adverbial phrases. By providing students with the words and then the opportunity to clarify their learning with the text builds their confidence before they write their own complex sentences. This slide works with </a:t>
            </a:r>
            <a:r>
              <a:rPr lang="en-AU" sz="1800" b="1" dirty="0">
                <a:solidFill>
                  <a:srgbClr val="002664"/>
                </a:solidFill>
                <a:effectLst/>
                <a:latin typeface="Arial" panose="020B0604020202020204" pitchFamily="34" charset="0"/>
                <a:ea typeface="Yu Gothic Light" panose="020B0300000000000000" pitchFamily="34" charset="-128"/>
              </a:rPr>
              <a:t>Phase 3, activity 5 – understanding adverbial phrases and clauses.</a:t>
            </a: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0" dirty="0">
                <a:effectLst/>
                <a:latin typeface="Arial" panose="020B0604020202020204" pitchFamily="34" charset="0"/>
                <a:ea typeface="Calibri" panose="020F0502020204030204" pitchFamily="34" charset="0"/>
              </a:rPr>
              <a:t>.</a:t>
            </a:r>
            <a:endParaRPr lang="en-AU" dirty="0"/>
          </a:p>
        </p:txBody>
      </p:sp>
      <p:sp>
        <p:nvSpPr>
          <p:cNvPr id="4" name="Slide Number Placeholder 3">
            <a:extLst>
              <a:ext uri="{FF2B5EF4-FFF2-40B4-BE49-F238E27FC236}">
                <a16:creationId xmlns:a16="http://schemas.microsoft.com/office/drawing/2014/main" id="{6FBFC38E-5545-5B8B-1C88-C4F963F42E08}"/>
              </a:ext>
            </a:extLst>
          </p:cNvPr>
          <p:cNvSpPr>
            <a:spLocks noGrp="1"/>
          </p:cNvSpPr>
          <p:nvPr>
            <p:ph type="sldNum" sz="quarter" idx="5"/>
          </p:nvPr>
        </p:nvSpPr>
        <p:spPr/>
        <p:txBody>
          <a:bodyPr/>
          <a:lstStyle/>
          <a:p>
            <a:fld id="{B07158C4-A119-4B78-9DE8-A50001BC31DC}" type="slidenum">
              <a:rPr lang="en-AU" smtClean="0"/>
              <a:pPr/>
              <a:t>25</a:t>
            </a:fld>
            <a:endParaRPr lang="en-AU"/>
          </a:p>
        </p:txBody>
      </p:sp>
    </p:spTree>
    <p:extLst>
      <p:ext uri="{BB962C8B-B14F-4D97-AF65-F5344CB8AC3E}">
        <p14:creationId xmlns:p14="http://schemas.microsoft.com/office/powerpoint/2010/main" val="39147307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the content in this slide deck addresses:</a:t>
            </a:r>
          </a:p>
          <a:p>
            <a:r>
              <a:rPr lang="en-AU" b="1" dirty="0"/>
              <a:t>EN4-ECA-01</a:t>
            </a:r>
          </a:p>
          <a:p>
            <a:r>
              <a:rPr lang="en-AU" b="1" dirty="0"/>
              <a:t>Sentence-level grammar and punctuation</a:t>
            </a:r>
          </a:p>
          <a:p>
            <a:pPr marL="285750" indent="-285750">
              <a:buFont typeface="Arial" panose="020B0604020202020204" pitchFamily="34" charset="0"/>
              <a:buChar char="•"/>
            </a:pPr>
            <a:r>
              <a:rPr lang="en-AU" dirty="0"/>
              <a:t>Make choices about sentence structure or length by constructing a variety of simple, compound and complex sentences for purpose</a:t>
            </a:r>
          </a:p>
          <a:p>
            <a:pPr marL="285750" indent="-285750">
              <a:buFont typeface="Arial" panose="020B0604020202020204" pitchFamily="34" charset="0"/>
              <a:buChar char="•"/>
            </a:pPr>
            <a:r>
              <a:rPr lang="en-AU" dirty="0"/>
              <a:t>Compose complex sentences using embedded adjectival clauses and appropriate placement of adverbial clauses</a:t>
            </a:r>
          </a:p>
          <a:p>
            <a:pPr marL="285750" indent="-285750">
              <a:buFont typeface="Arial" panose="020B0604020202020204" pitchFamily="34" charset="0"/>
              <a:buChar char="•"/>
            </a:pPr>
            <a:r>
              <a:rPr lang="en-AU" dirty="0"/>
              <a:t>Experiment with positioning adverbial phrases and clauses to clarify meaning or intention, and to modify the meaning of other clauses</a:t>
            </a:r>
          </a:p>
          <a:p>
            <a:pPr marL="285750" indent="-285750">
              <a:buFont typeface="Arial" panose="020B0604020202020204" pitchFamily="34" charset="0"/>
              <a:buChar char="•"/>
            </a:pPr>
            <a:r>
              <a:rPr lang="en-AU" dirty="0"/>
              <a:t>Use embedded adjectival clauses to expand on the subjects and objects of other clauses</a:t>
            </a:r>
          </a:p>
        </p:txBody>
      </p:sp>
      <p:sp>
        <p:nvSpPr>
          <p:cNvPr id="4" name="Slide Number Placeholder 3"/>
          <p:cNvSpPr>
            <a:spLocks noGrp="1"/>
          </p:cNvSpPr>
          <p:nvPr>
            <p:ph type="sldNum" sz="quarter" idx="5"/>
          </p:nvPr>
        </p:nvSpPr>
        <p:spPr/>
        <p:txBody>
          <a:bodyPr/>
          <a:lstStyle/>
          <a:p>
            <a:fld id="{B07158C4-A119-4B78-9DE8-A50001BC31DC}" type="slidenum">
              <a:rPr lang="en-AU" smtClean="0"/>
              <a:pPr/>
              <a:t>26</a:t>
            </a:fld>
            <a:endParaRPr lang="en-AU"/>
          </a:p>
        </p:txBody>
      </p:sp>
    </p:spTree>
    <p:extLst>
      <p:ext uri="{BB962C8B-B14F-4D97-AF65-F5344CB8AC3E}">
        <p14:creationId xmlns:p14="http://schemas.microsoft.com/office/powerpoint/2010/main" val="34426191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students could complete this activity as part of </a:t>
            </a:r>
            <a:r>
              <a:rPr lang="en-AU" b="1" dirty="0"/>
              <a:t>Core formative task 3 – memoir and inspiration</a:t>
            </a:r>
            <a:r>
              <a:rPr lang="en-AU" dirty="0"/>
              <a:t>.</a:t>
            </a:r>
          </a:p>
        </p:txBody>
      </p:sp>
      <p:sp>
        <p:nvSpPr>
          <p:cNvPr id="4" name="Slide Number Placeholder 3"/>
          <p:cNvSpPr>
            <a:spLocks noGrp="1"/>
          </p:cNvSpPr>
          <p:nvPr>
            <p:ph type="sldNum" sz="quarter" idx="5"/>
          </p:nvPr>
        </p:nvSpPr>
        <p:spPr/>
        <p:txBody>
          <a:bodyPr/>
          <a:lstStyle/>
          <a:p>
            <a:fld id="{B07158C4-A119-4B78-9DE8-A50001BC31DC}" type="slidenum">
              <a:rPr lang="en-AU" smtClean="0"/>
              <a:pPr/>
              <a:t>27</a:t>
            </a:fld>
            <a:endParaRPr lang="en-AU"/>
          </a:p>
        </p:txBody>
      </p:sp>
    </p:spTree>
    <p:extLst>
      <p:ext uri="{BB962C8B-B14F-4D97-AF65-F5344CB8AC3E}">
        <p14:creationId xmlns:p14="http://schemas.microsoft.com/office/powerpoint/2010/main" val="3999371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28</a:t>
            </a:fld>
            <a:endParaRPr lang="en-AU"/>
          </a:p>
        </p:txBody>
      </p:sp>
    </p:spTree>
    <p:extLst>
      <p:ext uri="{BB962C8B-B14F-4D97-AF65-F5344CB8AC3E}">
        <p14:creationId xmlns:p14="http://schemas.microsoft.com/office/powerpoint/2010/main" val="34802854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b="1" dirty="0">
                <a:effectLst/>
                <a:latin typeface="Arial" panose="020B0604020202020204" pitchFamily="34" charset="0"/>
                <a:ea typeface="Calibri" panose="020F0502020204030204" pitchFamily="34" charset="0"/>
              </a:rPr>
              <a:t>Teacher note: </a:t>
            </a:r>
            <a:r>
              <a:rPr lang="en-AU" sz="1800" b="0" dirty="0">
                <a:effectLst/>
                <a:latin typeface="Arial" panose="020B0604020202020204" pitchFamily="34" charset="0"/>
                <a:ea typeface="Calibri" panose="020F0502020204030204" pitchFamily="34" charset="0"/>
              </a:rPr>
              <a:t>reflecting on learning </a:t>
            </a:r>
            <a:r>
              <a:rPr lang="en-AU" sz="1800" dirty="0">
                <a:effectLst/>
                <a:latin typeface="Arial" panose="020B0604020202020204" pitchFamily="34" charset="0"/>
                <a:ea typeface="Calibri" panose="020F0502020204030204" pitchFamily="34" charset="0"/>
              </a:rPr>
              <a:t>– students complete the final self-reflection clines and reflection questions to consider their own skill development, demonstrate their understanding of the connection between sentence structure, cohesion and voice, and to reflect on how re-reading and close study have aided understanding.</a:t>
            </a:r>
            <a:endParaRPr lang="en-AU" b="1"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29</a:t>
            </a:fld>
            <a:endParaRPr lang="en-AU"/>
          </a:p>
        </p:txBody>
      </p:sp>
    </p:spTree>
    <p:extLst>
      <p:ext uri="{BB962C8B-B14F-4D97-AF65-F5344CB8AC3E}">
        <p14:creationId xmlns:p14="http://schemas.microsoft.com/office/powerpoint/2010/main" val="23942946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note: </a:t>
            </a:r>
            <a:r>
              <a:rPr lang="en-US" dirty="0"/>
              <a:t>students use the self-reflection cline to identify own ability.</a:t>
            </a:r>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30</a:t>
            </a:fld>
            <a:endParaRPr lang="en-AU"/>
          </a:p>
        </p:txBody>
      </p:sp>
    </p:spTree>
    <p:extLst>
      <p:ext uri="{BB962C8B-B14F-4D97-AF65-F5344CB8AC3E}">
        <p14:creationId xmlns:p14="http://schemas.microsoft.com/office/powerpoint/2010/main" val="776112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latin typeface="Public Sans"/>
              </a:rPr>
              <a:t>Teacher note: </a:t>
            </a:r>
            <a:r>
              <a:rPr lang="en-AU" dirty="0">
                <a:latin typeface="Public Sans"/>
              </a:rPr>
              <a:t>this slide has been used to identify the Explicit teaching learning strategy and should be deleted or hidden when using in a classroom setting. Sharing learning intentions allows a teacher to effectively communicate learning goals with students. They allow students to connect new learning to existing knowledge, skills and understanding. When used with success criteria students have a clear idea of the learning goal and how to get there (AERO 2024a). The sample success </a:t>
            </a:r>
            <a:r>
              <a:rPr lang="en-AU" b="0" i="0" dirty="0">
                <a:solidFill>
                  <a:srgbClr val="333333"/>
                </a:solidFill>
                <a:effectLst/>
                <a:highlight>
                  <a:srgbClr val="FFFFFF"/>
                </a:highlight>
                <a:latin typeface="Public Sans" pitchFamily="2" charset="0"/>
              </a:rPr>
              <a:t>criteria are aligned to the syllabus. They break the learning intention into smaller and more manageable actions. They show students what they must do, say, make, create or perform to demonstrate their learning (Griffin 2018). These have been left blank with suggestions provided in the notes to allow for the co-construction of success criteria that reflects student need. When co-</a:t>
            </a:r>
            <a:r>
              <a:rPr lang="en-AU" dirty="0"/>
              <a:t>constructing with students, teachers use their expertise to guide student thinking, and often model and use exemplars to show students what success 'looks like'.</a:t>
            </a:r>
          </a:p>
        </p:txBody>
      </p:sp>
      <p:sp>
        <p:nvSpPr>
          <p:cNvPr id="4" name="Slide Number Placeholder 3"/>
          <p:cNvSpPr>
            <a:spLocks noGrp="1"/>
          </p:cNvSpPr>
          <p:nvPr>
            <p:ph type="sldNum" sz="quarter" idx="5"/>
          </p:nvPr>
        </p:nvSpPr>
        <p:spPr/>
        <p:txBody>
          <a:bodyPr/>
          <a:lstStyle/>
          <a:p>
            <a:fld id="{B07158C4-A119-4B78-9DE8-A50001BC31DC}" type="slidenum">
              <a:rPr lang="en-AU" smtClean="0"/>
              <a:pPr/>
              <a:t>4</a:t>
            </a:fld>
            <a:endParaRPr lang="en-AU"/>
          </a:p>
        </p:txBody>
      </p:sp>
    </p:spTree>
    <p:extLst>
      <p:ext uri="{BB962C8B-B14F-4D97-AF65-F5344CB8AC3E}">
        <p14:creationId xmlns:p14="http://schemas.microsoft.com/office/powerpoint/2010/main" val="6081325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students use the self-reflection cline to identify own ability.</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31</a:t>
            </a:fld>
            <a:endParaRPr lang="en-AU"/>
          </a:p>
        </p:txBody>
      </p:sp>
    </p:spTree>
    <p:extLst>
      <p:ext uri="{BB962C8B-B14F-4D97-AF65-F5344CB8AC3E}">
        <p14:creationId xmlns:p14="http://schemas.microsoft.com/office/powerpoint/2010/main" val="41454727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b="1" dirty="0"/>
              <a:t>Teacher note: </a:t>
            </a:r>
            <a:r>
              <a:rPr lang="en-US" dirty="0"/>
              <a:t>students use the self-reflection cline to identify own ability.</a:t>
            </a:r>
            <a:endParaRPr lang="en-AU"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32</a:t>
            </a:fld>
            <a:endParaRPr lang="en-AU"/>
          </a:p>
        </p:txBody>
      </p:sp>
    </p:spTree>
    <p:extLst>
      <p:ext uri="{BB962C8B-B14F-4D97-AF65-F5344CB8AC3E}">
        <p14:creationId xmlns:p14="http://schemas.microsoft.com/office/powerpoint/2010/main" val="7635683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33</a:t>
            </a:fld>
            <a:endParaRPr lang="en-AU"/>
          </a:p>
        </p:txBody>
      </p:sp>
    </p:spTree>
    <p:extLst>
      <p:ext uri="{BB962C8B-B14F-4D97-AF65-F5344CB8AC3E}">
        <p14:creationId xmlns:p14="http://schemas.microsoft.com/office/powerpoint/2010/main" val="41088033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35</a:t>
            </a:fld>
            <a:endParaRPr lang="en-AU"/>
          </a:p>
        </p:txBody>
      </p:sp>
    </p:spTree>
    <p:extLst>
      <p:ext uri="{BB962C8B-B14F-4D97-AF65-F5344CB8AC3E}">
        <p14:creationId xmlns:p14="http://schemas.microsoft.com/office/powerpoint/2010/main" val="1810535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Arial" panose="020B0604020202020204" pitchFamily="34" charset="0"/>
                <a:cs typeface="Arial" panose="020B0604020202020204" pitchFamily="34" charset="0"/>
              </a:rPr>
              <a:t>Teacher note:</a:t>
            </a:r>
            <a:endParaRPr lang="en-AU" dirty="0">
              <a:latin typeface="Arial" panose="020B0604020202020204" pitchFamily="34" charset="0"/>
              <a:cs typeface="Arial" panose="020B0604020202020204" pitchFamily="34" charset="0"/>
            </a:endParaRPr>
          </a:p>
          <a:p>
            <a:pPr marL="171450" indent="-171450">
              <a:buFont typeface="Arial"/>
              <a:buChar char="•"/>
            </a:pPr>
            <a:r>
              <a:rPr lang="en-AU" dirty="0">
                <a:latin typeface="Arial" panose="020B0604020202020204" pitchFamily="34" charset="0"/>
                <a:cs typeface="Arial" panose="020B0604020202020204" pitchFamily="34" charset="0"/>
              </a:rPr>
              <a:t>Learning intentions and success criteria are best co-constructed with students. Adapt the learning intention as required and add matching success criteria.</a:t>
            </a:r>
          </a:p>
          <a:p>
            <a:pPr marL="171450" indent="-171450">
              <a:buFont typeface="Arial"/>
              <a:buChar char="•"/>
            </a:pPr>
            <a:r>
              <a:rPr lang="en-AU" dirty="0">
                <a:latin typeface="Arial" panose="020B0604020202020204" pitchFamily="34" charset="0"/>
                <a:cs typeface="Arial" panose="020B0604020202020204" pitchFamily="34" charset="0"/>
              </a:rPr>
              <a:t>For more information See ⁠</a:t>
            </a:r>
            <a:r>
              <a:rPr lang="en-AU" dirty="0">
                <a:latin typeface="Arial" panose="020B0604020202020204" pitchFamily="34" charset="0"/>
                <a:cs typeface="Arial" panose="020B0604020202020204" pitchFamily="34" charset="0"/>
                <a:hlinkClick r:id="rId3" tooltip="https://www.aitsl.edu.au/docs/default-source/feedback/aitsl-learning-intentions-and-success-criteria-strategy.pdf?sfvrsn=382dec3c_2"/>
              </a:rPr>
              <a:t>AITSL</a:t>
            </a:r>
            <a:r>
              <a:rPr lang="en-AU" dirty="0">
                <a:latin typeface="Arial" panose="020B0604020202020204" pitchFamily="34" charset="0"/>
                <a:cs typeface="Arial" panose="020B0604020202020204" pitchFamily="34" charset="0"/>
              </a:rPr>
              <a:t> or the NSW Department of Education explicit teaching strategies, ⁠</a:t>
            </a:r>
            <a:r>
              <a:rPr lang="en-AU" dirty="0">
                <a:latin typeface="Arial" panose="020B0604020202020204" pitchFamily="34" charset="0"/>
                <a:cs typeface="Arial" panose="020B0604020202020204" pitchFamily="34" charset="0"/>
                <a:hlinkClick r:id="rId4" tooltip="https://education.nsw.gov.au/teaching-and-learning/curriculum/explicit-teaching/explicit-teaching-strategies/sharing-learning-intentions"/>
              </a:rPr>
              <a:t>Sharing learning intentions</a:t>
            </a:r>
            <a:r>
              <a:rPr lang="en-AU" dirty="0">
                <a:latin typeface="Arial" panose="020B0604020202020204" pitchFamily="34" charset="0"/>
                <a:cs typeface="Arial" panose="020B0604020202020204" pitchFamily="34" charset="0"/>
              </a:rPr>
              <a:t> and ⁠</a:t>
            </a:r>
            <a:r>
              <a:rPr lang="en-AU" dirty="0">
                <a:latin typeface="Arial" panose="020B0604020202020204" pitchFamily="34" charset="0"/>
                <a:cs typeface="Arial" panose="020B0604020202020204" pitchFamily="34" charset="0"/>
                <a:hlinkClick r:id="rId5" tooltip="https://education.nsw.gov.au/teaching-and-learning/curriculum/explicit-teaching/explicit-teaching-strategies/sharing-success-criteria"/>
              </a:rPr>
              <a:t>Sharing success criteria</a:t>
            </a:r>
            <a:endParaRPr lang="en-AU" dirty="0">
              <a:latin typeface="Arial" panose="020B0604020202020204" pitchFamily="34" charset="0"/>
              <a:cs typeface="Arial" panose="020B0604020202020204" pitchFamily="34" charset="0"/>
            </a:endParaRPr>
          </a:p>
          <a:p>
            <a:pPr marL="171450" indent="-171450">
              <a:buFont typeface="Arial"/>
              <a:buChar char="•"/>
            </a:pPr>
            <a:r>
              <a:rPr lang="en-AU" dirty="0">
                <a:latin typeface="Arial" panose="020B0604020202020204" pitchFamily="34" charset="0"/>
                <a:cs typeface="Arial" panose="020B0604020202020204" pitchFamily="34" charset="0"/>
              </a:rPr>
              <a:t>LISC is not necessarily presented at the beginning of the lesson. Teacher needs to consider most effectual time to introduce </a:t>
            </a:r>
          </a:p>
          <a:p>
            <a:pPr marL="171450" indent="-171450">
              <a:buFont typeface="Arial"/>
              <a:buChar char="•"/>
            </a:pPr>
            <a:r>
              <a:rPr lang="en-AU" dirty="0">
                <a:latin typeface="Arial" panose="020B0604020202020204" pitchFamily="34" charset="0"/>
                <a:cs typeface="Arial" panose="020B0604020202020204" pitchFamily="34" charset="0"/>
              </a:rPr>
              <a:t>LISC should be revisited during the lesson to support students' evaluation of their learning</a:t>
            </a:r>
          </a:p>
          <a:p>
            <a:pPr marL="0" indent="0">
              <a:buFont typeface="Public Sans"/>
              <a:buNone/>
            </a:pPr>
            <a:endParaRPr lang="en-AU" dirty="0"/>
          </a:p>
          <a:p>
            <a:pPr marL="0" marR="0" lvl="0" indent="0" algn="l" defTabSz="1219170" rtl="0" eaLnBrk="1" fontAlgn="auto" latinLnBrk="0" hangingPunct="1">
              <a:lnSpc>
                <a:spcPct val="100000"/>
              </a:lnSpc>
              <a:spcBef>
                <a:spcPts val="0"/>
              </a:spcBef>
              <a:spcAft>
                <a:spcPts val="0"/>
              </a:spcAft>
              <a:buClrTx/>
              <a:buSzTx/>
              <a:buFontTx/>
              <a:buNone/>
              <a:tabLst/>
              <a:defRPr/>
            </a:pPr>
            <a:r>
              <a:rPr lang="en-AU" dirty="0"/>
              <a:t>Review the success criteria with the class. You may need to revisit these as you progress through the lesson sequence. It is recommended that success criteria be created collaboratively with students to suit individual classes.</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Suggested success criteria:</a:t>
            </a:r>
          </a:p>
          <a:p>
            <a:r>
              <a:rPr lang="en-AU" dirty="0">
                <a:cs typeface="Arial" panose="020B0604020202020204" pitchFamily="34" charset="0"/>
              </a:rPr>
              <a:t>I will know I am successful when I can:</a:t>
            </a:r>
          </a:p>
          <a:p>
            <a:pPr marL="285750" indent="-285750">
              <a:buFont typeface="Arial" panose="020B0604020202020204" pitchFamily="34" charset="0"/>
              <a:buChar char="•"/>
            </a:pPr>
            <a:r>
              <a:rPr lang="en-AU" b="1" i="1" dirty="0">
                <a:solidFill>
                  <a:srgbClr val="FF0000"/>
                </a:solidFill>
                <a:highlight>
                  <a:srgbClr val="FFFF00"/>
                </a:highlight>
                <a:cs typeface="Arial" panose="020B0604020202020204" pitchFamily="34" charset="0"/>
              </a:rPr>
              <a:t>explain the effect of persuasive writing techniques and support this understanding with evidence</a:t>
            </a:r>
          </a:p>
          <a:p>
            <a:pPr marL="285750" indent="-285750">
              <a:buFont typeface="Arial" panose="020B0604020202020204" pitchFamily="34" charset="0"/>
              <a:buChar char="•"/>
            </a:pPr>
            <a:r>
              <a:rPr lang="en-AU" b="1" i="1" dirty="0">
                <a:solidFill>
                  <a:srgbClr val="FF0000"/>
                </a:solidFill>
                <a:highlight>
                  <a:srgbClr val="FFFF00"/>
                </a:highlight>
                <a:cs typeface="Arial" panose="020B0604020202020204" pitchFamily="34" charset="0"/>
              </a:rPr>
              <a:t>express ideas in persuasive texts about how authors communicate their purpose language choices</a:t>
            </a:r>
          </a:p>
          <a:p>
            <a:endParaRPr lang="en-AU" b="1" dirty="0">
              <a:cs typeface="Calibri"/>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5</a:t>
            </a:fld>
            <a:endParaRPr lang="en-AU"/>
          </a:p>
        </p:txBody>
      </p:sp>
    </p:spTree>
    <p:extLst>
      <p:ext uri="{BB962C8B-B14F-4D97-AF65-F5344CB8AC3E}">
        <p14:creationId xmlns:p14="http://schemas.microsoft.com/office/powerpoint/2010/main" val="1915126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latin typeface="Public Sans"/>
              </a:rPr>
              <a:t>Teacher note: </a:t>
            </a:r>
            <a:r>
              <a:rPr lang="en-AU" dirty="0">
                <a:latin typeface="Public Sans"/>
              </a:rPr>
              <a:t>this slide has been used to identify the explicit teaching learning strategy and should be deleted or hidden when used in a classroom setting. The strategy of connecting learning involves making connections within and across learning. In this example,</a:t>
            </a:r>
            <a:r>
              <a:rPr lang="en-AU" b="0" i="0" dirty="0">
                <a:latin typeface="Public Sans"/>
              </a:rPr>
              <a:t> students are connecting learning to their prior knowledge of the terms ‘adjective’ and ‘adverb’, with checking this knowledge before gradually releasing responsibility.</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b="0" i="0" dirty="0">
              <a:latin typeface="Public Sans"/>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b="0" i="0" dirty="0">
                <a:latin typeface="Public Sans"/>
              </a:rPr>
              <a:t>Teachers actively support students to make connections within and across knowledge, skills and understanding as well as to prior learning experiences. Learning is a change to long term memory. Long term memory is a network of overlapping information with many connections (AERO 2024a), which are called schemas (CESE 2017). </a:t>
            </a:r>
            <a:endParaRPr lang="en-AU" b="0" i="0"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a:p>
        </p:txBody>
      </p:sp>
    </p:spTree>
    <p:extLst>
      <p:ext uri="{BB962C8B-B14F-4D97-AF65-F5344CB8AC3E}">
        <p14:creationId xmlns:p14="http://schemas.microsoft.com/office/powerpoint/2010/main" val="102262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latin typeface="Arial" panose="020B0604020202020204" pitchFamily="34" charset="0"/>
                <a:cs typeface="Arial" panose="020B0604020202020204" pitchFamily="34" charset="0"/>
              </a:rPr>
              <a:t>Teacher note: </a:t>
            </a:r>
            <a:r>
              <a:rPr lang="en-AU" b="0" dirty="0">
                <a:latin typeface="Arial" panose="020B0604020202020204" pitchFamily="34" charset="0"/>
                <a:cs typeface="Arial" panose="020B0604020202020204" pitchFamily="34" charset="0"/>
              </a:rPr>
              <a:t>this section checks understanding of these parts of speech and introduces the ‘next stage’ of adjectival and adverbial phrases.</a:t>
            </a:r>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a:p>
        </p:txBody>
      </p:sp>
    </p:spTree>
    <p:extLst>
      <p:ext uri="{BB962C8B-B14F-4D97-AF65-F5344CB8AC3E}">
        <p14:creationId xmlns:p14="http://schemas.microsoft.com/office/powerpoint/2010/main" val="629345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a:t>
            </a:r>
            <a:r>
              <a:rPr lang="en-AU" dirty="0"/>
              <a:t>: check understanding by asking students to replace bolded words with others that are grammatically possible.</a:t>
            </a:r>
          </a:p>
        </p:txBody>
      </p:sp>
      <p:sp>
        <p:nvSpPr>
          <p:cNvPr id="4" name="Slide Number Placeholder 3"/>
          <p:cNvSpPr>
            <a:spLocks noGrp="1"/>
          </p:cNvSpPr>
          <p:nvPr>
            <p:ph type="sldNum" sz="quarter" idx="5"/>
          </p:nvPr>
        </p:nvSpPr>
        <p:spPr/>
        <p:txBody>
          <a:bodyPr/>
          <a:lstStyle/>
          <a:p>
            <a:fld id="{B07158C4-A119-4B78-9DE8-A50001BC31DC}" type="slidenum">
              <a:rPr lang="en-AU" smtClean="0"/>
              <a:pPr/>
              <a:t>8</a:t>
            </a:fld>
            <a:endParaRPr lang="en-AU"/>
          </a:p>
        </p:txBody>
      </p:sp>
    </p:spTree>
    <p:extLst>
      <p:ext uri="{BB962C8B-B14F-4D97-AF65-F5344CB8AC3E}">
        <p14:creationId xmlns:p14="http://schemas.microsoft.com/office/powerpoint/2010/main" val="3705171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 </a:t>
            </a:r>
            <a:r>
              <a:rPr lang="en-AU" dirty="0"/>
              <a:t>students will benefit from careful explanation here and the chance to find and check other examples.</a:t>
            </a:r>
          </a:p>
          <a:p>
            <a:r>
              <a:rPr lang="en-AU" dirty="0"/>
              <a:t>Define phrase as a group of words that does not contain a verb.</a:t>
            </a:r>
          </a:p>
        </p:txBody>
      </p:sp>
      <p:sp>
        <p:nvSpPr>
          <p:cNvPr id="4" name="Slide Number Placeholder 3"/>
          <p:cNvSpPr>
            <a:spLocks noGrp="1"/>
          </p:cNvSpPr>
          <p:nvPr>
            <p:ph type="sldNum" sz="quarter" idx="5"/>
          </p:nvPr>
        </p:nvSpPr>
        <p:spPr/>
        <p:txBody>
          <a:bodyPr/>
          <a:lstStyle/>
          <a:p>
            <a:fld id="{B07158C4-A119-4B78-9DE8-A50001BC31DC}" type="slidenum">
              <a:rPr lang="en-AU" smtClean="0"/>
              <a:pPr/>
              <a:t>9</a:t>
            </a:fld>
            <a:endParaRPr lang="en-AU"/>
          </a:p>
        </p:txBody>
      </p:sp>
    </p:spTree>
    <p:extLst>
      <p:ext uri="{BB962C8B-B14F-4D97-AF65-F5344CB8AC3E}">
        <p14:creationId xmlns:p14="http://schemas.microsoft.com/office/powerpoint/2010/main" val="3885699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note: </a:t>
            </a:r>
            <a:r>
              <a:rPr lang="en-US" dirty="0"/>
              <a:t>activate prior knowledge about adverbs by using this slide.</a:t>
            </a:r>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10</a:t>
            </a:fld>
            <a:endParaRPr lang="en-AU"/>
          </a:p>
        </p:txBody>
      </p:sp>
    </p:spTree>
    <p:extLst>
      <p:ext uri="{BB962C8B-B14F-4D97-AF65-F5344CB8AC3E}">
        <p14:creationId xmlns:p14="http://schemas.microsoft.com/office/powerpoint/2010/main" val="201076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dirty="0"/>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dirty="0"/>
              <a:t>Presenter name</a:t>
            </a:r>
            <a:endParaRPr lang="en-AU" dirty="0"/>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dirty="0"/>
          </a:p>
        </p:txBody>
      </p:sp>
    </p:spTree>
    <p:extLst>
      <p:ext uri="{BB962C8B-B14F-4D97-AF65-F5344CB8AC3E}">
        <p14:creationId xmlns:p14="http://schemas.microsoft.com/office/powerpoint/2010/main" val="194623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dirty="0"/>
              <a:t>References</a:t>
            </a:r>
            <a:endParaRPr lang="en-AU" dirty="0"/>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6731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dirty="0"/>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647225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59999" y="360000"/>
            <a:ext cx="11483999"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3998"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4820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dirty="0"/>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1676105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dirty="0"/>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dirty="0"/>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419934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85631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US"/>
              <a:t>Click icon to add picture</a:t>
            </a:r>
            <a:endParaRPr lang="en-AU"/>
          </a:p>
        </p:txBody>
      </p:sp>
    </p:spTree>
    <p:extLst>
      <p:ext uri="{BB962C8B-B14F-4D97-AF65-F5344CB8AC3E}">
        <p14:creationId xmlns:p14="http://schemas.microsoft.com/office/powerpoint/2010/main" val="320855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dirty="0"/>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702014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udent devised exampl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8F6E96-99E3-4F1D-3A20-E08B77215476}"/>
              </a:ext>
            </a:extLst>
          </p:cNvPr>
          <p:cNvSpPr/>
          <p:nvPr userDrawn="1"/>
        </p:nvSpPr>
        <p:spPr>
          <a:xfrm>
            <a:off x="0" y="0"/>
            <a:ext cx="12192000" cy="1616364"/>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535382"/>
            <a:ext cx="9920073"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1743837"/>
            <a:ext cx="9920073" cy="471554"/>
          </a:xfrm>
        </p:spPr>
        <p:txBody>
          <a:bodyPr anchor="b">
            <a:noAutofit/>
          </a:bodyPr>
          <a:lstStyle>
            <a:lvl1pPr>
              <a:defRPr sz="28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pic>
        <p:nvPicPr>
          <p:cNvPr id="3" name="Picture 2" descr="A blue circle with a piece of a puzzle&#10;&#10;Description automatically generated">
            <a:extLst>
              <a:ext uri="{FF2B5EF4-FFF2-40B4-BE49-F238E27FC236}">
                <a16:creationId xmlns:a16="http://schemas.microsoft.com/office/drawing/2014/main" id="{F96725C5-9C99-B330-D0AA-938DE6B59F4D}"/>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682417" y="134354"/>
            <a:ext cx="1347657" cy="1347657"/>
          </a:xfrm>
          <a:prstGeom prst="rect">
            <a:avLst/>
          </a:prstGeom>
          <a:noFill/>
          <a:extLst>
            <a:ext uri="{909E8E84-426E-40DD-AFC4-6F175D3DCCD1}">
              <a14:hiddenFill xmlns:a14="http://schemas.microsoft.com/office/drawing/2010/main">
                <a:solidFill>
                  <a:srgbClr val="FFFFFF"/>
                </a:solidFill>
              </a14:hiddenFill>
            </a:ext>
          </a:extLst>
        </p:spPr>
      </p:pic>
      <p:sp>
        <p:nvSpPr>
          <p:cNvPr id="8" name="Picture Placeholder 7">
            <a:extLst>
              <a:ext uri="{FF2B5EF4-FFF2-40B4-BE49-F238E27FC236}">
                <a16:creationId xmlns:a16="http://schemas.microsoft.com/office/drawing/2014/main" id="{0A1CAFC3-176E-0DAD-ACB1-AD56FA16962A}"/>
              </a:ext>
            </a:extLst>
          </p:cNvPr>
          <p:cNvSpPr>
            <a:spLocks noGrp="1"/>
          </p:cNvSpPr>
          <p:nvPr>
            <p:ph type="pic" sz="quarter" idx="19"/>
          </p:nvPr>
        </p:nvSpPr>
        <p:spPr>
          <a:xfrm>
            <a:off x="360363" y="2317750"/>
            <a:ext cx="11483637" cy="2060575"/>
          </a:xfrm>
        </p:spPr>
        <p:txBody>
          <a:bodyPr/>
          <a:lstStyle/>
          <a:p>
            <a:r>
              <a:rPr lang="en-US"/>
              <a:t>Click icon to add picture</a:t>
            </a:r>
            <a:endParaRPr lang="en-AU"/>
          </a:p>
        </p:txBody>
      </p:sp>
      <p:sp>
        <p:nvSpPr>
          <p:cNvPr id="10" name="Text Placeholder 9">
            <a:extLst>
              <a:ext uri="{FF2B5EF4-FFF2-40B4-BE49-F238E27FC236}">
                <a16:creationId xmlns:a16="http://schemas.microsoft.com/office/drawing/2014/main" id="{3C17158F-8305-9FAD-5D27-F260E3A45E51}"/>
              </a:ext>
            </a:extLst>
          </p:cNvPr>
          <p:cNvSpPr>
            <a:spLocks noGrp="1"/>
          </p:cNvSpPr>
          <p:nvPr>
            <p:ph type="body" sz="quarter" idx="20"/>
          </p:nvPr>
        </p:nvSpPr>
        <p:spPr>
          <a:xfrm>
            <a:off x="360363" y="4579938"/>
            <a:ext cx="11483975" cy="1743075"/>
          </a:xfrm>
        </p:spPr>
        <p:txBody>
          <a:bodyPr/>
          <a:lstStyle>
            <a:lvl1pPr>
              <a:spcAft>
                <a:spcPts val="1200"/>
              </a:spcAft>
              <a:defRPr sz="1800"/>
            </a:lvl1pPr>
            <a:lvl2pPr>
              <a:spcAft>
                <a:spcPts val="1200"/>
              </a:spcAft>
              <a:defRPr sz="1800"/>
            </a:lvl2pPr>
            <a:lvl3pPr>
              <a:spcAft>
                <a:spcPts val="1200"/>
              </a:spcAft>
              <a:defRPr sz="1800"/>
            </a:lvl3pPr>
            <a:lvl4pPr>
              <a:spcAft>
                <a:spcPts val="1200"/>
              </a:spcAft>
              <a:defRPr sz="1800"/>
            </a:lvl4pPr>
            <a:lvl5pPr>
              <a:spcAft>
                <a:spcPts val="120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099279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dirty="0"/>
              <a:t>Title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4200907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189422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dirty="0"/>
              <a:t>Click to add text</a:t>
            </a:r>
          </a:p>
          <a:p>
            <a:pPr lvl="1"/>
            <a:r>
              <a:rPr lang="en-US" dirty="0"/>
              <a:t>Second level</a:t>
            </a:r>
          </a:p>
          <a:p>
            <a:pPr lvl="4"/>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1723965364"/>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ducation.nsw.gov.au/teaching-and-learning/curriculum/english/english-curriculum-resources-k-12/english-7-10-resources/stage-4-year-7-powerful-youth-voices)."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unsplash.com/photos/brown-and-white-dog-running-through-pole-obstacles-7wZxpC2oXYU?utm_content=creditCopyText&amp;utm_medium=referral&amp;utm_source=unsplash" TargetMode="External"/><Relationship Id="rId4" Type="http://schemas.openxmlformats.org/officeDocument/2006/relationships/hyperlink" Target="https://unsplash.com/@mviviani?utm_content=creditCopyText&amp;utm_medium=referral&amp;utm_source=unsplash"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slide" Target="slide7.xml"/><Relationship Id="rId7" Type="http://schemas.openxmlformats.org/officeDocument/2006/relationships/slide" Target="slide23.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slide" Target="slide12.xml"/><Relationship Id="rId5" Type="http://schemas.openxmlformats.org/officeDocument/2006/relationships/slide" Target="slide14.xml"/><Relationship Id="rId4" Type="http://schemas.openxmlformats.org/officeDocument/2006/relationships/slide" Target="slide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8" Type="http://schemas.openxmlformats.org/officeDocument/2006/relationships/hyperlink" Target="https://www.researchgate.net/publication/323964092_Classroom_assessment_and_pedagogy" TargetMode="External"/><Relationship Id="rId3" Type="http://schemas.openxmlformats.org/officeDocument/2006/relationships/hyperlink" Target="https://educationstandards.nsw.edu.au/wps/portal/nesa/mini-footer/copyright" TargetMode="External"/><Relationship Id="rId7" Type="http://schemas.openxmlformats.org/officeDocument/2006/relationships/hyperlink" Target="https://www.edresearch.edu.au/summaries-explainers/explainers/explicit-instruction" TargetMode="External"/><Relationship Id="rId2" Type="http://schemas.openxmlformats.org/officeDocument/2006/relationships/notesSlide" Target="../notesSlides/notesSlide32.xml"/><Relationship Id="rId1" Type="http://schemas.openxmlformats.org/officeDocument/2006/relationships/slideLayout" Target="../slideLayouts/slideLayout10.xml"/><Relationship Id="rId6" Type="http://schemas.openxmlformats.org/officeDocument/2006/relationships/hyperlink" Target="https://www.edresearch.edu.au/guides-resources/practice-guides/explain-learning-objectives" TargetMode="External"/><Relationship Id="rId5" Type="http://schemas.openxmlformats.org/officeDocument/2006/relationships/hyperlink" Target="https://curriculum.nsw.edu.au/" TargetMode="External"/><Relationship Id="rId4" Type="http://schemas.openxmlformats.org/officeDocument/2006/relationships/hyperlink" Target="https://educationstandards.nsw.edu.au/wps/portal/nesa/home" TargetMode="External"/><Relationship Id="rId9" Type="http://schemas.openxmlformats.org/officeDocument/2006/relationships/hyperlink" Target="https://education.nsw.gov.au/about-us/education-data-and-research/cese/publications/literature-reviews/cognitive-load-theory"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education.nsw.gov.au/about-us/education-data-and-research/cese/publications/research-reports/what-works-best-2020-update/explicit-teaching-driving-learning-and-engagement" TargetMode="External"/><Relationship Id="rId2" Type="http://schemas.openxmlformats.org/officeDocument/2006/relationships/hyperlink" Target="https://education.nsw.gov.au/teaching-and-learning/curriculum/explicit-teaching/explicit-teaching-strategies" TargetMode="External"/><Relationship Id="rId1" Type="http://schemas.openxmlformats.org/officeDocument/2006/relationships/slideLayout" Target="../slideLayouts/slideLayout8.xml"/><Relationship Id="rId5" Type="http://schemas.openxmlformats.org/officeDocument/2006/relationships/hyperlink" Target="https://www.ascd.org/el/articles/the-right-questions-the-right-way" TargetMode="External"/><Relationship Id="rId4" Type="http://schemas.openxmlformats.org/officeDocument/2006/relationships/hyperlink" Target="https://app.education.nsw.gov.au/digital-learning-selector/LearningActivity/Browser?cache_id=f77b0"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C105C88-6041-D65E-6617-BD57D60B7658}"/>
              </a:ext>
            </a:extLst>
          </p:cNvPr>
          <p:cNvSpPr>
            <a:spLocks noGrp="1"/>
          </p:cNvSpPr>
          <p:nvPr>
            <p:ph type="title"/>
          </p:nvPr>
        </p:nvSpPr>
        <p:spPr/>
        <p:txBody>
          <a:bodyPr/>
          <a:lstStyle/>
          <a:p>
            <a:r>
              <a:rPr lang="en-AU" dirty="0">
                <a:latin typeface="+mj-lt"/>
              </a:rPr>
              <a:t>Instructions </a:t>
            </a:r>
            <a:r>
              <a:rPr lang="en-AU">
                <a:latin typeface="+mj-lt"/>
              </a:rPr>
              <a:t>for use</a:t>
            </a:r>
            <a:endParaRPr lang="en-AU" dirty="0"/>
          </a:p>
        </p:txBody>
      </p:sp>
      <p:sp>
        <p:nvSpPr>
          <p:cNvPr id="7" name="Picture Placeholder 6">
            <a:extLst>
              <a:ext uri="{FF2B5EF4-FFF2-40B4-BE49-F238E27FC236}">
                <a16:creationId xmlns:a16="http://schemas.microsoft.com/office/drawing/2014/main" id="{75EC3DE6-A9FB-DBE1-8F3C-4E32115752D8}"/>
              </a:ext>
            </a:extLst>
          </p:cNvPr>
          <p:cNvSpPr>
            <a:spLocks noGrp="1"/>
          </p:cNvSpPr>
          <p:nvPr>
            <p:ph type="pic" sz="quarter" idx="13"/>
          </p:nvPr>
        </p:nvSpPr>
        <p:spPr/>
        <p:txBody>
          <a:bodyPr/>
          <a:lstStyle/>
          <a:p>
            <a:pPr marL="342900" indent="-342900">
              <a:lnSpc>
                <a:spcPct val="150000"/>
              </a:lnSpc>
              <a:buFont typeface="Arial"/>
              <a:buChar char="•"/>
            </a:pPr>
            <a:r>
              <a:rPr lang="en-AU" sz="1800" dirty="0">
                <a:latin typeface="+mn-lt"/>
                <a:ea typeface="+mn-lt"/>
                <a:cs typeface="+mn-lt"/>
              </a:rPr>
              <a:t>This resource is not a teaching and learning program. It should be used in conjunction with </a:t>
            </a:r>
            <a:r>
              <a:rPr lang="en-AU" sz="1800" b="1" dirty="0">
                <a:latin typeface="+mn-lt"/>
                <a:ea typeface="+mn-lt"/>
                <a:cs typeface="+mn-lt"/>
              </a:rPr>
              <a:t>‘</a:t>
            </a:r>
            <a:r>
              <a:rPr lang="en-AU" sz="1800" b="1" dirty="0">
                <a:latin typeface="+mn-lt"/>
                <a:ea typeface="+mn-lt"/>
                <a:cs typeface="+mn-lt"/>
                <a:hlinkClick r:id="rId2"/>
              </a:rPr>
              <a:t>Powerful youth voices’ – Year 7, Term 1</a:t>
            </a:r>
            <a:r>
              <a:rPr lang="en-AU" sz="1800" b="1" dirty="0">
                <a:latin typeface="+mn-lt"/>
                <a:ea typeface="+mn-lt"/>
                <a:cs typeface="+mn-lt"/>
              </a:rPr>
              <a:t>.</a:t>
            </a:r>
            <a:endParaRPr lang="en-AU" sz="1800" dirty="0">
              <a:solidFill>
                <a:srgbClr val="22272B"/>
              </a:solidFill>
              <a:latin typeface="+mn-lt"/>
            </a:endParaRPr>
          </a:p>
          <a:p>
            <a:pPr marL="342900" indent="-342900">
              <a:lnSpc>
                <a:spcPct val="150000"/>
              </a:lnSpc>
              <a:buFont typeface="Arial"/>
              <a:buChar char="•"/>
            </a:pPr>
            <a:r>
              <a:rPr lang="en-AU" sz="1800" dirty="0">
                <a:solidFill>
                  <a:srgbClr val="22272B"/>
                </a:solidFill>
                <a:latin typeface="+mn-lt"/>
              </a:rPr>
              <a:t>Classroom teachers are encouraged to </a:t>
            </a:r>
            <a:r>
              <a:rPr lang="en-AU" sz="1800" b="1" dirty="0">
                <a:solidFill>
                  <a:srgbClr val="22272B"/>
                </a:solidFill>
                <a:latin typeface="+mn-lt"/>
              </a:rPr>
              <a:t>add and adapt</a:t>
            </a:r>
            <a:r>
              <a:rPr lang="en-AU" sz="1800" dirty="0">
                <a:solidFill>
                  <a:srgbClr val="22272B"/>
                </a:solidFill>
                <a:latin typeface="+mn-lt"/>
              </a:rPr>
              <a:t> slides as required to meet the needs of their students.</a:t>
            </a:r>
          </a:p>
          <a:p>
            <a:pPr marL="342900" indent="-342900">
              <a:lnSpc>
                <a:spcPct val="150000"/>
              </a:lnSpc>
              <a:buFont typeface="Arial"/>
              <a:buChar char="•"/>
            </a:pPr>
            <a:r>
              <a:rPr lang="en-AU" sz="1800" dirty="0">
                <a:solidFill>
                  <a:srgbClr val="22272B"/>
                </a:solidFill>
                <a:latin typeface="+mn-lt"/>
              </a:rPr>
              <a:t>Save a copy of the file to make changes to the slide deck. Go to </a:t>
            </a:r>
            <a:r>
              <a:rPr lang="en-AU" sz="1800" b="1" dirty="0">
                <a:solidFill>
                  <a:srgbClr val="22272B"/>
                </a:solidFill>
                <a:latin typeface="+mn-lt"/>
              </a:rPr>
              <a:t>File &gt; Download a Copy </a:t>
            </a:r>
            <a:r>
              <a:rPr lang="en-AU" sz="1800" dirty="0">
                <a:solidFill>
                  <a:srgbClr val="22272B"/>
                </a:solidFill>
                <a:latin typeface="+mn-lt"/>
              </a:rPr>
              <a:t>(this downloads a copy to the computer to edit in the PowerPoint app).</a:t>
            </a:r>
          </a:p>
          <a:p>
            <a:pPr marL="342900" indent="-342900">
              <a:lnSpc>
                <a:spcPct val="150000"/>
              </a:lnSpc>
              <a:buFont typeface="Arial"/>
              <a:buChar char="•"/>
            </a:pPr>
            <a:r>
              <a:rPr lang="en-AU" sz="1800">
                <a:solidFill>
                  <a:srgbClr val="22272B"/>
                </a:solidFill>
                <a:latin typeface="+mn-lt"/>
                <a:cs typeface="Arial"/>
              </a:rPr>
              <a:t>To convert the PowerPoint to Google Slides</a:t>
            </a:r>
          </a:p>
          <a:p>
            <a:pPr marL="913765" lvl="1" indent="-457200">
              <a:lnSpc>
                <a:spcPct val="150000"/>
              </a:lnSpc>
              <a:spcAft>
                <a:spcPts val="1200"/>
              </a:spcAft>
              <a:buFont typeface="+mj-lt"/>
              <a:buAutoNum type="arabicPeriod"/>
            </a:pPr>
            <a:r>
              <a:rPr lang="en-AU" dirty="0">
                <a:solidFill>
                  <a:srgbClr val="22272B"/>
                </a:solidFill>
                <a:latin typeface="+mn-lt"/>
              </a:rPr>
              <a:t>Upload the file into Google Drive and open it.</a:t>
            </a:r>
          </a:p>
          <a:p>
            <a:pPr marL="913765" lvl="1" indent="-457200">
              <a:lnSpc>
                <a:spcPct val="150000"/>
              </a:lnSpc>
              <a:spcAft>
                <a:spcPts val="1200"/>
              </a:spcAft>
              <a:buFont typeface="+mj-lt"/>
              <a:buAutoNum type="arabicPeriod"/>
            </a:pPr>
            <a:r>
              <a:rPr lang="en-AU" dirty="0">
                <a:solidFill>
                  <a:srgbClr val="22272B"/>
                </a:solidFill>
                <a:latin typeface="+mn-lt"/>
              </a:rPr>
              <a:t>Go to </a:t>
            </a:r>
            <a:r>
              <a:rPr lang="en-AU" b="1" dirty="0">
                <a:solidFill>
                  <a:srgbClr val="22272B"/>
                </a:solidFill>
                <a:latin typeface="+mn-lt"/>
              </a:rPr>
              <a:t>File &gt; Save as Google Slides</a:t>
            </a:r>
            <a:r>
              <a:rPr lang="en-AU" dirty="0">
                <a:solidFill>
                  <a:srgbClr val="22272B"/>
                </a:solidFill>
                <a:latin typeface="+mn-lt"/>
              </a:rPr>
              <a:t>.</a:t>
            </a:r>
          </a:p>
          <a:p>
            <a:pPr marL="456565" lvl="1">
              <a:lnSpc>
                <a:spcPct val="150000"/>
              </a:lnSpc>
              <a:spcAft>
                <a:spcPts val="1200"/>
              </a:spcAft>
            </a:pPr>
            <a:r>
              <a:rPr lang="en-AU" dirty="0">
                <a:solidFill>
                  <a:srgbClr val="22272B"/>
                </a:solidFill>
                <a:latin typeface="+mn-lt"/>
              </a:rPr>
              <a:t>(Note – conversion may cause formatting changes in the slides.)</a:t>
            </a:r>
          </a:p>
        </p:txBody>
      </p:sp>
      <p:sp>
        <p:nvSpPr>
          <p:cNvPr id="3" name="Slide Number Placeholder 2">
            <a:extLst>
              <a:ext uri="{FF2B5EF4-FFF2-40B4-BE49-F238E27FC236}">
                <a16:creationId xmlns:a16="http://schemas.microsoft.com/office/drawing/2014/main" id="{29F88E62-0D8C-1D6B-BD5E-88F703124EF0}"/>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a:t>
            </a:fld>
            <a:endParaRPr lang="en-AU"/>
          </a:p>
        </p:txBody>
      </p:sp>
    </p:spTree>
    <p:extLst>
      <p:ext uri="{BB962C8B-B14F-4D97-AF65-F5344CB8AC3E}">
        <p14:creationId xmlns:p14="http://schemas.microsoft.com/office/powerpoint/2010/main" val="3640196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998069-8808-F7B7-147A-0D45AF051C4E}"/>
              </a:ext>
            </a:extLst>
          </p:cNvPr>
          <p:cNvSpPr>
            <a:spLocks noGrp="1"/>
          </p:cNvSpPr>
          <p:nvPr>
            <p:ph type="title"/>
          </p:nvPr>
        </p:nvSpPr>
        <p:spPr/>
        <p:txBody>
          <a:bodyPr anchor="t">
            <a:normAutofit/>
          </a:bodyPr>
          <a:lstStyle/>
          <a:p>
            <a:r>
              <a:rPr lang="en-AU" dirty="0">
                <a:latin typeface="+mj-lt"/>
              </a:rPr>
              <a:t>Activating prior knowledge (2)</a:t>
            </a:r>
          </a:p>
        </p:txBody>
      </p:sp>
      <p:sp>
        <p:nvSpPr>
          <p:cNvPr id="24" name="Text Placeholder 23">
            <a:extLst>
              <a:ext uri="{FF2B5EF4-FFF2-40B4-BE49-F238E27FC236}">
                <a16:creationId xmlns:a16="http://schemas.microsoft.com/office/drawing/2014/main" id="{3D81FE3F-80C1-4C9C-4606-A30B7A2EFD75}"/>
              </a:ext>
            </a:extLst>
          </p:cNvPr>
          <p:cNvSpPr>
            <a:spLocks noGrp="1"/>
          </p:cNvSpPr>
          <p:nvPr>
            <p:ph type="body" sz="quarter" idx="18"/>
          </p:nvPr>
        </p:nvSpPr>
        <p:spPr/>
        <p:txBody>
          <a:bodyPr/>
          <a:lstStyle/>
          <a:p>
            <a:r>
              <a:rPr lang="en-AU" dirty="0">
                <a:latin typeface="+mj-lt"/>
              </a:rPr>
              <a:t>Parts of speech that can create a powerful and personal voice – part 2</a:t>
            </a:r>
            <a:endParaRPr lang="en-AU" dirty="0">
              <a:highlight>
                <a:srgbClr val="FFFF00"/>
              </a:highlight>
              <a:latin typeface="+mj-lt"/>
            </a:endParaRPr>
          </a:p>
        </p:txBody>
      </p:sp>
      <p:sp>
        <p:nvSpPr>
          <p:cNvPr id="4" name="TextBox 3">
            <a:extLst>
              <a:ext uri="{FF2B5EF4-FFF2-40B4-BE49-F238E27FC236}">
                <a16:creationId xmlns:a16="http://schemas.microsoft.com/office/drawing/2014/main" id="{E0A03E8A-9DE5-6D1D-401F-C8DF6721BE0D}"/>
              </a:ext>
            </a:extLst>
          </p:cNvPr>
          <p:cNvSpPr txBox="1"/>
          <p:nvPr/>
        </p:nvSpPr>
        <p:spPr>
          <a:xfrm>
            <a:off x="359999" y="1567086"/>
            <a:ext cx="11252881" cy="4948914"/>
          </a:xfrm>
          <a:prstGeom prst="rect">
            <a:avLst/>
          </a:prstGeom>
          <a:noFill/>
        </p:spPr>
        <p:txBody>
          <a:bodyPr wrap="square" lIns="0" tIns="0" rIns="0" bIns="0" rtlCol="0">
            <a:noAutofit/>
          </a:bodyPr>
          <a:lstStyle/>
          <a:p>
            <a:pPr>
              <a:lnSpc>
                <a:spcPct val="150000"/>
              </a:lnSpc>
              <a:spcAft>
                <a:spcPts val="1200"/>
              </a:spcAft>
            </a:pPr>
            <a:r>
              <a:rPr lang="en-AU" sz="1800" b="1" dirty="0"/>
              <a:t>Adverbs</a:t>
            </a:r>
            <a:r>
              <a:rPr lang="en-AU" sz="1800" dirty="0"/>
              <a:t> tell us something about a verb, an adjective or another adverb. Often, but not always, they may end in with the suffix ‘-</a:t>
            </a:r>
            <a:r>
              <a:rPr lang="en-AU" sz="1800" dirty="0" err="1"/>
              <a:t>ly</a:t>
            </a:r>
            <a:r>
              <a:rPr lang="en-AU" sz="1800" dirty="0"/>
              <a:t>’. In the following examples, the adverbs have been </a:t>
            </a:r>
            <a:r>
              <a:rPr lang="en-AU" sz="1800" b="1" dirty="0"/>
              <a:t>bolded </a:t>
            </a:r>
            <a:r>
              <a:rPr lang="en-AU" sz="1800" dirty="0"/>
              <a:t>and the words they are modifying have been </a:t>
            </a:r>
            <a:r>
              <a:rPr lang="en-AU" sz="1800" b="1" i="1" dirty="0"/>
              <a:t>bolded and italicised</a:t>
            </a:r>
            <a:r>
              <a:rPr lang="en-AU" sz="1800" dirty="0"/>
              <a:t>:</a:t>
            </a:r>
          </a:p>
          <a:p>
            <a:pPr marL="895335" lvl="1" indent="-285750">
              <a:lnSpc>
                <a:spcPct val="150000"/>
              </a:lnSpc>
              <a:spcAft>
                <a:spcPts val="1200"/>
              </a:spcAft>
              <a:buFont typeface="Arial" panose="020B0604020202020204" pitchFamily="34" charset="0"/>
              <a:buChar char="•"/>
            </a:pPr>
            <a:r>
              <a:rPr lang="en-AU" sz="1800" dirty="0"/>
              <a:t>I </a:t>
            </a:r>
            <a:r>
              <a:rPr lang="en-AU" sz="1800" b="1" dirty="0"/>
              <a:t>immediately</a:t>
            </a:r>
            <a:r>
              <a:rPr lang="en-AU" sz="1800" dirty="0"/>
              <a:t> </a:t>
            </a:r>
            <a:r>
              <a:rPr lang="en-AU" sz="1800" i="1" dirty="0"/>
              <a:t>pictured</a:t>
            </a:r>
            <a:r>
              <a:rPr lang="en-AU" sz="1800" dirty="0"/>
              <a:t> myself sitting in an office. </a:t>
            </a:r>
            <a:r>
              <a:rPr lang="en-AU" sz="1800" dirty="0">
                <a:solidFill>
                  <a:srgbClr val="64BB47"/>
                </a:solidFill>
              </a:rPr>
              <a:t>In this sentence, the </a:t>
            </a:r>
            <a:r>
              <a:rPr lang="en-AU" sz="1800" b="1" dirty="0">
                <a:solidFill>
                  <a:srgbClr val="64BB47"/>
                </a:solidFill>
              </a:rPr>
              <a:t>adverb modifies a verb</a:t>
            </a:r>
            <a:r>
              <a:rPr lang="en-AU" sz="1800" dirty="0">
                <a:solidFill>
                  <a:srgbClr val="64BB47"/>
                </a:solidFill>
              </a:rPr>
              <a:t>.</a:t>
            </a:r>
          </a:p>
          <a:p>
            <a:pPr marL="895335" lvl="1" indent="-285750">
              <a:lnSpc>
                <a:spcPct val="150000"/>
              </a:lnSpc>
              <a:spcAft>
                <a:spcPts val="1200"/>
              </a:spcAft>
              <a:buFont typeface="Arial" panose="020B0604020202020204" pitchFamily="34" charset="0"/>
              <a:buChar char="•"/>
            </a:pPr>
            <a:r>
              <a:rPr lang="en-AU" sz="1800" dirty="0"/>
              <a:t>a man may be </a:t>
            </a:r>
            <a:r>
              <a:rPr lang="en-AU" sz="1800" b="1" dirty="0"/>
              <a:t>physically</a:t>
            </a:r>
            <a:r>
              <a:rPr lang="en-AU" sz="1800" dirty="0"/>
              <a:t> </a:t>
            </a:r>
            <a:r>
              <a:rPr lang="en-AU" sz="1800" i="1" dirty="0"/>
              <a:t>stronger</a:t>
            </a:r>
            <a:r>
              <a:rPr lang="en-AU" sz="1800" dirty="0"/>
              <a:t>.</a:t>
            </a:r>
            <a:r>
              <a:rPr lang="en-AU" sz="1800" dirty="0">
                <a:solidFill>
                  <a:srgbClr val="64BB47"/>
                </a:solidFill>
              </a:rPr>
              <a:t> In this sentence, the </a:t>
            </a:r>
            <a:r>
              <a:rPr lang="en-AU" sz="1800" b="1" dirty="0">
                <a:solidFill>
                  <a:srgbClr val="64BB47"/>
                </a:solidFill>
              </a:rPr>
              <a:t>adverb modifies an adjective</a:t>
            </a:r>
            <a:r>
              <a:rPr lang="en-AU" sz="1800" dirty="0">
                <a:solidFill>
                  <a:srgbClr val="64BB47"/>
                </a:solidFill>
              </a:rPr>
              <a:t>.</a:t>
            </a:r>
          </a:p>
          <a:p>
            <a:pPr marL="895335" lvl="1" indent="-285750">
              <a:lnSpc>
                <a:spcPct val="150000"/>
              </a:lnSpc>
              <a:spcAft>
                <a:spcPts val="1200"/>
              </a:spcAft>
              <a:buFont typeface="Arial" panose="020B0604020202020204" pitchFamily="34" charset="0"/>
              <a:buChar char="•"/>
            </a:pPr>
            <a:r>
              <a:rPr lang="en-AU" sz="1800" dirty="0"/>
              <a:t>As I examined my book and my pen </a:t>
            </a:r>
            <a:r>
              <a:rPr lang="en-AU" sz="1800" b="1" dirty="0"/>
              <a:t>more</a:t>
            </a:r>
            <a:r>
              <a:rPr lang="en-AU" sz="1800" dirty="0"/>
              <a:t> </a:t>
            </a:r>
            <a:r>
              <a:rPr lang="en-AU" sz="1800" i="1" dirty="0"/>
              <a:t>carefully</a:t>
            </a:r>
            <a:r>
              <a:rPr lang="en-AU" sz="1800" dirty="0"/>
              <a:t>. </a:t>
            </a:r>
            <a:r>
              <a:rPr lang="en-AU" sz="1800" dirty="0">
                <a:solidFill>
                  <a:srgbClr val="64BB47"/>
                </a:solidFill>
              </a:rPr>
              <a:t>In this sentence, the </a:t>
            </a:r>
            <a:r>
              <a:rPr lang="en-AU" sz="1800" b="1" dirty="0">
                <a:solidFill>
                  <a:srgbClr val="64BB47"/>
                </a:solidFill>
              </a:rPr>
              <a:t>adverb modifies another adverb</a:t>
            </a:r>
            <a:r>
              <a:rPr lang="en-AU" sz="1800" dirty="0">
                <a:solidFill>
                  <a:srgbClr val="64BB47"/>
                </a:solidFill>
              </a:rPr>
              <a:t>.</a:t>
            </a:r>
            <a:endParaRPr lang="en-AU" sz="1800" dirty="0">
              <a:solidFill>
                <a:srgbClr val="64BB47"/>
              </a:solidFill>
              <a:highlight>
                <a:srgbClr val="FFFF00"/>
              </a:highlight>
            </a:endParaRPr>
          </a:p>
          <a:p>
            <a:pPr>
              <a:lnSpc>
                <a:spcPct val="150000"/>
              </a:lnSpc>
              <a:spcAft>
                <a:spcPts val="1200"/>
              </a:spcAft>
            </a:pPr>
            <a:r>
              <a:rPr lang="en-AU" sz="1800" dirty="0">
                <a:solidFill>
                  <a:schemeClr val="accent2"/>
                </a:solidFill>
              </a:rPr>
              <a:t>But do you notice something about that first example?</a:t>
            </a:r>
          </a:p>
        </p:txBody>
      </p:sp>
      <p:sp>
        <p:nvSpPr>
          <p:cNvPr id="2" name="Slide Number Placeholder 1">
            <a:extLst>
              <a:ext uri="{FF2B5EF4-FFF2-40B4-BE49-F238E27FC236}">
                <a16:creationId xmlns:a16="http://schemas.microsoft.com/office/drawing/2014/main" id="{CD087911-6789-4356-F538-4C4ABF1219E6}"/>
              </a:ext>
              <a:ext uri="{C183D7F6-B498-43B3-948B-1728B52AA6E4}">
                <adec:decorative xmlns:adec="http://schemas.microsoft.com/office/drawing/2017/decorative" val="1"/>
              </a:ext>
            </a:extLst>
          </p:cNvPr>
          <p:cNvSpPr>
            <a:spLocks noGrp="1"/>
          </p:cNvSpPr>
          <p:nvPr>
            <p:ph type="sldNum" sz="quarter" idx="12"/>
          </p:nvPr>
        </p:nvSpPr>
        <p:spPr/>
        <p:txBody>
          <a:bodyPr anchor="t">
            <a:normAutofit/>
          </a:bodyPr>
          <a:lstStyle/>
          <a:p>
            <a:pPr>
              <a:lnSpc>
                <a:spcPct val="90000"/>
              </a:lnSpc>
              <a:spcAft>
                <a:spcPts val="600"/>
              </a:spcAft>
            </a:pPr>
            <a:fld id="{10A01DC5-1685-4615-8240-15192985C6A2}" type="slidenum">
              <a:rPr lang="en-AU" smtClean="0"/>
              <a:pPr>
                <a:lnSpc>
                  <a:spcPct val="90000"/>
                </a:lnSpc>
                <a:spcAft>
                  <a:spcPts val="600"/>
                </a:spcAft>
              </a:pPr>
              <a:t>10</a:t>
            </a:fld>
            <a:endParaRPr lang="en-AU"/>
          </a:p>
        </p:txBody>
      </p:sp>
    </p:spTree>
    <p:extLst>
      <p:ext uri="{BB962C8B-B14F-4D97-AF65-F5344CB8AC3E}">
        <p14:creationId xmlns:p14="http://schemas.microsoft.com/office/powerpoint/2010/main" val="338243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8C0B24-9B45-5A75-004A-85ED397FB1F9}"/>
              </a:ext>
            </a:extLst>
          </p:cNvPr>
          <p:cNvSpPr>
            <a:spLocks noGrp="1"/>
          </p:cNvSpPr>
          <p:nvPr>
            <p:ph type="title"/>
          </p:nvPr>
        </p:nvSpPr>
        <p:spPr/>
        <p:txBody>
          <a:bodyPr/>
          <a:lstStyle/>
          <a:p>
            <a:r>
              <a:rPr lang="en-AU" dirty="0">
                <a:latin typeface="+mj-lt"/>
              </a:rPr>
              <a:t>Did you notice?</a:t>
            </a:r>
          </a:p>
        </p:txBody>
      </p:sp>
      <p:sp>
        <p:nvSpPr>
          <p:cNvPr id="4" name="Text Placeholder 3">
            <a:extLst>
              <a:ext uri="{FF2B5EF4-FFF2-40B4-BE49-F238E27FC236}">
                <a16:creationId xmlns:a16="http://schemas.microsoft.com/office/drawing/2014/main" id="{B10BBE8E-2685-CA24-D3AF-23EF325153F6}"/>
              </a:ext>
            </a:extLst>
          </p:cNvPr>
          <p:cNvSpPr>
            <a:spLocks noGrp="1"/>
          </p:cNvSpPr>
          <p:nvPr>
            <p:ph type="body" sz="quarter" idx="18"/>
          </p:nvPr>
        </p:nvSpPr>
        <p:spPr/>
        <p:txBody>
          <a:bodyPr/>
          <a:lstStyle/>
          <a:p>
            <a:r>
              <a:rPr lang="en-AU" dirty="0">
                <a:latin typeface="+mj-lt"/>
              </a:rPr>
              <a:t>From adverbs to adverbial phrases</a:t>
            </a:r>
          </a:p>
        </p:txBody>
      </p:sp>
      <p:sp>
        <p:nvSpPr>
          <p:cNvPr id="5" name="Text Placeholder 4">
            <a:extLst>
              <a:ext uri="{FF2B5EF4-FFF2-40B4-BE49-F238E27FC236}">
                <a16:creationId xmlns:a16="http://schemas.microsoft.com/office/drawing/2014/main" id="{8DF9E9C5-F0CE-D42E-F324-8EC5F681025E}"/>
              </a:ext>
            </a:extLst>
          </p:cNvPr>
          <p:cNvSpPr>
            <a:spLocks noGrp="1"/>
          </p:cNvSpPr>
          <p:nvPr>
            <p:ph type="body" sz="quarter" idx="17"/>
          </p:nvPr>
        </p:nvSpPr>
        <p:spPr/>
        <p:txBody>
          <a:bodyPr/>
          <a:lstStyle/>
          <a:p>
            <a:r>
              <a:rPr lang="en-AU" sz="2000" dirty="0">
                <a:latin typeface="+mn-lt"/>
              </a:rPr>
              <a:t>I </a:t>
            </a:r>
            <a:r>
              <a:rPr lang="en-AU" sz="2000" b="1" dirty="0">
                <a:latin typeface="+mn-lt"/>
              </a:rPr>
              <a:t>immediately</a:t>
            </a:r>
            <a:r>
              <a:rPr lang="en-AU" sz="2000" dirty="0">
                <a:latin typeface="+mn-lt"/>
              </a:rPr>
              <a:t> </a:t>
            </a:r>
            <a:r>
              <a:rPr lang="en-AU" sz="2000" i="1" dirty="0">
                <a:latin typeface="+mn-lt"/>
              </a:rPr>
              <a:t>pictured</a:t>
            </a:r>
            <a:r>
              <a:rPr lang="en-AU" sz="2000" dirty="0">
                <a:latin typeface="+mn-lt"/>
              </a:rPr>
              <a:t> myself </a:t>
            </a:r>
            <a:r>
              <a:rPr lang="en-AU" sz="2000" b="1" dirty="0">
                <a:latin typeface="+mn-lt"/>
              </a:rPr>
              <a:t>sitting</a:t>
            </a:r>
            <a:r>
              <a:rPr lang="en-AU" sz="2000" dirty="0">
                <a:latin typeface="+mn-lt"/>
              </a:rPr>
              <a:t> </a:t>
            </a:r>
            <a:r>
              <a:rPr lang="en-AU" sz="2000" dirty="0">
                <a:solidFill>
                  <a:schemeClr val="tx2"/>
                </a:solidFill>
                <a:latin typeface="+mn-lt"/>
              </a:rPr>
              <a:t>in an office</a:t>
            </a:r>
          </a:p>
          <a:p>
            <a:r>
              <a:rPr lang="en-AU" dirty="0">
                <a:latin typeface="+mn-lt"/>
              </a:rPr>
              <a:t>There is a second verb in this sentence (sitting) and the phrase ‘in an office’ gives more information about that verb. It tells us </a:t>
            </a:r>
            <a:r>
              <a:rPr lang="en-AU" b="1" dirty="0">
                <a:latin typeface="+mn-lt"/>
              </a:rPr>
              <a:t>where</a:t>
            </a:r>
            <a:r>
              <a:rPr lang="en-AU" dirty="0">
                <a:latin typeface="+mn-lt"/>
              </a:rPr>
              <a:t> he was sitting.</a:t>
            </a:r>
          </a:p>
          <a:p>
            <a:r>
              <a:rPr lang="en-AU" dirty="0">
                <a:latin typeface="+mn-lt"/>
              </a:rPr>
              <a:t>It is therefore an </a:t>
            </a:r>
            <a:r>
              <a:rPr lang="en-AU" dirty="0">
                <a:solidFill>
                  <a:schemeClr val="accent2"/>
                </a:solidFill>
                <a:latin typeface="+mn-lt"/>
              </a:rPr>
              <a:t>adverbial phrase</a:t>
            </a:r>
            <a:r>
              <a:rPr lang="en-AU" dirty="0">
                <a:latin typeface="+mn-lt"/>
              </a:rPr>
              <a:t>. </a:t>
            </a:r>
          </a:p>
          <a:p>
            <a:r>
              <a:rPr lang="en-AU" dirty="0">
                <a:latin typeface="+mn-lt"/>
              </a:rPr>
              <a:t>It gives information about where, when, with what, how far, how long, with whom, about what…</a:t>
            </a:r>
          </a:p>
          <a:p>
            <a:r>
              <a:rPr lang="en-AU" dirty="0">
                <a:solidFill>
                  <a:schemeClr val="tx2"/>
                </a:solidFill>
                <a:latin typeface="+mn-lt"/>
              </a:rPr>
              <a:t>Challenge – how many adverbial phrases can you think of in a minute to replace ‘in an office’?</a:t>
            </a:r>
          </a:p>
          <a:p>
            <a:r>
              <a:rPr lang="en-AU" dirty="0">
                <a:latin typeface="+mn-lt"/>
              </a:rPr>
              <a:t>I immediately pictured myself sitting …</a:t>
            </a:r>
          </a:p>
        </p:txBody>
      </p:sp>
      <p:sp>
        <p:nvSpPr>
          <p:cNvPr id="2" name="Slide Number Placeholder 1">
            <a:extLst>
              <a:ext uri="{FF2B5EF4-FFF2-40B4-BE49-F238E27FC236}">
                <a16:creationId xmlns:a16="http://schemas.microsoft.com/office/drawing/2014/main" id="{BF14445A-2C7B-7758-008C-996B47006801}"/>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11</a:t>
            </a:fld>
            <a:endParaRPr lang="en-AU"/>
          </a:p>
        </p:txBody>
      </p:sp>
    </p:spTree>
    <p:extLst>
      <p:ext uri="{BB962C8B-B14F-4D97-AF65-F5344CB8AC3E}">
        <p14:creationId xmlns:p14="http://schemas.microsoft.com/office/powerpoint/2010/main" val="1429328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89B390-7DE1-7EF7-6BE5-491D50D8413A}"/>
              </a:ext>
            </a:extLst>
          </p:cNvPr>
          <p:cNvSpPr>
            <a:spLocks noGrp="1"/>
          </p:cNvSpPr>
          <p:nvPr>
            <p:ph type="title"/>
          </p:nvPr>
        </p:nvSpPr>
        <p:spPr/>
        <p:txBody>
          <a:bodyPr/>
          <a:lstStyle/>
          <a:p>
            <a:r>
              <a:rPr lang="en-AU" dirty="0">
                <a:latin typeface="+mj-lt"/>
              </a:rPr>
              <a:t>Checking your understanding</a:t>
            </a:r>
          </a:p>
        </p:txBody>
      </p:sp>
      <p:sp>
        <p:nvSpPr>
          <p:cNvPr id="4" name="Text Placeholder 3">
            <a:extLst>
              <a:ext uri="{FF2B5EF4-FFF2-40B4-BE49-F238E27FC236}">
                <a16:creationId xmlns:a16="http://schemas.microsoft.com/office/drawing/2014/main" id="{349F7811-AD23-433F-A398-66FD93E21F29}"/>
              </a:ext>
            </a:extLst>
          </p:cNvPr>
          <p:cNvSpPr>
            <a:spLocks noGrp="1"/>
          </p:cNvSpPr>
          <p:nvPr>
            <p:ph type="body" sz="quarter" idx="18"/>
          </p:nvPr>
        </p:nvSpPr>
        <p:spPr/>
        <p:txBody>
          <a:bodyPr anchor="ctr">
            <a:noAutofit/>
          </a:bodyPr>
          <a:lstStyle/>
          <a:p>
            <a:r>
              <a:rPr lang="en-AU" dirty="0">
                <a:latin typeface="+mj-lt"/>
              </a:rPr>
              <a:t>Confirming our knowledge of adjectives, adverbs and adverbial phrases</a:t>
            </a:r>
          </a:p>
        </p:txBody>
      </p:sp>
      <p:sp>
        <p:nvSpPr>
          <p:cNvPr id="6" name="Text Placeholder 5">
            <a:extLst>
              <a:ext uri="{FF2B5EF4-FFF2-40B4-BE49-F238E27FC236}">
                <a16:creationId xmlns:a16="http://schemas.microsoft.com/office/drawing/2014/main" id="{B775C1E1-AC0A-F429-4AA8-477E5857DEA5}"/>
              </a:ext>
            </a:extLst>
          </p:cNvPr>
          <p:cNvSpPr>
            <a:spLocks noGrp="1"/>
          </p:cNvSpPr>
          <p:nvPr>
            <p:ph type="body" sz="quarter" idx="17"/>
          </p:nvPr>
        </p:nvSpPr>
        <p:spPr/>
        <p:txBody>
          <a:bodyPr/>
          <a:lstStyle/>
          <a:p>
            <a:r>
              <a:rPr lang="en-AU" b="1" dirty="0">
                <a:latin typeface="+mn-lt"/>
              </a:rPr>
              <a:t>Activity to check your understanding</a:t>
            </a:r>
          </a:p>
          <a:p>
            <a:r>
              <a:rPr lang="en-AU" sz="1800" dirty="0">
                <a:latin typeface="+mn-lt"/>
              </a:rPr>
              <a:t>Below are some example sentences that contain </a:t>
            </a:r>
            <a:r>
              <a:rPr lang="en-AU" sz="1800" b="1" dirty="0">
                <a:latin typeface="+mn-lt"/>
              </a:rPr>
              <a:t>adjectives,</a:t>
            </a:r>
            <a:r>
              <a:rPr lang="en-AU" sz="1800" dirty="0">
                <a:latin typeface="+mn-lt"/>
              </a:rPr>
              <a:t> </a:t>
            </a:r>
            <a:r>
              <a:rPr lang="en-AU" sz="1800" b="1" dirty="0">
                <a:latin typeface="+mn-lt"/>
              </a:rPr>
              <a:t>adverbs and adverbial phrases</a:t>
            </a:r>
            <a:r>
              <a:rPr lang="en-AU" sz="1800" dirty="0">
                <a:latin typeface="+mn-lt"/>
              </a:rPr>
              <a:t>. Can you identify them?</a:t>
            </a:r>
          </a:p>
          <a:p>
            <a:r>
              <a:rPr lang="en-AU" sz="1800" dirty="0">
                <a:latin typeface="+mn-lt"/>
              </a:rPr>
              <a:t>At last, we arrived in Kabul.</a:t>
            </a:r>
          </a:p>
          <a:p>
            <a:r>
              <a:rPr lang="en-AU" sz="1800" dirty="0">
                <a:latin typeface="+mn-lt"/>
              </a:rPr>
              <a:t>After </a:t>
            </a:r>
            <a:r>
              <a:rPr lang="en-AU" sz="1800" dirty="0" err="1">
                <a:latin typeface="+mn-lt"/>
              </a:rPr>
              <a:t>Jaghori</a:t>
            </a:r>
            <a:r>
              <a:rPr lang="en-AU" sz="1800" dirty="0">
                <a:latin typeface="+mn-lt"/>
              </a:rPr>
              <a:t>, the streets of Kabul were busy.</a:t>
            </a:r>
          </a:p>
          <a:p>
            <a:r>
              <a:rPr lang="en-AU" sz="1800" dirty="0">
                <a:latin typeface="+mn-lt"/>
              </a:rPr>
              <a:t>We arrived in Australia on 14 December 2005.</a:t>
            </a:r>
          </a:p>
          <a:p>
            <a:r>
              <a:rPr lang="en-AU" sz="1800" dirty="0">
                <a:latin typeface="+mn-lt"/>
              </a:rPr>
              <a:t>The simplest things seemed incredibly clever and unimaginable at the time. </a:t>
            </a:r>
          </a:p>
          <a:p>
            <a:endParaRPr lang="en-AU" sz="1800" dirty="0">
              <a:latin typeface="+mn-lt"/>
            </a:endParaRPr>
          </a:p>
        </p:txBody>
      </p:sp>
      <p:sp>
        <p:nvSpPr>
          <p:cNvPr id="2" name="Slide Number Placeholder 1">
            <a:extLst>
              <a:ext uri="{FF2B5EF4-FFF2-40B4-BE49-F238E27FC236}">
                <a16:creationId xmlns:a16="http://schemas.microsoft.com/office/drawing/2014/main" id="{6CE1FF7B-43EA-ECDB-0999-B1D504E99FC4}"/>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12</a:t>
            </a:fld>
            <a:endParaRPr lang="en-AU"/>
          </a:p>
        </p:txBody>
      </p:sp>
    </p:spTree>
    <p:extLst>
      <p:ext uri="{BB962C8B-B14F-4D97-AF65-F5344CB8AC3E}">
        <p14:creationId xmlns:p14="http://schemas.microsoft.com/office/powerpoint/2010/main" val="3630105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dirty="0">
                <a:latin typeface="+mj-lt"/>
                <a:cs typeface="Arial" panose="020B0604020202020204" pitchFamily="34" charset="0"/>
              </a:rPr>
              <a:t>Gradual release of responsibility – guided practice or ‘We do’</a:t>
            </a:r>
            <a:endParaRPr lang="en-AU" dirty="0">
              <a:latin typeface="+mj-lt"/>
              <a:cs typeface="Arial" panose="020B0604020202020204" pitchFamily="34" charset="0"/>
            </a:endParaRPr>
          </a:p>
        </p:txBody>
      </p:sp>
    </p:spTree>
    <p:extLst>
      <p:ext uri="{BB962C8B-B14F-4D97-AF65-F5344CB8AC3E}">
        <p14:creationId xmlns:p14="http://schemas.microsoft.com/office/powerpoint/2010/main" val="69016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E72D0E-52BA-1335-CBC0-20E773BFA5C3}"/>
              </a:ext>
            </a:extLst>
          </p:cNvPr>
          <p:cNvSpPr>
            <a:spLocks noGrp="1"/>
          </p:cNvSpPr>
          <p:nvPr>
            <p:ph type="title"/>
          </p:nvPr>
        </p:nvSpPr>
        <p:spPr/>
        <p:txBody>
          <a:bodyPr/>
          <a:lstStyle/>
          <a:p>
            <a:r>
              <a:rPr lang="en-AU" dirty="0">
                <a:latin typeface="+mj-lt"/>
              </a:rPr>
              <a:t>From adverbial phrases to clauses (1)</a:t>
            </a:r>
          </a:p>
        </p:txBody>
      </p:sp>
      <p:sp>
        <p:nvSpPr>
          <p:cNvPr id="7" name="Text Placeholder 6">
            <a:extLst>
              <a:ext uri="{FF2B5EF4-FFF2-40B4-BE49-F238E27FC236}">
                <a16:creationId xmlns:a16="http://schemas.microsoft.com/office/drawing/2014/main" id="{7D807A32-2905-EEC1-707F-AE7FDB405768}"/>
              </a:ext>
            </a:extLst>
          </p:cNvPr>
          <p:cNvSpPr>
            <a:spLocks noGrp="1"/>
          </p:cNvSpPr>
          <p:nvPr>
            <p:ph type="body" sz="quarter" idx="18"/>
          </p:nvPr>
        </p:nvSpPr>
        <p:spPr/>
        <p:txBody>
          <a:bodyPr anchor="t"/>
          <a:lstStyle/>
          <a:p>
            <a:pPr>
              <a:lnSpc>
                <a:spcPct val="100000"/>
              </a:lnSpc>
            </a:pPr>
            <a:r>
              <a:rPr lang="en-AU" dirty="0">
                <a:effectLst/>
                <a:latin typeface="+mj-lt"/>
                <a:ea typeface="Calibri" panose="020F0502020204030204" pitchFamily="34" charset="0"/>
              </a:rPr>
              <a:t>Correct use of adverbial phrases and clauses will allow you to compose cohesive complex sentences</a:t>
            </a:r>
            <a:endParaRPr lang="en-AU" dirty="0">
              <a:latin typeface="+mj-lt"/>
            </a:endParaRPr>
          </a:p>
        </p:txBody>
      </p:sp>
      <p:sp>
        <p:nvSpPr>
          <p:cNvPr id="6" name="Text Placeholder 5">
            <a:extLst>
              <a:ext uri="{FF2B5EF4-FFF2-40B4-BE49-F238E27FC236}">
                <a16:creationId xmlns:a16="http://schemas.microsoft.com/office/drawing/2014/main" id="{D3F1B4CB-B82E-B9CF-D911-2783A17F03FC}"/>
              </a:ext>
            </a:extLst>
          </p:cNvPr>
          <p:cNvSpPr>
            <a:spLocks noGrp="1"/>
          </p:cNvSpPr>
          <p:nvPr>
            <p:ph type="body" sz="quarter" idx="17"/>
          </p:nvPr>
        </p:nvSpPr>
        <p:spPr/>
        <p:txBody>
          <a:bodyPr/>
          <a:lstStyle/>
          <a:p>
            <a:pPr>
              <a:spcBef>
                <a:spcPts val="1200"/>
              </a:spcBef>
            </a:pPr>
            <a:r>
              <a:rPr lang="en-AU" b="1" dirty="0">
                <a:latin typeface="+mn-lt"/>
                <a:ea typeface="Calibri" panose="020F0502020204030204" pitchFamily="34" charset="0"/>
              </a:rPr>
              <a:t>Look at this sentence from the memoir</a:t>
            </a:r>
          </a:p>
          <a:p>
            <a:pPr>
              <a:spcBef>
                <a:spcPts val="1200"/>
              </a:spcBef>
            </a:pPr>
            <a:r>
              <a:rPr lang="en-AU" sz="1800" dirty="0">
                <a:latin typeface="+mn-lt"/>
                <a:ea typeface="Calibri" panose="020F0502020204030204" pitchFamily="34" charset="0"/>
              </a:rPr>
              <a:t>Born in a country where many females have limited rights, I had few opportunities of having a bright future.</a:t>
            </a:r>
          </a:p>
          <a:p>
            <a:pPr>
              <a:spcBef>
                <a:spcPts val="1200"/>
              </a:spcBef>
            </a:pPr>
            <a:r>
              <a:rPr lang="en-AU" sz="1800" b="1" dirty="0">
                <a:latin typeface="+mn-lt"/>
                <a:ea typeface="Calibri" panose="020F0502020204030204" pitchFamily="34" charset="0"/>
              </a:rPr>
              <a:t>There are 2 groups of words that give more information about the verb ‘born’:</a:t>
            </a:r>
          </a:p>
          <a:p>
            <a:pPr marL="342900" indent="-342900">
              <a:spcBef>
                <a:spcPts val="1200"/>
              </a:spcBef>
              <a:buFont typeface="+mj-lt"/>
              <a:buAutoNum type="arabicPeriod"/>
            </a:pPr>
            <a:r>
              <a:rPr lang="en-AU" sz="1800" dirty="0">
                <a:latin typeface="+mn-lt"/>
                <a:ea typeface="Calibri" panose="020F0502020204030204" pitchFamily="34" charset="0"/>
              </a:rPr>
              <a:t>Born – ‘in a country’ (</a:t>
            </a:r>
            <a:r>
              <a:rPr lang="en-AU" sz="1800" dirty="0">
                <a:solidFill>
                  <a:schemeClr val="tx2"/>
                </a:solidFill>
                <a:latin typeface="+mn-lt"/>
                <a:ea typeface="Calibri" panose="020F0502020204030204" pitchFamily="34" charset="0"/>
              </a:rPr>
              <a:t>where</a:t>
            </a:r>
            <a:r>
              <a:rPr lang="en-AU" sz="1800" dirty="0">
                <a:latin typeface="+mn-lt"/>
                <a:ea typeface="Calibri" panose="020F0502020204030204" pitchFamily="34" charset="0"/>
              </a:rPr>
              <a:t>)</a:t>
            </a:r>
          </a:p>
          <a:p>
            <a:pPr marL="342900" indent="-342900">
              <a:spcBef>
                <a:spcPts val="1200"/>
              </a:spcBef>
              <a:buFont typeface="+mj-lt"/>
              <a:buAutoNum type="arabicPeriod"/>
            </a:pPr>
            <a:r>
              <a:rPr lang="en-AU" sz="1800" dirty="0">
                <a:latin typeface="+mn-lt"/>
                <a:ea typeface="Calibri" panose="020F0502020204030204" pitchFamily="34" charset="0"/>
              </a:rPr>
              <a:t>Born – where many females have limited rights (</a:t>
            </a:r>
            <a:r>
              <a:rPr lang="en-AU" sz="1800" dirty="0">
                <a:solidFill>
                  <a:schemeClr val="tx2"/>
                </a:solidFill>
                <a:latin typeface="+mn-lt"/>
                <a:ea typeface="Calibri" panose="020F0502020204030204" pitchFamily="34" charset="0"/>
              </a:rPr>
              <a:t>why this is important</a:t>
            </a:r>
            <a:r>
              <a:rPr lang="en-AU" sz="1800" dirty="0">
                <a:latin typeface="+mn-lt"/>
                <a:ea typeface="Calibri" panose="020F0502020204030204" pitchFamily="34" charset="0"/>
              </a:rPr>
              <a:t>)</a:t>
            </a:r>
          </a:p>
          <a:p>
            <a:pPr>
              <a:lnSpc>
                <a:spcPct val="150000"/>
              </a:lnSpc>
              <a:spcBef>
                <a:spcPts val="1200"/>
              </a:spcBef>
            </a:pPr>
            <a:endParaRPr lang="en-AU" sz="1800" dirty="0">
              <a:effectLst/>
              <a:latin typeface="+mn-lt"/>
              <a:ea typeface="Calibri" panose="020F0502020204030204" pitchFamily="34" charset="0"/>
            </a:endParaRPr>
          </a:p>
        </p:txBody>
      </p:sp>
      <p:sp>
        <p:nvSpPr>
          <p:cNvPr id="2" name="Slide Number Placeholder 1">
            <a:extLst>
              <a:ext uri="{FF2B5EF4-FFF2-40B4-BE49-F238E27FC236}">
                <a16:creationId xmlns:a16="http://schemas.microsoft.com/office/drawing/2014/main" id="{4119EA35-0AD7-DF64-07C7-573F6DE01148}"/>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14</a:t>
            </a:fld>
            <a:endParaRPr lang="en-AU"/>
          </a:p>
        </p:txBody>
      </p:sp>
    </p:spTree>
    <p:extLst>
      <p:ext uri="{BB962C8B-B14F-4D97-AF65-F5344CB8AC3E}">
        <p14:creationId xmlns:p14="http://schemas.microsoft.com/office/powerpoint/2010/main" val="1810967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E72D0E-52BA-1335-CBC0-20E773BFA5C3}"/>
              </a:ext>
            </a:extLst>
          </p:cNvPr>
          <p:cNvSpPr>
            <a:spLocks noGrp="1"/>
          </p:cNvSpPr>
          <p:nvPr>
            <p:ph type="title"/>
          </p:nvPr>
        </p:nvSpPr>
        <p:spPr/>
        <p:txBody>
          <a:bodyPr/>
          <a:lstStyle/>
          <a:p>
            <a:r>
              <a:rPr lang="en-AU" dirty="0">
                <a:latin typeface="+mj-lt"/>
              </a:rPr>
              <a:t>From adverbial phrases to clauses (2)</a:t>
            </a:r>
          </a:p>
        </p:txBody>
      </p:sp>
      <p:sp>
        <p:nvSpPr>
          <p:cNvPr id="7" name="Text Placeholder 6">
            <a:extLst>
              <a:ext uri="{FF2B5EF4-FFF2-40B4-BE49-F238E27FC236}">
                <a16:creationId xmlns:a16="http://schemas.microsoft.com/office/drawing/2014/main" id="{7D807A32-2905-EEC1-707F-AE7FDB405768}"/>
              </a:ext>
            </a:extLst>
          </p:cNvPr>
          <p:cNvSpPr>
            <a:spLocks noGrp="1"/>
          </p:cNvSpPr>
          <p:nvPr>
            <p:ph type="body" sz="quarter" idx="18"/>
          </p:nvPr>
        </p:nvSpPr>
        <p:spPr/>
        <p:txBody>
          <a:bodyPr anchor="t"/>
          <a:lstStyle/>
          <a:p>
            <a:pPr>
              <a:lnSpc>
                <a:spcPct val="100000"/>
              </a:lnSpc>
            </a:pPr>
            <a:r>
              <a:rPr lang="en-AU" dirty="0">
                <a:effectLst/>
                <a:latin typeface="+mj-lt"/>
                <a:ea typeface="Calibri" panose="020F0502020204030204" pitchFamily="34" charset="0"/>
              </a:rPr>
              <a:t>Correct use of adverbial phrases and clauses will allow you to compose cohesive complex sentences</a:t>
            </a:r>
            <a:endParaRPr lang="en-AU" dirty="0">
              <a:latin typeface="+mj-lt"/>
            </a:endParaRPr>
          </a:p>
        </p:txBody>
      </p:sp>
      <p:sp>
        <p:nvSpPr>
          <p:cNvPr id="6" name="Text Placeholder 5">
            <a:extLst>
              <a:ext uri="{FF2B5EF4-FFF2-40B4-BE49-F238E27FC236}">
                <a16:creationId xmlns:a16="http://schemas.microsoft.com/office/drawing/2014/main" id="{D3F1B4CB-B82E-B9CF-D911-2783A17F03FC}"/>
              </a:ext>
            </a:extLst>
          </p:cNvPr>
          <p:cNvSpPr>
            <a:spLocks noGrp="1"/>
          </p:cNvSpPr>
          <p:nvPr>
            <p:ph type="body" sz="quarter" idx="17"/>
          </p:nvPr>
        </p:nvSpPr>
        <p:spPr/>
        <p:txBody>
          <a:bodyPr/>
          <a:lstStyle/>
          <a:p>
            <a:pPr marL="342900" indent="-342900">
              <a:spcBef>
                <a:spcPts val="1000"/>
              </a:spcBef>
              <a:buFont typeface="+mj-lt"/>
              <a:buAutoNum type="arabicPeriod"/>
            </a:pPr>
            <a:r>
              <a:rPr lang="en-AU" sz="1800" dirty="0">
                <a:latin typeface="+mn-lt"/>
                <a:ea typeface="Calibri" panose="020F0502020204030204" pitchFamily="34" charset="0"/>
              </a:rPr>
              <a:t>Born – ‘in a country’ (where) – </a:t>
            </a:r>
            <a:r>
              <a:rPr lang="en-AU" sz="1800" dirty="0">
                <a:solidFill>
                  <a:schemeClr val="tx2"/>
                </a:solidFill>
                <a:latin typeface="+mn-lt"/>
                <a:ea typeface="Calibri" panose="020F0502020204030204" pitchFamily="34" charset="0"/>
              </a:rPr>
              <a:t>adverbial phrase</a:t>
            </a:r>
          </a:p>
          <a:p>
            <a:pPr marL="342900" indent="-342900">
              <a:spcBef>
                <a:spcPts val="1000"/>
              </a:spcBef>
              <a:buFont typeface="+mj-lt"/>
              <a:buAutoNum type="arabicPeriod"/>
            </a:pPr>
            <a:r>
              <a:rPr lang="en-AU" sz="1800" dirty="0">
                <a:latin typeface="+mn-lt"/>
                <a:ea typeface="Calibri" panose="020F0502020204030204" pitchFamily="34" charset="0"/>
              </a:rPr>
              <a:t>Born – where many females </a:t>
            </a:r>
            <a:r>
              <a:rPr lang="en-AU" sz="1800" dirty="0">
                <a:solidFill>
                  <a:schemeClr val="accent2"/>
                </a:solidFill>
                <a:latin typeface="+mn-lt"/>
                <a:ea typeface="Calibri" panose="020F0502020204030204" pitchFamily="34" charset="0"/>
              </a:rPr>
              <a:t>have</a:t>
            </a:r>
            <a:r>
              <a:rPr lang="en-AU" sz="1800" dirty="0">
                <a:latin typeface="+mn-lt"/>
                <a:ea typeface="Calibri" panose="020F0502020204030204" pitchFamily="34" charset="0"/>
              </a:rPr>
              <a:t> limited rights (why this is important) – </a:t>
            </a:r>
            <a:r>
              <a:rPr lang="en-AU" sz="1800" dirty="0">
                <a:solidFill>
                  <a:schemeClr val="tx2"/>
                </a:solidFill>
                <a:latin typeface="+mn-lt"/>
                <a:ea typeface="Calibri" panose="020F0502020204030204" pitchFamily="34" charset="0"/>
              </a:rPr>
              <a:t>adverbial clause</a:t>
            </a:r>
          </a:p>
          <a:p>
            <a:pPr>
              <a:lnSpc>
                <a:spcPct val="150000"/>
              </a:lnSpc>
              <a:spcBef>
                <a:spcPts val="600"/>
              </a:spcBef>
            </a:pPr>
            <a:r>
              <a:rPr lang="en-AU" sz="1800" dirty="0">
                <a:effectLst/>
                <a:latin typeface="+mn-lt"/>
                <a:ea typeface="Calibri" panose="020F0502020204030204" pitchFamily="34" charset="0"/>
              </a:rPr>
              <a:t>Definitions</a:t>
            </a:r>
          </a:p>
          <a:p>
            <a:pPr>
              <a:lnSpc>
                <a:spcPct val="150000"/>
              </a:lnSpc>
              <a:spcBef>
                <a:spcPts val="600"/>
              </a:spcBef>
            </a:pPr>
            <a:r>
              <a:rPr lang="en-AU" sz="1800" dirty="0">
                <a:solidFill>
                  <a:schemeClr val="tx2"/>
                </a:solidFill>
                <a:latin typeface="+mn-lt"/>
                <a:ea typeface="Calibri" panose="020F0502020204030204" pitchFamily="34" charset="0"/>
              </a:rPr>
              <a:t>Phrase</a:t>
            </a:r>
            <a:r>
              <a:rPr lang="en-AU" sz="1800" dirty="0">
                <a:latin typeface="+mn-lt"/>
                <a:ea typeface="Calibri" panose="020F0502020204030204" pitchFamily="34" charset="0"/>
              </a:rPr>
              <a:t> – a group of related words (that does not contain a verb)</a:t>
            </a:r>
          </a:p>
          <a:p>
            <a:pPr>
              <a:lnSpc>
                <a:spcPct val="150000"/>
              </a:lnSpc>
              <a:spcBef>
                <a:spcPts val="600"/>
              </a:spcBef>
            </a:pPr>
            <a:r>
              <a:rPr lang="en-AU" sz="1800" dirty="0">
                <a:solidFill>
                  <a:schemeClr val="tx2"/>
                </a:solidFill>
                <a:effectLst/>
                <a:latin typeface="+mn-lt"/>
                <a:ea typeface="Calibri" panose="020F0502020204030204" pitchFamily="34" charset="0"/>
              </a:rPr>
              <a:t>Clause</a:t>
            </a:r>
            <a:r>
              <a:rPr lang="en-AU" sz="1800" dirty="0">
                <a:effectLst/>
                <a:latin typeface="+mn-lt"/>
                <a:ea typeface="Calibri" panose="020F0502020204030204" pitchFamily="34" charset="0"/>
              </a:rPr>
              <a:t> – a group of words that contains a verb (</a:t>
            </a:r>
            <a:r>
              <a:rPr lang="en-AU" sz="1800" dirty="0">
                <a:solidFill>
                  <a:schemeClr val="accent2"/>
                </a:solidFill>
                <a:effectLst/>
                <a:latin typeface="+mn-lt"/>
                <a:ea typeface="Calibri" panose="020F0502020204030204" pitchFamily="34" charset="0"/>
              </a:rPr>
              <a:t>have</a:t>
            </a:r>
            <a:r>
              <a:rPr lang="en-AU" sz="1800" dirty="0">
                <a:effectLst/>
                <a:latin typeface="+mn-lt"/>
                <a:ea typeface="Calibri" panose="020F0502020204030204" pitchFamily="34" charset="0"/>
              </a:rPr>
              <a:t>)</a:t>
            </a:r>
          </a:p>
          <a:p>
            <a:pPr>
              <a:lnSpc>
                <a:spcPct val="150000"/>
              </a:lnSpc>
              <a:spcBef>
                <a:spcPts val="600"/>
              </a:spcBef>
            </a:pPr>
            <a:r>
              <a:rPr lang="en-AU" sz="1800" dirty="0">
                <a:solidFill>
                  <a:schemeClr val="accent2"/>
                </a:solidFill>
                <a:latin typeface="+mn-lt"/>
                <a:ea typeface="Calibri" panose="020F0502020204030204" pitchFamily="34" charset="0"/>
              </a:rPr>
              <a:t>Practise this by finding different ways to end this sentence with a new clause</a:t>
            </a:r>
          </a:p>
          <a:p>
            <a:pPr>
              <a:lnSpc>
                <a:spcPct val="150000"/>
              </a:lnSpc>
              <a:spcBef>
                <a:spcPts val="600"/>
              </a:spcBef>
            </a:pPr>
            <a:r>
              <a:rPr lang="en-AU" sz="1800" dirty="0">
                <a:effectLst/>
                <a:latin typeface="+mn-lt"/>
                <a:ea typeface="Calibri" panose="020F0502020204030204" pitchFamily="34" charset="0"/>
              </a:rPr>
              <a:t>Born in a country when/where/with …, I …</a:t>
            </a:r>
          </a:p>
        </p:txBody>
      </p:sp>
      <p:sp>
        <p:nvSpPr>
          <p:cNvPr id="2" name="Slide Number Placeholder 1">
            <a:extLst>
              <a:ext uri="{FF2B5EF4-FFF2-40B4-BE49-F238E27FC236}">
                <a16:creationId xmlns:a16="http://schemas.microsoft.com/office/drawing/2014/main" id="{32EF8C9E-317C-2775-0F93-67DFBE9C646E}"/>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15</a:t>
            </a:fld>
            <a:endParaRPr lang="en-AU"/>
          </a:p>
        </p:txBody>
      </p:sp>
    </p:spTree>
    <p:extLst>
      <p:ext uri="{BB962C8B-B14F-4D97-AF65-F5344CB8AC3E}">
        <p14:creationId xmlns:p14="http://schemas.microsoft.com/office/powerpoint/2010/main" val="3368035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E72D0E-52BA-1335-CBC0-20E773BFA5C3}"/>
              </a:ext>
            </a:extLst>
          </p:cNvPr>
          <p:cNvSpPr>
            <a:spLocks noGrp="1"/>
          </p:cNvSpPr>
          <p:nvPr>
            <p:ph type="title"/>
          </p:nvPr>
        </p:nvSpPr>
        <p:spPr/>
        <p:txBody>
          <a:bodyPr/>
          <a:lstStyle/>
          <a:p>
            <a:r>
              <a:rPr lang="en-AU" dirty="0">
                <a:latin typeface="+mj-lt"/>
              </a:rPr>
              <a:t>From adverbial phrases to clauses and beyond</a:t>
            </a:r>
          </a:p>
        </p:txBody>
      </p:sp>
      <p:sp>
        <p:nvSpPr>
          <p:cNvPr id="7" name="Text Placeholder 6">
            <a:extLst>
              <a:ext uri="{FF2B5EF4-FFF2-40B4-BE49-F238E27FC236}">
                <a16:creationId xmlns:a16="http://schemas.microsoft.com/office/drawing/2014/main" id="{7D807A32-2905-EEC1-707F-AE7FDB405768}"/>
              </a:ext>
            </a:extLst>
          </p:cNvPr>
          <p:cNvSpPr>
            <a:spLocks noGrp="1"/>
          </p:cNvSpPr>
          <p:nvPr>
            <p:ph type="body" sz="quarter" idx="18"/>
          </p:nvPr>
        </p:nvSpPr>
        <p:spPr/>
        <p:txBody>
          <a:bodyPr anchor="t"/>
          <a:lstStyle/>
          <a:p>
            <a:pPr>
              <a:lnSpc>
                <a:spcPct val="100000"/>
              </a:lnSpc>
            </a:pPr>
            <a:r>
              <a:rPr lang="en-AU" dirty="0">
                <a:effectLst/>
                <a:latin typeface="+mj-lt"/>
                <a:ea typeface="Calibri" panose="020F0502020204030204" pitchFamily="34" charset="0"/>
              </a:rPr>
              <a:t>Correct use of adverbial phrases and clauses will allow you to compose cohesive complex sentences</a:t>
            </a:r>
            <a:endParaRPr lang="en-AU" dirty="0">
              <a:latin typeface="+mj-lt"/>
            </a:endParaRPr>
          </a:p>
        </p:txBody>
      </p:sp>
      <p:sp>
        <p:nvSpPr>
          <p:cNvPr id="6" name="Text Placeholder 5">
            <a:extLst>
              <a:ext uri="{FF2B5EF4-FFF2-40B4-BE49-F238E27FC236}">
                <a16:creationId xmlns:a16="http://schemas.microsoft.com/office/drawing/2014/main" id="{D3F1B4CB-B82E-B9CF-D911-2783A17F03FC}"/>
              </a:ext>
            </a:extLst>
          </p:cNvPr>
          <p:cNvSpPr>
            <a:spLocks noGrp="1"/>
          </p:cNvSpPr>
          <p:nvPr>
            <p:ph type="body" sz="quarter" idx="17"/>
          </p:nvPr>
        </p:nvSpPr>
        <p:spPr/>
        <p:txBody>
          <a:bodyPr/>
          <a:lstStyle/>
          <a:p>
            <a:r>
              <a:rPr lang="en-AU" sz="1800" dirty="0">
                <a:solidFill>
                  <a:srgbClr val="B51458"/>
                </a:solidFill>
                <a:effectLst/>
                <a:latin typeface="+mn-lt"/>
                <a:ea typeface="Calibri" panose="020F0502020204030204" pitchFamily="34" charset="0"/>
              </a:rPr>
              <a:t>A </a:t>
            </a:r>
            <a:r>
              <a:rPr lang="en-AU" sz="1800" b="1" dirty="0">
                <a:solidFill>
                  <a:srgbClr val="B51458"/>
                </a:solidFill>
                <a:effectLst/>
                <a:latin typeface="+mn-lt"/>
                <a:ea typeface="Calibri" panose="020F0502020204030204" pitchFamily="34" charset="0"/>
              </a:rPr>
              <a:t>complex sentence </a:t>
            </a:r>
            <a:r>
              <a:rPr lang="en-AU" sz="1800" dirty="0">
                <a:solidFill>
                  <a:srgbClr val="B51458"/>
                </a:solidFill>
                <a:effectLst/>
                <a:latin typeface="+mn-lt"/>
                <a:ea typeface="Calibri" panose="020F0502020204030204" pitchFamily="34" charset="0"/>
              </a:rPr>
              <a:t>is formed by adding one or more dependent (subordinate) clauses to a main (independent) clause </a:t>
            </a:r>
            <a:r>
              <a:rPr lang="en-AU" sz="1800" dirty="0">
                <a:solidFill>
                  <a:srgbClr val="B51458"/>
                </a:solidFill>
                <a:effectLst/>
                <a:highlight>
                  <a:srgbClr val="FFFF00"/>
                </a:highlight>
                <a:latin typeface="+mn-lt"/>
                <a:ea typeface="Calibri" panose="020F0502020204030204" pitchFamily="34" charset="0"/>
              </a:rPr>
              <a:t>using subordinating conjunctions, relative pronouns or relative adverbs</a:t>
            </a:r>
            <a:r>
              <a:rPr lang="en-AU" sz="1800" dirty="0">
                <a:solidFill>
                  <a:srgbClr val="B51458"/>
                </a:solidFill>
                <a:effectLst/>
                <a:latin typeface="+mn-lt"/>
                <a:ea typeface="Calibri" panose="020F0502020204030204" pitchFamily="34" charset="0"/>
              </a:rPr>
              <a:t>. </a:t>
            </a:r>
            <a:r>
              <a:rPr lang="en-AU" sz="1800" dirty="0">
                <a:effectLst/>
                <a:latin typeface="+mn-lt"/>
                <a:ea typeface="Calibri" panose="020F0502020204030204" pitchFamily="34" charset="0"/>
              </a:rPr>
              <a:t>Below is an example of a complex sentence from the core text ‘My Mother, My Hero’</a:t>
            </a:r>
            <a:endParaRPr lang="en-AU" sz="1800" b="1" dirty="0">
              <a:latin typeface="+mn-lt"/>
              <a:ea typeface="Calibri" panose="020F0502020204030204" pitchFamily="34" charset="0"/>
            </a:endParaRPr>
          </a:p>
          <a:p>
            <a:pPr>
              <a:spcBef>
                <a:spcPts val="600"/>
              </a:spcBef>
            </a:pPr>
            <a:r>
              <a:rPr lang="en-AU" sz="1800" b="1" dirty="0">
                <a:latin typeface="+mn-lt"/>
                <a:ea typeface="Calibri" panose="020F0502020204030204" pitchFamily="34" charset="0"/>
              </a:rPr>
              <a:t>When my uncle told my mum about my dad, </a:t>
            </a:r>
            <a:r>
              <a:rPr lang="en-AU" sz="1800" b="1" u="sng" dirty="0">
                <a:latin typeface="+mn-lt"/>
                <a:ea typeface="Calibri" panose="020F0502020204030204" pitchFamily="34" charset="0"/>
              </a:rPr>
              <a:t>she dropped to her knees and cried</a:t>
            </a:r>
            <a:r>
              <a:rPr lang="en-AU" sz="1800" b="1" dirty="0">
                <a:latin typeface="+mn-lt"/>
                <a:ea typeface="Calibri" panose="020F0502020204030204" pitchFamily="34" charset="0"/>
              </a:rPr>
              <a:t>.</a:t>
            </a:r>
          </a:p>
          <a:p>
            <a:pPr>
              <a:spcBef>
                <a:spcPts val="600"/>
              </a:spcBef>
            </a:pPr>
            <a:r>
              <a:rPr lang="en-AU" sz="1800" dirty="0">
                <a:solidFill>
                  <a:schemeClr val="accent2"/>
                </a:solidFill>
                <a:latin typeface="+mn-lt"/>
                <a:ea typeface="Calibri" panose="020F0502020204030204" pitchFamily="34" charset="0"/>
              </a:rPr>
              <a:t>The key action is underlined. What does the other part of the sentence do?</a:t>
            </a:r>
          </a:p>
          <a:p>
            <a:pPr>
              <a:lnSpc>
                <a:spcPct val="150000"/>
              </a:lnSpc>
              <a:spcBef>
                <a:spcPts val="600"/>
              </a:spcBef>
            </a:pPr>
            <a:endParaRPr lang="en-AU" sz="1800" dirty="0">
              <a:effectLst/>
              <a:latin typeface="+mn-lt"/>
              <a:ea typeface="Calibri" panose="020F0502020204030204" pitchFamily="34" charset="0"/>
            </a:endParaRPr>
          </a:p>
        </p:txBody>
      </p:sp>
      <p:sp>
        <p:nvSpPr>
          <p:cNvPr id="2" name="Slide Number Placeholder 1">
            <a:extLst>
              <a:ext uri="{FF2B5EF4-FFF2-40B4-BE49-F238E27FC236}">
                <a16:creationId xmlns:a16="http://schemas.microsoft.com/office/drawing/2014/main" id="{2B549645-F7A0-B557-88BE-10C4ADC3C51F}"/>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16</a:t>
            </a:fld>
            <a:endParaRPr lang="en-AU"/>
          </a:p>
        </p:txBody>
      </p:sp>
    </p:spTree>
    <p:extLst>
      <p:ext uri="{BB962C8B-B14F-4D97-AF65-F5344CB8AC3E}">
        <p14:creationId xmlns:p14="http://schemas.microsoft.com/office/powerpoint/2010/main" val="3539390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3E3366-38AA-69E3-0936-1D4CBC4AC905}"/>
              </a:ext>
            </a:extLst>
          </p:cNvPr>
          <p:cNvSpPr>
            <a:spLocks noGrp="1"/>
          </p:cNvSpPr>
          <p:nvPr>
            <p:ph type="title"/>
          </p:nvPr>
        </p:nvSpPr>
        <p:spPr>
          <a:xfrm>
            <a:off x="359999" y="360000"/>
            <a:ext cx="11483999" cy="545601"/>
          </a:xfrm>
        </p:spPr>
        <p:txBody>
          <a:bodyPr/>
          <a:lstStyle/>
          <a:p>
            <a:r>
              <a:rPr lang="en-AU" dirty="0">
                <a:latin typeface="+mj-lt"/>
              </a:rPr>
              <a:t>Identifying sentence components</a:t>
            </a:r>
          </a:p>
        </p:txBody>
      </p:sp>
      <p:sp>
        <p:nvSpPr>
          <p:cNvPr id="4" name="Text Placeholder 3">
            <a:extLst>
              <a:ext uri="{FF2B5EF4-FFF2-40B4-BE49-F238E27FC236}">
                <a16:creationId xmlns:a16="http://schemas.microsoft.com/office/drawing/2014/main" id="{CD1E9966-1530-A252-BF2D-7474D8ACDE1F}"/>
              </a:ext>
            </a:extLst>
          </p:cNvPr>
          <p:cNvSpPr>
            <a:spLocks noGrp="1"/>
          </p:cNvSpPr>
          <p:nvPr>
            <p:ph type="body" sz="quarter" idx="18"/>
          </p:nvPr>
        </p:nvSpPr>
        <p:spPr>
          <a:xfrm>
            <a:off x="359999" y="982520"/>
            <a:ext cx="11483998" cy="310015"/>
          </a:xfrm>
        </p:spPr>
        <p:txBody>
          <a:bodyPr/>
          <a:lstStyle/>
          <a:p>
            <a:pPr>
              <a:lnSpc>
                <a:spcPct val="100000"/>
              </a:lnSpc>
            </a:pPr>
            <a:r>
              <a:rPr lang="en-AU" dirty="0">
                <a:effectLst/>
                <a:latin typeface="+mj-lt"/>
                <a:ea typeface="Calibri" panose="020F0502020204030204" pitchFamily="34" charset="0"/>
              </a:rPr>
              <a:t>Elements of a complex sentence</a:t>
            </a:r>
            <a:endParaRPr lang="en-AU" dirty="0">
              <a:latin typeface="+mj-lt"/>
            </a:endParaRPr>
          </a:p>
        </p:txBody>
      </p:sp>
      <p:sp>
        <p:nvSpPr>
          <p:cNvPr id="5" name="Text Placeholder 4">
            <a:extLst>
              <a:ext uri="{FF2B5EF4-FFF2-40B4-BE49-F238E27FC236}">
                <a16:creationId xmlns:a16="http://schemas.microsoft.com/office/drawing/2014/main" id="{94CB2F42-A04B-CD92-FDB6-117338850BFF}"/>
              </a:ext>
            </a:extLst>
          </p:cNvPr>
          <p:cNvSpPr>
            <a:spLocks noGrp="1"/>
          </p:cNvSpPr>
          <p:nvPr>
            <p:ph type="body" sz="quarter" idx="17"/>
          </p:nvPr>
        </p:nvSpPr>
        <p:spPr>
          <a:xfrm>
            <a:off x="359999" y="1567087"/>
            <a:ext cx="11484000" cy="848736"/>
          </a:xfrm>
        </p:spPr>
        <p:txBody>
          <a:bodyPr/>
          <a:lstStyle/>
          <a:p>
            <a:r>
              <a:rPr lang="en-AU" sz="1800" dirty="0">
                <a:effectLst/>
                <a:latin typeface="+mn-lt"/>
                <a:ea typeface="Calibri" panose="020F0502020204030204" pitchFamily="34" charset="0"/>
              </a:rPr>
              <a:t>What four sentence components have been used in the example complex sentence below? A coding system has been used to clearly identify for you the different sentence elements that are present in this example.</a:t>
            </a:r>
          </a:p>
        </p:txBody>
      </p:sp>
      <p:sp>
        <p:nvSpPr>
          <p:cNvPr id="8" name="TextBox 7">
            <a:extLst>
              <a:ext uri="{FF2B5EF4-FFF2-40B4-BE49-F238E27FC236}">
                <a16:creationId xmlns:a16="http://schemas.microsoft.com/office/drawing/2014/main" id="{BA5431EA-1C4B-7A4B-D932-5E5D44A9A39B}"/>
              </a:ext>
            </a:extLst>
          </p:cNvPr>
          <p:cNvSpPr txBox="1"/>
          <p:nvPr/>
        </p:nvSpPr>
        <p:spPr>
          <a:xfrm>
            <a:off x="359999" y="2479349"/>
            <a:ext cx="11472002" cy="1131848"/>
          </a:xfrm>
          <a:prstGeom prst="rect">
            <a:avLst/>
          </a:prstGeom>
          <a:noFill/>
        </p:spPr>
        <p:txBody>
          <a:bodyPr wrap="square">
            <a:spAutoFit/>
          </a:bodyPr>
          <a:lstStyle/>
          <a:p>
            <a:pPr algn="ctr">
              <a:lnSpc>
                <a:spcPct val="150000"/>
              </a:lnSpc>
              <a:spcAft>
                <a:spcPts val="1200"/>
              </a:spcAft>
            </a:pPr>
            <a:r>
              <a:rPr lang="en-AU" sz="2400" b="1" dirty="0">
                <a:effectLst/>
                <a:latin typeface="+mn-lt"/>
                <a:ea typeface="Calibri" panose="020F0502020204030204" pitchFamily="34" charset="0"/>
              </a:rPr>
              <a:t>‘</a:t>
            </a:r>
            <a:r>
              <a:rPr lang="en-AU" sz="2400" b="1" u="sng" dirty="0">
                <a:solidFill>
                  <a:srgbClr val="64BB47"/>
                </a:solidFill>
                <a:effectLst/>
                <a:latin typeface="+mn-lt"/>
                <a:ea typeface="Calibri" panose="020F0502020204030204" pitchFamily="34" charset="0"/>
              </a:rPr>
              <a:t>As</a:t>
            </a:r>
            <a:r>
              <a:rPr lang="en-AU" sz="2400" b="1" dirty="0">
                <a:solidFill>
                  <a:srgbClr val="B51458"/>
                </a:solidFill>
                <a:effectLst/>
                <a:latin typeface="+mn-lt"/>
                <a:ea typeface="Calibri" panose="020F0502020204030204" pitchFamily="34" charset="0"/>
              </a:rPr>
              <a:t> </a:t>
            </a:r>
            <a:r>
              <a:rPr lang="en-AU" sz="2400" b="1" dirty="0">
                <a:solidFill>
                  <a:schemeClr val="tx2"/>
                </a:solidFill>
                <a:effectLst/>
                <a:latin typeface="+mn-lt"/>
                <a:ea typeface="Calibri" panose="020F0502020204030204" pitchFamily="34" charset="0"/>
              </a:rPr>
              <a:t>people looked forward to what 2004 would bring for them</a:t>
            </a:r>
            <a:r>
              <a:rPr lang="en-AU" sz="2400" b="1" dirty="0">
                <a:effectLst/>
                <a:latin typeface="+mn-lt"/>
                <a:ea typeface="Calibri" panose="020F0502020204030204" pitchFamily="34" charset="0"/>
              </a:rPr>
              <a:t>, </a:t>
            </a:r>
            <a:br>
              <a:rPr lang="en-AU" sz="2400" b="1" dirty="0">
                <a:effectLst/>
                <a:latin typeface="+mn-lt"/>
                <a:ea typeface="Calibri" panose="020F0502020204030204" pitchFamily="34" charset="0"/>
              </a:rPr>
            </a:br>
            <a:r>
              <a:rPr lang="en-AU" sz="2400" b="1" dirty="0">
                <a:solidFill>
                  <a:srgbClr val="00ACC2"/>
                </a:solidFill>
                <a:effectLst/>
                <a:latin typeface="+mn-lt"/>
                <a:ea typeface="Calibri" panose="020F0502020204030204" pitchFamily="34" charset="0"/>
              </a:rPr>
              <a:t>we made our way to the city of Quetta</a:t>
            </a:r>
            <a:r>
              <a:rPr lang="en-AU" sz="2400" b="1" dirty="0">
                <a:effectLst/>
                <a:latin typeface="+mn-lt"/>
                <a:ea typeface="Calibri" panose="020F0502020204030204" pitchFamily="34" charset="0"/>
              </a:rPr>
              <a:t> </a:t>
            </a:r>
            <a:r>
              <a:rPr lang="en-AU" sz="2400" b="1" u="sng" dirty="0">
                <a:effectLst/>
                <a:latin typeface="+mn-lt"/>
                <a:ea typeface="Calibri" panose="020F0502020204030204" pitchFamily="34" charset="0"/>
              </a:rPr>
              <a:t>in Pakistan</a:t>
            </a:r>
            <a:r>
              <a:rPr lang="en-AU" sz="2400" b="1" dirty="0">
                <a:effectLst/>
                <a:latin typeface="+mn-lt"/>
                <a:ea typeface="Calibri" panose="020F0502020204030204" pitchFamily="34" charset="0"/>
              </a:rPr>
              <a:t>.</a:t>
            </a:r>
          </a:p>
        </p:txBody>
      </p:sp>
      <p:sp>
        <p:nvSpPr>
          <p:cNvPr id="6" name="Text Placeholder 4">
            <a:extLst>
              <a:ext uri="{FF2B5EF4-FFF2-40B4-BE49-F238E27FC236}">
                <a16:creationId xmlns:a16="http://schemas.microsoft.com/office/drawing/2014/main" id="{F23DA433-082B-A8B4-540B-A1A31C50C5F4}"/>
              </a:ext>
            </a:extLst>
          </p:cNvPr>
          <p:cNvSpPr txBox="1">
            <a:spLocks/>
          </p:cNvSpPr>
          <p:nvPr/>
        </p:nvSpPr>
        <p:spPr>
          <a:xfrm>
            <a:off x="359999" y="3674724"/>
            <a:ext cx="11484000" cy="3021276"/>
          </a:xfrm>
          <a:prstGeom prst="rect">
            <a:avLst/>
          </a:prstGeom>
        </p:spPr>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AU" sz="1800" b="1" u="sng" dirty="0">
                <a:latin typeface="+mn-lt"/>
                <a:ea typeface="Calibri" panose="020F0502020204030204" pitchFamily="34" charset="0"/>
              </a:rPr>
              <a:t>Adverbial phrases</a:t>
            </a:r>
            <a:r>
              <a:rPr lang="en-AU" sz="1800" b="1" dirty="0">
                <a:latin typeface="+mn-lt"/>
                <a:ea typeface="Calibri" panose="020F0502020204030204" pitchFamily="34" charset="0"/>
              </a:rPr>
              <a:t> </a:t>
            </a:r>
            <a:r>
              <a:rPr lang="en-AU" sz="1800" dirty="0">
                <a:latin typeface="+mn-lt"/>
                <a:ea typeface="Calibri" panose="020F0502020204030204" pitchFamily="34" charset="0"/>
              </a:rPr>
              <a:t>are group of words that provide information about where, when, with what, how far, how long, with whom, about what, as what.</a:t>
            </a:r>
          </a:p>
          <a:p>
            <a:pPr marL="285750" indent="-285750">
              <a:buFont typeface="Arial" panose="020B0604020202020204" pitchFamily="34" charset="0"/>
              <a:buChar char="•"/>
            </a:pPr>
            <a:r>
              <a:rPr lang="en-AU" sz="1800" dirty="0">
                <a:latin typeface="+mn-lt"/>
                <a:ea typeface="Calibri" panose="020F0502020204030204" pitchFamily="34" charset="0"/>
              </a:rPr>
              <a:t>A </a:t>
            </a:r>
            <a:r>
              <a:rPr lang="en-AU" sz="1800" b="1" dirty="0">
                <a:solidFill>
                  <a:srgbClr val="00ACC2"/>
                </a:solidFill>
                <a:latin typeface="+mn-lt"/>
                <a:ea typeface="Calibri" panose="020F0502020204030204" pitchFamily="34" charset="0"/>
              </a:rPr>
              <a:t>main (independent) clause </a:t>
            </a:r>
            <a:r>
              <a:rPr lang="en-AU" sz="1800" dirty="0">
                <a:latin typeface="+mn-lt"/>
                <a:ea typeface="Calibri" panose="020F0502020204030204" pitchFamily="34" charset="0"/>
              </a:rPr>
              <a:t>can stand alone as a complete sentence.</a:t>
            </a:r>
          </a:p>
          <a:p>
            <a:pPr marL="285750" lvl="0" indent="-285750">
              <a:buFont typeface="Arial" panose="020B0604020202020204" pitchFamily="34" charset="0"/>
              <a:buChar char="•"/>
            </a:pPr>
            <a:r>
              <a:rPr lang="en-AU" sz="1800" dirty="0">
                <a:latin typeface="+mn-lt"/>
                <a:ea typeface="Calibri" panose="020F0502020204030204" pitchFamily="34" charset="0"/>
              </a:rPr>
              <a:t>A </a:t>
            </a:r>
            <a:r>
              <a:rPr lang="en-AU" sz="1800" b="1" dirty="0">
                <a:solidFill>
                  <a:schemeClr val="tx2"/>
                </a:solidFill>
                <a:latin typeface="+mn-lt"/>
                <a:ea typeface="Calibri" panose="020F0502020204030204" pitchFamily="34" charset="0"/>
              </a:rPr>
              <a:t>dependent (subordinate) clause </a:t>
            </a:r>
            <a:r>
              <a:rPr lang="en-AU" sz="1800" dirty="0">
                <a:latin typeface="+mn-lt"/>
                <a:ea typeface="Calibri" panose="020F0502020204030204" pitchFamily="34" charset="0"/>
              </a:rPr>
              <a:t>is a group of words that cannot stand alone as a sentence. Dependent clauses can often contain </a:t>
            </a:r>
            <a:r>
              <a:rPr lang="en-AU" sz="1800" b="1" u="sng" dirty="0">
                <a:latin typeface="+mn-lt"/>
                <a:ea typeface="Calibri" panose="020F0502020204030204" pitchFamily="34" charset="0"/>
              </a:rPr>
              <a:t>adverbial phrases</a:t>
            </a:r>
            <a:r>
              <a:rPr lang="en-AU" sz="1800" dirty="0">
                <a:latin typeface="+mn-lt"/>
                <a:ea typeface="Calibri" panose="020F0502020204030204" pitchFamily="34" charset="0"/>
              </a:rPr>
              <a:t>.</a:t>
            </a:r>
          </a:p>
          <a:p>
            <a:pPr marL="285750" lvl="0" indent="-285750">
              <a:buFont typeface="Arial" panose="020B0604020202020204" pitchFamily="34" charset="0"/>
              <a:buChar char="•"/>
            </a:pPr>
            <a:r>
              <a:rPr lang="en-AU" sz="1800" dirty="0">
                <a:latin typeface="+mn-lt"/>
                <a:ea typeface="Calibri" panose="020F0502020204030204" pitchFamily="34" charset="0"/>
              </a:rPr>
              <a:t>A </a:t>
            </a:r>
            <a:r>
              <a:rPr lang="en-AU" sz="1800" b="1" dirty="0">
                <a:solidFill>
                  <a:srgbClr val="64BB47"/>
                </a:solidFill>
                <a:latin typeface="+mn-lt"/>
                <a:ea typeface="Calibri" panose="020F0502020204030204" pitchFamily="34" charset="0"/>
              </a:rPr>
              <a:t>subordinating conjunction </a:t>
            </a:r>
            <a:r>
              <a:rPr lang="en-AU" sz="1800" dirty="0">
                <a:latin typeface="+mn-lt"/>
                <a:ea typeface="Calibri" panose="020F0502020204030204" pitchFamily="34" charset="0"/>
              </a:rPr>
              <a:t>is a word that links a dependent clause to an independent clause.</a:t>
            </a:r>
          </a:p>
        </p:txBody>
      </p:sp>
      <p:sp>
        <p:nvSpPr>
          <p:cNvPr id="2" name="Slide Number Placeholder 1">
            <a:extLst>
              <a:ext uri="{FF2B5EF4-FFF2-40B4-BE49-F238E27FC236}">
                <a16:creationId xmlns:a16="http://schemas.microsoft.com/office/drawing/2014/main" id="{4CDF4C8E-FD05-BA28-FDD1-9BE2BBF995F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17</a:t>
            </a:fld>
            <a:endParaRPr lang="en-AU"/>
          </a:p>
        </p:txBody>
      </p:sp>
    </p:spTree>
    <p:extLst>
      <p:ext uri="{BB962C8B-B14F-4D97-AF65-F5344CB8AC3E}">
        <p14:creationId xmlns:p14="http://schemas.microsoft.com/office/powerpoint/2010/main" val="1424918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a:latin typeface="+mj-lt"/>
                <a:cs typeface="Arial" panose="020B0604020202020204" pitchFamily="34" charset="0"/>
              </a:rPr>
              <a:t>Checking for understanding  </a:t>
            </a:r>
            <a:endParaRPr lang="en-AU">
              <a:latin typeface="+mj-lt"/>
              <a:cs typeface="Arial" panose="020B0604020202020204" pitchFamily="34" charset="0"/>
            </a:endParaRPr>
          </a:p>
        </p:txBody>
      </p:sp>
    </p:spTree>
    <p:extLst>
      <p:ext uri="{BB962C8B-B14F-4D97-AF65-F5344CB8AC3E}">
        <p14:creationId xmlns:p14="http://schemas.microsoft.com/office/powerpoint/2010/main" val="159045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4C3E5D-5934-BCB2-E94A-DA1C866285AC}"/>
              </a:ext>
            </a:extLst>
          </p:cNvPr>
          <p:cNvSpPr>
            <a:spLocks noGrp="1"/>
          </p:cNvSpPr>
          <p:nvPr>
            <p:ph type="title"/>
          </p:nvPr>
        </p:nvSpPr>
        <p:spPr/>
        <p:txBody>
          <a:bodyPr/>
          <a:lstStyle/>
          <a:p>
            <a:r>
              <a:rPr lang="en-AU" dirty="0">
                <a:latin typeface="+mj-lt"/>
              </a:rPr>
              <a:t>Checking your understanding – complex sentences</a:t>
            </a:r>
          </a:p>
        </p:txBody>
      </p:sp>
      <p:sp>
        <p:nvSpPr>
          <p:cNvPr id="4" name="Text Placeholder 3">
            <a:extLst>
              <a:ext uri="{FF2B5EF4-FFF2-40B4-BE49-F238E27FC236}">
                <a16:creationId xmlns:a16="http://schemas.microsoft.com/office/drawing/2014/main" id="{8D5C8545-4984-E559-E8C2-C345953A9AC7}"/>
              </a:ext>
            </a:extLst>
          </p:cNvPr>
          <p:cNvSpPr>
            <a:spLocks noGrp="1"/>
          </p:cNvSpPr>
          <p:nvPr>
            <p:ph type="body" sz="quarter" idx="18"/>
          </p:nvPr>
        </p:nvSpPr>
        <p:spPr/>
        <p:txBody>
          <a:bodyPr/>
          <a:lstStyle/>
          <a:p>
            <a:r>
              <a:rPr lang="en-AU" dirty="0">
                <a:latin typeface="+mj-lt"/>
              </a:rPr>
              <a:t>Can </a:t>
            </a:r>
            <a:r>
              <a:rPr lang="en-AU" dirty="0">
                <a:highlight>
                  <a:srgbClr val="FFFFFF"/>
                </a:highlight>
                <a:latin typeface="+mj-lt"/>
              </a:rPr>
              <a:t>you differentiate </a:t>
            </a:r>
            <a:r>
              <a:rPr lang="en-AU" dirty="0">
                <a:latin typeface="+mj-lt"/>
              </a:rPr>
              <a:t>between simple and compound sentences and complex sentences?</a:t>
            </a:r>
          </a:p>
        </p:txBody>
      </p:sp>
      <p:sp>
        <p:nvSpPr>
          <p:cNvPr id="5" name="Text Placeholder 4">
            <a:extLst>
              <a:ext uri="{FF2B5EF4-FFF2-40B4-BE49-F238E27FC236}">
                <a16:creationId xmlns:a16="http://schemas.microsoft.com/office/drawing/2014/main" id="{98685BC1-2438-0E7C-7E8B-FCBEA8276073}"/>
              </a:ext>
            </a:extLst>
          </p:cNvPr>
          <p:cNvSpPr>
            <a:spLocks noGrp="1"/>
          </p:cNvSpPr>
          <p:nvPr>
            <p:ph type="body" sz="quarter" idx="17"/>
          </p:nvPr>
        </p:nvSpPr>
        <p:spPr>
          <a:xfrm>
            <a:off x="360000" y="1405086"/>
            <a:ext cx="11484000" cy="5290914"/>
          </a:xfrm>
        </p:spPr>
        <p:txBody>
          <a:bodyPr/>
          <a:lstStyle/>
          <a:p>
            <a:pPr>
              <a:spcAft>
                <a:spcPts val="600"/>
              </a:spcAft>
            </a:pPr>
            <a:r>
              <a:rPr lang="en-AU" b="1" dirty="0">
                <a:latin typeface="+mn-lt"/>
              </a:rPr>
              <a:t>Activity to check your understanding</a:t>
            </a:r>
          </a:p>
          <a:p>
            <a:pPr marL="342900" indent="-342900">
              <a:spcAft>
                <a:spcPts val="600"/>
              </a:spcAft>
              <a:buFont typeface="+mj-lt"/>
              <a:buAutoNum type="arabicPeriod"/>
            </a:pPr>
            <a:r>
              <a:rPr lang="en-AU" sz="1800" dirty="0">
                <a:latin typeface="+mn-lt"/>
              </a:rPr>
              <a:t>Identify the </a:t>
            </a:r>
            <a:r>
              <a:rPr lang="en-AU" sz="1800" b="1" dirty="0">
                <a:latin typeface="+mn-lt"/>
              </a:rPr>
              <a:t>complex sentence </a:t>
            </a:r>
            <a:r>
              <a:rPr lang="en-AU" sz="1800" dirty="0">
                <a:latin typeface="+mn-lt"/>
              </a:rPr>
              <a:t>in the list of sentences below:</a:t>
            </a:r>
          </a:p>
          <a:p>
            <a:pPr marL="702900" lvl="4" indent="-342900">
              <a:buFont typeface="+mj-lt"/>
              <a:buAutoNum type="alphaLcPeriod"/>
            </a:pPr>
            <a:r>
              <a:rPr lang="en-AU" dirty="0">
                <a:latin typeface="+mn-lt"/>
              </a:rPr>
              <a:t>My family moved from Kabul to </a:t>
            </a:r>
            <a:r>
              <a:rPr lang="en-AU" dirty="0" err="1">
                <a:latin typeface="+mn-lt"/>
              </a:rPr>
              <a:t>Jaghori</a:t>
            </a:r>
            <a:r>
              <a:rPr lang="en-AU" dirty="0">
                <a:latin typeface="+mn-lt"/>
              </a:rPr>
              <a:t>. I was born three to four months before this.</a:t>
            </a:r>
          </a:p>
          <a:p>
            <a:pPr marL="702900" lvl="4" indent="-342900">
              <a:buFont typeface="+mj-lt"/>
              <a:buAutoNum type="alphaLcPeriod"/>
            </a:pPr>
            <a:r>
              <a:rPr lang="en-AU" dirty="0">
                <a:latin typeface="+mn-lt"/>
              </a:rPr>
              <a:t>I was born and my family moved from Kabul to </a:t>
            </a:r>
            <a:r>
              <a:rPr lang="en-AU" dirty="0" err="1">
                <a:latin typeface="+mn-lt"/>
              </a:rPr>
              <a:t>Jaghori</a:t>
            </a:r>
            <a:r>
              <a:rPr lang="en-AU" dirty="0">
                <a:latin typeface="+mn-lt"/>
              </a:rPr>
              <a:t>.</a:t>
            </a:r>
          </a:p>
          <a:p>
            <a:pPr marL="702900" lvl="4" indent="-342900">
              <a:buFont typeface="+mj-lt"/>
              <a:buAutoNum type="alphaLcPeriod"/>
            </a:pPr>
            <a:r>
              <a:rPr lang="en-AU" dirty="0">
                <a:latin typeface="+mn-lt"/>
              </a:rPr>
              <a:t>Three or four months after I was born, my family moved from Kabul to </a:t>
            </a:r>
            <a:r>
              <a:rPr lang="en-AU" dirty="0" err="1">
                <a:latin typeface="+mn-lt"/>
              </a:rPr>
              <a:t>Jaghori</a:t>
            </a:r>
            <a:r>
              <a:rPr lang="en-AU" dirty="0">
                <a:latin typeface="+mn-lt"/>
              </a:rPr>
              <a:t>, in </a:t>
            </a:r>
            <a:r>
              <a:rPr lang="en-AU" dirty="0" err="1">
                <a:latin typeface="+mn-lt"/>
              </a:rPr>
              <a:t>Hazarajat</a:t>
            </a:r>
            <a:r>
              <a:rPr lang="en-AU" dirty="0">
                <a:latin typeface="+mn-lt"/>
              </a:rPr>
              <a:t>.</a:t>
            </a:r>
          </a:p>
          <a:p>
            <a:pPr marL="342900" indent="-342900">
              <a:spcAft>
                <a:spcPts val="600"/>
              </a:spcAft>
              <a:buFont typeface="+mj-lt"/>
              <a:buAutoNum type="arabicPeriod"/>
            </a:pPr>
            <a:r>
              <a:rPr lang="en-AU" sz="1800" dirty="0">
                <a:latin typeface="+mn-lt"/>
                <a:ea typeface="Calibri" panose="020F0502020204030204" pitchFamily="34" charset="0"/>
              </a:rPr>
              <a:t>Identify the </a:t>
            </a:r>
            <a:r>
              <a:rPr lang="en-AU" sz="1800" b="1" dirty="0">
                <a:latin typeface="+mn-lt"/>
                <a:ea typeface="Calibri" panose="020F0502020204030204" pitchFamily="34" charset="0"/>
              </a:rPr>
              <a:t>complex sentence </a:t>
            </a:r>
            <a:r>
              <a:rPr lang="en-AU" sz="1800" dirty="0">
                <a:latin typeface="+mn-lt"/>
                <a:ea typeface="Calibri" panose="020F0502020204030204" pitchFamily="34" charset="0"/>
              </a:rPr>
              <a:t>in the list of sentences below:</a:t>
            </a:r>
          </a:p>
          <a:p>
            <a:pPr marL="702900" lvl="4" indent="-342900">
              <a:buFont typeface="+mj-lt"/>
              <a:buAutoNum type="alphaLcPeriod"/>
            </a:pPr>
            <a:r>
              <a:rPr lang="en-AU" dirty="0">
                <a:latin typeface="+mn-lt"/>
              </a:rPr>
              <a:t>When my uncle told mum about my dad, she dropped to her knees and cried.</a:t>
            </a:r>
          </a:p>
          <a:p>
            <a:pPr marL="702900" lvl="4" indent="-342900">
              <a:buFont typeface="+mj-lt"/>
              <a:buAutoNum type="alphaLcPeriod"/>
            </a:pPr>
            <a:r>
              <a:rPr lang="en-AU" dirty="0">
                <a:latin typeface="+mn-lt"/>
              </a:rPr>
              <a:t>My uncle told mum about my dad and she dropped to her knees and cried.</a:t>
            </a:r>
          </a:p>
          <a:p>
            <a:pPr marL="702900" lvl="4" indent="-342900">
              <a:buFont typeface="+mj-lt"/>
              <a:buAutoNum type="alphaLcPeriod"/>
            </a:pPr>
            <a:r>
              <a:rPr lang="en-AU" dirty="0">
                <a:latin typeface="+mn-lt"/>
              </a:rPr>
              <a:t>My uncle told mum about my dad. She dropped to her knees and cried.</a:t>
            </a:r>
          </a:p>
          <a:p>
            <a:pPr lvl="2">
              <a:spcBef>
                <a:spcPts val="600"/>
              </a:spcBef>
            </a:pPr>
            <a:r>
              <a:rPr lang="en-AU" b="1" dirty="0">
                <a:solidFill>
                  <a:schemeClr val="accent2"/>
                </a:solidFill>
                <a:latin typeface="+mn-lt"/>
              </a:rPr>
              <a:t>Quick reflection – </a:t>
            </a:r>
            <a:r>
              <a:rPr lang="en-AU" b="1" dirty="0">
                <a:solidFill>
                  <a:schemeClr val="tx2"/>
                </a:solidFill>
                <a:latin typeface="+mn-lt"/>
              </a:rPr>
              <a:t>how do you know that the answers you selected are correct? What clues did you use to identify the elements of a complex sentence?</a:t>
            </a:r>
          </a:p>
          <a:p>
            <a:pPr marL="457200" lvl="1" indent="-457200">
              <a:buFont typeface="+mj-lt"/>
              <a:buAutoNum type="alphaLcPeriod"/>
            </a:pPr>
            <a:endParaRPr lang="en-AU" sz="1600" dirty="0">
              <a:latin typeface="+mn-lt"/>
            </a:endParaRPr>
          </a:p>
        </p:txBody>
      </p:sp>
      <p:sp>
        <p:nvSpPr>
          <p:cNvPr id="2" name="Slide Number Placeholder 1">
            <a:extLst>
              <a:ext uri="{FF2B5EF4-FFF2-40B4-BE49-F238E27FC236}">
                <a16:creationId xmlns:a16="http://schemas.microsoft.com/office/drawing/2014/main" id="{85968C73-BDB6-F3ED-0331-9CF34CF9AEB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19</a:t>
            </a:fld>
            <a:endParaRPr lang="en-AU"/>
          </a:p>
        </p:txBody>
      </p:sp>
    </p:spTree>
    <p:extLst>
      <p:ext uri="{BB962C8B-B14F-4D97-AF65-F5344CB8AC3E}">
        <p14:creationId xmlns:p14="http://schemas.microsoft.com/office/powerpoint/2010/main" val="3866171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fade">
                                      <p:cBhvr>
                                        <p:cTn id="43"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38185-B00A-9878-8E80-7D55E5647711}"/>
              </a:ext>
            </a:extLst>
          </p:cNvPr>
          <p:cNvSpPr>
            <a:spLocks noGrp="1"/>
          </p:cNvSpPr>
          <p:nvPr>
            <p:ph type="ctrTitle"/>
          </p:nvPr>
        </p:nvSpPr>
        <p:spPr/>
        <p:txBody>
          <a:bodyPr/>
          <a:lstStyle/>
          <a:p>
            <a:r>
              <a:rPr lang="en-AU" dirty="0">
                <a:latin typeface="+mj-lt"/>
              </a:rPr>
              <a:t>Phase 3 – Adverbial phrases and clauses </a:t>
            </a:r>
          </a:p>
        </p:txBody>
      </p:sp>
      <p:sp>
        <p:nvSpPr>
          <p:cNvPr id="11" name="Text Placeholder 10">
            <a:extLst>
              <a:ext uri="{FF2B5EF4-FFF2-40B4-BE49-F238E27FC236}">
                <a16:creationId xmlns:a16="http://schemas.microsoft.com/office/drawing/2014/main" id="{3D12AD43-6748-1D46-1B69-DCBF45A45856}"/>
              </a:ext>
            </a:extLst>
          </p:cNvPr>
          <p:cNvSpPr>
            <a:spLocks noGrp="1"/>
          </p:cNvSpPr>
          <p:nvPr>
            <p:ph type="body" sz="quarter" idx="10"/>
          </p:nvPr>
        </p:nvSpPr>
        <p:spPr/>
        <p:txBody>
          <a:bodyPr/>
          <a:lstStyle/>
          <a:p>
            <a:r>
              <a:rPr lang="en-AU" dirty="0">
                <a:latin typeface="+mj-lt"/>
              </a:rPr>
              <a:t>Stage 4 – Year 7  – 7.1</a:t>
            </a:r>
          </a:p>
        </p:txBody>
      </p:sp>
      <p:sp>
        <p:nvSpPr>
          <p:cNvPr id="4" name="Text Placeholder 3">
            <a:extLst>
              <a:ext uri="{FF2B5EF4-FFF2-40B4-BE49-F238E27FC236}">
                <a16:creationId xmlns:a16="http://schemas.microsoft.com/office/drawing/2014/main" id="{C2437DD6-D0A4-AF49-D1EA-95380D4D5E26}"/>
              </a:ext>
            </a:extLst>
          </p:cNvPr>
          <p:cNvSpPr>
            <a:spLocks noGrp="1"/>
          </p:cNvSpPr>
          <p:nvPr>
            <p:ph type="body" sz="quarter" idx="16"/>
          </p:nvPr>
        </p:nvSpPr>
        <p:spPr/>
        <p:txBody>
          <a:bodyPr/>
          <a:lstStyle/>
          <a:p>
            <a:r>
              <a:rPr lang="en-AU" dirty="0">
                <a:latin typeface="+mj-lt"/>
              </a:rPr>
              <a:t>‘Powerful youth voices’</a:t>
            </a:r>
          </a:p>
        </p:txBody>
      </p:sp>
      <p:sp>
        <p:nvSpPr>
          <p:cNvPr id="10" name="Text Placeholder 9">
            <a:extLst>
              <a:ext uri="{FF2B5EF4-FFF2-40B4-BE49-F238E27FC236}">
                <a16:creationId xmlns:a16="http://schemas.microsoft.com/office/drawing/2014/main" id="{CA5E7E5A-B4C4-F5B9-98E5-6C838D018316}"/>
              </a:ext>
            </a:extLst>
          </p:cNvPr>
          <p:cNvSpPr>
            <a:spLocks noGrp="1"/>
          </p:cNvSpPr>
          <p:nvPr>
            <p:ph type="body" sz="quarter" idx="14"/>
          </p:nvPr>
        </p:nvSpPr>
        <p:spPr/>
        <p:txBody>
          <a:bodyPr/>
          <a:lstStyle/>
          <a:p>
            <a:r>
              <a:rPr lang="en-AU" dirty="0">
                <a:latin typeface="+mj-lt"/>
              </a:rPr>
              <a:t>Term 1</a:t>
            </a:r>
          </a:p>
        </p:txBody>
      </p:sp>
      <p:pic>
        <p:nvPicPr>
          <p:cNvPr id="7" name="Picture Placeholder 6">
            <a:extLst>
              <a:ext uri="{FF2B5EF4-FFF2-40B4-BE49-F238E27FC236}">
                <a16:creationId xmlns:a16="http://schemas.microsoft.com/office/drawing/2014/main" id="{8B1F3889-EFC5-FD9C-F409-B54A6B9DB289}"/>
              </a:ext>
              <a:ext uri="{C183D7F6-B498-43B3-948B-1728B52AA6E4}">
                <adec:decorative xmlns:adec="http://schemas.microsoft.com/office/drawing/2017/decorative" val="1"/>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p:blipFill>
        <p:spPr>
          <a:xfrm>
            <a:off x="7128000" y="0"/>
            <a:ext cx="5064000" cy="6495761"/>
          </a:xfrm>
        </p:spPr>
      </p:pic>
      <p:sp>
        <p:nvSpPr>
          <p:cNvPr id="5" name="Rectangle 1">
            <a:extLst>
              <a:ext uri="{FF2B5EF4-FFF2-40B4-BE49-F238E27FC236}">
                <a16:creationId xmlns:a16="http://schemas.microsoft.com/office/drawing/2014/main" id="{6EB7BC60-CE89-1225-11CB-9DC0591C541C}"/>
              </a:ext>
            </a:extLst>
          </p:cNvPr>
          <p:cNvSpPr>
            <a:spLocks noChangeArrowheads="1"/>
          </p:cNvSpPr>
          <p:nvPr/>
        </p:nvSpPr>
        <p:spPr bwMode="auto">
          <a:xfrm>
            <a:off x="7128000" y="6540917"/>
            <a:ext cx="38644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effectLst/>
                <a:latin typeface="Arial" panose="020B0604020202020204" pitchFamily="34" charset="0"/>
              </a:rPr>
              <a:t>Photo by </a:t>
            </a:r>
            <a:r>
              <a:rPr kumimoji="0" lang="en-US" altLang="en-US" sz="1200" b="0" i="0" u="none" strike="noStrike" cap="none" normalizeH="0" baseline="0" dirty="0" err="1">
                <a:ln>
                  <a:noFill/>
                </a:ln>
                <a:solidFill>
                  <a:schemeClr val="accent2"/>
                </a:solidFill>
                <a:effectLst/>
                <a:latin typeface="Arial" panose="020B0604020202020204" pitchFamily="34" charset="0"/>
                <a:hlinkClick r:id="rId4">
                  <a:extLst>
                    <a:ext uri="{A12FA001-AC4F-418D-AE19-62706E023703}">
                      <ahyp:hlinkClr xmlns:ahyp="http://schemas.microsoft.com/office/drawing/2018/hyperlinkcolor" val="tx"/>
                    </a:ext>
                  </a:extLst>
                </a:hlinkClick>
              </a:rPr>
              <a:t>Murilo</a:t>
            </a:r>
            <a:r>
              <a:rPr kumimoji="0" lang="en-US" altLang="en-US" sz="1200" b="0" i="0" u="none" strike="noStrike" cap="none" normalizeH="0" baseline="0" dirty="0">
                <a:ln>
                  <a:noFill/>
                </a:ln>
                <a:solidFill>
                  <a:schemeClr val="accent2"/>
                </a:solidFill>
                <a:effectLst/>
                <a:latin typeface="Arial" panose="020B0604020202020204" pitchFamily="34" charset="0"/>
                <a:hlinkClick r:id="rId4">
                  <a:extLst>
                    <a:ext uri="{A12FA001-AC4F-418D-AE19-62706E023703}">
                      <ahyp:hlinkClr xmlns:ahyp="http://schemas.microsoft.com/office/drawing/2018/hyperlinkcolor" val="tx"/>
                    </a:ext>
                  </a:extLst>
                </a:hlinkClick>
              </a:rPr>
              <a:t> Viviani</a:t>
            </a:r>
            <a:r>
              <a:rPr kumimoji="0" lang="en-US" altLang="en-US" sz="1200" b="0" i="0" u="none" strike="noStrike" cap="none" normalizeH="0" baseline="0" dirty="0">
                <a:ln>
                  <a:noFill/>
                </a:ln>
                <a:solidFill>
                  <a:schemeClr val="accent2"/>
                </a:solidFill>
                <a:effectLst/>
                <a:latin typeface="Arial" panose="020B0604020202020204" pitchFamily="34" charset="0"/>
              </a:rPr>
              <a:t> </a:t>
            </a:r>
            <a:r>
              <a:rPr kumimoji="0" lang="en-US" altLang="en-US" sz="1200" b="0" i="0" u="none" strike="noStrike" cap="none" normalizeH="0" baseline="0" dirty="0">
                <a:ln>
                  <a:noFill/>
                </a:ln>
                <a:effectLst/>
                <a:latin typeface="Arial" panose="020B0604020202020204" pitchFamily="34" charset="0"/>
              </a:rPr>
              <a:t>on</a:t>
            </a:r>
            <a:r>
              <a:rPr kumimoji="0" lang="en-US" altLang="en-US" sz="1200" b="0" i="0" u="none" strike="noStrike" cap="none" normalizeH="0" baseline="0" dirty="0">
                <a:ln>
                  <a:noFill/>
                </a:ln>
                <a:solidFill>
                  <a:schemeClr val="accent2"/>
                </a:solidFill>
                <a:effectLst/>
                <a:latin typeface="Arial" panose="020B0604020202020204" pitchFamily="34" charset="0"/>
              </a:rPr>
              <a:t> </a:t>
            </a:r>
            <a:r>
              <a:rPr kumimoji="0" lang="en-US" altLang="en-US" sz="1200" b="0" i="0" u="none" strike="noStrike" cap="none" normalizeH="0" baseline="0" dirty="0" err="1">
                <a:ln>
                  <a:noFill/>
                </a:ln>
                <a:solidFill>
                  <a:schemeClr val="accent2"/>
                </a:solidFill>
                <a:effectLst/>
                <a:latin typeface="Arial" panose="020B0604020202020204" pitchFamily="34" charset="0"/>
                <a:hlinkClick r:id="rId5">
                  <a:extLst>
                    <a:ext uri="{A12FA001-AC4F-418D-AE19-62706E023703}">
                      <ahyp:hlinkClr xmlns:ahyp="http://schemas.microsoft.com/office/drawing/2018/hyperlinkcolor" val="tx"/>
                    </a:ext>
                  </a:extLst>
                </a:hlinkClick>
              </a:rPr>
              <a:t>Unsplash</a:t>
            </a:r>
            <a:r>
              <a:rPr kumimoji="0" lang="en-US" altLang="en-US" sz="1200" b="0" i="0" u="none" strike="noStrike" cap="none" normalizeH="0" baseline="0" dirty="0">
                <a:ln>
                  <a:noFill/>
                </a:ln>
                <a:effectLst/>
                <a:latin typeface="Arial" panose="020B0604020202020204" pitchFamily="34" charset="0"/>
              </a:rPr>
              <a:t> </a:t>
            </a:r>
          </a:p>
        </p:txBody>
      </p:sp>
    </p:spTree>
    <p:extLst>
      <p:ext uri="{BB962C8B-B14F-4D97-AF65-F5344CB8AC3E}">
        <p14:creationId xmlns:p14="http://schemas.microsoft.com/office/powerpoint/2010/main" val="3218114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4C3E5D-5934-BCB2-E94A-DA1C866285AC}"/>
              </a:ext>
            </a:extLst>
          </p:cNvPr>
          <p:cNvSpPr>
            <a:spLocks noGrp="1"/>
          </p:cNvSpPr>
          <p:nvPr>
            <p:ph type="title"/>
          </p:nvPr>
        </p:nvSpPr>
        <p:spPr/>
        <p:txBody>
          <a:bodyPr/>
          <a:lstStyle/>
          <a:p>
            <a:r>
              <a:rPr lang="en-AU" dirty="0">
                <a:latin typeface="+mj-lt"/>
              </a:rPr>
              <a:t>Checking your understanding – sentence components</a:t>
            </a:r>
          </a:p>
        </p:txBody>
      </p:sp>
      <p:sp>
        <p:nvSpPr>
          <p:cNvPr id="4" name="Text Placeholder 3">
            <a:extLst>
              <a:ext uri="{FF2B5EF4-FFF2-40B4-BE49-F238E27FC236}">
                <a16:creationId xmlns:a16="http://schemas.microsoft.com/office/drawing/2014/main" id="{8D5C8545-4984-E559-E8C2-C345953A9AC7}"/>
              </a:ext>
            </a:extLst>
          </p:cNvPr>
          <p:cNvSpPr>
            <a:spLocks noGrp="1"/>
          </p:cNvSpPr>
          <p:nvPr>
            <p:ph type="body" sz="quarter" idx="18"/>
          </p:nvPr>
        </p:nvSpPr>
        <p:spPr/>
        <p:txBody>
          <a:bodyPr/>
          <a:lstStyle/>
          <a:p>
            <a:r>
              <a:rPr lang="en-AU" dirty="0">
                <a:latin typeface="+mj-lt"/>
              </a:rPr>
              <a:t>Can you identify the different sentence components in the examples below?</a:t>
            </a:r>
          </a:p>
        </p:txBody>
      </p:sp>
      <p:sp>
        <p:nvSpPr>
          <p:cNvPr id="5" name="Text Placeholder 4">
            <a:extLst>
              <a:ext uri="{FF2B5EF4-FFF2-40B4-BE49-F238E27FC236}">
                <a16:creationId xmlns:a16="http://schemas.microsoft.com/office/drawing/2014/main" id="{98685BC1-2438-0E7C-7E8B-FCBEA8276073}"/>
              </a:ext>
            </a:extLst>
          </p:cNvPr>
          <p:cNvSpPr>
            <a:spLocks noGrp="1"/>
          </p:cNvSpPr>
          <p:nvPr>
            <p:ph type="body" sz="quarter" idx="17"/>
          </p:nvPr>
        </p:nvSpPr>
        <p:spPr>
          <a:xfrm>
            <a:off x="360000" y="1567086"/>
            <a:ext cx="8501778" cy="4807835"/>
          </a:xfrm>
        </p:spPr>
        <p:txBody>
          <a:bodyPr/>
          <a:lstStyle/>
          <a:p>
            <a:r>
              <a:rPr lang="en-AU" sz="1800" b="1" dirty="0">
                <a:latin typeface="+mn-lt"/>
              </a:rPr>
              <a:t>The below examples are ‘coded’ to identify different sentence components</a:t>
            </a:r>
          </a:p>
          <a:p>
            <a:pPr marL="342900" lvl="3" indent="-342900">
              <a:spcAft>
                <a:spcPts val="1200"/>
              </a:spcAft>
              <a:buFont typeface="+mj-lt"/>
              <a:buAutoNum type="arabicPeriod"/>
            </a:pPr>
            <a:r>
              <a:rPr lang="en-AU" u="sng" dirty="0">
                <a:latin typeface="+mn-lt"/>
              </a:rPr>
              <a:t>Three or four months</a:t>
            </a:r>
            <a:r>
              <a:rPr lang="en-AU" dirty="0">
                <a:latin typeface="+mn-lt"/>
              </a:rPr>
              <a:t> </a:t>
            </a:r>
            <a:r>
              <a:rPr lang="en-AU" b="1" i="1" dirty="0">
                <a:solidFill>
                  <a:srgbClr val="B51458"/>
                </a:solidFill>
                <a:latin typeface="+mn-lt"/>
              </a:rPr>
              <a:t>after</a:t>
            </a:r>
            <a:r>
              <a:rPr lang="en-AU" dirty="0">
                <a:solidFill>
                  <a:srgbClr val="B51458"/>
                </a:solidFill>
                <a:latin typeface="+mn-lt"/>
              </a:rPr>
              <a:t> I was born</a:t>
            </a:r>
            <a:r>
              <a:rPr lang="en-AU" dirty="0">
                <a:latin typeface="+mn-lt"/>
              </a:rPr>
              <a:t>, </a:t>
            </a:r>
            <a:r>
              <a:rPr lang="en-AU" dirty="0">
                <a:solidFill>
                  <a:srgbClr val="00ACC2"/>
                </a:solidFill>
                <a:latin typeface="+mn-lt"/>
              </a:rPr>
              <a:t>my family moved</a:t>
            </a:r>
            <a:r>
              <a:rPr lang="en-AU" dirty="0">
                <a:latin typeface="+mn-lt"/>
              </a:rPr>
              <a:t> </a:t>
            </a:r>
            <a:r>
              <a:rPr lang="en-AU" b="1" i="1" u="sng" dirty="0">
                <a:latin typeface="+mn-lt"/>
              </a:rPr>
              <a:t>from</a:t>
            </a:r>
            <a:r>
              <a:rPr lang="en-AU" u="sng" dirty="0">
                <a:latin typeface="+mn-lt"/>
              </a:rPr>
              <a:t> Kabul to </a:t>
            </a:r>
            <a:r>
              <a:rPr lang="en-AU" u="sng" dirty="0" err="1">
                <a:latin typeface="+mn-lt"/>
              </a:rPr>
              <a:t>Jaghori</a:t>
            </a:r>
            <a:r>
              <a:rPr lang="en-AU" u="sng" dirty="0">
                <a:latin typeface="+mn-lt"/>
              </a:rPr>
              <a:t>, </a:t>
            </a:r>
            <a:r>
              <a:rPr lang="en-AU" dirty="0">
                <a:latin typeface="+mn-lt"/>
              </a:rPr>
              <a:t>in </a:t>
            </a:r>
            <a:r>
              <a:rPr lang="en-AU" dirty="0" err="1">
                <a:latin typeface="+mn-lt"/>
              </a:rPr>
              <a:t>Hazarajat</a:t>
            </a:r>
            <a:r>
              <a:rPr lang="en-AU" dirty="0">
                <a:latin typeface="+mn-lt"/>
              </a:rPr>
              <a:t>.</a:t>
            </a:r>
          </a:p>
          <a:p>
            <a:pPr marL="342900" lvl="3" indent="-342900">
              <a:spcAft>
                <a:spcPts val="1200"/>
              </a:spcAft>
              <a:buFont typeface="+mj-lt"/>
              <a:buAutoNum type="arabicPeriod"/>
            </a:pPr>
            <a:r>
              <a:rPr lang="en-AU" b="1" i="1" dirty="0">
                <a:solidFill>
                  <a:srgbClr val="B51458"/>
                </a:solidFill>
                <a:latin typeface="+mn-lt"/>
              </a:rPr>
              <a:t>When</a:t>
            </a:r>
            <a:r>
              <a:rPr lang="en-AU" dirty="0">
                <a:solidFill>
                  <a:srgbClr val="B51458"/>
                </a:solidFill>
                <a:latin typeface="+mn-lt"/>
              </a:rPr>
              <a:t> my uncle told mum about my dad</a:t>
            </a:r>
            <a:r>
              <a:rPr lang="en-AU" dirty="0">
                <a:latin typeface="+mn-lt"/>
              </a:rPr>
              <a:t>, </a:t>
            </a:r>
            <a:r>
              <a:rPr lang="en-AU" dirty="0">
                <a:solidFill>
                  <a:srgbClr val="00ACC2"/>
                </a:solidFill>
                <a:latin typeface="+mn-lt"/>
              </a:rPr>
              <a:t>she dropped to her knees and cried</a:t>
            </a:r>
            <a:r>
              <a:rPr lang="en-AU" dirty="0">
                <a:latin typeface="+mn-lt"/>
              </a:rPr>
              <a:t>.</a:t>
            </a:r>
          </a:p>
          <a:p>
            <a:pPr lvl="3" indent="0">
              <a:spcAft>
                <a:spcPts val="1200"/>
              </a:spcAft>
              <a:buNone/>
            </a:pPr>
            <a:r>
              <a:rPr lang="en-AU" b="1" dirty="0">
                <a:latin typeface="+mn-lt"/>
              </a:rPr>
              <a:t>Activity to check your understanding – </a:t>
            </a:r>
            <a:r>
              <a:rPr lang="en-AU" dirty="0">
                <a:latin typeface="+mn-lt"/>
              </a:rPr>
              <a:t>write down the sentences from ‘My Mother, My Hero’ and ‘code’ them to identify the different sentence components. </a:t>
            </a:r>
          </a:p>
          <a:p>
            <a:pPr marL="342900" lvl="3" indent="-342900">
              <a:spcAft>
                <a:spcPts val="1200"/>
              </a:spcAft>
            </a:pPr>
            <a:r>
              <a:rPr lang="en-AU" dirty="0">
                <a:latin typeface="+mn-lt"/>
              </a:rPr>
              <a:t>After years of living without my father, we received news that he was alive and well in a country called Australia.</a:t>
            </a:r>
          </a:p>
          <a:p>
            <a:pPr marL="342900" lvl="3" indent="-342900">
              <a:spcAft>
                <a:spcPts val="1200"/>
              </a:spcAft>
            </a:pPr>
            <a:r>
              <a:rPr lang="en-AU" dirty="0">
                <a:latin typeface="+mn-lt"/>
              </a:rPr>
              <a:t>After finishing my studies, I hope to work hard with different people and help those that are in need.</a:t>
            </a:r>
          </a:p>
          <a:p>
            <a:pPr lvl="3" indent="0">
              <a:spcAft>
                <a:spcPts val="1200"/>
              </a:spcAft>
              <a:buNone/>
            </a:pPr>
            <a:endParaRPr lang="en-AU" dirty="0">
              <a:latin typeface="+mn-lt"/>
            </a:endParaRPr>
          </a:p>
          <a:p>
            <a:pPr lvl="3" indent="0">
              <a:spcAft>
                <a:spcPts val="1200"/>
              </a:spcAft>
              <a:buNone/>
            </a:pPr>
            <a:endParaRPr lang="en-AU" dirty="0">
              <a:latin typeface="+mn-lt"/>
            </a:endParaRPr>
          </a:p>
          <a:p>
            <a:pPr lvl="3" indent="0">
              <a:spcAft>
                <a:spcPts val="1200"/>
              </a:spcAft>
              <a:buNone/>
            </a:pPr>
            <a:endParaRPr lang="en-AU" dirty="0">
              <a:latin typeface="+mn-lt"/>
            </a:endParaRPr>
          </a:p>
          <a:p>
            <a:pPr lvl="3" indent="0">
              <a:spcAft>
                <a:spcPts val="1200"/>
              </a:spcAft>
              <a:buNone/>
            </a:pPr>
            <a:endParaRPr lang="en-AU" dirty="0">
              <a:latin typeface="+mn-lt"/>
            </a:endParaRPr>
          </a:p>
          <a:p>
            <a:pPr lvl="3" indent="0">
              <a:spcAft>
                <a:spcPts val="1200"/>
              </a:spcAft>
              <a:buNone/>
            </a:pPr>
            <a:endParaRPr lang="en-AU" dirty="0">
              <a:latin typeface="+mn-lt"/>
            </a:endParaRPr>
          </a:p>
        </p:txBody>
      </p:sp>
      <p:sp>
        <p:nvSpPr>
          <p:cNvPr id="10" name="TextBox 9">
            <a:extLst>
              <a:ext uri="{FF2B5EF4-FFF2-40B4-BE49-F238E27FC236}">
                <a16:creationId xmlns:a16="http://schemas.microsoft.com/office/drawing/2014/main" id="{A94A2E4B-A17D-73A9-182E-92BEAD9B468D}"/>
              </a:ext>
            </a:extLst>
          </p:cNvPr>
          <p:cNvSpPr txBox="1"/>
          <p:nvPr/>
        </p:nvSpPr>
        <p:spPr>
          <a:xfrm>
            <a:off x="9085944" y="1432304"/>
            <a:ext cx="2857674" cy="3672800"/>
          </a:xfrm>
          <a:prstGeom prst="rect">
            <a:avLst/>
          </a:prstGeom>
          <a:noFill/>
          <a:ln w="38100">
            <a:solidFill>
              <a:schemeClr val="tx1"/>
            </a:solidFill>
          </a:ln>
        </p:spPr>
        <p:txBody>
          <a:bodyPr wrap="square">
            <a:spAutoFit/>
          </a:bodyPr>
          <a:lstStyle/>
          <a:p>
            <a:pPr marL="285750" indent="-285750" algn="l">
              <a:lnSpc>
                <a:spcPct val="150000"/>
              </a:lnSpc>
              <a:spcAft>
                <a:spcPts val="1200"/>
              </a:spcAft>
              <a:buFont typeface="Arial" panose="020B0604020202020204" pitchFamily="34" charset="0"/>
              <a:buChar char="•"/>
            </a:pPr>
            <a:r>
              <a:rPr lang="en-AU" sz="1800" u="sng" dirty="0">
                <a:ea typeface="Calibri" panose="020F0502020204030204" pitchFamily="34" charset="0"/>
              </a:rPr>
              <a:t>Adverbial phrase(s)</a:t>
            </a:r>
            <a:r>
              <a:rPr lang="en-AU" sz="1800" dirty="0">
                <a:ea typeface="Calibri" panose="020F0502020204030204" pitchFamily="34" charset="0"/>
              </a:rPr>
              <a:t> have been underlined.</a:t>
            </a:r>
          </a:p>
          <a:p>
            <a:pPr marL="285750" indent="-285750" algn="l">
              <a:lnSpc>
                <a:spcPct val="150000"/>
              </a:lnSpc>
              <a:spcAft>
                <a:spcPts val="1200"/>
              </a:spcAft>
              <a:buFont typeface="Arial" panose="020B0604020202020204" pitchFamily="34" charset="0"/>
              <a:buChar char="•"/>
            </a:pPr>
            <a:r>
              <a:rPr lang="en-AU" sz="1800" dirty="0">
                <a:solidFill>
                  <a:srgbClr val="00ACC2"/>
                </a:solidFill>
                <a:ea typeface="Calibri" panose="020F0502020204030204" pitchFamily="34" charset="0"/>
              </a:rPr>
              <a:t>M</a:t>
            </a:r>
            <a:r>
              <a:rPr lang="en-AU" sz="1800" dirty="0">
                <a:solidFill>
                  <a:srgbClr val="00ACC2"/>
                </a:solidFill>
                <a:effectLst/>
                <a:ea typeface="Calibri" panose="020F0502020204030204" pitchFamily="34" charset="0"/>
              </a:rPr>
              <a:t>ain (independent) clauses</a:t>
            </a:r>
            <a:endParaRPr lang="en-AU" sz="1800" dirty="0">
              <a:ea typeface="Calibri" panose="020F0502020204030204" pitchFamily="34" charset="0"/>
            </a:endParaRPr>
          </a:p>
          <a:p>
            <a:pPr marL="285750" indent="-285750" algn="l">
              <a:lnSpc>
                <a:spcPct val="150000"/>
              </a:lnSpc>
              <a:spcAft>
                <a:spcPts val="1200"/>
              </a:spcAft>
              <a:buFont typeface="Arial" panose="020B0604020202020204" pitchFamily="34" charset="0"/>
              <a:buChar char="•"/>
            </a:pPr>
            <a:r>
              <a:rPr lang="en-AU" sz="1800" dirty="0">
                <a:solidFill>
                  <a:srgbClr val="B51458"/>
                </a:solidFill>
                <a:ea typeface="Calibri" panose="020F0502020204030204" pitchFamily="34" charset="0"/>
              </a:rPr>
              <a:t>Dependent (subordinate) clauses (containing adverbial clauses)</a:t>
            </a:r>
          </a:p>
        </p:txBody>
      </p:sp>
      <p:sp>
        <p:nvSpPr>
          <p:cNvPr id="2" name="Slide Number Placeholder 1">
            <a:extLst>
              <a:ext uri="{FF2B5EF4-FFF2-40B4-BE49-F238E27FC236}">
                <a16:creationId xmlns:a16="http://schemas.microsoft.com/office/drawing/2014/main" id="{85968C73-BDB6-F3ED-0331-9CF34CF9AEB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20</a:t>
            </a:fld>
            <a:endParaRPr lang="en-AU"/>
          </a:p>
        </p:txBody>
      </p:sp>
    </p:spTree>
    <p:extLst>
      <p:ext uri="{BB962C8B-B14F-4D97-AF65-F5344CB8AC3E}">
        <p14:creationId xmlns:p14="http://schemas.microsoft.com/office/powerpoint/2010/main" val="844981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968E45-EAA2-20CF-62EB-B242AD69122E}"/>
              </a:ext>
            </a:extLst>
          </p:cNvPr>
          <p:cNvSpPr>
            <a:spLocks noGrp="1"/>
          </p:cNvSpPr>
          <p:nvPr>
            <p:ph type="title"/>
          </p:nvPr>
        </p:nvSpPr>
        <p:spPr/>
        <p:txBody>
          <a:bodyPr/>
          <a:lstStyle/>
          <a:p>
            <a:r>
              <a:rPr lang="en-AU" dirty="0">
                <a:latin typeface="+mj-lt"/>
              </a:rPr>
              <a:t>Bringing it all together</a:t>
            </a:r>
          </a:p>
        </p:txBody>
      </p:sp>
      <p:sp>
        <p:nvSpPr>
          <p:cNvPr id="4" name="Text Placeholder 3">
            <a:extLst>
              <a:ext uri="{FF2B5EF4-FFF2-40B4-BE49-F238E27FC236}">
                <a16:creationId xmlns:a16="http://schemas.microsoft.com/office/drawing/2014/main" id="{E93C1223-F4E9-BF30-C803-2B76BEB4AD24}"/>
              </a:ext>
            </a:extLst>
          </p:cNvPr>
          <p:cNvSpPr>
            <a:spLocks noGrp="1"/>
          </p:cNvSpPr>
          <p:nvPr>
            <p:ph type="body" sz="quarter" idx="18"/>
          </p:nvPr>
        </p:nvSpPr>
        <p:spPr/>
        <p:txBody>
          <a:bodyPr/>
          <a:lstStyle/>
          <a:p>
            <a:r>
              <a:rPr lang="en-AU" dirty="0">
                <a:latin typeface="+mj-lt"/>
              </a:rPr>
              <a:t>What else do you notice about those dependent clauses?</a:t>
            </a:r>
          </a:p>
        </p:txBody>
      </p:sp>
      <p:sp>
        <p:nvSpPr>
          <p:cNvPr id="5" name="Text Placeholder 4">
            <a:extLst>
              <a:ext uri="{FF2B5EF4-FFF2-40B4-BE49-F238E27FC236}">
                <a16:creationId xmlns:a16="http://schemas.microsoft.com/office/drawing/2014/main" id="{AAFC916B-017A-F86C-16AC-F1FAC2FABF2E}"/>
              </a:ext>
            </a:extLst>
          </p:cNvPr>
          <p:cNvSpPr>
            <a:spLocks noGrp="1"/>
          </p:cNvSpPr>
          <p:nvPr>
            <p:ph type="body" sz="quarter" idx="17"/>
          </p:nvPr>
        </p:nvSpPr>
        <p:spPr/>
        <p:txBody>
          <a:bodyPr/>
          <a:lstStyle/>
          <a:p>
            <a:r>
              <a:rPr lang="en-AU" b="1" i="1" dirty="0">
                <a:solidFill>
                  <a:srgbClr val="B51458"/>
                </a:solidFill>
                <a:latin typeface="+mn-lt"/>
              </a:rPr>
              <a:t>after</a:t>
            </a:r>
            <a:r>
              <a:rPr lang="en-AU" dirty="0">
                <a:solidFill>
                  <a:srgbClr val="B51458"/>
                </a:solidFill>
                <a:latin typeface="+mn-lt"/>
              </a:rPr>
              <a:t> I was born</a:t>
            </a:r>
          </a:p>
          <a:p>
            <a:r>
              <a:rPr lang="en-AU" b="1" i="1" dirty="0">
                <a:solidFill>
                  <a:srgbClr val="B51458"/>
                </a:solidFill>
                <a:latin typeface="+mn-lt"/>
              </a:rPr>
              <a:t>When</a:t>
            </a:r>
            <a:r>
              <a:rPr lang="en-AU" dirty="0">
                <a:solidFill>
                  <a:srgbClr val="B51458"/>
                </a:solidFill>
                <a:latin typeface="+mn-lt"/>
              </a:rPr>
              <a:t> my uncle told mum about my dad</a:t>
            </a:r>
          </a:p>
          <a:p>
            <a:r>
              <a:rPr lang="en-AU" dirty="0">
                <a:latin typeface="+mn-lt"/>
              </a:rPr>
              <a:t>The 2 adverbs (after and when) give more information about the verbs (born and told)</a:t>
            </a:r>
          </a:p>
          <a:p>
            <a:r>
              <a:rPr lang="en-AU" dirty="0">
                <a:latin typeface="+mn-lt"/>
              </a:rPr>
              <a:t>So</a:t>
            </a:r>
          </a:p>
          <a:p>
            <a:r>
              <a:rPr lang="en-AU" dirty="0">
                <a:latin typeface="+mn-lt"/>
              </a:rPr>
              <a:t>They are also adverbial clauses</a:t>
            </a:r>
          </a:p>
          <a:p>
            <a:r>
              <a:rPr lang="en-AU" dirty="0">
                <a:solidFill>
                  <a:schemeClr val="accent2"/>
                </a:solidFill>
                <a:latin typeface="+mn-lt"/>
              </a:rPr>
              <a:t>Dependent clauses often contain adverbial phrases and clauses</a:t>
            </a:r>
          </a:p>
        </p:txBody>
      </p:sp>
      <p:sp>
        <p:nvSpPr>
          <p:cNvPr id="2" name="Slide Number Placeholder 1">
            <a:extLst>
              <a:ext uri="{FF2B5EF4-FFF2-40B4-BE49-F238E27FC236}">
                <a16:creationId xmlns:a16="http://schemas.microsoft.com/office/drawing/2014/main" id="{6A56D0A7-86F1-9ABB-1135-5B96455275AF}"/>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21</a:t>
            </a:fld>
            <a:endParaRPr lang="en-AU"/>
          </a:p>
        </p:txBody>
      </p:sp>
    </p:spTree>
    <p:extLst>
      <p:ext uri="{BB962C8B-B14F-4D97-AF65-F5344CB8AC3E}">
        <p14:creationId xmlns:p14="http://schemas.microsoft.com/office/powerpoint/2010/main" val="31761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dirty="0">
                <a:latin typeface="+mj-lt"/>
                <a:cs typeface="Arial" panose="020B0604020202020204" pitchFamily="34" charset="0"/>
              </a:rPr>
              <a:t>Gradual release of responsibility – independent practice or ‘You do’</a:t>
            </a:r>
            <a:endParaRPr lang="en-AU" dirty="0">
              <a:latin typeface="+mj-lt"/>
              <a:cs typeface="Arial" panose="020B0604020202020204" pitchFamily="34" charset="0"/>
            </a:endParaRPr>
          </a:p>
        </p:txBody>
      </p:sp>
    </p:spTree>
    <p:extLst>
      <p:ext uri="{BB962C8B-B14F-4D97-AF65-F5344CB8AC3E}">
        <p14:creationId xmlns:p14="http://schemas.microsoft.com/office/powerpoint/2010/main" val="1520645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4C3E5D-5934-BCB2-E94A-DA1C866285AC}"/>
              </a:ext>
            </a:extLst>
          </p:cNvPr>
          <p:cNvSpPr>
            <a:spLocks noGrp="1"/>
          </p:cNvSpPr>
          <p:nvPr>
            <p:ph type="title"/>
          </p:nvPr>
        </p:nvSpPr>
        <p:spPr/>
        <p:txBody>
          <a:bodyPr/>
          <a:lstStyle/>
          <a:p>
            <a:r>
              <a:rPr lang="en-AU" dirty="0">
                <a:latin typeface="+mj-lt"/>
              </a:rPr>
              <a:t>Refining understanding of adverbial phrases</a:t>
            </a:r>
          </a:p>
        </p:txBody>
      </p:sp>
      <p:sp>
        <p:nvSpPr>
          <p:cNvPr id="4" name="Text Placeholder 3">
            <a:extLst>
              <a:ext uri="{FF2B5EF4-FFF2-40B4-BE49-F238E27FC236}">
                <a16:creationId xmlns:a16="http://schemas.microsoft.com/office/drawing/2014/main" id="{8D5C8545-4984-E559-E8C2-C345953A9AC7}"/>
              </a:ext>
            </a:extLst>
          </p:cNvPr>
          <p:cNvSpPr>
            <a:spLocks noGrp="1"/>
          </p:cNvSpPr>
          <p:nvPr>
            <p:ph type="body" sz="quarter" idx="18"/>
          </p:nvPr>
        </p:nvSpPr>
        <p:spPr/>
        <p:txBody>
          <a:bodyPr/>
          <a:lstStyle/>
          <a:p>
            <a:r>
              <a:rPr lang="en-AU" dirty="0">
                <a:highlight>
                  <a:srgbClr val="FFFFFF"/>
                </a:highlight>
                <a:latin typeface="+mj-lt"/>
              </a:rPr>
              <a:t>Using adverbial phrases and clauses to reorder complex sentences</a:t>
            </a:r>
          </a:p>
        </p:txBody>
      </p:sp>
      <p:sp>
        <p:nvSpPr>
          <p:cNvPr id="5" name="Text Placeholder 4">
            <a:extLst>
              <a:ext uri="{FF2B5EF4-FFF2-40B4-BE49-F238E27FC236}">
                <a16:creationId xmlns:a16="http://schemas.microsoft.com/office/drawing/2014/main" id="{98685BC1-2438-0E7C-7E8B-FCBEA8276073}"/>
              </a:ext>
            </a:extLst>
          </p:cNvPr>
          <p:cNvSpPr>
            <a:spLocks noGrp="1"/>
          </p:cNvSpPr>
          <p:nvPr>
            <p:ph type="body" sz="quarter" idx="17"/>
          </p:nvPr>
        </p:nvSpPr>
        <p:spPr>
          <a:xfrm>
            <a:off x="360000" y="1500350"/>
            <a:ext cx="11484000" cy="5195650"/>
          </a:xfrm>
        </p:spPr>
        <p:txBody>
          <a:bodyPr vert="horz" lIns="0" tIns="0" rIns="0" bIns="0" rtlCol="0" anchor="t">
            <a:noAutofit/>
          </a:bodyPr>
          <a:lstStyle/>
          <a:p>
            <a:pPr lvl="0"/>
            <a:r>
              <a:rPr lang="en-AU" sz="1800" b="1" dirty="0">
                <a:latin typeface="+mn-lt"/>
              </a:rPr>
              <a:t>Adverbial phrases and clauses </a:t>
            </a:r>
            <a:r>
              <a:rPr lang="en-AU" sz="1800" dirty="0">
                <a:latin typeface="+mn-lt"/>
              </a:rPr>
              <a:t>can often be reordered to a different part of the sentence and still allow it to make grammatical sense. Sometimes, you may need to change the words slightly.</a:t>
            </a:r>
          </a:p>
          <a:p>
            <a:pPr lvl="0"/>
            <a:r>
              <a:rPr lang="en-AU" sz="1800" b="1" dirty="0">
                <a:latin typeface="+mn-lt"/>
                <a:cs typeface="Arial"/>
              </a:rPr>
              <a:t>Example 1 </a:t>
            </a:r>
            <a:r>
              <a:rPr lang="en-AU" sz="1800" dirty="0">
                <a:latin typeface="+mn-lt"/>
                <a:cs typeface="Arial"/>
              </a:rPr>
              <a:t>– </a:t>
            </a:r>
            <a:r>
              <a:rPr lang="en-AU" sz="1800" b="1" dirty="0">
                <a:solidFill>
                  <a:srgbClr val="00ACC2"/>
                </a:solidFill>
                <a:latin typeface="+mn-lt"/>
                <a:cs typeface="Arial"/>
              </a:rPr>
              <a:t>At last</a:t>
            </a:r>
            <a:r>
              <a:rPr lang="en-AU" sz="1800" dirty="0">
                <a:solidFill>
                  <a:srgbClr val="00ACC2"/>
                </a:solidFill>
                <a:latin typeface="+mn-lt"/>
                <a:cs typeface="Arial"/>
              </a:rPr>
              <a:t>, we arrived in Kabul.</a:t>
            </a:r>
          </a:p>
          <a:p>
            <a:pPr lvl="0"/>
            <a:r>
              <a:rPr lang="en-AU" sz="1800" dirty="0">
                <a:latin typeface="+mn-lt"/>
              </a:rPr>
              <a:t>The adverbial phrase could be moved to the middle or end of the sentence and still allow it to make sense.</a:t>
            </a:r>
          </a:p>
          <a:p>
            <a:pPr marL="816610" lvl="4" indent="-457200">
              <a:spcAft>
                <a:spcPts val="1200"/>
              </a:spcAft>
              <a:buFont typeface="Arial" panose="020B0604020202020204" pitchFamily="34" charset="0"/>
              <a:buChar char="•"/>
            </a:pPr>
            <a:r>
              <a:rPr lang="en-AU" dirty="0">
                <a:latin typeface="+mn-lt"/>
              </a:rPr>
              <a:t>We arrived, </a:t>
            </a:r>
            <a:r>
              <a:rPr lang="en-AU" b="1" dirty="0">
                <a:latin typeface="+mn-lt"/>
              </a:rPr>
              <a:t>at last</a:t>
            </a:r>
            <a:r>
              <a:rPr lang="en-AU" dirty="0">
                <a:latin typeface="+mn-lt"/>
              </a:rPr>
              <a:t>, in Kabul.</a:t>
            </a:r>
          </a:p>
          <a:p>
            <a:pPr marL="816610" lvl="4" indent="-457200">
              <a:spcAft>
                <a:spcPts val="1200"/>
              </a:spcAft>
              <a:buFont typeface="Arial" panose="020B0604020202020204" pitchFamily="34" charset="0"/>
              <a:buChar char="•"/>
            </a:pPr>
            <a:r>
              <a:rPr lang="en-AU" dirty="0">
                <a:latin typeface="+mn-lt"/>
              </a:rPr>
              <a:t>We arrived in Kabul </a:t>
            </a:r>
            <a:r>
              <a:rPr lang="en-AU" b="1" dirty="0">
                <a:latin typeface="+mn-lt"/>
              </a:rPr>
              <a:t>at last</a:t>
            </a:r>
            <a:r>
              <a:rPr lang="en-AU" dirty="0">
                <a:latin typeface="+mn-lt"/>
              </a:rPr>
              <a:t>.</a:t>
            </a:r>
          </a:p>
          <a:p>
            <a:pPr lvl="3" indent="0">
              <a:spcAft>
                <a:spcPts val="1200"/>
              </a:spcAft>
              <a:buNone/>
            </a:pPr>
            <a:r>
              <a:rPr lang="en-AU" sz="1800" b="1" dirty="0">
                <a:latin typeface="+mn-lt"/>
                <a:cs typeface="Arial"/>
              </a:rPr>
              <a:t>Example 2 </a:t>
            </a:r>
            <a:r>
              <a:rPr lang="en-AU" dirty="0">
                <a:solidFill>
                  <a:srgbClr val="22272B"/>
                </a:solidFill>
                <a:latin typeface="+mn-lt"/>
                <a:cs typeface="Arial"/>
              </a:rPr>
              <a:t>–</a:t>
            </a:r>
            <a:r>
              <a:rPr lang="en-AU" b="1" dirty="0">
                <a:solidFill>
                  <a:srgbClr val="22272B"/>
                </a:solidFill>
                <a:latin typeface="+mn-lt"/>
                <a:cs typeface="Arial"/>
              </a:rPr>
              <a:t> </a:t>
            </a:r>
            <a:r>
              <a:rPr lang="en-AU" b="1" dirty="0">
                <a:solidFill>
                  <a:srgbClr val="B51458"/>
                </a:solidFill>
                <a:latin typeface="+mn-lt"/>
                <a:cs typeface="Arial"/>
              </a:rPr>
              <a:t>When my uncle told mum about my dad, </a:t>
            </a:r>
            <a:r>
              <a:rPr lang="en-AU" dirty="0">
                <a:solidFill>
                  <a:srgbClr val="B51458"/>
                </a:solidFill>
                <a:latin typeface="+mn-lt"/>
                <a:cs typeface="Arial"/>
              </a:rPr>
              <a:t>she dropped to her knees and cried.</a:t>
            </a:r>
          </a:p>
          <a:p>
            <a:pPr lvl="0"/>
            <a:r>
              <a:rPr lang="en-AU" sz="1800" dirty="0">
                <a:latin typeface="+mn-lt"/>
              </a:rPr>
              <a:t>The adverbial clause could be moved to the end of the sentence and, by adjusting some of the words, the sentence will still make sense.</a:t>
            </a:r>
          </a:p>
          <a:p>
            <a:pPr marL="816610" lvl="4" indent="-457200">
              <a:spcAft>
                <a:spcPts val="1200"/>
              </a:spcAft>
              <a:buFont typeface="Arial" panose="020B0604020202020204" pitchFamily="34" charset="0"/>
              <a:buChar char="•"/>
            </a:pPr>
            <a:r>
              <a:rPr lang="en-AU" dirty="0">
                <a:latin typeface="+mn-lt"/>
              </a:rPr>
              <a:t>My mum dropped to her knees and cried, </a:t>
            </a:r>
            <a:r>
              <a:rPr lang="en-AU" b="1" dirty="0">
                <a:latin typeface="+mn-lt"/>
              </a:rPr>
              <a:t>when my uncle told her about my dad</a:t>
            </a:r>
            <a:r>
              <a:rPr lang="en-AU" dirty="0">
                <a:latin typeface="+mn-lt"/>
              </a:rPr>
              <a:t>.</a:t>
            </a:r>
          </a:p>
          <a:p>
            <a:pPr lvl="3" indent="0">
              <a:spcAft>
                <a:spcPts val="1200"/>
              </a:spcAft>
              <a:buNone/>
            </a:pPr>
            <a:endParaRPr lang="en-AU" dirty="0">
              <a:latin typeface="+mn-lt"/>
            </a:endParaRPr>
          </a:p>
          <a:p>
            <a:pPr lvl="3" indent="0">
              <a:spcAft>
                <a:spcPts val="1200"/>
              </a:spcAft>
              <a:buNone/>
            </a:pPr>
            <a:endParaRPr lang="en-AU" dirty="0">
              <a:latin typeface="+mn-lt"/>
            </a:endParaRPr>
          </a:p>
          <a:p>
            <a:pPr lvl="3" indent="0">
              <a:spcAft>
                <a:spcPts val="1200"/>
              </a:spcAft>
              <a:buNone/>
            </a:pPr>
            <a:endParaRPr lang="en-AU" dirty="0">
              <a:latin typeface="+mn-lt"/>
            </a:endParaRPr>
          </a:p>
          <a:p>
            <a:pPr lvl="3" indent="0">
              <a:spcAft>
                <a:spcPts val="1200"/>
              </a:spcAft>
              <a:buNone/>
            </a:pPr>
            <a:endParaRPr lang="en-AU" dirty="0">
              <a:latin typeface="+mn-lt"/>
            </a:endParaRPr>
          </a:p>
          <a:p>
            <a:pPr lvl="3" indent="0">
              <a:spcAft>
                <a:spcPts val="1200"/>
              </a:spcAft>
              <a:buNone/>
            </a:pPr>
            <a:endParaRPr lang="en-AU" dirty="0">
              <a:latin typeface="+mn-lt"/>
            </a:endParaRPr>
          </a:p>
        </p:txBody>
      </p:sp>
      <p:sp>
        <p:nvSpPr>
          <p:cNvPr id="2" name="Slide Number Placeholder 1">
            <a:extLst>
              <a:ext uri="{FF2B5EF4-FFF2-40B4-BE49-F238E27FC236}">
                <a16:creationId xmlns:a16="http://schemas.microsoft.com/office/drawing/2014/main" id="{85968C73-BDB6-F3ED-0331-9CF34CF9AEB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23</a:t>
            </a:fld>
            <a:endParaRPr lang="en-AU"/>
          </a:p>
        </p:txBody>
      </p:sp>
    </p:spTree>
    <p:extLst>
      <p:ext uri="{BB962C8B-B14F-4D97-AF65-F5344CB8AC3E}">
        <p14:creationId xmlns:p14="http://schemas.microsoft.com/office/powerpoint/2010/main" val="165115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2470DF4-657E-DEEF-BF76-A1698BF3C1B2}"/>
              </a:ext>
            </a:extLst>
          </p:cNvPr>
          <p:cNvSpPr>
            <a:spLocks noGrp="1"/>
          </p:cNvSpPr>
          <p:nvPr>
            <p:ph type="title"/>
          </p:nvPr>
        </p:nvSpPr>
        <p:spPr/>
        <p:txBody>
          <a:bodyPr/>
          <a:lstStyle/>
          <a:p>
            <a:r>
              <a:rPr lang="en-AU" dirty="0">
                <a:latin typeface="+mj-lt"/>
              </a:rPr>
              <a:t>Checking your understanding – adverbial phrases (1)</a:t>
            </a:r>
          </a:p>
        </p:txBody>
      </p:sp>
      <p:sp>
        <p:nvSpPr>
          <p:cNvPr id="4" name="Text Placeholder 3">
            <a:extLst>
              <a:ext uri="{FF2B5EF4-FFF2-40B4-BE49-F238E27FC236}">
                <a16:creationId xmlns:a16="http://schemas.microsoft.com/office/drawing/2014/main" id="{0AADAFE7-5139-51E2-70CE-2D74A7FE1070}"/>
              </a:ext>
            </a:extLst>
          </p:cNvPr>
          <p:cNvSpPr>
            <a:spLocks noGrp="1"/>
          </p:cNvSpPr>
          <p:nvPr>
            <p:ph type="body" sz="quarter" idx="18"/>
          </p:nvPr>
        </p:nvSpPr>
        <p:spPr/>
        <p:txBody>
          <a:bodyPr/>
          <a:lstStyle/>
          <a:p>
            <a:r>
              <a:rPr lang="en-AU" dirty="0">
                <a:latin typeface="+mj-lt"/>
              </a:rPr>
              <a:t>Can you adjust the following sentences by reordering the adverbial phrases?</a:t>
            </a:r>
          </a:p>
        </p:txBody>
      </p:sp>
      <p:sp>
        <p:nvSpPr>
          <p:cNvPr id="5" name="Text Placeholder 4">
            <a:extLst>
              <a:ext uri="{FF2B5EF4-FFF2-40B4-BE49-F238E27FC236}">
                <a16:creationId xmlns:a16="http://schemas.microsoft.com/office/drawing/2014/main" id="{74345CB8-5D8B-07BB-F8D3-7916E385A614}"/>
              </a:ext>
            </a:extLst>
          </p:cNvPr>
          <p:cNvSpPr>
            <a:spLocks noGrp="1"/>
          </p:cNvSpPr>
          <p:nvPr>
            <p:ph type="body" sz="quarter" idx="17"/>
          </p:nvPr>
        </p:nvSpPr>
        <p:spPr/>
        <p:txBody>
          <a:bodyPr/>
          <a:lstStyle/>
          <a:p>
            <a:pPr lvl="3" indent="0">
              <a:spcAft>
                <a:spcPts val="1200"/>
              </a:spcAft>
              <a:buNone/>
            </a:pPr>
            <a:r>
              <a:rPr lang="en-AU" sz="2000" b="1" dirty="0">
                <a:latin typeface="+mn-lt"/>
              </a:rPr>
              <a:t>Activity to check your understanding</a:t>
            </a:r>
            <a:endParaRPr lang="en-AU" sz="2000" dirty="0">
              <a:latin typeface="+mn-lt"/>
            </a:endParaRPr>
          </a:p>
          <a:p>
            <a:pPr lvl="3" indent="0">
              <a:spcAft>
                <a:spcPts val="1200"/>
              </a:spcAft>
              <a:buNone/>
            </a:pPr>
            <a:r>
              <a:rPr lang="en-AU" dirty="0">
                <a:latin typeface="+mn-lt"/>
              </a:rPr>
              <a:t>The </a:t>
            </a:r>
            <a:r>
              <a:rPr lang="en-AU" b="1" dirty="0">
                <a:latin typeface="+mn-lt"/>
              </a:rPr>
              <a:t>adverbial phrase(s) and clauses </a:t>
            </a:r>
            <a:r>
              <a:rPr lang="en-AU" dirty="0">
                <a:latin typeface="+mn-lt"/>
              </a:rPr>
              <a:t>in each of the below sentences have been bolded. Rewrite each sentence in your book 1–2 times, reordering the words so that the adverbial phrase or clause is in a different part of the sentence each time. Write ‘phrase’ or ‘clause’ under it to help you.</a:t>
            </a:r>
          </a:p>
          <a:p>
            <a:pPr marL="342900" lvl="3" indent="-342900">
              <a:spcAft>
                <a:spcPts val="1200"/>
              </a:spcAft>
              <a:buFont typeface="+mj-lt"/>
              <a:buAutoNum type="arabicPeriod"/>
            </a:pPr>
            <a:r>
              <a:rPr lang="en-AU" b="1" dirty="0">
                <a:solidFill>
                  <a:srgbClr val="B51458"/>
                </a:solidFill>
                <a:latin typeface="+mn-lt"/>
              </a:rPr>
              <a:t>Three or four months after </a:t>
            </a:r>
            <a:r>
              <a:rPr lang="en-AU" dirty="0">
                <a:solidFill>
                  <a:srgbClr val="B51458"/>
                </a:solidFill>
                <a:latin typeface="+mn-lt"/>
              </a:rPr>
              <a:t>I was born, my family moved </a:t>
            </a:r>
            <a:r>
              <a:rPr lang="en-AU" b="1" dirty="0">
                <a:solidFill>
                  <a:srgbClr val="B51458"/>
                </a:solidFill>
                <a:latin typeface="+mn-lt"/>
              </a:rPr>
              <a:t>from Kabul to </a:t>
            </a:r>
            <a:r>
              <a:rPr lang="en-AU" b="1" dirty="0" err="1">
                <a:solidFill>
                  <a:srgbClr val="B51458"/>
                </a:solidFill>
                <a:latin typeface="+mn-lt"/>
              </a:rPr>
              <a:t>Jaghori</a:t>
            </a:r>
            <a:r>
              <a:rPr lang="en-AU" b="1" dirty="0">
                <a:solidFill>
                  <a:srgbClr val="B51458"/>
                </a:solidFill>
                <a:latin typeface="+mn-lt"/>
              </a:rPr>
              <a:t>, in </a:t>
            </a:r>
            <a:r>
              <a:rPr lang="en-AU" b="1" dirty="0" err="1">
                <a:solidFill>
                  <a:srgbClr val="B51458"/>
                </a:solidFill>
                <a:latin typeface="+mn-lt"/>
              </a:rPr>
              <a:t>Hazarajat</a:t>
            </a:r>
            <a:r>
              <a:rPr lang="en-AU" dirty="0">
                <a:solidFill>
                  <a:srgbClr val="B51458"/>
                </a:solidFill>
                <a:latin typeface="+mn-lt"/>
              </a:rPr>
              <a:t>.</a:t>
            </a:r>
          </a:p>
          <a:p>
            <a:pPr marL="342900" lvl="3" indent="-342900">
              <a:spcAft>
                <a:spcPts val="1200"/>
              </a:spcAft>
              <a:buFont typeface="+mj-lt"/>
              <a:buAutoNum type="arabicPeriod"/>
            </a:pPr>
            <a:r>
              <a:rPr lang="en-AU" b="1" dirty="0">
                <a:solidFill>
                  <a:srgbClr val="64BB47"/>
                </a:solidFill>
                <a:latin typeface="+mn-lt"/>
              </a:rPr>
              <a:t>When my uncle told mum about my dad</a:t>
            </a:r>
            <a:r>
              <a:rPr lang="en-AU" dirty="0">
                <a:solidFill>
                  <a:srgbClr val="64BB47"/>
                </a:solidFill>
                <a:latin typeface="+mn-lt"/>
              </a:rPr>
              <a:t>, she dropped to her knees and cried.</a:t>
            </a:r>
          </a:p>
          <a:p>
            <a:pPr marL="342900" lvl="3" indent="-342900">
              <a:spcAft>
                <a:spcPts val="1200"/>
              </a:spcAft>
              <a:buFont typeface="+mj-lt"/>
              <a:buAutoNum type="arabicPeriod"/>
            </a:pPr>
            <a:r>
              <a:rPr lang="en-AU" b="1" dirty="0">
                <a:solidFill>
                  <a:srgbClr val="B51458"/>
                </a:solidFill>
                <a:latin typeface="+mn-lt"/>
              </a:rPr>
              <a:t>After years </a:t>
            </a:r>
            <a:r>
              <a:rPr lang="en-AU" dirty="0">
                <a:solidFill>
                  <a:srgbClr val="B51458"/>
                </a:solidFill>
                <a:latin typeface="+mn-lt"/>
              </a:rPr>
              <a:t>of living </a:t>
            </a:r>
            <a:r>
              <a:rPr lang="en-AU" b="1" dirty="0">
                <a:solidFill>
                  <a:srgbClr val="B51458"/>
                </a:solidFill>
                <a:latin typeface="+mn-lt"/>
              </a:rPr>
              <a:t>without my father</a:t>
            </a:r>
            <a:r>
              <a:rPr lang="en-AU" dirty="0">
                <a:solidFill>
                  <a:srgbClr val="B51458"/>
                </a:solidFill>
                <a:latin typeface="+mn-lt"/>
              </a:rPr>
              <a:t>, we received news that he was alive and well in a country called Australia.</a:t>
            </a:r>
          </a:p>
          <a:p>
            <a:pPr marL="342900" lvl="3" indent="-342900">
              <a:spcAft>
                <a:spcPts val="1200"/>
              </a:spcAft>
              <a:buFont typeface="+mj-lt"/>
              <a:buAutoNum type="arabicPeriod"/>
            </a:pPr>
            <a:r>
              <a:rPr lang="en-AU" b="1" dirty="0">
                <a:solidFill>
                  <a:srgbClr val="64BB47"/>
                </a:solidFill>
                <a:latin typeface="+mn-lt"/>
              </a:rPr>
              <a:t>After finishing my studies</a:t>
            </a:r>
            <a:r>
              <a:rPr lang="en-AU" dirty="0">
                <a:solidFill>
                  <a:srgbClr val="64BB47"/>
                </a:solidFill>
                <a:latin typeface="+mn-lt"/>
              </a:rPr>
              <a:t>, I hope to work hard </a:t>
            </a:r>
            <a:r>
              <a:rPr lang="en-AU" b="1" dirty="0">
                <a:solidFill>
                  <a:srgbClr val="64BB47"/>
                </a:solidFill>
                <a:latin typeface="+mn-lt"/>
              </a:rPr>
              <a:t>with different people </a:t>
            </a:r>
            <a:r>
              <a:rPr lang="en-AU" dirty="0">
                <a:solidFill>
                  <a:srgbClr val="64BB47"/>
                </a:solidFill>
                <a:latin typeface="+mn-lt"/>
              </a:rPr>
              <a:t>and help those that are </a:t>
            </a:r>
            <a:r>
              <a:rPr lang="en-AU" b="1" dirty="0">
                <a:solidFill>
                  <a:srgbClr val="64BB47"/>
                </a:solidFill>
                <a:latin typeface="+mn-lt"/>
              </a:rPr>
              <a:t>in need</a:t>
            </a:r>
            <a:r>
              <a:rPr lang="en-AU" dirty="0">
                <a:solidFill>
                  <a:srgbClr val="64BB47"/>
                </a:solidFill>
                <a:latin typeface="+mn-lt"/>
              </a:rPr>
              <a:t>.</a:t>
            </a:r>
          </a:p>
        </p:txBody>
      </p:sp>
      <p:sp>
        <p:nvSpPr>
          <p:cNvPr id="2" name="Slide Number Placeholder 1">
            <a:extLst>
              <a:ext uri="{FF2B5EF4-FFF2-40B4-BE49-F238E27FC236}">
                <a16:creationId xmlns:a16="http://schemas.microsoft.com/office/drawing/2014/main" id="{1E67ED49-2FB3-E25C-F4BC-BD104B4028AD}"/>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24</a:t>
            </a:fld>
            <a:endParaRPr lang="en-AU"/>
          </a:p>
        </p:txBody>
      </p:sp>
    </p:spTree>
    <p:extLst>
      <p:ext uri="{BB962C8B-B14F-4D97-AF65-F5344CB8AC3E}">
        <p14:creationId xmlns:p14="http://schemas.microsoft.com/office/powerpoint/2010/main" val="3830956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 calcmode="lin" valueType="num">
                                      <p:cBhvr additive="base">
                                        <p:cTn id="3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5FEE1D-D6D3-32FB-4074-62D0987005E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7BBE923-0194-DE63-2647-80485E3E1801}"/>
              </a:ext>
            </a:extLst>
          </p:cNvPr>
          <p:cNvSpPr>
            <a:spLocks noGrp="1"/>
          </p:cNvSpPr>
          <p:nvPr>
            <p:ph type="title"/>
          </p:nvPr>
        </p:nvSpPr>
        <p:spPr/>
        <p:txBody>
          <a:bodyPr/>
          <a:lstStyle/>
          <a:p>
            <a:r>
              <a:rPr lang="en-AU" dirty="0">
                <a:latin typeface="+mj-lt"/>
              </a:rPr>
              <a:t>Checking your understanding – adverbial phrases (2)</a:t>
            </a:r>
          </a:p>
        </p:txBody>
      </p:sp>
      <p:sp>
        <p:nvSpPr>
          <p:cNvPr id="4" name="Text Placeholder 3">
            <a:extLst>
              <a:ext uri="{FF2B5EF4-FFF2-40B4-BE49-F238E27FC236}">
                <a16:creationId xmlns:a16="http://schemas.microsoft.com/office/drawing/2014/main" id="{062964EC-3E4C-832C-2B4C-52722DF8EF24}"/>
              </a:ext>
            </a:extLst>
          </p:cNvPr>
          <p:cNvSpPr>
            <a:spLocks noGrp="1"/>
          </p:cNvSpPr>
          <p:nvPr>
            <p:ph type="body" sz="quarter" idx="18"/>
          </p:nvPr>
        </p:nvSpPr>
        <p:spPr>
          <a:xfrm>
            <a:off x="360000" y="1022928"/>
            <a:ext cx="11483998" cy="590945"/>
          </a:xfrm>
        </p:spPr>
        <p:txBody>
          <a:bodyPr/>
          <a:lstStyle/>
          <a:p>
            <a:pPr>
              <a:lnSpc>
                <a:spcPct val="114000"/>
              </a:lnSpc>
            </a:pPr>
            <a:r>
              <a:rPr lang="en-AU" dirty="0">
                <a:latin typeface="+mj-lt"/>
              </a:rPr>
              <a:t>Can you arrange the words so that they make sense as a complex sentence with an adverbial phrase or clause in the dependent clause?</a:t>
            </a:r>
          </a:p>
        </p:txBody>
      </p:sp>
      <p:sp>
        <p:nvSpPr>
          <p:cNvPr id="5" name="Text Placeholder 4">
            <a:extLst>
              <a:ext uri="{FF2B5EF4-FFF2-40B4-BE49-F238E27FC236}">
                <a16:creationId xmlns:a16="http://schemas.microsoft.com/office/drawing/2014/main" id="{3B56124D-2C7F-A3D7-5598-C02284F0C6B8}"/>
              </a:ext>
            </a:extLst>
          </p:cNvPr>
          <p:cNvSpPr>
            <a:spLocks noGrp="1"/>
          </p:cNvSpPr>
          <p:nvPr>
            <p:ph type="body" sz="quarter" idx="17"/>
          </p:nvPr>
        </p:nvSpPr>
        <p:spPr>
          <a:xfrm>
            <a:off x="360000" y="1694934"/>
            <a:ext cx="11484000" cy="1966336"/>
          </a:xfrm>
          <a:solidFill>
            <a:schemeClr val="bg1"/>
          </a:solidFill>
        </p:spPr>
        <p:txBody>
          <a:bodyPr/>
          <a:lstStyle/>
          <a:p>
            <a:pPr lvl="3" indent="0">
              <a:spcAft>
                <a:spcPts val="1200"/>
              </a:spcAft>
              <a:buNone/>
            </a:pPr>
            <a:r>
              <a:rPr lang="en-AU" b="1" dirty="0">
                <a:latin typeface="+mn-lt"/>
              </a:rPr>
              <a:t>Activity to check your understanding</a:t>
            </a:r>
            <a:endParaRPr lang="en-AU" sz="1800" dirty="0">
              <a:effectLst/>
              <a:latin typeface="+mn-lt"/>
              <a:ea typeface="Calibri" panose="020F0502020204030204" pitchFamily="34" charset="0"/>
            </a:endParaRPr>
          </a:p>
          <a:p>
            <a:pPr marL="342900" lvl="3" indent="-342900">
              <a:spcAft>
                <a:spcPts val="1200"/>
              </a:spcAft>
              <a:buFont typeface="+mj-lt"/>
              <a:buAutoNum type="arabicPeriod"/>
            </a:pPr>
            <a:r>
              <a:rPr lang="en-AU" sz="1800" dirty="0">
                <a:effectLst/>
                <a:latin typeface="+mn-lt"/>
                <a:ea typeface="Calibri" panose="020F0502020204030204" pitchFamily="34" charset="0"/>
              </a:rPr>
              <a:t>Reorder each of the following words in each of the lists in 2 different ways so they make sense as a complex sentence with an adverbial phrase. You will complete six sentences overall.</a:t>
            </a:r>
          </a:p>
          <a:p>
            <a:pPr marL="342900" lvl="3" indent="-342900">
              <a:spcAft>
                <a:spcPts val="1200"/>
              </a:spcAft>
              <a:buFont typeface="+mj-lt"/>
              <a:buAutoNum type="arabicPeriod"/>
            </a:pPr>
            <a:r>
              <a:rPr lang="en-AU" sz="1800" dirty="0">
                <a:effectLst/>
                <a:latin typeface="+mn-lt"/>
                <a:ea typeface="Calibri" panose="020F0502020204030204" pitchFamily="34" charset="0"/>
              </a:rPr>
              <a:t>Find the sentence within the text ‘My Mother, My Hero’ and see if your structure matches with the author’s.</a:t>
            </a:r>
            <a:endParaRPr lang="en-AU" dirty="0">
              <a:latin typeface="+mn-lt"/>
            </a:endParaRPr>
          </a:p>
        </p:txBody>
      </p:sp>
      <p:sp>
        <p:nvSpPr>
          <p:cNvPr id="7" name="Rectangle: Rounded Corners 6">
            <a:extLst>
              <a:ext uri="{FF2B5EF4-FFF2-40B4-BE49-F238E27FC236}">
                <a16:creationId xmlns:a16="http://schemas.microsoft.com/office/drawing/2014/main" id="{2007B759-2F3D-E033-4971-7034B3564A7D}"/>
              </a:ext>
            </a:extLst>
          </p:cNvPr>
          <p:cNvSpPr/>
          <p:nvPr/>
        </p:nvSpPr>
        <p:spPr>
          <a:xfrm>
            <a:off x="359998" y="3742331"/>
            <a:ext cx="3049245" cy="2773669"/>
          </a:xfrm>
          <a:prstGeom prst="roundRect">
            <a:avLst>
              <a:gd name="adj" fmla="val 7494"/>
            </a:avLst>
          </a:prstGeom>
          <a:noFill/>
          <a:ln w="38100">
            <a:solidFill>
              <a:srgbClr val="64BB47"/>
            </a:solidFill>
          </a:ln>
        </p:spPr>
        <p:style>
          <a:lnRef idx="2">
            <a:schemeClr val="accent1">
              <a:shade val="15000"/>
            </a:schemeClr>
          </a:lnRef>
          <a:fillRef idx="1">
            <a:schemeClr val="accent1"/>
          </a:fillRef>
          <a:effectRef idx="0">
            <a:schemeClr val="accent1"/>
          </a:effectRef>
          <a:fontRef idx="minor">
            <a:schemeClr val="lt1"/>
          </a:fontRef>
        </p:style>
        <p:txBody>
          <a:bodyPr numCol="2" rtlCol="0" anchor="t"/>
          <a:lstStyle/>
          <a:p>
            <a:pPr>
              <a:lnSpc>
                <a:spcPct val="150000"/>
              </a:lnSpc>
            </a:pPr>
            <a:r>
              <a:rPr lang="en-US" sz="2000" b="1" dirty="0">
                <a:solidFill>
                  <a:schemeClr val="tx1"/>
                </a:solidFill>
              </a:rPr>
              <a:t>List 1</a:t>
            </a:r>
          </a:p>
        </p:txBody>
      </p:sp>
      <p:sp>
        <p:nvSpPr>
          <p:cNvPr id="8" name="TextBox 7">
            <a:extLst>
              <a:ext uri="{FF2B5EF4-FFF2-40B4-BE49-F238E27FC236}">
                <a16:creationId xmlns:a16="http://schemas.microsoft.com/office/drawing/2014/main" id="{73A6972C-B19F-E530-9808-2036BE5B2355}"/>
              </a:ext>
            </a:extLst>
          </p:cNvPr>
          <p:cNvSpPr txBox="1"/>
          <p:nvPr/>
        </p:nvSpPr>
        <p:spPr>
          <a:xfrm>
            <a:off x="530578" y="4312356"/>
            <a:ext cx="2698044" cy="2203644"/>
          </a:xfrm>
          <a:prstGeom prst="rect">
            <a:avLst/>
          </a:prstGeom>
          <a:noFill/>
        </p:spPr>
        <p:txBody>
          <a:bodyPr wrap="none" lIns="0" tIns="0" rIns="0" bIns="0" numCol="2" rtlCol="0">
            <a:noAutofit/>
          </a:bodyPr>
          <a:lstStyle/>
          <a:p>
            <a:pPr algn="l">
              <a:lnSpc>
                <a:spcPct val="150000"/>
              </a:lnSpc>
            </a:pPr>
            <a:r>
              <a:rPr lang="en-US" sz="1800" dirty="0"/>
              <a:t>heart</a:t>
            </a:r>
          </a:p>
          <a:p>
            <a:pPr algn="l">
              <a:lnSpc>
                <a:spcPct val="150000"/>
              </a:lnSpc>
            </a:pPr>
            <a:r>
              <a:rPr lang="en-US" sz="1800" dirty="0"/>
              <a:t>step</a:t>
            </a:r>
          </a:p>
          <a:p>
            <a:pPr algn="l">
              <a:lnSpc>
                <a:spcPct val="150000"/>
              </a:lnSpc>
            </a:pPr>
            <a:r>
              <a:rPr lang="en-US" sz="1800" dirty="0"/>
              <a:t>up</a:t>
            </a:r>
          </a:p>
          <a:p>
            <a:pPr algn="l">
              <a:lnSpc>
                <a:spcPct val="150000"/>
              </a:lnSpc>
            </a:pPr>
            <a:r>
              <a:rPr lang="en-US" sz="1800" dirty="0"/>
              <a:t>gloomy</a:t>
            </a:r>
          </a:p>
          <a:p>
            <a:pPr algn="l">
              <a:lnSpc>
                <a:spcPct val="150000"/>
              </a:lnSpc>
            </a:pPr>
            <a:r>
              <a:rPr lang="en-US" sz="1800" dirty="0"/>
              <a:t>Each</a:t>
            </a:r>
          </a:p>
          <a:p>
            <a:pPr algn="l">
              <a:lnSpc>
                <a:spcPct val="150000"/>
              </a:lnSpc>
            </a:pPr>
            <a:r>
              <a:rPr lang="en-US" sz="1800" dirty="0"/>
              <a:t>joy</a:t>
            </a:r>
          </a:p>
          <a:p>
            <a:pPr algn="l">
              <a:lnSpc>
                <a:spcPct val="150000"/>
              </a:lnSpc>
            </a:pPr>
            <a:r>
              <a:rPr lang="en-US" sz="1800" dirty="0"/>
              <a:t>with</a:t>
            </a:r>
          </a:p>
          <a:p>
            <a:pPr algn="l">
              <a:lnSpc>
                <a:spcPct val="150000"/>
              </a:lnSpc>
            </a:pPr>
            <a:r>
              <a:rPr lang="en-US" sz="1800" dirty="0"/>
              <a:t>lit</a:t>
            </a:r>
          </a:p>
          <a:p>
            <a:pPr algn="l">
              <a:lnSpc>
                <a:spcPct val="150000"/>
              </a:lnSpc>
            </a:pPr>
            <a:r>
              <a:rPr lang="en-US" sz="1800" dirty="0"/>
              <a:t>with</a:t>
            </a:r>
          </a:p>
          <a:p>
            <a:pPr algn="l">
              <a:lnSpc>
                <a:spcPct val="150000"/>
              </a:lnSpc>
            </a:pPr>
            <a:r>
              <a:rPr lang="en-US" sz="1800" dirty="0"/>
              <a:t>my</a:t>
            </a:r>
            <a:endParaRPr lang="en-AU" sz="1800" dirty="0"/>
          </a:p>
        </p:txBody>
      </p:sp>
      <p:sp>
        <p:nvSpPr>
          <p:cNvPr id="9" name="Rectangle: Rounded Corners 8">
            <a:extLst>
              <a:ext uri="{FF2B5EF4-FFF2-40B4-BE49-F238E27FC236}">
                <a16:creationId xmlns:a16="http://schemas.microsoft.com/office/drawing/2014/main" id="{C08E4A0B-EB0D-817F-08B6-958111F0A4C8}"/>
              </a:ext>
            </a:extLst>
          </p:cNvPr>
          <p:cNvSpPr/>
          <p:nvPr/>
        </p:nvSpPr>
        <p:spPr>
          <a:xfrm>
            <a:off x="3614007" y="3742331"/>
            <a:ext cx="3773112" cy="2773669"/>
          </a:xfrm>
          <a:prstGeom prst="roundRect">
            <a:avLst>
              <a:gd name="adj" fmla="val 7494"/>
            </a:avLst>
          </a:prstGeom>
          <a:noFill/>
          <a:ln w="38100">
            <a:solidFill>
              <a:srgbClr val="00ACC2"/>
            </a:solidFill>
          </a:ln>
        </p:spPr>
        <p:style>
          <a:lnRef idx="2">
            <a:schemeClr val="accent1">
              <a:shade val="15000"/>
            </a:schemeClr>
          </a:lnRef>
          <a:fillRef idx="1">
            <a:schemeClr val="accent1"/>
          </a:fillRef>
          <a:effectRef idx="0">
            <a:schemeClr val="accent1"/>
          </a:effectRef>
          <a:fontRef idx="minor">
            <a:schemeClr val="lt1"/>
          </a:fontRef>
        </p:style>
        <p:txBody>
          <a:bodyPr numCol="2" rtlCol="0" anchor="t"/>
          <a:lstStyle/>
          <a:p>
            <a:pPr>
              <a:lnSpc>
                <a:spcPct val="150000"/>
              </a:lnSpc>
            </a:pPr>
            <a:r>
              <a:rPr lang="en-US" sz="2000" b="1" dirty="0">
                <a:solidFill>
                  <a:schemeClr val="tx1"/>
                </a:solidFill>
              </a:rPr>
              <a:t>List 2</a:t>
            </a:r>
          </a:p>
        </p:txBody>
      </p:sp>
      <p:sp>
        <p:nvSpPr>
          <p:cNvPr id="10" name="TextBox 9">
            <a:extLst>
              <a:ext uri="{FF2B5EF4-FFF2-40B4-BE49-F238E27FC236}">
                <a16:creationId xmlns:a16="http://schemas.microsoft.com/office/drawing/2014/main" id="{A6AEA98D-E75D-2A53-1A9B-B599CA635862}"/>
              </a:ext>
            </a:extLst>
          </p:cNvPr>
          <p:cNvSpPr txBox="1"/>
          <p:nvPr/>
        </p:nvSpPr>
        <p:spPr>
          <a:xfrm>
            <a:off x="3789606" y="4312356"/>
            <a:ext cx="3486405" cy="1696558"/>
          </a:xfrm>
          <a:prstGeom prst="rect">
            <a:avLst/>
          </a:prstGeom>
          <a:noFill/>
        </p:spPr>
        <p:txBody>
          <a:bodyPr wrap="none" lIns="0" tIns="0" rIns="0" bIns="0" numCol="3" rtlCol="0">
            <a:noAutofit/>
          </a:bodyPr>
          <a:lstStyle/>
          <a:p>
            <a:pPr algn="l">
              <a:lnSpc>
                <a:spcPct val="150000"/>
              </a:lnSpc>
            </a:pPr>
            <a:r>
              <a:rPr lang="en-US" sz="1800" dirty="0"/>
              <a:t>hands</a:t>
            </a:r>
          </a:p>
          <a:p>
            <a:pPr algn="l">
              <a:lnSpc>
                <a:spcPct val="150000"/>
              </a:lnSpc>
            </a:pPr>
            <a:r>
              <a:rPr lang="en-US" sz="1800" dirty="0"/>
              <a:t>we</a:t>
            </a:r>
          </a:p>
          <a:p>
            <a:pPr algn="l">
              <a:lnSpc>
                <a:spcPct val="150000"/>
              </a:lnSpc>
            </a:pPr>
            <a:r>
              <a:rPr lang="en-US" sz="1800" dirty="0"/>
              <a:t>to</a:t>
            </a:r>
          </a:p>
          <a:p>
            <a:pPr algn="l">
              <a:lnSpc>
                <a:spcPct val="150000"/>
              </a:lnSpc>
            </a:pPr>
            <a:r>
              <a:rPr lang="en-US" sz="1800" dirty="0"/>
              <a:t>where</a:t>
            </a:r>
          </a:p>
          <a:p>
            <a:pPr algn="l">
              <a:lnSpc>
                <a:spcPct val="150000"/>
              </a:lnSpc>
            </a:pPr>
            <a:r>
              <a:rPr lang="en-US" sz="1800" dirty="0"/>
              <a:t>around</a:t>
            </a:r>
          </a:p>
          <a:p>
            <a:pPr algn="l">
              <a:lnSpc>
                <a:spcPct val="150000"/>
              </a:lnSpc>
            </a:pPr>
            <a:r>
              <a:rPr lang="en-US" sz="1800" dirty="0"/>
              <a:t>held</a:t>
            </a:r>
          </a:p>
          <a:p>
            <a:pPr algn="l">
              <a:lnSpc>
                <a:spcPct val="150000"/>
              </a:lnSpc>
            </a:pPr>
            <a:r>
              <a:rPr lang="en-US" sz="1800" dirty="0"/>
              <a:t>and</a:t>
            </a:r>
          </a:p>
          <a:p>
            <a:pPr algn="l">
              <a:lnSpc>
                <a:spcPct val="150000"/>
              </a:lnSpc>
            </a:pPr>
            <a:r>
              <a:rPr lang="en-US" sz="1800" dirty="0"/>
              <a:t>about</a:t>
            </a:r>
          </a:p>
          <a:p>
            <a:pPr algn="l">
              <a:lnSpc>
                <a:spcPct val="150000"/>
              </a:lnSpc>
            </a:pPr>
            <a:r>
              <a:rPr lang="en-US" sz="1800" dirty="0"/>
              <a:t>go</a:t>
            </a:r>
          </a:p>
          <a:p>
            <a:pPr algn="l">
              <a:lnSpc>
                <a:spcPct val="150000"/>
              </a:lnSpc>
            </a:pPr>
            <a:r>
              <a:rPr lang="en-US" sz="1800" dirty="0"/>
              <a:t>looked</a:t>
            </a:r>
          </a:p>
          <a:p>
            <a:pPr algn="l">
              <a:lnSpc>
                <a:spcPct val="150000"/>
              </a:lnSpc>
            </a:pPr>
            <a:r>
              <a:rPr lang="en-US" sz="1800" dirty="0"/>
              <a:t>confused</a:t>
            </a:r>
          </a:p>
          <a:p>
            <a:pPr algn="l">
              <a:lnSpc>
                <a:spcPct val="150000"/>
              </a:lnSpc>
            </a:pPr>
            <a:r>
              <a:rPr lang="en-US" sz="1800" dirty="0"/>
              <a:t>all</a:t>
            </a:r>
          </a:p>
        </p:txBody>
      </p:sp>
      <p:sp>
        <p:nvSpPr>
          <p:cNvPr id="11" name="Rectangle: Rounded Corners 10">
            <a:extLst>
              <a:ext uri="{FF2B5EF4-FFF2-40B4-BE49-F238E27FC236}">
                <a16:creationId xmlns:a16="http://schemas.microsoft.com/office/drawing/2014/main" id="{C25E6CFF-825A-9258-32CB-088D51B0781F}"/>
              </a:ext>
            </a:extLst>
          </p:cNvPr>
          <p:cNvSpPr/>
          <p:nvPr/>
        </p:nvSpPr>
        <p:spPr>
          <a:xfrm>
            <a:off x="7626376" y="3742331"/>
            <a:ext cx="4035046" cy="2773669"/>
          </a:xfrm>
          <a:prstGeom prst="roundRect">
            <a:avLst>
              <a:gd name="adj" fmla="val 7494"/>
            </a:avLst>
          </a:prstGeom>
          <a:noFill/>
          <a:ln w="38100">
            <a:solidFill>
              <a:srgbClr val="B51458"/>
            </a:solidFill>
          </a:ln>
        </p:spPr>
        <p:style>
          <a:lnRef idx="2">
            <a:schemeClr val="accent1">
              <a:shade val="15000"/>
            </a:schemeClr>
          </a:lnRef>
          <a:fillRef idx="1">
            <a:schemeClr val="accent1"/>
          </a:fillRef>
          <a:effectRef idx="0">
            <a:schemeClr val="accent1"/>
          </a:effectRef>
          <a:fontRef idx="minor">
            <a:schemeClr val="lt1"/>
          </a:fontRef>
        </p:style>
        <p:txBody>
          <a:bodyPr numCol="2" rtlCol="0" anchor="t"/>
          <a:lstStyle/>
          <a:p>
            <a:pPr>
              <a:lnSpc>
                <a:spcPct val="150000"/>
              </a:lnSpc>
            </a:pPr>
            <a:r>
              <a:rPr lang="en-US" sz="2000" b="1" dirty="0">
                <a:solidFill>
                  <a:schemeClr val="tx1"/>
                </a:solidFill>
              </a:rPr>
              <a:t>List 3</a:t>
            </a:r>
          </a:p>
        </p:txBody>
      </p:sp>
      <p:sp>
        <p:nvSpPr>
          <p:cNvPr id="12" name="TextBox 11">
            <a:extLst>
              <a:ext uri="{FF2B5EF4-FFF2-40B4-BE49-F238E27FC236}">
                <a16:creationId xmlns:a16="http://schemas.microsoft.com/office/drawing/2014/main" id="{DD91F196-1E23-2A24-72F1-7255E07DB0AE}"/>
              </a:ext>
            </a:extLst>
          </p:cNvPr>
          <p:cNvSpPr txBox="1"/>
          <p:nvPr/>
        </p:nvSpPr>
        <p:spPr>
          <a:xfrm>
            <a:off x="7757343" y="4312355"/>
            <a:ext cx="3773112" cy="2122583"/>
          </a:xfrm>
          <a:prstGeom prst="rect">
            <a:avLst/>
          </a:prstGeom>
          <a:noFill/>
        </p:spPr>
        <p:txBody>
          <a:bodyPr wrap="none" lIns="0" tIns="0" rIns="0" bIns="0" numCol="4" rtlCol="0">
            <a:noAutofit/>
          </a:bodyPr>
          <a:lstStyle/>
          <a:p>
            <a:pPr algn="l">
              <a:lnSpc>
                <a:spcPct val="150000"/>
              </a:lnSpc>
            </a:pPr>
            <a:r>
              <a:rPr lang="en-US" sz="1800" dirty="0"/>
              <a:t>dot</a:t>
            </a:r>
          </a:p>
          <a:p>
            <a:pPr algn="l">
              <a:lnSpc>
                <a:spcPct val="150000"/>
              </a:lnSpc>
            </a:pPr>
            <a:r>
              <a:rPr lang="en-US" sz="1800" dirty="0"/>
              <a:t>that</a:t>
            </a:r>
          </a:p>
          <a:p>
            <a:pPr algn="l">
              <a:lnSpc>
                <a:spcPct val="150000"/>
              </a:lnSpc>
            </a:pPr>
            <a:r>
              <a:rPr lang="en-US" sz="1800" dirty="0"/>
              <a:t>board</a:t>
            </a:r>
          </a:p>
          <a:p>
            <a:pPr algn="l">
              <a:lnSpc>
                <a:spcPct val="150000"/>
              </a:lnSpc>
            </a:pPr>
            <a:r>
              <a:rPr lang="en-US" sz="1800" dirty="0"/>
              <a:t>told</a:t>
            </a:r>
          </a:p>
          <a:p>
            <a:pPr algn="l">
              <a:lnSpc>
                <a:spcPct val="150000"/>
              </a:lnSpc>
            </a:pPr>
            <a:r>
              <a:rPr lang="en-US" sz="1800" dirty="0"/>
              <a:t>were</a:t>
            </a:r>
          </a:p>
          <a:p>
            <a:pPr algn="l">
              <a:lnSpc>
                <a:spcPct val="150000"/>
              </a:lnSpc>
            </a:pPr>
            <a:r>
              <a:rPr lang="en-US" sz="1800" dirty="0"/>
              <a:t>a</a:t>
            </a:r>
          </a:p>
          <a:p>
            <a:pPr algn="l">
              <a:lnSpc>
                <a:spcPct val="150000"/>
              </a:lnSpc>
            </a:pPr>
            <a:r>
              <a:rPr lang="en-US" sz="1800" dirty="0"/>
              <a:t>was</a:t>
            </a:r>
          </a:p>
          <a:p>
            <a:pPr algn="l">
              <a:lnSpc>
                <a:spcPct val="150000"/>
              </a:lnSpc>
            </a:pPr>
            <a:r>
              <a:rPr lang="en-US" sz="1800" dirty="0"/>
              <a:t>it</a:t>
            </a:r>
          </a:p>
          <a:p>
            <a:pPr algn="l">
              <a:lnSpc>
                <a:spcPct val="150000"/>
              </a:lnSpc>
            </a:pPr>
            <a:r>
              <a:rPr lang="en-US" sz="1800" dirty="0"/>
              <a:t>we</a:t>
            </a:r>
          </a:p>
          <a:p>
            <a:pPr algn="l">
              <a:lnSpc>
                <a:spcPct val="150000"/>
              </a:lnSpc>
            </a:pPr>
            <a:r>
              <a:rPr lang="en-US" sz="1800" dirty="0" err="1"/>
              <a:t>litte</a:t>
            </a:r>
            <a:endParaRPr lang="en-US" sz="1800" dirty="0"/>
          </a:p>
          <a:p>
            <a:pPr algn="l">
              <a:lnSpc>
                <a:spcPct val="150000"/>
              </a:lnSpc>
            </a:pPr>
            <a:r>
              <a:rPr lang="en-US" sz="1800" dirty="0"/>
              <a:t>brother</a:t>
            </a:r>
          </a:p>
          <a:p>
            <a:pPr algn="l">
              <a:lnSpc>
                <a:spcPct val="150000"/>
              </a:lnSpc>
            </a:pPr>
            <a:r>
              <a:rPr lang="en-US" sz="1800" dirty="0"/>
              <a:t>little</a:t>
            </a:r>
          </a:p>
          <a:p>
            <a:pPr algn="l">
              <a:lnSpc>
                <a:spcPct val="150000"/>
              </a:lnSpc>
            </a:pPr>
            <a:r>
              <a:rPr lang="en-US" sz="1800" dirty="0"/>
              <a:t>my</a:t>
            </a:r>
          </a:p>
          <a:p>
            <a:pPr algn="l">
              <a:lnSpc>
                <a:spcPct val="150000"/>
              </a:lnSpc>
            </a:pPr>
            <a:r>
              <a:rPr lang="en-US" sz="1800" dirty="0"/>
              <a:t>and</a:t>
            </a:r>
          </a:p>
          <a:p>
            <a:pPr algn="l">
              <a:lnSpc>
                <a:spcPct val="150000"/>
              </a:lnSpc>
            </a:pPr>
            <a:r>
              <a:rPr lang="en-US" sz="1800" dirty="0"/>
              <a:t>him</a:t>
            </a:r>
          </a:p>
          <a:p>
            <a:pPr algn="l">
              <a:lnSpc>
                <a:spcPct val="150000"/>
              </a:lnSpc>
            </a:pPr>
            <a:r>
              <a:rPr lang="en-US" sz="1800" dirty="0"/>
              <a:t>Australia</a:t>
            </a:r>
          </a:p>
          <a:p>
            <a:pPr algn="l">
              <a:lnSpc>
                <a:spcPct val="150000"/>
              </a:lnSpc>
            </a:pPr>
            <a:r>
              <a:rPr lang="en-US" sz="1800" dirty="0"/>
              <a:t>showed</a:t>
            </a:r>
          </a:p>
          <a:p>
            <a:pPr algn="l">
              <a:lnSpc>
                <a:spcPct val="150000"/>
              </a:lnSpc>
            </a:pPr>
            <a:r>
              <a:rPr lang="en-US" sz="1800" dirty="0"/>
              <a:t>when</a:t>
            </a:r>
          </a:p>
          <a:p>
            <a:pPr algn="l">
              <a:lnSpc>
                <a:spcPct val="150000"/>
              </a:lnSpc>
            </a:pPr>
            <a:r>
              <a:rPr lang="en-US" sz="1800" dirty="0"/>
              <a:t>on</a:t>
            </a:r>
          </a:p>
          <a:p>
            <a:pPr algn="l">
              <a:lnSpc>
                <a:spcPct val="150000"/>
              </a:lnSpc>
            </a:pPr>
            <a:r>
              <a:rPr lang="en-US" sz="1800" dirty="0"/>
              <a:t>I</a:t>
            </a:r>
          </a:p>
        </p:txBody>
      </p:sp>
      <p:sp>
        <p:nvSpPr>
          <p:cNvPr id="2" name="Slide Number Placeholder 1">
            <a:extLst>
              <a:ext uri="{FF2B5EF4-FFF2-40B4-BE49-F238E27FC236}">
                <a16:creationId xmlns:a16="http://schemas.microsoft.com/office/drawing/2014/main" id="{E653E268-3AB7-C126-A42C-8DBD70456C7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25</a:t>
            </a:fld>
            <a:endParaRPr lang="en-AU"/>
          </a:p>
        </p:txBody>
      </p:sp>
    </p:spTree>
    <p:extLst>
      <p:ext uri="{BB962C8B-B14F-4D97-AF65-F5344CB8AC3E}">
        <p14:creationId xmlns:p14="http://schemas.microsoft.com/office/powerpoint/2010/main" val="2597466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500"/>
                                        <p:tgtEl>
                                          <p:spTgt spid="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additive="base">
                                        <p:cTn id="1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additive="base">
                                        <p:cTn id="2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8C4A11-AD65-C857-D6E6-84B53234D78F}"/>
              </a:ext>
            </a:extLst>
          </p:cNvPr>
          <p:cNvSpPr>
            <a:spLocks noGrp="1"/>
          </p:cNvSpPr>
          <p:nvPr>
            <p:ph type="title"/>
          </p:nvPr>
        </p:nvSpPr>
        <p:spPr>
          <a:xfrm>
            <a:off x="359999" y="360000"/>
            <a:ext cx="11483999" cy="959988"/>
          </a:xfrm>
        </p:spPr>
        <p:txBody>
          <a:bodyPr/>
          <a:lstStyle/>
          <a:p>
            <a:r>
              <a:rPr lang="en-AU" dirty="0">
                <a:latin typeface="+mj-lt"/>
              </a:rPr>
              <a:t>Composing your own complex sentences using adverbial phrases and clauses </a:t>
            </a:r>
          </a:p>
        </p:txBody>
      </p:sp>
      <p:sp>
        <p:nvSpPr>
          <p:cNvPr id="4" name="Text Placeholder 3">
            <a:extLst>
              <a:ext uri="{FF2B5EF4-FFF2-40B4-BE49-F238E27FC236}">
                <a16:creationId xmlns:a16="http://schemas.microsoft.com/office/drawing/2014/main" id="{02D9B5A7-662C-C17C-F8F7-191C1F6CAEFF}"/>
              </a:ext>
            </a:extLst>
          </p:cNvPr>
          <p:cNvSpPr>
            <a:spLocks noGrp="1"/>
          </p:cNvSpPr>
          <p:nvPr>
            <p:ph type="body" sz="quarter" idx="18"/>
          </p:nvPr>
        </p:nvSpPr>
        <p:spPr>
          <a:xfrm>
            <a:off x="359999" y="1319988"/>
            <a:ext cx="11483998" cy="438997"/>
          </a:xfrm>
        </p:spPr>
        <p:txBody>
          <a:bodyPr anchor="t"/>
          <a:lstStyle/>
          <a:p>
            <a:r>
              <a:rPr lang="en-AU" dirty="0">
                <a:latin typeface="+mj-lt"/>
              </a:rPr>
              <a:t>Revisiting the structure of a complex sentence</a:t>
            </a:r>
          </a:p>
        </p:txBody>
      </p:sp>
      <p:sp>
        <p:nvSpPr>
          <p:cNvPr id="5" name="Text Placeholder 4">
            <a:extLst>
              <a:ext uri="{FF2B5EF4-FFF2-40B4-BE49-F238E27FC236}">
                <a16:creationId xmlns:a16="http://schemas.microsoft.com/office/drawing/2014/main" id="{5E9B196F-723A-2747-34EB-A197623D5DB1}"/>
              </a:ext>
            </a:extLst>
          </p:cNvPr>
          <p:cNvSpPr>
            <a:spLocks noGrp="1"/>
          </p:cNvSpPr>
          <p:nvPr>
            <p:ph type="body" sz="quarter" idx="17"/>
          </p:nvPr>
        </p:nvSpPr>
        <p:spPr>
          <a:xfrm>
            <a:off x="359999" y="1858749"/>
            <a:ext cx="8667042" cy="1218083"/>
          </a:xfrm>
        </p:spPr>
        <p:txBody>
          <a:bodyPr/>
          <a:lstStyle/>
          <a:p>
            <a:r>
              <a:rPr lang="en-AU" sz="1800" dirty="0">
                <a:latin typeface="+mn-lt"/>
              </a:rPr>
              <a:t>A few slides ago, we ‘coded’ example complex sentences to identify each grammatical component. </a:t>
            </a:r>
            <a:r>
              <a:rPr lang="en-AU" sz="1800" dirty="0" err="1">
                <a:latin typeface="+mn-lt"/>
              </a:rPr>
              <a:t>Refamiliarise</a:t>
            </a:r>
            <a:r>
              <a:rPr lang="en-AU" sz="1800" dirty="0">
                <a:latin typeface="+mn-lt"/>
              </a:rPr>
              <a:t> yourself with this process by reading the example sentence below and revisiting the coding box to the right.</a:t>
            </a:r>
          </a:p>
        </p:txBody>
      </p:sp>
      <p:sp>
        <p:nvSpPr>
          <p:cNvPr id="6" name="Rectangle 5">
            <a:extLst>
              <a:ext uri="{FF2B5EF4-FFF2-40B4-BE49-F238E27FC236}">
                <a16:creationId xmlns:a16="http://schemas.microsoft.com/office/drawing/2014/main" id="{7FC61A06-BA10-F9AD-CD93-04B94C37EBF2}"/>
              </a:ext>
            </a:extLst>
          </p:cNvPr>
          <p:cNvSpPr/>
          <p:nvPr/>
        </p:nvSpPr>
        <p:spPr>
          <a:xfrm>
            <a:off x="359999" y="3171537"/>
            <a:ext cx="8482546" cy="1029661"/>
          </a:xfrm>
          <a:prstGeom prst="rect">
            <a:avLst/>
          </a:prstGeom>
          <a:ln w="38100"/>
        </p:spPr>
        <p:style>
          <a:lnRef idx="2">
            <a:schemeClr val="dk1"/>
          </a:lnRef>
          <a:fillRef idx="1">
            <a:schemeClr val="lt1"/>
          </a:fillRef>
          <a:effectRef idx="0">
            <a:schemeClr val="dk1"/>
          </a:effectRef>
          <a:fontRef idx="minor">
            <a:schemeClr val="dk1"/>
          </a:fontRef>
        </p:style>
        <p:txBody>
          <a:bodyPr rtlCol="0" anchor="t"/>
          <a:lstStyle/>
          <a:p>
            <a:pPr>
              <a:lnSpc>
                <a:spcPct val="150000"/>
              </a:lnSpc>
              <a:spcBef>
                <a:spcPts val="1800"/>
              </a:spcBef>
              <a:spcAft>
                <a:spcPts val="1200"/>
              </a:spcAft>
            </a:pPr>
            <a:r>
              <a:rPr lang="en-AU" sz="1800" b="1" dirty="0"/>
              <a:t>Example sentence – </a:t>
            </a:r>
            <a:r>
              <a:rPr lang="en-AU" sz="1800" dirty="0">
                <a:solidFill>
                  <a:schemeClr val="tx2"/>
                </a:solidFill>
              </a:rPr>
              <a:t>Each time someone stopped us</a:t>
            </a:r>
            <a:r>
              <a:rPr lang="en-AU" sz="1800" dirty="0"/>
              <a:t>, </a:t>
            </a:r>
            <a:r>
              <a:rPr lang="en-AU" sz="1800" dirty="0">
                <a:solidFill>
                  <a:schemeClr val="accent2"/>
                </a:solidFill>
              </a:rPr>
              <a:t>my mum hid all her children </a:t>
            </a:r>
            <a:r>
              <a:rPr lang="en-AU" sz="1800" u="sng" dirty="0">
                <a:solidFill>
                  <a:schemeClr val="accent2"/>
                </a:solidFill>
              </a:rPr>
              <a:t>under her big chador</a:t>
            </a:r>
            <a:r>
              <a:rPr lang="en-AU" sz="1800" dirty="0"/>
              <a:t>.</a:t>
            </a:r>
            <a:endParaRPr lang="en-AU" dirty="0"/>
          </a:p>
        </p:txBody>
      </p:sp>
      <p:sp>
        <p:nvSpPr>
          <p:cNvPr id="8" name="TextBox 7">
            <a:extLst>
              <a:ext uri="{FF2B5EF4-FFF2-40B4-BE49-F238E27FC236}">
                <a16:creationId xmlns:a16="http://schemas.microsoft.com/office/drawing/2014/main" id="{498E8CF2-E3C4-3370-F986-8BA7E2E15928}"/>
              </a:ext>
            </a:extLst>
          </p:cNvPr>
          <p:cNvSpPr txBox="1"/>
          <p:nvPr/>
        </p:nvSpPr>
        <p:spPr>
          <a:xfrm>
            <a:off x="359999" y="4302125"/>
            <a:ext cx="8379962" cy="456535"/>
          </a:xfrm>
          <a:prstGeom prst="rect">
            <a:avLst/>
          </a:prstGeom>
          <a:noFill/>
        </p:spPr>
        <p:txBody>
          <a:bodyPr wrap="square">
            <a:spAutoFit/>
          </a:bodyPr>
          <a:lstStyle/>
          <a:p>
            <a:pPr>
              <a:lnSpc>
                <a:spcPct val="150000"/>
              </a:lnSpc>
              <a:spcBef>
                <a:spcPts val="600"/>
              </a:spcBef>
              <a:spcAft>
                <a:spcPts val="1200"/>
              </a:spcAft>
            </a:pPr>
            <a:r>
              <a:rPr lang="en-AU" sz="1800" dirty="0"/>
              <a:t>The example above uses this formula</a:t>
            </a:r>
          </a:p>
        </p:txBody>
      </p:sp>
      <p:sp>
        <p:nvSpPr>
          <p:cNvPr id="7" name="Rectangle 6">
            <a:extLst>
              <a:ext uri="{FF2B5EF4-FFF2-40B4-BE49-F238E27FC236}">
                <a16:creationId xmlns:a16="http://schemas.microsoft.com/office/drawing/2014/main" id="{7E8EEA56-7A5D-400E-0B5B-83E1930D9864}"/>
              </a:ext>
            </a:extLst>
          </p:cNvPr>
          <p:cNvSpPr/>
          <p:nvPr/>
        </p:nvSpPr>
        <p:spPr>
          <a:xfrm>
            <a:off x="360000" y="4859587"/>
            <a:ext cx="8482545" cy="936489"/>
          </a:xfrm>
          <a:prstGeom prst="rect">
            <a:avLst/>
          </a:prstGeom>
          <a:ln w="38100"/>
        </p:spPr>
        <p:style>
          <a:lnRef idx="2">
            <a:schemeClr val="dk1"/>
          </a:lnRef>
          <a:fillRef idx="1">
            <a:schemeClr val="lt1"/>
          </a:fillRef>
          <a:effectRef idx="0">
            <a:schemeClr val="dk1"/>
          </a:effectRef>
          <a:fontRef idx="minor">
            <a:schemeClr val="dk1"/>
          </a:fontRef>
        </p:style>
        <p:txBody>
          <a:bodyPr rtlCol="0" anchor="t"/>
          <a:lstStyle/>
          <a:p>
            <a:pPr>
              <a:lnSpc>
                <a:spcPct val="150000"/>
              </a:lnSpc>
              <a:spcBef>
                <a:spcPts val="1800"/>
              </a:spcBef>
              <a:spcAft>
                <a:spcPts val="1200"/>
              </a:spcAft>
            </a:pPr>
            <a:r>
              <a:rPr lang="en-AU" sz="1800" u="sng" dirty="0">
                <a:solidFill>
                  <a:schemeClr val="tx2"/>
                </a:solidFill>
              </a:rPr>
              <a:t>Adverbial clause (subordinate clause)</a:t>
            </a:r>
            <a:r>
              <a:rPr lang="en-AU" sz="1800" dirty="0">
                <a:solidFill>
                  <a:schemeClr val="tx2"/>
                </a:solidFill>
              </a:rPr>
              <a:t> </a:t>
            </a:r>
            <a:r>
              <a:rPr lang="en-AU" sz="1800" dirty="0">
                <a:solidFill>
                  <a:schemeClr val="tx1"/>
                </a:solidFill>
              </a:rPr>
              <a:t>+ </a:t>
            </a:r>
            <a:r>
              <a:rPr lang="en-AU" sz="1800" dirty="0">
                <a:solidFill>
                  <a:schemeClr val="accent2"/>
                </a:solidFill>
              </a:rPr>
              <a:t>main clause (including an </a:t>
            </a:r>
            <a:r>
              <a:rPr lang="en-AU" sz="1800" u="sng" dirty="0">
                <a:solidFill>
                  <a:schemeClr val="accent2"/>
                </a:solidFill>
              </a:rPr>
              <a:t>adverbial phrase</a:t>
            </a:r>
            <a:r>
              <a:rPr lang="en-AU" sz="1800" dirty="0">
                <a:solidFill>
                  <a:schemeClr val="tx1"/>
                </a:solidFill>
              </a:rPr>
              <a:t>.)</a:t>
            </a:r>
          </a:p>
        </p:txBody>
      </p:sp>
      <p:sp>
        <p:nvSpPr>
          <p:cNvPr id="9" name="Text Placeholder 4">
            <a:extLst>
              <a:ext uri="{FF2B5EF4-FFF2-40B4-BE49-F238E27FC236}">
                <a16:creationId xmlns:a16="http://schemas.microsoft.com/office/drawing/2014/main" id="{99457B57-A0F3-3134-3C83-C0D50182D7CC}"/>
              </a:ext>
            </a:extLst>
          </p:cNvPr>
          <p:cNvSpPr txBox="1">
            <a:spLocks/>
          </p:cNvSpPr>
          <p:nvPr/>
        </p:nvSpPr>
        <p:spPr>
          <a:xfrm>
            <a:off x="359999" y="5897003"/>
            <a:ext cx="8482545" cy="798997"/>
          </a:xfrm>
          <a:prstGeom prst="rect">
            <a:avLst/>
          </a:prstGeom>
        </p:spPr>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1800" b="1" dirty="0">
                <a:solidFill>
                  <a:schemeClr val="accent2"/>
                </a:solidFill>
                <a:latin typeface="+mn-lt"/>
              </a:rPr>
              <a:t>Quick reflection</a:t>
            </a:r>
            <a:r>
              <a:rPr lang="en-AU" sz="1800" b="1" dirty="0">
                <a:solidFill>
                  <a:srgbClr val="00ACC2"/>
                </a:solidFill>
                <a:latin typeface="+mn-lt"/>
              </a:rPr>
              <a:t>:</a:t>
            </a:r>
            <a:r>
              <a:rPr lang="en-AU" sz="1800" dirty="0">
                <a:solidFill>
                  <a:srgbClr val="00ACC2"/>
                </a:solidFill>
                <a:latin typeface="+mn-lt"/>
              </a:rPr>
              <a:t> </a:t>
            </a:r>
            <a:r>
              <a:rPr lang="en-AU" sz="1800" b="1" dirty="0">
                <a:solidFill>
                  <a:srgbClr val="64BB47"/>
                </a:solidFill>
                <a:latin typeface="+mn-lt"/>
              </a:rPr>
              <a:t>how confident are you to compose your own complex sentences?</a:t>
            </a:r>
            <a:endParaRPr lang="en-AU" dirty="0">
              <a:latin typeface="+mn-lt"/>
            </a:endParaRPr>
          </a:p>
        </p:txBody>
      </p:sp>
      <p:sp>
        <p:nvSpPr>
          <p:cNvPr id="11" name="TextBox 10">
            <a:extLst>
              <a:ext uri="{FF2B5EF4-FFF2-40B4-BE49-F238E27FC236}">
                <a16:creationId xmlns:a16="http://schemas.microsoft.com/office/drawing/2014/main" id="{EB9637F1-EB3A-B4DA-D40B-22EA30314BE6}"/>
              </a:ext>
            </a:extLst>
          </p:cNvPr>
          <p:cNvSpPr txBox="1"/>
          <p:nvPr/>
        </p:nvSpPr>
        <p:spPr>
          <a:xfrm>
            <a:off x="9027042" y="1051170"/>
            <a:ext cx="2937842" cy="3257302"/>
          </a:xfrm>
          <a:prstGeom prst="rect">
            <a:avLst/>
          </a:prstGeom>
          <a:noFill/>
          <a:ln w="38100">
            <a:solidFill>
              <a:schemeClr val="tx1"/>
            </a:solidFill>
          </a:ln>
        </p:spPr>
        <p:txBody>
          <a:bodyPr wrap="square">
            <a:spAutoFit/>
          </a:bodyPr>
          <a:lstStyle/>
          <a:p>
            <a:pPr marL="285750" indent="-285750" algn="l">
              <a:lnSpc>
                <a:spcPct val="150000"/>
              </a:lnSpc>
              <a:spcAft>
                <a:spcPts val="1200"/>
              </a:spcAft>
              <a:buFont typeface="Arial" panose="020B0604020202020204" pitchFamily="34" charset="0"/>
              <a:buChar char="•"/>
            </a:pPr>
            <a:r>
              <a:rPr lang="en-AU" sz="1800" u="sng" dirty="0">
                <a:ea typeface="Calibri" panose="020F0502020204030204" pitchFamily="34" charset="0"/>
              </a:rPr>
              <a:t>Adverbial phrase(s)</a:t>
            </a:r>
            <a:r>
              <a:rPr lang="en-AU" sz="1800" dirty="0">
                <a:ea typeface="Calibri" panose="020F0502020204030204" pitchFamily="34" charset="0"/>
              </a:rPr>
              <a:t> have been underlined.</a:t>
            </a:r>
          </a:p>
          <a:p>
            <a:pPr marL="285750" indent="-285750" algn="l">
              <a:lnSpc>
                <a:spcPct val="150000"/>
              </a:lnSpc>
              <a:spcAft>
                <a:spcPts val="1200"/>
              </a:spcAft>
              <a:buFont typeface="Arial" panose="020B0604020202020204" pitchFamily="34" charset="0"/>
              <a:buChar char="•"/>
            </a:pPr>
            <a:r>
              <a:rPr lang="en-AU" sz="1800" dirty="0">
                <a:solidFill>
                  <a:schemeClr val="accent2"/>
                </a:solidFill>
                <a:ea typeface="Calibri" panose="020F0502020204030204" pitchFamily="34" charset="0"/>
              </a:rPr>
              <a:t>M</a:t>
            </a:r>
            <a:r>
              <a:rPr lang="en-AU" sz="1800" dirty="0">
                <a:solidFill>
                  <a:schemeClr val="accent2"/>
                </a:solidFill>
                <a:effectLst/>
                <a:ea typeface="Calibri" panose="020F0502020204030204" pitchFamily="34" charset="0"/>
              </a:rPr>
              <a:t>ain (independent) clauses </a:t>
            </a:r>
            <a:r>
              <a:rPr lang="en-AU" sz="1800" dirty="0">
                <a:ea typeface="Calibri" panose="020F0502020204030204" pitchFamily="34" charset="0"/>
              </a:rPr>
              <a:t>are in </a:t>
            </a:r>
            <a:r>
              <a:rPr lang="en-AU" sz="1800" dirty="0">
                <a:solidFill>
                  <a:schemeClr val="accent2"/>
                </a:solidFill>
                <a:ea typeface="Calibri" panose="020F0502020204030204" pitchFamily="34" charset="0"/>
              </a:rPr>
              <a:t>blue </a:t>
            </a:r>
            <a:r>
              <a:rPr lang="en-AU" sz="1800" dirty="0">
                <a:ea typeface="Calibri" panose="020F0502020204030204" pitchFamily="34" charset="0"/>
              </a:rPr>
              <a:t>font.</a:t>
            </a:r>
          </a:p>
          <a:p>
            <a:pPr marL="285750" indent="-285750" algn="l">
              <a:lnSpc>
                <a:spcPct val="150000"/>
              </a:lnSpc>
              <a:spcAft>
                <a:spcPts val="1200"/>
              </a:spcAft>
              <a:buFont typeface="Arial" panose="020B0604020202020204" pitchFamily="34" charset="0"/>
              <a:buChar char="•"/>
            </a:pPr>
            <a:r>
              <a:rPr lang="en-AU" sz="1800" dirty="0">
                <a:solidFill>
                  <a:schemeClr val="tx2"/>
                </a:solidFill>
                <a:ea typeface="Calibri" panose="020F0502020204030204" pitchFamily="34" charset="0"/>
              </a:rPr>
              <a:t>Dependent (subordinate) clauses </a:t>
            </a:r>
            <a:r>
              <a:rPr lang="en-AU" sz="1800" dirty="0">
                <a:ea typeface="Calibri" panose="020F0502020204030204" pitchFamily="34" charset="0"/>
              </a:rPr>
              <a:t>are in </a:t>
            </a:r>
            <a:r>
              <a:rPr lang="en-AU" sz="1800" dirty="0">
                <a:solidFill>
                  <a:schemeClr val="tx2"/>
                </a:solidFill>
                <a:ea typeface="Calibri" panose="020F0502020204030204" pitchFamily="34" charset="0"/>
              </a:rPr>
              <a:t>pink</a:t>
            </a:r>
            <a:r>
              <a:rPr lang="en-AU" sz="1800" dirty="0">
                <a:ea typeface="Calibri" panose="020F0502020204030204" pitchFamily="34" charset="0"/>
              </a:rPr>
              <a:t> font.</a:t>
            </a:r>
          </a:p>
        </p:txBody>
      </p:sp>
      <p:sp>
        <p:nvSpPr>
          <p:cNvPr id="2" name="Slide Number Placeholder 1">
            <a:extLst>
              <a:ext uri="{FF2B5EF4-FFF2-40B4-BE49-F238E27FC236}">
                <a16:creationId xmlns:a16="http://schemas.microsoft.com/office/drawing/2014/main" id="{918C8951-9F90-3889-C746-E8BCCC4127B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26</a:t>
            </a:fld>
            <a:endParaRPr lang="en-AU"/>
          </a:p>
        </p:txBody>
      </p:sp>
    </p:spTree>
    <p:extLst>
      <p:ext uri="{BB962C8B-B14F-4D97-AF65-F5344CB8AC3E}">
        <p14:creationId xmlns:p14="http://schemas.microsoft.com/office/powerpoint/2010/main" val="758516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7" grpId="0" animBg="1"/>
      <p:bldP spid="9" grpId="0"/>
      <p:bldP spid="1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8C4A11-AD65-C857-D6E6-84B53234D78F}"/>
              </a:ext>
            </a:extLst>
          </p:cNvPr>
          <p:cNvSpPr>
            <a:spLocks noGrp="1"/>
          </p:cNvSpPr>
          <p:nvPr>
            <p:ph type="title"/>
          </p:nvPr>
        </p:nvSpPr>
        <p:spPr>
          <a:xfrm>
            <a:off x="359999" y="360000"/>
            <a:ext cx="11483999" cy="937838"/>
          </a:xfrm>
        </p:spPr>
        <p:txBody>
          <a:bodyPr/>
          <a:lstStyle/>
          <a:p>
            <a:r>
              <a:rPr lang="en-AU" dirty="0">
                <a:latin typeface="+mj-lt"/>
              </a:rPr>
              <a:t>Checking your understanding – composing complex sentences using adverbial phrases</a:t>
            </a:r>
          </a:p>
        </p:txBody>
      </p:sp>
      <p:sp>
        <p:nvSpPr>
          <p:cNvPr id="4" name="Text Placeholder 3">
            <a:extLst>
              <a:ext uri="{FF2B5EF4-FFF2-40B4-BE49-F238E27FC236}">
                <a16:creationId xmlns:a16="http://schemas.microsoft.com/office/drawing/2014/main" id="{02D9B5A7-662C-C17C-F8F7-191C1F6CAEFF}"/>
              </a:ext>
            </a:extLst>
          </p:cNvPr>
          <p:cNvSpPr>
            <a:spLocks noGrp="1"/>
          </p:cNvSpPr>
          <p:nvPr>
            <p:ph type="body" sz="quarter" idx="18"/>
          </p:nvPr>
        </p:nvSpPr>
        <p:spPr>
          <a:xfrm>
            <a:off x="360000" y="1465599"/>
            <a:ext cx="11483998" cy="310015"/>
          </a:xfrm>
        </p:spPr>
        <p:txBody>
          <a:bodyPr anchor="t"/>
          <a:lstStyle/>
          <a:p>
            <a:r>
              <a:rPr lang="en-AU" dirty="0">
                <a:latin typeface="+mj-lt"/>
              </a:rPr>
              <a:t>Can you compose a complex sentence that uses adverbial phrases and clauses?</a:t>
            </a:r>
          </a:p>
          <a:p>
            <a:endParaRPr lang="en-AU" dirty="0">
              <a:latin typeface="+mj-lt"/>
            </a:endParaRPr>
          </a:p>
        </p:txBody>
      </p:sp>
      <p:sp>
        <p:nvSpPr>
          <p:cNvPr id="7" name="Text Placeholder 6">
            <a:extLst>
              <a:ext uri="{FF2B5EF4-FFF2-40B4-BE49-F238E27FC236}">
                <a16:creationId xmlns:a16="http://schemas.microsoft.com/office/drawing/2014/main" id="{5631FF48-4EDA-4BF0-58AB-839364469E64}"/>
              </a:ext>
            </a:extLst>
          </p:cNvPr>
          <p:cNvSpPr>
            <a:spLocks noGrp="1"/>
          </p:cNvSpPr>
          <p:nvPr>
            <p:ph type="body" sz="quarter" idx="17"/>
          </p:nvPr>
        </p:nvSpPr>
        <p:spPr>
          <a:xfrm>
            <a:off x="360000" y="2050165"/>
            <a:ext cx="11484000" cy="818295"/>
          </a:xfrm>
        </p:spPr>
        <p:txBody>
          <a:bodyPr/>
          <a:lstStyle/>
          <a:p>
            <a:pPr lvl="3" indent="0">
              <a:spcAft>
                <a:spcPts val="1200"/>
              </a:spcAft>
              <a:buNone/>
            </a:pPr>
            <a:r>
              <a:rPr lang="en-AU" b="1" dirty="0">
                <a:latin typeface="+mj-lt"/>
              </a:rPr>
              <a:t>Activity to check your understanding </a:t>
            </a:r>
            <a:r>
              <a:rPr lang="en-AU" dirty="0">
                <a:latin typeface="+mn-lt"/>
              </a:rPr>
              <a:t>–</a:t>
            </a:r>
            <a:r>
              <a:rPr lang="en-AU" b="1" dirty="0">
                <a:latin typeface="+mn-lt"/>
              </a:rPr>
              <a:t> </a:t>
            </a:r>
            <a:r>
              <a:rPr lang="en-AU" dirty="0">
                <a:latin typeface="+mn-lt"/>
              </a:rPr>
              <a:t>write your own complex sentence that follows the same structure as the example sentence and formula in the previous slide.</a:t>
            </a:r>
          </a:p>
        </p:txBody>
      </p:sp>
      <p:sp>
        <p:nvSpPr>
          <p:cNvPr id="9" name="Freeform: Shape 8">
            <a:extLst>
              <a:ext uri="{FF2B5EF4-FFF2-40B4-BE49-F238E27FC236}">
                <a16:creationId xmlns:a16="http://schemas.microsoft.com/office/drawing/2014/main" id="{8EE5F8E5-B7B6-84E7-D6F7-000B3A6E37B1}"/>
              </a:ext>
            </a:extLst>
          </p:cNvPr>
          <p:cNvSpPr/>
          <p:nvPr/>
        </p:nvSpPr>
        <p:spPr>
          <a:xfrm>
            <a:off x="353613" y="3143011"/>
            <a:ext cx="1740117" cy="3089006"/>
          </a:xfrm>
          <a:custGeom>
            <a:avLst/>
            <a:gdLst>
              <a:gd name="connsiteX0" fmla="*/ 0 w 1740117"/>
              <a:gd name="connsiteY0" fmla="*/ 174012 h 3433600"/>
              <a:gd name="connsiteX1" fmla="*/ 174012 w 1740117"/>
              <a:gd name="connsiteY1" fmla="*/ 0 h 3433600"/>
              <a:gd name="connsiteX2" fmla="*/ 1566105 w 1740117"/>
              <a:gd name="connsiteY2" fmla="*/ 0 h 3433600"/>
              <a:gd name="connsiteX3" fmla="*/ 1740117 w 1740117"/>
              <a:gd name="connsiteY3" fmla="*/ 174012 h 3433600"/>
              <a:gd name="connsiteX4" fmla="*/ 1740117 w 1740117"/>
              <a:gd name="connsiteY4" fmla="*/ 3259588 h 3433600"/>
              <a:gd name="connsiteX5" fmla="*/ 1566105 w 1740117"/>
              <a:gd name="connsiteY5" fmla="*/ 3433600 h 3433600"/>
              <a:gd name="connsiteX6" fmla="*/ 174012 w 1740117"/>
              <a:gd name="connsiteY6" fmla="*/ 3433600 h 3433600"/>
              <a:gd name="connsiteX7" fmla="*/ 0 w 1740117"/>
              <a:gd name="connsiteY7" fmla="*/ 3259588 h 3433600"/>
              <a:gd name="connsiteX8" fmla="*/ 0 w 1740117"/>
              <a:gd name="connsiteY8" fmla="*/ 174012 h 3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0117" h="3433600">
                <a:moveTo>
                  <a:pt x="0" y="174012"/>
                </a:moveTo>
                <a:cubicBezTo>
                  <a:pt x="0" y="77908"/>
                  <a:pt x="77908" y="0"/>
                  <a:pt x="174012" y="0"/>
                </a:cubicBezTo>
                <a:lnTo>
                  <a:pt x="1566105" y="0"/>
                </a:lnTo>
                <a:cubicBezTo>
                  <a:pt x="1662209" y="0"/>
                  <a:pt x="1740117" y="77908"/>
                  <a:pt x="1740117" y="174012"/>
                </a:cubicBezTo>
                <a:lnTo>
                  <a:pt x="1740117" y="3259588"/>
                </a:lnTo>
                <a:cubicBezTo>
                  <a:pt x="1740117" y="3355692"/>
                  <a:pt x="1662209" y="3433600"/>
                  <a:pt x="1566105" y="3433600"/>
                </a:cubicBezTo>
                <a:lnTo>
                  <a:pt x="174012" y="3433600"/>
                </a:lnTo>
                <a:cubicBezTo>
                  <a:pt x="77908" y="3433600"/>
                  <a:pt x="0" y="3355692"/>
                  <a:pt x="0" y="3259588"/>
                </a:cubicBezTo>
                <a:lnTo>
                  <a:pt x="0" y="174012"/>
                </a:lnTo>
                <a:close/>
              </a:path>
            </a:pathLst>
          </a:custGeom>
          <a:noFill/>
          <a:ln w="38100">
            <a:solidFill>
              <a:srgbClr val="64BB4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546" tIns="119546" rIns="119546" bIns="119546" numCol="1" spcCol="1270" anchor="t" anchorCtr="0">
            <a:noAutofit/>
          </a:bodyPr>
          <a:lstStyle/>
          <a:p>
            <a:pPr marL="87313" lvl="0" defTabSz="800100">
              <a:lnSpc>
                <a:spcPct val="114000"/>
              </a:lnSpc>
              <a:spcBef>
                <a:spcPct val="0"/>
              </a:spcBef>
              <a:spcAft>
                <a:spcPts val="1200"/>
              </a:spcAft>
              <a:buNone/>
            </a:pPr>
            <a:r>
              <a:rPr lang="en-AU" sz="1800" b="1" kern="1200" dirty="0">
                <a:solidFill>
                  <a:schemeClr val="tx1"/>
                </a:solidFill>
                <a:latin typeface="+mj-lt"/>
              </a:rPr>
              <a:t>Step 1</a:t>
            </a:r>
          </a:p>
          <a:p>
            <a:pPr marL="87313" lvl="0" defTabSz="800100">
              <a:lnSpc>
                <a:spcPct val="114000"/>
              </a:lnSpc>
              <a:spcBef>
                <a:spcPct val="0"/>
              </a:spcBef>
              <a:spcAft>
                <a:spcPts val="600"/>
              </a:spcAft>
              <a:buNone/>
            </a:pPr>
            <a:r>
              <a:rPr lang="en-AU" sz="1800" kern="1200" dirty="0">
                <a:solidFill>
                  <a:schemeClr val="tx1"/>
                </a:solidFill>
              </a:rPr>
              <a:t>Revisit the example sentence and sentence formula</a:t>
            </a:r>
          </a:p>
        </p:txBody>
      </p:sp>
      <p:sp>
        <p:nvSpPr>
          <p:cNvPr id="10" name="Freeform: Shape 9">
            <a:extLst>
              <a:ext uri="{FF2B5EF4-FFF2-40B4-BE49-F238E27FC236}">
                <a16:creationId xmlns:a16="http://schemas.microsoft.com/office/drawing/2014/main" id="{62A9564C-18AB-B211-87A2-5635D0C507CA}"/>
              </a:ext>
              <a:ext uri="{C183D7F6-B498-43B3-948B-1728B52AA6E4}">
                <adec:decorative xmlns:adec="http://schemas.microsoft.com/office/drawing/2017/decorative" val="1"/>
              </a:ext>
            </a:extLst>
          </p:cNvPr>
          <p:cNvSpPr/>
          <p:nvPr/>
        </p:nvSpPr>
        <p:spPr>
          <a:xfrm>
            <a:off x="2267742" y="4471740"/>
            <a:ext cx="368904" cy="431549"/>
          </a:xfrm>
          <a:custGeom>
            <a:avLst/>
            <a:gdLst>
              <a:gd name="connsiteX0" fmla="*/ 0 w 368904"/>
              <a:gd name="connsiteY0" fmla="*/ 86310 h 431549"/>
              <a:gd name="connsiteX1" fmla="*/ 184452 w 368904"/>
              <a:gd name="connsiteY1" fmla="*/ 86310 h 431549"/>
              <a:gd name="connsiteX2" fmla="*/ 184452 w 368904"/>
              <a:gd name="connsiteY2" fmla="*/ 0 h 431549"/>
              <a:gd name="connsiteX3" fmla="*/ 368904 w 368904"/>
              <a:gd name="connsiteY3" fmla="*/ 215775 h 431549"/>
              <a:gd name="connsiteX4" fmla="*/ 184452 w 368904"/>
              <a:gd name="connsiteY4" fmla="*/ 431549 h 431549"/>
              <a:gd name="connsiteX5" fmla="*/ 184452 w 368904"/>
              <a:gd name="connsiteY5" fmla="*/ 345239 h 431549"/>
              <a:gd name="connsiteX6" fmla="*/ 0 w 368904"/>
              <a:gd name="connsiteY6" fmla="*/ 345239 h 431549"/>
              <a:gd name="connsiteX7" fmla="*/ 0 w 368904"/>
              <a:gd name="connsiteY7" fmla="*/ 86310 h 431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904" h="431549">
                <a:moveTo>
                  <a:pt x="0" y="86310"/>
                </a:moveTo>
                <a:lnTo>
                  <a:pt x="184452" y="86310"/>
                </a:lnTo>
                <a:lnTo>
                  <a:pt x="184452" y="0"/>
                </a:lnTo>
                <a:lnTo>
                  <a:pt x="368904" y="215775"/>
                </a:lnTo>
                <a:lnTo>
                  <a:pt x="184452" y="431549"/>
                </a:lnTo>
                <a:lnTo>
                  <a:pt x="184452" y="345239"/>
                </a:lnTo>
                <a:lnTo>
                  <a:pt x="0" y="345239"/>
                </a:lnTo>
                <a:lnTo>
                  <a:pt x="0" y="8631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6310" rIns="110671" bIns="86310" numCol="1" spcCol="1270" anchor="ctr" anchorCtr="0">
            <a:noAutofit/>
          </a:bodyPr>
          <a:lstStyle/>
          <a:p>
            <a:pPr marL="0" lvl="0" indent="0" algn="ctr" defTabSz="622300">
              <a:lnSpc>
                <a:spcPct val="90000"/>
              </a:lnSpc>
              <a:spcBef>
                <a:spcPct val="0"/>
              </a:spcBef>
              <a:spcAft>
                <a:spcPct val="35000"/>
              </a:spcAft>
              <a:buNone/>
            </a:pPr>
            <a:endParaRPr lang="en-AU" sz="1400" kern="1200"/>
          </a:p>
        </p:txBody>
      </p:sp>
      <p:sp>
        <p:nvSpPr>
          <p:cNvPr id="12" name="Freeform: Shape 11">
            <a:extLst>
              <a:ext uri="{FF2B5EF4-FFF2-40B4-BE49-F238E27FC236}">
                <a16:creationId xmlns:a16="http://schemas.microsoft.com/office/drawing/2014/main" id="{11FC8738-F258-1B4B-ED1D-01EBA0D4F20A}"/>
              </a:ext>
            </a:extLst>
          </p:cNvPr>
          <p:cNvSpPr/>
          <p:nvPr/>
        </p:nvSpPr>
        <p:spPr>
          <a:xfrm>
            <a:off x="2789777" y="3143011"/>
            <a:ext cx="1740117" cy="3089006"/>
          </a:xfrm>
          <a:custGeom>
            <a:avLst/>
            <a:gdLst>
              <a:gd name="connsiteX0" fmla="*/ 0 w 1740117"/>
              <a:gd name="connsiteY0" fmla="*/ 174012 h 3433600"/>
              <a:gd name="connsiteX1" fmla="*/ 174012 w 1740117"/>
              <a:gd name="connsiteY1" fmla="*/ 0 h 3433600"/>
              <a:gd name="connsiteX2" fmla="*/ 1566105 w 1740117"/>
              <a:gd name="connsiteY2" fmla="*/ 0 h 3433600"/>
              <a:gd name="connsiteX3" fmla="*/ 1740117 w 1740117"/>
              <a:gd name="connsiteY3" fmla="*/ 174012 h 3433600"/>
              <a:gd name="connsiteX4" fmla="*/ 1740117 w 1740117"/>
              <a:gd name="connsiteY4" fmla="*/ 3259588 h 3433600"/>
              <a:gd name="connsiteX5" fmla="*/ 1566105 w 1740117"/>
              <a:gd name="connsiteY5" fmla="*/ 3433600 h 3433600"/>
              <a:gd name="connsiteX6" fmla="*/ 174012 w 1740117"/>
              <a:gd name="connsiteY6" fmla="*/ 3433600 h 3433600"/>
              <a:gd name="connsiteX7" fmla="*/ 0 w 1740117"/>
              <a:gd name="connsiteY7" fmla="*/ 3259588 h 3433600"/>
              <a:gd name="connsiteX8" fmla="*/ 0 w 1740117"/>
              <a:gd name="connsiteY8" fmla="*/ 174012 h 3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0117" h="3433600">
                <a:moveTo>
                  <a:pt x="0" y="174012"/>
                </a:moveTo>
                <a:cubicBezTo>
                  <a:pt x="0" y="77908"/>
                  <a:pt x="77908" y="0"/>
                  <a:pt x="174012" y="0"/>
                </a:cubicBezTo>
                <a:lnTo>
                  <a:pt x="1566105" y="0"/>
                </a:lnTo>
                <a:cubicBezTo>
                  <a:pt x="1662209" y="0"/>
                  <a:pt x="1740117" y="77908"/>
                  <a:pt x="1740117" y="174012"/>
                </a:cubicBezTo>
                <a:lnTo>
                  <a:pt x="1740117" y="3259588"/>
                </a:lnTo>
                <a:cubicBezTo>
                  <a:pt x="1740117" y="3355692"/>
                  <a:pt x="1662209" y="3433600"/>
                  <a:pt x="1566105" y="3433600"/>
                </a:cubicBezTo>
                <a:lnTo>
                  <a:pt x="174012" y="3433600"/>
                </a:lnTo>
                <a:cubicBezTo>
                  <a:pt x="77908" y="3433600"/>
                  <a:pt x="0" y="3355692"/>
                  <a:pt x="0" y="3259588"/>
                </a:cubicBezTo>
                <a:lnTo>
                  <a:pt x="0" y="174012"/>
                </a:lnTo>
                <a:close/>
              </a:path>
            </a:pathLst>
          </a:custGeom>
          <a:noFill/>
          <a:ln w="38100">
            <a:solidFill>
              <a:srgbClr val="00AC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546" tIns="119546" rIns="119546" bIns="119546" numCol="1" spcCol="1270" anchor="t" anchorCtr="0">
            <a:noAutofit/>
          </a:bodyPr>
          <a:lstStyle/>
          <a:p>
            <a:pPr marL="87313" lvl="0" defTabSz="800100">
              <a:lnSpc>
                <a:spcPct val="114000"/>
              </a:lnSpc>
              <a:spcBef>
                <a:spcPct val="0"/>
              </a:spcBef>
              <a:spcAft>
                <a:spcPts val="1200"/>
              </a:spcAft>
              <a:buNone/>
            </a:pPr>
            <a:r>
              <a:rPr lang="en-AU" sz="1800" b="1" kern="1200" dirty="0">
                <a:solidFill>
                  <a:schemeClr val="tx1"/>
                </a:solidFill>
                <a:latin typeface="+mj-lt"/>
              </a:rPr>
              <a:t>Step 2</a:t>
            </a:r>
            <a:r>
              <a:rPr lang="en-AU" sz="1800" b="1" kern="1200" dirty="0">
                <a:solidFill>
                  <a:schemeClr val="tx1"/>
                </a:solidFill>
              </a:rPr>
              <a:t> </a:t>
            </a:r>
            <a:br>
              <a:rPr lang="en-AU" sz="1800" kern="1200" dirty="0">
                <a:solidFill>
                  <a:schemeClr val="tx1"/>
                </a:solidFill>
              </a:rPr>
            </a:br>
            <a:r>
              <a:rPr lang="en-AU" sz="1800" kern="1200" dirty="0">
                <a:solidFill>
                  <a:schemeClr val="tx1"/>
                </a:solidFill>
              </a:rPr>
              <a:t>Replace each component of the sentence with a new example of your own.</a:t>
            </a:r>
          </a:p>
        </p:txBody>
      </p:sp>
      <p:sp>
        <p:nvSpPr>
          <p:cNvPr id="13" name="Freeform: Shape 12">
            <a:extLst>
              <a:ext uri="{FF2B5EF4-FFF2-40B4-BE49-F238E27FC236}">
                <a16:creationId xmlns:a16="http://schemas.microsoft.com/office/drawing/2014/main" id="{03586A7C-7FE6-9FEB-5B40-7127423986E1}"/>
              </a:ext>
              <a:ext uri="{C183D7F6-B498-43B3-948B-1728B52AA6E4}">
                <adec:decorative xmlns:adec="http://schemas.microsoft.com/office/drawing/2017/decorative" val="1"/>
              </a:ext>
            </a:extLst>
          </p:cNvPr>
          <p:cNvSpPr/>
          <p:nvPr/>
        </p:nvSpPr>
        <p:spPr>
          <a:xfrm>
            <a:off x="4703905" y="4471740"/>
            <a:ext cx="368904" cy="431549"/>
          </a:xfrm>
          <a:custGeom>
            <a:avLst/>
            <a:gdLst>
              <a:gd name="connsiteX0" fmla="*/ 0 w 368904"/>
              <a:gd name="connsiteY0" fmla="*/ 86310 h 431549"/>
              <a:gd name="connsiteX1" fmla="*/ 184452 w 368904"/>
              <a:gd name="connsiteY1" fmla="*/ 86310 h 431549"/>
              <a:gd name="connsiteX2" fmla="*/ 184452 w 368904"/>
              <a:gd name="connsiteY2" fmla="*/ 0 h 431549"/>
              <a:gd name="connsiteX3" fmla="*/ 368904 w 368904"/>
              <a:gd name="connsiteY3" fmla="*/ 215775 h 431549"/>
              <a:gd name="connsiteX4" fmla="*/ 184452 w 368904"/>
              <a:gd name="connsiteY4" fmla="*/ 431549 h 431549"/>
              <a:gd name="connsiteX5" fmla="*/ 184452 w 368904"/>
              <a:gd name="connsiteY5" fmla="*/ 345239 h 431549"/>
              <a:gd name="connsiteX6" fmla="*/ 0 w 368904"/>
              <a:gd name="connsiteY6" fmla="*/ 345239 h 431549"/>
              <a:gd name="connsiteX7" fmla="*/ 0 w 368904"/>
              <a:gd name="connsiteY7" fmla="*/ 86310 h 431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904" h="431549">
                <a:moveTo>
                  <a:pt x="0" y="86310"/>
                </a:moveTo>
                <a:lnTo>
                  <a:pt x="184452" y="86310"/>
                </a:lnTo>
                <a:lnTo>
                  <a:pt x="184452" y="0"/>
                </a:lnTo>
                <a:lnTo>
                  <a:pt x="368904" y="215775"/>
                </a:lnTo>
                <a:lnTo>
                  <a:pt x="184452" y="431549"/>
                </a:lnTo>
                <a:lnTo>
                  <a:pt x="184452" y="345239"/>
                </a:lnTo>
                <a:lnTo>
                  <a:pt x="0" y="345239"/>
                </a:lnTo>
                <a:lnTo>
                  <a:pt x="0" y="8631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6310" rIns="110671" bIns="86310" numCol="1" spcCol="1270" anchor="ctr" anchorCtr="0">
            <a:noAutofit/>
          </a:bodyPr>
          <a:lstStyle/>
          <a:p>
            <a:pPr marL="0" lvl="0" indent="0" algn="ctr" defTabSz="622300">
              <a:lnSpc>
                <a:spcPct val="90000"/>
              </a:lnSpc>
              <a:spcBef>
                <a:spcPct val="0"/>
              </a:spcBef>
              <a:spcAft>
                <a:spcPct val="35000"/>
              </a:spcAft>
              <a:buNone/>
            </a:pPr>
            <a:endParaRPr lang="en-AU" sz="1400" kern="1200"/>
          </a:p>
        </p:txBody>
      </p:sp>
      <p:sp>
        <p:nvSpPr>
          <p:cNvPr id="14" name="Freeform: Shape 13">
            <a:extLst>
              <a:ext uri="{FF2B5EF4-FFF2-40B4-BE49-F238E27FC236}">
                <a16:creationId xmlns:a16="http://schemas.microsoft.com/office/drawing/2014/main" id="{AE738297-50C3-07F7-4713-7F51C609E61D}"/>
              </a:ext>
            </a:extLst>
          </p:cNvPr>
          <p:cNvSpPr/>
          <p:nvPr/>
        </p:nvSpPr>
        <p:spPr>
          <a:xfrm>
            <a:off x="5225940" y="3143011"/>
            <a:ext cx="1740117" cy="3089006"/>
          </a:xfrm>
          <a:custGeom>
            <a:avLst/>
            <a:gdLst>
              <a:gd name="connsiteX0" fmla="*/ 0 w 1740117"/>
              <a:gd name="connsiteY0" fmla="*/ 174012 h 3433600"/>
              <a:gd name="connsiteX1" fmla="*/ 174012 w 1740117"/>
              <a:gd name="connsiteY1" fmla="*/ 0 h 3433600"/>
              <a:gd name="connsiteX2" fmla="*/ 1566105 w 1740117"/>
              <a:gd name="connsiteY2" fmla="*/ 0 h 3433600"/>
              <a:gd name="connsiteX3" fmla="*/ 1740117 w 1740117"/>
              <a:gd name="connsiteY3" fmla="*/ 174012 h 3433600"/>
              <a:gd name="connsiteX4" fmla="*/ 1740117 w 1740117"/>
              <a:gd name="connsiteY4" fmla="*/ 3259588 h 3433600"/>
              <a:gd name="connsiteX5" fmla="*/ 1566105 w 1740117"/>
              <a:gd name="connsiteY5" fmla="*/ 3433600 h 3433600"/>
              <a:gd name="connsiteX6" fmla="*/ 174012 w 1740117"/>
              <a:gd name="connsiteY6" fmla="*/ 3433600 h 3433600"/>
              <a:gd name="connsiteX7" fmla="*/ 0 w 1740117"/>
              <a:gd name="connsiteY7" fmla="*/ 3259588 h 3433600"/>
              <a:gd name="connsiteX8" fmla="*/ 0 w 1740117"/>
              <a:gd name="connsiteY8" fmla="*/ 174012 h 3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0117" h="3433600">
                <a:moveTo>
                  <a:pt x="0" y="174012"/>
                </a:moveTo>
                <a:cubicBezTo>
                  <a:pt x="0" y="77908"/>
                  <a:pt x="77908" y="0"/>
                  <a:pt x="174012" y="0"/>
                </a:cubicBezTo>
                <a:lnTo>
                  <a:pt x="1566105" y="0"/>
                </a:lnTo>
                <a:cubicBezTo>
                  <a:pt x="1662209" y="0"/>
                  <a:pt x="1740117" y="77908"/>
                  <a:pt x="1740117" y="174012"/>
                </a:cubicBezTo>
                <a:lnTo>
                  <a:pt x="1740117" y="3259588"/>
                </a:lnTo>
                <a:cubicBezTo>
                  <a:pt x="1740117" y="3355692"/>
                  <a:pt x="1662209" y="3433600"/>
                  <a:pt x="1566105" y="3433600"/>
                </a:cubicBezTo>
                <a:lnTo>
                  <a:pt x="174012" y="3433600"/>
                </a:lnTo>
                <a:cubicBezTo>
                  <a:pt x="77908" y="3433600"/>
                  <a:pt x="0" y="3355692"/>
                  <a:pt x="0" y="3259588"/>
                </a:cubicBezTo>
                <a:lnTo>
                  <a:pt x="0" y="174012"/>
                </a:lnTo>
                <a:close/>
              </a:path>
            </a:pathLst>
          </a:custGeom>
          <a:noFill/>
          <a:ln w="38100">
            <a:solidFill>
              <a:srgbClr val="B51458"/>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546" tIns="119546" rIns="119546" bIns="119546" numCol="1" spcCol="1270" anchor="t" anchorCtr="0">
            <a:noAutofit/>
          </a:bodyPr>
          <a:lstStyle/>
          <a:p>
            <a:pPr marL="87313" lvl="0" defTabSz="800100">
              <a:lnSpc>
                <a:spcPct val="114000"/>
              </a:lnSpc>
              <a:spcBef>
                <a:spcPct val="0"/>
              </a:spcBef>
              <a:spcAft>
                <a:spcPts val="1200"/>
              </a:spcAft>
              <a:buNone/>
            </a:pPr>
            <a:r>
              <a:rPr lang="en-AU" sz="1800" b="1" kern="1200" dirty="0">
                <a:solidFill>
                  <a:schemeClr val="tx1"/>
                </a:solidFill>
                <a:latin typeface="+mj-lt"/>
              </a:rPr>
              <a:t>Step 3</a:t>
            </a:r>
          </a:p>
          <a:p>
            <a:pPr marL="87313" lvl="0" defTabSz="800100">
              <a:lnSpc>
                <a:spcPct val="114000"/>
              </a:lnSpc>
              <a:spcBef>
                <a:spcPct val="0"/>
              </a:spcBef>
              <a:spcAft>
                <a:spcPts val="600"/>
              </a:spcAft>
              <a:buNone/>
            </a:pPr>
            <a:r>
              <a:rPr lang="en-AU" sz="1800" kern="1200" dirty="0">
                <a:solidFill>
                  <a:schemeClr val="tx1"/>
                </a:solidFill>
              </a:rPr>
              <a:t>Using a ‘coding’ system, identify each sentence component.</a:t>
            </a:r>
          </a:p>
        </p:txBody>
      </p:sp>
      <p:sp>
        <p:nvSpPr>
          <p:cNvPr id="15" name="Freeform: Shape 14">
            <a:extLst>
              <a:ext uri="{FF2B5EF4-FFF2-40B4-BE49-F238E27FC236}">
                <a16:creationId xmlns:a16="http://schemas.microsoft.com/office/drawing/2014/main" id="{FDAF8BEF-3BDA-819D-5DC5-3B4F1EB80EB2}"/>
              </a:ext>
              <a:ext uri="{C183D7F6-B498-43B3-948B-1728B52AA6E4}">
                <adec:decorative xmlns:adec="http://schemas.microsoft.com/office/drawing/2017/decorative" val="1"/>
              </a:ext>
            </a:extLst>
          </p:cNvPr>
          <p:cNvSpPr/>
          <p:nvPr/>
        </p:nvSpPr>
        <p:spPr>
          <a:xfrm>
            <a:off x="7140069" y="4471740"/>
            <a:ext cx="368904" cy="431549"/>
          </a:xfrm>
          <a:custGeom>
            <a:avLst/>
            <a:gdLst>
              <a:gd name="connsiteX0" fmla="*/ 0 w 368904"/>
              <a:gd name="connsiteY0" fmla="*/ 86310 h 431549"/>
              <a:gd name="connsiteX1" fmla="*/ 184452 w 368904"/>
              <a:gd name="connsiteY1" fmla="*/ 86310 h 431549"/>
              <a:gd name="connsiteX2" fmla="*/ 184452 w 368904"/>
              <a:gd name="connsiteY2" fmla="*/ 0 h 431549"/>
              <a:gd name="connsiteX3" fmla="*/ 368904 w 368904"/>
              <a:gd name="connsiteY3" fmla="*/ 215775 h 431549"/>
              <a:gd name="connsiteX4" fmla="*/ 184452 w 368904"/>
              <a:gd name="connsiteY4" fmla="*/ 431549 h 431549"/>
              <a:gd name="connsiteX5" fmla="*/ 184452 w 368904"/>
              <a:gd name="connsiteY5" fmla="*/ 345239 h 431549"/>
              <a:gd name="connsiteX6" fmla="*/ 0 w 368904"/>
              <a:gd name="connsiteY6" fmla="*/ 345239 h 431549"/>
              <a:gd name="connsiteX7" fmla="*/ 0 w 368904"/>
              <a:gd name="connsiteY7" fmla="*/ 86310 h 431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904" h="431549">
                <a:moveTo>
                  <a:pt x="0" y="86310"/>
                </a:moveTo>
                <a:lnTo>
                  <a:pt x="184452" y="86310"/>
                </a:lnTo>
                <a:lnTo>
                  <a:pt x="184452" y="0"/>
                </a:lnTo>
                <a:lnTo>
                  <a:pt x="368904" y="215775"/>
                </a:lnTo>
                <a:lnTo>
                  <a:pt x="184452" y="431549"/>
                </a:lnTo>
                <a:lnTo>
                  <a:pt x="184452" y="345239"/>
                </a:lnTo>
                <a:lnTo>
                  <a:pt x="0" y="345239"/>
                </a:lnTo>
                <a:lnTo>
                  <a:pt x="0" y="8631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6310" rIns="110671" bIns="86310" numCol="1" spcCol="1270" anchor="ctr" anchorCtr="0">
            <a:noAutofit/>
          </a:bodyPr>
          <a:lstStyle/>
          <a:p>
            <a:pPr marL="0" lvl="0" indent="0" algn="ctr" defTabSz="622300">
              <a:lnSpc>
                <a:spcPct val="90000"/>
              </a:lnSpc>
              <a:spcBef>
                <a:spcPct val="0"/>
              </a:spcBef>
              <a:spcAft>
                <a:spcPct val="35000"/>
              </a:spcAft>
              <a:buNone/>
            </a:pPr>
            <a:endParaRPr lang="en-AU" sz="1400" kern="1200"/>
          </a:p>
        </p:txBody>
      </p:sp>
      <p:sp>
        <p:nvSpPr>
          <p:cNvPr id="16" name="Freeform: Shape 15">
            <a:extLst>
              <a:ext uri="{FF2B5EF4-FFF2-40B4-BE49-F238E27FC236}">
                <a16:creationId xmlns:a16="http://schemas.microsoft.com/office/drawing/2014/main" id="{96C943AB-B6AF-8648-2BA3-28EE6F50032B}"/>
              </a:ext>
            </a:extLst>
          </p:cNvPr>
          <p:cNvSpPr/>
          <p:nvPr/>
        </p:nvSpPr>
        <p:spPr>
          <a:xfrm>
            <a:off x="7662104" y="3143011"/>
            <a:ext cx="1740117" cy="3089006"/>
          </a:xfrm>
          <a:custGeom>
            <a:avLst/>
            <a:gdLst>
              <a:gd name="connsiteX0" fmla="*/ 0 w 1740117"/>
              <a:gd name="connsiteY0" fmla="*/ 174012 h 3433600"/>
              <a:gd name="connsiteX1" fmla="*/ 174012 w 1740117"/>
              <a:gd name="connsiteY1" fmla="*/ 0 h 3433600"/>
              <a:gd name="connsiteX2" fmla="*/ 1566105 w 1740117"/>
              <a:gd name="connsiteY2" fmla="*/ 0 h 3433600"/>
              <a:gd name="connsiteX3" fmla="*/ 1740117 w 1740117"/>
              <a:gd name="connsiteY3" fmla="*/ 174012 h 3433600"/>
              <a:gd name="connsiteX4" fmla="*/ 1740117 w 1740117"/>
              <a:gd name="connsiteY4" fmla="*/ 3259588 h 3433600"/>
              <a:gd name="connsiteX5" fmla="*/ 1566105 w 1740117"/>
              <a:gd name="connsiteY5" fmla="*/ 3433600 h 3433600"/>
              <a:gd name="connsiteX6" fmla="*/ 174012 w 1740117"/>
              <a:gd name="connsiteY6" fmla="*/ 3433600 h 3433600"/>
              <a:gd name="connsiteX7" fmla="*/ 0 w 1740117"/>
              <a:gd name="connsiteY7" fmla="*/ 3259588 h 3433600"/>
              <a:gd name="connsiteX8" fmla="*/ 0 w 1740117"/>
              <a:gd name="connsiteY8" fmla="*/ 174012 h 3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0117" h="3433600">
                <a:moveTo>
                  <a:pt x="0" y="174012"/>
                </a:moveTo>
                <a:cubicBezTo>
                  <a:pt x="0" y="77908"/>
                  <a:pt x="77908" y="0"/>
                  <a:pt x="174012" y="0"/>
                </a:cubicBezTo>
                <a:lnTo>
                  <a:pt x="1566105" y="0"/>
                </a:lnTo>
                <a:cubicBezTo>
                  <a:pt x="1662209" y="0"/>
                  <a:pt x="1740117" y="77908"/>
                  <a:pt x="1740117" y="174012"/>
                </a:cubicBezTo>
                <a:lnTo>
                  <a:pt x="1740117" y="3259588"/>
                </a:lnTo>
                <a:cubicBezTo>
                  <a:pt x="1740117" y="3355692"/>
                  <a:pt x="1662209" y="3433600"/>
                  <a:pt x="1566105" y="3433600"/>
                </a:cubicBezTo>
                <a:lnTo>
                  <a:pt x="174012" y="3433600"/>
                </a:lnTo>
                <a:cubicBezTo>
                  <a:pt x="77908" y="3433600"/>
                  <a:pt x="0" y="3355692"/>
                  <a:pt x="0" y="3259588"/>
                </a:cubicBezTo>
                <a:lnTo>
                  <a:pt x="0" y="174012"/>
                </a:lnTo>
                <a:close/>
              </a:path>
            </a:pathLst>
          </a:custGeom>
          <a:noFill/>
          <a:ln w="38100">
            <a:solidFill>
              <a:srgbClr val="00AC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546" tIns="119546" rIns="119546" bIns="119546" numCol="1" spcCol="1270" anchor="t" anchorCtr="0">
            <a:noAutofit/>
          </a:bodyPr>
          <a:lstStyle/>
          <a:p>
            <a:pPr marL="87313" lvl="0" defTabSz="800100">
              <a:lnSpc>
                <a:spcPct val="114000"/>
              </a:lnSpc>
              <a:spcBef>
                <a:spcPct val="0"/>
              </a:spcBef>
              <a:spcAft>
                <a:spcPts val="1200"/>
              </a:spcAft>
              <a:buNone/>
            </a:pPr>
            <a:r>
              <a:rPr lang="en-AU" sz="1800" b="1" kern="1200" dirty="0">
                <a:solidFill>
                  <a:schemeClr val="tx1"/>
                </a:solidFill>
                <a:latin typeface="+mj-lt"/>
              </a:rPr>
              <a:t>Step 4</a:t>
            </a:r>
            <a:br>
              <a:rPr lang="en-AU" sz="1800" kern="1200" dirty="0">
                <a:solidFill>
                  <a:schemeClr val="tx1"/>
                </a:solidFill>
              </a:rPr>
            </a:br>
            <a:r>
              <a:rPr lang="en-AU" sz="1800" kern="1200" dirty="0">
                <a:solidFill>
                  <a:schemeClr val="tx1"/>
                </a:solidFill>
              </a:rPr>
              <a:t>Write 3 more complex sentences and identify the different sentence components.</a:t>
            </a:r>
          </a:p>
        </p:txBody>
      </p:sp>
      <p:sp>
        <p:nvSpPr>
          <p:cNvPr id="17" name="Freeform: Shape 16">
            <a:extLst>
              <a:ext uri="{FF2B5EF4-FFF2-40B4-BE49-F238E27FC236}">
                <a16:creationId xmlns:a16="http://schemas.microsoft.com/office/drawing/2014/main" id="{F4F074E8-ABDC-FDED-3157-AAF94D48A5E9}"/>
              </a:ext>
              <a:ext uri="{C183D7F6-B498-43B3-948B-1728B52AA6E4}">
                <adec:decorative xmlns:adec="http://schemas.microsoft.com/office/drawing/2017/decorative" val="1"/>
              </a:ext>
            </a:extLst>
          </p:cNvPr>
          <p:cNvSpPr/>
          <p:nvPr/>
        </p:nvSpPr>
        <p:spPr>
          <a:xfrm>
            <a:off x="9576233" y="4471740"/>
            <a:ext cx="368904" cy="431549"/>
          </a:xfrm>
          <a:custGeom>
            <a:avLst/>
            <a:gdLst>
              <a:gd name="connsiteX0" fmla="*/ 0 w 368904"/>
              <a:gd name="connsiteY0" fmla="*/ 86310 h 431549"/>
              <a:gd name="connsiteX1" fmla="*/ 184452 w 368904"/>
              <a:gd name="connsiteY1" fmla="*/ 86310 h 431549"/>
              <a:gd name="connsiteX2" fmla="*/ 184452 w 368904"/>
              <a:gd name="connsiteY2" fmla="*/ 0 h 431549"/>
              <a:gd name="connsiteX3" fmla="*/ 368904 w 368904"/>
              <a:gd name="connsiteY3" fmla="*/ 215775 h 431549"/>
              <a:gd name="connsiteX4" fmla="*/ 184452 w 368904"/>
              <a:gd name="connsiteY4" fmla="*/ 431549 h 431549"/>
              <a:gd name="connsiteX5" fmla="*/ 184452 w 368904"/>
              <a:gd name="connsiteY5" fmla="*/ 345239 h 431549"/>
              <a:gd name="connsiteX6" fmla="*/ 0 w 368904"/>
              <a:gd name="connsiteY6" fmla="*/ 345239 h 431549"/>
              <a:gd name="connsiteX7" fmla="*/ 0 w 368904"/>
              <a:gd name="connsiteY7" fmla="*/ 86310 h 431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904" h="431549">
                <a:moveTo>
                  <a:pt x="0" y="86310"/>
                </a:moveTo>
                <a:lnTo>
                  <a:pt x="184452" y="86310"/>
                </a:lnTo>
                <a:lnTo>
                  <a:pt x="184452" y="0"/>
                </a:lnTo>
                <a:lnTo>
                  <a:pt x="368904" y="215775"/>
                </a:lnTo>
                <a:lnTo>
                  <a:pt x="184452" y="431549"/>
                </a:lnTo>
                <a:lnTo>
                  <a:pt x="184452" y="345239"/>
                </a:lnTo>
                <a:lnTo>
                  <a:pt x="0" y="345239"/>
                </a:lnTo>
                <a:lnTo>
                  <a:pt x="0" y="8631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6310" rIns="110671" bIns="86310" numCol="1" spcCol="1270" anchor="ctr" anchorCtr="0">
            <a:noAutofit/>
          </a:bodyPr>
          <a:lstStyle/>
          <a:p>
            <a:pPr marL="0" lvl="0" indent="0" algn="ctr" defTabSz="622300">
              <a:lnSpc>
                <a:spcPct val="90000"/>
              </a:lnSpc>
              <a:spcBef>
                <a:spcPct val="0"/>
              </a:spcBef>
              <a:spcAft>
                <a:spcPct val="35000"/>
              </a:spcAft>
              <a:buNone/>
            </a:pPr>
            <a:endParaRPr lang="en-AU" sz="1400" kern="1200"/>
          </a:p>
        </p:txBody>
      </p:sp>
      <p:sp>
        <p:nvSpPr>
          <p:cNvPr id="18" name="Freeform: Shape 17">
            <a:extLst>
              <a:ext uri="{FF2B5EF4-FFF2-40B4-BE49-F238E27FC236}">
                <a16:creationId xmlns:a16="http://schemas.microsoft.com/office/drawing/2014/main" id="{CD6BBBC7-8EF6-99B6-7577-B80B4F0AA0D1}"/>
              </a:ext>
            </a:extLst>
          </p:cNvPr>
          <p:cNvSpPr/>
          <p:nvPr/>
        </p:nvSpPr>
        <p:spPr>
          <a:xfrm>
            <a:off x="10098268" y="3143011"/>
            <a:ext cx="1740117" cy="3089006"/>
          </a:xfrm>
          <a:custGeom>
            <a:avLst/>
            <a:gdLst>
              <a:gd name="connsiteX0" fmla="*/ 0 w 1740117"/>
              <a:gd name="connsiteY0" fmla="*/ 174012 h 3433600"/>
              <a:gd name="connsiteX1" fmla="*/ 174012 w 1740117"/>
              <a:gd name="connsiteY1" fmla="*/ 0 h 3433600"/>
              <a:gd name="connsiteX2" fmla="*/ 1566105 w 1740117"/>
              <a:gd name="connsiteY2" fmla="*/ 0 h 3433600"/>
              <a:gd name="connsiteX3" fmla="*/ 1740117 w 1740117"/>
              <a:gd name="connsiteY3" fmla="*/ 174012 h 3433600"/>
              <a:gd name="connsiteX4" fmla="*/ 1740117 w 1740117"/>
              <a:gd name="connsiteY4" fmla="*/ 3259588 h 3433600"/>
              <a:gd name="connsiteX5" fmla="*/ 1566105 w 1740117"/>
              <a:gd name="connsiteY5" fmla="*/ 3433600 h 3433600"/>
              <a:gd name="connsiteX6" fmla="*/ 174012 w 1740117"/>
              <a:gd name="connsiteY6" fmla="*/ 3433600 h 3433600"/>
              <a:gd name="connsiteX7" fmla="*/ 0 w 1740117"/>
              <a:gd name="connsiteY7" fmla="*/ 3259588 h 3433600"/>
              <a:gd name="connsiteX8" fmla="*/ 0 w 1740117"/>
              <a:gd name="connsiteY8" fmla="*/ 174012 h 3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0117" h="3433600">
                <a:moveTo>
                  <a:pt x="0" y="174012"/>
                </a:moveTo>
                <a:cubicBezTo>
                  <a:pt x="0" y="77908"/>
                  <a:pt x="77908" y="0"/>
                  <a:pt x="174012" y="0"/>
                </a:cubicBezTo>
                <a:lnTo>
                  <a:pt x="1566105" y="0"/>
                </a:lnTo>
                <a:cubicBezTo>
                  <a:pt x="1662209" y="0"/>
                  <a:pt x="1740117" y="77908"/>
                  <a:pt x="1740117" y="174012"/>
                </a:cubicBezTo>
                <a:lnTo>
                  <a:pt x="1740117" y="3259588"/>
                </a:lnTo>
                <a:cubicBezTo>
                  <a:pt x="1740117" y="3355692"/>
                  <a:pt x="1662209" y="3433600"/>
                  <a:pt x="1566105" y="3433600"/>
                </a:cubicBezTo>
                <a:lnTo>
                  <a:pt x="174012" y="3433600"/>
                </a:lnTo>
                <a:cubicBezTo>
                  <a:pt x="77908" y="3433600"/>
                  <a:pt x="0" y="3355692"/>
                  <a:pt x="0" y="3259588"/>
                </a:cubicBezTo>
                <a:lnTo>
                  <a:pt x="0" y="174012"/>
                </a:lnTo>
                <a:close/>
              </a:path>
            </a:pathLst>
          </a:custGeom>
          <a:noFill/>
          <a:ln w="38100">
            <a:solidFill>
              <a:srgbClr val="64BB4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9546" tIns="119546" rIns="119546" bIns="119546" numCol="1" spcCol="1270" anchor="t" anchorCtr="0">
            <a:noAutofit/>
          </a:bodyPr>
          <a:lstStyle/>
          <a:p>
            <a:pPr marL="87313" lvl="0" defTabSz="800100">
              <a:lnSpc>
                <a:spcPct val="114000"/>
              </a:lnSpc>
              <a:spcBef>
                <a:spcPct val="0"/>
              </a:spcBef>
              <a:spcAft>
                <a:spcPts val="1200"/>
              </a:spcAft>
              <a:buNone/>
            </a:pPr>
            <a:r>
              <a:rPr lang="en-AU" sz="1800" b="1" kern="1200" dirty="0">
                <a:solidFill>
                  <a:schemeClr val="tx1"/>
                </a:solidFill>
                <a:latin typeface="+mj-lt"/>
              </a:rPr>
              <a:t>Step 5</a:t>
            </a:r>
            <a:br>
              <a:rPr lang="en-AU" sz="1800" kern="1200" dirty="0">
                <a:solidFill>
                  <a:schemeClr val="tx1"/>
                </a:solidFill>
              </a:rPr>
            </a:br>
            <a:r>
              <a:rPr lang="en-AU" sz="1800" kern="1200" dirty="0">
                <a:solidFill>
                  <a:schemeClr val="tx1"/>
                </a:solidFill>
              </a:rPr>
              <a:t>Swap with a peer to check that you have written grammatically correct complex sentences.</a:t>
            </a:r>
          </a:p>
        </p:txBody>
      </p:sp>
      <p:sp>
        <p:nvSpPr>
          <p:cNvPr id="2" name="Slide Number Placeholder 1">
            <a:extLst>
              <a:ext uri="{FF2B5EF4-FFF2-40B4-BE49-F238E27FC236}">
                <a16:creationId xmlns:a16="http://schemas.microsoft.com/office/drawing/2014/main" id="{918C8951-9F90-3889-C746-E8BCCC4127B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27</a:t>
            </a:fld>
            <a:endParaRPr lang="en-AU"/>
          </a:p>
        </p:txBody>
      </p:sp>
    </p:spTree>
    <p:extLst>
      <p:ext uri="{BB962C8B-B14F-4D97-AF65-F5344CB8AC3E}">
        <p14:creationId xmlns:p14="http://schemas.microsoft.com/office/powerpoint/2010/main" val="194568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ppt_x"/>
                                          </p:val>
                                        </p:tav>
                                        <p:tav tm="100000">
                                          <p:val>
                                            <p:strVal val="#ppt_x"/>
                                          </p:val>
                                        </p:tav>
                                      </p:tavLst>
                                    </p:anim>
                                    <p:anim calcmode="lin" valueType="num">
                                      <p:cBhvr additive="base">
                                        <p:cTn id="2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additive="base">
                                        <p:cTn id="38" dur="500" fill="hold"/>
                                        <p:tgtEl>
                                          <p:spTgt spid="16"/>
                                        </p:tgtEl>
                                        <p:attrNameLst>
                                          <p:attrName>ppt_x</p:attrName>
                                        </p:attrNameLst>
                                      </p:cBhvr>
                                      <p:tavLst>
                                        <p:tav tm="0">
                                          <p:val>
                                            <p:strVal val="#ppt_x"/>
                                          </p:val>
                                        </p:tav>
                                        <p:tav tm="100000">
                                          <p:val>
                                            <p:strVal val="#ppt_x"/>
                                          </p:val>
                                        </p:tav>
                                      </p:tavLst>
                                    </p:anim>
                                    <p:anim calcmode="lin" valueType="num">
                                      <p:cBhvr additive="base">
                                        <p:cTn id="39" dur="500" fill="hold"/>
                                        <p:tgtEl>
                                          <p:spTgt spid="16"/>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500" fill="hold"/>
                                        <p:tgtEl>
                                          <p:spTgt spid="15"/>
                                        </p:tgtEl>
                                        <p:attrNameLst>
                                          <p:attrName>ppt_x</p:attrName>
                                        </p:attrNameLst>
                                      </p:cBhvr>
                                      <p:tavLst>
                                        <p:tav tm="0">
                                          <p:val>
                                            <p:strVal val="#ppt_x"/>
                                          </p:val>
                                        </p:tav>
                                        <p:tav tm="100000">
                                          <p:val>
                                            <p:strVal val="#ppt_x"/>
                                          </p:val>
                                        </p:tav>
                                      </p:tavLst>
                                    </p:anim>
                                    <p:anim calcmode="lin" valueType="num">
                                      <p:cBhvr additive="base">
                                        <p:cTn id="4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500" fill="hold"/>
                                        <p:tgtEl>
                                          <p:spTgt spid="17"/>
                                        </p:tgtEl>
                                        <p:attrNameLst>
                                          <p:attrName>ppt_x</p:attrName>
                                        </p:attrNameLst>
                                      </p:cBhvr>
                                      <p:tavLst>
                                        <p:tav tm="0">
                                          <p:val>
                                            <p:strVal val="#ppt_x"/>
                                          </p:val>
                                        </p:tav>
                                        <p:tav tm="100000">
                                          <p:val>
                                            <p:strVal val="#ppt_x"/>
                                          </p:val>
                                        </p:tav>
                                      </p:tavLst>
                                    </p:anim>
                                    <p:anim calcmode="lin" valueType="num">
                                      <p:cBhvr additive="base">
                                        <p:cTn id="49" dur="500" fill="hold"/>
                                        <p:tgtEl>
                                          <p:spTgt spid="17"/>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additive="base">
                                        <p:cTn id="52" dur="500" fill="hold"/>
                                        <p:tgtEl>
                                          <p:spTgt spid="18"/>
                                        </p:tgtEl>
                                        <p:attrNameLst>
                                          <p:attrName>ppt_x</p:attrName>
                                        </p:attrNameLst>
                                      </p:cBhvr>
                                      <p:tavLst>
                                        <p:tav tm="0">
                                          <p:val>
                                            <p:strVal val="#ppt_x"/>
                                          </p:val>
                                        </p:tav>
                                        <p:tav tm="100000">
                                          <p:val>
                                            <p:strVal val="#ppt_x"/>
                                          </p:val>
                                        </p:tav>
                                      </p:tavLst>
                                    </p:anim>
                                    <p:anim calcmode="lin" valueType="num">
                                      <p:cBhvr additive="base">
                                        <p:cTn id="5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animBg="1"/>
      <p:bldP spid="10" grpId="0" animBg="1"/>
      <p:bldP spid="12" grpId="0" animBg="1"/>
      <p:bldP spid="13" grpId="0" animBg="1"/>
      <p:bldP spid="14" grpId="0" animBg="1"/>
      <p:bldP spid="15" grpId="0" animBg="1"/>
      <p:bldP spid="16" grpId="0" animBg="1"/>
      <p:bldP spid="17" grpId="0" animBg="1"/>
      <p:bldP spid="1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AU" dirty="0">
                <a:latin typeface="+mj-lt"/>
              </a:rPr>
              <a:t>Self-reflection</a:t>
            </a:r>
          </a:p>
        </p:txBody>
      </p:sp>
    </p:spTree>
    <p:extLst>
      <p:ext uri="{BB962C8B-B14F-4D97-AF65-F5344CB8AC3E}">
        <p14:creationId xmlns:p14="http://schemas.microsoft.com/office/powerpoint/2010/main" val="202819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00F3E5-E1EB-7A5A-DED1-2AE6A8A87B8A}"/>
              </a:ext>
            </a:extLst>
          </p:cNvPr>
          <p:cNvSpPr>
            <a:spLocks noGrp="1"/>
          </p:cNvSpPr>
          <p:nvPr>
            <p:ph type="title"/>
          </p:nvPr>
        </p:nvSpPr>
        <p:spPr>
          <a:xfrm>
            <a:off x="354000" y="360000"/>
            <a:ext cx="11483999" cy="545601"/>
          </a:xfrm>
        </p:spPr>
        <p:txBody>
          <a:bodyPr/>
          <a:lstStyle/>
          <a:p>
            <a:r>
              <a:rPr lang="en-AU" dirty="0">
                <a:latin typeface="+mj-lt"/>
              </a:rPr>
              <a:t>Consolidating your learning</a:t>
            </a:r>
          </a:p>
        </p:txBody>
      </p:sp>
      <p:sp>
        <p:nvSpPr>
          <p:cNvPr id="5" name="Text Placeholder 4">
            <a:extLst>
              <a:ext uri="{FF2B5EF4-FFF2-40B4-BE49-F238E27FC236}">
                <a16:creationId xmlns:a16="http://schemas.microsoft.com/office/drawing/2014/main" id="{4A6C34AD-9B49-AE08-C5D6-20A23317A81A}"/>
              </a:ext>
            </a:extLst>
          </p:cNvPr>
          <p:cNvSpPr>
            <a:spLocks noGrp="1"/>
          </p:cNvSpPr>
          <p:nvPr>
            <p:ph type="body" sz="quarter" idx="18"/>
          </p:nvPr>
        </p:nvSpPr>
        <p:spPr>
          <a:xfrm>
            <a:off x="354000" y="982520"/>
            <a:ext cx="11483998" cy="310015"/>
          </a:xfrm>
        </p:spPr>
        <p:txBody>
          <a:bodyPr/>
          <a:lstStyle/>
          <a:p>
            <a:r>
              <a:rPr lang="en-AU" dirty="0">
                <a:latin typeface="+mj-lt"/>
              </a:rPr>
              <a:t>Self-reflection on your confidence to compose complex sentences</a:t>
            </a:r>
          </a:p>
        </p:txBody>
      </p:sp>
      <p:sp>
        <p:nvSpPr>
          <p:cNvPr id="4" name="Text Placeholder 3">
            <a:extLst>
              <a:ext uri="{FF2B5EF4-FFF2-40B4-BE49-F238E27FC236}">
                <a16:creationId xmlns:a16="http://schemas.microsoft.com/office/drawing/2014/main" id="{E9BA9CEB-689E-401D-F488-2F643A136751}"/>
              </a:ext>
            </a:extLst>
          </p:cNvPr>
          <p:cNvSpPr>
            <a:spLocks noGrp="1"/>
          </p:cNvSpPr>
          <p:nvPr>
            <p:ph type="body" sz="quarter" idx="17"/>
          </p:nvPr>
        </p:nvSpPr>
        <p:spPr>
          <a:xfrm>
            <a:off x="354000" y="1369454"/>
            <a:ext cx="11397276" cy="3832741"/>
          </a:xfrm>
        </p:spPr>
        <p:txBody>
          <a:bodyPr vert="horz" lIns="0" tIns="0" rIns="0" bIns="0" rtlCol="0" anchor="t">
            <a:noAutofit/>
          </a:bodyPr>
          <a:lstStyle/>
          <a:p>
            <a:pPr>
              <a:lnSpc>
                <a:spcPct val="140000"/>
              </a:lnSpc>
              <a:spcAft>
                <a:spcPts val="600"/>
              </a:spcAft>
            </a:pPr>
            <a:r>
              <a:rPr lang="en-AU" sz="1800" dirty="0">
                <a:latin typeface="+mn-lt"/>
                <a:cs typeface="Arial"/>
              </a:rPr>
              <a:t>To sum up:</a:t>
            </a:r>
            <a:endParaRPr lang="en-US" dirty="0">
              <a:cs typeface="Arial"/>
            </a:endParaRPr>
          </a:p>
          <a:p>
            <a:pPr marL="342900" indent="-342900">
              <a:lnSpc>
                <a:spcPct val="140000"/>
              </a:lnSpc>
              <a:spcAft>
                <a:spcPts val="600"/>
              </a:spcAft>
              <a:buChar char="•"/>
            </a:pPr>
            <a:r>
              <a:rPr lang="en-AU" sz="1800" dirty="0">
                <a:latin typeface="+mn-lt"/>
                <a:cs typeface="Arial"/>
              </a:rPr>
              <a:t>There are a variety of sentence types – simple, compound and complex. Each have value and are used in different ways to express personal voice. See </a:t>
            </a:r>
            <a:r>
              <a:rPr lang="en-AU" sz="1800" b="1" dirty="0">
                <a:latin typeface="+mn-lt"/>
                <a:cs typeface="Arial"/>
              </a:rPr>
              <a:t>Phase 5 – Complex sentences – PowerPoint </a:t>
            </a:r>
            <a:r>
              <a:rPr lang="en-AU" sz="1800" dirty="0">
                <a:latin typeface="+mn-lt"/>
                <a:cs typeface="Arial"/>
              </a:rPr>
              <a:t>for more on this.</a:t>
            </a:r>
            <a:endParaRPr lang="en-US"/>
          </a:p>
          <a:p>
            <a:pPr marL="342900" indent="-342900">
              <a:lnSpc>
                <a:spcPct val="140000"/>
              </a:lnSpc>
              <a:spcAft>
                <a:spcPts val="600"/>
              </a:spcAft>
              <a:buFont typeface="Arial" panose="020B0604020202020204" pitchFamily="34" charset="0"/>
              <a:buChar char="•"/>
            </a:pPr>
            <a:r>
              <a:rPr lang="en-AU" sz="1800" dirty="0">
                <a:latin typeface="+mn-lt"/>
              </a:rPr>
              <a:t>Complex sentences contain both independent and dependent clauses, along with pronouns, conjunctions and adverbial phrases and clauses.</a:t>
            </a:r>
          </a:p>
          <a:p>
            <a:pPr marL="342900" indent="-342900">
              <a:lnSpc>
                <a:spcPct val="140000"/>
              </a:lnSpc>
              <a:spcAft>
                <a:spcPts val="600"/>
              </a:spcAft>
              <a:buFont typeface="Arial" panose="020B0604020202020204" pitchFamily="34" charset="0"/>
              <a:buChar char="•"/>
            </a:pPr>
            <a:r>
              <a:rPr lang="en-AU" sz="1800" dirty="0">
                <a:latin typeface="+mn-lt"/>
                <a:ea typeface="Calibri" panose="020F0502020204030204" pitchFamily="34" charset="0"/>
              </a:rPr>
              <a:t>Adverbial phrases and clauses </a:t>
            </a:r>
            <a:r>
              <a:rPr lang="en-AU" sz="1800" dirty="0">
                <a:effectLst/>
                <a:latin typeface="+mn-lt"/>
                <a:ea typeface="Calibri" panose="020F0502020204030204" pitchFamily="34" charset="0"/>
              </a:rPr>
              <a:t>provide information about where, when, with what, how far, how long, with whom, about what, as what.</a:t>
            </a:r>
          </a:p>
          <a:p>
            <a:pPr marL="342900" indent="-342900">
              <a:lnSpc>
                <a:spcPct val="140000"/>
              </a:lnSpc>
              <a:spcAft>
                <a:spcPts val="600"/>
              </a:spcAft>
              <a:buFont typeface="Arial" panose="020B0604020202020204" pitchFamily="34" charset="0"/>
              <a:buChar char="•"/>
            </a:pPr>
            <a:r>
              <a:rPr lang="en-AU" sz="1800" dirty="0">
                <a:latin typeface="+mn-lt"/>
                <a:ea typeface="Calibri" panose="020F0502020204030204" pitchFamily="34" charset="0"/>
              </a:rPr>
              <a:t>Writers often use sentence structure intentionally to create an authentic personal voice that engages readers.</a:t>
            </a:r>
          </a:p>
        </p:txBody>
      </p:sp>
      <p:sp>
        <p:nvSpPr>
          <p:cNvPr id="34" name="TextBox 33">
            <a:extLst>
              <a:ext uri="{FF2B5EF4-FFF2-40B4-BE49-F238E27FC236}">
                <a16:creationId xmlns:a16="http://schemas.microsoft.com/office/drawing/2014/main" id="{669D1ADF-B22A-6F34-89CC-C8019F066987}"/>
              </a:ext>
            </a:extLst>
          </p:cNvPr>
          <p:cNvSpPr txBox="1"/>
          <p:nvPr/>
        </p:nvSpPr>
        <p:spPr>
          <a:xfrm>
            <a:off x="354000" y="5408468"/>
            <a:ext cx="11162497" cy="1211357"/>
          </a:xfrm>
          <a:prstGeom prst="rect">
            <a:avLst/>
          </a:prstGeom>
          <a:solidFill>
            <a:srgbClr val="EDF9E0"/>
          </a:solidFill>
          <a:ln w="28575">
            <a:solidFill>
              <a:schemeClr val="tx1"/>
            </a:solidFill>
          </a:ln>
        </p:spPr>
        <p:txBody>
          <a:bodyPr wrap="square">
            <a:spAutoFit/>
          </a:bodyPr>
          <a:lstStyle/>
          <a:p>
            <a:pPr marL="0" marR="0" lvl="0" indent="0" algn="l" defTabSz="1219170" rtl="0" eaLnBrk="1" fontAlgn="auto" latinLnBrk="0" hangingPunct="1">
              <a:lnSpc>
                <a:spcPct val="140000"/>
              </a:lnSpc>
              <a:spcBef>
                <a:spcPts val="0"/>
              </a:spcBef>
              <a:spcAft>
                <a:spcPts val="1200"/>
              </a:spcAft>
              <a:buClrTx/>
              <a:buSzTx/>
              <a:buFontTx/>
              <a:buNone/>
              <a:tabLst/>
              <a:defRPr/>
            </a:pPr>
            <a:r>
              <a:rPr lang="en-AU" sz="1800" b="1" dirty="0">
                <a:effectLst/>
                <a:ea typeface="Calibri" panose="020F0502020204030204" pitchFamily="34" charset="0"/>
              </a:rPr>
              <a:t>Activity to check your understanding – </a:t>
            </a:r>
            <a:r>
              <a:rPr lang="en-AU" sz="1800" dirty="0">
                <a:effectLst/>
                <a:ea typeface="Calibri" panose="020F0502020204030204" pitchFamily="34" charset="0"/>
              </a:rPr>
              <a:t>the following slides will contain questions and word clines that will allow you to self-assess your </a:t>
            </a:r>
            <a:r>
              <a:rPr lang="en-AU" sz="1800" dirty="0">
                <a:ea typeface="Calibri" panose="020F0502020204030204" pitchFamily="34" charset="0"/>
              </a:rPr>
              <a:t>knowledge of complex sentences and your confidence in being able to apply this </a:t>
            </a:r>
            <a:r>
              <a:rPr lang="en-AU" sz="1800" dirty="0">
                <a:effectLst/>
                <a:ea typeface="Calibri" panose="020F0502020204030204" pitchFamily="34" charset="0"/>
              </a:rPr>
              <a:t>understanding </a:t>
            </a:r>
            <a:r>
              <a:rPr lang="en-AU" sz="1800" dirty="0">
                <a:ea typeface="Calibri" panose="020F0502020204030204" pitchFamily="34" charset="0"/>
              </a:rPr>
              <a:t>when composing your own.</a:t>
            </a:r>
            <a:endParaRPr lang="en-AU" sz="1800" b="1" dirty="0">
              <a:effectLst/>
              <a:ea typeface="Calibri" panose="020F0502020204030204" pitchFamily="34" charset="0"/>
            </a:endParaRPr>
          </a:p>
        </p:txBody>
      </p:sp>
      <p:sp>
        <p:nvSpPr>
          <p:cNvPr id="2" name="Slide Number Placeholder 1">
            <a:extLst>
              <a:ext uri="{FF2B5EF4-FFF2-40B4-BE49-F238E27FC236}">
                <a16:creationId xmlns:a16="http://schemas.microsoft.com/office/drawing/2014/main" id="{AA1CEEEF-A78C-18C4-5EBB-F00170244B6A}"/>
              </a:ext>
              <a:ext uri="{C183D7F6-B498-43B3-948B-1728B52AA6E4}">
                <adec:decorative xmlns:adec="http://schemas.microsoft.com/office/drawing/2017/decorative" val="1"/>
              </a:ext>
            </a:extLst>
          </p:cNvPr>
          <p:cNvSpPr>
            <a:spLocks noGrp="1"/>
          </p:cNvSpPr>
          <p:nvPr>
            <p:ph type="sldNum" sz="quarter" idx="12"/>
          </p:nvPr>
        </p:nvSpPr>
        <p:spPr>
          <a:xfrm>
            <a:off x="11124000" y="6516000"/>
            <a:ext cx="720000" cy="180000"/>
          </a:xfrm>
        </p:spPr>
        <p:txBody>
          <a:bodyPr/>
          <a:lstStyle/>
          <a:p>
            <a:fld id="{10A01DC5-1685-4615-8240-15192985C6A2}" type="slidenum">
              <a:rPr lang="en-AU" smtClean="0"/>
              <a:t>29</a:t>
            </a:fld>
            <a:endParaRPr lang="en-AU"/>
          </a:p>
        </p:txBody>
      </p:sp>
    </p:spTree>
    <p:extLst>
      <p:ext uri="{BB962C8B-B14F-4D97-AF65-F5344CB8AC3E}">
        <p14:creationId xmlns:p14="http://schemas.microsoft.com/office/powerpoint/2010/main" val="18280823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fade">
                                      <p:cBhvr>
                                        <p:cTn id="3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346830-A0C7-9D95-31DC-A77B445F770B}"/>
              </a:ext>
            </a:extLst>
          </p:cNvPr>
          <p:cNvSpPr>
            <a:spLocks noGrp="1"/>
          </p:cNvSpPr>
          <p:nvPr>
            <p:ph type="title"/>
          </p:nvPr>
        </p:nvSpPr>
        <p:spPr/>
        <p:txBody>
          <a:bodyPr/>
          <a:lstStyle/>
          <a:p>
            <a:r>
              <a:rPr lang="en-GB" dirty="0">
                <a:latin typeface="+mj-lt"/>
              </a:rPr>
              <a:t>Lessons</a:t>
            </a:r>
          </a:p>
        </p:txBody>
      </p:sp>
      <p:grpSp>
        <p:nvGrpSpPr>
          <p:cNvPr id="35" name="Group 34" descr="1. Adjectives and adverbs">
            <a:extLst>
              <a:ext uri="{FF2B5EF4-FFF2-40B4-BE49-F238E27FC236}">
                <a16:creationId xmlns:a16="http://schemas.microsoft.com/office/drawing/2014/main" id="{A01479A2-27CA-4713-15E8-2ED83875A4CA}"/>
              </a:ext>
            </a:extLst>
          </p:cNvPr>
          <p:cNvGrpSpPr/>
          <p:nvPr/>
        </p:nvGrpSpPr>
        <p:grpSpPr>
          <a:xfrm>
            <a:off x="360000" y="1266959"/>
            <a:ext cx="5736000" cy="1045440"/>
            <a:chOff x="360000" y="1266959"/>
            <a:chExt cx="5736000" cy="1045440"/>
          </a:xfrm>
        </p:grpSpPr>
        <p:sp>
          <p:nvSpPr>
            <p:cNvPr id="9" name="Rectangle: Rounded Corners 8">
              <a:extLst>
                <a:ext uri="{FF2B5EF4-FFF2-40B4-BE49-F238E27FC236}">
                  <a16:creationId xmlns:a16="http://schemas.microsoft.com/office/drawing/2014/main" id="{DAB3DEC0-237D-EF4A-ECE9-D2061FBF8FA3}"/>
                </a:ext>
                <a:ext uri="{C183D7F6-B498-43B3-948B-1728B52AA6E4}">
                  <adec:decorative xmlns:adec="http://schemas.microsoft.com/office/drawing/2017/decorative" val="1"/>
                </a:ext>
              </a:extLst>
            </p:cNvPr>
            <p:cNvSpPr/>
            <p:nvPr/>
          </p:nvSpPr>
          <p:spPr>
            <a:xfrm>
              <a:off x="1037782" y="1330982"/>
              <a:ext cx="5058218"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dirty="0">
                  <a:solidFill>
                    <a:schemeClr val="accent1"/>
                  </a:solidFill>
                  <a:latin typeface="+mj-lt"/>
                  <a:hlinkClick r:id="rId3" action="ppaction://hlinksldjump"/>
                </a:rPr>
                <a:t>Adjectives and adverbs</a:t>
              </a:r>
              <a:endParaRPr lang="en-US" dirty="0">
                <a:solidFill>
                  <a:schemeClr val="accent1"/>
                </a:solidFill>
                <a:latin typeface="+mj-lt"/>
              </a:endParaRPr>
            </a:p>
          </p:txBody>
        </p:sp>
        <p:sp>
          <p:nvSpPr>
            <p:cNvPr id="10" name="Oval 9">
              <a:hlinkClick r:id="rId4" action="ppaction://hlinksldjump"/>
              <a:extLst>
                <a:ext uri="{FF2B5EF4-FFF2-40B4-BE49-F238E27FC236}">
                  <a16:creationId xmlns:a16="http://schemas.microsoft.com/office/drawing/2014/main" id="{4332B884-7579-3486-2E25-B372C2BA96DA}"/>
                </a:ext>
              </a:extLst>
            </p:cNvPr>
            <p:cNvSpPr/>
            <p:nvPr/>
          </p:nvSpPr>
          <p:spPr>
            <a:xfrm>
              <a:off x="360000" y="12669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1</a:t>
              </a:r>
            </a:p>
          </p:txBody>
        </p:sp>
      </p:grpSp>
      <p:grpSp>
        <p:nvGrpSpPr>
          <p:cNvPr id="36" name="Group 35" descr="2. From adverbial phrases to clauses">
            <a:extLst>
              <a:ext uri="{FF2B5EF4-FFF2-40B4-BE49-F238E27FC236}">
                <a16:creationId xmlns:a16="http://schemas.microsoft.com/office/drawing/2014/main" id="{363D50B0-46AD-C5B5-56BE-BC1E07414E32}"/>
              </a:ext>
            </a:extLst>
          </p:cNvPr>
          <p:cNvGrpSpPr/>
          <p:nvPr/>
        </p:nvGrpSpPr>
        <p:grpSpPr>
          <a:xfrm>
            <a:off x="360000" y="2362859"/>
            <a:ext cx="5736000" cy="1045440"/>
            <a:chOff x="360000" y="2362859"/>
            <a:chExt cx="5736000" cy="1045440"/>
          </a:xfrm>
        </p:grpSpPr>
        <p:sp>
          <p:nvSpPr>
            <p:cNvPr id="12" name="Rectangle: Rounded Corners 11">
              <a:extLst>
                <a:ext uri="{FF2B5EF4-FFF2-40B4-BE49-F238E27FC236}">
                  <a16:creationId xmlns:a16="http://schemas.microsoft.com/office/drawing/2014/main" id="{BA7B2B16-C69C-6DEB-3A6F-EC77463DB80C}"/>
                </a:ext>
                <a:ext uri="{C183D7F6-B498-43B3-948B-1728B52AA6E4}">
                  <adec:decorative xmlns:adec="http://schemas.microsoft.com/office/drawing/2017/decorative" val="1"/>
                </a:ext>
              </a:extLst>
            </p:cNvPr>
            <p:cNvSpPr/>
            <p:nvPr/>
          </p:nvSpPr>
          <p:spPr>
            <a:xfrm>
              <a:off x="1037782" y="2426882"/>
              <a:ext cx="5058218"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AU" dirty="0">
                  <a:solidFill>
                    <a:schemeClr val="accent1"/>
                  </a:solidFill>
                  <a:latin typeface="+mj-lt"/>
                  <a:hlinkClick r:id="rId5" action="ppaction://hlinksldjump"/>
                </a:rPr>
                <a:t>From adverbial phrases to clauses</a:t>
              </a:r>
              <a:endParaRPr lang="en-AU" dirty="0">
                <a:solidFill>
                  <a:schemeClr val="accent1"/>
                </a:solidFill>
                <a:latin typeface="+mj-lt"/>
              </a:endParaRPr>
            </a:p>
          </p:txBody>
        </p:sp>
        <p:sp>
          <p:nvSpPr>
            <p:cNvPr id="13" name="Oval 12">
              <a:hlinkClick r:id="rId4" action="ppaction://hlinksldjump"/>
              <a:extLst>
                <a:ext uri="{FF2B5EF4-FFF2-40B4-BE49-F238E27FC236}">
                  <a16:creationId xmlns:a16="http://schemas.microsoft.com/office/drawing/2014/main" id="{D748C740-AF94-8840-4533-3E91CE3D452E}"/>
                </a:ext>
              </a:extLst>
            </p:cNvPr>
            <p:cNvSpPr/>
            <p:nvPr/>
          </p:nvSpPr>
          <p:spPr>
            <a:xfrm>
              <a:off x="360000" y="23628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grpSp>
        <p:nvGrpSpPr>
          <p:cNvPr id="37" name="Group 36" descr="3. Checking your understanding – complex sentences">
            <a:extLst>
              <a:ext uri="{FF2B5EF4-FFF2-40B4-BE49-F238E27FC236}">
                <a16:creationId xmlns:a16="http://schemas.microsoft.com/office/drawing/2014/main" id="{141BFD7F-6BE3-CB58-E18A-83FA83361CDD}"/>
              </a:ext>
            </a:extLst>
          </p:cNvPr>
          <p:cNvGrpSpPr/>
          <p:nvPr/>
        </p:nvGrpSpPr>
        <p:grpSpPr>
          <a:xfrm>
            <a:off x="360000" y="3458759"/>
            <a:ext cx="5736000" cy="1045440"/>
            <a:chOff x="360000" y="3458759"/>
            <a:chExt cx="5736000" cy="1045440"/>
          </a:xfrm>
        </p:grpSpPr>
        <p:sp>
          <p:nvSpPr>
            <p:cNvPr id="15" name="Rectangle: Rounded Corners 14">
              <a:extLst>
                <a:ext uri="{FF2B5EF4-FFF2-40B4-BE49-F238E27FC236}">
                  <a16:creationId xmlns:a16="http://schemas.microsoft.com/office/drawing/2014/main" id="{2D8C0FA2-DE6C-0456-3035-5A08BF783992}"/>
                </a:ext>
                <a:ext uri="{C183D7F6-B498-43B3-948B-1728B52AA6E4}">
                  <adec:decorative xmlns:adec="http://schemas.microsoft.com/office/drawing/2017/decorative" val="1"/>
                </a:ext>
              </a:extLst>
            </p:cNvPr>
            <p:cNvSpPr/>
            <p:nvPr/>
          </p:nvSpPr>
          <p:spPr>
            <a:xfrm>
              <a:off x="1037782" y="3522782"/>
              <a:ext cx="5058218"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AU" dirty="0">
                  <a:solidFill>
                    <a:schemeClr val="accent1"/>
                  </a:solidFill>
                  <a:latin typeface="+mj-lt"/>
                  <a:hlinkClick r:id="rId6" action="ppaction://hlinksldjump"/>
                </a:rPr>
                <a:t>Checking your understanding – complex sentences</a:t>
              </a:r>
              <a:endParaRPr lang="en-AU" dirty="0">
                <a:solidFill>
                  <a:schemeClr val="accent1"/>
                </a:solidFill>
                <a:latin typeface="+mj-lt"/>
              </a:endParaRPr>
            </a:p>
          </p:txBody>
        </p:sp>
        <p:sp>
          <p:nvSpPr>
            <p:cNvPr id="16" name="Oval 15">
              <a:hlinkClick r:id="rId4" action="ppaction://hlinksldjump"/>
              <a:extLst>
                <a:ext uri="{FF2B5EF4-FFF2-40B4-BE49-F238E27FC236}">
                  <a16:creationId xmlns:a16="http://schemas.microsoft.com/office/drawing/2014/main" id="{50E0DDE4-531D-500C-E325-F3C8E99FB830}"/>
                </a:ext>
              </a:extLst>
            </p:cNvPr>
            <p:cNvSpPr/>
            <p:nvPr/>
          </p:nvSpPr>
          <p:spPr>
            <a:xfrm>
              <a:off x="360000" y="34587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3</a:t>
              </a:r>
            </a:p>
          </p:txBody>
        </p:sp>
      </p:grpSp>
      <p:grpSp>
        <p:nvGrpSpPr>
          <p:cNvPr id="38" name="Group 37" descr="4. Refining understanding of adverbial phrases">
            <a:extLst>
              <a:ext uri="{FF2B5EF4-FFF2-40B4-BE49-F238E27FC236}">
                <a16:creationId xmlns:a16="http://schemas.microsoft.com/office/drawing/2014/main" id="{4B140F96-93D9-F80F-CFD7-168B4024B68A}"/>
              </a:ext>
            </a:extLst>
          </p:cNvPr>
          <p:cNvGrpSpPr/>
          <p:nvPr/>
        </p:nvGrpSpPr>
        <p:grpSpPr>
          <a:xfrm>
            <a:off x="360000" y="4554659"/>
            <a:ext cx="5736000" cy="1045440"/>
            <a:chOff x="360000" y="4554659"/>
            <a:chExt cx="5736000" cy="1045440"/>
          </a:xfrm>
        </p:grpSpPr>
        <p:sp>
          <p:nvSpPr>
            <p:cNvPr id="18" name="Rectangle: Rounded Corners 17">
              <a:extLst>
                <a:ext uri="{FF2B5EF4-FFF2-40B4-BE49-F238E27FC236}">
                  <a16:creationId xmlns:a16="http://schemas.microsoft.com/office/drawing/2014/main" id="{B4983525-426C-CC64-9E24-6460E5042522}"/>
                </a:ext>
                <a:ext uri="{C183D7F6-B498-43B3-948B-1728B52AA6E4}">
                  <adec:decorative xmlns:adec="http://schemas.microsoft.com/office/drawing/2017/decorative" val="1"/>
                </a:ext>
              </a:extLst>
            </p:cNvPr>
            <p:cNvSpPr/>
            <p:nvPr/>
          </p:nvSpPr>
          <p:spPr>
            <a:xfrm>
              <a:off x="1037782" y="4618682"/>
              <a:ext cx="5058218"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AU" dirty="0">
                  <a:solidFill>
                    <a:schemeClr val="accent1"/>
                  </a:solidFill>
                  <a:latin typeface="+mj-lt"/>
                  <a:hlinkClick r:id="rId7" action="ppaction://hlinksldjump"/>
                </a:rPr>
                <a:t>Refining understanding of adverbial phrases</a:t>
              </a:r>
              <a:endParaRPr lang="en-AU" dirty="0">
                <a:solidFill>
                  <a:schemeClr val="accent1"/>
                </a:solidFill>
                <a:latin typeface="+mj-lt"/>
              </a:endParaRPr>
            </a:p>
          </p:txBody>
        </p:sp>
        <p:sp>
          <p:nvSpPr>
            <p:cNvPr id="19" name="Oval 18">
              <a:hlinkClick r:id="rId4" action="ppaction://hlinksldjump"/>
              <a:extLst>
                <a:ext uri="{FF2B5EF4-FFF2-40B4-BE49-F238E27FC236}">
                  <a16:creationId xmlns:a16="http://schemas.microsoft.com/office/drawing/2014/main" id="{17D3A901-DF7C-C003-3104-FA7E71AAEEB7}"/>
                </a:ext>
              </a:extLst>
            </p:cNvPr>
            <p:cNvSpPr/>
            <p:nvPr/>
          </p:nvSpPr>
          <p:spPr>
            <a:xfrm>
              <a:off x="360000" y="4554659"/>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4</a:t>
              </a:r>
            </a:p>
          </p:txBody>
        </p:sp>
      </p:grpSp>
      <p:grpSp>
        <p:nvGrpSpPr>
          <p:cNvPr id="39" name="Group 38" descr="5. Self-reflection">
            <a:extLst>
              <a:ext uri="{FF2B5EF4-FFF2-40B4-BE49-F238E27FC236}">
                <a16:creationId xmlns:a16="http://schemas.microsoft.com/office/drawing/2014/main" id="{28856793-A5B0-8B67-AF2A-EA99C6338314}"/>
              </a:ext>
            </a:extLst>
          </p:cNvPr>
          <p:cNvGrpSpPr/>
          <p:nvPr/>
        </p:nvGrpSpPr>
        <p:grpSpPr>
          <a:xfrm>
            <a:off x="360000" y="5650560"/>
            <a:ext cx="5736000" cy="1045440"/>
            <a:chOff x="360000" y="5650560"/>
            <a:chExt cx="5736000" cy="1045440"/>
          </a:xfrm>
        </p:grpSpPr>
        <p:sp>
          <p:nvSpPr>
            <p:cNvPr id="33" name="Rectangle: Rounded Corners 32">
              <a:extLst>
                <a:ext uri="{FF2B5EF4-FFF2-40B4-BE49-F238E27FC236}">
                  <a16:creationId xmlns:a16="http://schemas.microsoft.com/office/drawing/2014/main" id="{CF7D072E-7D26-7CC4-661E-CA7AD83DB4F7}"/>
                </a:ext>
                <a:ext uri="{C183D7F6-B498-43B3-948B-1728B52AA6E4}">
                  <adec:decorative xmlns:adec="http://schemas.microsoft.com/office/drawing/2017/decorative" val="1"/>
                </a:ext>
              </a:extLst>
            </p:cNvPr>
            <p:cNvSpPr/>
            <p:nvPr/>
          </p:nvSpPr>
          <p:spPr>
            <a:xfrm>
              <a:off x="1037782" y="5714583"/>
              <a:ext cx="5058218" cy="91739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0000"/>
              <a:r>
                <a:rPr lang="en-US" dirty="0">
                  <a:solidFill>
                    <a:schemeClr val="accent1"/>
                  </a:solidFill>
                  <a:latin typeface="+mj-lt"/>
                  <a:hlinkClick r:id="rId8" action="ppaction://hlinksldjump"/>
                </a:rPr>
                <a:t>Self-reflection</a:t>
              </a:r>
              <a:endParaRPr lang="en-AU" dirty="0">
                <a:solidFill>
                  <a:schemeClr val="accent1"/>
                </a:solidFill>
                <a:latin typeface="+mj-lt"/>
              </a:endParaRPr>
            </a:p>
          </p:txBody>
        </p:sp>
        <p:sp>
          <p:nvSpPr>
            <p:cNvPr id="34" name="Oval 33">
              <a:hlinkClick r:id="rId4" action="ppaction://hlinksldjump"/>
              <a:extLst>
                <a:ext uri="{FF2B5EF4-FFF2-40B4-BE49-F238E27FC236}">
                  <a16:creationId xmlns:a16="http://schemas.microsoft.com/office/drawing/2014/main" id="{2C0414B0-99F0-967D-8FA5-03328A9B53F5}"/>
                </a:ext>
              </a:extLst>
            </p:cNvPr>
            <p:cNvSpPr/>
            <p:nvPr/>
          </p:nvSpPr>
          <p:spPr>
            <a:xfrm>
              <a:off x="360000" y="5650560"/>
              <a:ext cx="1045441"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5</a:t>
              </a:r>
            </a:p>
          </p:txBody>
        </p:sp>
      </p:grpSp>
      <p:sp>
        <p:nvSpPr>
          <p:cNvPr id="3" name="Slide Number Placeholder 2">
            <a:extLst>
              <a:ext uri="{FF2B5EF4-FFF2-40B4-BE49-F238E27FC236}">
                <a16:creationId xmlns:a16="http://schemas.microsoft.com/office/drawing/2014/main" id="{ECB95D0D-4DB2-95D7-03B3-689505E4E1B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3</a:t>
            </a:fld>
            <a:endParaRPr lang="en-AU"/>
          </a:p>
        </p:txBody>
      </p:sp>
    </p:spTree>
    <p:extLst>
      <p:ext uri="{BB962C8B-B14F-4D97-AF65-F5344CB8AC3E}">
        <p14:creationId xmlns:p14="http://schemas.microsoft.com/office/powerpoint/2010/main" val="89850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CAE960D-9C2D-2ABE-4C84-4B30CC887790}"/>
              </a:ext>
            </a:extLst>
          </p:cNvPr>
          <p:cNvSpPr>
            <a:spLocks noGrp="1"/>
          </p:cNvSpPr>
          <p:nvPr>
            <p:ph type="title"/>
          </p:nvPr>
        </p:nvSpPr>
        <p:spPr/>
        <p:txBody>
          <a:bodyPr/>
          <a:lstStyle/>
          <a:p>
            <a:r>
              <a:rPr lang="en-AU" dirty="0">
                <a:latin typeface="+mj-lt"/>
              </a:rPr>
              <a:t>Self-reflection cline 1</a:t>
            </a:r>
          </a:p>
        </p:txBody>
      </p:sp>
      <p:sp>
        <p:nvSpPr>
          <p:cNvPr id="7" name="Text Placeholder 6">
            <a:extLst>
              <a:ext uri="{FF2B5EF4-FFF2-40B4-BE49-F238E27FC236}">
                <a16:creationId xmlns:a16="http://schemas.microsoft.com/office/drawing/2014/main" id="{64F970E9-2B43-5EFA-4412-C218CFF6BCB2}"/>
              </a:ext>
            </a:extLst>
          </p:cNvPr>
          <p:cNvSpPr>
            <a:spLocks noGrp="1"/>
          </p:cNvSpPr>
          <p:nvPr>
            <p:ph type="body" sz="quarter" idx="17"/>
          </p:nvPr>
        </p:nvSpPr>
        <p:spPr>
          <a:xfrm>
            <a:off x="360000" y="982520"/>
            <a:ext cx="11484000" cy="920421"/>
          </a:xfrm>
          <a:solidFill>
            <a:srgbClr val="FBDBE7"/>
          </a:solidFill>
          <a:ln w="12700">
            <a:solidFill>
              <a:schemeClr val="tx1"/>
            </a:solidFill>
          </a:ln>
        </p:spPr>
        <p:txBody>
          <a:bodyPr anchor="ctr"/>
          <a:lstStyle/>
          <a:p>
            <a:pPr marL="180000" lvl="4" indent="0">
              <a:spcBef>
                <a:spcPts val="1800"/>
              </a:spcBef>
              <a:spcAft>
                <a:spcPts val="1800"/>
              </a:spcAft>
              <a:buNone/>
            </a:pPr>
            <a:r>
              <a:rPr lang="en-AU" dirty="0">
                <a:solidFill>
                  <a:schemeClr val="tx1"/>
                </a:solidFill>
                <a:latin typeface="+mn-lt"/>
              </a:rPr>
              <a:t>In an unseen sentence, would you be able to identify the different word types (for example, nouns, pronouns, adjectives, verbs, adverbs)?</a:t>
            </a:r>
          </a:p>
        </p:txBody>
      </p:sp>
      <p:sp>
        <p:nvSpPr>
          <p:cNvPr id="5" name="Google Shape;157;p17">
            <a:extLst>
              <a:ext uri="{FF2B5EF4-FFF2-40B4-BE49-F238E27FC236}">
                <a16:creationId xmlns:a16="http://schemas.microsoft.com/office/drawing/2014/main" id="{99DB61E7-8AA7-ACF0-4D64-75BA648AB9A3}"/>
              </a:ext>
              <a:ext uri="{C183D7F6-B498-43B3-948B-1728B52AA6E4}">
                <adec:decorative xmlns:adec="http://schemas.microsoft.com/office/drawing/2017/decorative" val="1"/>
              </a:ext>
            </a:extLst>
          </p:cNvPr>
          <p:cNvSpPr/>
          <p:nvPr/>
        </p:nvSpPr>
        <p:spPr>
          <a:xfrm>
            <a:off x="360000" y="2166818"/>
            <a:ext cx="11425200" cy="1227200"/>
          </a:xfrm>
          <a:prstGeom prst="leftRightArrow">
            <a:avLst>
              <a:gd name="adj1" fmla="val 47499"/>
              <a:gd name="adj2" fmla="val 36248"/>
            </a:avLst>
          </a:prstGeom>
          <a:gradFill flip="none" rotWithShape="1">
            <a:gsLst>
              <a:gs pos="53000">
                <a:srgbClr val="7030A0"/>
              </a:gs>
              <a:gs pos="0">
                <a:srgbClr val="00ACC2"/>
              </a:gs>
              <a:gs pos="100000">
                <a:srgbClr val="B51458"/>
              </a:gs>
            </a:gsLst>
            <a:lin ang="0" scaled="1"/>
            <a:tileRect/>
          </a:gradFill>
          <a:ln>
            <a:noFill/>
          </a:ln>
        </p:spPr>
        <p:txBody>
          <a:bodyPr spcFirstLastPara="1" wrap="square" lIns="121900" tIns="60933" rIns="121900" bIns="60933" anchor="ctr" anchorCtr="0">
            <a:noAutofit/>
          </a:bodyPr>
          <a:lstStyle/>
          <a:p>
            <a:pPr algn="ctr"/>
            <a:endParaRPr sz="1867">
              <a:solidFill>
                <a:schemeClr val="lt1"/>
              </a:solidFill>
              <a:latin typeface="Calibri"/>
              <a:ea typeface="Calibri"/>
              <a:cs typeface="Calibri"/>
              <a:sym typeface="Calibri"/>
            </a:endParaRPr>
          </a:p>
        </p:txBody>
      </p:sp>
      <p:sp>
        <p:nvSpPr>
          <p:cNvPr id="8" name="Google Shape;150;p17">
            <a:extLst>
              <a:ext uri="{FF2B5EF4-FFF2-40B4-BE49-F238E27FC236}">
                <a16:creationId xmlns:a16="http://schemas.microsoft.com/office/drawing/2014/main" id="{234BDE74-7DD4-C755-F683-2C37F4D2F388}"/>
              </a:ext>
            </a:extLst>
          </p:cNvPr>
          <p:cNvSpPr/>
          <p:nvPr/>
        </p:nvSpPr>
        <p:spPr>
          <a:xfrm>
            <a:off x="288898" y="3970717"/>
            <a:ext cx="2470440" cy="1905185"/>
          </a:xfrm>
          <a:prstGeom prst="roundRect">
            <a:avLst>
              <a:gd name="adj" fmla="val 10628"/>
            </a:avLst>
          </a:prstGeom>
          <a:noFill/>
          <a:ln w="19050" cap="flat" cmpd="sng">
            <a:solidFill>
              <a:srgbClr val="0E9DBE"/>
            </a:solidFill>
            <a:prstDash val="solid"/>
            <a:round/>
            <a:headEnd type="none" w="med" len="med"/>
            <a:tailEnd type="none" w="med" len="med"/>
          </a:ln>
        </p:spPr>
        <p:txBody>
          <a:bodyPr spcFirstLastPara="1" wrap="square" lIns="144000" tIns="0" rIns="144000" bIns="60933" anchor="t" anchorCtr="0">
            <a:noAutofit/>
          </a:bodyPr>
          <a:lstStyle/>
          <a:p>
            <a:pPr>
              <a:lnSpc>
                <a:spcPct val="114000"/>
              </a:lnSpc>
            </a:pPr>
            <a:r>
              <a:rPr lang="en-US" sz="2000" dirty="0">
                <a:ea typeface="Calibri"/>
                <a:cs typeface="Arial" panose="020B0604020202020204" pitchFamily="34" charset="0"/>
                <a:sym typeface="Calibri"/>
              </a:rPr>
              <a:t>I am still really struggling – I don’t think I could identify any of the word types.</a:t>
            </a:r>
            <a:endParaRPr sz="2000" dirty="0">
              <a:cs typeface="Arial" panose="020B0604020202020204" pitchFamily="34" charset="0"/>
            </a:endParaRPr>
          </a:p>
        </p:txBody>
      </p:sp>
      <p:sp>
        <p:nvSpPr>
          <p:cNvPr id="36" name="Google Shape;150;p17">
            <a:extLst>
              <a:ext uri="{FF2B5EF4-FFF2-40B4-BE49-F238E27FC236}">
                <a16:creationId xmlns:a16="http://schemas.microsoft.com/office/drawing/2014/main" id="{24C79FC4-C263-5F73-A14A-DCD403846F10}"/>
              </a:ext>
            </a:extLst>
          </p:cNvPr>
          <p:cNvSpPr/>
          <p:nvPr/>
        </p:nvSpPr>
        <p:spPr>
          <a:xfrm>
            <a:off x="2834172" y="3977174"/>
            <a:ext cx="2085161" cy="1898306"/>
          </a:xfrm>
          <a:prstGeom prst="roundRect">
            <a:avLst>
              <a:gd name="adj" fmla="val 10628"/>
            </a:avLst>
          </a:prstGeom>
          <a:noFill/>
          <a:ln w="19050" cap="flat" cmpd="sng">
            <a:solidFill>
              <a:srgbClr val="4560AD"/>
            </a:solidFill>
            <a:prstDash val="solid"/>
            <a:round/>
            <a:headEnd type="none" w="med" len="med"/>
            <a:tailEnd type="none" w="med" len="med"/>
          </a:ln>
        </p:spPr>
        <p:txBody>
          <a:bodyPr spcFirstLastPara="1" wrap="square" lIns="144000" tIns="0" rIns="144000" bIns="60933" anchor="t" anchorCtr="0">
            <a:noAutofit/>
          </a:bodyPr>
          <a:lstStyle/>
          <a:p>
            <a:pPr>
              <a:lnSpc>
                <a:spcPct val="114000"/>
              </a:lnSpc>
            </a:pPr>
            <a:r>
              <a:rPr lang="en-US" sz="2000" dirty="0">
                <a:ea typeface="Calibri"/>
                <a:cs typeface="Arial" panose="020B0604020202020204" pitchFamily="34" charset="0"/>
                <a:sym typeface="Calibri"/>
              </a:rPr>
              <a:t>I could identify 1–2 types of words in an unseen sentence</a:t>
            </a:r>
            <a:endParaRPr sz="2000" dirty="0">
              <a:cs typeface="Arial" panose="020B0604020202020204" pitchFamily="34" charset="0"/>
            </a:endParaRPr>
          </a:p>
        </p:txBody>
      </p:sp>
      <p:sp>
        <p:nvSpPr>
          <p:cNvPr id="37" name="Google Shape;150;p17">
            <a:extLst>
              <a:ext uri="{FF2B5EF4-FFF2-40B4-BE49-F238E27FC236}">
                <a16:creationId xmlns:a16="http://schemas.microsoft.com/office/drawing/2014/main" id="{52A0090A-7B72-4B94-D8D5-8C494E77D834}"/>
              </a:ext>
            </a:extLst>
          </p:cNvPr>
          <p:cNvSpPr/>
          <p:nvPr/>
        </p:nvSpPr>
        <p:spPr>
          <a:xfrm>
            <a:off x="4986217" y="3982666"/>
            <a:ext cx="2217665" cy="1898306"/>
          </a:xfrm>
          <a:prstGeom prst="roundRect">
            <a:avLst>
              <a:gd name="adj" fmla="val 10628"/>
            </a:avLst>
          </a:prstGeom>
          <a:noFill/>
          <a:ln w="19050" cap="flat" cmpd="sng">
            <a:solidFill>
              <a:srgbClr val="6A37A2"/>
            </a:solidFill>
            <a:prstDash val="solid"/>
            <a:round/>
            <a:headEnd type="none" w="med" len="med"/>
            <a:tailEnd type="none" w="med" len="med"/>
          </a:ln>
        </p:spPr>
        <p:txBody>
          <a:bodyPr spcFirstLastPara="1" wrap="square" lIns="144000" tIns="0" rIns="144000" bIns="60933" anchor="t" anchorCtr="0">
            <a:noAutofit/>
          </a:bodyPr>
          <a:lstStyle/>
          <a:p>
            <a:pPr>
              <a:lnSpc>
                <a:spcPct val="114000"/>
              </a:lnSpc>
            </a:pPr>
            <a:r>
              <a:rPr lang="en-US" sz="2000" dirty="0">
                <a:ea typeface="Calibri"/>
                <a:cs typeface="Arial" panose="020B0604020202020204" pitchFamily="34" charset="0"/>
                <a:sym typeface="Calibri"/>
              </a:rPr>
              <a:t>I’m somewhat confident in my ability to identify the different word types.</a:t>
            </a:r>
            <a:endParaRPr sz="2000" dirty="0">
              <a:cs typeface="Arial" panose="020B0604020202020204" pitchFamily="34" charset="0"/>
            </a:endParaRPr>
          </a:p>
        </p:txBody>
      </p:sp>
      <p:sp>
        <p:nvSpPr>
          <p:cNvPr id="38" name="Google Shape;150;p17">
            <a:extLst>
              <a:ext uri="{FF2B5EF4-FFF2-40B4-BE49-F238E27FC236}">
                <a16:creationId xmlns:a16="http://schemas.microsoft.com/office/drawing/2014/main" id="{897CA775-E96A-5087-90AA-AD1E8962328F}"/>
              </a:ext>
            </a:extLst>
          </p:cNvPr>
          <p:cNvSpPr/>
          <p:nvPr/>
        </p:nvSpPr>
        <p:spPr>
          <a:xfrm>
            <a:off x="7257162" y="3976690"/>
            <a:ext cx="2148276" cy="1911038"/>
          </a:xfrm>
          <a:prstGeom prst="roundRect">
            <a:avLst>
              <a:gd name="adj" fmla="val 10628"/>
            </a:avLst>
          </a:prstGeom>
          <a:noFill/>
          <a:ln w="19050" cap="flat" cmpd="sng">
            <a:solidFill>
              <a:srgbClr val="85278A"/>
            </a:solidFill>
            <a:prstDash val="solid"/>
            <a:round/>
            <a:headEnd type="none" w="med" len="med"/>
            <a:tailEnd type="none" w="med" len="med"/>
          </a:ln>
        </p:spPr>
        <p:txBody>
          <a:bodyPr spcFirstLastPara="1" wrap="square" lIns="144000" tIns="0" rIns="144000" bIns="60933" anchor="t" anchorCtr="0">
            <a:noAutofit/>
          </a:bodyPr>
          <a:lstStyle/>
          <a:p>
            <a:pPr>
              <a:lnSpc>
                <a:spcPct val="114000"/>
              </a:lnSpc>
            </a:pPr>
            <a:r>
              <a:rPr lang="en-US" sz="2000" dirty="0">
                <a:ea typeface="Calibri"/>
                <a:cs typeface="Arial" panose="020B0604020202020204" pitchFamily="34" charset="0"/>
                <a:sym typeface="Calibri"/>
              </a:rPr>
              <a:t>I think I could identify most of the word types in an unseen sentence</a:t>
            </a:r>
            <a:endParaRPr sz="2000" dirty="0">
              <a:cs typeface="Arial" panose="020B0604020202020204" pitchFamily="34" charset="0"/>
            </a:endParaRPr>
          </a:p>
        </p:txBody>
      </p:sp>
      <p:sp>
        <p:nvSpPr>
          <p:cNvPr id="30" name="Google Shape;150;p17">
            <a:extLst>
              <a:ext uri="{FF2B5EF4-FFF2-40B4-BE49-F238E27FC236}">
                <a16:creationId xmlns:a16="http://schemas.microsoft.com/office/drawing/2014/main" id="{44268CD6-EF93-44FB-A19C-DFABBA4D507B}"/>
              </a:ext>
            </a:extLst>
          </p:cNvPr>
          <p:cNvSpPr/>
          <p:nvPr/>
        </p:nvSpPr>
        <p:spPr>
          <a:xfrm>
            <a:off x="9450837" y="3970717"/>
            <a:ext cx="2452266" cy="1917011"/>
          </a:xfrm>
          <a:prstGeom prst="roundRect">
            <a:avLst>
              <a:gd name="adj" fmla="val 10628"/>
            </a:avLst>
          </a:prstGeom>
          <a:noFill/>
          <a:ln w="19050" cap="flat" cmpd="sng">
            <a:solidFill>
              <a:srgbClr val="AB1862"/>
            </a:solidFill>
            <a:prstDash val="solid"/>
            <a:round/>
            <a:headEnd type="none" w="med" len="med"/>
            <a:tailEnd type="none" w="med" len="med"/>
          </a:ln>
        </p:spPr>
        <p:txBody>
          <a:bodyPr spcFirstLastPara="1" wrap="square" lIns="144000" tIns="0" rIns="144000" bIns="60933" anchor="t" anchorCtr="0">
            <a:noAutofit/>
          </a:bodyPr>
          <a:lstStyle/>
          <a:p>
            <a:pPr>
              <a:lnSpc>
                <a:spcPct val="114000"/>
              </a:lnSpc>
            </a:pPr>
            <a:r>
              <a:rPr lang="en-US" sz="2000" dirty="0">
                <a:cs typeface="Arial" panose="020B0604020202020204" pitchFamily="34" charset="0"/>
                <a:sym typeface="Calibri"/>
              </a:rPr>
              <a:t>I’ve got this! I could confidently identify all word types in an unseen sentence.</a:t>
            </a:r>
            <a:endParaRPr sz="2000" dirty="0">
              <a:cs typeface="Arial" panose="020B0604020202020204" pitchFamily="34" charset="0"/>
            </a:endParaRPr>
          </a:p>
        </p:txBody>
      </p:sp>
      <p:grpSp>
        <p:nvGrpSpPr>
          <p:cNvPr id="6" name="Group 5">
            <a:extLst>
              <a:ext uri="{FF2B5EF4-FFF2-40B4-BE49-F238E27FC236}">
                <a16:creationId xmlns:a16="http://schemas.microsoft.com/office/drawing/2014/main" id="{0F946046-49B4-CA68-3FBE-DBD88A91CFC4}"/>
              </a:ext>
              <a:ext uri="{C183D7F6-B498-43B3-948B-1728B52AA6E4}">
                <adec:decorative xmlns:adec="http://schemas.microsoft.com/office/drawing/2017/decorative" val="1"/>
              </a:ext>
            </a:extLst>
          </p:cNvPr>
          <p:cNvGrpSpPr/>
          <p:nvPr/>
        </p:nvGrpSpPr>
        <p:grpSpPr>
          <a:xfrm>
            <a:off x="1597085" y="3046043"/>
            <a:ext cx="9057185" cy="947032"/>
            <a:chOff x="1597085" y="3046043"/>
            <a:chExt cx="9057185" cy="947032"/>
          </a:xfrm>
        </p:grpSpPr>
        <p:cxnSp>
          <p:nvCxnSpPr>
            <p:cNvPr id="41" name="Straight Connector 40">
              <a:extLst>
                <a:ext uri="{FF2B5EF4-FFF2-40B4-BE49-F238E27FC236}">
                  <a16:creationId xmlns:a16="http://schemas.microsoft.com/office/drawing/2014/main" id="{5C705940-5DA3-4CCF-20E1-1974290A6F40}"/>
                </a:ext>
                <a:ext uri="{C183D7F6-B498-43B3-948B-1728B52AA6E4}">
                  <adec:decorative xmlns:adec="http://schemas.microsoft.com/office/drawing/2017/decorative" val="1"/>
                </a:ext>
              </a:extLst>
            </p:cNvPr>
            <p:cNvCxnSpPr>
              <a:cxnSpLocks/>
            </p:cNvCxnSpPr>
            <p:nvPr/>
          </p:nvCxnSpPr>
          <p:spPr>
            <a:xfrm>
              <a:off x="1597085" y="3074857"/>
              <a:ext cx="0" cy="899858"/>
            </a:xfrm>
            <a:prstGeom prst="line">
              <a:avLst/>
            </a:prstGeom>
            <a:noFill/>
            <a:ln w="19050" cap="flat" cmpd="sng">
              <a:solidFill>
                <a:srgbClr val="0E9DBE"/>
              </a:solidFill>
              <a:prstDash val="solid"/>
              <a:round/>
              <a:headEnd type="none" w="med" len="med"/>
              <a:tailEnd type="none" w="med" len="med"/>
            </a:ln>
          </p:spPr>
        </p:cxnSp>
        <p:cxnSp>
          <p:nvCxnSpPr>
            <p:cNvPr id="47" name="Straight Connector 46">
              <a:extLst>
                <a:ext uri="{FF2B5EF4-FFF2-40B4-BE49-F238E27FC236}">
                  <a16:creationId xmlns:a16="http://schemas.microsoft.com/office/drawing/2014/main" id="{E20DF637-B3E1-F115-5DF5-7491960661C3}"/>
                </a:ext>
                <a:ext uri="{C183D7F6-B498-43B3-948B-1728B52AA6E4}">
                  <adec:decorative xmlns:adec="http://schemas.microsoft.com/office/drawing/2017/decorative" val="1"/>
                </a:ext>
              </a:extLst>
            </p:cNvPr>
            <p:cNvCxnSpPr>
              <a:cxnSpLocks/>
            </p:cNvCxnSpPr>
            <p:nvPr/>
          </p:nvCxnSpPr>
          <p:spPr>
            <a:xfrm>
              <a:off x="10654270" y="3074857"/>
              <a:ext cx="0" cy="899858"/>
            </a:xfrm>
            <a:prstGeom prst="line">
              <a:avLst/>
            </a:prstGeom>
            <a:noFill/>
            <a:ln w="19050" cap="flat" cmpd="sng">
              <a:solidFill>
                <a:srgbClr val="AB1862"/>
              </a:solidFill>
              <a:prstDash val="solid"/>
              <a:round/>
              <a:headEnd type="none" w="med" len="med"/>
              <a:tailEnd type="none" w="med" len="med"/>
            </a:ln>
          </p:spPr>
        </p:cxnSp>
        <p:cxnSp>
          <p:nvCxnSpPr>
            <p:cNvPr id="51" name="Straight Connector 50">
              <a:extLst>
                <a:ext uri="{FF2B5EF4-FFF2-40B4-BE49-F238E27FC236}">
                  <a16:creationId xmlns:a16="http://schemas.microsoft.com/office/drawing/2014/main" id="{E7058378-3163-6275-23B4-BC778702C830}"/>
                </a:ext>
                <a:ext uri="{C183D7F6-B498-43B3-948B-1728B52AA6E4}">
                  <adec:decorative xmlns:adec="http://schemas.microsoft.com/office/drawing/2017/decorative" val="1"/>
                </a:ext>
              </a:extLst>
            </p:cNvPr>
            <p:cNvCxnSpPr>
              <a:cxnSpLocks/>
            </p:cNvCxnSpPr>
            <p:nvPr/>
          </p:nvCxnSpPr>
          <p:spPr>
            <a:xfrm>
              <a:off x="3865047" y="3046043"/>
              <a:ext cx="0" cy="924674"/>
            </a:xfrm>
            <a:prstGeom prst="line">
              <a:avLst/>
            </a:prstGeom>
            <a:noFill/>
            <a:ln w="19050" cap="flat" cmpd="sng">
              <a:solidFill>
                <a:srgbClr val="4560AD"/>
              </a:solidFill>
              <a:prstDash val="solid"/>
              <a:round/>
              <a:headEnd type="none" w="med" len="med"/>
              <a:tailEnd type="none" w="med" len="med"/>
            </a:ln>
          </p:spPr>
        </p:cxnSp>
        <p:cxnSp>
          <p:nvCxnSpPr>
            <p:cNvPr id="52" name="Straight Connector 51">
              <a:extLst>
                <a:ext uri="{FF2B5EF4-FFF2-40B4-BE49-F238E27FC236}">
                  <a16:creationId xmlns:a16="http://schemas.microsoft.com/office/drawing/2014/main" id="{799951D6-C396-497D-17A7-EF7D59083970}"/>
                </a:ext>
                <a:ext uri="{C183D7F6-B498-43B3-948B-1728B52AA6E4}">
                  <adec:decorative xmlns:adec="http://schemas.microsoft.com/office/drawing/2017/decorative" val="1"/>
                </a:ext>
              </a:extLst>
            </p:cNvPr>
            <p:cNvCxnSpPr>
              <a:cxnSpLocks/>
            </p:cNvCxnSpPr>
            <p:nvPr/>
          </p:nvCxnSpPr>
          <p:spPr>
            <a:xfrm>
              <a:off x="6152678" y="3074857"/>
              <a:ext cx="4980" cy="918218"/>
            </a:xfrm>
            <a:prstGeom prst="line">
              <a:avLst/>
            </a:prstGeom>
            <a:noFill/>
            <a:ln w="19050" cap="flat" cmpd="sng">
              <a:solidFill>
                <a:srgbClr val="6A37A2"/>
              </a:solidFill>
              <a:prstDash val="solid"/>
              <a:round/>
              <a:headEnd type="none" w="med" len="med"/>
              <a:tailEnd type="none" w="med" len="med"/>
            </a:ln>
          </p:spPr>
        </p:cxnSp>
        <p:cxnSp>
          <p:nvCxnSpPr>
            <p:cNvPr id="53" name="Straight Connector 52">
              <a:extLst>
                <a:ext uri="{FF2B5EF4-FFF2-40B4-BE49-F238E27FC236}">
                  <a16:creationId xmlns:a16="http://schemas.microsoft.com/office/drawing/2014/main" id="{E5240C6D-C529-CFAC-E423-A1441290840E}"/>
                </a:ext>
                <a:ext uri="{C183D7F6-B498-43B3-948B-1728B52AA6E4}">
                  <adec:decorative xmlns:adec="http://schemas.microsoft.com/office/drawing/2017/decorative" val="1"/>
                </a:ext>
              </a:extLst>
            </p:cNvPr>
            <p:cNvCxnSpPr>
              <a:cxnSpLocks/>
            </p:cNvCxnSpPr>
            <p:nvPr/>
          </p:nvCxnSpPr>
          <p:spPr>
            <a:xfrm>
              <a:off x="8303443" y="3052499"/>
              <a:ext cx="0" cy="918218"/>
            </a:xfrm>
            <a:prstGeom prst="line">
              <a:avLst/>
            </a:prstGeom>
            <a:noFill/>
            <a:ln w="19050" cap="flat" cmpd="sng">
              <a:solidFill>
                <a:srgbClr val="85278A"/>
              </a:solidFill>
              <a:prstDash val="solid"/>
              <a:round/>
              <a:headEnd type="none" w="med" len="med"/>
              <a:tailEnd type="none" w="med" len="med"/>
            </a:ln>
          </p:spPr>
        </p:cxnSp>
      </p:grpSp>
      <p:sp>
        <p:nvSpPr>
          <p:cNvPr id="2" name="Slide Number Placeholder 1">
            <a:extLst>
              <a:ext uri="{FF2B5EF4-FFF2-40B4-BE49-F238E27FC236}">
                <a16:creationId xmlns:a16="http://schemas.microsoft.com/office/drawing/2014/main" id="{DEEC3785-2D83-C31F-CCD2-1FEB61AE398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30</a:t>
            </a:fld>
            <a:endParaRPr lang="en-AU"/>
          </a:p>
        </p:txBody>
      </p:sp>
    </p:spTree>
    <p:extLst>
      <p:ext uri="{BB962C8B-B14F-4D97-AF65-F5344CB8AC3E}">
        <p14:creationId xmlns:p14="http://schemas.microsoft.com/office/powerpoint/2010/main" val="2887396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CAE960D-9C2D-2ABE-4C84-4B30CC887790}"/>
              </a:ext>
            </a:extLst>
          </p:cNvPr>
          <p:cNvSpPr>
            <a:spLocks noGrp="1"/>
          </p:cNvSpPr>
          <p:nvPr>
            <p:ph type="title"/>
          </p:nvPr>
        </p:nvSpPr>
        <p:spPr/>
        <p:txBody>
          <a:bodyPr/>
          <a:lstStyle/>
          <a:p>
            <a:r>
              <a:rPr lang="en-AU" dirty="0">
                <a:latin typeface="+mj-lt"/>
              </a:rPr>
              <a:t>Self-reflection cline 2</a:t>
            </a:r>
          </a:p>
        </p:txBody>
      </p:sp>
      <p:sp>
        <p:nvSpPr>
          <p:cNvPr id="7" name="Text Placeholder 6">
            <a:extLst>
              <a:ext uri="{FF2B5EF4-FFF2-40B4-BE49-F238E27FC236}">
                <a16:creationId xmlns:a16="http://schemas.microsoft.com/office/drawing/2014/main" id="{64F970E9-2B43-5EFA-4412-C218CFF6BCB2}"/>
              </a:ext>
            </a:extLst>
          </p:cNvPr>
          <p:cNvSpPr>
            <a:spLocks noGrp="1"/>
          </p:cNvSpPr>
          <p:nvPr>
            <p:ph type="body" sz="quarter" idx="17"/>
          </p:nvPr>
        </p:nvSpPr>
        <p:spPr>
          <a:xfrm>
            <a:off x="360000" y="982520"/>
            <a:ext cx="11484000" cy="932777"/>
          </a:xfrm>
          <a:solidFill>
            <a:srgbClr val="E5F7FC"/>
          </a:solidFill>
          <a:ln w="12700">
            <a:solidFill>
              <a:schemeClr val="tx1"/>
            </a:solidFill>
          </a:ln>
        </p:spPr>
        <p:txBody>
          <a:bodyPr anchor="ctr"/>
          <a:lstStyle/>
          <a:p>
            <a:pPr marL="180000" lvl="4" indent="0">
              <a:spcAft>
                <a:spcPts val="1200"/>
              </a:spcAft>
              <a:buNone/>
            </a:pPr>
            <a:r>
              <a:rPr lang="en-AU" dirty="0">
                <a:solidFill>
                  <a:schemeClr val="tx1"/>
                </a:solidFill>
                <a:latin typeface="+mn-lt"/>
              </a:rPr>
              <a:t>In an unseen sentence, would you be able to identify the different sentence components (independent clauses, dependent clauses and adverbial phrases)?</a:t>
            </a:r>
          </a:p>
        </p:txBody>
      </p:sp>
      <p:sp>
        <p:nvSpPr>
          <p:cNvPr id="5" name="Google Shape;157;p17">
            <a:extLst>
              <a:ext uri="{FF2B5EF4-FFF2-40B4-BE49-F238E27FC236}">
                <a16:creationId xmlns:a16="http://schemas.microsoft.com/office/drawing/2014/main" id="{99DB61E7-8AA7-ACF0-4D64-75BA648AB9A3}"/>
              </a:ext>
              <a:ext uri="{C183D7F6-B498-43B3-948B-1728B52AA6E4}">
                <adec:decorative xmlns:adec="http://schemas.microsoft.com/office/drawing/2017/decorative" val="1"/>
              </a:ext>
            </a:extLst>
          </p:cNvPr>
          <p:cNvSpPr/>
          <p:nvPr/>
        </p:nvSpPr>
        <p:spPr>
          <a:xfrm>
            <a:off x="360000" y="2166818"/>
            <a:ext cx="11425200" cy="1227200"/>
          </a:xfrm>
          <a:prstGeom prst="leftRightArrow">
            <a:avLst>
              <a:gd name="adj1" fmla="val 47499"/>
              <a:gd name="adj2" fmla="val 36248"/>
            </a:avLst>
          </a:prstGeom>
          <a:gradFill flip="none" rotWithShape="1">
            <a:gsLst>
              <a:gs pos="53000">
                <a:srgbClr val="7030A0"/>
              </a:gs>
              <a:gs pos="0">
                <a:srgbClr val="00ACC2"/>
              </a:gs>
              <a:gs pos="100000">
                <a:srgbClr val="B51458"/>
              </a:gs>
            </a:gsLst>
            <a:lin ang="0" scaled="1"/>
            <a:tileRect/>
          </a:gradFill>
          <a:ln>
            <a:noFill/>
          </a:ln>
        </p:spPr>
        <p:txBody>
          <a:bodyPr spcFirstLastPara="1" wrap="square" lIns="121900" tIns="60933" rIns="121900" bIns="60933" anchor="ctr" anchorCtr="0">
            <a:noAutofit/>
          </a:bodyPr>
          <a:lstStyle/>
          <a:p>
            <a:pPr algn="ctr"/>
            <a:endParaRPr sz="1867">
              <a:solidFill>
                <a:schemeClr val="lt1"/>
              </a:solidFill>
              <a:latin typeface="Calibri"/>
              <a:ea typeface="Calibri"/>
              <a:cs typeface="Calibri"/>
              <a:sym typeface="Calibri"/>
            </a:endParaRPr>
          </a:p>
        </p:txBody>
      </p:sp>
      <p:sp>
        <p:nvSpPr>
          <p:cNvPr id="8" name="Google Shape;150;p17">
            <a:extLst>
              <a:ext uri="{FF2B5EF4-FFF2-40B4-BE49-F238E27FC236}">
                <a16:creationId xmlns:a16="http://schemas.microsoft.com/office/drawing/2014/main" id="{234BDE74-7DD4-C755-F683-2C37F4D2F388}"/>
              </a:ext>
            </a:extLst>
          </p:cNvPr>
          <p:cNvSpPr/>
          <p:nvPr/>
        </p:nvSpPr>
        <p:spPr>
          <a:xfrm>
            <a:off x="359999" y="3970718"/>
            <a:ext cx="2653543" cy="1805414"/>
          </a:xfrm>
          <a:prstGeom prst="roundRect">
            <a:avLst>
              <a:gd name="adj" fmla="val 10628"/>
            </a:avLst>
          </a:prstGeom>
          <a:noFill/>
          <a:ln w="19050" cap="flat" cmpd="sng">
            <a:solidFill>
              <a:srgbClr val="0E9DBE"/>
            </a:solidFill>
            <a:prstDash val="solid"/>
            <a:round/>
            <a:headEnd type="none" w="med" len="med"/>
            <a:tailEnd type="none" w="med" len="med"/>
          </a:ln>
        </p:spPr>
        <p:txBody>
          <a:bodyPr spcFirstLastPara="1" wrap="square" lIns="144000" tIns="0" rIns="144000" bIns="60933" anchor="t" anchorCtr="0">
            <a:noAutofit/>
          </a:bodyPr>
          <a:lstStyle/>
          <a:p>
            <a:pPr marL="108000">
              <a:lnSpc>
                <a:spcPct val="114000"/>
              </a:lnSpc>
            </a:pPr>
            <a:r>
              <a:rPr lang="en-US" sz="1800" dirty="0">
                <a:ea typeface="Calibri"/>
                <a:cs typeface="Arial" panose="020B0604020202020204" pitchFamily="34" charset="0"/>
                <a:sym typeface="Calibri"/>
              </a:rPr>
              <a:t>I am still really struggling – I don’t think I could identify any sentence components.</a:t>
            </a:r>
            <a:endParaRPr sz="1800" dirty="0">
              <a:cs typeface="Arial" panose="020B0604020202020204" pitchFamily="34" charset="0"/>
            </a:endParaRPr>
          </a:p>
        </p:txBody>
      </p:sp>
      <p:sp>
        <p:nvSpPr>
          <p:cNvPr id="36" name="Google Shape;150;p17">
            <a:extLst>
              <a:ext uri="{FF2B5EF4-FFF2-40B4-BE49-F238E27FC236}">
                <a16:creationId xmlns:a16="http://schemas.microsoft.com/office/drawing/2014/main" id="{24C79FC4-C263-5F73-A14A-DCD403846F10}"/>
              </a:ext>
            </a:extLst>
          </p:cNvPr>
          <p:cNvSpPr/>
          <p:nvPr/>
        </p:nvSpPr>
        <p:spPr>
          <a:xfrm>
            <a:off x="3703184" y="3970717"/>
            <a:ext cx="2151693" cy="1817363"/>
          </a:xfrm>
          <a:prstGeom prst="roundRect">
            <a:avLst>
              <a:gd name="adj" fmla="val 10628"/>
            </a:avLst>
          </a:prstGeom>
          <a:noFill/>
          <a:ln w="19050" cap="flat" cmpd="sng">
            <a:solidFill>
              <a:srgbClr val="4560AD"/>
            </a:solidFill>
            <a:prstDash val="solid"/>
            <a:round/>
            <a:headEnd type="none" w="med" len="med"/>
            <a:tailEnd type="none" w="med" len="med"/>
          </a:ln>
        </p:spPr>
        <p:txBody>
          <a:bodyPr spcFirstLastPara="1" wrap="square" lIns="144000" tIns="0" rIns="144000" bIns="60933" anchor="t" anchorCtr="0">
            <a:noAutofit/>
          </a:bodyPr>
          <a:lstStyle/>
          <a:p>
            <a:pPr marL="108000">
              <a:lnSpc>
                <a:spcPct val="114000"/>
              </a:lnSpc>
            </a:pPr>
            <a:r>
              <a:rPr lang="en-US" sz="1800" dirty="0">
                <a:ea typeface="Calibri"/>
                <a:cs typeface="Arial" panose="020B0604020202020204" pitchFamily="34" charset="0"/>
                <a:sym typeface="Calibri"/>
              </a:rPr>
              <a:t>I think I could identify 1–2 sentence components </a:t>
            </a:r>
            <a:endParaRPr sz="1800" dirty="0">
              <a:cs typeface="Arial" panose="020B0604020202020204" pitchFamily="34" charset="0"/>
            </a:endParaRPr>
          </a:p>
        </p:txBody>
      </p:sp>
      <p:sp>
        <p:nvSpPr>
          <p:cNvPr id="38" name="Google Shape;150;p17">
            <a:extLst>
              <a:ext uri="{FF2B5EF4-FFF2-40B4-BE49-F238E27FC236}">
                <a16:creationId xmlns:a16="http://schemas.microsoft.com/office/drawing/2014/main" id="{897CA775-E96A-5087-90AA-AD1E8962328F}"/>
              </a:ext>
            </a:extLst>
          </p:cNvPr>
          <p:cNvSpPr/>
          <p:nvPr/>
        </p:nvSpPr>
        <p:spPr>
          <a:xfrm>
            <a:off x="6570437" y="3982665"/>
            <a:ext cx="2152212" cy="1793467"/>
          </a:xfrm>
          <a:prstGeom prst="roundRect">
            <a:avLst>
              <a:gd name="adj" fmla="val 10628"/>
            </a:avLst>
          </a:prstGeom>
          <a:noFill/>
          <a:ln w="19050" cap="flat" cmpd="sng">
            <a:solidFill>
              <a:srgbClr val="85278A"/>
            </a:solidFill>
            <a:prstDash val="solid"/>
            <a:round/>
            <a:headEnd type="none" w="med" len="med"/>
            <a:tailEnd type="none" w="med" len="med"/>
          </a:ln>
        </p:spPr>
        <p:txBody>
          <a:bodyPr spcFirstLastPara="1" wrap="square" lIns="144000" tIns="0" rIns="144000" bIns="60933" anchor="t" anchorCtr="0">
            <a:noAutofit/>
          </a:bodyPr>
          <a:lstStyle/>
          <a:p>
            <a:pPr marL="108000">
              <a:lnSpc>
                <a:spcPct val="114000"/>
              </a:lnSpc>
            </a:pPr>
            <a:r>
              <a:rPr lang="en-US" sz="1800" dirty="0">
                <a:ea typeface="Calibri"/>
                <a:cs typeface="Arial" panose="020B0604020202020204" pitchFamily="34" charset="0"/>
                <a:sym typeface="Calibri"/>
              </a:rPr>
              <a:t>I think I could identify most sentence components.</a:t>
            </a:r>
            <a:endParaRPr sz="1800" dirty="0">
              <a:cs typeface="Arial" panose="020B0604020202020204" pitchFamily="34" charset="0"/>
            </a:endParaRPr>
          </a:p>
        </p:txBody>
      </p:sp>
      <p:sp>
        <p:nvSpPr>
          <p:cNvPr id="30" name="Google Shape;150;p17">
            <a:extLst>
              <a:ext uri="{FF2B5EF4-FFF2-40B4-BE49-F238E27FC236}">
                <a16:creationId xmlns:a16="http://schemas.microsoft.com/office/drawing/2014/main" id="{44268CD6-EF93-44FB-A19C-DFABBA4D507B}"/>
              </a:ext>
            </a:extLst>
          </p:cNvPr>
          <p:cNvSpPr/>
          <p:nvPr/>
        </p:nvSpPr>
        <p:spPr>
          <a:xfrm>
            <a:off x="9438209" y="3970717"/>
            <a:ext cx="2346992" cy="1805415"/>
          </a:xfrm>
          <a:prstGeom prst="roundRect">
            <a:avLst>
              <a:gd name="adj" fmla="val 10628"/>
            </a:avLst>
          </a:prstGeom>
          <a:noFill/>
          <a:ln w="19050" cap="flat" cmpd="sng">
            <a:solidFill>
              <a:srgbClr val="AB1862"/>
            </a:solidFill>
            <a:prstDash val="solid"/>
            <a:round/>
            <a:headEnd type="none" w="med" len="med"/>
            <a:tailEnd type="none" w="med" len="med"/>
          </a:ln>
        </p:spPr>
        <p:txBody>
          <a:bodyPr spcFirstLastPara="1" wrap="square" lIns="144000" tIns="0" rIns="144000" bIns="60933" anchor="t" anchorCtr="0">
            <a:noAutofit/>
          </a:bodyPr>
          <a:lstStyle/>
          <a:p>
            <a:pPr marL="108000">
              <a:lnSpc>
                <a:spcPct val="114000"/>
              </a:lnSpc>
            </a:pPr>
            <a:r>
              <a:rPr lang="en-US" sz="1800" dirty="0">
                <a:ea typeface="Calibri"/>
                <a:cs typeface="Arial" panose="020B0604020202020204" pitchFamily="34" charset="0"/>
                <a:sym typeface="Calibri"/>
              </a:rPr>
              <a:t>I’ve got this! I could confidently identify all sentence components</a:t>
            </a:r>
            <a:endParaRPr sz="1800" dirty="0">
              <a:cs typeface="Arial" panose="020B0604020202020204" pitchFamily="34" charset="0"/>
            </a:endParaRPr>
          </a:p>
        </p:txBody>
      </p:sp>
      <p:grpSp>
        <p:nvGrpSpPr>
          <p:cNvPr id="6" name="Group 5">
            <a:extLst>
              <a:ext uri="{FF2B5EF4-FFF2-40B4-BE49-F238E27FC236}">
                <a16:creationId xmlns:a16="http://schemas.microsoft.com/office/drawing/2014/main" id="{4CCE6EDD-E400-3D71-B328-5DF0F626612E}"/>
              </a:ext>
              <a:ext uri="{C183D7F6-B498-43B3-948B-1728B52AA6E4}">
                <adec:decorative xmlns:adec="http://schemas.microsoft.com/office/drawing/2017/decorative" val="1"/>
              </a:ext>
            </a:extLst>
          </p:cNvPr>
          <p:cNvGrpSpPr/>
          <p:nvPr/>
        </p:nvGrpSpPr>
        <p:grpSpPr>
          <a:xfrm>
            <a:off x="1597085" y="3046043"/>
            <a:ext cx="9057185" cy="947032"/>
            <a:chOff x="1597085" y="3046043"/>
            <a:chExt cx="9057185" cy="947032"/>
          </a:xfrm>
        </p:grpSpPr>
        <p:cxnSp>
          <p:nvCxnSpPr>
            <p:cNvPr id="41" name="Straight Connector 40">
              <a:extLst>
                <a:ext uri="{FF2B5EF4-FFF2-40B4-BE49-F238E27FC236}">
                  <a16:creationId xmlns:a16="http://schemas.microsoft.com/office/drawing/2014/main" id="{5C705940-5DA3-4CCF-20E1-1974290A6F40}"/>
                </a:ext>
                <a:ext uri="{C183D7F6-B498-43B3-948B-1728B52AA6E4}">
                  <adec:decorative xmlns:adec="http://schemas.microsoft.com/office/drawing/2017/decorative" val="1"/>
                </a:ext>
              </a:extLst>
            </p:cNvPr>
            <p:cNvCxnSpPr>
              <a:cxnSpLocks/>
            </p:cNvCxnSpPr>
            <p:nvPr/>
          </p:nvCxnSpPr>
          <p:spPr>
            <a:xfrm>
              <a:off x="1597085" y="3074857"/>
              <a:ext cx="0" cy="899858"/>
            </a:xfrm>
            <a:prstGeom prst="line">
              <a:avLst/>
            </a:prstGeom>
            <a:noFill/>
            <a:ln w="19050" cap="flat" cmpd="sng">
              <a:solidFill>
                <a:srgbClr val="0E9DBE"/>
              </a:solidFill>
              <a:prstDash val="solid"/>
              <a:round/>
              <a:headEnd type="none" w="med" len="med"/>
              <a:tailEnd type="none" w="med" len="med"/>
            </a:ln>
          </p:spPr>
        </p:cxnSp>
        <p:cxnSp>
          <p:nvCxnSpPr>
            <p:cNvPr id="47" name="Straight Connector 46">
              <a:extLst>
                <a:ext uri="{FF2B5EF4-FFF2-40B4-BE49-F238E27FC236}">
                  <a16:creationId xmlns:a16="http://schemas.microsoft.com/office/drawing/2014/main" id="{E20DF637-B3E1-F115-5DF5-7491960661C3}"/>
                </a:ext>
                <a:ext uri="{C183D7F6-B498-43B3-948B-1728B52AA6E4}">
                  <adec:decorative xmlns:adec="http://schemas.microsoft.com/office/drawing/2017/decorative" val="1"/>
                </a:ext>
              </a:extLst>
            </p:cNvPr>
            <p:cNvCxnSpPr>
              <a:cxnSpLocks/>
            </p:cNvCxnSpPr>
            <p:nvPr/>
          </p:nvCxnSpPr>
          <p:spPr>
            <a:xfrm>
              <a:off x="10654270" y="3074857"/>
              <a:ext cx="0" cy="899858"/>
            </a:xfrm>
            <a:prstGeom prst="line">
              <a:avLst/>
            </a:prstGeom>
            <a:noFill/>
            <a:ln w="19050" cap="flat" cmpd="sng">
              <a:solidFill>
                <a:srgbClr val="AB1862"/>
              </a:solidFill>
              <a:prstDash val="solid"/>
              <a:round/>
              <a:headEnd type="none" w="med" len="med"/>
              <a:tailEnd type="none" w="med" len="med"/>
            </a:ln>
          </p:spPr>
        </p:cxnSp>
        <p:cxnSp>
          <p:nvCxnSpPr>
            <p:cNvPr id="51" name="Straight Connector 50">
              <a:extLst>
                <a:ext uri="{FF2B5EF4-FFF2-40B4-BE49-F238E27FC236}">
                  <a16:creationId xmlns:a16="http://schemas.microsoft.com/office/drawing/2014/main" id="{E7058378-3163-6275-23B4-BC778702C830}"/>
                </a:ext>
                <a:ext uri="{C183D7F6-B498-43B3-948B-1728B52AA6E4}">
                  <adec:decorative xmlns:adec="http://schemas.microsoft.com/office/drawing/2017/decorative" val="1"/>
                </a:ext>
              </a:extLst>
            </p:cNvPr>
            <p:cNvCxnSpPr>
              <a:cxnSpLocks/>
            </p:cNvCxnSpPr>
            <p:nvPr/>
          </p:nvCxnSpPr>
          <p:spPr>
            <a:xfrm>
              <a:off x="4779030" y="3046043"/>
              <a:ext cx="0" cy="924674"/>
            </a:xfrm>
            <a:prstGeom prst="line">
              <a:avLst/>
            </a:prstGeom>
            <a:noFill/>
            <a:ln w="19050" cap="flat" cmpd="sng">
              <a:solidFill>
                <a:srgbClr val="4560AD"/>
              </a:solidFill>
              <a:prstDash val="solid"/>
              <a:round/>
              <a:headEnd type="none" w="med" len="med"/>
              <a:tailEnd type="none" w="med" len="med"/>
            </a:ln>
          </p:spPr>
        </p:cxnSp>
        <p:cxnSp>
          <p:nvCxnSpPr>
            <p:cNvPr id="53" name="Straight Connector 52">
              <a:extLst>
                <a:ext uri="{FF2B5EF4-FFF2-40B4-BE49-F238E27FC236}">
                  <a16:creationId xmlns:a16="http://schemas.microsoft.com/office/drawing/2014/main" id="{E5240C6D-C529-CFAC-E423-A1441290840E}"/>
                </a:ext>
                <a:ext uri="{C183D7F6-B498-43B3-948B-1728B52AA6E4}">
                  <adec:decorative xmlns:adec="http://schemas.microsoft.com/office/drawing/2017/decorative" val="1"/>
                </a:ext>
              </a:extLst>
            </p:cNvPr>
            <p:cNvCxnSpPr>
              <a:cxnSpLocks/>
            </p:cNvCxnSpPr>
            <p:nvPr/>
          </p:nvCxnSpPr>
          <p:spPr>
            <a:xfrm>
              <a:off x="7689575" y="3074857"/>
              <a:ext cx="0" cy="918218"/>
            </a:xfrm>
            <a:prstGeom prst="line">
              <a:avLst/>
            </a:prstGeom>
            <a:noFill/>
            <a:ln w="19050" cap="flat" cmpd="sng">
              <a:solidFill>
                <a:srgbClr val="85278A"/>
              </a:solidFill>
              <a:prstDash val="solid"/>
              <a:round/>
              <a:headEnd type="none" w="med" len="med"/>
              <a:tailEnd type="none" w="med" len="med"/>
            </a:ln>
          </p:spPr>
        </p:cxnSp>
      </p:grpSp>
      <p:sp>
        <p:nvSpPr>
          <p:cNvPr id="2" name="Slide Number Placeholder 1">
            <a:extLst>
              <a:ext uri="{FF2B5EF4-FFF2-40B4-BE49-F238E27FC236}">
                <a16:creationId xmlns:a16="http://schemas.microsoft.com/office/drawing/2014/main" id="{DEEC3785-2D83-C31F-CCD2-1FEB61AE398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31</a:t>
            </a:fld>
            <a:endParaRPr lang="en-AU"/>
          </a:p>
        </p:txBody>
      </p:sp>
    </p:spTree>
    <p:extLst>
      <p:ext uri="{BB962C8B-B14F-4D97-AF65-F5344CB8AC3E}">
        <p14:creationId xmlns:p14="http://schemas.microsoft.com/office/powerpoint/2010/main" val="273893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CAE960D-9C2D-2ABE-4C84-4B30CC887790}"/>
              </a:ext>
            </a:extLst>
          </p:cNvPr>
          <p:cNvSpPr>
            <a:spLocks noGrp="1"/>
          </p:cNvSpPr>
          <p:nvPr>
            <p:ph type="title"/>
          </p:nvPr>
        </p:nvSpPr>
        <p:spPr/>
        <p:txBody>
          <a:bodyPr/>
          <a:lstStyle/>
          <a:p>
            <a:r>
              <a:rPr lang="en-AU" dirty="0">
                <a:latin typeface="+mj-lt"/>
              </a:rPr>
              <a:t>Self-reflection cline 3</a:t>
            </a:r>
          </a:p>
        </p:txBody>
      </p:sp>
      <p:sp>
        <p:nvSpPr>
          <p:cNvPr id="7" name="Text Placeholder 6">
            <a:extLst>
              <a:ext uri="{FF2B5EF4-FFF2-40B4-BE49-F238E27FC236}">
                <a16:creationId xmlns:a16="http://schemas.microsoft.com/office/drawing/2014/main" id="{64F970E9-2B43-5EFA-4412-C218CFF6BCB2}"/>
              </a:ext>
            </a:extLst>
          </p:cNvPr>
          <p:cNvSpPr>
            <a:spLocks noGrp="1"/>
          </p:cNvSpPr>
          <p:nvPr>
            <p:ph type="body" sz="quarter" idx="17"/>
          </p:nvPr>
        </p:nvSpPr>
        <p:spPr>
          <a:xfrm>
            <a:off x="360000" y="982521"/>
            <a:ext cx="11484000" cy="945134"/>
          </a:xfrm>
          <a:solidFill>
            <a:srgbClr val="EDF9E0"/>
          </a:solidFill>
          <a:ln w="12700">
            <a:solidFill>
              <a:schemeClr val="tx1"/>
            </a:solidFill>
          </a:ln>
        </p:spPr>
        <p:txBody>
          <a:bodyPr anchor="t"/>
          <a:lstStyle/>
          <a:p>
            <a:pPr marL="180000" lvl="4" indent="0">
              <a:spcAft>
                <a:spcPts val="1200"/>
              </a:spcAft>
              <a:buNone/>
            </a:pPr>
            <a:r>
              <a:rPr lang="en-AU" dirty="0">
                <a:solidFill>
                  <a:schemeClr val="tx1"/>
                </a:solidFill>
                <a:latin typeface="+mn-lt"/>
              </a:rPr>
              <a:t>I could write my own complex sentence and would be able to identify each sentence components (independent clauses, dependent clauses and adverbial phrases).</a:t>
            </a:r>
          </a:p>
        </p:txBody>
      </p:sp>
      <p:sp>
        <p:nvSpPr>
          <p:cNvPr id="5" name="Google Shape;157;p17">
            <a:extLst>
              <a:ext uri="{FF2B5EF4-FFF2-40B4-BE49-F238E27FC236}">
                <a16:creationId xmlns:a16="http://schemas.microsoft.com/office/drawing/2014/main" id="{99DB61E7-8AA7-ACF0-4D64-75BA648AB9A3}"/>
              </a:ext>
              <a:ext uri="{C183D7F6-B498-43B3-948B-1728B52AA6E4}">
                <adec:decorative xmlns:adec="http://schemas.microsoft.com/office/drawing/2017/decorative" val="1"/>
              </a:ext>
            </a:extLst>
          </p:cNvPr>
          <p:cNvSpPr/>
          <p:nvPr/>
        </p:nvSpPr>
        <p:spPr>
          <a:xfrm>
            <a:off x="360000" y="2166818"/>
            <a:ext cx="11425200" cy="1227200"/>
          </a:xfrm>
          <a:prstGeom prst="leftRightArrow">
            <a:avLst>
              <a:gd name="adj1" fmla="val 47499"/>
              <a:gd name="adj2" fmla="val 36248"/>
            </a:avLst>
          </a:prstGeom>
          <a:gradFill flip="none" rotWithShape="1">
            <a:gsLst>
              <a:gs pos="53000">
                <a:srgbClr val="7030A0"/>
              </a:gs>
              <a:gs pos="0">
                <a:srgbClr val="00ACC2"/>
              </a:gs>
              <a:gs pos="100000">
                <a:srgbClr val="B51458"/>
              </a:gs>
            </a:gsLst>
            <a:lin ang="0" scaled="1"/>
            <a:tileRect/>
          </a:gradFill>
          <a:ln>
            <a:noFill/>
          </a:ln>
        </p:spPr>
        <p:txBody>
          <a:bodyPr spcFirstLastPara="1" wrap="square" lIns="121900" tIns="60933" rIns="121900" bIns="60933" anchor="ctr" anchorCtr="0">
            <a:noAutofit/>
          </a:bodyPr>
          <a:lstStyle/>
          <a:p>
            <a:pPr algn="ctr"/>
            <a:endParaRPr sz="1867">
              <a:solidFill>
                <a:schemeClr val="lt1"/>
              </a:solidFill>
              <a:latin typeface="Calibri"/>
              <a:ea typeface="Calibri"/>
              <a:cs typeface="Calibri"/>
              <a:sym typeface="Calibri"/>
            </a:endParaRPr>
          </a:p>
        </p:txBody>
      </p:sp>
      <p:sp>
        <p:nvSpPr>
          <p:cNvPr id="8" name="Google Shape;150;p17">
            <a:extLst>
              <a:ext uri="{FF2B5EF4-FFF2-40B4-BE49-F238E27FC236}">
                <a16:creationId xmlns:a16="http://schemas.microsoft.com/office/drawing/2014/main" id="{234BDE74-7DD4-C755-F683-2C37F4D2F388}"/>
              </a:ext>
            </a:extLst>
          </p:cNvPr>
          <p:cNvSpPr/>
          <p:nvPr/>
        </p:nvSpPr>
        <p:spPr>
          <a:xfrm>
            <a:off x="216875" y="3989122"/>
            <a:ext cx="2542219" cy="2054984"/>
          </a:xfrm>
          <a:prstGeom prst="roundRect">
            <a:avLst>
              <a:gd name="adj" fmla="val 10628"/>
            </a:avLst>
          </a:prstGeom>
          <a:noFill/>
          <a:ln w="19050" cap="flat" cmpd="sng">
            <a:solidFill>
              <a:srgbClr val="0E9DBE"/>
            </a:solidFill>
            <a:prstDash val="solid"/>
            <a:round/>
            <a:headEnd type="none" w="med" len="med"/>
            <a:tailEnd type="none" w="med" len="med"/>
          </a:ln>
        </p:spPr>
        <p:txBody>
          <a:bodyPr spcFirstLastPara="1" wrap="square" lIns="144000" tIns="0" rIns="144000" bIns="60933" anchor="t" anchorCtr="0">
            <a:noAutofit/>
          </a:bodyPr>
          <a:lstStyle/>
          <a:p>
            <a:pPr marL="108000">
              <a:lnSpc>
                <a:spcPct val="114000"/>
              </a:lnSpc>
            </a:pPr>
            <a:r>
              <a:rPr lang="en-US" sz="1800" dirty="0">
                <a:ea typeface="Calibri"/>
                <a:cs typeface="Arial" panose="020B0604020202020204" pitchFamily="34" charset="0"/>
                <a:sym typeface="Calibri"/>
              </a:rPr>
              <a:t>I am still really struggling – I don’t know that I could compose a complex sentence.</a:t>
            </a:r>
            <a:endParaRPr sz="1800" dirty="0">
              <a:cs typeface="Arial" panose="020B0604020202020204" pitchFamily="34" charset="0"/>
            </a:endParaRPr>
          </a:p>
        </p:txBody>
      </p:sp>
      <p:sp>
        <p:nvSpPr>
          <p:cNvPr id="36" name="Google Shape;150;p17">
            <a:extLst>
              <a:ext uri="{FF2B5EF4-FFF2-40B4-BE49-F238E27FC236}">
                <a16:creationId xmlns:a16="http://schemas.microsoft.com/office/drawing/2014/main" id="{24C79FC4-C263-5F73-A14A-DCD403846F10}"/>
              </a:ext>
            </a:extLst>
          </p:cNvPr>
          <p:cNvSpPr/>
          <p:nvPr/>
        </p:nvSpPr>
        <p:spPr>
          <a:xfrm>
            <a:off x="2867158" y="4001068"/>
            <a:ext cx="2775005" cy="2041386"/>
          </a:xfrm>
          <a:prstGeom prst="roundRect">
            <a:avLst>
              <a:gd name="adj" fmla="val 10628"/>
            </a:avLst>
          </a:prstGeom>
          <a:noFill/>
          <a:ln w="19050" cap="flat" cmpd="sng">
            <a:solidFill>
              <a:srgbClr val="4560AD"/>
            </a:solidFill>
            <a:prstDash val="solid"/>
            <a:round/>
            <a:headEnd type="none" w="med" len="med"/>
            <a:tailEnd type="none" w="med" len="med"/>
          </a:ln>
        </p:spPr>
        <p:txBody>
          <a:bodyPr spcFirstLastPara="1" wrap="square" lIns="144000" tIns="0" rIns="144000" bIns="60933" anchor="t" anchorCtr="0">
            <a:noAutofit/>
          </a:bodyPr>
          <a:lstStyle/>
          <a:p>
            <a:pPr marL="108000">
              <a:lnSpc>
                <a:spcPct val="114000"/>
              </a:lnSpc>
            </a:pPr>
            <a:r>
              <a:rPr lang="en-AU" sz="1800" dirty="0">
                <a:cs typeface="Arial" panose="020B0604020202020204" pitchFamily="34" charset="0"/>
              </a:rPr>
              <a:t>I know enough about complex sentences and adverbial phrases that I would attempt to write a complex sentence.</a:t>
            </a:r>
            <a:endParaRPr sz="1800" dirty="0">
              <a:cs typeface="Arial" panose="020B0604020202020204" pitchFamily="34" charset="0"/>
            </a:endParaRPr>
          </a:p>
        </p:txBody>
      </p:sp>
      <p:sp>
        <p:nvSpPr>
          <p:cNvPr id="38" name="Google Shape;150;p17">
            <a:extLst>
              <a:ext uri="{FF2B5EF4-FFF2-40B4-BE49-F238E27FC236}">
                <a16:creationId xmlns:a16="http://schemas.microsoft.com/office/drawing/2014/main" id="{897CA775-E96A-5087-90AA-AD1E8962328F}"/>
              </a:ext>
            </a:extLst>
          </p:cNvPr>
          <p:cNvSpPr/>
          <p:nvPr/>
        </p:nvSpPr>
        <p:spPr>
          <a:xfrm>
            <a:off x="5750227" y="4001068"/>
            <a:ext cx="3683136" cy="2041386"/>
          </a:xfrm>
          <a:prstGeom prst="roundRect">
            <a:avLst>
              <a:gd name="adj" fmla="val 10628"/>
            </a:avLst>
          </a:prstGeom>
          <a:noFill/>
          <a:ln w="19050" cap="flat" cmpd="sng">
            <a:solidFill>
              <a:srgbClr val="85278A"/>
            </a:solidFill>
            <a:prstDash val="solid"/>
            <a:round/>
            <a:headEnd type="none" w="med" len="med"/>
            <a:tailEnd type="none" w="med" len="med"/>
          </a:ln>
        </p:spPr>
        <p:txBody>
          <a:bodyPr spcFirstLastPara="1" wrap="square" lIns="144000" tIns="0" rIns="144000" bIns="60933" anchor="t" anchorCtr="0">
            <a:noAutofit/>
          </a:bodyPr>
          <a:lstStyle/>
          <a:p>
            <a:pPr marL="108000">
              <a:lnSpc>
                <a:spcPct val="114000"/>
              </a:lnSpc>
            </a:pPr>
            <a:r>
              <a:rPr lang="en-AU" sz="1800" dirty="0">
                <a:ea typeface="Calibri"/>
                <a:cs typeface="Arial" panose="020B0604020202020204" pitchFamily="34" charset="0"/>
                <a:sym typeface="Calibri"/>
              </a:rPr>
              <a:t>I’m somewhat confident in my ability to compose a complex sentence but would need to have a peer or the teacher check it and provide feedback.</a:t>
            </a:r>
            <a:endParaRPr lang="en-AU" sz="1800" dirty="0">
              <a:cs typeface="Arial" panose="020B0604020202020204" pitchFamily="34" charset="0"/>
            </a:endParaRPr>
          </a:p>
        </p:txBody>
      </p:sp>
      <p:sp>
        <p:nvSpPr>
          <p:cNvPr id="30" name="Google Shape;150;p17">
            <a:extLst>
              <a:ext uri="{FF2B5EF4-FFF2-40B4-BE49-F238E27FC236}">
                <a16:creationId xmlns:a16="http://schemas.microsoft.com/office/drawing/2014/main" id="{44268CD6-EF93-44FB-A19C-DFABBA4D507B}"/>
              </a:ext>
            </a:extLst>
          </p:cNvPr>
          <p:cNvSpPr/>
          <p:nvPr/>
        </p:nvSpPr>
        <p:spPr>
          <a:xfrm>
            <a:off x="9550527" y="3988680"/>
            <a:ext cx="2457414" cy="2054986"/>
          </a:xfrm>
          <a:prstGeom prst="roundRect">
            <a:avLst>
              <a:gd name="adj" fmla="val 10628"/>
            </a:avLst>
          </a:prstGeom>
          <a:noFill/>
          <a:ln w="19050" cap="flat" cmpd="sng">
            <a:solidFill>
              <a:srgbClr val="AB1862"/>
            </a:solidFill>
            <a:prstDash val="solid"/>
            <a:round/>
            <a:headEnd type="none" w="med" len="med"/>
            <a:tailEnd type="none" w="med" len="med"/>
          </a:ln>
        </p:spPr>
        <p:txBody>
          <a:bodyPr spcFirstLastPara="1" wrap="square" lIns="144000" tIns="0" rIns="144000" bIns="60933" anchor="t" anchorCtr="0">
            <a:noAutofit/>
          </a:bodyPr>
          <a:lstStyle/>
          <a:p>
            <a:pPr marL="108000">
              <a:lnSpc>
                <a:spcPct val="114000"/>
              </a:lnSpc>
            </a:pPr>
            <a:r>
              <a:rPr lang="en-US" sz="1800" dirty="0">
                <a:ea typeface="Calibri"/>
                <a:cs typeface="Arial" panose="020B0604020202020204" pitchFamily="34" charset="0"/>
                <a:sym typeface="Calibri"/>
              </a:rPr>
              <a:t>I’ve got this! I could confidently compose a complex sentence that demonstrates my personal voice.</a:t>
            </a:r>
            <a:endParaRPr sz="1800" dirty="0">
              <a:cs typeface="Arial" panose="020B0604020202020204" pitchFamily="34" charset="0"/>
            </a:endParaRPr>
          </a:p>
        </p:txBody>
      </p:sp>
      <p:grpSp>
        <p:nvGrpSpPr>
          <p:cNvPr id="6" name="Group 5">
            <a:extLst>
              <a:ext uri="{FF2B5EF4-FFF2-40B4-BE49-F238E27FC236}">
                <a16:creationId xmlns:a16="http://schemas.microsoft.com/office/drawing/2014/main" id="{3859D25B-6797-6862-A2C5-B110E8404862}"/>
              </a:ext>
              <a:ext uri="{C183D7F6-B498-43B3-948B-1728B52AA6E4}">
                <adec:decorative xmlns:adec="http://schemas.microsoft.com/office/drawing/2017/decorative" val="1"/>
              </a:ext>
            </a:extLst>
          </p:cNvPr>
          <p:cNvGrpSpPr/>
          <p:nvPr/>
        </p:nvGrpSpPr>
        <p:grpSpPr>
          <a:xfrm>
            <a:off x="1487984" y="3044743"/>
            <a:ext cx="9291250" cy="956325"/>
            <a:chOff x="1487984" y="3044743"/>
            <a:chExt cx="9291250" cy="956325"/>
          </a:xfrm>
        </p:grpSpPr>
        <p:cxnSp>
          <p:nvCxnSpPr>
            <p:cNvPr id="41" name="Straight Connector 40">
              <a:extLst>
                <a:ext uri="{FF2B5EF4-FFF2-40B4-BE49-F238E27FC236}">
                  <a16:creationId xmlns:a16="http://schemas.microsoft.com/office/drawing/2014/main" id="{5C705940-5DA3-4CCF-20E1-1974290A6F40}"/>
                </a:ext>
                <a:ext uri="{C183D7F6-B498-43B3-948B-1728B52AA6E4}">
                  <adec:decorative xmlns:adec="http://schemas.microsoft.com/office/drawing/2017/decorative" val="1"/>
                </a:ext>
              </a:extLst>
            </p:cNvPr>
            <p:cNvCxnSpPr>
              <a:cxnSpLocks/>
            </p:cNvCxnSpPr>
            <p:nvPr/>
          </p:nvCxnSpPr>
          <p:spPr>
            <a:xfrm>
              <a:off x="1487984" y="3070859"/>
              <a:ext cx="0" cy="930209"/>
            </a:xfrm>
            <a:prstGeom prst="line">
              <a:avLst/>
            </a:prstGeom>
            <a:noFill/>
            <a:ln w="19050" cap="flat" cmpd="sng">
              <a:solidFill>
                <a:srgbClr val="0E9DBE"/>
              </a:solidFill>
              <a:prstDash val="solid"/>
              <a:round/>
              <a:headEnd type="none" w="med" len="med"/>
              <a:tailEnd type="none" w="med" len="med"/>
            </a:ln>
          </p:spPr>
        </p:cxnSp>
        <p:cxnSp>
          <p:nvCxnSpPr>
            <p:cNvPr id="47" name="Straight Connector 46">
              <a:extLst>
                <a:ext uri="{FF2B5EF4-FFF2-40B4-BE49-F238E27FC236}">
                  <a16:creationId xmlns:a16="http://schemas.microsoft.com/office/drawing/2014/main" id="{E20DF637-B3E1-F115-5DF5-7491960661C3}"/>
                </a:ext>
                <a:ext uri="{C183D7F6-B498-43B3-948B-1728B52AA6E4}">
                  <adec:decorative xmlns:adec="http://schemas.microsoft.com/office/drawing/2017/decorative" val="1"/>
                </a:ext>
              </a:extLst>
            </p:cNvPr>
            <p:cNvCxnSpPr>
              <a:cxnSpLocks/>
            </p:cNvCxnSpPr>
            <p:nvPr/>
          </p:nvCxnSpPr>
          <p:spPr>
            <a:xfrm>
              <a:off x="10779234" y="3044743"/>
              <a:ext cx="0" cy="943937"/>
            </a:xfrm>
            <a:prstGeom prst="line">
              <a:avLst/>
            </a:prstGeom>
            <a:noFill/>
            <a:ln w="19050" cap="flat" cmpd="sng">
              <a:solidFill>
                <a:srgbClr val="AB1862"/>
              </a:solidFill>
              <a:prstDash val="solid"/>
              <a:round/>
              <a:headEnd type="none" w="med" len="med"/>
              <a:tailEnd type="none" w="med" len="med"/>
            </a:ln>
          </p:spPr>
        </p:cxnSp>
        <p:cxnSp>
          <p:nvCxnSpPr>
            <p:cNvPr id="51" name="Straight Connector 50">
              <a:extLst>
                <a:ext uri="{FF2B5EF4-FFF2-40B4-BE49-F238E27FC236}">
                  <a16:creationId xmlns:a16="http://schemas.microsoft.com/office/drawing/2014/main" id="{E7058378-3163-6275-23B4-BC778702C830}"/>
                </a:ext>
                <a:ext uri="{C183D7F6-B498-43B3-948B-1728B52AA6E4}">
                  <adec:decorative xmlns:adec="http://schemas.microsoft.com/office/drawing/2017/decorative" val="1"/>
                </a:ext>
              </a:extLst>
            </p:cNvPr>
            <p:cNvCxnSpPr>
              <a:cxnSpLocks/>
            </p:cNvCxnSpPr>
            <p:nvPr/>
          </p:nvCxnSpPr>
          <p:spPr>
            <a:xfrm>
              <a:off x="4254660" y="3076394"/>
              <a:ext cx="0" cy="924674"/>
            </a:xfrm>
            <a:prstGeom prst="line">
              <a:avLst/>
            </a:prstGeom>
            <a:noFill/>
            <a:ln w="19050" cap="flat" cmpd="sng">
              <a:solidFill>
                <a:srgbClr val="4560AD"/>
              </a:solidFill>
              <a:prstDash val="solid"/>
              <a:round/>
              <a:headEnd type="none" w="med" len="med"/>
              <a:tailEnd type="none" w="med" len="med"/>
            </a:ln>
          </p:spPr>
        </p:cxnSp>
        <p:cxnSp>
          <p:nvCxnSpPr>
            <p:cNvPr id="53" name="Straight Connector 52">
              <a:extLst>
                <a:ext uri="{FF2B5EF4-FFF2-40B4-BE49-F238E27FC236}">
                  <a16:creationId xmlns:a16="http://schemas.microsoft.com/office/drawing/2014/main" id="{E5240C6D-C529-CFAC-E423-A1441290840E}"/>
                </a:ext>
                <a:ext uri="{C183D7F6-B498-43B3-948B-1728B52AA6E4}">
                  <adec:decorative xmlns:adec="http://schemas.microsoft.com/office/drawing/2017/decorative" val="1"/>
                </a:ext>
              </a:extLst>
            </p:cNvPr>
            <p:cNvCxnSpPr>
              <a:cxnSpLocks/>
            </p:cNvCxnSpPr>
            <p:nvPr/>
          </p:nvCxnSpPr>
          <p:spPr>
            <a:xfrm>
              <a:off x="7604385" y="3074857"/>
              <a:ext cx="0" cy="918218"/>
            </a:xfrm>
            <a:prstGeom prst="line">
              <a:avLst/>
            </a:prstGeom>
            <a:noFill/>
            <a:ln w="19050" cap="flat" cmpd="sng">
              <a:solidFill>
                <a:srgbClr val="85278A"/>
              </a:solidFill>
              <a:prstDash val="solid"/>
              <a:round/>
              <a:headEnd type="none" w="med" len="med"/>
              <a:tailEnd type="none" w="med" len="med"/>
            </a:ln>
          </p:spPr>
        </p:cxnSp>
      </p:grpSp>
      <p:sp>
        <p:nvSpPr>
          <p:cNvPr id="2" name="Slide Number Placeholder 1">
            <a:extLst>
              <a:ext uri="{FF2B5EF4-FFF2-40B4-BE49-F238E27FC236}">
                <a16:creationId xmlns:a16="http://schemas.microsoft.com/office/drawing/2014/main" id="{DEEC3785-2D83-C31F-CCD2-1FEB61AE398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32</a:t>
            </a:fld>
            <a:endParaRPr lang="en-AU"/>
          </a:p>
        </p:txBody>
      </p:sp>
    </p:spTree>
    <p:extLst>
      <p:ext uri="{BB962C8B-B14F-4D97-AF65-F5344CB8AC3E}">
        <p14:creationId xmlns:p14="http://schemas.microsoft.com/office/powerpoint/2010/main" val="3718741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966FD-9600-3EC7-EF10-06492353388E}"/>
              </a:ext>
            </a:extLst>
          </p:cNvPr>
          <p:cNvSpPr>
            <a:spLocks noGrp="1"/>
          </p:cNvSpPr>
          <p:nvPr>
            <p:ph type="title"/>
          </p:nvPr>
        </p:nvSpPr>
        <p:spPr/>
        <p:txBody>
          <a:bodyPr/>
          <a:lstStyle/>
          <a:p>
            <a:r>
              <a:rPr lang="en-AU" dirty="0"/>
              <a:t>References (1)</a:t>
            </a:r>
          </a:p>
        </p:txBody>
      </p:sp>
      <p:sp>
        <p:nvSpPr>
          <p:cNvPr id="6" name="TextBox 5">
            <a:extLst>
              <a:ext uri="{FF2B5EF4-FFF2-40B4-BE49-F238E27FC236}">
                <a16:creationId xmlns:a16="http://schemas.microsoft.com/office/drawing/2014/main" id="{EABCE76F-41B1-7EE2-14F1-DC744150DE0C}"/>
              </a:ext>
            </a:extLst>
          </p:cNvPr>
          <p:cNvSpPr txBox="1"/>
          <p:nvPr/>
        </p:nvSpPr>
        <p:spPr>
          <a:xfrm>
            <a:off x="335826" y="1397263"/>
            <a:ext cx="11471999" cy="1484765"/>
          </a:xfrm>
          <a:prstGeom prst="rect">
            <a:avLst/>
          </a:prstGeom>
          <a:noFill/>
        </p:spPr>
        <p:txBody>
          <a:bodyPr wrap="square">
            <a:spAutoFit/>
          </a:bodyPr>
          <a:lstStyle/>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100" b="0" i="0" u="none" strike="noStrike" kern="1200" cap="none" spc="0" normalizeH="0" baseline="0" noProof="0" dirty="0">
                <a:ln>
                  <a:noFill/>
                </a:ln>
                <a:solidFill>
                  <a:srgbClr val="FFFFFF"/>
                </a:solidFill>
                <a:effectLst/>
                <a:uLnTx/>
                <a:uFillTx/>
                <a:latin typeface="Public Sans Light"/>
                <a:ea typeface="+mn-ea"/>
                <a:cs typeface="+mn-cs"/>
              </a:rPr>
              <a:t>This presentation contains NSW Curriculum and syllabus content. The NSW Curriculum is developed by the NSW Education Standards Authority. This content is prepared by NESA for and on behalf of the Crown in the right of the State of New South Wales. The material is protected by Crown copyright.</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100" b="0" i="0" u="none" strike="noStrike" kern="1200" cap="none" spc="0" normalizeH="0" baseline="0" noProof="0" dirty="0">
                <a:ln>
                  <a:noFill/>
                </a:ln>
                <a:solidFill>
                  <a:srgbClr val="FFFFFF"/>
                </a:solidFill>
                <a:effectLst/>
                <a:uLnTx/>
                <a:uFillTx/>
                <a:latin typeface="Public Sans Light"/>
                <a:ea typeface="+mn-ea"/>
                <a:cs typeface="+mn-cs"/>
              </a:rPr>
              <a:t>Please refer to the NESA Copyright Disclaimer for more information </a:t>
            </a:r>
            <a:r>
              <a:rPr kumimoji="0" lang="en-AU" sz="1100" b="0" i="0" u="none" strike="noStrike" kern="1200" cap="none" spc="0" normalizeH="0" baseline="0" noProof="0" dirty="0">
                <a:ln>
                  <a:noFill/>
                </a:ln>
                <a:solidFill>
                  <a:srgbClr val="CBEDFD"/>
                </a:solidFill>
                <a:effectLst/>
                <a:uLnTx/>
                <a:uFillTx/>
                <a:latin typeface="Public Sans Light"/>
                <a:ea typeface="+mn-ea"/>
                <a:cs typeface="+mn-cs"/>
                <a:hlinkClick r:id="rId3">
                  <a:extLst>
                    <a:ext uri="{A12FA001-AC4F-418D-AE19-62706E023703}">
                      <ahyp:hlinkClr xmlns:ahyp="http://schemas.microsoft.com/office/drawing/2018/hyperlinkcolor" val="tx"/>
                    </a:ext>
                  </a:extLst>
                </a:hlinkClick>
              </a:rPr>
              <a:t>https://educationstandards.nsw.edu.au/wps/portal/nesa/mini-footer/copyright</a:t>
            </a:r>
            <a:r>
              <a:rPr kumimoji="0" lang="en-AU" sz="1100" b="0" i="0" u="none" strike="noStrike" kern="1200" cap="none" spc="0" normalizeH="0" baseline="0" noProof="0" dirty="0">
                <a:ln>
                  <a:noFill/>
                </a:ln>
                <a:solidFill>
                  <a:srgbClr val="FFFFFF"/>
                </a:solidFill>
                <a:effectLst/>
                <a:uLnTx/>
                <a:uFillTx/>
                <a:latin typeface="Public Sans Light"/>
                <a:ea typeface="+mn-ea"/>
                <a:cs typeface="+mn-cs"/>
              </a:rPr>
              <a:t>. </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100" b="0" i="0" u="none" strike="noStrike" kern="1200" cap="none" spc="0" normalizeH="0" baseline="0" noProof="0" dirty="0">
                <a:ln>
                  <a:noFill/>
                </a:ln>
                <a:solidFill>
                  <a:srgbClr val="FFFFFF"/>
                </a:solidFill>
                <a:effectLst/>
                <a:uLnTx/>
                <a:uFillTx/>
                <a:latin typeface="Public Sans Light"/>
                <a:ea typeface="+mn-ea"/>
                <a:cs typeface="+mn-cs"/>
              </a:rPr>
              <a:t>NESA holds the only official and up-to-date versions of the NSW Curriculum and syllabus documents. Please visit the NSW Education Standards Authority (NESA) website </a:t>
            </a:r>
            <a:r>
              <a:rPr kumimoji="0" lang="en-AU" sz="1100" b="0" i="0" u="none" strike="noStrike" kern="1200" cap="none" spc="0" normalizeH="0" baseline="0" noProof="0" dirty="0">
                <a:ln>
                  <a:noFill/>
                </a:ln>
                <a:solidFill>
                  <a:srgbClr val="CBEDFD"/>
                </a:solidFill>
                <a:effectLst/>
                <a:uLnTx/>
                <a:uFillTx/>
                <a:latin typeface="Public Sans Light"/>
                <a:ea typeface="+mn-ea"/>
                <a:cs typeface="+mn-cs"/>
                <a:hlinkClick r:id="rId4">
                  <a:extLst>
                    <a:ext uri="{A12FA001-AC4F-418D-AE19-62706E023703}">
                      <ahyp:hlinkClr xmlns:ahyp="http://schemas.microsoft.com/office/drawing/2018/hyperlinkcolor" val="tx"/>
                    </a:ext>
                  </a:extLst>
                </a:hlinkClick>
              </a:rPr>
              <a:t>https://educationstandards.nsw.edu.au/wps/portal/nesa/home</a:t>
            </a:r>
            <a:r>
              <a:rPr kumimoji="0" lang="en-AU" sz="1100" b="0" i="0" u="none" strike="noStrike" kern="1200" cap="none" spc="0" normalizeH="0" baseline="0" noProof="0" dirty="0">
                <a:ln>
                  <a:noFill/>
                </a:ln>
                <a:solidFill>
                  <a:srgbClr val="CBEDFD"/>
                </a:solidFill>
                <a:effectLst/>
                <a:uLnTx/>
                <a:uFillTx/>
                <a:latin typeface="Public Sans Light"/>
                <a:ea typeface="+mn-ea"/>
                <a:cs typeface="+mn-cs"/>
              </a:rPr>
              <a:t> </a:t>
            </a:r>
            <a:r>
              <a:rPr kumimoji="0" lang="en-AU" sz="1100" b="0" i="0" u="none" strike="noStrike" kern="1200" cap="none" spc="0" normalizeH="0" baseline="0" noProof="0" dirty="0">
                <a:ln>
                  <a:noFill/>
                </a:ln>
                <a:solidFill>
                  <a:srgbClr val="FFFFFF"/>
                </a:solidFill>
                <a:effectLst/>
                <a:uLnTx/>
                <a:uFillTx/>
                <a:latin typeface="Public Sans Light"/>
                <a:ea typeface="+mn-ea"/>
                <a:cs typeface="+mn-cs"/>
              </a:rPr>
              <a:t>and the NSW Curriculum website </a:t>
            </a:r>
            <a:r>
              <a:rPr kumimoji="0" lang="en-AU" sz="1100" b="0" i="0" u="none" strike="noStrike" kern="1200" cap="none" spc="0" normalizeH="0" baseline="0" noProof="0" dirty="0">
                <a:ln>
                  <a:noFill/>
                </a:ln>
                <a:solidFill>
                  <a:srgbClr val="CBEDFD"/>
                </a:solidFill>
                <a:effectLst/>
                <a:uLnTx/>
                <a:uFillTx/>
                <a:latin typeface="Public Sans Light"/>
                <a:ea typeface="+mn-ea"/>
                <a:cs typeface="+mn-cs"/>
                <a:hlinkClick r:id="rId5">
                  <a:extLst>
                    <a:ext uri="{A12FA001-AC4F-418D-AE19-62706E023703}">
                      <ahyp:hlinkClr xmlns:ahyp="http://schemas.microsoft.com/office/drawing/2018/hyperlinkcolor" val="tx"/>
                    </a:ext>
                  </a:extLst>
                </a:hlinkClick>
              </a:rPr>
              <a:t>https://curriculum.nsw.edu.au</a:t>
            </a:r>
            <a:r>
              <a:rPr kumimoji="0" lang="en-AU" sz="1100" b="0" i="0" u="none" strike="noStrike" kern="1200" cap="none" spc="0" normalizeH="0" baseline="0" noProof="0" dirty="0">
                <a:ln>
                  <a:noFill/>
                </a:ln>
                <a:solidFill>
                  <a:srgbClr val="FFFFFF"/>
                </a:solidFill>
                <a:effectLst/>
                <a:uLnTx/>
                <a:uFillTx/>
                <a:latin typeface="Public Sans Light"/>
                <a:ea typeface="+mn-ea"/>
                <a:cs typeface="+mn-cs"/>
              </a:rPr>
              <a:t>.</a:t>
            </a:r>
          </a:p>
        </p:txBody>
      </p:sp>
      <p:sp>
        <p:nvSpPr>
          <p:cNvPr id="4" name="Content Placeholder 3">
            <a:extLst>
              <a:ext uri="{FF2B5EF4-FFF2-40B4-BE49-F238E27FC236}">
                <a16:creationId xmlns:a16="http://schemas.microsoft.com/office/drawing/2014/main" id="{B7C07B50-96D9-2E35-E2CE-3139F6377F08}"/>
              </a:ext>
            </a:extLst>
          </p:cNvPr>
          <p:cNvSpPr>
            <a:spLocks noGrp="1"/>
          </p:cNvSpPr>
          <p:nvPr>
            <p:ph idx="1"/>
          </p:nvPr>
        </p:nvSpPr>
        <p:spPr>
          <a:xfrm>
            <a:off x="360000" y="3241200"/>
            <a:ext cx="11484000" cy="2927351"/>
          </a:xfrm>
        </p:spPr>
        <p:txBody>
          <a:bodyPr/>
          <a:lstStyle/>
          <a:p>
            <a:r>
              <a:rPr lang="en-AU" dirty="0">
                <a:latin typeface="+mn-lt"/>
              </a:rPr>
              <a:t>English K–10 © Syllabus NSW Education Standards Authority (NESA) for and on behalf of the Crown in right of the State of New South Wales, 2022.</a:t>
            </a:r>
          </a:p>
          <a:p>
            <a:r>
              <a:rPr lang="en-AU" dirty="0">
                <a:latin typeface="+mn-lt"/>
              </a:rPr>
              <a:t>Australian Education Research Organisation (AERO) (2024a) </a:t>
            </a:r>
            <a:r>
              <a:rPr lang="en-AU" dirty="0">
                <a:latin typeface="+mn-lt"/>
                <a:hlinkClick r:id="rId6"/>
              </a:rPr>
              <a:t>Explain learning objectives</a:t>
            </a:r>
            <a:r>
              <a:rPr lang="en-AU" dirty="0">
                <a:latin typeface="+mn-lt"/>
              </a:rPr>
              <a:t>, AERO, accessed 16 April 2024.</a:t>
            </a:r>
          </a:p>
          <a:p>
            <a:r>
              <a:rPr lang="en-AU" dirty="0">
                <a:latin typeface="+mn-lt"/>
              </a:rPr>
              <a:t>AERO (Australian Education Research Organisation) (2024b) </a:t>
            </a:r>
            <a:r>
              <a:rPr lang="en-AU" dirty="0">
                <a:latin typeface="+mn-lt"/>
                <a:hlinkClick r:id="rId7"/>
              </a:rPr>
              <a:t>Why explicit instruction works</a:t>
            </a:r>
            <a:r>
              <a:rPr lang="en-AU" dirty="0">
                <a:latin typeface="+mn-lt"/>
              </a:rPr>
              <a:t>, AERO website, accessed 16 April 2024.</a:t>
            </a:r>
          </a:p>
          <a:p>
            <a:r>
              <a:rPr lang="en-AU" dirty="0">
                <a:latin typeface="+mn-lt"/>
              </a:rPr>
              <a:t>Black P and </a:t>
            </a:r>
            <a:r>
              <a:rPr lang="en-AU" dirty="0" err="1">
                <a:latin typeface="+mn-lt"/>
              </a:rPr>
              <a:t>Wiliam</a:t>
            </a:r>
            <a:r>
              <a:rPr lang="en-AU" dirty="0">
                <a:latin typeface="+mn-lt"/>
              </a:rPr>
              <a:t> D (2018) ‘</a:t>
            </a:r>
            <a:r>
              <a:rPr lang="en-AU" dirty="0">
                <a:latin typeface="+mn-lt"/>
                <a:hlinkClick r:id="rId8"/>
              </a:rPr>
              <a:t>Classroom assessment and pedagogy</a:t>
            </a:r>
            <a:r>
              <a:rPr lang="en-AU" dirty="0">
                <a:latin typeface="+mn-lt"/>
              </a:rPr>
              <a:t>’, Assessment in Education Principles Policy and Practice, 25(1):1–25.</a:t>
            </a:r>
          </a:p>
          <a:p>
            <a:r>
              <a:rPr lang="en-AU" dirty="0">
                <a:latin typeface="+mn-lt"/>
              </a:rPr>
              <a:t>CESE (Centre for Education Statistics and Evaluation) (2017) </a:t>
            </a:r>
            <a:r>
              <a:rPr lang="en-AU" dirty="0">
                <a:latin typeface="+mn-lt"/>
                <a:hlinkClick r:id="rId9"/>
              </a:rPr>
              <a:t>Cognitive load theory: Research that teachers really need to understand</a:t>
            </a:r>
            <a:r>
              <a:rPr lang="en-AU" dirty="0">
                <a:latin typeface="+mn-lt"/>
              </a:rPr>
              <a:t>, NSW Department of Education, accessed 16 April 2024.</a:t>
            </a:r>
          </a:p>
          <a:p>
            <a:r>
              <a:rPr lang="en-AU" dirty="0">
                <a:latin typeface="+mn-lt"/>
              </a:rPr>
              <a:t>Clarke S (2014) Outstanding formative assessment: culture and practice, Hodder Education, Great Britain.</a:t>
            </a:r>
          </a:p>
          <a:p>
            <a:r>
              <a:rPr lang="en-AU" dirty="0">
                <a:latin typeface="+mn-lt"/>
              </a:rPr>
              <a:t>Clarke S, Timperley H, Hattie J (2003) Unlocking formative assessment: Practical strategies for enhancing students’ learning in the primary and intermediate classroom, Hodder Moa Beckett, Auckland NZ, 2003.</a:t>
            </a:r>
          </a:p>
          <a:p>
            <a:endParaRPr lang="en-AU" dirty="0">
              <a:latin typeface="+mn-lt"/>
            </a:endParaRPr>
          </a:p>
        </p:txBody>
      </p:sp>
      <p:sp>
        <p:nvSpPr>
          <p:cNvPr id="2" name="Slide Number Placeholder 1">
            <a:extLst>
              <a:ext uri="{FF2B5EF4-FFF2-40B4-BE49-F238E27FC236}">
                <a16:creationId xmlns:a16="http://schemas.microsoft.com/office/drawing/2014/main" id="{48223418-AC99-D403-B6BA-7F5E5111A87A}"/>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33</a:t>
            </a:fld>
            <a:endParaRPr lang="en-AU"/>
          </a:p>
        </p:txBody>
      </p:sp>
    </p:spTree>
    <p:extLst>
      <p:ext uri="{BB962C8B-B14F-4D97-AF65-F5344CB8AC3E}">
        <p14:creationId xmlns:p14="http://schemas.microsoft.com/office/powerpoint/2010/main" val="118101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A6A5746-9C0E-3706-7D9A-F6DBD87D3610}"/>
              </a:ext>
            </a:extLst>
          </p:cNvPr>
          <p:cNvSpPr>
            <a:spLocks noGrp="1"/>
          </p:cNvSpPr>
          <p:nvPr>
            <p:ph type="title"/>
          </p:nvPr>
        </p:nvSpPr>
        <p:spPr/>
        <p:txBody>
          <a:bodyPr/>
          <a:lstStyle/>
          <a:p>
            <a:r>
              <a:rPr lang="en-US" dirty="0"/>
              <a:t>References (2)</a:t>
            </a:r>
            <a:endParaRPr lang="en-AU" dirty="0"/>
          </a:p>
        </p:txBody>
      </p:sp>
      <p:sp>
        <p:nvSpPr>
          <p:cNvPr id="8" name="TextBox 7">
            <a:extLst>
              <a:ext uri="{FF2B5EF4-FFF2-40B4-BE49-F238E27FC236}">
                <a16:creationId xmlns:a16="http://schemas.microsoft.com/office/drawing/2014/main" id="{10DD93A4-CAB3-1B97-188D-C8EC0A6E7578}"/>
              </a:ext>
            </a:extLst>
          </p:cNvPr>
          <p:cNvSpPr txBox="1"/>
          <p:nvPr/>
        </p:nvSpPr>
        <p:spPr>
          <a:xfrm>
            <a:off x="359999" y="1244410"/>
            <a:ext cx="11483999" cy="2335704"/>
          </a:xfrm>
          <a:prstGeom prst="rect">
            <a:avLst/>
          </a:prstGeom>
          <a:noFill/>
        </p:spPr>
        <p:txBody>
          <a:bodyPr wrap="square">
            <a:spAutoFit/>
          </a:bodyPr>
          <a:lstStyle/>
          <a:p>
            <a:pPr>
              <a:lnSpc>
                <a:spcPct val="150000"/>
              </a:lnSpc>
              <a:spcAft>
                <a:spcPts val="1200"/>
              </a:spcAft>
            </a:pPr>
            <a:r>
              <a:rPr lang="en-AU" sz="1200" dirty="0">
                <a:latin typeface="+mn-lt"/>
              </a:rPr>
              <a:t>Griffin P (2018) Assessment for teaching, Cambridge University Press. </a:t>
            </a:r>
          </a:p>
          <a:p>
            <a:pPr>
              <a:lnSpc>
                <a:spcPct val="150000"/>
              </a:lnSpc>
              <a:spcAft>
                <a:spcPts val="1200"/>
              </a:spcAft>
            </a:pPr>
            <a:r>
              <a:rPr lang="en-AU" sz="1200" dirty="0">
                <a:latin typeface="+mn-lt"/>
              </a:rPr>
              <a:t>State of New South Wales (Department of Education) (2024.) </a:t>
            </a:r>
            <a:r>
              <a:rPr lang="en-AU" sz="1200" dirty="0">
                <a:latin typeface="+mn-lt"/>
                <a:hlinkClick r:id="rId2"/>
              </a:rPr>
              <a:t>Explicit teaching strategies</a:t>
            </a:r>
            <a:r>
              <a:rPr lang="en-AU" sz="1200" dirty="0">
                <a:latin typeface="+mn-lt"/>
              </a:rPr>
              <a:t>, NSW Department of Education website, accessed 5 April 2024. </a:t>
            </a:r>
          </a:p>
          <a:p>
            <a:pPr>
              <a:lnSpc>
                <a:spcPct val="150000"/>
              </a:lnSpc>
              <a:spcAft>
                <a:spcPts val="1200"/>
              </a:spcAft>
            </a:pPr>
            <a:r>
              <a:rPr lang="en-AU" sz="1200" dirty="0">
                <a:latin typeface="+mn-lt"/>
              </a:rPr>
              <a:t>State of New South Wales (Department of Education) (2024) the </a:t>
            </a:r>
            <a:r>
              <a:rPr lang="en-AU" sz="1200" dirty="0">
                <a:latin typeface="+mn-lt"/>
                <a:hlinkClick r:id="rId3"/>
              </a:rPr>
              <a:t>Explicit teaching – Driving learning and engagement</a:t>
            </a:r>
            <a:r>
              <a:rPr lang="en-AU" sz="1200" dirty="0">
                <a:latin typeface="+mn-lt"/>
              </a:rPr>
              <a:t>, Centre for Education Statistics and Evaluation website, accessed 5 April 2024. </a:t>
            </a:r>
          </a:p>
          <a:p>
            <a:pPr>
              <a:lnSpc>
                <a:spcPct val="150000"/>
              </a:lnSpc>
              <a:spcAft>
                <a:spcPts val="1200"/>
              </a:spcAft>
            </a:pPr>
            <a:r>
              <a:rPr lang="en-AU" sz="1200" dirty="0">
                <a:latin typeface="+mn-lt"/>
              </a:rPr>
              <a:t>State of New South Wales (Department of Education) (n.d.) </a:t>
            </a:r>
            <a:r>
              <a:rPr lang="en-AU" sz="1200" dirty="0">
                <a:latin typeface="+mn-lt"/>
                <a:hlinkClick r:id="rId4"/>
              </a:rPr>
              <a:t>Digital Learning Selector</a:t>
            </a:r>
            <a:r>
              <a:rPr lang="en-AU" sz="1200" dirty="0">
                <a:latin typeface="+mn-lt"/>
              </a:rPr>
              <a:t>, NSW Department of Education website, accessed 5 April 2024. </a:t>
            </a:r>
          </a:p>
          <a:p>
            <a:pPr>
              <a:lnSpc>
                <a:spcPct val="150000"/>
              </a:lnSpc>
              <a:spcAft>
                <a:spcPts val="1200"/>
              </a:spcAft>
            </a:pPr>
            <a:r>
              <a:rPr lang="en-AU" sz="1200" dirty="0">
                <a:latin typeface="+mn-lt"/>
              </a:rPr>
              <a:t>Wiliam D (2014) ‘</a:t>
            </a:r>
            <a:r>
              <a:rPr lang="en-AU" sz="1200" dirty="0">
                <a:latin typeface="+mn-lt"/>
                <a:hlinkClick r:id="rId5"/>
              </a:rPr>
              <a:t>The right questions, the right way </a:t>
            </a:r>
            <a:r>
              <a:rPr lang="en-AU" sz="1200" dirty="0">
                <a:latin typeface="+mn-lt"/>
              </a:rPr>
              <a:t>’, Educational Leadership, 71(6).</a:t>
            </a:r>
          </a:p>
        </p:txBody>
      </p:sp>
      <p:sp>
        <p:nvSpPr>
          <p:cNvPr id="2" name="Slide Number Placeholder 1">
            <a:extLst>
              <a:ext uri="{FF2B5EF4-FFF2-40B4-BE49-F238E27FC236}">
                <a16:creationId xmlns:a16="http://schemas.microsoft.com/office/drawing/2014/main" id="{9A349545-96C2-2612-6391-B601C269CF84}"/>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34</a:t>
            </a:fld>
            <a:endParaRPr lang="en-AU"/>
          </a:p>
        </p:txBody>
      </p:sp>
    </p:spTree>
    <p:extLst>
      <p:ext uri="{BB962C8B-B14F-4D97-AF65-F5344CB8AC3E}">
        <p14:creationId xmlns:p14="http://schemas.microsoft.com/office/powerpoint/2010/main" val="2192905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p:txBody>
          <a:bodyPr/>
          <a:lstStyle/>
          <a:p>
            <a:r>
              <a:rPr lang="en-AU" dirty="0">
                <a:latin typeface="+mj-lt"/>
              </a:rPr>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p:txBody>
          <a:bodyPr/>
          <a:lstStyle/>
          <a:p>
            <a:r>
              <a:rPr lang="en-AU" dirty="0">
                <a:latin typeface="+mj-lt"/>
              </a:rPr>
              <a:t>© State of New South Wales (Department of Education), 2025</a:t>
            </a:r>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rPr>
              <a:t>The copyright material published in this resource is subject to the </a:t>
            </a:r>
            <a:r>
              <a:rPr lang="en-AU" sz="1200" i="1" dirty="0">
                <a:solidFill>
                  <a:schemeClr val="bg1"/>
                </a:solidFill>
              </a:rPr>
              <a:t>Copyright Act 1968</a:t>
            </a:r>
            <a:r>
              <a:rPr lang="en-AU" sz="1200" dirty="0">
                <a:solidFill>
                  <a:schemeClr val="bg1"/>
                </a:solidFill>
              </a:rPr>
              <a:t> (</a:t>
            </a:r>
            <a:r>
              <a:rPr lang="en-AU" sz="1200" dirty="0" err="1">
                <a:solidFill>
                  <a:schemeClr val="bg1"/>
                </a:solidFill>
              </a:rPr>
              <a:t>Cth</a:t>
            </a:r>
            <a:r>
              <a:rPr lang="en-AU" sz="1200" dirty="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rPr>
              <a:t>Copyright material available in this resource and owned by the NSW Department of Education is licensed under a </a:t>
            </a:r>
            <a:r>
              <a:rPr lang="en-AU" sz="1200" dirty="0">
                <a:solidFill>
                  <a:schemeClr val="accent4"/>
                </a:solidFill>
                <a:hlinkClick r:id="rId3">
                  <a:extLst>
                    <a:ext uri="{A12FA001-AC4F-418D-AE19-62706E023703}">
                      <ahyp:hlinkClr xmlns:ahyp="http://schemas.microsoft.com/office/drawing/2018/hyperlinkcolor" val="tx"/>
                    </a:ext>
                  </a:extLst>
                </a:hlinkClick>
              </a:rPr>
              <a:t>Creative Commons Attribution 4.0 International (CC BY 4.0) license</a:t>
            </a:r>
            <a:r>
              <a:rPr lang="en-AU" sz="1200" dirty="0">
                <a:solidFill>
                  <a:schemeClr val="bg1"/>
                </a:solidFill>
              </a:rPr>
              <a:t>.</a:t>
            </a:r>
          </a:p>
          <a:p>
            <a:pPr algn="l">
              <a:lnSpc>
                <a:spcPct val="150000"/>
              </a:lnSpc>
              <a:spcAft>
                <a:spcPts val="600"/>
              </a:spcAft>
            </a:pPr>
            <a:r>
              <a:rPr lang="en-AU" sz="1200" dirty="0">
                <a:solidFill>
                  <a:schemeClr val="bg1"/>
                </a:solidFill>
              </a:rPr>
              <a:t>This license allows you to share and adapt the material for any purpose, even commercially.</a:t>
            </a:r>
          </a:p>
          <a:p>
            <a:pPr algn="l">
              <a:lnSpc>
                <a:spcPct val="150000"/>
              </a:lnSpc>
              <a:spcAft>
                <a:spcPts val="600"/>
              </a:spcAft>
            </a:pPr>
            <a:r>
              <a:rPr lang="en-AU" sz="1200" dirty="0">
                <a:solidFill>
                  <a:schemeClr val="bg1"/>
                </a:solidFill>
              </a:rPr>
              <a:t>Attribution should be given to © State of New South Wales (Department of Education), 2025.</a:t>
            </a:r>
          </a:p>
          <a:p>
            <a:pPr algn="l">
              <a:lnSpc>
                <a:spcPct val="150000"/>
              </a:lnSpc>
            </a:pPr>
            <a:r>
              <a:rPr lang="en-AU" sz="1200" dirty="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dirty="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algn="l">
              <a:lnSpc>
                <a:spcPct val="150000"/>
              </a:lnSpc>
              <a:spcAft>
                <a:spcPts val="600"/>
              </a:spcAft>
            </a:pPr>
            <a:r>
              <a:rPr lang="en-AU" sz="1200" dirty="0">
                <a:solidFill>
                  <a:schemeClr val="bg1"/>
                </a:solidFill>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algn="l">
              <a:lnSpc>
                <a:spcPct val="150000"/>
              </a:lnSpc>
              <a:spcAft>
                <a:spcPts val="600"/>
              </a:spcAft>
            </a:pPr>
            <a:r>
              <a:rPr lang="en-AU" sz="1200" dirty="0">
                <a:solidFill>
                  <a:schemeClr val="bg1"/>
                </a:solidFill>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dirty="0">
                <a:solidFill>
                  <a:schemeClr val="bg1"/>
                </a:solidFill>
              </a:rPr>
              <a:t>Copyright Act 1968 </a:t>
            </a:r>
            <a:r>
              <a:rPr lang="en-AU" sz="1200" dirty="0">
                <a:solidFill>
                  <a:schemeClr val="bg1"/>
                </a:solidFill>
              </a:rPr>
              <a:t>(</a:t>
            </a:r>
            <a:r>
              <a:rPr lang="en-AU" sz="1200" dirty="0" err="1">
                <a:solidFill>
                  <a:schemeClr val="bg1"/>
                </a:solidFill>
              </a:rPr>
              <a:t>Cth</a:t>
            </a:r>
            <a:r>
              <a:rPr lang="en-AU" sz="1200" dirty="0">
                <a:solidFill>
                  <a:schemeClr val="bg1"/>
                </a:solidFill>
              </a:rPr>
              <a:t>). The department accepts no responsibility for content on third-party websites. </a:t>
            </a:r>
          </a:p>
        </p:txBody>
      </p:sp>
    </p:spTree>
    <p:extLst>
      <p:ext uri="{BB962C8B-B14F-4D97-AF65-F5344CB8AC3E}">
        <p14:creationId xmlns:p14="http://schemas.microsoft.com/office/powerpoint/2010/main" val="382041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AU">
                <a:latin typeface="+mj-lt"/>
                <a:cs typeface="Arial" panose="020B0604020202020204" pitchFamily="34" charset="0"/>
              </a:rPr>
              <a:t>Sharing learning intentions</a:t>
            </a:r>
          </a:p>
        </p:txBody>
      </p:sp>
    </p:spTree>
    <p:extLst>
      <p:ext uri="{BB962C8B-B14F-4D97-AF65-F5344CB8AC3E}">
        <p14:creationId xmlns:p14="http://schemas.microsoft.com/office/powerpoint/2010/main" val="4012372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E6A87E-8352-0E8F-5677-2D3F86A4C16A}"/>
              </a:ext>
            </a:extLst>
          </p:cNvPr>
          <p:cNvSpPr>
            <a:spLocks noGrp="1"/>
          </p:cNvSpPr>
          <p:nvPr>
            <p:ph type="title"/>
          </p:nvPr>
        </p:nvSpPr>
        <p:spPr/>
        <p:txBody>
          <a:bodyPr/>
          <a:lstStyle/>
          <a:p>
            <a:r>
              <a:rPr lang="en-AU">
                <a:latin typeface="+mj-lt"/>
              </a:rPr>
              <a:t>Learning intentions and success criteria</a:t>
            </a:r>
          </a:p>
        </p:txBody>
      </p:sp>
      <p:sp>
        <p:nvSpPr>
          <p:cNvPr id="4" name="Picture Placeholder 3">
            <a:extLst>
              <a:ext uri="{FF2B5EF4-FFF2-40B4-BE49-F238E27FC236}">
                <a16:creationId xmlns:a16="http://schemas.microsoft.com/office/drawing/2014/main" id="{A315983E-1E31-070A-B724-A42582E3B6AA}"/>
              </a:ext>
            </a:extLst>
          </p:cNvPr>
          <p:cNvSpPr>
            <a:spLocks noGrp="1"/>
          </p:cNvSpPr>
          <p:nvPr>
            <p:ph type="pic" sz="quarter" idx="13"/>
          </p:nvPr>
        </p:nvSpPr>
        <p:spPr>
          <a:xfrm>
            <a:off x="360001" y="1818970"/>
            <a:ext cx="11483999" cy="4697029"/>
          </a:xfrm>
        </p:spPr>
        <p:txBody>
          <a:bodyPr/>
          <a:lstStyle/>
          <a:p>
            <a:pPr>
              <a:lnSpc>
                <a:spcPct val="150000"/>
              </a:lnSpc>
            </a:pPr>
            <a:r>
              <a:rPr lang="en-AU" sz="2000" b="1" dirty="0">
                <a:solidFill>
                  <a:schemeClr val="accent1"/>
                </a:solidFill>
                <a:latin typeface="+mj-lt"/>
                <a:cs typeface="Arial" panose="020B0604020202020204" pitchFamily="34" charset="0"/>
              </a:rPr>
              <a:t>We are learning to</a:t>
            </a:r>
            <a:endParaRPr lang="en-AU" sz="2000" b="1" dirty="0">
              <a:solidFill>
                <a:schemeClr val="accent1"/>
              </a:solidFill>
              <a:latin typeface="+mj-lt"/>
              <a:ea typeface="+mn-lt"/>
              <a:cs typeface="Arial" panose="020B0604020202020204" pitchFamily="34" charset="0"/>
            </a:endParaRPr>
          </a:p>
          <a:p>
            <a:pPr marL="342900" indent="-342900">
              <a:lnSpc>
                <a:spcPct val="150000"/>
              </a:lnSpc>
              <a:buFont typeface="Arial" panose="020B0604020202020204" pitchFamily="34" charset="0"/>
              <a:buChar char="•"/>
              <a:defRPr/>
            </a:pPr>
            <a:r>
              <a:rPr lang="en-AU" sz="2000" dirty="0">
                <a:latin typeface="+mn-lt"/>
                <a:cs typeface="Arial" panose="020B0604020202020204" pitchFamily="34" charset="0"/>
              </a:rPr>
              <a:t>understand how adverbial phrases and clauses can be used to organise memoir writing</a:t>
            </a:r>
          </a:p>
          <a:p>
            <a:pPr marL="342900" indent="-342900">
              <a:lnSpc>
                <a:spcPct val="150000"/>
              </a:lnSpc>
              <a:buFont typeface="Arial" panose="020B0604020202020204" pitchFamily="34" charset="0"/>
              <a:buChar char="•"/>
              <a:defRPr/>
            </a:pPr>
            <a:r>
              <a:rPr lang="en-AU" sz="2000" dirty="0">
                <a:latin typeface="+mn-lt"/>
                <a:cs typeface="Arial" panose="020B0604020202020204" pitchFamily="34" charset="0"/>
              </a:rPr>
              <a:t>understand the components of complex sentences </a:t>
            </a:r>
          </a:p>
          <a:p>
            <a:pPr marL="342900" indent="-342900">
              <a:lnSpc>
                <a:spcPct val="150000"/>
              </a:lnSpc>
              <a:buFont typeface="Arial" panose="020B0604020202020204" pitchFamily="34" charset="0"/>
              <a:buChar char="•"/>
            </a:pPr>
            <a:r>
              <a:rPr lang="en-AU" sz="2000" dirty="0">
                <a:latin typeface="+mn-lt"/>
                <a:cs typeface="Arial" panose="020B0604020202020204" pitchFamily="34" charset="0"/>
              </a:rPr>
              <a:t>[insert learning intention].</a:t>
            </a:r>
          </a:p>
          <a:p>
            <a:pPr>
              <a:lnSpc>
                <a:spcPct val="150000"/>
              </a:lnSpc>
            </a:pPr>
            <a:r>
              <a:rPr lang="en-AU" sz="2000" b="1" dirty="0">
                <a:solidFill>
                  <a:schemeClr val="accent1"/>
                </a:solidFill>
                <a:latin typeface="+mj-lt"/>
                <a:cs typeface="Arial" panose="020B0604020202020204" pitchFamily="34" charset="0"/>
              </a:rPr>
              <a:t>We can</a:t>
            </a:r>
            <a:endParaRPr lang="en-US" sz="2000" dirty="0">
              <a:solidFill>
                <a:schemeClr val="accent1"/>
              </a:solidFill>
              <a:latin typeface="+mj-lt"/>
              <a:cs typeface="Arial" panose="020B0604020202020204" pitchFamily="34" charset="0"/>
            </a:endParaRPr>
          </a:p>
          <a:p>
            <a:pPr marL="342900" indent="-342900">
              <a:lnSpc>
                <a:spcPct val="150000"/>
              </a:lnSpc>
              <a:buFont typeface="Arial"/>
              <a:buChar char="•"/>
            </a:pPr>
            <a:r>
              <a:rPr lang="en-AU" sz="2000" dirty="0">
                <a:latin typeface="+mn-lt"/>
                <a:cs typeface="Arial" panose="020B0604020202020204" pitchFamily="34" charset="0"/>
              </a:rPr>
              <a:t>[classroom teacher to insert co-constructed success criteria]</a:t>
            </a:r>
            <a:endParaRPr lang="en-US" sz="2000" dirty="0">
              <a:latin typeface="+mn-lt"/>
              <a:cs typeface="Arial" panose="020B0604020202020204" pitchFamily="34" charset="0"/>
            </a:endParaRPr>
          </a:p>
          <a:p>
            <a:pPr marL="342900" indent="-342900">
              <a:lnSpc>
                <a:spcPct val="150000"/>
              </a:lnSpc>
              <a:buFont typeface="Arial"/>
              <a:buChar char="•"/>
            </a:pPr>
            <a:r>
              <a:rPr lang="en-AU" sz="2000" dirty="0">
                <a:latin typeface="+mn-lt"/>
                <a:ea typeface="+mn-lt"/>
                <a:cs typeface="Arial" panose="020B0604020202020204" pitchFamily="34" charset="0"/>
              </a:rPr>
              <a:t>[classroom teacher to insert co-constructed success criteria]</a:t>
            </a:r>
            <a:endParaRPr lang="en-US" sz="2000" dirty="0">
              <a:latin typeface="+mn-lt"/>
              <a:ea typeface="+mn-lt"/>
              <a:cs typeface="Arial" panose="020B0604020202020204" pitchFamily="34" charset="0"/>
            </a:endParaRPr>
          </a:p>
          <a:p>
            <a:pPr marL="342900" indent="-342900">
              <a:lnSpc>
                <a:spcPct val="150000"/>
              </a:lnSpc>
              <a:buFont typeface="Arial"/>
              <a:buChar char="•"/>
            </a:pPr>
            <a:r>
              <a:rPr lang="en-AU" sz="2000" dirty="0">
                <a:latin typeface="+mn-lt"/>
                <a:ea typeface="+mn-lt"/>
                <a:cs typeface="Arial" panose="020B0604020202020204" pitchFamily="34" charset="0"/>
              </a:rPr>
              <a:t>[classroom teacher to insert co-constructed success criteria].</a:t>
            </a:r>
            <a:endParaRPr lang="en-AU" dirty="0">
              <a:latin typeface="+mn-lt"/>
              <a:cs typeface="Arial" panose="020B0604020202020204" pitchFamily="34" charset="0"/>
            </a:endParaRPr>
          </a:p>
        </p:txBody>
      </p:sp>
      <p:sp>
        <p:nvSpPr>
          <p:cNvPr id="2" name="Slide Number Placeholder 1">
            <a:extLst>
              <a:ext uri="{FF2B5EF4-FFF2-40B4-BE49-F238E27FC236}">
                <a16:creationId xmlns:a16="http://schemas.microsoft.com/office/drawing/2014/main" id="{19C0759C-7815-62EE-E606-EBC3C273B18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5</a:t>
            </a:fld>
            <a:endParaRPr lang="en-AU"/>
          </a:p>
        </p:txBody>
      </p:sp>
    </p:spTree>
    <p:extLst>
      <p:ext uri="{BB962C8B-B14F-4D97-AF65-F5344CB8AC3E}">
        <p14:creationId xmlns:p14="http://schemas.microsoft.com/office/powerpoint/2010/main" val="3648967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a:latin typeface="+mj-lt"/>
                <a:cs typeface="Arial" panose="020B0604020202020204" pitchFamily="34" charset="0"/>
              </a:rPr>
              <a:t>Connecting learning </a:t>
            </a:r>
            <a:endParaRPr lang="en-AU">
              <a:latin typeface="+mj-lt"/>
              <a:cs typeface="Arial" panose="020B0604020202020204" pitchFamily="34" charset="0"/>
            </a:endParaRPr>
          </a:p>
        </p:txBody>
      </p:sp>
    </p:spTree>
    <p:extLst>
      <p:ext uri="{BB962C8B-B14F-4D97-AF65-F5344CB8AC3E}">
        <p14:creationId xmlns:p14="http://schemas.microsoft.com/office/powerpoint/2010/main" val="4057251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dirty="0">
                <a:latin typeface="+mj-lt"/>
                <a:cs typeface="Arial" panose="020B0604020202020204" pitchFamily="34" charset="0"/>
              </a:rPr>
              <a:t>Adjectives and adverbs</a:t>
            </a:r>
            <a:endParaRPr lang="en-AU" dirty="0">
              <a:latin typeface="+mj-lt"/>
              <a:cs typeface="Arial" panose="020B0604020202020204" pitchFamily="34" charset="0"/>
            </a:endParaRPr>
          </a:p>
        </p:txBody>
      </p:sp>
    </p:spTree>
    <p:extLst>
      <p:ext uri="{BB962C8B-B14F-4D97-AF65-F5344CB8AC3E}">
        <p14:creationId xmlns:p14="http://schemas.microsoft.com/office/powerpoint/2010/main" val="296087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998069-8808-F7B7-147A-0D45AF051C4E}"/>
              </a:ext>
            </a:extLst>
          </p:cNvPr>
          <p:cNvSpPr>
            <a:spLocks noGrp="1"/>
          </p:cNvSpPr>
          <p:nvPr>
            <p:ph type="title"/>
          </p:nvPr>
        </p:nvSpPr>
        <p:spPr/>
        <p:txBody>
          <a:bodyPr anchor="t">
            <a:normAutofit/>
          </a:bodyPr>
          <a:lstStyle/>
          <a:p>
            <a:r>
              <a:rPr lang="en-AU" dirty="0">
                <a:latin typeface="+mj-lt"/>
              </a:rPr>
              <a:t>Activating prior knowledge (1)</a:t>
            </a:r>
          </a:p>
        </p:txBody>
      </p:sp>
      <p:sp>
        <p:nvSpPr>
          <p:cNvPr id="24" name="Text Placeholder 23">
            <a:extLst>
              <a:ext uri="{FF2B5EF4-FFF2-40B4-BE49-F238E27FC236}">
                <a16:creationId xmlns:a16="http://schemas.microsoft.com/office/drawing/2014/main" id="{3D81FE3F-80C1-4C9C-4606-A30B7A2EFD75}"/>
              </a:ext>
            </a:extLst>
          </p:cNvPr>
          <p:cNvSpPr>
            <a:spLocks noGrp="1"/>
          </p:cNvSpPr>
          <p:nvPr>
            <p:ph type="body" sz="quarter" idx="18"/>
          </p:nvPr>
        </p:nvSpPr>
        <p:spPr/>
        <p:txBody>
          <a:bodyPr/>
          <a:lstStyle/>
          <a:p>
            <a:r>
              <a:rPr lang="en-AU" dirty="0">
                <a:latin typeface="+mj-lt"/>
              </a:rPr>
              <a:t>Parts of speech that can create a powerful and personal voice – part 1</a:t>
            </a:r>
            <a:endParaRPr lang="en-AU" dirty="0">
              <a:highlight>
                <a:srgbClr val="FFFF00"/>
              </a:highlight>
              <a:latin typeface="+mj-lt"/>
            </a:endParaRPr>
          </a:p>
        </p:txBody>
      </p:sp>
      <p:sp>
        <p:nvSpPr>
          <p:cNvPr id="4" name="TextBox 3">
            <a:extLst>
              <a:ext uri="{FF2B5EF4-FFF2-40B4-BE49-F238E27FC236}">
                <a16:creationId xmlns:a16="http://schemas.microsoft.com/office/drawing/2014/main" id="{E0A03E8A-9DE5-6D1D-401F-C8DF6721BE0D}"/>
              </a:ext>
            </a:extLst>
          </p:cNvPr>
          <p:cNvSpPr txBox="1"/>
          <p:nvPr/>
        </p:nvSpPr>
        <p:spPr>
          <a:xfrm>
            <a:off x="359999" y="1567086"/>
            <a:ext cx="11252881" cy="4948914"/>
          </a:xfrm>
          <a:prstGeom prst="rect">
            <a:avLst/>
          </a:prstGeom>
          <a:noFill/>
        </p:spPr>
        <p:txBody>
          <a:bodyPr wrap="square" lIns="0" tIns="0" rIns="0" bIns="0" rtlCol="0">
            <a:noAutofit/>
          </a:bodyPr>
          <a:lstStyle/>
          <a:p>
            <a:pPr algn="l">
              <a:lnSpc>
                <a:spcPct val="150000"/>
              </a:lnSpc>
              <a:spcAft>
                <a:spcPts val="1200"/>
              </a:spcAft>
            </a:pPr>
            <a:r>
              <a:rPr lang="en-AU" sz="1800" b="1" dirty="0"/>
              <a:t>Adjectives</a:t>
            </a:r>
            <a:r>
              <a:rPr lang="en-AU" sz="1800" dirty="0"/>
              <a:t> describe, identify or quantify a noun or pronoun. They are known as ‘describing’ words. </a:t>
            </a:r>
          </a:p>
          <a:p>
            <a:pPr algn="l">
              <a:lnSpc>
                <a:spcPct val="150000"/>
              </a:lnSpc>
              <a:spcAft>
                <a:spcPts val="1200"/>
              </a:spcAft>
            </a:pPr>
            <a:r>
              <a:rPr lang="en-AU" sz="1800" dirty="0">
                <a:solidFill>
                  <a:schemeClr val="accent2"/>
                </a:solidFill>
              </a:rPr>
              <a:t>Adjectives provide more and richer detail. </a:t>
            </a:r>
          </a:p>
          <a:p>
            <a:pPr algn="l">
              <a:lnSpc>
                <a:spcPct val="150000"/>
              </a:lnSpc>
              <a:spcAft>
                <a:spcPts val="1200"/>
              </a:spcAft>
            </a:pPr>
            <a:r>
              <a:rPr lang="en-AU" sz="1800" dirty="0"/>
              <a:t>In the following examples, from ‘My Mother, My Hero’, the adjectives have been </a:t>
            </a:r>
            <a:r>
              <a:rPr lang="en-AU" sz="1800" b="1" dirty="0"/>
              <a:t>bolded</a:t>
            </a:r>
            <a:endParaRPr lang="en-AU" sz="1800" dirty="0"/>
          </a:p>
          <a:p>
            <a:pPr lvl="1">
              <a:lnSpc>
                <a:spcPct val="150000"/>
              </a:lnSpc>
              <a:spcAft>
                <a:spcPts val="1200"/>
              </a:spcAft>
            </a:pPr>
            <a:r>
              <a:rPr lang="en-AU" sz="1800" dirty="0"/>
              <a:t>‘my mum and other </a:t>
            </a:r>
            <a:r>
              <a:rPr lang="en-AU" sz="1800" b="1" dirty="0"/>
              <a:t>brave</a:t>
            </a:r>
            <a:r>
              <a:rPr lang="en-AU" sz="1800" dirty="0"/>
              <a:t> women of my country.’</a:t>
            </a:r>
          </a:p>
          <a:p>
            <a:pPr>
              <a:lnSpc>
                <a:spcPct val="150000"/>
              </a:lnSpc>
              <a:spcAft>
                <a:spcPts val="1200"/>
              </a:spcAft>
            </a:pPr>
            <a:r>
              <a:rPr lang="en-AU" sz="1800" dirty="0">
                <a:solidFill>
                  <a:srgbClr val="B51458"/>
                </a:solidFill>
              </a:rPr>
              <a:t>In this sentence, the adjective provides more detail about the noun ‘women’.</a:t>
            </a:r>
            <a:endParaRPr lang="en-AU" sz="1800" dirty="0"/>
          </a:p>
          <a:p>
            <a:pPr lvl="1">
              <a:lnSpc>
                <a:spcPct val="150000"/>
              </a:lnSpc>
              <a:spcAft>
                <a:spcPts val="1200"/>
              </a:spcAft>
            </a:pPr>
            <a:r>
              <a:rPr lang="en-AU" sz="1800" dirty="0"/>
              <a:t>‘He was </a:t>
            </a:r>
            <a:r>
              <a:rPr lang="en-AU" sz="1800" b="1" dirty="0"/>
              <a:t>alive</a:t>
            </a:r>
            <a:r>
              <a:rPr lang="en-AU" sz="1800" dirty="0"/>
              <a:t> and </a:t>
            </a:r>
            <a:r>
              <a:rPr lang="en-AU" sz="1800" b="1" dirty="0"/>
              <a:t>safe</a:t>
            </a:r>
            <a:r>
              <a:rPr lang="en-AU" sz="1800" dirty="0"/>
              <a:t>.’</a:t>
            </a:r>
          </a:p>
          <a:p>
            <a:pPr>
              <a:lnSpc>
                <a:spcPct val="150000"/>
              </a:lnSpc>
              <a:spcAft>
                <a:spcPts val="1200"/>
              </a:spcAft>
            </a:pPr>
            <a:r>
              <a:rPr lang="en-AU" sz="1800" dirty="0">
                <a:solidFill>
                  <a:srgbClr val="B51458"/>
                </a:solidFill>
              </a:rPr>
              <a:t>In this sentence, the adjectives provide more detail about the pronoun ‘he’.</a:t>
            </a:r>
            <a:endParaRPr lang="en-AU" sz="1800" dirty="0">
              <a:solidFill>
                <a:schemeClr val="accent2"/>
              </a:solidFill>
            </a:endParaRPr>
          </a:p>
          <a:p>
            <a:pPr>
              <a:lnSpc>
                <a:spcPct val="150000"/>
              </a:lnSpc>
              <a:spcAft>
                <a:spcPts val="1200"/>
              </a:spcAft>
            </a:pPr>
            <a:r>
              <a:rPr lang="en-AU" sz="1800" dirty="0">
                <a:solidFill>
                  <a:schemeClr val="accent2"/>
                </a:solidFill>
              </a:rPr>
              <a:t>But did you know…?</a:t>
            </a:r>
          </a:p>
        </p:txBody>
      </p:sp>
      <p:sp>
        <p:nvSpPr>
          <p:cNvPr id="2" name="Slide Number Placeholder 1">
            <a:extLst>
              <a:ext uri="{FF2B5EF4-FFF2-40B4-BE49-F238E27FC236}">
                <a16:creationId xmlns:a16="http://schemas.microsoft.com/office/drawing/2014/main" id="{CD087911-6789-4356-F538-4C4ABF1219E6}"/>
              </a:ext>
              <a:ext uri="{C183D7F6-B498-43B3-948B-1728B52AA6E4}">
                <adec:decorative xmlns:adec="http://schemas.microsoft.com/office/drawing/2017/decorative" val="1"/>
              </a:ext>
            </a:extLst>
          </p:cNvPr>
          <p:cNvSpPr>
            <a:spLocks noGrp="1"/>
          </p:cNvSpPr>
          <p:nvPr>
            <p:ph type="sldNum" sz="quarter" idx="12"/>
          </p:nvPr>
        </p:nvSpPr>
        <p:spPr/>
        <p:txBody>
          <a:bodyPr anchor="t">
            <a:normAutofit/>
          </a:bodyPr>
          <a:lstStyle/>
          <a:p>
            <a:pPr>
              <a:lnSpc>
                <a:spcPct val="90000"/>
              </a:lnSpc>
              <a:spcAft>
                <a:spcPts val="600"/>
              </a:spcAft>
            </a:pPr>
            <a:fld id="{10A01DC5-1685-4615-8240-15192985C6A2}" type="slidenum">
              <a:rPr lang="en-AU" smtClean="0"/>
              <a:pPr>
                <a:lnSpc>
                  <a:spcPct val="90000"/>
                </a:lnSpc>
                <a:spcAft>
                  <a:spcPts val="600"/>
                </a:spcAft>
              </a:pPr>
              <a:t>8</a:t>
            </a:fld>
            <a:endParaRPr lang="en-AU"/>
          </a:p>
        </p:txBody>
      </p:sp>
    </p:spTree>
    <p:extLst>
      <p:ext uri="{BB962C8B-B14F-4D97-AF65-F5344CB8AC3E}">
        <p14:creationId xmlns:p14="http://schemas.microsoft.com/office/powerpoint/2010/main" val="4170207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6DA76F-4788-1DF2-8C5A-94D3AD82004A}"/>
              </a:ext>
            </a:extLst>
          </p:cNvPr>
          <p:cNvSpPr>
            <a:spLocks noGrp="1"/>
          </p:cNvSpPr>
          <p:nvPr>
            <p:ph type="title"/>
          </p:nvPr>
        </p:nvSpPr>
        <p:spPr/>
        <p:txBody>
          <a:bodyPr/>
          <a:lstStyle/>
          <a:p>
            <a:r>
              <a:rPr lang="en-AU" dirty="0">
                <a:latin typeface="+mj-lt"/>
              </a:rPr>
              <a:t>Did you know?</a:t>
            </a:r>
          </a:p>
        </p:txBody>
      </p:sp>
      <p:sp>
        <p:nvSpPr>
          <p:cNvPr id="4" name="Text Placeholder 3">
            <a:extLst>
              <a:ext uri="{FF2B5EF4-FFF2-40B4-BE49-F238E27FC236}">
                <a16:creationId xmlns:a16="http://schemas.microsoft.com/office/drawing/2014/main" id="{42D53A84-C01D-8F3A-24F5-C65458C28A7D}"/>
              </a:ext>
            </a:extLst>
          </p:cNvPr>
          <p:cNvSpPr>
            <a:spLocks noGrp="1"/>
          </p:cNvSpPr>
          <p:nvPr>
            <p:ph type="body" sz="quarter" idx="18"/>
          </p:nvPr>
        </p:nvSpPr>
        <p:spPr/>
        <p:txBody>
          <a:bodyPr/>
          <a:lstStyle/>
          <a:p>
            <a:r>
              <a:rPr lang="en-AU" dirty="0">
                <a:latin typeface="+mj-lt"/>
              </a:rPr>
              <a:t>From adjectives to adjectival phrases</a:t>
            </a:r>
          </a:p>
        </p:txBody>
      </p:sp>
      <p:sp>
        <p:nvSpPr>
          <p:cNvPr id="5" name="Text Placeholder 4">
            <a:extLst>
              <a:ext uri="{FF2B5EF4-FFF2-40B4-BE49-F238E27FC236}">
                <a16:creationId xmlns:a16="http://schemas.microsoft.com/office/drawing/2014/main" id="{F0E89B0F-6DF2-20B5-F928-E8FA168CE9D7}"/>
              </a:ext>
            </a:extLst>
          </p:cNvPr>
          <p:cNvSpPr>
            <a:spLocks noGrp="1"/>
          </p:cNvSpPr>
          <p:nvPr>
            <p:ph type="body" sz="quarter" idx="17"/>
          </p:nvPr>
        </p:nvSpPr>
        <p:spPr/>
        <p:txBody>
          <a:bodyPr/>
          <a:lstStyle/>
          <a:p>
            <a:r>
              <a:rPr lang="en-AU" dirty="0">
                <a:solidFill>
                  <a:schemeClr val="tx2"/>
                </a:solidFill>
                <a:latin typeface="+mn-lt"/>
              </a:rPr>
              <a:t>Adjectives are a single word, but a group of words that gives more information about a noun is called an adjectival phrase.</a:t>
            </a:r>
          </a:p>
          <a:p>
            <a:r>
              <a:rPr lang="en-AU" dirty="0">
                <a:latin typeface="+mn-lt"/>
              </a:rPr>
              <a:t>Examples of </a:t>
            </a:r>
            <a:r>
              <a:rPr lang="en-AU" b="1" dirty="0">
                <a:latin typeface="+mn-lt"/>
              </a:rPr>
              <a:t>adjectival phrases </a:t>
            </a:r>
            <a:r>
              <a:rPr lang="en-AU" dirty="0">
                <a:latin typeface="+mn-lt"/>
              </a:rPr>
              <a:t>from ‘My Mother, my hero’ (the </a:t>
            </a:r>
            <a:r>
              <a:rPr lang="en-AU" u="sng" dirty="0">
                <a:latin typeface="+mn-lt"/>
              </a:rPr>
              <a:t>noun</a:t>
            </a:r>
            <a:r>
              <a:rPr lang="en-AU" dirty="0">
                <a:latin typeface="+mn-lt"/>
              </a:rPr>
              <a:t> being described is underlined)</a:t>
            </a:r>
          </a:p>
          <a:p>
            <a:r>
              <a:rPr lang="en-AU" u="sng" dirty="0">
                <a:latin typeface="+mn-lt"/>
              </a:rPr>
              <a:t>Australia</a:t>
            </a:r>
            <a:r>
              <a:rPr lang="en-AU" dirty="0">
                <a:latin typeface="+mn-lt"/>
              </a:rPr>
              <a:t> was </a:t>
            </a:r>
            <a:r>
              <a:rPr lang="en-AU" b="1" dirty="0">
                <a:latin typeface="+mn-lt"/>
              </a:rPr>
              <a:t>a new hope.</a:t>
            </a:r>
          </a:p>
          <a:p>
            <a:r>
              <a:rPr lang="en-AU" dirty="0">
                <a:solidFill>
                  <a:schemeClr val="tx2"/>
                </a:solidFill>
                <a:latin typeface="+mn-lt"/>
              </a:rPr>
              <a:t>Adjectival phrases often begin with a preposition such as ‘with’ or ‘in’.</a:t>
            </a:r>
          </a:p>
          <a:p>
            <a:r>
              <a:rPr lang="en-AU" dirty="0">
                <a:latin typeface="+mn-lt"/>
              </a:rPr>
              <a:t>‘beggars were everywhere, </a:t>
            </a:r>
            <a:r>
              <a:rPr lang="en-AU" u="sng" dirty="0">
                <a:latin typeface="+mn-lt"/>
              </a:rPr>
              <a:t>some</a:t>
            </a:r>
            <a:r>
              <a:rPr lang="en-AU" dirty="0">
                <a:latin typeface="+mn-lt"/>
              </a:rPr>
              <a:t> </a:t>
            </a:r>
            <a:r>
              <a:rPr lang="en-AU" b="1" dirty="0">
                <a:latin typeface="+mn-lt"/>
              </a:rPr>
              <a:t>without</a:t>
            </a:r>
            <a:r>
              <a:rPr lang="en-AU" dirty="0">
                <a:latin typeface="+mn-lt"/>
              </a:rPr>
              <a:t> </a:t>
            </a:r>
            <a:r>
              <a:rPr lang="en-AU" b="1" dirty="0">
                <a:latin typeface="+mn-lt"/>
              </a:rPr>
              <a:t>arms of legs.’</a:t>
            </a:r>
          </a:p>
          <a:p>
            <a:endParaRPr lang="en-AU" b="1" dirty="0">
              <a:latin typeface="+mn-lt"/>
            </a:endParaRPr>
          </a:p>
        </p:txBody>
      </p:sp>
      <p:sp>
        <p:nvSpPr>
          <p:cNvPr id="2" name="Slide Number Placeholder 1">
            <a:extLst>
              <a:ext uri="{FF2B5EF4-FFF2-40B4-BE49-F238E27FC236}">
                <a16:creationId xmlns:a16="http://schemas.microsoft.com/office/drawing/2014/main" id="{37E0E2C8-75BA-6F0D-3F54-CC2A7931721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9</a:t>
            </a:fld>
            <a:endParaRPr lang="en-AU"/>
          </a:p>
        </p:txBody>
      </p:sp>
    </p:spTree>
    <p:extLst>
      <p:ext uri="{BB962C8B-B14F-4D97-AF65-F5344CB8AC3E}">
        <p14:creationId xmlns:p14="http://schemas.microsoft.com/office/powerpoint/2010/main" val="340133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esentation1" id="{98D72BBF-9DFB-4703-A10A-3D04BF39C611}" vid="{E5DF0675-1073-40E7-AE87-3170FA1911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BC20BCFB223D4189F17F47419ECBA2" ma:contentTypeVersion="14" ma:contentTypeDescription="Create a new document." ma:contentTypeScope="" ma:versionID="2d03496e235b9d817491fa7cea2b6e4e">
  <xsd:schema xmlns:xsd="http://www.w3.org/2001/XMLSchema" xmlns:xs="http://www.w3.org/2001/XMLSchema" xmlns:p="http://schemas.microsoft.com/office/2006/metadata/properties" xmlns:ns2="98740c54-966f-451d-a76c-e38eb7fddd55" xmlns:ns3="094ce8ca-8c20-4eb0-bb23-b47a1c76b753" targetNamespace="http://schemas.microsoft.com/office/2006/metadata/properties" ma:root="true" ma:fieldsID="1621bbbc198d165ad4696d5eadb2c4b9" ns2:_="" ns3:_="">
    <xsd:import namespace="98740c54-966f-451d-a76c-e38eb7fddd55"/>
    <xsd:import namespace="094ce8ca-8c20-4eb0-bb23-b47a1c76b7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Location"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740c54-966f-451d-a76c-e38eb7fddd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f47cd6-212f-4ea2-b6af-f1d1e47bdbaf"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4ce8ca-8c20-4eb0-bb23-b47a1c76b753"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8740c54-966f-451d-a76c-e38eb7fddd5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EB0D737-ABAF-4EE3-BD1B-1B136CA85E62}"/>
</file>

<file path=customXml/itemProps2.xml><?xml version="1.0" encoding="utf-8"?>
<ds:datastoreItem xmlns:ds="http://schemas.openxmlformats.org/officeDocument/2006/customXml" ds:itemID="{3914A8AF-372D-4B47-8D3A-799C7205876F}">
  <ds:schemaRefs>
    <ds:schemaRef ds:uri="http://schemas.microsoft.com/sharepoint/v3/contenttype/forms"/>
  </ds:schemaRefs>
</ds:datastoreItem>
</file>

<file path=customXml/itemProps3.xml><?xml version="1.0" encoding="utf-8"?>
<ds:datastoreItem xmlns:ds="http://schemas.openxmlformats.org/officeDocument/2006/customXml" ds:itemID="{6FB1CFFB-A058-401D-BE79-02812C5FB8FB}">
  <ds:schemaRefs>
    <ds:schemaRef ds:uri="http://schemas.microsoft.com/office/infopath/2007/PartnerControls"/>
    <ds:schemaRef ds:uri="http://purl.org/dc/dcmitype/"/>
    <ds:schemaRef ds:uri="fe952276-0ffc-400f-87df-2cbf77b6677b"/>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4d48f0d6-3af1-491e-8994-5b73aa39f95f"/>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student-facing-secondary-template-v1.4</Template>
  <TotalTime>5</TotalTime>
  <Words>5677</Words>
  <Application>Microsoft Office PowerPoint</Application>
  <PresentationFormat>Widescreen</PresentationFormat>
  <Paragraphs>426</Paragraphs>
  <Slides>35</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Public Sans Light</vt:lpstr>
      <vt:lpstr>Public Sans</vt:lpstr>
      <vt:lpstr>Arial</vt:lpstr>
      <vt:lpstr>Times New Roman</vt:lpstr>
      <vt:lpstr>Calibri</vt:lpstr>
      <vt:lpstr>1_NSWG Corporate</vt:lpstr>
      <vt:lpstr>Instructions for use</vt:lpstr>
      <vt:lpstr>Phase 3 – Adverbial phrases and clauses </vt:lpstr>
      <vt:lpstr>Lessons</vt:lpstr>
      <vt:lpstr>Sharing learning intentions</vt:lpstr>
      <vt:lpstr>Learning intentions and success criteria</vt:lpstr>
      <vt:lpstr>Connecting learning </vt:lpstr>
      <vt:lpstr>Adjectives and adverbs</vt:lpstr>
      <vt:lpstr>Activating prior knowledge (1)</vt:lpstr>
      <vt:lpstr>Did you know?</vt:lpstr>
      <vt:lpstr>Activating prior knowledge (2)</vt:lpstr>
      <vt:lpstr>Did you notice?</vt:lpstr>
      <vt:lpstr>Checking your understanding</vt:lpstr>
      <vt:lpstr>Gradual release of responsibility – guided practice or ‘We do’</vt:lpstr>
      <vt:lpstr>From adverbial phrases to clauses (1)</vt:lpstr>
      <vt:lpstr>From adverbial phrases to clauses (2)</vt:lpstr>
      <vt:lpstr>From adverbial phrases to clauses and beyond</vt:lpstr>
      <vt:lpstr>Identifying sentence components</vt:lpstr>
      <vt:lpstr>Checking for understanding  </vt:lpstr>
      <vt:lpstr>Checking your understanding – complex sentences</vt:lpstr>
      <vt:lpstr>Checking your understanding – sentence components</vt:lpstr>
      <vt:lpstr>Bringing it all together</vt:lpstr>
      <vt:lpstr>Gradual release of responsibility – independent practice or ‘You do’</vt:lpstr>
      <vt:lpstr>Refining understanding of adverbial phrases</vt:lpstr>
      <vt:lpstr>Checking your understanding – adverbial phrases (1)</vt:lpstr>
      <vt:lpstr>Checking your understanding – adverbial phrases (2)</vt:lpstr>
      <vt:lpstr>Composing your own complex sentences using adverbial phrases and clauses </vt:lpstr>
      <vt:lpstr>Checking your understanding – composing complex sentences using adverbial phrases</vt:lpstr>
      <vt:lpstr>Self-reflection</vt:lpstr>
      <vt:lpstr>Consolidating your learning</vt:lpstr>
      <vt:lpstr>Self-reflection cline 1</vt:lpstr>
      <vt:lpstr>Self-reflection cline 2</vt:lpstr>
      <vt:lpstr>Self-reflection cline 3</vt:lpstr>
      <vt:lpstr>References (1)</vt:lpstr>
      <vt:lpstr>References (2)</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 3 – Adverbial phrases and clauses – Powerful youth voices</dc:title>
  <dc:creator>NSW Department of Education</dc:creator>
  <dcterms:created xsi:type="dcterms:W3CDTF">2025-01-31T03:24:38Z</dcterms:created>
  <dcterms:modified xsi:type="dcterms:W3CDTF">2025-02-04T02:56:49Z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2025-01-31T03:25:08Z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a94f22bf-e658-4681-bc29-2db6929bed31</vt:lpwstr>
  </property>
  <property fmtid="{D5CDD505-2E9C-101B-9397-08002B2CF9AE}" pid="8" name="MSIP_Label_b603dfd7-d93a-4381-a340-2995d8282205_ContentBits">
    <vt:lpwstr>0</vt:lpwstr>
  </property>
  <property fmtid="{D5CDD505-2E9C-101B-9397-08002B2CF9AE}" pid="9" name="MediaServiceImageTags">
    <vt:lpwstr/>
  </property>
  <property fmtid="{D5CDD505-2E9C-101B-9397-08002B2CF9AE}" pid="10" name="ContentTypeId">
    <vt:lpwstr>0x010100C6BC20BCFB223D4189F17F47419ECBA2</vt:lpwstr>
  </property>
</Properties>
</file>