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5" r:id="rId4"/>
  </p:sldMasterIdLst>
  <p:notesMasterIdLst>
    <p:notesMasterId r:id="rId36"/>
  </p:notesMasterIdLst>
  <p:handoutMasterIdLst>
    <p:handoutMasterId r:id="rId37"/>
  </p:handoutMasterIdLst>
  <p:sldIdLst>
    <p:sldId id="26446" r:id="rId5"/>
    <p:sldId id="266" r:id="rId6"/>
    <p:sldId id="26447" r:id="rId7"/>
    <p:sldId id="26405" r:id="rId8"/>
    <p:sldId id="26383" r:id="rId9"/>
    <p:sldId id="364" r:id="rId10"/>
    <p:sldId id="26407" r:id="rId11"/>
    <p:sldId id="26408" r:id="rId12"/>
    <p:sldId id="26440" r:id="rId13"/>
    <p:sldId id="26439" r:id="rId14"/>
    <p:sldId id="26443" r:id="rId15"/>
    <p:sldId id="388" r:id="rId16"/>
    <p:sldId id="26409" r:id="rId17"/>
    <p:sldId id="26441" r:id="rId18"/>
    <p:sldId id="26412" r:id="rId19"/>
    <p:sldId id="26413" r:id="rId20"/>
    <p:sldId id="26406" r:id="rId21"/>
    <p:sldId id="26410" r:id="rId22"/>
    <p:sldId id="26444" r:id="rId23"/>
    <p:sldId id="26411" r:id="rId24"/>
    <p:sldId id="26416" r:id="rId25"/>
    <p:sldId id="370" r:id="rId26"/>
    <p:sldId id="26442" r:id="rId27"/>
    <p:sldId id="26445" r:id="rId28"/>
    <p:sldId id="289" r:id="rId29"/>
    <p:sldId id="371" r:id="rId30"/>
    <p:sldId id="26375" r:id="rId31"/>
    <p:sldId id="26365" r:id="rId32"/>
    <p:sldId id="360" r:id="rId33"/>
    <p:sldId id="26448" r:id="rId34"/>
    <p:sldId id="361" r:id="rId35"/>
  </p:sldIdLst>
  <p:sldSz cx="12192000" cy="6858000"/>
  <p:notesSz cx="6858000" cy="9144000"/>
  <p:embeddedFontLst>
    <p:embeddedFont>
      <p:font typeface="Public Sans" pitchFamily="2" charset="0"/>
      <p:regular r:id="rId38"/>
      <p:bold r:id="rId39"/>
      <p:italic r:id="rId40"/>
      <p:boldItalic r:id="rId4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46"/>
          </p14:sldIdLst>
        </p14:section>
        <p14:section name="Content" id="{D5A8010D-981F-43AA-A0D6-182EC53CAA84}">
          <p14:sldIdLst>
            <p14:sldId id="266"/>
            <p14:sldId id="26447"/>
            <p14:sldId id="26405"/>
            <p14:sldId id="26383"/>
            <p14:sldId id="364"/>
            <p14:sldId id="26407"/>
            <p14:sldId id="26408"/>
            <p14:sldId id="26440"/>
            <p14:sldId id="26439"/>
            <p14:sldId id="26443"/>
            <p14:sldId id="388"/>
            <p14:sldId id="26409"/>
            <p14:sldId id="26441"/>
            <p14:sldId id="26412"/>
            <p14:sldId id="26413"/>
            <p14:sldId id="26406"/>
            <p14:sldId id="26410"/>
            <p14:sldId id="26444"/>
            <p14:sldId id="26411"/>
            <p14:sldId id="26416"/>
            <p14:sldId id="370"/>
            <p14:sldId id="26442"/>
            <p14:sldId id="26445"/>
            <p14:sldId id="289"/>
            <p14:sldId id="371"/>
            <p14:sldId id="26375"/>
            <p14:sldId id="26365"/>
          </p14:sldIdLst>
        </p14:section>
        <p14:section name="References &amp; copyright" id="{DBC31484-F5F8-4CB1-8DB4-A562A9780899}">
          <p14:sldIdLst>
            <p14:sldId id="360"/>
            <p14:sldId id="26448"/>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02A9D7F-57B1-B101-768D-9F9CCB42179F}" name="Francesca Gazzola" initials="FG" userId="S::FRANCESCA.GAZZOLA@det.nsw.edu.au::eb71f741-dadb-429a-b279-0f7afbe3ada0"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1458"/>
    <a:srgbClr val="00ACC2"/>
    <a:srgbClr val="64BB47"/>
    <a:srgbClr val="E5F7FC"/>
    <a:srgbClr val="FBDBE7"/>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A37B8-BB7B-F9B9-D77B-AF07A5F6A5F2}" v="1" dt="2025-02-03T22:01:13.452"/>
    <p1510:client id="{9AF0EFA7-1E15-6922-C225-81ED05413F21}" v="30" dt="2025-02-03T21:58:36.61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8" autoAdjust="0"/>
  </p:normalViewPr>
  <p:slideViewPr>
    <p:cSldViewPr snapToGrid="0">
      <p:cViewPr varScale="1">
        <p:scale>
          <a:sx n="97" d="100"/>
          <a:sy n="97" d="100"/>
        </p:scale>
        <p:origin x="996" y="114"/>
      </p:cViewPr>
      <p:guideLst>
        <p:guide orient="horz" pos="2160"/>
        <p:guide pos="3863"/>
      </p:guideLst>
    </p:cSldViewPr>
  </p:slideViewPr>
  <p:outlineViewPr>
    <p:cViewPr>
      <p:scale>
        <a:sx n="33" d="100"/>
        <a:sy n="33" d="100"/>
      </p:scale>
      <p:origin x="0" y="-345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S::christopher.farlow2@det.nsw.edu.au::1d6e7c80-f391-4c69-991c-b443ceeb1639" providerId="AD" clId="Web-{9AF0EFA7-1E15-6922-C225-81ED05413F21}"/>
    <pc:docChg chg="modSld">
      <pc:chgData name="Christopher Farlow" userId="S::christopher.farlow2@det.nsw.edu.au::1d6e7c80-f391-4c69-991c-b443ceeb1639" providerId="AD" clId="Web-{9AF0EFA7-1E15-6922-C225-81ED05413F21}" dt="2025-02-03T21:58:36.614" v="22" actId="1076"/>
      <pc:docMkLst>
        <pc:docMk/>
      </pc:docMkLst>
      <pc:sldChg chg="modSp">
        <pc:chgData name="Christopher Farlow" userId="S::christopher.farlow2@det.nsw.edu.au::1d6e7c80-f391-4c69-991c-b443ceeb1639" providerId="AD" clId="Web-{9AF0EFA7-1E15-6922-C225-81ED05413F21}" dt="2025-02-03T21:57:08.736" v="6" actId="1076"/>
        <pc:sldMkLst>
          <pc:docMk/>
          <pc:sldMk cId="2031742732" sldId="289"/>
        </pc:sldMkLst>
        <pc:spChg chg="mod">
          <ac:chgData name="Christopher Farlow" userId="S::christopher.farlow2@det.nsw.edu.au::1d6e7c80-f391-4c69-991c-b443ceeb1639" providerId="AD" clId="Web-{9AF0EFA7-1E15-6922-C225-81ED05413F21}" dt="2025-02-03T21:57:08.736" v="6" actId="1076"/>
          <ac:spMkLst>
            <pc:docMk/>
            <pc:sldMk cId="2031742732" sldId="289"/>
            <ac:spMk id="2" creationId="{4D538613-53DF-7A3F-D0FF-555EB069B6FF}"/>
          </ac:spMkLst>
        </pc:spChg>
      </pc:sldChg>
      <pc:sldChg chg="modSp">
        <pc:chgData name="Christopher Farlow" userId="S::christopher.farlow2@det.nsw.edu.au::1d6e7c80-f391-4c69-991c-b443ceeb1639" providerId="AD" clId="Web-{9AF0EFA7-1E15-6922-C225-81ED05413F21}" dt="2025-02-03T21:58:36.614" v="22" actId="1076"/>
        <pc:sldMkLst>
          <pc:docMk/>
          <pc:sldMk cId="1360720188" sldId="26407"/>
        </pc:sldMkLst>
        <pc:spChg chg="mod">
          <ac:chgData name="Christopher Farlow" userId="S::christopher.farlow2@det.nsw.edu.au::1d6e7c80-f391-4c69-991c-b443ceeb1639" providerId="AD" clId="Web-{9AF0EFA7-1E15-6922-C225-81ED05413F21}" dt="2025-02-03T21:56:14.828" v="0" actId="20577"/>
          <ac:spMkLst>
            <pc:docMk/>
            <pc:sldMk cId="1360720188" sldId="26407"/>
            <ac:spMk id="5" creationId="{168CE965-54CC-F7CE-521B-89C4285F8405}"/>
          </ac:spMkLst>
        </pc:spChg>
        <pc:spChg chg="mod">
          <ac:chgData name="Christopher Farlow" userId="S::christopher.farlow2@det.nsw.edu.au::1d6e7c80-f391-4c69-991c-b443ceeb1639" providerId="AD" clId="Web-{9AF0EFA7-1E15-6922-C225-81ED05413F21}" dt="2025-02-03T21:58:36.614" v="22" actId="1076"/>
          <ac:spMkLst>
            <pc:docMk/>
            <pc:sldMk cId="1360720188" sldId="26407"/>
            <ac:spMk id="9" creationId="{401AE85B-2A3F-4C02-BBBC-E750BA2E7F12}"/>
          </ac:spMkLst>
        </pc:spChg>
      </pc:sldChg>
      <pc:sldChg chg="modSp">
        <pc:chgData name="Christopher Farlow" userId="S::christopher.farlow2@det.nsw.edu.au::1d6e7c80-f391-4c69-991c-b443ceeb1639" providerId="AD" clId="Web-{9AF0EFA7-1E15-6922-C225-81ED05413F21}" dt="2025-02-03T21:57:29.987" v="12" actId="1076"/>
        <pc:sldMkLst>
          <pc:docMk/>
          <pc:sldMk cId="2464458679" sldId="26442"/>
        </pc:sldMkLst>
        <pc:spChg chg="mod">
          <ac:chgData name="Christopher Farlow" userId="S::christopher.farlow2@det.nsw.edu.au::1d6e7c80-f391-4c69-991c-b443ceeb1639" providerId="AD" clId="Web-{9AF0EFA7-1E15-6922-C225-81ED05413F21}" dt="2025-02-03T21:57:29.987" v="12" actId="1076"/>
          <ac:spMkLst>
            <pc:docMk/>
            <pc:sldMk cId="2464458679" sldId="26442"/>
            <ac:spMk id="4" creationId="{E2F4E301-F484-B8C9-47C7-F49D3661F3F1}"/>
          </ac:spMkLst>
        </pc:spChg>
      </pc:sldChg>
    </pc:docChg>
  </pc:docChgLst>
  <pc:docChgLst>
    <pc:chgData name="Christopher Farlow" userId="S::christopher.farlow2@det.nsw.edu.au::1d6e7c80-f391-4c69-991c-b443ceeb1639" providerId="AD" clId="Web-{499A37B8-BB7B-F9B9-D77B-AF07A5F6A5F2}"/>
    <pc:docChg chg="modSld">
      <pc:chgData name="Christopher Farlow" userId="S::christopher.farlow2@det.nsw.edu.au::1d6e7c80-f391-4c69-991c-b443ceeb1639" providerId="AD" clId="Web-{499A37B8-BB7B-F9B9-D77B-AF07A5F6A5F2}" dt="2025-02-03T22:01:13.452" v="0" actId="20577"/>
      <pc:docMkLst>
        <pc:docMk/>
      </pc:docMkLst>
      <pc:sldChg chg="modSp">
        <pc:chgData name="Christopher Farlow" userId="S::christopher.farlow2@det.nsw.edu.au::1d6e7c80-f391-4c69-991c-b443ceeb1639" providerId="AD" clId="Web-{499A37B8-BB7B-F9B9-D77B-AF07A5F6A5F2}" dt="2025-02-03T22:01:13.452" v="0" actId="20577"/>
        <pc:sldMkLst>
          <pc:docMk/>
          <pc:sldMk cId="4198838500" sldId="26446"/>
        </pc:sldMkLst>
        <pc:spChg chg="mod">
          <ac:chgData name="Christopher Farlow" userId="S::christopher.farlow2@det.nsw.edu.au::1d6e7c80-f391-4c69-991c-b443ceeb1639" providerId="AD" clId="Web-{499A37B8-BB7B-F9B9-D77B-AF07A5F6A5F2}" dt="2025-02-03T22:01:13.452" v="0" actId="20577"/>
          <ac:spMkLst>
            <pc:docMk/>
            <pc:sldMk cId="4198838500" sldId="26446"/>
            <ac:spMk id="7" creationId="{DFB566A6-41A3-0CDF-1AC3-21C359EFAE26}"/>
          </ac:spMkLst>
        </pc:spChg>
      </pc:sldChg>
    </pc:docChg>
  </pc:docChgLst>
  <pc:docChgLst>
    <pc:chgData name="Christopher Farlow" userId="1d6e7c80-f391-4c69-991c-b443ceeb1639" providerId="ADAL" clId="{FD2311F2-E2E4-4EBF-8F43-BF1B644EF60C}"/>
    <pc:docChg chg="modSld">
      <pc:chgData name="Christopher Farlow" userId="1d6e7c80-f391-4c69-991c-b443ceeb1639" providerId="ADAL" clId="{FD2311F2-E2E4-4EBF-8F43-BF1B644EF60C}" dt="2025-02-04T02:57:28.061" v="3" actId="20577"/>
      <pc:docMkLst>
        <pc:docMk/>
      </pc:docMkLst>
      <pc:sldChg chg="modSp mod">
        <pc:chgData name="Christopher Farlow" userId="1d6e7c80-f391-4c69-991c-b443ceeb1639" providerId="ADAL" clId="{FD2311F2-E2E4-4EBF-8F43-BF1B644EF60C}" dt="2025-02-04T02:57:28.061" v="3" actId="20577"/>
        <pc:sldMkLst>
          <pc:docMk/>
          <pc:sldMk cId="4198838500" sldId="26446"/>
        </pc:sldMkLst>
        <pc:spChg chg="mod">
          <ac:chgData name="Christopher Farlow" userId="1d6e7c80-f391-4c69-991c-b443ceeb1639" providerId="ADAL" clId="{FD2311F2-E2E4-4EBF-8F43-BF1B644EF60C}" dt="2025-02-04T02:57:28.061" v="3" actId="20577"/>
          <ac:spMkLst>
            <pc:docMk/>
            <pc:sldMk cId="4198838500" sldId="26446"/>
            <ac:spMk id="6" creationId="{4E04756A-E894-E81F-746B-B9A4B95A0E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a:t>
            </a:r>
            <a:r>
              <a:rPr lang="en-AU" dirty="0"/>
              <a:t>is PowerPoint accompanies the work on the poetry of </a:t>
            </a:r>
            <a:r>
              <a:rPr lang="en-AU" dirty="0" err="1"/>
              <a:t>Solli</a:t>
            </a:r>
            <a:r>
              <a:rPr lang="en-AU" dirty="0"/>
              <a:t> Raphael explored through Phase 4</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a:t>
            </a:r>
            <a:r>
              <a:rPr lang="en-AU" dirty="0"/>
              <a:t>tudents use the Venn diagram to prepare for discussion about the tone of ‘Welcome to the Wonderful World of Poetry’.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9954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 </a:t>
            </a:r>
            <a:r>
              <a:rPr lang="en-AU" dirty="0">
                <a:latin typeface="Arial"/>
                <a:cs typeface="Arial"/>
              </a:rPr>
              <a:t>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a:cs typeface="Arial"/>
              </a:rPr>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7852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a:t>
            </a:r>
            <a:r>
              <a:rPr lang="en-AU" dirty="0"/>
              <a:t>o start with work on the five senses – ask students to remember a favourite holiday or outing and write down something related to each sense that helps them remember. For example, the smell of fairy floss from the Easter Show.</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98414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d</a:t>
            </a:r>
            <a:r>
              <a:rPr lang="en-AU" dirty="0"/>
              <a:t>iscuss this distinction. Where and when would you expect to see more tangible imagery and where abstract ideas?</a:t>
            </a:r>
          </a:p>
          <a:p>
            <a:r>
              <a:rPr lang="en-AU" dirty="0"/>
              <a:t>Students could look at the lyrics of their favourite song and see what is used more?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7068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a:t>
            </a:r>
            <a:r>
              <a:rPr lang="en-AU" dirty="0"/>
              <a:t>ake students through examples – drawn from various poems through the collection </a:t>
            </a:r>
            <a:r>
              <a:rPr lang="en-AU" i="1" dirty="0"/>
              <a:t>Limelight.</a:t>
            </a:r>
          </a:p>
          <a:p>
            <a:r>
              <a:rPr lang="en-AU" i="0" dirty="0"/>
              <a:t>Encourage students to find their own examples and discuss the impact of the imagery. The key understanding is that the composer is using the associated feelings to position us to their perspective.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46468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a:t>
            </a:r>
            <a:r>
              <a:rPr lang="en-AU" dirty="0"/>
              <a:t>ake students through examples – drawn from various poems through the collection </a:t>
            </a:r>
            <a:r>
              <a:rPr lang="en-AU" i="1" dirty="0"/>
              <a:t>Limelight.</a:t>
            </a:r>
          </a:p>
          <a:p>
            <a:r>
              <a:rPr lang="en-AU" i="0" dirty="0"/>
              <a:t>Encourage students to find their own examples and discuss the impact of the imagery. The key understanding is that the composer is using the associated feelings to position us to their perspective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5098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 </a:t>
            </a:r>
            <a:r>
              <a:rPr lang="en-AU" dirty="0">
                <a:latin typeface="Arial"/>
                <a:cs typeface="Arial"/>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a:defRPr/>
            </a:pPr>
            <a:r>
              <a:rPr lang="en-AU" sz="1600" b="0" dirty="0">
                <a:effectLst/>
                <a:latin typeface="Arial"/>
                <a:ea typeface="Calibri" panose="020F0502020204030204" pitchFamily="34" charset="0"/>
                <a:cs typeface="Arial"/>
              </a:rPr>
              <a:t>The teacher uses the gradual release of responsibility learning process to extend student thinking on the idea of the </a:t>
            </a:r>
            <a:r>
              <a:rPr lang="en-AU" dirty="0">
                <a:latin typeface="Arial"/>
                <a:ea typeface="Calibri" panose="020F0502020204030204" pitchFamily="34" charset="0"/>
                <a:cs typeface="Arial"/>
              </a:rPr>
              <a:t>language technique of imagery in performance poetry in</a:t>
            </a:r>
            <a:r>
              <a:rPr lang="en-AU" sz="1600" b="0" dirty="0">
                <a:effectLst/>
                <a:latin typeface="Arial"/>
                <a:ea typeface="Calibri" panose="020F0502020204030204" pitchFamily="34" charset="0"/>
                <a:cs typeface="Arial"/>
              </a:rPr>
              <a:t> support of the work on </a:t>
            </a:r>
            <a:r>
              <a:rPr lang="en-AU" sz="1600" b="0" dirty="0" err="1">
                <a:effectLst/>
                <a:latin typeface="Arial"/>
                <a:ea typeface="Calibri" panose="020F0502020204030204" pitchFamily="34" charset="0"/>
                <a:cs typeface="Arial"/>
              </a:rPr>
              <a:t>Solli</a:t>
            </a:r>
            <a:r>
              <a:rPr lang="en-AU" sz="1600" b="0" dirty="0">
                <a:effectLst/>
                <a:latin typeface="Arial"/>
                <a:ea typeface="Calibri" panose="020F0502020204030204" pitchFamily="34" charset="0"/>
                <a:cs typeface="Arial"/>
              </a:rPr>
              <a:t> Raphael’s poetry in Phase 4</a:t>
            </a:r>
            <a:r>
              <a:rPr lang="en-AU" sz="1600" b="1" dirty="0">
                <a:effectLst/>
                <a:latin typeface="Arial"/>
                <a:ea typeface="Calibri" panose="020F0502020204030204" pitchFamily="34" charset="0"/>
                <a:cs typeface="Arial"/>
              </a:rPr>
              <a:t>. </a:t>
            </a:r>
            <a:r>
              <a:rPr lang="en-AU" dirty="0">
                <a:latin typeface="Arial"/>
                <a:ea typeface="Calibri" panose="020F0502020204030204" pitchFamily="34" charset="0"/>
                <a:cs typeface="Arial"/>
              </a:rPr>
              <a:t>Students consider Raphael's use of imagery to achieve his purpose in support of other poetic language features, especially those in </a:t>
            </a:r>
            <a:r>
              <a:rPr lang="en-AU" b="1" dirty="0">
                <a:latin typeface="Arial"/>
                <a:ea typeface="Calibri" panose="020F0502020204030204" pitchFamily="34" charset="0"/>
                <a:cs typeface="Arial"/>
              </a:rPr>
              <a:t>Phase 4, activity 3 – the writing voice of </a:t>
            </a:r>
            <a:r>
              <a:rPr lang="en-AU" b="1" dirty="0" err="1">
                <a:latin typeface="Arial"/>
                <a:ea typeface="Calibri" panose="020F0502020204030204" pitchFamily="34" charset="0"/>
                <a:cs typeface="Arial"/>
              </a:rPr>
              <a:t>Solli</a:t>
            </a:r>
            <a:r>
              <a:rPr lang="en-AU" b="1" dirty="0">
                <a:latin typeface="Arial"/>
                <a:ea typeface="Calibri" panose="020F0502020204030204" pitchFamily="34" charset="0"/>
                <a:cs typeface="Arial"/>
              </a:rPr>
              <a:t> Raphael </a:t>
            </a:r>
            <a:r>
              <a:rPr lang="en-AU" dirty="0">
                <a:latin typeface="Arial"/>
                <a:ea typeface="Calibri" panose="020F0502020204030204" pitchFamily="34" charset="0"/>
                <a:cs typeface="Arial"/>
              </a:rPr>
              <a:t>and </a:t>
            </a:r>
            <a:r>
              <a:rPr lang="en-AU" b="1" dirty="0">
                <a:latin typeface="Arial"/>
                <a:ea typeface="Calibri" panose="020F0502020204030204" pitchFamily="34" charset="0"/>
                <a:cs typeface="Arial"/>
              </a:rPr>
              <a:t>Phase 4, activity 4 – scaffold for poetry analysis</a:t>
            </a:r>
            <a:endParaRPr lang="en-AU" sz="1600" b="1" dirty="0">
              <a:effectLst/>
              <a:latin typeface="Arial"/>
              <a:ea typeface="Calibri" panose="020F0502020204030204" pitchFamily="34" charset="0"/>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a:ea typeface="Calibri" panose="020F0502020204030204" pitchFamily="34" charset="0"/>
                <a:cs typeface="Arial"/>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u</a:t>
            </a:r>
            <a:r>
              <a:rPr lang="en-AU" dirty="0"/>
              <a:t>se this as a model text for informative writing that is clear on the answer to the instruction in the heading, then uses evidence to support this idea through a short paragraph.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33683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this activity can be ‘seeded’ first by discussing the image. Pose the question: ‘How can we describe what the thought of fresh air does to us?’ Take ideas such as ‘reminds us’ and discuss how sensual imagery might achieve that (plugging into feelings and memories, for example). Prompt students to find and use other verbs, perhaps introducing ‘evokes’. Then bring up text on the right.</a:t>
            </a:r>
          </a:p>
          <a:p>
            <a:endParaRPr lang="en-AU" dirty="0"/>
          </a:p>
          <a:p>
            <a:r>
              <a:rPr lang="en-AU" b="1" dirty="0"/>
              <a:t>Activity: </a:t>
            </a:r>
            <a:r>
              <a:rPr lang="en-AU" dirty="0"/>
              <a:t>students could practise using new verbs in sentences about one of the poems they are working on. They could also return to their own poems, decide what they – as the writer – are trying to evoke/emphasise/suggest, and edit in a new more powerful image.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9385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a:t>
            </a:r>
            <a:r>
              <a:rPr lang="en-AU" dirty="0"/>
              <a:t>upport student writing though this joint construction stage of the process. Students could work in pairs to focus on a different type of imagery in a different poem.</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99251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F6F4F-D2C1-FB25-1774-43A630A3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1FE0B-327A-92D5-8F7B-C5A99DFF5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B78A7-4849-4D9E-0208-CFBCA3617C01}"/>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endParaRPr lang="en-AU" b="1" dirty="0">
              <a:latin typeface="Arial" panose="020B0604020202020204" pitchFamily="34" charset="0"/>
              <a:cs typeface="Arial" panose="020B0604020202020204" pitchFamily="34" charset="0"/>
            </a:endParaRPr>
          </a:p>
          <a:p>
            <a:pPr marL="171450" indent="-171450">
              <a:buFont typeface="Arial"/>
              <a:buChar char="•"/>
            </a:pP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a:extLst>
              <a:ext uri="{FF2B5EF4-FFF2-40B4-BE49-F238E27FC236}">
                <a16:creationId xmlns:a16="http://schemas.microsoft.com/office/drawing/2014/main" id="{62D56F97-FBD4-D514-63D3-8A6F34AE551C}"/>
              </a:ext>
            </a:extLst>
          </p:cNvPr>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09681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u</a:t>
            </a:r>
            <a:r>
              <a:rPr lang="en-US" dirty="0">
                <a:latin typeface="Calibri"/>
                <a:ea typeface="Calibri"/>
                <a:cs typeface="Calibri"/>
              </a:rPr>
              <a:t>se this slide to check for understanding of how changing imagery can impact on a poem.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Calibri"/>
              <a:ea typeface="Calibri"/>
              <a:cs typeface="Calibri"/>
            </a:endParaRPr>
          </a:p>
          <a:p>
            <a:r>
              <a:rPr lang="en-US" b="1" dirty="0">
                <a:latin typeface="Calibri"/>
                <a:ea typeface="Calibri"/>
                <a:cs typeface="Calibri"/>
              </a:rPr>
              <a:t>Discussion: </a:t>
            </a:r>
            <a:r>
              <a:rPr lang="en-US" dirty="0">
                <a:latin typeface="Calibri"/>
                <a:ea typeface="Calibri"/>
                <a:cs typeface="Calibri"/>
              </a:rPr>
              <a:t>what do you notice about the words in red (adjectives but NOT imagery: they TELL us what the writer is thinking). What is the relationship between the words in red and the images? (they help the reader to visualize the writer’s perspective)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18209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 </a:t>
            </a:r>
            <a:r>
              <a:rPr lang="en-AU" dirty="0">
                <a:latin typeface="Arial"/>
                <a:cs typeface="Arial"/>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a:defRPr/>
            </a:pPr>
            <a:r>
              <a:rPr lang="en-AU" sz="1600" b="0" dirty="0">
                <a:effectLst/>
                <a:latin typeface="Arial"/>
                <a:ea typeface="Calibri" panose="020F0502020204030204" pitchFamily="34" charset="0"/>
                <a:cs typeface="Arial"/>
              </a:rPr>
              <a:t>The teacher uses the gradual release of responsibility learning process to extend student thinking on the idea of the </a:t>
            </a:r>
            <a:r>
              <a:rPr lang="en-AU" dirty="0">
                <a:latin typeface="Arial"/>
                <a:ea typeface="Calibri" panose="020F0502020204030204" pitchFamily="34" charset="0"/>
                <a:cs typeface="Arial"/>
              </a:rPr>
              <a:t>language technique of imagery in the preparation and refinement of their own performance poem in </a:t>
            </a:r>
            <a:r>
              <a:rPr lang="en-AU" b="1" dirty="0">
                <a:latin typeface="Arial"/>
                <a:ea typeface="Calibri" panose="020F0502020204030204" pitchFamily="34" charset="0"/>
                <a:cs typeface="Arial"/>
              </a:rPr>
              <a:t>Phase 6 - preparing the assessment task.</a:t>
            </a:r>
          </a:p>
          <a:p>
            <a:pPr>
              <a:defRPr/>
            </a:pPr>
            <a:endParaRPr lang="en-AU" dirty="0">
              <a:latin typeface="Arial"/>
              <a:ea typeface="Calibri" panose="020F0502020204030204" pitchFamily="34" charset="0"/>
              <a:cs typeface="Arial"/>
            </a:endParaRPr>
          </a:p>
          <a:p>
            <a:pPr>
              <a:defRPr/>
            </a:pPr>
            <a:r>
              <a:rPr lang="en-AU" dirty="0">
                <a:latin typeface="Arial"/>
                <a:ea typeface="Calibri" panose="020F0502020204030204" pitchFamily="34" charset="0"/>
                <a:cs typeface="Arial"/>
              </a:rPr>
              <a:t>Teachers deliver</a:t>
            </a:r>
            <a:r>
              <a:rPr lang="en-AU" sz="1600" dirty="0">
                <a:effectLst/>
                <a:latin typeface="Arial"/>
                <a:ea typeface="Calibri" panose="020F0502020204030204" pitchFamily="34" charset="0"/>
                <a:cs typeface="Arial"/>
              </a:rPr>
              <a:t>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08882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use the 2 examples to start the process of students applying learning to their own compositions. Check for understanding (that one is telling and the other is evoking), then guide students to reading each other’s draft and suggesting a place where a ‘tell’ could be replaced by an image.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270041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d</a:t>
            </a:r>
            <a:r>
              <a:rPr lang="en-AU" dirty="0"/>
              <a:t>emonstrate with this slide. If time, students could work in pairs to find a matching image for their developing performance poem, then list perspectives, then imagery that reinforces or evokes or suggests the perspective.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8433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a:t>
            </a:r>
            <a:r>
              <a:rPr lang="en-AU" dirty="0"/>
              <a:t>tudents apply learning to their developing performance poems, or memoirs.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 </a:t>
            </a:r>
            <a:r>
              <a:rPr lang="en-AU" dirty="0">
                <a:latin typeface="Arial"/>
                <a:cs typeface="Arial"/>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a:defRPr/>
            </a:pPr>
            <a:r>
              <a:rPr lang="en-AU" sz="1600" b="0" dirty="0">
                <a:effectLst/>
                <a:latin typeface="Arial"/>
                <a:ea typeface="Calibri" panose="020F0502020204030204" pitchFamily="34" charset="0"/>
                <a:cs typeface="Arial"/>
              </a:rPr>
              <a:t>The teacher uses the gradual release of responsibility learning process to extend student thinking on </a:t>
            </a:r>
            <a:r>
              <a:rPr lang="en-AU" dirty="0">
                <a:latin typeface="Arial"/>
                <a:ea typeface="Calibri" panose="020F0502020204030204" pitchFamily="34" charset="0"/>
                <a:cs typeface="Arial"/>
              </a:rPr>
              <a:t>the use of imagery in the creation of their performance poem in </a:t>
            </a:r>
            <a:r>
              <a:rPr lang="en-AU" sz="1600" b="1" dirty="0">
                <a:effectLst/>
                <a:latin typeface="Arial"/>
                <a:ea typeface="Calibri" panose="020F0502020204030204" pitchFamily="34" charset="0"/>
                <a:cs typeface="Arial"/>
              </a:rPr>
              <a:t>Phase </a:t>
            </a:r>
            <a:r>
              <a:rPr lang="en-AU" b="1" dirty="0">
                <a:latin typeface="Arial"/>
                <a:ea typeface="Calibri" panose="020F0502020204030204" pitchFamily="34" charset="0"/>
                <a:cs typeface="Arial"/>
              </a:rPr>
              <a:t>6 – preparing the assessment task. </a:t>
            </a:r>
            <a:r>
              <a:rPr lang="en-AU" dirty="0">
                <a:latin typeface="Arial"/>
                <a:ea typeface="Calibri" panose="020F0502020204030204" pitchFamily="34" charset="0"/>
                <a:cs typeface="Arial"/>
              </a:rPr>
              <a:t>They reflect on the refinement of their performance poem to include imagery and explore the reasons for their choices.</a:t>
            </a:r>
            <a:endParaRPr lang="en-AU" sz="1600" b="0" dirty="0">
              <a:effectLst/>
              <a:latin typeface="Arial"/>
              <a:ea typeface="Calibri" panose="020F0502020204030204" pitchFamily="34" charset="0"/>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a:ea typeface="Calibri" panose="020F0502020204030204" pitchFamily="34" charset="0"/>
                <a:cs typeface="Arial"/>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4266049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r</a:t>
            </a:r>
            <a:r>
              <a:rPr lang="en-AU" dirty="0">
                <a:highlight>
                  <a:srgbClr val="FFFF00"/>
                </a:highlight>
                <a:latin typeface="Arial"/>
                <a:cs typeface="Arial"/>
              </a:rPr>
              <a:t>efer to </a:t>
            </a:r>
            <a:r>
              <a:rPr lang="en-AU" b="1" dirty="0">
                <a:highlight>
                  <a:srgbClr val="FFFF00"/>
                </a:highlight>
                <a:latin typeface="Arial"/>
                <a:cs typeface="Arial"/>
              </a:rPr>
              <a:t>Phase 6 - </a:t>
            </a:r>
            <a:r>
              <a:rPr lang="en-AU" b="1" dirty="0">
                <a:latin typeface="Arial"/>
                <a:cs typeface="Arial"/>
              </a:rPr>
              <a:t>preparing the assessment task </a:t>
            </a:r>
            <a:r>
              <a:rPr lang="en-AU" dirty="0">
                <a:latin typeface="Arial"/>
                <a:cs typeface="Arial"/>
              </a:rPr>
              <a:t>to facilitate student reflection on the construction of their performance poem.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this strategy can be used to support students to reflect on their learning.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782744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an earlier poem, ‘Australian Air’ in order to prepare for new ideas, texts and skills. If this connection is not appropriate change the slide content to a new poem, including ‘Welcome to the Wonderful World of Poetry’.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depending on class context you may prefer to change the example here to ‘Welcome to the Wonderful World of Poetry’ and choose an appropriate phrase (for example ‘artists using words to seize an empty canvas’)</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5192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possible answers</a:t>
            </a:r>
          </a:p>
          <a:p>
            <a:endParaRPr lang="en-AU" dirty="0"/>
          </a:p>
          <a:p>
            <a:r>
              <a:rPr lang="en-AU" dirty="0"/>
              <a:t>Angry Tone</a:t>
            </a:r>
          </a:p>
          <a:p>
            <a:pPr marL="285750" indent="-285750">
              <a:buFont typeface="Arial"/>
              <a:buChar char="•"/>
            </a:pPr>
            <a:r>
              <a:rPr lang="en-AU" b="1" dirty="0"/>
              <a:t>"Since the day of our arrival, we've been killing our own survival"</a:t>
            </a:r>
            <a:endParaRPr lang="en-AU" dirty="0"/>
          </a:p>
          <a:p>
            <a:pPr marL="894715" lvl="1" indent="-285750">
              <a:buFont typeface="Arial"/>
              <a:buChar char="•"/>
            </a:pPr>
            <a:r>
              <a:rPr lang="en-AU" dirty="0"/>
              <a:t>This line expresses frustration and anger at humanity's self-destructive actions.</a:t>
            </a:r>
          </a:p>
          <a:p>
            <a:pPr marL="285750" indent="-285750">
              <a:buFont typeface="Arial"/>
              <a:buChar char="•"/>
            </a:pPr>
            <a:r>
              <a:rPr lang="en-AU" b="1" dirty="0"/>
              <a:t>"if we should keep celebrating how the blacks were killed by the whites."</a:t>
            </a:r>
            <a:endParaRPr lang="en-AU" dirty="0"/>
          </a:p>
          <a:p>
            <a:pPr marL="894715" lvl="1" indent="-285750">
              <a:buFont typeface="Arial"/>
              <a:buChar char="•"/>
            </a:pPr>
            <a:r>
              <a:rPr lang="en-AU" dirty="0"/>
              <a:t>The stark reference to violence and injustice conveys anger about historical and ongoing oppression.</a:t>
            </a:r>
          </a:p>
          <a:p>
            <a:pPr marL="285750" indent="-285750">
              <a:buFont typeface="Arial"/>
              <a:buChar char="•"/>
            </a:pPr>
            <a:r>
              <a:rPr lang="en-AU" b="1" dirty="0"/>
              <a:t>"it’s like mixing hemimorphite and pegmatite, so that you can think as fast as the speed of light"</a:t>
            </a:r>
            <a:endParaRPr lang="en-AU" dirty="0"/>
          </a:p>
          <a:p>
            <a:pPr marL="894715" lvl="1" indent="-285750">
              <a:buFont typeface="Arial"/>
              <a:buChar char="•"/>
            </a:pPr>
            <a:r>
              <a:rPr lang="en-AU" dirty="0">
                <a:latin typeface="Arial"/>
                <a:cs typeface="Arial"/>
              </a:rPr>
              <a:t>This suggests irritation with the complexities of thought and communication amidst societal issues.</a:t>
            </a:r>
          </a:p>
          <a:p>
            <a:pPr marL="894715" lvl="1" indent="-285750">
              <a:buFont typeface="Arial"/>
              <a:buChar char="•"/>
            </a:pPr>
            <a:endParaRPr lang="en-AU" dirty="0">
              <a:latin typeface="Arial"/>
              <a:cs typeface="Arial"/>
            </a:endParaRPr>
          </a:p>
          <a:p>
            <a:pPr marL="0" lvl="0" indent="-620">
              <a:buFont typeface="Arial"/>
              <a:buNone/>
            </a:pPr>
            <a:r>
              <a:rPr lang="en-AU" dirty="0"/>
              <a:t>Compassionate Tone</a:t>
            </a:r>
          </a:p>
          <a:p>
            <a:pPr marL="285750" indent="-285750">
              <a:buFont typeface="Arial"/>
              <a:buChar char="•"/>
            </a:pPr>
            <a:r>
              <a:rPr lang="en-AU" b="1" dirty="0"/>
              <a:t>"we need to breathe out kindness and passion."</a:t>
            </a:r>
            <a:endParaRPr lang="en-AU" dirty="0"/>
          </a:p>
          <a:p>
            <a:pPr marL="894715" lvl="1" indent="-285750">
              <a:buFont typeface="Arial"/>
              <a:buChar char="•"/>
            </a:pPr>
            <a:r>
              <a:rPr lang="en-AU" dirty="0"/>
              <a:t>This line emphasizes the importance of compassion and positivity, promoting healing.</a:t>
            </a:r>
          </a:p>
          <a:p>
            <a:pPr marL="285750" indent="-285750">
              <a:buFont typeface="Arial"/>
              <a:buChar char="•"/>
            </a:pPr>
            <a:r>
              <a:rPr lang="en-AU" b="1" dirty="0"/>
              <a:t>"let fresh air flood your homes, flood your lungs, flood your brains!"</a:t>
            </a:r>
            <a:endParaRPr lang="en-AU" dirty="0"/>
          </a:p>
          <a:p>
            <a:pPr marL="894715" lvl="1" indent="-285750">
              <a:buFont typeface="Arial"/>
              <a:buChar char="•"/>
            </a:pPr>
            <a:r>
              <a:rPr lang="en-AU" dirty="0"/>
              <a:t>The call for fresh air symbolizes renewal and hope, reflecting a caring approach to wellbeing.</a:t>
            </a:r>
          </a:p>
          <a:p>
            <a:pPr marL="285750" indent="-285750">
              <a:buFont typeface="Arial"/>
              <a:buChar char="•"/>
            </a:pPr>
            <a:r>
              <a:rPr lang="en-AU" b="1" dirty="0"/>
              <a:t>"we can show this world what we feel, see and think,"</a:t>
            </a:r>
            <a:endParaRPr lang="en-AU" dirty="0"/>
          </a:p>
          <a:p>
            <a:pPr marL="894715" lvl="1" indent="-285750">
              <a:buFont typeface="Arial"/>
              <a:buChar char="•"/>
            </a:pPr>
            <a:r>
              <a:rPr lang="en-AU" dirty="0"/>
              <a:t>This expresses empathy and the desire for authentic expression and connection among people.</a:t>
            </a:r>
          </a:p>
          <a:p>
            <a:pPr marL="608965" lvl="1"/>
            <a:endParaRPr lang="en-AU" dirty="0">
              <a:latin typeface="Arial"/>
              <a:cs typeface="Arial"/>
            </a:endParaRPr>
          </a:p>
          <a:p>
            <a:pPr marL="608965" lvl="1"/>
            <a:r>
              <a:rPr lang="en-AU" dirty="0">
                <a:latin typeface="Arial"/>
                <a:cs typeface="Arial"/>
              </a:rPr>
              <a:t>Both Angry and Compassionate Tone</a:t>
            </a:r>
          </a:p>
          <a:p>
            <a:pPr marL="285750" indent="-285750">
              <a:buFont typeface="Arial"/>
              <a:buChar char="•"/>
            </a:pPr>
            <a:r>
              <a:rPr lang="en-AU" b="1" dirty="0"/>
              <a:t>"So don’t sit around waiting for your life to caper, instead – grab your pens and your paper."</a:t>
            </a:r>
            <a:endParaRPr lang="en-AU" dirty="0"/>
          </a:p>
          <a:p>
            <a:pPr marL="894715" lvl="1" indent="-285750">
              <a:buFont typeface="Arial"/>
              <a:buChar char="•"/>
            </a:pPr>
            <a:r>
              <a:rPr lang="en-AU" dirty="0"/>
              <a:t>This line conveys frustration with passivity while encouraging proactive engagement, blending anger with a compassionate call to action.</a:t>
            </a:r>
          </a:p>
          <a:p>
            <a:pPr marL="285750" indent="-285750">
              <a:buFont typeface="Arial"/>
              <a:buChar char="•"/>
            </a:pPr>
            <a:r>
              <a:rPr lang="en-AU" b="1" dirty="0"/>
              <a:t>"Change the way you think, CHANGE the way you LIVE."</a:t>
            </a:r>
            <a:endParaRPr lang="en-AU" dirty="0"/>
          </a:p>
          <a:p>
            <a:pPr marL="894715" lvl="1" indent="-285750">
              <a:buFont typeface="Arial"/>
              <a:buChar char="•"/>
            </a:pPr>
            <a:r>
              <a:rPr lang="en-AU" dirty="0"/>
              <a:t>The urgency in this directive combines a sense of anger about the current state of affairs with a compassionate desire for improvement.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20446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b="0" dirty="0"/>
              <a:t> the </a:t>
            </a:r>
            <a:r>
              <a:rPr lang="en-AU" dirty="0"/>
              <a:t>following slide demonstrates the use of the double entry journal. Students should continue using it for their reading of ‘Welcome to the Wonderful World of Poetry’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45151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a:t>
            </a:r>
            <a:r>
              <a:rPr lang="en-AU" dirty="0"/>
              <a:t>tudents draw up a double-entry journal and discuss this example.</a:t>
            </a:r>
          </a:p>
          <a:p>
            <a:r>
              <a:rPr lang="en-AU" dirty="0"/>
              <a:t>Key words, phrases and lines on the left.</a:t>
            </a:r>
          </a:p>
          <a:p>
            <a:r>
              <a:rPr lang="en-AU" dirty="0"/>
              <a:t>Thoughts, interpretations, inspirations, daydreams, sparks… </a:t>
            </a:r>
            <a:r>
              <a:rPr lang="en-AU" b="1" dirty="0"/>
              <a:t>anything</a:t>
            </a:r>
            <a:r>
              <a:rPr lang="en-AU" dirty="0"/>
              <a:t> on the right. Questions, statements, exclamations…</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1708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7810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69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0242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7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8344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3433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59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4902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717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5323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149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1915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4134260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ucation.nsw.gov.au/teaching-and-learning/curriculum/english/english-curriculum-resources-k-12/english-7-10-resources/stage-4-year-7-powerful-youth-voic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photos/a-person-standing-on-top-of-a-rock-near-the-ocean-f1RanbWWY1c?utm_content=creditCopyText&amp;utm_medium=referral&amp;utm_source=unsplash" TargetMode="External"/><Relationship Id="rId4" Type="http://schemas.openxmlformats.org/officeDocument/2006/relationships/hyperlink" Target="https://unsplash.com/@paulinaherpel?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unsplash.com/photos/two-cabins-covered-with-snow-T3WsIW4QwDU?utm_content=creditCopyText&amp;utm_medium=referral&amp;utm_source=unsplash" TargetMode="External"/><Relationship Id="rId4" Type="http://schemas.openxmlformats.org/officeDocument/2006/relationships/hyperlink" Target="https://unsplash.com/@asoggetti?utm_content=creditCopyText&amp;utm_medium=referral&amp;utm_source=unsplash"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7.xml"/><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nsw.gov.au/teaching-and-learning/curriculum/explicit-teaching/explicit-teaching-strategies" TargetMode="External"/><Relationship Id="rId1" Type="http://schemas.openxmlformats.org/officeDocument/2006/relationships/slideLayout" Target="../slideLayouts/slideLayout8.xml"/><Relationship Id="rId5" Type="http://schemas.openxmlformats.org/officeDocument/2006/relationships/hyperlink" Target="https://www.ascd.org/el/articles/the-right-questions-the-right-way" TargetMode="External"/><Relationship Id="rId4" Type="http://schemas.openxmlformats.org/officeDocument/2006/relationships/hyperlink" Target="https://app.education.nsw.gov.au/digital-learning-selector/LearningActivity/Browser?cache_id=f77b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04756A-E894-E81F-746B-B9A4B95A0E05}"/>
              </a:ext>
            </a:extLst>
          </p:cNvPr>
          <p:cNvSpPr>
            <a:spLocks noGrp="1"/>
          </p:cNvSpPr>
          <p:nvPr>
            <p:ph type="title"/>
          </p:nvPr>
        </p:nvSpPr>
        <p:spPr/>
        <p:txBody>
          <a:bodyPr/>
          <a:lstStyle/>
          <a:p>
            <a:r>
              <a:rPr lang="en-AU" dirty="0">
                <a:latin typeface="+mj-lt"/>
              </a:rPr>
              <a:t>Instructions </a:t>
            </a:r>
            <a:r>
              <a:rPr lang="en-AU">
                <a:latin typeface="+mj-lt"/>
              </a:rPr>
              <a:t>for use</a:t>
            </a:r>
            <a:endParaRPr lang="en-AU" dirty="0"/>
          </a:p>
        </p:txBody>
      </p:sp>
      <p:sp>
        <p:nvSpPr>
          <p:cNvPr id="7" name="Picture Placeholder 6">
            <a:extLst>
              <a:ext uri="{FF2B5EF4-FFF2-40B4-BE49-F238E27FC236}">
                <a16:creationId xmlns:a16="http://schemas.microsoft.com/office/drawing/2014/main" id="{DFB566A6-41A3-0CDF-1AC3-21C359EFAE26}"/>
              </a:ext>
            </a:extLst>
          </p:cNvPr>
          <p:cNvSpPr>
            <a:spLocks noGrp="1"/>
          </p:cNvSpPr>
          <p:nvPr>
            <p:ph type="pic" sz="quarter" idx="13"/>
          </p:nvPr>
        </p:nvSpPr>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the  </a:t>
            </a:r>
            <a:r>
              <a:rPr lang="en-AU" sz="1800" b="1" dirty="0">
                <a:latin typeface="+mn-lt"/>
                <a:ea typeface="+mn-lt"/>
                <a:cs typeface="+mn-lt"/>
              </a:rPr>
              <a:t>‘</a:t>
            </a:r>
            <a:r>
              <a:rPr lang="en-AU" sz="1800" b="1" dirty="0">
                <a:latin typeface="+mn-lt"/>
                <a:ea typeface="+mn-lt"/>
                <a:cs typeface="+mn-lt"/>
                <a:hlinkClick r:id="rId2"/>
              </a:rPr>
              <a:t>Powerful youth voices’ – Year 7, Term 1</a:t>
            </a:r>
            <a:r>
              <a:rPr lang="en-AU" sz="1800" b="1" dirty="0">
                <a:latin typeface="+mn-lt"/>
                <a:ea typeface="+mn-lt"/>
                <a:cs typeface="+mn-lt"/>
              </a:rPr>
              <a:t>.</a:t>
            </a:r>
            <a:endParaRPr lang="en-AU" sz="1800" b="1" dirty="0">
              <a:solidFill>
                <a:srgbClr val="22272B"/>
              </a:solidFill>
              <a:latin typeface="+mn-lt"/>
            </a:endParaRPr>
          </a:p>
          <a:p>
            <a:pPr marL="342900" indent="-342900">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a:t>
            </a:r>
            <a:r>
              <a:rPr lang="en-AU" sz="1800" b="1" dirty="0">
                <a:solidFill>
                  <a:srgbClr val="22272B"/>
                </a:solidFill>
                <a:latin typeface="+mn-lt"/>
              </a:rPr>
              <a:t>Go to 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a:solidFill>
                  <a:srgbClr val="22272B"/>
                </a:solidFill>
                <a:latin typeface="+mn-lt"/>
                <a:cs typeface="Arial"/>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p>
          <a:p>
            <a:pPr marL="456565" lvl="1">
              <a:lnSpc>
                <a:spcPct val="150000"/>
              </a:lnSpc>
              <a:spcAft>
                <a:spcPts val="1200"/>
              </a:spcAft>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FD2C3849-3093-D2EC-4FE9-8F704F045E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419883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F7A511-7F14-A91F-6B23-5A889DCF0081}"/>
              </a:ext>
            </a:extLst>
          </p:cNvPr>
          <p:cNvSpPr>
            <a:spLocks noGrp="1"/>
          </p:cNvSpPr>
          <p:nvPr>
            <p:ph type="title"/>
          </p:nvPr>
        </p:nvSpPr>
        <p:spPr/>
        <p:txBody>
          <a:bodyPr/>
          <a:lstStyle/>
          <a:p>
            <a:r>
              <a:rPr lang="en-AU" dirty="0">
                <a:latin typeface="+mj-lt"/>
              </a:rPr>
              <a:t>Double-entry </a:t>
            </a:r>
            <a:r>
              <a:rPr lang="en-AU" dirty="0" err="1">
                <a:latin typeface="+mj-lt"/>
              </a:rPr>
              <a:t>jourrnal</a:t>
            </a:r>
            <a:endParaRPr lang="en-AU" dirty="0">
              <a:latin typeface="+mj-lt"/>
            </a:endParaRPr>
          </a:p>
        </p:txBody>
      </p:sp>
      <p:sp>
        <p:nvSpPr>
          <p:cNvPr id="4" name="Text Placeholder 3">
            <a:extLst>
              <a:ext uri="{FF2B5EF4-FFF2-40B4-BE49-F238E27FC236}">
                <a16:creationId xmlns:a16="http://schemas.microsoft.com/office/drawing/2014/main" id="{9DAFBAE3-2505-C580-C80C-8ED494F12CC4}"/>
              </a:ext>
            </a:extLst>
          </p:cNvPr>
          <p:cNvSpPr>
            <a:spLocks noGrp="1"/>
          </p:cNvSpPr>
          <p:nvPr>
            <p:ph type="body" sz="quarter" idx="18"/>
          </p:nvPr>
        </p:nvSpPr>
        <p:spPr/>
        <p:txBody>
          <a:bodyPr/>
          <a:lstStyle/>
          <a:p>
            <a:r>
              <a:rPr lang="en-AU">
                <a:latin typeface="+mj-lt"/>
              </a:rPr>
              <a:t>Adapted from McGraw and Mason (2022)</a:t>
            </a:r>
          </a:p>
        </p:txBody>
      </p:sp>
      <p:graphicFrame>
        <p:nvGraphicFramePr>
          <p:cNvPr id="5" name="Table 4">
            <a:extLst>
              <a:ext uri="{FF2B5EF4-FFF2-40B4-BE49-F238E27FC236}">
                <a16:creationId xmlns:a16="http://schemas.microsoft.com/office/drawing/2014/main" id="{15AB571C-F9C4-2CAC-414C-3D45A494007B}"/>
              </a:ext>
            </a:extLst>
          </p:cNvPr>
          <p:cNvGraphicFramePr>
            <a:graphicFrameLocks noGrp="1"/>
          </p:cNvGraphicFramePr>
          <p:nvPr>
            <p:extLst>
              <p:ext uri="{D42A27DB-BD31-4B8C-83A1-F6EECF244321}">
                <p14:modId xmlns:p14="http://schemas.microsoft.com/office/powerpoint/2010/main" val="4265199268"/>
              </p:ext>
            </p:extLst>
          </p:nvPr>
        </p:nvGraphicFramePr>
        <p:xfrm>
          <a:off x="360000" y="1992412"/>
          <a:ext cx="11484000" cy="3901440"/>
        </p:xfrm>
        <a:graphic>
          <a:graphicData uri="http://schemas.openxmlformats.org/drawingml/2006/table">
            <a:tbl>
              <a:tblPr firstRow="1" bandRow="1">
                <a:tableStyleId>{B301B821-A1FF-4177-AEE7-76D212191A09}</a:tableStyleId>
              </a:tblPr>
              <a:tblGrid>
                <a:gridCol w="5742000">
                  <a:extLst>
                    <a:ext uri="{9D8B030D-6E8A-4147-A177-3AD203B41FA5}">
                      <a16:colId xmlns:a16="http://schemas.microsoft.com/office/drawing/2014/main" val="1358999550"/>
                    </a:ext>
                  </a:extLst>
                </a:gridCol>
                <a:gridCol w="5742000">
                  <a:extLst>
                    <a:ext uri="{9D8B030D-6E8A-4147-A177-3AD203B41FA5}">
                      <a16:colId xmlns:a16="http://schemas.microsoft.com/office/drawing/2014/main" val="2121439503"/>
                    </a:ext>
                  </a:extLst>
                </a:gridCol>
              </a:tblGrid>
              <a:tr h="370840">
                <a:tc>
                  <a:txBody>
                    <a:bodyPr/>
                    <a:lstStyle/>
                    <a:p>
                      <a:pPr marL="108000"/>
                      <a:r>
                        <a:rPr lang="en-AU" dirty="0">
                          <a:latin typeface="+mj-lt"/>
                        </a:rPr>
                        <a:t>From the text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r>
                        <a:rPr lang="en-AU" dirty="0">
                          <a:latin typeface="+mj-lt"/>
                        </a:rPr>
                        <a:t>In my mind</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575682"/>
                  </a:ext>
                </a:extLst>
              </a:tr>
              <a:tr h="370840">
                <a:tc>
                  <a:txBody>
                    <a:bodyPr/>
                    <a:lstStyle/>
                    <a:p>
                      <a:pPr marL="108000">
                        <a:lnSpc>
                          <a:spcPct val="150000"/>
                        </a:lnSpc>
                        <a:spcAft>
                          <a:spcPts val="1200"/>
                        </a:spcAft>
                      </a:pPr>
                      <a:r>
                        <a:rPr lang="en-AU" dirty="0"/>
                        <a:t>‘Overcoming crusades and problems, though this is no</a:t>
                      </a:r>
                      <a:br>
                        <a:rPr lang="en-AU" dirty="0"/>
                      </a:br>
                      <a:r>
                        <a:rPr lang="en-AU" dirty="0"/>
                        <a:t>algorithm.’</a:t>
                      </a:r>
                    </a:p>
                    <a:p>
                      <a:pPr marL="108000">
                        <a:lnSpc>
                          <a:spcPct val="150000"/>
                        </a:lnSpc>
                        <a:spcBef>
                          <a:spcPts val="1200"/>
                        </a:spcBef>
                        <a:spcAft>
                          <a:spcPts val="0"/>
                        </a:spcAft>
                      </a:pPr>
                      <a:r>
                        <a:rPr lang="en-AU" dirty="0"/>
                        <a:t>‘This is artists using words to seize an empty canvas.’</a:t>
                      </a:r>
                    </a:p>
                    <a:p>
                      <a:pPr marL="108000">
                        <a:lnSpc>
                          <a:spcPct val="150000"/>
                        </a:lnSpc>
                        <a:spcAft>
                          <a:spcPts val="1200"/>
                        </a:spcAft>
                      </a:pPr>
                      <a:endParaRPr lang="en-AU" dirty="0"/>
                    </a:p>
                    <a:p>
                      <a:pPr marL="108000">
                        <a:lnSpc>
                          <a:spcPct val="150000"/>
                        </a:lnSpc>
                        <a:spcAft>
                          <a:spcPts val="1200"/>
                        </a:spcAft>
                      </a:pPr>
                      <a:endParaRPr lang="en-AU" dirty="0"/>
                    </a:p>
                    <a:p>
                      <a:pPr marL="108000">
                        <a:lnSpc>
                          <a:spcPct val="150000"/>
                        </a:lnSpc>
                        <a:spcAft>
                          <a:spcPts val="1200"/>
                        </a:spcAft>
                      </a:pPr>
                      <a:endParaRPr lang="en-AU" dirty="0"/>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Aft>
                          <a:spcPts val="1200"/>
                        </a:spcAft>
                      </a:pPr>
                      <a:r>
                        <a:rPr lang="en-AU" dirty="0"/>
                        <a:t>Have poets helped to prevent wars?</a:t>
                      </a:r>
                    </a:p>
                    <a:p>
                      <a:pPr marL="108000">
                        <a:lnSpc>
                          <a:spcPct val="150000"/>
                        </a:lnSpc>
                        <a:spcAft>
                          <a:spcPts val="1200"/>
                        </a:spcAft>
                      </a:pPr>
                      <a:r>
                        <a:rPr lang="en-AU" dirty="0"/>
                        <a:t>An algorithm suggests a rule – maybe there is no rule for this?</a:t>
                      </a:r>
                    </a:p>
                    <a:p>
                      <a:pPr marL="108000">
                        <a:lnSpc>
                          <a:spcPct val="150000"/>
                        </a:lnSpc>
                        <a:spcAft>
                          <a:spcPts val="1200"/>
                        </a:spcAft>
                      </a:pPr>
                      <a:r>
                        <a:rPr lang="en-AU" dirty="0"/>
                        <a:t>An empty canvas symbolises possibility – can artists really make anything happen? Yes!</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643885"/>
                  </a:ext>
                </a:extLst>
              </a:tr>
            </a:tbl>
          </a:graphicData>
        </a:graphic>
      </p:graphicFrame>
      <p:sp>
        <p:nvSpPr>
          <p:cNvPr id="2" name="Slide Number Placeholder 1">
            <a:extLst>
              <a:ext uri="{FF2B5EF4-FFF2-40B4-BE49-F238E27FC236}">
                <a16:creationId xmlns:a16="http://schemas.microsoft.com/office/drawing/2014/main" id="{ECDE89C9-AB10-F69C-E89C-A9A6F4772C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75870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dirty="0">
                <a:latin typeface="+mj-lt"/>
                <a:cs typeface="Arial"/>
              </a:rPr>
              <a:t>Phrases that create tone (2)</a:t>
            </a:r>
            <a:endParaRPr lang="en-AU" dirty="0">
              <a:latin typeface="+mj-lt"/>
            </a:endParaRPr>
          </a:p>
        </p:txBody>
      </p:sp>
      <p:grpSp>
        <p:nvGrpSpPr>
          <p:cNvPr id="4" name="Group 3" descr="Object 1">
            <a:extLst>
              <a:ext uri="{FF2B5EF4-FFF2-40B4-BE49-F238E27FC236}">
                <a16:creationId xmlns:a16="http://schemas.microsoft.com/office/drawing/2014/main" id="{95D9560F-6B51-6AF3-CD5C-741454253462}"/>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4D104F2E-A9D0-AF8D-33D2-97F0566C71B0}"/>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468608" y="1123760"/>
              <a:ext cx="2080860" cy="571726"/>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________ Tone</a:t>
              </a:r>
              <a:endParaRPr lang="en-AU" sz="1800" b="1" dirty="0">
                <a:solidFill>
                  <a:srgbClr val="000000"/>
                </a:solidFill>
                <a:latin typeface="+mj-lt"/>
                <a:cs typeface="Arial" panose="020B0604020202020204" pitchFamily="34" charset="0"/>
              </a:endParaRPr>
            </a:p>
          </p:txBody>
        </p:sp>
      </p:grpSp>
      <p:grpSp>
        <p:nvGrpSpPr>
          <p:cNvPr id="12" name="Group 11" descr="Object 2">
            <a:extLst>
              <a:ext uri="{FF2B5EF4-FFF2-40B4-BE49-F238E27FC236}">
                <a16:creationId xmlns:a16="http://schemas.microsoft.com/office/drawing/2014/main" id="{C5AED732-DC57-3916-DBAC-438AE2CFC8ED}"/>
              </a:ext>
            </a:extLst>
          </p:cNvPr>
          <p:cNvGrpSpPr/>
          <p:nvPr/>
        </p:nvGrpSpPr>
        <p:grpSpPr>
          <a:xfrm>
            <a:off x="5012233" y="1123760"/>
            <a:ext cx="5471315" cy="5247059"/>
            <a:chOff x="5012233" y="1123760"/>
            <a:chExt cx="5471315" cy="5247059"/>
          </a:xfrm>
        </p:grpSpPr>
        <p:sp>
          <p:nvSpPr>
            <p:cNvPr id="10" name="Google Shape;79;p15" descr="Venn object 1">
              <a:extLst>
                <a:ext uri="{FF2B5EF4-FFF2-40B4-BE49-F238E27FC236}">
                  <a16:creationId xmlns:a16="http://schemas.microsoft.com/office/drawing/2014/main" id="{7F9AEF08-D20A-7C6A-BBCD-E7251FAFEF5D}"/>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3" y="1123760"/>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________ Tone</a:t>
              </a:r>
              <a:endParaRPr lang="en-AU" sz="1800" b="1" dirty="0">
                <a:solidFill>
                  <a:srgbClr val="000000"/>
                </a:solidFill>
                <a:latin typeface="+mj-lt"/>
                <a:cs typeface="Arial" panose="020B0604020202020204" pitchFamily="34" charset="0"/>
              </a:endParaRPr>
            </a:p>
          </p:txBody>
        </p:sp>
      </p:gr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11</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8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a:rPr>
              <a:t>Chunking and sequencing learning</a:t>
            </a:r>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38075-7C9C-2E42-5BC7-251E178F489D}"/>
              </a:ext>
            </a:extLst>
          </p:cNvPr>
          <p:cNvSpPr>
            <a:spLocks noGrp="1"/>
          </p:cNvSpPr>
          <p:nvPr>
            <p:ph type="title"/>
          </p:nvPr>
        </p:nvSpPr>
        <p:spPr/>
        <p:txBody>
          <a:bodyPr/>
          <a:lstStyle/>
          <a:p>
            <a:r>
              <a:rPr lang="en-US" dirty="0">
                <a:latin typeface="+mj-lt"/>
                <a:cs typeface="Arial"/>
              </a:rPr>
              <a:t>Imagery</a:t>
            </a:r>
            <a:endParaRPr lang="en-US" dirty="0">
              <a:latin typeface="+mj-lt"/>
            </a:endParaRPr>
          </a:p>
        </p:txBody>
      </p:sp>
      <p:sp>
        <p:nvSpPr>
          <p:cNvPr id="4" name="Text Placeholder 3">
            <a:extLst>
              <a:ext uri="{FF2B5EF4-FFF2-40B4-BE49-F238E27FC236}">
                <a16:creationId xmlns:a16="http://schemas.microsoft.com/office/drawing/2014/main" id="{BCE69CE1-6590-726A-8E8E-2CB70CD6899F}"/>
              </a:ext>
            </a:extLst>
          </p:cNvPr>
          <p:cNvSpPr>
            <a:spLocks noGrp="1"/>
          </p:cNvSpPr>
          <p:nvPr>
            <p:ph type="body" sz="quarter" idx="18"/>
          </p:nvPr>
        </p:nvSpPr>
        <p:spPr/>
        <p:txBody>
          <a:bodyPr/>
          <a:lstStyle/>
          <a:p>
            <a:r>
              <a:rPr lang="en-US" dirty="0">
                <a:latin typeface="+mj-lt"/>
                <a:cs typeface="Arial"/>
              </a:rPr>
              <a:t>What is imagery, and how can this language technique contribute to the creation of tone in writing?</a:t>
            </a:r>
            <a:endParaRPr lang="en-US" dirty="0">
              <a:latin typeface="+mj-lt"/>
            </a:endParaRPr>
          </a:p>
        </p:txBody>
      </p:sp>
      <p:sp>
        <p:nvSpPr>
          <p:cNvPr id="5" name="Text Placeholder 4">
            <a:extLst>
              <a:ext uri="{FF2B5EF4-FFF2-40B4-BE49-F238E27FC236}">
                <a16:creationId xmlns:a16="http://schemas.microsoft.com/office/drawing/2014/main" id="{168CE965-54CC-F7CE-521B-89C4285F8405}"/>
              </a:ext>
            </a:extLst>
          </p:cNvPr>
          <p:cNvSpPr>
            <a:spLocks noGrp="1"/>
          </p:cNvSpPr>
          <p:nvPr>
            <p:ph type="body" sz="quarter" idx="17"/>
          </p:nvPr>
        </p:nvSpPr>
        <p:spPr>
          <a:xfrm>
            <a:off x="360000" y="1888165"/>
            <a:ext cx="5912981" cy="4807835"/>
          </a:xfrm>
        </p:spPr>
        <p:txBody>
          <a:bodyPr vert="horz" lIns="0" tIns="0" rIns="0" bIns="0" rtlCol="0" anchor="t">
            <a:noAutofit/>
          </a:bodyPr>
          <a:lstStyle/>
          <a:p>
            <a:r>
              <a:rPr lang="en-US" dirty="0">
                <a:latin typeface="+mn-lt"/>
                <a:cs typeface="Arial"/>
              </a:rPr>
              <a:t>Imagery is the use of descriptive language that appeals to the senses—sight, sound, smell, taste, and touch—to create vivid mental pictures or evoke emotional responses in the reader. It helps convey ideas and emotions more effectively by allowing readers to </a:t>
            </a:r>
            <a:r>
              <a:rPr lang="en-US" dirty="0" err="1">
                <a:latin typeface="+mn-lt"/>
                <a:cs typeface="Arial"/>
              </a:rPr>
              <a:t>visualise</a:t>
            </a:r>
            <a:r>
              <a:rPr lang="en-US" dirty="0">
                <a:latin typeface="+mn-lt"/>
                <a:cs typeface="Arial"/>
              </a:rPr>
              <a:t> or feel the experiences being described.</a:t>
            </a:r>
            <a:endParaRPr lang="en-US" dirty="0">
              <a:latin typeface="+mn-lt"/>
            </a:endParaRPr>
          </a:p>
        </p:txBody>
      </p:sp>
      <p:pic>
        <p:nvPicPr>
          <p:cNvPr id="7" name="Picture 6" descr="A colorful circle design with a silhouette of a person's head to symbolically represent the senses">
            <a:extLst>
              <a:ext uri="{FF2B5EF4-FFF2-40B4-BE49-F238E27FC236}">
                <a16:creationId xmlns:a16="http://schemas.microsoft.com/office/drawing/2014/main" id="{213E0FBE-C4BC-6893-AA46-397AF8982569}"/>
              </a:ext>
            </a:extLst>
          </p:cNvPr>
          <p:cNvPicPr>
            <a:picLocks noChangeAspect="1"/>
          </p:cNvPicPr>
          <p:nvPr/>
        </p:nvPicPr>
        <p:blipFill>
          <a:blip r:embed="rId3"/>
          <a:stretch>
            <a:fillRect/>
          </a:stretch>
        </p:blipFill>
        <p:spPr>
          <a:xfrm>
            <a:off x="6535678" y="1888165"/>
            <a:ext cx="4965041" cy="3509693"/>
          </a:xfrm>
          <a:prstGeom prst="rect">
            <a:avLst/>
          </a:prstGeom>
        </p:spPr>
      </p:pic>
      <p:sp>
        <p:nvSpPr>
          <p:cNvPr id="2" name="Slide Number Placeholder 1">
            <a:extLst>
              <a:ext uri="{FF2B5EF4-FFF2-40B4-BE49-F238E27FC236}">
                <a16:creationId xmlns:a16="http://schemas.microsoft.com/office/drawing/2014/main" id="{82AC3522-2849-5C04-8E83-9767FE2F5C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6659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AC2BE-67DD-433A-95A0-1D3F1230C7A7}"/>
              </a:ext>
            </a:extLst>
          </p:cNvPr>
          <p:cNvSpPr>
            <a:spLocks noGrp="1"/>
          </p:cNvSpPr>
          <p:nvPr>
            <p:ph type="title"/>
          </p:nvPr>
        </p:nvSpPr>
        <p:spPr/>
        <p:txBody>
          <a:bodyPr/>
          <a:lstStyle/>
          <a:p>
            <a:r>
              <a:rPr lang="en-AU">
                <a:latin typeface="+mj-lt"/>
              </a:rPr>
              <a:t>Imagery or ideas?</a:t>
            </a:r>
          </a:p>
        </p:txBody>
      </p:sp>
      <p:sp>
        <p:nvSpPr>
          <p:cNvPr id="4" name="Text Placeholder 3">
            <a:extLst>
              <a:ext uri="{FF2B5EF4-FFF2-40B4-BE49-F238E27FC236}">
                <a16:creationId xmlns:a16="http://schemas.microsoft.com/office/drawing/2014/main" id="{3AB73D05-247D-3045-C260-BD51F675E1CD}"/>
              </a:ext>
            </a:extLst>
          </p:cNvPr>
          <p:cNvSpPr>
            <a:spLocks noGrp="1"/>
          </p:cNvSpPr>
          <p:nvPr>
            <p:ph type="body" sz="quarter" idx="18"/>
          </p:nvPr>
        </p:nvSpPr>
        <p:spPr/>
        <p:txBody>
          <a:bodyPr/>
          <a:lstStyle/>
          <a:p>
            <a:r>
              <a:rPr lang="en-AU">
                <a:latin typeface="+mj-lt"/>
              </a:rPr>
              <a:t>Poets use both – and both have their uses</a:t>
            </a:r>
          </a:p>
        </p:txBody>
      </p:sp>
      <p:sp>
        <p:nvSpPr>
          <p:cNvPr id="5" name="Text Placeholder 4">
            <a:extLst>
              <a:ext uri="{FF2B5EF4-FFF2-40B4-BE49-F238E27FC236}">
                <a16:creationId xmlns:a16="http://schemas.microsoft.com/office/drawing/2014/main" id="{07A9481E-6994-F6BF-C410-F37EE9500F4D}"/>
              </a:ext>
            </a:extLst>
          </p:cNvPr>
          <p:cNvSpPr>
            <a:spLocks noGrp="1"/>
          </p:cNvSpPr>
          <p:nvPr>
            <p:ph type="body" sz="quarter" idx="17"/>
          </p:nvPr>
        </p:nvSpPr>
        <p:spPr/>
        <p:txBody>
          <a:bodyPr/>
          <a:lstStyle/>
          <a:p>
            <a:r>
              <a:rPr lang="en-AU" dirty="0">
                <a:latin typeface="+mn-lt"/>
              </a:rPr>
              <a:t>‘And it goes through our blood veins’ </a:t>
            </a:r>
          </a:p>
          <a:p>
            <a:r>
              <a:rPr lang="en-AU" dirty="0">
                <a:latin typeface="+mn-lt"/>
              </a:rPr>
              <a:t> </a:t>
            </a:r>
            <a:r>
              <a:rPr lang="en-AU" dirty="0">
                <a:solidFill>
                  <a:schemeClr val="tx2"/>
                </a:solidFill>
                <a:latin typeface="+mn-lt"/>
              </a:rPr>
              <a:t>– reminds us of the sight, smell or feel of blood. The poet is using our senses to get us excited (or disgusted?)</a:t>
            </a:r>
            <a:endParaRPr lang="en-AU" dirty="0">
              <a:latin typeface="+mn-lt"/>
            </a:endParaRPr>
          </a:p>
          <a:p>
            <a:pPr>
              <a:spcBef>
                <a:spcPts val="3600"/>
              </a:spcBef>
            </a:pPr>
            <a:r>
              <a:rPr lang="en-AU" dirty="0">
                <a:latin typeface="+mn-lt"/>
              </a:rPr>
              <a:t>‘the more our cells grow,  </a:t>
            </a:r>
          </a:p>
          <a:p>
            <a:r>
              <a:rPr lang="en-AU" dirty="0">
                <a:latin typeface="+mn-lt"/>
              </a:rPr>
              <a:t>the more we grow,  </a:t>
            </a:r>
          </a:p>
          <a:p>
            <a:r>
              <a:rPr lang="en-AU" dirty="0">
                <a:latin typeface="+mn-lt"/>
              </a:rPr>
              <a:t>in wealth and health’</a:t>
            </a:r>
          </a:p>
          <a:p>
            <a:r>
              <a:rPr lang="en-AU" dirty="0">
                <a:latin typeface="+mn-lt"/>
              </a:rPr>
              <a:t> </a:t>
            </a:r>
            <a:r>
              <a:rPr lang="en-AU" dirty="0">
                <a:solidFill>
                  <a:schemeClr val="tx2"/>
                </a:solidFill>
                <a:latin typeface="+mn-lt"/>
              </a:rPr>
              <a:t>– ‘wealth’ and ‘health’ are ideas. You can’t touch or smell them like blood (they are ‘abstract’)</a:t>
            </a:r>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A6D81F51-9AF7-CCDA-DD31-B2A9EC477E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56529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882D5-B8A6-ED89-4F5F-B41B760C3613}"/>
              </a:ext>
            </a:extLst>
          </p:cNvPr>
          <p:cNvSpPr>
            <a:spLocks noGrp="1"/>
          </p:cNvSpPr>
          <p:nvPr>
            <p:ph type="title"/>
          </p:nvPr>
        </p:nvSpPr>
        <p:spPr/>
        <p:txBody>
          <a:bodyPr/>
          <a:lstStyle/>
          <a:p>
            <a:r>
              <a:rPr lang="en-US" dirty="0">
                <a:latin typeface="+mj-lt"/>
                <a:cs typeface="Arial"/>
              </a:rPr>
              <a:t>Types of Imagery (1)</a:t>
            </a:r>
            <a:endParaRPr lang="en-US" dirty="0">
              <a:latin typeface="+mj-lt"/>
            </a:endParaRPr>
          </a:p>
        </p:txBody>
      </p:sp>
      <p:sp>
        <p:nvSpPr>
          <p:cNvPr id="4" name="Text Placeholder 3">
            <a:extLst>
              <a:ext uri="{FF2B5EF4-FFF2-40B4-BE49-F238E27FC236}">
                <a16:creationId xmlns:a16="http://schemas.microsoft.com/office/drawing/2014/main" id="{93E572E3-28A9-C784-2C84-2E5810AF7D79}"/>
              </a:ext>
            </a:extLst>
          </p:cNvPr>
          <p:cNvSpPr>
            <a:spLocks noGrp="1"/>
          </p:cNvSpPr>
          <p:nvPr>
            <p:ph type="body" sz="quarter" idx="18"/>
          </p:nvPr>
        </p:nvSpPr>
        <p:spPr/>
        <p:txBody>
          <a:bodyPr/>
          <a:lstStyle/>
          <a:p>
            <a:r>
              <a:rPr lang="en-US" dirty="0">
                <a:latin typeface="+mj-lt"/>
                <a:cs typeface="Arial"/>
              </a:rPr>
              <a:t>What are some different types of imagery and what effect do they have?</a:t>
            </a:r>
            <a:endParaRPr lang="en-US" dirty="0">
              <a:latin typeface="+mj-lt"/>
            </a:endParaRPr>
          </a:p>
        </p:txBody>
      </p:sp>
      <p:graphicFrame>
        <p:nvGraphicFramePr>
          <p:cNvPr id="9" name="Table 8" descr="&#10;Type of Imagery​&#10;&#10;Definition​&#10;&#10;Example from &quot;Australian Air&quot;​&#10;&#10;Effect on reader​&#10;&#10;Visual Imagery​&#10;&#10;Descriptive language that appeals to the sense of sight.​&#10;&#10;&quot;Open your windows, let fresh air flood your homes, flood your lungs, flood your brains!&quot;​&#10;&#10;Helps readers create mental pictures of scenes, objects, or characters. The example evokes a clear visual of fresh air entering spaces, symbolising renewal and clarity.​&#10;&#10;Kinaesthetic imagery​&#10;&#10;Descriptive language that evokes the sense of movement or physical sensations.​&#10;&#10;&quot;Grab your pens and your paper&quot;​&#10;&#10;Conveys feelings of motion, action, or physical experiences.​&#10;&#10;The example suggests action and movement, encouraging the reader to engage and create.​&#10;&#10;">
            <a:extLst>
              <a:ext uri="{FF2B5EF4-FFF2-40B4-BE49-F238E27FC236}">
                <a16:creationId xmlns:a16="http://schemas.microsoft.com/office/drawing/2014/main" id="{2D79E007-3FBB-2157-74ED-E9BD7FFC4799}"/>
              </a:ext>
            </a:extLst>
          </p:cNvPr>
          <p:cNvGraphicFramePr>
            <a:graphicFrameLocks noGrp="1"/>
          </p:cNvGraphicFramePr>
          <p:nvPr>
            <p:extLst>
              <p:ext uri="{D42A27DB-BD31-4B8C-83A1-F6EECF244321}">
                <p14:modId xmlns:p14="http://schemas.microsoft.com/office/powerpoint/2010/main" val="2615221703"/>
              </p:ext>
            </p:extLst>
          </p:nvPr>
        </p:nvGraphicFramePr>
        <p:xfrm>
          <a:off x="360000" y="1477606"/>
          <a:ext cx="11484001" cy="4676521"/>
        </p:xfrm>
        <a:graphic>
          <a:graphicData uri="http://schemas.openxmlformats.org/drawingml/2006/table">
            <a:tbl>
              <a:tblPr firstRow="1" bandRow="1">
                <a:tableStyleId>{B301B821-A1FF-4177-AEE7-76D212191A09}</a:tableStyleId>
              </a:tblPr>
              <a:tblGrid>
                <a:gridCol w="1858524">
                  <a:extLst>
                    <a:ext uri="{9D8B030D-6E8A-4147-A177-3AD203B41FA5}">
                      <a16:colId xmlns:a16="http://schemas.microsoft.com/office/drawing/2014/main" val="1805702863"/>
                    </a:ext>
                  </a:extLst>
                </a:gridCol>
                <a:gridCol w="2220653">
                  <a:extLst>
                    <a:ext uri="{9D8B030D-6E8A-4147-A177-3AD203B41FA5}">
                      <a16:colId xmlns:a16="http://schemas.microsoft.com/office/drawing/2014/main" val="1057853376"/>
                    </a:ext>
                  </a:extLst>
                </a:gridCol>
                <a:gridCol w="2220653">
                  <a:extLst>
                    <a:ext uri="{9D8B030D-6E8A-4147-A177-3AD203B41FA5}">
                      <a16:colId xmlns:a16="http://schemas.microsoft.com/office/drawing/2014/main" val="251953883"/>
                    </a:ext>
                  </a:extLst>
                </a:gridCol>
                <a:gridCol w="5184171">
                  <a:extLst>
                    <a:ext uri="{9D8B030D-6E8A-4147-A177-3AD203B41FA5}">
                      <a16:colId xmlns:a16="http://schemas.microsoft.com/office/drawing/2014/main" val="262152465"/>
                    </a:ext>
                  </a:extLst>
                </a:gridCol>
              </a:tblGrid>
              <a:tr h="411600">
                <a:tc>
                  <a:txBody>
                    <a:bodyPr/>
                    <a:lstStyle/>
                    <a:p>
                      <a:pPr marL="108000" lvl="0">
                        <a:lnSpc>
                          <a:spcPct val="125000"/>
                        </a:lnSpc>
                        <a:spcAft>
                          <a:spcPts val="1200"/>
                        </a:spcAft>
                        <a:buNone/>
                      </a:pPr>
                      <a:r>
                        <a:rPr lang="en-AU" sz="1800" b="1" dirty="0">
                          <a:solidFill>
                            <a:srgbClr val="FFFFFF"/>
                          </a:solidFill>
                          <a:effectLst/>
                          <a:latin typeface="+mj-lt"/>
                        </a:rPr>
                        <a:t>Type of Imagery</a:t>
                      </a:r>
                    </a:p>
                  </a:txBody>
                  <a:tcPr marL="68580" marR="6858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a:solidFill>
                            <a:srgbClr val="FFFFFF"/>
                          </a:solidFill>
                          <a:effectLst/>
                          <a:latin typeface="+mj-lt"/>
                        </a:rPr>
                        <a:t>Definition</a:t>
                      </a:r>
                    </a:p>
                  </a:txBody>
                  <a:tcPr marL="68580" marR="6858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a:solidFill>
                            <a:srgbClr val="FFFFFF"/>
                          </a:solidFill>
                          <a:effectLst/>
                          <a:latin typeface="+mj-lt"/>
                        </a:rPr>
                        <a:t>Example from Limelight</a:t>
                      </a:r>
                      <a:endParaRPr lang="en-AU" sz="1800" b="1" i="1">
                        <a:solidFill>
                          <a:srgbClr val="FFFFFF"/>
                        </a:solidFill>
                        <a:effectLst/>
                        <a:latin typeface="+mj-lt"/>
                      </a:endParaRPr>
                    </a:p>
                  </a:txBody>
                  <a:tcPr marL="68580" marR="6858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dirty="0">
                          <a:solidFill>
                            <a:srgbClr val="FFFFFF"/>
                          </a:solidFill>
                          <a:effectLst/>
                          <a:latin typeface="+mj-lt"/>
                        </a:rPr>
                        <a:t>Effect on reader</a:t>
                      </a:r>
                    </a:p>
                  </a:txBody>
                  <a:tcPr marL="68580" marR="685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3548558"/>
                  </a:ext>
                </a:extLst>
              </a:tr>
              <a:tr h="1596727">
                <a:tc>
                  <a:txBody>
                    <a:bodyPr/>
                    <a:lstStyle/>
                    <a:p>
                      <a:pPr marL="108000" lvl="0">
                        <a:lnSpc>
                          <a:spcPct val="125000"/>
                        </a:lnSpc>
                        <a:spcAft>
                          <a:spcPts val="1200"/>
                        </a:spcAft>
                        <a:buNone/>
                      </a:pPr>
                      <a:r>
                        <a:rPr lang="en-AU" sz="1600">
                          <a:solidFill>
                            <a:srgbClr val="22272B"/>
                          </a:solidFill>
                          <a:effectLst/>
                        </a:rPr>
                        <a:t>Visual Imagery</a:t>
                      </a:r>
                      <a:endParaRPr lang="en-AU" sz="1600">
                        <a:solidFill>
                          <a:srgbClr val="22272B"/>
                        </a:solidFill>
                        <a:effectLst/>
                        <a:latin typeface="Aria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a:solidFill>
                            <a:srgbClr val="22272B"/>
                          </a:solidFill>
                          <a:effectLst/>
                        </a:rPr>
                        <a:t>Descriptive language that appeals to the sense of sight.</a:t>
                      </a:r>
                      <a:endParaRPr lang="en-US" sz="160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a:solidFill>
                            <a:srgbClr val="22272B"/>
                          </a:solidFill>
                          <a:effectLst/>
                        </a:rPr>
                        <a:t>‘Open your windows, let fresh air flood your homes, flood your lungs, flood your brains!’ (‘Australian Air’)</a:t>
                      </a:r>
                      <a:endParaRPr lang="en-US" sz="1600"/>
                    </a:p>
                  </a:txBody>
                  <a:tcP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Helps readers create mental pictures of scenes, objects, or characters. The example evokes a clear visual of fresh air entering spaces, symbolising renewal and clarity.</a:t>
                      </a:r>
                      <a:endParaRPr lang="en-AU" sz="1600" b="0" i="0" u="none" strike="noStrike" noProof="0" dirty="0">
                        <a:solidFill>
                          <a:srgbClr val="22272B"/>
                        </a:solidFill>
                        <a:effectLst/>
                      </a:endParaRPr>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7681975"/>
                  </a:ext>
                </a:extLst>
              </a:tr>
              <a:tr h="1596727">
                <a:tc>
                  <a:txBody>
                    <a:bodyPr/>
                    <a:lstStyle/>
                    <a:p>
                      <a:pPr marL="108000" lvl="0">
                        <a:lnSpc>
                          <a:spcPct val="125000"/>
                        </a:lnSpc>
                        <a:spcAft>
                          <a:spcPts val="1200"/>
                        </a:spcAft>
                        <a:buNone/>
                      </a:pPr>
                      <a:r>
                        <a:rPr lang="en-AU" sz="1600">
                          <a:solidFill>
                            <a:srgbClr val="22272B"/>
                          </a:solidFill>
                          <a:effectLst/>
                        </a:rPr>
                        <a:t>Kinaesthetic and tactile imagery</a:t>
                      </a:r>
                      <a:endParaRPr lang="en-AU" sz="1600">
                        <a:solidFill>
                          <a:srgbClr val="22272B"/>
                        </a:solidFill>
                        <a:effectLst/>
                        <a:latin typeface="Arial"/>
                      </a:endParaRP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a:solidFill>
                            <a:srgbClr val="22272B"/>
                          </a:solidFill>
                          <a:effectLst/>
                        </a:rPr>
                        <a:t>Descriptive language that evokes the sense of movement or physical sensations.</a:t>
                      </a:r>
                      <a:endParaRPr lang="en-US" sz="160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dirty="0"/>
                        <a:t>‘It was a nice sunny day as I felt the gentle touch of the sand’ (‘Embrace our differences’)</a:t>
                      </a:r>
                    </a:p>
                    <a:p>
                      <a:pPr marL="108000" lvl="0">
                        <a:lnSpc>
                          <a:spcPct val="125000"/>
                        </a:lnSpc>
                        <a:spcAft>
                          <a:spcPts val="1200"/>
                        </a:spcAft>
                        <a:buNone/>
                      </a:pPr>
                      <a:endParaRPr lang="en-US" sz="1600" dirty="0"/>
                    </a:p>
                  </a:txBody>
                  <a:tcPr>
                    <a:lnL>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Conveys feelings of motion, action, or physical experiences.</a:t>
                      </a:r>
                    </a:p>
                    <a:p>
                      <a:pPr marL="108000" lvl="0">
                        <a:lnSpc>
                          <a:spcPct val="125000"/>
                        </a:lnSpc>
                        <a:spcAft>
                          <a:spcPts val="1200"/>
                        </a:spcAft>
                        <a:buNone/>
                      </a:pPr>
                      <a:r>
                        <a:rPr lang="en-AU" sz="1600" b="0" u="none" strike="noStrike" noProof="0" dirty="0">
                          <a:solidFill>
                            <a:srgbClr val="22272B"/>
                          </a:solidFill>
                          <a:effectLst/>
                        </a:rPr>
                        <a:t>The example suggests warmth and softness, encouraging the reader to engage and feel positive emotions.</a:t>
                      </a:r>
                      <a:endParaRPr lang="en-AU" sz="1600" dirty="0"/>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785082"/>
                  </a:ext>
                </a:extLst>
              </a:tr>
            </a:tbl>
          </a:graphicData>
        </a:graphic>
      </p:graphicFrame>
      <p:sp>
        <p:nvSpPr>
          <p:cNvPr id="2" name="Slide Number Placeholder 1">
            <a:extLst>
              <a:ext uri="{FF2B5EF4-FFF2-40B4-BE49-F238E27FC236}">
                <a16:creationId xmlns:a16="http://schemas.microsoft.com/office/drawing/2014/main" id="{E8ABCEE8-4F8B-CE95-A2FC-110ECF5A22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6636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A19975-35CC-658F-C478-DCA3E017B71B}"/>
              </a:ext>
            </a:extLst>
          </p:cNvPr>
          <p:cNvSpPr>
            <a:spLocks noGrp="1"/>
          </p:cNvSpPr>
          <p:nvPr>
            <p:ph type="title"/>
          </p:nvPr>
        </p:nvSpPr>
        <p:spPr/>
        <p:txBody>
          <a:bodyPr/>
          <a:lstStyle/>
          <a:p>
            <a:r>
              <a:rPr lang="en-US" dirty="0">
                <a:latin typeface="+mj-lt"/>
                <a:cs typeface="Arial"/>
              </a:rPr>
              <a:t>Types of Imagery (2)</a:t>
            </a:r>
          </a:p>
        </p:txBody>
      </p:sp>
      <p:sp>
        <p:nvSpPr>
          <p:cNvPr id="4" name="Text Placeholder 3">
            <a:extLst>
              <a:ext uri="{FF2B5EF4-FFF2-40B4-BE49-F238E27FC236}">
                <a16:creationId xmlns:a16="http://schemas.microsoft.com/office/drawing/2014/main" id="{AC63AFCA-A55C-9638-3448-09D9DA5C5215}"/>
              </a:ext>
            </a:extLst>
          </p:cNvPr>
          <p:cNvSpPr>
            <a:spLocks noGrp="1"/>
          </p:cNvSpPr>
          <p:nvPr>
            <p:ph type="body" sz="quarter" idx="18"/>
          </p:nvPr>
        </p:nvSpPr>
        <p:spPr/>
        <p:txBody>
          <a:bodyPr/>
          <a:lstStyle/>
          <a:p>
            <a:r>
              <a:rPr lang="en-US">
                <a:latin typeface="+mj-lt"/>
              </a:rPr>
              <a:t>What are some different types of imagery and what effect do they have?</a:t>
            </a:r>
          </a:p>
        </p:txBody>
      </p:sp>
      <p:graphicFrame>
        <p:nvGraphicFramePr>
          <p:cNvPr id="7" name="Table 6" descr="&#10;Type of Imagery​&#10;&#10;Definition​&#10;&#10;Example from &quot;Australian Air&quot;​&#10;&#10;Effect on reader​&#10;&#10;Auditory Imagery​&#10;&#10;Descriptive language that appeals to the sense of sound/hearing.​&#10;&#10;&quot;We breathe in, we breathe out&quot;​&#10;&#10;Helps readers imagine sounds, enhancing the emotional impact of a scene. The repetition in the example creates a rhythmic sound, emphasising the natural process of breathing and the importance of life.​&#10;&#10;Tactile Imagery​&#10;&#10;Descriptive language that evokes the sense of touch and feeling.​&#10;&#10;&quot;Choking from our own depression&quot;​&#10;&#10;Evokes physical sensations or textures, making the experience more tangible. In the example, this phrase conveys a physical sensation of suffocation, representing emotional pain.​&#10;&#10;">
            <a:extLst>
              <a:ext uri="{FF2B5EF4-FFF2-40B4-BE49-F238E27FC236}">
                <a16:creationId xmlns:a16="http://schemas.microsoft.com/office/drawing/2014/main" id="{3E745ADF-BD28-39A7-2823-7D134B5FB5EB}"/>
              </a:ext>
            </a:extLst>
          </p:cNvPr>
          <p:cNvGraphicFramePr>
            <a:graphicFrameLocks noGrp="1"/>
          </p:cNvGraphicFramePr>
          <p:nvPr>
            <p:extLst>
              <p:ext uri="{D42A27DB-BD31-4B8C-83A1-F6EECF244321}">
                <p14:modId xmlns:p14="http://schemas.microsoft.com/office/powerpoint/2010/main" val="2211235408"/>
              </p:ext>
            </p:extLst>
          </p:nvPr>
        </p:nvGraphicFramePr>
        <p:xfrm>
          <a:off x="360000" y="1480699"/>
          <a:ext cx="11484000" cy="4230580"/>
        </p:xfrm>
        <a:graphic>
          <a:graphicData uri="http://schemas.openxmlformats.org/drawingml/2006/table">
            <a:tbl>
              <a:tblPr firstRow="1" bandRow="1">
                <a:tableStyleId>{B301B821-A1FF-4177-AEE7-76D212191A09}</a:tableStyleId>
              </a:tblPr>
              <a:tblGrid>
                <a:gridCol w="1927627">
                  <a:extLst>
                    <a:ext uri="{9D8B030D-6E8A-4147-A177-3AD203B41FA5}">
                      <a16:colId xmlns:a16="http://schemas.microsoft.com/office/drawing/2014/main" val="1805702863"/>
                    </a:ext>
                  </a:extLst>
                </a:gridCol>
                <a:gridCol w="1927627">
                  <a:extLst>
                    <a:ext uri="{9D8B030D-6E8A-4147-A177-3AD203B41FA5}">
                      <a16:colId xmlns:a16="http://schemas.microsoft.com/office/drawing/2014/main" val="1057853376"/>
                    </a:ext>
                  </a:extLst>
                </a:gridCol>
                <a:gridCol w="1927627">
                  <a:extLst>
                    <a:ext uri="{9D8B030D-6E8A-4147-A177-3AD203B41FA5}">
                      <a16:colId xmlns:a16="http://schemas.microsoft.com/office/drawing/2014/main" val="251953883"/>
                    </a:ext>
                  </a:extLst>
                </a:gridCol>
                <a:gridCol w="5701119">
                  <a:extLst>
                    <a:ext uri="{9D8B030D-6E8A-4147-A177-3AD203B41FA5}">
                      <a16:colId xmlns:a16="http://schemas.microsoft.com/office/drawing/2014/main" val="262152465"/>
                    </a:ext>
                  </a:extLst>
                </a:gridCol>
              </a:tblGrid>
              <a:tr h="411600">
                <a:tc>
                  <a:txBody>
                    <a:bodyPr/>
                    <a:lstStyle/>
                    <a:p>
                      <a:pPr marL="108000" lvl="0">
                        <a:lnSpc>
                          <a:spcPct val="125000"/>
                        </a:lnSpc>
                        <a:spcAft>
                          <a:spcPts val="1200"/>
                        </a:spcAft>
                        <a:buNone/>
                      </a:pPr>
                      <a:r>
                        <a:rPr lang="en-AU" sz="1800" b="1" dirty="0">
                          <a:solidFill>
                            <a:srgbClr val="FFFFFF"/>
                          </a:solidFill>
                          <a:effectLst/>
                          <a:latin typeface="+mj-lt"/>
                        </a:rPr>
                        <a:t>Type of Imagery</a:t>
                      </a:r>
                    </a:p>
                  </a:txBody>
                  <a:tcPr marL="68580" marR="6858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dirty="0">
                          <a:solidFill>
                            <a:srgbClr val="FFFFFF"/>
                          </a:solidFill>
                          <a:effectLst/>
                          <a:latin typeface="+mj-lt"/>
                        </a:rPr>
                        <a:t>Definition</a:t>
                      </a:r>
                    </a:p>
                  </a:txBody>
                  <a:tcPr marL="68580" marR="6858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dirty="0">
                          <a:solidFill>
                            <a:srgbClr val="FFFFFF"/>
                          </a:solidFill>
                          <a:effectLst/>
                          <a:latin typeface="+mj-lt"/>
                        </a:rPr>
                        <a:t>Example from Limelight</a:t>
                      </a:r>
                      <a:endParaRPr lang="en-AU" sz="1800" b="1" i="1" dirty="0">
                        <a:solidFill>
                          <a:srgbClr val="FFFFFF"/>
                        </a:solidFill>
                        <a:effectLst/>
                        <a:latin typeface="+mj-lt"/>
                      </a:endParaRPr>
                    </a:p>
                  </a:txBody>
                  <a:tcPr marL="68580" marR="6858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dirty="0">
                          <a:solidFill>
                            <a:srgbClr val="FFFFFF"/>
                          </a:solidFill>
                          <a:effectLst/>
                          <a:latin typeface="+mj-lt"/>
                        </a:rPr>
                        <a:t>Effect on reader</a:t>
                      </a:r>
                    </a:p>
                  </a:txBody>
                  <a:tcPr marL="68580" marR="685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3548558"/>
                  </a:ext>
                </a:extLst>
              </a:tr>
              <a:tr h="1596727">
                <a:tc>
                  <a:txBody>
                    <a:bodyPr/>
                    <a:lstStyle/>
                    <a:p>
                      <a:pPr marL="108000" lvl="0">
                        <a:lnSpc>
                          <a:spcPct val="125000"/>
                        </a:lnSpc>
                        <a:spcAft>
                          <a:spcPts val="1200"/>
                        </a:spcAft>
                        <a:buNone/>
                      </a:pPr>
                      <a:r>
                        <a:rPr lang="en-AU" sz="1600" dirty="0">
                          <a:solidFill>
                            <a:srgbClr val="22272B"/>
                          </a:solidFill>
                          <a:effectLst/>
                        </a:rPr>
                        <a:t>Auditory Imagery</a:t>
                      </a:r>
                      <a:endParaRPr lang="en-AU" sz="1600" dirty="0">
                        <a:solidFill>
                          <a:srgbClr val="22272B"/>
                        </a:solidFill>
                        <a:effectLst/>
                        <a:latin typeface="+mn-lt"/>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a:solidFill>
                            <a:srgbClr val="22272B"/>
                          </a:solidFill>
                          <a:effectLst/>
                        </a:rPr>
                        <a:t>Descriptive language that appeals to the sense of sound or hearing.</a:t>
                      </a:r>
                      <a:endParaRPr lang="en-US" sz="1600">
                        <a:latin typeface="+mn-lt"/>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‘We breathe in, we breathe out’ (‘Australian Air’)</a:t>
                      </a:r>
                      <a:endParaRPr lang="en-US" sz="1600" dirty="0">
                        <a:latin typeface="+mn-lt"/>
                      </a:endParaRPr>
                    </a:p>
                  </a:txBody>
                  <a:tcP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Helps readers imagine sounds, enhancing the emotional impact of a scene. The repetition in the example creates a rhythmic sound, emphasising the natural process of breathing and the importance of life.</a:t>
                      </a:r>
                      <a:endParaRPr lang="en-US" sz="1600" dirty="0">
                        <a:latin typeface="+mn-lt"/>
                      </a:endParaRPr>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7681975"/>
                  </a:ext>
                </a:extLst>
              </a:tr>
              <a:tr h="1596727">
                <a:tc>
                  <a:txBody>
                    <a:bodyPr/>
                    <a:lstStyle/>
                    <a:p>
                      <a:pPr marL="108000" lvl="0">
                        <a:lnSpc>
                          <a:spcPct val="125000"/>
                        </a:lnSpc>
                        <a:spcAft>
                          <a:spcPts val="1200"/>
                        </a:spcAft>
                        <a:buNone/>
                      </a:pPr>
                      <a:r>
                        <a:rPr lang="en-AU" sz="1600">
                          <a:solidFill>
                            <a:srgbClr val="22272B"/>
                          </a:solidFill>
                          <a:effectLst/>
                        </a:rPr>
                        <a:t>Olfactory and gustatory imagery</a:t>
                      </a:r>
                      <a:endParaRPr lang="en-AU" sz="1600">
                        <a:solidFill>
                          <a:srgbClr val="22272B"/>
                        </a:solidFill>
                        <a:effectLst/>
                        <a:latin typeface="+mn-lt"/>
                      </a:endParaRP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a:solidFill>
                            <a:srgbClr val="22272B"/>
                          </a:solidFill>
                          <a:effectLst/>
                        </a:rPr>
                        <a:t>Descriptive language that evokes the sense of smell and taste.</a:t>
                      </a:r>
                      <a:endParaRPr lang="en-AU" sz="1600" b="0" i="0" u="none" strike="noStrike" noProof="0">
                        <a:solidFill>
                          <a:srgbClr val="22272B"/>
                        </a:solidFill>
                        <a:effectLst/>
                        <a:latin typeface="+mn-lt"/>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US" sz="1600" dirty="0"/>
                        <a:t>‘a horrible </a:t>
                      </a:r>
                      <a:r>
                        <a:rPr lang="en-US" sz="1600" dirty="0" err="1"/>
                        <a:t>mould</a:t>
                      </a:r>
                      <a:r>
                        <a:rPr lang="en-US" sz="1600" dirty="0"/>
                        <a:t> condition’ and </a:t>
                      </a:r>
                      <a:r>
                        <a:rPr lang="en-AU" sz="1600" dirty="0"/>
                        <a:t>‘antibiotic ‘azotic’ beef stew to get rid of the flu’ </a:t>
                      </a:r>
                      <a:r>
                        <a:rPr lang="en-US" sz="1600" dirty="0"/>
                        <a:t>(‘Evolution’)</a:t>
                      </a:r>
                      <a:endParaRPr lang="en-US" sz="1600" dirty="0">
                        <a:latin typeface="+mn-lt"/>
                      </a:endParaRPr>
                    </a:p>
                  </a:txBody>
                  <a:tcPr>
                    <a:lnL>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Evokes sensations of smell and taste to make the experience more tangible. In the example, this phrase conveys a physical sensation of disgust to stress the writer’s ideas about modern life.</a:t>
                      </a:r>
                      <a:endParaRPr lang="en-US" sz="1600" dirty="0">
                        <a:latin typeface="+mn-lt"/>
                      </a:endParaRPr>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785082"/>
                  </a:ext>
                </a:extLst>
              </a:tr>
            </a:tbl>
          </a:graphicData>
        </a:graphic>
      </p:graphicFrame>
      <p:sp>
        <p:nvSpPr>
          <p:cNvPr id="2" name="Slide Number Placeholder 1">
            <a:extLst>
              <a:ext uri="{FF2B5EF4-FFF2-40B4-BE49-F238E27FC236}">
                <a16:creationId xmlns:a16="http://schemas.microsoft.com/office/drawing/2014/main" id="{950E55A8-23B2-08CE-3EF6-68550A5206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58798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panose="020B0604020202020204" pitchFamily="34" charset="0"/>
              </a:rPr>
              <a:t>Gradual release of  responsibility – modelled practice or ‘I</a:t>
            </a:r>
            <a:r>
              <a:rPr lang="en-US">
                <a:latin typeface="+mj-lt"/>
              </a:rPr>
              <a:t> do</a:t>
            </a:r>
            <a:r>
              <a:rPr lang="en-US">
                <a:latin typeface="+mj-lt"/>
                <a:cs typeface="Arial" panose="020B0604020202020204" pitchFamily="34" charset="0"/>
              </a:rPr>
              <a:t>’</a:t>
            </a:r>
            <a:endParaRPr lang="en-AU">
              <a:latin typeface="+mj-lt"/>
              <a:cs typeface="Arial" panose="020B0604020202020204" pitchFamily="34" charset="0"/>
            </a:endParaRPr>
          </a:p>
        </p:txBody>
      </p:sp>
    </p:spTree>
    <p:extLst>
      <p:ext uri="{BB962C8B-B14F-4D97-AF65-F5344CB8AC3E}">
        <p14:creationId xmlns:p14="http://schemas.microsoft.com/office/powerpoint/2010/main" val="384845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cs typeface="Arial"/>
              </a:rPr>
              <a:t>Considering the impact of imagery on tone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How can the use of imagery contribute to the distinctive voice and tone in poetry?</a:t>
            </a:r>
            <a:endParaRPr lang="en-US">
              <a:cs typeface="Arial"/>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585912"/>
          </a:xfrm>
        </p:spPr>
        <p:txBody>
          <a:bodyPr vert="horz" lIns="0" tIns="0" rIns="0" bIns="0" rtlCol="0" anchor="t">
            <a:noAutofit/>
          </a:bodyPr>
          <a:lstStyle/>
          <a:p>
            <a:r>
              <a:rPr lang="en-AU" b="1">
                <a:latin typeface="+mn-lt"/>
                <a:cs typeface="Arial"/>
              </a:rPr>
              <a:t>Example of imagery in ‘Australian Air’</a:t>
            </a:r>
          </a:p>
        </p:txBody>
      </p:sp>
      <p:graphicFrame>
        <p:nvGraphicFramePr>
          <p:cNvPr id="4" name="Table 3" descr="&#10;Type of Imagery​&#10;&#10;Example​&#10;&#10;Explanation of how this example contributes to the distinctive voice and tone of &quot;Australian Air&quot;​&#10;&#10;Visual Imagery​&#10;&#10;&quot;Open your windows, let fresh air flood your homes, flood your lungs, flood your brains!&quot;​&#10;&#10;The line &quot;Open your windows, let fresh air flood your homes, flood your lungs, flood your brains!&quot; employs strong visual imagery that enhances the distinctive youthful voice and urgent tone of &quot;Australian Air.&quot; The visual of fresh air entering homes evokes a sense of renewal and rejuvenation. This aligns with the poem’s overall theme of seeking positive change and emotional clarity, reinforcing the idea that fresh air symbolises new beginnings. The imperative to &quot;open your windows&quot; creates an urgent tone, encouraging readers to act. This active voice reflects a passionate call for change, establishing a dynamic and engaging youthful voice throughout the poem.​&#10;&#10;">
            <a:extLst>
              <a:ext uri="{FF2B5EF4-FFF2-40B4-BE49-F238E27FC236}">
                <a16:creationId xmlns:a16="http://schemas.microsoft.com/office/drawing/2014/main" id="{52802049-EACF-B8E3-CFED-E5CB6C4CF82D}"/>
              </a:ext>
            </a:extLst>
          </p:cNvPr>
          <p:cNvGraphicFramePr>
            <a:graphicFrameLocks noGrp="1"/>
          </p:cNvGraphicFramePr>
          <p:nvPr>
            <p:extLst>
              <p:ext uri="{D42A27DB-BD31-4B8C-83A1-F6EECF244321}">
                <p14:modId xmlns:p14="http://schemas.microsoft.com/office/powerpoint/2010/main" val="1507100884"/>
              </p:ext>
            </p:extLst>
          </p:nvPr>
        </p:nvGraphicFramePr>
        <p:xfrm>
          <a:off x="360001" y="2152999"/>
          <a:ext cx="11483998" cy="3548253"/>
        </p:xfrm>
        <a:graphic>
          <a:graphicData uri="http://schemas.openxmlformats.org/drawingml/2006/table">
            <a:tbl>
              <a:tblPr firstRow="1" bandRow="1">
                <a:tableStyleId>{B301B821-A1FF-4177-AEE7-76D212191A09}</a:tableStyleId>
              </a:tblPr>
              <a:tblGrid>
                <a:gridCol w="1958516">
                  <a:extLst>
                    <a:ext uri="{9D8B030D-6E8A-4147-A177-3AD203B41FA5}">
                      <a16:colId xmlns:a16="http://schemas.microsoft.com/office/drawing/2014/main" val="1057853376"/>
                    </a:ext>
                  </a:extLst>
                </a:gridCol>
                <a:gridCol w="1958516">
                  <a:extLst>
                    <a:ext uri="{9D8B030D-6E8A-4147-A177-3AD203B41FA5}">
                      <a16:colId xmlns:a16="http://schemas.microsoft.com/office/drawing/2014/main" val="251953883"/>
                    </a:ext>
                  </a:extLst>
                </a:gridCol>
                <a:gridCol w="7566966">
                  <a:extLst>
                    <a:ext uri="{9D8B030D-6E8A-4147-A177-3AD203B41FA5}">
                      <a16:colId xmlns:a16="http://schemas.microsoft.com/office/drawing/2014/main" val="262152465"/>
                    </a:ext>
                  </a:extLst>
                </a:gridCol>
              </a:tblGrid>
              <a:tr h="571500">
                <a:tc>
                  <a:txBody>
                    <a:bodyPr/>
                    <a:lstStyle/>
                    <a:p>
                      <a:pPr marL="108000" fontAlgn="base">
                        <a:lnSpc>
                          <a:spcPct val="125000"/>
                        </a:lnSpc>
                        <a:spcAft>
                          <a:spcPts val="1200"/>
                        </a:spcAft>
                      </a:pPr>
                      <a:r>
                        <a:rPr lang="en-AU" sz="1800" b="1" dirty="0">
                          <a:solidFill>
                            <a:srgbClr val="FFFFFF"/>
                          </a:solidFill>
                          <a:effectLst/>
                        </a:rPr>
                        <a:t>Type of Imagery</a:t>
                      </a:r>
                      <a:endParaRPr lang="en-AU" b="1" dirty="0">
                        <a:solidFill>
                          <a:srgbClr val="FFFFFF"/>
                        </a:solidFill>
                        <a:effectLst/>
                        <a:latin typeface="+mj-lt"/>
                      </a:endParaRPr>
                    </a:p>
                  </a:txBody>
                  <a:tcPr marL="68580" marR="6858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a:solidFill>
                            <a:srgbClr val="FFFFFF"/>
                          </a:solidFill>
                          <a:effectLst/>
                        </a:rPr>
                        <a:t>Example</a:t>
                      </a:r>
                      <a:endParaRPr lang="en-AU" sz="1800" b="1">
                        <a:solidFill>
                          <a:srgbClr val="FFFFFF"/>
                        </a:solidFill>
                        <a:effectLst/>
                        <a:latin typeface="+mj-lt"/>
                      </a:endParaRPr>
                    </a:p>
                  </a:txBody>
                  <a:tcPr marL="68580" marR="68580">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dirty="0">
                          <a:solidFill>
                            <a:srgbClr val="FFFFFF"/>
                          </a:solidFill>
                          <a:effectLst/>
                        </a:rPr>
                        <a:t>Explain how this example contributes to the distinctive voice and tone of ’Australian Air’</a:t>
                      </a:r>
                      <a:endParaRPr lang="en-AU" b="1" dirty="0">
                        <a:solidFill>
                          <a:srgbClr val="FFFFFF"/>
                        </a:solidFill>
                        <a:effectLst/>
                        <a:latin typeface="+mj-lt"/>
                      </a:endParaRPr>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3548558"/>
                  </a:ext>
                </a:extLst>
              </a:tr>
              <a:tr h="2428875">
                <a:tc>
                  <a:txBody>
                    <a:bodyPr/>
                    <a:lstStyle/>
                    <a:p>
                      <a:pPr marL="108000" fontAlgn="base">
                        <a:lnSpc>
                          <a:spcPct val="125000"/>
                        </a:lnSpc>
                        <a:spcAft>
                          <a:spcPts val="1200"/>
                        </a:spcAft>
                      </a:pPr>
                      <a:r>
                        <a:rPr lang="en-AU" sz="1600" dirty="0">
                          <a:solidFill>
                            <a:srgbClr val="22272B"/>
                          </a:solidFill>
                          <a:effectLst/>
                        </a:rPr>
                        <a:t>Visual Imagery</a:t>
                      </a:r>
                      <a:endParaRPr lang="en-AU" sz="1600" dirty="0">
                        <a:solidFill>
                          <a:srgbClr val="22272B"/>
                        </a:solidFill>
                        <a:effectLst/>
                        <a:latin typeface="Arial"/>
                      </a:endParaRP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"Open your windows, let fresh air flood your homes, flood your lungs, flood your brains!"</a:t>
                      </a:r>
                      <a:endParaRPr lang="en-US" sz="1600" dirty="0"/>
                    </a:p>
                  </a:txBody>
                  <a:tcPr>
                    <a:lnL>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The line ‘Open your windows, let fresh air flood your homes, flood your lungs, flood your brains!’ employs strong visual imagery that enhances the distinctive youthful voice and urgent tone of ‘Australian Air’. The visual of fresh air entering homes evokes a sense of hope and energy. This aligns with the poem’s overall theme of seeking positive change and emotional clarity, reinforcing the idea that fresh air symbolises new beginnings. The imperative to ‘open your windows’ creates an urgent tone, encouraging readers to act. This imagery supports a passionate call for change, establishing a dynamic and engaging youthful voice throughout the poem.</a:t>
                      </a:r>
                      <a:endParaRPr lang="en-US" sz="1600" dirty="0"/>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7681975"/>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48926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A386A-89B1-1CF0-5361-CC40341BD43B}"/>
              </a:ext>
            </a:extLst>
          </p:cNvPr>
          <p:cNvSpPr>
            <a:spLocks noGrp="1"/>
          </p:cNvSpPr>
          <p:nvPr>
            <p:ph type="title"/>
          </p:nvPr>
        </p:nvSpPr>
        <p:spPr/>
        <p:txBody>
          <a:bodyPr anchor="t">
            <a:normAutofit/>
          </a:bodyPr>
          <a:lstStyle/>
          <a:p>
            <a:r>
              <a:rPr lang="en-AU">
                <a:latin typeface="+mj-lt"/>
              </a:rPr>
              <a:t>But what does imagery do?</a:t>
            </a:r>
          </a:p>
        </p:txBody>
      </p:sp>
      <p:sp>
        <p:nvSpPr>
          <p:cNvPr id="4" name="Text Placeholder 3">
            <a:extLst>
              <a:ext uri="{FF2B5EF4-FFF2-40B4-BE49-F238E27FC236}">
                <a16:creationId xmlns:a16="http://schemas.microsoft.com/office/drawing/2014/main" id="{F3009949-BD32-E16F-EB95-2A607938BF58}"/>
              </a:ext>
            </a:extLst>
          </p:cNvPr>
          <p:cNvSpPr>
            <a:spLocks noGrp="1"/>
          </p:cNvSpPr>
          <p:nvPr>
            <p:ph type="body" sz="quarter" idx="18"/>
          </p:nvPr>
        </p:nvSpPr>
        <p:spPr/>
        <p:txBody>
          <a:bodyPr anchor="b">
            <a:noAutofit/>
          </a:bodyPr>
          <a:lstStyle/>
          <a:p>
            <a:pPr>
              <a:lnSpc>
                <a:spcPct val="140000"/>
              </a:lnSpc>
            </a:pPr>
            <a:r>
              <a:rPr lang="en-AU">
                <a:latin typeface="+mj-lt"/>
              </a:rPr>
              <a:t>It’s all about the analytical verb</a:t>
            </a:r>
          </a:p>
        </p:txBody>
      </p:sp>
      <p:sp>
        <p:nvSpPr>
          <p:cNvPr id="5" name="Text Placeholder 4">
            <a:extLst>
              <a:ext uri="{FF2B5EF4-FFF2-40B4-BE49-F238E27FC236}">
                <a16:creationId xmlns:a16="http://schemas.microsoft.com/office/drawing/2014/main" id="{CEE6DE5A-E7C4-DC4F-A882-94C935140BC5}"/>
              </a:ext>
            </a:extLst>
          </p:cNvPr>
          <p:cNvSpPr>
            <a:spLocks noGrp="1"/>
          </p:cNvSpPr>
          <p:nvPr>
            <p:ph type="body" sz="quarter" idx="17"/>
          </p:nvPr>
        </p:nvSpPr>
        <p:spPr/>
        <p:txBody>
          <a:bodyPr>
            <a:normAutofit/>
          </a:bodyPr>
          <a:lstStyle/>
          <a:p>
            <a:r>
              <a:rPr lang="en-AU" dirty="0">
                <a:latin typeface="+mn-lt"/>
              </a:rPr>
              <a:t>In the previous slide we saw that </a:t>
            </a:r>
            <a:r>
              <a:rPr lang="en-AU" b="0" i="0" u="none" strike="noStrike" noProof="0" dirty="0">
                <a:effectLst/>
                <a:latin typeface="+mn-lt"/>
              </a:rPr>
              <a:t>the strong visual imagery of ‘let fresh air flood’ </a:t>
            </a:r>
            <a:r>
              <a:rPr lang="en-AU" b="0" i="0" u="none" strike="noStrike" noProof="0" dirty="0">
                <a:solidFill>
                  <a:schemeClr val="tx2"/>
                </a:solidFill>
                <a:effectLst/>
                <a:latin typeface="+mn-lt"/>
              </a:rPr>
              <a:t>enhances</a:t>
            </a:r>
            <a:r>
              <a:rPr lang="en-AU" b="0" i="0" u="none" strike="noStrike" noProof="0" dirty="0">
                <a:effectLst/>
                <a:latin typeface="+mn-lt"/>
              </a:rPr>
              <a:t> the distinctive youthful voice and urgent tone of ‘Australian Air’.</a:t>
            </a:r>
          </a:p>
          <a:p>
            <a:r>
              <a:rPr lang="en-AU" dirty="0">
                <a:solidFill>
                  <a:schemeClr val="tx2"/>
                </a:solidFill>
                <a:latin typeface="+mn-lt"/>
              </a:rPr>
              <a:t>Enhances</a:t>
            </a:r>
            <a:r>
              <a:rPr lang="en-AU" dirty="0">
                <a:latin typeface="+mn-lt"/>
              </a:rPr>
              <a:t> is the </a:t>
            </a:r>
            <a:r>
              <a:rPr lang="en-AU" dirty="0">
                <a:solidFill>
                  <a:schemeClr val="accent2"/>
                </a:solidFill>
                <a:latin typeface="+mn-lt"/>
              </a:rPr>
              <a:t>verb</a:t>
            </a:r>
            <a:r>
              <a:rPr lang="en-AU" dirty="0">
                <a:latin typeface="+mn-lt"/>
              </a:rPr>
              <a:t> which allows the writer to </a:t>
            </a:r>
            <a:r>
              <a:rPr lang="en-AU" dirty="0">
                <a:solidFill>
                  <a:schemeClr val="accent2"/>
                </a:solidFill>
                <a:latin typeface="+mn-lt"/>
              </a:rPr>
              <a:t>explain and analyse what the imagery is doing.</a:t>
            </a:r>
            <a:endParaRPr lang="en-AU" dirty="0">
              <a:latin typeface="+mn-lt"/>
            </a:endParaRPr>
          </a:p>
          <a:p>
            <a:pPr>
              <a:spcBef>
                <a:spcPts val="3600"/>
              </a:spcBef>
            </a:pPr>
            <a:r>
              <a:rPr lang="en-AU" b="1" dirty="0">
                <a:latin typeface="+mj-lt"/>
              </a:rPr>
              <a:t>Imagery can also</a:t>
            </a:r>
          </a:p>
          <a:p>
            <a:r>
              <a:rPr lang="en-AU" dirty="0">
                <a:solidFill>
                  <a:schemeClr val="tx2"/>
                </a:solidFill>
                <a:latin typeface="+mn-lt"/>
              </a:rPr>
              <a:t>remind us …. evoke … reinforce … emphasise</a:t>
            </a:r>
          </a:p>
        </p:txBody>
      </p:sp>
      <p:pic>
        <p:nvPicPr>
          <p:cNvPr id="8" name="Picture Placeholder 7">
            <a:extLst>
              <a:ext uri="{FF2B5EF4-FFF2-40B4-BE49-F238E27FC236}">
                <a16:creationId xmlns:a16="http://schemas.microsoft.com/office/drawing/2014/main" id="{4F7219BB-4C1D-DBE1-B39F-D35B0ABA8BF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noFill/>
        </p:spPr>
      </p:pic>
      <p:sp>
        <p:nvSpPr>
          <p:cNvPr id="2" name="Slide Number Placeholder 1">
            <a:extLst>
              <a:ext uri="{FF2B5EF4-FFF2-40B4-BE49-F238E27FC236}">
                <a16:creationId xmlns:a16="http://schemas.microsoft.com/office/drawing/2014/main" id="{BAA7258A-6EAF-78F3-588A-9DCB0CFAFE0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a:p>
        </p:txBody>
      </p:sp>
    </p:spTree>
    <p:extLst>
      <p:ext uri="{BB962C8B-B14F-4D97-AF65-F5344CB8AC3E}">
        <p14:creationId xmlns:p14="http://schemas.microsoft.com/office/powerpoint/2010/main" val="288335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Phase 4 – Powerful imagery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Stage 4 </a:t>
            </a:r>
            <a:r>
              <a:rPr lang="en-AU" dirty="0"/>
              <a:t>– Year 7 </a:t>
            </a:r>
            <a:r>
              <a:rPr lang="en-AU" dirty="0">
                <a:latin typeface="+mj-lt"/>
                <a:cs typeface="Arial"/>
              </a:rPr>
              <a:t>– 7.1</a:t>
            </a:r>
            <a:endParaRPr lang="en-AU" dirty="0">
              <a:latin typeface="+mj-lt"/>
            </a:endParaRPr>
          </a:p>
        </p:txBody>
      </p:sp>
      <p:sp>
        <p:nvSpPr>
          <p:cNvPr id="2" name="Text Placeholder 1">
            <a:extLst>
              <a:ext uri="{FF2B5EF4-FFF2-40B4-BE49-F238E27FC236}">
                <a16:creationId xmlns:a16="http://schemas.microsoft.com/office/drawing/2014/main" id="{6F5DD190-481C-929F-EAD7-0EC4899E529E}"/>
              </a:ext>
            </a:extLst>
          </p:cNvPr>
          <p:cNvSpPr>
            <a:spLocks noGrp="1"/>
          </p:cNvSpPr>
          <p:nvPr>
            <p:ph type="body" sz="quarter" idx="16"/>
          </p:nvPr>
        </p:nvSpPr>
        <p:spPr/>
        <p:txBody>
          <a:bodyPr/>
          <a:lstStyle/>
          <a:p>
            <a:r>
              <a:rPr lang="en-AU" dirty="0"/>
              <a:t>‘Powerful youth voices’ </a:t>
            </a:r>
          </a:p>
        </p:txBody>
      </p:sp>
      <p:sp>
        <p:nvSpPr>
          <p:cNvPr id="16" name="Text Placeholder 15">
            <a:extLst>
              <a:ext uri="{FF2B5EF4-FFF2-40B4-BE49-F238E27FC236}">
                <a16:creationId xmlns:a16="http://schemas.microsoft.com/office/drawing/2014/main" id="{D062FA92-47C1-C327-8DB7-5ED8025957A5}"/>
              </a:ext>
            </a:extLst>
          </p:cNvPr>
          <p:cNvSpPr>
            <a:spLocks noGrp="1"/>
          </p:cNvSpPr>
          <p:nvPr>
            <p:ph type="body" sz="quarter" idx="14"/>
          </p:nvPr>
        </p:nvSpPr>
        <p:spPr/>
        <p:txBody>
          <a:bodyPr/>
          <a:lstStyle/>
          <a:p>
            <a:r>
              <a:rPr lang="en-AU" dirty="0"/>
              <a:t>Term 1</a:t>
            </a:r>
          </a:p>
          <a:p>
            <a:endParaRPr lang="en-AU" dirty="0"/>
          </a:p>
        </p:txBody>
      </p:sp>
      <p:pic>
        <p:nvPicPr>
          <p:cNvPr id="7" name="Picture Placeholder 6">
            <a:extLst>
              <a:ext uri="{FF2B5EF4-FFF2-40B4-BE49-F238E27FC236}">
                <a16:creationId xmlns:a16="http://schemas.microsoft.com/office/drawing/2014/main" id="{269258F7-4A19-ED1E-E7BA-9CAF7BA1627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8000" y="0"/>
            <a:ext cx="5064000" cy="6543297"/>
          </a:xfrm>
        </p:spPr>
      </p:pic>
      <p:sp>
        <p:nvSpPr>
          <p:cNvPr id="15" name="TextBox 14">
            <a:extLst>
              <a:ext uri="{FF2B5EF4-FFF2-40B4-BE49-F238E27FC236}">
                <a16:creationId xmlns:a16="http://schemas.microsoft.com/office/drawing/2014/main" id="{0BB46C86-33C1-9C42-2C3E-1EF159947597}"/>
              </a:ext>
            </a:extLst>
          </p:cNvPr>
          <p:cNvSpPr txBox="1"/>
          <p:nvPr/>
        </p:nvSpPr>
        <p:spPr>
          <a:xfrm>
            <a:off x="7127997" y="6543297"/>
            <a:ext cx="5064003"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rPr>
              <a:t>Photo by </a:t>
            </a:r>
            <a:r>
              <a:rPr kumimoji="0" lang="en-US" altLang="en-US" sz="1200" b="0" i="0" u="none" strike="noStrike" cap="none" normalizeH="0" baseline="0" dirty="0">
                <a:ln>
                  <a:noFill/>
                </a:ln>
                <a:solidFill>
                  <a:schemeClr val="accent2"/>
                </a:solidFill>
                <a:effectLst/>
                <a:hlinkClick r:id="rId4">
                  <a:extLst>
                    <a:ext uri="{A12FA001-AC4F-418D-AE19-62706E023703}">
                      <ahyp:hlinkClr xmlns:ahyp="http://schemas.microsoft.com/office/drawing/2018/hyperlinkcolor" val="tx"/>
                    </a:ext>
                  </a:extLst>
                </a:hlinkClick>
              </a:rPr>
              <a:t>Paulina </a:t>
            </a:r>
            <a:r>
              <a:rPr kumimoji="0" lang="en-US" altLang="en-US" sz="1200" b="0" i="0" u="none" strike="noStrike" cap="none" normalizeH="0" baseline="0" dirty="0" err="1">
                <a:ln>
                  <a:noFill/>
                </a:ln>
                <a:solidFill>
                  <a:schemeClr val="accent2"/>
                </a:solidFill>
                <a:effectLst/>
                <a:hlinkClick r:id="rId4">
                  <a:extLst>
                    <a:ext uri="{A12FA001-AC4F-418D-AE19-62706E023703}">
                      <ahyp:hlinkClr xmlns:ahyp="http://schemas.microsoft.com/office/drawing/2018/hyperlinkcolor" val="tx"/>
                    </a:ext>
                  </a:extLst>
                </a:hlinkClick>
              </a:rPr>
              <a:t>Herpel</a:t>
            </a:r>
            <a:r>
              <a:rPr kumimoji="0" lang="en-US" altLang="en-US" sz="1200" b="0" i="0" u="none" strike="noStrike" cap="none" normalizeH="0" baseline="0" dirty="0">
                <a:ln>
                  <a:noFill/>
                </a:ln>
                <a:solidFill>
                  <a:schemeClr val="accent2"/>
                </a:solidFill>
                <a:effectLst/>
              </a:rPr>
              <a:t> </a:t>
            </a:r>
            <a:r>
              <a:rPr kumimoji="0" lang="en-US" altLang="en-US" sz="1200" b="0" i="0" u="none" strike="noStrike" cap="none" normalizeH="0" baseline="0" dirty="0">
                <a:ln>
                  <a:noFill/>
                </a:ln>
                <a:effectLst/>
              </a:rPr>
              <a:t>on</a:t>
            </a:r>
            <a:r>
              <a:rPr kumimoji="0" lang="en-US" altLang="en-US" sz="1200" b="0" i="0" u="none" strike="noStrike" cap="none" normalizeH="0" baseline="0" dirty="0">
                <a:ln>
                  <a:noFill/>
                </a:ln>
                <a:solidFill>
                  <a:schemeClr val="accent2"/>
                </a:solidFill>
                <a:effectLst/>
              </a:rPr>
              <a:t> </a:t>
            </a:r>
            <a:r>
              <a:rPr kumimoji="0" lang="en-US" altLang="en-US" sz="1200" b="0" i="0" u="none" strike="noStrike" cap="none" normalizeH="0" baseline="0" dirty="0" err="1">
                <a:ln>
                  <a:noFill/>
                </a:ln>
                <a:solidFill>
                  <a:schemeClr val="accent2"/>
                </a:solidFill>
                <a:effectLst/>
                <a:hlinkClick r:id="rId5">
                  <a:extLst>
                    <a:ext uri="{A12FA001-AC4F-418D-AE19-62706E023703}">
                      <ahyp:hlinkClr xmlns:ahyp="http://schemas.microsoft.com/office/drawing/2018/hyperlinkcolor" val="tx"/>
                    </a:ext>
                  </a:extLst>
                </a:hlinkClick>
              </a:rPr>
              <a:t>Unsplash</a:t>
            </a:r>
            <a:r>
              <a:rPr kumimoji="0" lang="en-US" altLang="en-US" sz="1200" b="0" i="0" u="none" strike="noStrike" cap="none" normalizeH="0" baseline="0" dirty="0">
                <a:ln>
                  <a:noFill/>
                </a:ln>
                <a:solidFill>
                  <a:schemeClr val="accent2"/>
                </a:solidFill>
                <a:effectLst/>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cs typeface="Arial"/>
              </a:rPr>
              <a:t>Considering the impact of imagery on tone (2)</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Imagery can also contribute to the distinctive voice and tone in poetry</a:t>
            </a:r>
            <a:endParaRPr lang="en-US">
              <a:cs typeface="Arial"/>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484000" cy="501117"/>
          </a:xfrm>
        </p:spPr>
        <p:txBody>
          <a:bodyPr vert="horz" lIns="0" tIns="0" rIns="0" bIns="0" rtlCol="0" anchor="t">
            <a:noAutofit/>
          </a:bodyPr>
          <a:lstStyle/>
          <a:p>
            <a:r>
              <a:rPr lang="en-AU" dirty="0">
                <a:latin typeface="+mn-lt"/>
                <a:cs typeface="Arial"/>
              </a:rPr>
              <a:t>Example of auditory imagery in [poem name]…</a:t>
            </a:r>
          </a:p>
        </p:txBody>
      </p:sp>
      <p:graphicFrame>
        <p:nvGraphicFramePr>
          <p:cNvPr id="4" name="Table 3" descr="&#10;Auditory Imagery ​&#10;&#10;&quot;We breathe in, we breathe out&quot;​&#10;&#10;The line &quot;We breathe in, we breathe out&quot; employs auditory imagery that significantly enhances the distinctive youth voice and profound tone of &quot;Australian Air.&quot; The repetition creates a rhythmic, almost musical quality that mirrors the natural cycle of breathing, emphasising its essential role in sustaining life. This rhythmic sound fosters a calming and meditative tone, inviting readers to reflect on their own existence and connection to the world around them. By highlighting the simple yet profound act of breathing, the imagery underscores the themes of mindfulness and awareness, reinforcing the poem’s message about the importance of taking a moment to pause and appreciate life. Additionally, the inclusive pronoun &quot;we&quot; contributes to the inclusive voice of the poem, emphasising the reflective and uplifting tone of this experience.​&#10;&#10;">
            <a:extLst>
              <a:ext uri="{FF2B5EF4-FFF2-40B4-BE49-F238E27FC236}">
                <a16:creationId xmlns:a16="http://schemas.microsoft.com/office/drawing/2014/main" id="{52802049-EACF-B8E3-CFED-E5CB6C4CF82D}"/>
              </a:ext>
            </a:extLst>
          </p:cNvPr>
          <p:cNvGraphicFramePr>
            <a:graphicFrameLocks noGrp="1"/>
          </p:cNvGraphicFramePr>
          <p:nvPr>
            <p:extLst>
              <p:ext uri="{D42A27DB-BD31-4B8C-83A1-F6EECF244321}">
                <p14:modId xmlns:p14="http://schemas.microsoft.com/office/powerpoint/2010/main" val="2644597983"/>
              </p:ext>
            </p:extLst>
          </p:nvPr>
        </p:nvGraphicFramePr>
        <p:xfrm>
          <a:off x="360000" y="2360120"/>
          <a:ext cx="11483999" cy="3172460"/>
        </p:xfrm>
        <a:graphic>
          <a:graphicData uri="http://schemas.openxmlformats.org/drawingml/2006/table">
            <a:tbl>
              <a:tblPr firstRow="1" bandRow="1">
                <a:tableStyleId>{B301B821-A1FF-4177-AEE7-76D212191A09}</a:tableStyleId>
              </a:tblPr>
              <a:tblGrid>
                <a:gridCol w="2027343">
                  <a:extLst>
                    <a:ext uri="{9D8B030D-6E8A-4147-A177-3AD203B41FA5}">
                      <a16:colId xmlns:a16="http://schemas.microsoft.com/office/drawing/2014/main" val="1057853376"/>
                    </a:ext>
                  </a:extLst>
                </a:gridCol>
                <a:gridCol w="2027343">
                  <a:extLst>
                    <a:ext uri="{9D8B030D-6E8A-4147-A177-3AD203B41FA5}">
                      <a16:colId xmlns:a16="http://schemas.microsoft.com/office/drawing/2014/main" val="251953883"/>
                    </a:ext>
                  </a:extLst>
                </a:gridCol>
                <a:gridCol w="7429313">
                  <a:extLst>
                    <a:ext uri="{9D8B030D-6E8A-4147-A177-3AD203B41FA5}">
                      <a16:colId xmlns:a16="http://schemas.microsoft.com/office/drawing/2014/main" val="262152465"/>
                    </a:ext>
                  </a:extLst>
                </a:gridCol>
              </a:tblGrid>
              <a:tr h="571500">
                <a:tc>
                  <a:txBody>
                    <a:bodyPr/>
                    <a:lstStyle/>
                    <a:p>
                      <a:pPr marL="108000" fontAlgn="base">
                        <a:lnSpc>
                          <a:spcPct val="125000"/>
                        </a:lnSpc>
                        <a:spcAft>
                          <a:spcPts val="1200"/>
                        </a:spcAft>
                      </a:pPr>
                      <a:r>
                        <a:rPr lang="en-AU" sz="1800" b="1" dirty="0">
                          <a:solidFill>
                            <a:srgbClr val="FFFFFF"/>
                          </a:solidFill>
                          <a:effectLst/>
                        </a:rPr>
                        <a:t>Type of Imagery</a:t>
                      </a:r>
                      <a:endParaRPr lang="en-AU" b="1" dirty="0">
                        <a:solidFill>
                          <a:srgbClr val="FFFFFF"/>
                        </a:solidFill>
                        <a:effectLst/>
                        <a:latin typeface="+mj-lt"/>
                      </a:endParaRPr>
                    </a:p>
                  </a:txBody>
                  <a:tcPr marL="68580" marR="6858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a:solidFill>
                            <a:srgbClr val="FFFFFF"/>
                          </a:solidFill>
                          <a:effectLst/>
                        </a:rPr>
                        <a:t>Example</a:t>
                      </a:r>
                      <a:endParaRPr lang="en-AU" sz="1800" b="1">
                        <a:solidFill>
                          <a:srgbClr val="FFFFFF"/>
                        </a:solidFill>
                        <a:effectLst/>
                        <a:latin typeface="+mj-lt"/>
                      </a:endParaRPr>
                    </a:p>
                  </a:txBody>
                  <a:tcPr marL="68580" marR="6858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fontAlgn="base">
                        <a:lnSpc>
                          <a:spcPct val="125000"/>
                        </a:lnSpc>
                        <a:spcAft>
                          <a:spcPts val="1200"/>
                        </a:spcAft>
                      </a:pPr>
                      <a:r>
                        <a:rPr lang="en-AU" sz="1800" b="1" dirty="0">
                          <a:solidFill>
                            <a:srgbClr val="FFFFFF"/>
                          </a:solidFill>
                          <a:effectLst/>
                        </a:rPr>
                        <a:t>Explanation of how this example contributes to the distinctive voice and tone of [poem name]</a:t>
                      </a:r>
                      <a:endParaRPr lang="en-AU" b="1" dirty="0">
                        <a:solidFill>
                          <a:srgbClr val="FFFFFF"/>
                        </a:solidFill>
                        <a:effectLst/>
                        <a:latin typeface="+mj-lt"/>
                      </a:endParaRPr>
                    </a:p>
                  </a:txBody>
                  <a:tcPr marL="68580" marR="685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3548558"/>
                  </a:ext>
                </a:extLst>
              </a:tr>
              <a:tr h="2428875">
                <a:tc>
                  <a:txBody>
                    <a:bodyPr/>
                    <a:lstStyle/>
                    <a:p>
                      <a:pPr marL="108000" fontAlgn="base">
                        <a:lnSpc>
                          <a:spcPct val="125000"/>
                        </a:lnSpc>
                        <a:spcAft>
                          <a:spcPts val="1200"/>
                        </a:spcAft>
                      </a:pPr>
                      <a:r>
                        <a:rPr lang="en-AU" sz="1600" dirty="0">
                          <a:solidFill>
                            <a:srgbClr val="22272B"/>
                          </a:solidFill>
                          <a:effectLst/>
                        </a:rPr>
                        <a:t>Auditory Imagery </a:t>
                      </a:r>
                      <a:endParaRPr lang="en-AU" sz="1600" dirty="0">
                        <a:solidFill>
                          <a:srgbClr val="22272B"/>
                        </a:solidFill>
                        <a:effectLst/>
                        <a:latin typeface="+mn-lt"/>
                      </a:endParaRP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endParaRPr lang="en-US" sz="1600" dirty="0">
                        <a:latin typeface="+mn-lt"/>
                      </a:endParaRPr>
                    </a:p>
                  </a:txBody>
                  <a:tcPr>
                    <a:lnL>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a:lnSpc>
                          <a:spcPct val="125000"/>
                        </a:lnSpc>
                        <a:spcAft>
                          <a:spcPts val="1200"/>
                        </a:spcAft>
                        <a:buNone/>
                      </a:pPr>
                      <a:r>
                        <a:rPr lang="en-AU" sz="1600" b="0" u="none" strike="noStrike" noProof="0" dirty="0">
                          <a:solidFill>
                            <a:srgbClr val="22272B"/>
                          </a:solidFill>
                          <a:effectLst/>
                        </a:rPr>
                        <a:t>The line … employs auditory imagery that significantly enhances the distinctive youth voice and profound tone of [poem name].</a:t>
                      </a:r>
                    </a:p>
                    <a:p>
                      <a:pPr marL="108000" lvl="0">
                        <a:lnSpc>
                          <a:spcPct val="125000"/>
                        </a:lnSpc>
                        <a:spcAft>
                          <a:spcPts val="1200"/>
                        </a:spcAft>
                        <a:buNone/>
                      </a:pPr>
                      <a:r>
                        <a:rPr lang="en-AU" sz="1600" b="0" u="none" strike="noStrike" noProof="0" dirty="0">
                          <a:solidFill>
                            <a:srgbClr val="22272B"/>
                          </a:solidFill>
                          <a:effectLst/>
                        </a:rPr>
                        <a:t>The repetition of … creates … a sense of …</a:t>
                      </a:r>
                    </a:p>
                    <a:p>
                      <a:pPr marL="108000" lvl="0">
                        <a:lnSpc>
                          <a:spcPct val="125000"/>
                        </a:lnSpc>
                        <a:spcAft>
                          <a:spcPts val="1200"/>
                        </a:spcAft>
                        <a:buNone/>
                      </a:pPr>
                      <a:endParaRPr lang="en-AU" sz="1600" b="0" u="none" strike="noStrike" noProof="0" dirty="0">
                        <a:solidFill>
                          <a:srgbClr val="22272B"/>
                        </a:solidFill>
                        <a:effectLst/>
                      </a:endParaRPr>
                    </a:p>
                    <a:p>
                      <a:pPr marL="108000" lvl="0">
                        <a:lnSpc>
                          <a:spcPct val="125000"/>
                        </a:lnSpc>
                        <a:spcAft>
                          <a:spcPts val="1200"/>
                        </a:spcAft>
                        <a:buNone/>
                      </a:pPr>
                      <a:r>
                        <a:rPr lang="en-AU" sz="1600" b="0" u="none" strike="noStrike" noProof="0" dirty="0">
                          <a:solidFill>
                            <a:srgbClr val="22272B"/>
                          </a:solidFill>
                          <a:effectLst/>
                        </a:rPr>
                        <a:t>… contributes to the [inclusive] [energetic] [humorous] [frustrated] voice of the poem, emphasising the _______ and ________ tone of this experience.</a:t>
                      </a:r>
                      <a:endParaRPr lang="en-AU" sz="1600" b="0" i="0" u="none" strike="noStrike" noProof="0" dirty="0">
                        <a:solidFill>
                          <a:srgbClr val="22272B"/>
                        </a:solidFill>
                        <a:effectLst/>
                        <a:latin typeface="+mn-lt"/>
                      </a:endParaRPr>
                    </a:p>
                  </a:txBody>
                  <a:tcPr marL="68580" marR="6858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7681975"/>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4138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7FA92D-3D26-1FAF-8335-F784E28D8D7E}"/>
              </a:ext>
            </a:extLst>
          </p:cNvPr>
          <p:cNvSpPr>
            <a:spLocks noGrp="1"/>
          </p:cNvSpPr>
          <p:nvPr>
            <p:ph type="title"/>
          </p:nvPr>
        </p:nvSpPr>
        <p:spPr/>
        <p:txBody>
          <a:bodyPr/>
          <a:lstStyle/>
          <a:p>
            <a:r>
              <a:rPr lang="en-US">
                <a:latin typeface="+mj-lt"/>
                <a:cs typeface="Arial"/>
              </a:rPr>
              <a:t>Let's Experiment </a:t>
            </a:r>
            <a:endParaRPr lang="en-US">
              <a:latin typeface="+mj-lt"/>
            </a:endParaRPr>
          </a:p>
        </p:txBody>
      </p:sp>
      <p:sp>
        <p:nvSpPr>
          <p:cNvPr id="5" name="Text Placeholder 4">
            <a:extLst>
              <a:ext uri="{FF2B5EF4-FFF2-40B4-BE49-F238E27FC236}">
                <a16:creationId xmlns:a16="http://schemas.microsoft.com/office/drawing/2014/main" id="{61CF9E27-F25C-BEDA-0EB6-2DD0A6D49A76}"/>
              </a:ext>
            </a:extLst>
          </p:cNvPr>
          <p:cNvSpPr>
            <a:spLocks noGrp="1"/>
          </p:cNvSpPr>
          <p:nvPr>
            <p:ph type="body" sz="quarter" idx="17"/>
          </p:nvPr>
        </p:nvSpPr>
        <p:spPr>
          <a:xfrm>
            <a:off x="360000" y="1306883"/>
            <a:ext cx="11484000" cy="4807835"/>
          </a:xfrm>
        </p:spPr>
        <p:txBody>
          <a:bodyPr vert="horz" lIns="0" tIns="0" rIns="0" bIns="0" rtlCol="0" anchor="t">
            <a:noAutofit/>
          </a:bodyPr>
          <a:lstStyle/>
          <a:p>
            <a:r>
              <a:rPr lang="en-US" dirty="0">
                <a:latin typeface="+mn-lt"/>
                <a:cs typeface="Arial"/>
              </a:rPr>
              <a:t>What would happen if we changed the imagery from positive (smell, sound, sight  for example), to negative?</a:t>
            </a:r>
          </a:p>
          <a:p>
            <a:r>
              <a:rPr lang="en-AU" b="1" dirty="0">
                <a:solidFill>
                  <a:schemeClr val="accent2"/>
                </a:solidFill>
                <a:latin typeface="+mn-lt"/>
              </a:rPr>
              <a:t>Example</a:t>
            </a:r>
          </a:p>
          <a:p>
            <a:r>
              <a:rPr lang="en-AU" dirty="0">
                <a:latin typeface="+mn-lt"/>
              </a:rPr>
              <a:t>‘It was a </a:t>
            </a:r>
            <a:r>
              <a:rPr lang="en-AU" dirty="0">
                <a:solidFill>
                  <a:schemeClr val="tx2"/>
                </a:solidFill>
                <a:latin typeface="+mn-lt"/>
              </a:rPr>
              <a:t>nice</a:t>
            </a:r>
            <a:r>
              <a:rPr lang="en-AU" dirty="0">
                <a:latin typeface="+mn-lt"/>
              </a:rPr>
              <a:t> sunny day as I felt the gentle touch of the sand’ (‘Embrace our differences’)</a:t>
            </a:r>
          </a:p>
          <a:p>
            <a:r>
              <a:rPr lang="en-AU" dirty="0">
                <a:latin typeface="+mn-lt"/>
              </a:rPr>
              <a:t>Changes to  …</a:t>
            </a:r>
          </a:p>
          <a:p>
            <a:r>
              <a:rPr lang="en-AU" dirty="0">
                <a:latin typeface="+mn-lt"/>
              </a:rPr>
              <a:t>I remember that </a:t>
            </a:r>
            <a:r>
              <a:rPr lang="en-AU" dirty="0">
                <a:solidFill>
                  <a:schemeClr val="tx2"/>
                </a:solidFill>
                <a:latin typeface="+mn-lt"/>
              </a:rPr>
              <a:t>horrible</a:t>
            </a:r>
            <a:r>
              <a:rPr lang="en-AU" dirty="0">
                <a:latin typeface="+mn-lt"/>
              </a:rPr>
              <a:t> day – the snow whipping me across the face as I walked.</a:t>
            </a:r>
          </a:p>
          <a:p>
            <a:r>
              <a:rPr lang="en-US" dirty="0">
                <a:solidFill>
                  <a:schemeClr val="accent2"/>
                </a:solidFill>
                <a:latin typeface="+mn-lt"/>
                <a:cs typeface="Arial"/>
              </a:rPr>
              <a:t>Take images from the poems and change them from positive to negative (or vice versa) using only sensual imagery.</a:t>
            </a:r>
          </a:p>
          <a:p>
            <a:r>
              <a:rPr lang="en-US" dirty="0">
                <a:solidFill>
                  <a:schemeClr val="accent2"/>
                </a:solidFill>
                <a:latin typeface="+mn-lt"/>
                <a:cs typeface="Arial"/>
              </a:rPr>
              <a:t>How did you do it and what is the impact?</a:t>
            </a:r>
          </a:p>
          <a:p>
            <a:endParaRPr lang="en-AU" dirty="0">
              <a:latin typeface="+mn-lt"/>
            </a:endParaRPr>
          </a:p>
          <a:p>
            <a:endParaRPr lang="en-US" dirty="0">
              <a:solidFill>
                <a:schemeClr val="accent2"/>
              </a:solidFill>
              <a:latin typeface="+mn-lt"/>
            </a:endParaRPr>
          </a:p>
        </p:txBody>
      </p:sp>
      <p:sp>
        <p:nvSpPr>
          <p:cNvPr id="2" name="Slide Number Placeholder 1">
            <a:extLst>
              <a:ext uri="{FF2B5EF4-FFF2-40B4-BE49-F238E27FC236}">
                <a16:creationId xmlns:a16="http://schemas.microsoft.com/office/drawing/2014/main" id="{302B2F99-294A-47CF-9F4A-283AD5B121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5788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panose="020B0604020202020204" pitchFamily="34" charset="0"/>
              </a:rPr>
              <a:t>Gradual release of  responsibility – guided practice or ‘You do’</a:t>
            </a:r>
            <a:endParaRPr lang="en-AU">
              <a:latin typeface="+mj-lt"/>
              <a:cs typeface="Arial" panose="020B0604020202020204" pitchFamily="34" charset="0"/>
            </a:endParaRPr>
          </a:p>
        </p:txBody>
      </p:sp>
    </p:spTree>
    <p:extLst>
      <p:ext uri="{BB962C8B-B14F-4D97-AF65-F5344CB8AC3E}">
        <p14:creationId xmlns:p14="http://schemas.microsoft.com/office/powerpoint/2010/main" val="6901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cs typeface="Arial"/>
              </a:rPr>
              <a:t>Imagery or ideas</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8" cy="310015"/>
          </a:xfrm>
        </p:spPr>
        <p:txBody>
          <a:bodyPr/>
          <a:lstStyle/>
          <a:p>
            <a:r>
              <a:rPr lang="en-AU">
                <a:latin typeface="+mj-lt"/>
                <a:cs typeface="Arial"/>
              </a:rPr>
              <a:t>Helping the reader to visualise a perspective or telling your reader what you think</a:t>
            </a:r>
            <a:endParaRPr lang="en-US">
              <a:latin typeface="+mj-lt"/>
              <a:cs typeface="Arial"/>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750070"/>
            <a:ext cx="10927433" cy="2365817"/>
          </a:xfrm>
        </p:spPr>
        <p:txBody>
          <a:bodyPr vert="horz" lIns="0" tIns="0" rIns="0" bIns="0" rtlCol="0" anchor="t">
            <a:noAutofit/>
          </a:bodyPr>
          <a:lstStyle/>
          <a:p>
            <a:r>
              <a:rPr lang="en-AU" dirty="0">
                <a:latin typeface="+mn-lt"/>
                <a:cs typeface="Arial"/>
              </a:rPr>
              <a:t>Writing where you can create something exciting (</a:t>
            </a:r>
            <a:r>
              <a:rPr lang="en-AU" dirty="0">
                <a:solidFill>
                  <a:schemeClr val="tx2"/>
                </a:solidFill>
                <a:latin typeface="+mn-lt"/>
                <a:cs typeface="Arial"/>
              </a:rPr>
              <a:t>verb and adjective tell us the perspective</a:t>
            </a:r>
            <a:r>
              <a:rPr lang="en-AU" dirty="0">
                <a:latin typeface="+mn-lt"/>
                <a:cs typeface="Arial"/>
              </a:rPr>
              <a:t>)</a:t>
            </a:r>
          </a:p>
          <a:p>
            <a:r>
              <a:rPr lang="en-AU" dirty="0">
                <a:latin typeface="+mn-lt"/>
                <a:cs typeface="Arial"/>
              </a:rPr>
              <a:t>…</a:t>
            </a:r>
          </a:p>
          <a:p>
            <a:r>
              <a:rPr lang="en-AU" dirty="0">
                <a:latin typeface="+mn-lt"/>
                <a:cs typeface="Arial"/>
              </a:rPr>
              <a:t>you’re sighting the audience while alighting and </a:t>
            </a:r>
            <a:r>
              <a:rPr lang="en-AU" dirty="0">
                <a:solidFill>
                  <a:schemeClr val="tx2"/>
                </a:solidFill>
                <a:latin typeface="+mn-lt"/>
                <a:cs typeface="Arial"/>
              </a:rPr>
              <a:t>igniting</a:t>
            </a:r>
          </a:p>
          <a:p>
            <a:r>
              <a:rPr lang="en-AU" dirty="0">
                <a:solidFill>
                  <a:schemeClr val="tx2"/>
                </a:solidFill>
                <a:latin typeface="+mn-lt"/>
                <a:cs typeface="Arial"/>
              </a:rPr>
              <a:t>a spark </a:t>
            </a:r>
            <a:r>
              <a:rPr lang="en-AU" dirty="0">
                <a:latin typeface="+mn-lt"/>
                <a:cs typeface="Arial"/>
              </a:rPr>
              <a:t>to embark on a journey that’s delighting (</a:t>
            </a:r>
            <a:r>
              <a:rPr lang="en-AU" dirty="0">
                <a:solidFill>
                  <a:schemeClr val="tx2"/>
                </a:solidFill>
                <a:latin typeface="+mn-lt"/>
                <a:cs typeface="Arial"/>
              </a:rPr>
              <a:t>a tactile image evokes a feeling of excitement)</a:t>
            </a:r>
            <a:endParaRPr lang="en-AU" dirty="0">
              <a:latin typeface="+mn-lt"/>
              <a:cs typeface="Arial"/>
            </a:endParaRPr>
          </a:p>
        </p:txBody>
      </p:sp>
      <p:sp>
        <p:nvSpPr>
          <p:cNvPr id="4" name="TextBox 3">
            <a:extLst>
              <a:ext uri="{FF2B5EF4-FFF2-40B4-BE49-F238E27FC236}">
                <a16:creationId xmlns:a16="http://schemas.microsoft.com/office/drawing/2014/main" id="{E2F4E301-F484-B8C9-47C7-F49D3661F3F1}"/>
              </a:ext>
            </a:extLst>
          </p:cNvPr>
          <p:cNvSpPr txBox="1"/>
          <p:nvPr/>
        </p:nvSpPr>
        <p:spPr>
          <a:xfrm>
            <a:off x="359998" y="4569298"/>
            <a:ext cx="10927433" cy="1574214"/>
          </a:xfrm>
          <a:prstGeom prst="rect">
            <a:avLst/>
          </a:prstGeom>
          <a:noFill/>
        </p:spPr>
        <p:txBody>
          <a:bodyPr wrap="square" lIns="91440" tIns="45720" rIns="91440" bIns="45720" anchor="t">
            <a:spAutoFit/>
          </a:bodyPr>
          <a:lstStyle/>
          <a:p>
            <a:pPr>
              <a:lnSpc>
                <a:spcPct val="150000"/>
              </a:lnSpc>
              <a:spcAft>
                <a:spcPts val="1200"/>
              </a:spcAft>
            </a:pPr>
            <a:r>
              <a:rPr lang="en-AU" sz="2000" b="1" dirty="0">
                <a:latin typeface="+mn-lt"/>
                <a:cs typeface="Arial"/>
              </a:rPr>
              <a:t>Helpful Hint</a:t>
            </a:r>
            <a:endParaRPr lang="en-US" dirty="0"/>
          </a:p>
          <a:p>
            <a:pPr>
              <a:lnSpc>
                <a:spcPct val="150000"/>
              </a:lnSpc>
              <a:spcAft>
                <a:spcPts val="1200"/>
              </a:spcAft>
            </a:pPr>
            <a:r>
              <a:rPr lang="en-AU" sz="2000" dirty="0">
                <a:cs typeface="Arial"/>
              </a:rPr>
              <a:t>Read</a:t>
            </a:r>
            <a:r>
              <a:rPr lang="en-AU" sz="2000" dirty="0">
                <a:latin typeface="+mn-lt"/>
                <a:cs typeface="Arial"/>
              </a:rPr>
              <a:t> your partner’s draft poem again looking for places where they tell you what they think. Could the line be replaced by an image that powerfully suggests a feeling instead? </a:t>
            </a:r>
            <a:endParaRPr lang="en-AU"/>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46445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3623FF-1D85-99D8-BE0A-DA79BF7EFF10}"/>
              </a:ext>
            </a:extLst>
          </p:cNvPr>
          <p:cNvSpPr>
            <a:spLocks noGrp="1"/>
          </p:cNvSpPr>
          <p:nvPr>
            <p:ph type="title"/>
          </p:nvPr>
        </p:nvSpPr>
        <p:spPr/>
        <p:txBody>
          <a:bodyPr/>
          <a:lstStyle/>
          <a:p>
            <a:r>
              <a:rPr lang="en-AU" dirty="0">
                <a:latin typeface="+mj-lt"/>
              </a:rPr>
              <a:t>Visualising a perspective</a:t>
            </a:r>
          </a:p>
        </p:txBody>
      </p:sp>
      <p:sp>
        <p:nvSpPr>
          <p:cNvPr id="11" name="Text Placeholder 10">
            <a:extLst>
              <a:ext uri="{FF2B5EF4-FFF2-40B4-BE49-F238E27FC236}">
                <a16:creationId xmlns:a16="http://schemas.microsoft.com/office/drawing/2014/main" id="{4F78ABF8-9878-343F-0FEF-27DE09801239}"/>
              </a:ext>
            </a:extLst>
          </p:cNvPr>
          <p:cNvSpPr>
            <a:spLocks noGrp="1"/>
          </p:cNvSpPr>
          <p:nvPr>
            <p:ph type="body" sz="quarter" idx="18"/>
          </p:nvPr>
        </p:nvSpPr>
        <p:spPr/>
        <p:txBody>
          <a:bodyPr/>
          <a:lstStyle/>
          <a:p>
            <a:r>
              <a:rPr lang="en-AU">
                <a:latin typeface="+mj-lt"/>
              </a:rPr>
              <a:t>Suggesting through imagery</a:t>
            </a:r>
          </a:p>
        </p:txBody>
      </p:sp>
      <p:pic>
        <p:nvPicPr>
          <p:cNvPr id="18" name="Content Placeholder 17" descr="two cabins covered with snow">
            <a:extLst>
              <a:ext uri="{FF2B5EF4-FFF2-40B4-BE49-F238E27FC236}">
                <a16:creationId xmlns:a16="http://schemas.microsoft.com/office/drawing/2014/main" id="{0CF91400-681B-68CF-4835-5054954A81A0}"/>
              </a:ext>
            </a:extLst>
          </p:cNvPr>
          <p:cNvPicPr>
            <a:picLocks noGrp="1" noChangeAspect="1"/>
          </p:cNvPicPr>
          <p:nvPr>
            <p:ph sz="quarter" idx="19"/>
          </p:nvPr>
        </p:nvPicPr>
        <p:blipFill>
          <a:blip r:embed="rId3" cstate="screen">
            <a:extLst>
              <a:ext uri="{28A0092B-C50C-407E-A947-70E740481C1C}">
                <a14:useLocalDpi xmlns:a14="http://schemas.microsoft.com/office/drawing/2010/main"/>
              </a:ext>
            </a:extLst>
          </a:blip>
          <a:stretch>
            <a:fillRect/>
          </a:stretch>
        </p:blipFill>
        <p:spPr>
          <a:xfrm>
            <a:off x="359999" y="1858478"/>
            <a:ext cx="5735637" cy="3828842"/>
          </a:xfrm>
        </p:spPr>
      </p:pic>
      <p:sp>
        <p:nvSpPr>
          <p:cNvPr id="13" name="Picture Placeholder 12">
            <a:extLst>
              <a:ext uri="{FF2B5EF4-FFF2-40B4-BE49-F238E27FC236}">
                <a16:creationId xmlns:a16="http://schemas.microsoft.com/office/drawing/2014/main" id="{717C4D2F-49C7-5AFD-C1DE-3BC109C6F8A0}"/>
              </a:ext>
            </a:extLst>
          </p:cNvPr>
          <p:cNvSpPr>
            <a:spLocks noGrp="1"/>
          </p:cNvSpPr>
          <p:nvPr>
            <p:ph type="pic" sz="quarter" idx="20"/>
          </p:nvPr>
        </p:nvSpPr>
        <p:spPr>
          <a:xfrm>
            <a:off x="6324599" y="1858478"/>
            <a:ext cx="5507038" cy="3828842"/>
          </a:xfrm>
        </p:spPr>
        <p:txBody>
          <a:bodyPr/>
          <a:lstStyle/>
          <a:p>
            <a:r>
              <a:rPr lang="en-AU" b="1" dirty="0">
                <a:latin typeface="+mj-lt"/>
              </a:rPr>
              <a:t>Perspective</a:t>
            </a:r>
          </a:p>
          <a:p>
            <a:r>
              <a:rPr lang="en-AU" dirty="0">
                <a:latin typeface="+mn-lt"/>
              </a:rPr>
              <a:t>It was horrible … cold … frightening …. painful</a:t>
            </a:r>
          </a:p>
          <a:p>
            <a:pPr>
              <a:spcBef>
                <a:spcPts val="3600"/>
              </a:spcBef>
            </a:pPr>
            <a:r>
              <a:rPr lang="en-AU" b="1" dirty="0">
                <a:solidFill>
                  <a:schemeClr val="tx2"/>
                </a:solidFill>
                <a:latin typeface="+mn-lt"/>
              </a:rPr>
              <a:t>Visualising the perspective </a:t>
            </a:r>
            <a:r>
              <a:rPr lang="en-AU" b="1" dirty="0">
                <a:latin typeface="+mn-lt"/>
              </a:rPr>
              <a:t>through tactile </a:t>
            </a:r>
            <a:r>
              <a:rPr lang="en-AU" b="1" dirty="0">
                <a:latin typeface="+mj-lt"/>
              </a:rPr>
              <a:t>imagery</a:t>
            </a:r>
          </a:p>
          <a:p>
            <a:r>
              <a:rPr lang="en-AU" dirty="0">
                <a:latin typeface="+mn-lt"/>
              </a:rPr>
              <a:t>… the snow whipping me across the face as I walked.</a:t>
            </a:r>
          </a:p>
        </p:txBody>
      </p:sp>
      <p:sp>
        <p:nvSpPr>
          <p:cNvPr id="14" name="Rectangle 1">
            <a:extLst>
              <a:ext uri="{FF2B5EF4-FFF2-40B4-BE49-F238E27FC236}">
                <a16:creationId xmlns:a16="http://schemas.microsoft.com/office/drawing/2014/main" id="{0AC2A63B-2201-65F2-2DE0-8EE6FD55106B}"/>
              </a:ext>
            </a:extLst>
          </p:cNvPr>
          <p:cNvSpPr>
            <a:spLocks noChangeArrowheads="1"/>
          </p:cNvSpPr>
          <p:nvPr/>
        </p:nvSpPr>
        <p:spPr bwMode="auto">
          <a:xfrm>
            <a:off x="359999" y="5937223"/>
            <a:ext cx="4114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Photo by </a:t>
            </a:r>
            <a:r>
              <a:rPr kumimoji="0" lang="en-US" altLang="en-US" sz="1200" b="0" i="0" u="none" strike="noStrike" cap="none" normalizeH="0" baseline="0" dirty="0">
                <a:ln>
                  <a:noFill/>
                </a:ln>
                <a:solidFill>
                  <a:schemeClr val="tx1"/>
                </a:solidFill>
                <a:effectLst/>
                <a:latin typeface="Arial" panose="020B0604020202020204" pitchFamily="34" charset="0"/>
                <a:hlinkClick r:id="rId4"/>
              </a:rPr>
              <a:t>Alessio </a:t>
            </a:r>
            <a:r>
              <a:rPr kumimoji="0" lang="en-US" altLang="en-US" sz="1200" b="0" i="0" u="none" strike="noStrike" cap="none" normalizeH="0" baseline="0" dirty="0" err="1">
                <a:ln>
                  <a:noFill/>
                </a:ln>
                <a:solidFill>
                  <a:schemeClr val="tx1"/>
                </a:solidFill>
                <a:effectLst/>
                <a:latin typeface="Arial" panose="020B0604020202020204" pitchFamily="34" charset="0"/>
                <a:hlinkClick r:id="rId4"/>
              </a:rPr>
              <a:t>Soggetti</a:t>
            </a:r>
            <a:r>
              <a:rPr kumimoji="0" lang="en-US" altLang="en-US" sz="1200" b="0" i="0" u="none" strike="noStrike" cap="none" normalizeH="0" baseline="0" dirty="0">
                <a:ln>
                  <a:noFill/>
                </a:ln>
                <a:solidFill>
                  <a:schemeClr val="tx1"/>
                </a:solidFill>
                <a:effectLst/>
                <a:latin typeface="Arial" panose="020B0604020202020204" pitchFamily="34" charset="0"/>
              </a:rPr>
              <a:t> on </a:t>
            </a:r>
            <a:r>
              <a:rPr kumimoji="0" lang="en-US" altLang="en-US" sz="1200" b="0" i="0" u="none" strike="noStrike" cap="none" normalizeH="0" baseline="0" dirty="0" err="1">
                <a:ln>
                  <a:noFill/>
                </a:ln>
                <a:solidFill>
                  <a:schemeClr val="tx1"/>
                </a:solidFill>
                <a:effectLst/>
                <a:latin typeface="Arial" panose="020B0604020202020204" pitchFamily="34" charset="0"/>
                <a:hlinkClick r:id="rId5"/>
              </a:rPr>
              <a:t>Unsplash</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
        <p:nvSpPr>
          <p:cNvPr id="2" name="Slide Number Placeholder 1">
            <a:extLst>
              <a:ext uri="{FF2B5EF4-FFF2-40B4-BE49-F238E27FC236}">
                <a16:creationId xmlns:a16="http://schemas.microsoft.com/office/drawing/2014/main" id="{2EB99917-2853-1ABF-9D2A-16EFFCBE93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15364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cs typeface="Arial"/>
              </a:rPr>
              <a:t>Refining imagery use in our writing</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How can the use of imagery contribute to the distinctive voice and tone of our own writing?</a:t>
            </a:r>
            <a:endParaRPr lang="en-US">
              <a:cs typeface="Arial"/>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484000" cy="2591959"/>
          </a:xfrm>
        </p:spPr>
        <p:txBody>
          <a:bodyPr vert="horz" lIns="0" tIns="0" rIns="0" bIns="0" rtlCol="0" anchor="t">
            <a:noAutofit/>
          </a:bodyPr>
          <a:lstStyle/>
          <a:p>
            <a:r>
              <a:rPr lang="en-AU" dirty="0">
                <a:latin typeface="+mn-lt"/>
                <a:cs typeface="Arial"/>
              </a:rPr>
              <a:t>With your pair, look back at the performance poems you have begun drafting. </a:t>
            </a:r>
            <a:endParaRPr lang="en-US" dirty="0">
              <a:latin typeface="+mn-lt"/>
              <a:cs typeface="Arial"/>
            </a:endParaRPr>
          </a:p>
          <a:p>
            <a:r>
              <a:rPr lang="en-AU" dirty="0">
                <a:latin typeface="+mn-lt"/>
                <a:cs typeface="Arial"/>
              </a:rPr>
              <a:t>Identify any examples of imagery that you can find and label their types. If you cannot identify any examples of imagery, consider where to include them to assist your reader in visualising your perspective. </a:t>
            </a:r>
          </a:p>
          <a:p>
            <a:r>
              <a:rPr lang="en-AU" dirty="0">
                <a:latin typeface="+mn-lt"/>
                <a:cs typeface="Arial"/>
              </a:rPr>
              <a:t>Add or refine imagery examples based on your partner's feedback.</a:t>
            </a:r>
          </a:p>
        </p:txBody>
      </p:sp>
      <p:sp>
        <p:nvSpPr>
          <p:cNvPr id="2" name="Text Placeholder 11">
            <a:extLst>
              <a:ext uri="{FF2B5EF4-FFF2-40B4-BE49-F238E27FC236}">
                <a16:creationId xmlns:a16="http://schemas.microsoft.com/office/drawing/2014/main" id="{4D538613-53DF-7A3F-D0FF-555EB069B6FF}"/>
              </a:ext>
            </a:extLst>
          </p:cNvPr>
          <p:cNvSpPr txBox="1">
            <a:spLocks/>
          </p:cNvSpPr>
          <p:nvPr/>
        </p:nvSpPr>
        <p:spPr>
          <a:xfrm>
            <a:off x="353999" y="4663158"/>
            <a:ext cx="11484000" cy="1463106"/>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n-lt"/>
                <a:cs typeface="Arial"/>
              </a:rPr>
              <a:t>Helpful Hint</a:t>
            </a:r>
            <a:endParaRPr lang="en-US" dirty="0"/>
          </a:p>
          <a:p>
            <a:r>
              <a:rPr lang="en-AU" dirty="0">
                <a:latin typeface="+mn-lt"/>
                <a:cs typeface="Arial"/>
              </a:rPr>
              <a:t>When reading your partner's examples of imagery, note down the effect of the image on the tone of their poem. </a:t>
            </a:r>
            <a:endParaRPr lang="en-AU"/>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panose="020B0604020202020204" pitchFamily="34" charset="0"/>
              </a:rPr>
              <a:t>Gradual release of  responsibility – independent practice or ‘You do’</a:t>
            </a:r>
            <a:endParaRPr lang="en-AU">
              <a:latin typeface="+mj-lt"/>
              <a:cs typeface="Arial" panose="020B0604020202020204" pitchFamily="34" charset="0"/>
            </a:endParaRPr>
          </a:p>
        </p:txBody>
      </p:sp>
    </p:spTree>
    <p:extLst>
      <p:ext uri="{BB962C8B-B14F-4D97-AF65-F5344CB8AC3E}">
        <p14:creationId xmlns:p14="http://schemas.microsoft.com/office/powerpoint/2010/main" val="1520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cs typeface="Arial"/>
              </a:rPr>
              <a:t>Reflecting</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cs typeface="Arial"/>
              </a:rPr>
              <a:t>How does use of imagery create a distinctive and engaging voice in our own writing?</a:t>
            </a:r>
            <a:endParaRPr lang="en-AU">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562471"/>
            <a:ext cx="7023663" cy="4814518"/>
          </a:xfrm>
        </p:spPr>
        <p:txBody>
          <a:bodyPr vert="horz" lIns="0" tIns="0" rIns="0" bIns="0" rtlCol="0" anchor="t">
            <a:noAutofit/>
          </a:bodyPr>
          <a:lstStyle/>
          <a:p>
            <a:r>
              <a:rPr lang="en-AU" sz="1800" dirty="0">
                <a:latin typeface="+mn-lt"/>
                <a:cs typeface="Arial"/>
              </a:rPr>
              <a:t>Examine the changes that you have made to your performance poem based on your new understanding of imagery.  Using examples from your poem, reflect on how your use of imagery contributes to a distinct writing voice. You may like to use or adapt the following sentence starters:</a:t>
            </a:r>
          </a:p>
          <a:p>
            <a:pPr marL="342900" indent="-342900">
              <a:buChar char="•"/>
            </a:pPr>
            <a:r>
              <a:rPr lang="en-AU" sz="1800" dirty="0">
                <a:latin typeface="+mn-lt"/>
                <a:cs typeface="Arial"/>
              </a:rPr>
              <a:t>“After reflecting on imagery, I decided to change the line…”</a:t>
            </a:r>
          </a:p>
          <a:p>
            <a:pPr marL="342900" indent="-342900">
              <a:buChar char="•"/>
            </a:pPr>
            <a:r>
              <a:rPr lang="en-AU" sz="1800" dirty="0">
                <a:latin typeface="+mn-lt"/>
                <a:cs typeface="Arial"/>
              </a:rPr>
              <a:t>“By incorporating imagery, I aimed to achieve a distinct writing voice that…”</a:t>
            </a:r>
          </a:p>
          <a:p>
            <a:pPr marL="342900" indent="-342900">
              <a:buChar char="•"/>
            </a:pPr>
            <a:r>
              <a:rPr lang="en-AU" sz="1800" dirty="0">
                <a:latin typeface="+mn-lt"/>
                <a:cs typeface="Arial"/>
              </a:rPr>
              <a:t>“I used imagery to express emotions such as…”</a:t>
            </a:r>
          </a:p>
          <a:p>
            <a:pPr marL="342900" indent="-342900">
              <a:buChar char="•"/>
            </a:pPr>
            <a:r>
              <a:rPr lang="en-AU" sz="1800" dirty="0">
                <a:latin typeface="+mn-lt"/>
                <a:cs typeface="Arial"/>
              </a:rPr>
              <a:t>“Through my revisions, I discovered that effective imagery can…”</a:t>
            </a:r>
          </a:p>
        </p:txBody>
      </p:sp>
      <p:pic>
        <p:nvPicPr>
          <p:cNvPr id="4" name="Picture 3" descr="A stopwatch on a chalkboard with the words pause and reflect.">
            <a:extLst>
              <a:ext uri="{FF2B5EF4-FFF2-40B4-BE49-F238E27FC236}">
                <a16:creationId xmlns:a16="http://schemas.microsoft.com/office/drawing/2014/main" id="{D257CB9A-9EE7-59AB-B883-71AE9A226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703" y="1562471"/>
            <a:ext cx="4060778" cy="2546587"/>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a:latin typeface="+mj-lt"/>
              </a:rPr>
              <a:t>Exit ticket</a:t>
            </a:r>
          </a:p>
        </p:txBody>
      </p:sp>
      <p:grpSp>
        <p:nvGrpSpPr>
          <p:cNvPr id="5" name="Group 4">
            <a:extLst>
              <a:ext uri="{FF2B5EF4-FFF2-40B4-BE49-F238E27FC236}">
                <a16:creationId xmlns:a16="http://schemas.microsoft.com/office/drawing/2014/main" id="{09AC8598-DA36-21A4-45A6-44DF9A9F3D49}"/>
              </a:ext>
              <a:ext uri="{C183D7F6-B498-43B3-948B-1728B52AA6E4}">
                <adec:decorative xmlns:adec="http://schemas.microsoft.com/office/drawing/2017/decorative" val="1"/>
              </a:ext>
            </a:extLst>
          </p:cNvPr>
          <p:cNvGrpSpPr/>
          <p:nvPr/>
        </p:nvGrpSpPr>
        <p:grpSpPr>
          <a:xfrm>
            <a:off x="336406" y="1116642"/>
            <a:ext cx="11519190" cy="5381357"/>
            <a:chOff x="336406" y="1116642"/>
            <a:chExt cx="11519190" cy="5381357"/>
          </a:xfrm>
        </p:grpSpPr>
        <p:sp>
          <p:nvSpPr>
            <p:cNvPr id="6" name="Rectangle: Rounded Corners 5">
              <a:extLst>
                <a:ext uri="{FF2B5EF4-FFF2-40B4-BE49-F238E27FC236}">
                  <a16:creationId xmlns:a16="http://schemas.microsoft.com/office/drawing/2014/main" id="{B9F8BBA4-1475-DDF1-64A2-98F0198DE022}"/>
                </a:ext>
                <a:ext uri="{C183D7F6-B498-43B3-948B-1728B52AA6E4}">
                  <adec:decorative xmlns:adec="http://schemas.microsoft.com/office/drawing/2017/decorative" val="1"/>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434B013E-7C0A-BE67-55B2-B9EE6CC76F9A}"/>
                </a:ext>
                <a:ext uri="{C183D7F6-B498-43B3-948B-1728B52AA6E4}">
                  <adec:decorative xmlns:adec="http://schemas.microsoft.com/office/drawing/2017/decorative" val="1"/>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7" name="Rectangle: Rounded Corners 6">
              <a:extLst>
                <a:ext uri="{FF2B5EF4-FFF2-40B4-BE49-F238E27FC236}">
                  <a16:creationId xmlns:a16="http://schemas.microsoft.com/office/drawing/2014/main" id="{89786DAC-25E1-915F-1CDB-4F3CC720F4AE}"/>
                </a:ext>
                <a:ext uri="{C183D7F6-B498-43B3-948B-1728B52AA6E4}">
                  <adec:decorative xmlns:adec="http://schemas.microsoft.com/office/drawing/2017/decorative" val="1"/>
                </a:ext>
              </a:extLst>
            </p:cNvPr>
            <p:cNvSpPr/>
            <p:nvPr/>
          </p:nvSpPr>
          <p:spPr>
            <a:xfrm>
              <a:off x="336406"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grpSp>
      <p:grpSp>
        <p:nvGrpSpPr>
          <p:cNvPr id="9" name="Group 8">
            <a:extLst>
              <a:ext uri="{FF2B5EF4-FFF2-40B4-BE49-F238E27FC236}">
                <a16:creationId xmlns:a16="http://schemas.microsoft.com/office/drawing/2014/main" id="{579C1B8D-FD1D-5B18-BB48-76B188A8E90D}"/>
              </a:ext>
              <a:ext uri="{C183D7F6-B498-43B3-948B-1728B52AA6E4}">
                <adec:decorative xmlns:adec="http://schemas.microsoft.com/office/drawing/2017/decorative" val="1"/>
              </a:ext>
            </a:extLst>
          </p:cNvPr>
          <p:cNvGrpSpPr/>
          <p:nvPr/>
        </p:nvGrpSpPr>
        <p:grpSpPr>
          <a:xfrm>
            <a:off x="53205" y="993234"/>
            <a:ext cx="8856377" cy="1447801"/>
            <a:chOff x="53205" y="993234"/>
            <a:chExt cx="8856377" cy="1447801"/>
          </a:xfrm>
        </p:grpSpPr>
        <p:pic>
          <p:nvPicPr>
            <p:cNvPr id="1026" name="Picture 2">
              <a:extLst>
                <a:ext uri="{FF2B5EF4-FFF2-40B4-BE49-F238E27FC236}">
                  <a16:creationId xmlns:a16="http://schemas.microsoft.com/office/drawing/2014/main" id="{0357DDD8-C903-28CF-2FD3-094B39CEFA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ABE0F39-2771-6801-7585-A02A1DCD78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65891" y="993234"/>
              <a:ext cx="7429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BD0DDF-4A5C-304D-392A-AB76CD98D6F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CAF1076D-D82C-9402-368E-041953D74DB7}"/>
              </a:ext>
            </a:extLst>
          </p:cNvPr>
          <p:cNvSpPr txBox="1"/>
          <p:nvPr/>
        </p:nvSpPr>
        <p:spPr>
          <a:xfrm>
            <a:off x="1538422" y="1360380"/>
            <a:ext cx="2197412" cy="732971"/>
          </a:xfrm>
          <a:prstGeom prst="rect">
            <a:avLst/>
          </a:prstGeom>
          <a:noFill/>
          <a:ln>
            <a:noFill/>
          </a:ln>
        </p:spPr>
        <p:txBody>
          <a:bodyPr wrap="square" lIns="0" tIns="0" rIns="0" bIns="0" rtlCol="0">
            <a:noAutofit/>
          </a:bodyPr>
          <a:lstStyle/>
          <a:p>
            <a:pPr algn="l">
              <a:lnSpc>
                <a:spcPct val="130000"/>
              </a:lnSpc>
            </a:pPr>
            <a:r>
              <a:rPr lang="en-AU" sz="2000" dirty="0">
                <a:latin typeface="+mj-lt"/>
                <a:cs typeface="Arial" panose="020B0604020202020204" pitchFamily="34" charset="0"/>
              </a:rPr>
              <a:t>A positive success or highlight</a:t>
            </a:r>
          </a:p>
        </p:txBody>
      </p:sp>
      <p:sp>
        <p:nvSpPr>
          <p:cNvPr id="15" name="TextBox 14">
            <a:extLst>
              <a:ext uri="{FF2B5EF4-FFF2-40B4-BE49-F238E27FC236}">
                <a16:creationId xmlns:a16="http://schemas.microsoft.com/office/drawing/2014/main" id="{8D8AA260-0399-0CBB-4CA8-B5C485F4942D}"/>
              </a:ext>
            </a:extLst>
          </p:cNvPr>
          <p:cNvSpPr txBox="1"/>
          <p:nvPr/>
        </p:nvSpPr>
        <p:spPr>
          <a:xfrm>
            <a:off x="5251388" y="1360380"/>
            <a:ext cx="2660307" cy="850939"/>
          </a:xfrm>
          <a:prstGeom prst="rect">
            <a:avLst/>
          </a:prstGeom>
          <a:noFill/>
        </p:spPr>
        <p:txBody>
          <a:bodyPr wrap="square">
            <a:spAutoFit/>
          </a:bodyPr>
          <a:lstStyle/>
          <a:p>
            <a:pPr algn="l">
              <a:lnSpc>
                <a:spcPct val="130000"/>
              </a:lnSpc>
            </a:pPr>
            <a:r>
              <a:rPr lang="en-AU" sz="2000">
                <a:latin typeface="+mj-lt"/>
                <a:cs typeface="Arial" panose="020B0604020202020204" pitchFamily="34" charset="0"/>
              </a:rPr>
              <a:t>Something you are looking forward to</a:t>
            </a:r>
          </a:p>
        </p:txBody>
      </p:sp>
      <p:sp>
        <p:nvSpPr>
          <p:cNvPr id="16" name="TextBox 15">
            <a:extLst>
              <a:ext uri="{FF2B5EF4-FFF2-40B4-BE49-F238E27FC236}">
                <a16:creationId xmlns:a16="http://schemas.microsoft.com/office/drawing/2014/main" id="{2B4D40E2-7605-6F6B-5EED-CA07BAAA9D97}"/>
              </a:ext>
            </a:extLst>
          </p:cNvPr>
          <p:cNvSpPr txBox="1"/>
          <p:nvPr/>
        </p:nvSpPr>
        <p:spPr>
          <a:xfrm>
            <a:off x="9117735" y="1360380"/>
            <a:ext cx="2660307" cy="850939"/>
          </a:xfrm>
          <a:prstGeom prst="rect">
            <a:avLst/>
          </a:prstGeom>
          <a:noFill/>
        </p:spPr>
        <p:txBody>
          <a:bodyPr wrap="square">
            <a:spAutoFit/>
          </a:bodyPr>
          <a:lstStyle/>
          <a:p>
            <a:pPr algn="l">
              <a:lnSpc>
                <a:spcPct val="130000"/>
              </a:lnSpc>
            </a:pPr>
            <a:r>
              <a:rPr lang="en-AU" sz="2000">
                <a:latin typeface="+mj-lt"/>
                <a:cs typeface="Arial" panose="020B0604020202020204" pitchFamily="34" charset="0"/>
              </a:rPr>
              <a:t>A challenge experienced</a:t>
            </a:r>
          </a:p>
        </p:txBody>
      </p:sp>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29255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38283"/>
            <a:ext cx="11484000" cy="3355259"/>
          </a:xfrm>
        </p:spPr>
        <p:txBody>
          <a:bodyPr/>
          <a:lstStyle/>
          <a:p>
            <a:r>
              <a:rPr lang="en-AU" dirty="0">
                <a:latin typeface="+mn-lt"/>
              </a:rPr>
              <a:t>English K–10 © Syllabus NSW Education Standards Authority (NESA) for and on behalf of the Crown in right of the State of New South Wales, 2022.</a:t>
            </a:r>
          </a:p>
          <a:p>
            <a:r>
              <a:rPr lang="en-AU" dirty="0">
                <a:latin typeface="+mn-lt"/>
              </a:rPr>
              <a:t>Australian Education Research Organisation (AERO) (2024a) </a:t>
            </a:r>
            <a:r>
              <a:rPr lang="en-AU" dirty="0">
                <a:latin typeface="+mn-lt"/>
                <a:hlinkClick r:id="rId6"/>
              </a:rPr>
              <a:t>Explain learning objectives</a:t>
            </a:r>
            <a:r>
              <a:rPr lang="en-AU" dirty="0">
                <a:latin typeface="+mn-lt"/>
              </a:rPr>
              <a:t>, AERO, accessed 16 April 2024.</a:t>
            </a:r>
          </a:p>
          <a:p>
            <a:r>
              <a:rPr lang="en-AU" dirty="0">
                <a:latin typeface="+mn-lt"/>
              </a:rPr>
              <a:t>AERO (Australian Education Research Organisation) (2024b) </a:t>
            </a:r>
            <a:r>
              <a:rPr lang="en-AU" dirty="0">
                <a:latin typeface="+mn-lt"/>
                <a:hlinkClick r:id="rId7"/>
              </a:rPr>
              <a:t>Why explicit instruction works</a:t>
            </a:r>
            <a:r>
              <a:rPr lang="en-AU" dirty="0">
                <a:latin typeface="+mn-lt"/>
              </a:rPr>
              <a:t>, AERO website, accessed 16 April 2024.</a:t>
            </a:r>
          </a:p>
          <a:p>
            <a:r>
              <a:rPr lang="en-AU" dirty="0">
                <a:latin typeface="+mn-lt"/>
              </a:rPr>
              <a:t>Black P and Wiliam D (2018) ‘</a:t>
            </a:r>
            <a:r>
              <a:rPr lang="en-AU" dirty="0">
                <a:latin typeface="+mn-lt"/>
                <a:hlinkClick r:id="rId8"/>
              </a:rPr>
              <a:t>Classroom assessment and pedagogy</a:t>
            </a:r>
            <a:r>
              <a:rPr lang="en-AU" dirty="0">
                <a:latin typeface="+mn-lt"/>
              </a:rPr>
              <a:t>’, Assessment in Education Principles Policy and Practice, 25(1):1–25.</a:t>
            </a:r>
          </a:p>
          <a:p>
            <a:r>
              <a:rPr lang="en-AU" dirty="0">
                <a:latin typeface="+mn-lt"/>
              </a:rPr>
              <a:t>CESE (Centre for Education Statistics and Evaluation) (2017) </a:t>
            </a:r>
            <a:r>
              <a:rPr lang="en-AU" dirty="0">
                <a:latin typeface="+mn-lt"/>
                <a:hlinkClick r:id="rId9"/>
              </a:rPr>
              <a:t>Cognitive load theory: Research that teachers really need to understand</a:t>
            </a:r>
            <a:r>
              <a:rPr lang="en-AU" dirty="0">
                <a:latin typeface="+mn-lt"/>
              </a:rPr>
              <a:t>, NSW Department of Education, accessed 16 April 2024.</a:t>
            </a:r>
          </a:p>
          <a:p>
            <a:r>
              <a:rPr lang="en-AU" dirty="0">
                <a:latin typeface="+mn-lt"/>
              </a:rPr>
              <a:t>Clarke S (2014) Outstanding formative assessment: culture and practice, Hodder Education, Great Britain.</a:t>
            </a:r>
          </a:p>
          <a:p>
            <a:r>
              <a:rPr lang="en-AU" dirty="0">
                <a:latin typeface="+mn-lt"/>
              </a:rPr>
              <a:t>Clarke S, Timperley H, Hattie J (2003) Unlocking formative assessment: Practical strategies for enhancing students’ learning in the primary and intermediate classroom, Hodder Moa Beckett, Auckland NZ, 2003.</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295CE-2A30-0F99-7F33-2FE83E7C80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6C3E78-2DA8-876F-7A73-A3DF13BC0EAE}"/>
              </a:ext>
            </a:extLst>
          </p:cNvPr>
          <p:cNvSpPr>
            <a:spLocks noGrp="1"/>
          </p:cNvSpPr>
          <p:nvPr>
            <p:ph type="title"/>
          </p:nvPr>
        </p:nvSpPr>
        <p:spPr/>
        <p:txBody>
          <a:bodyPr/>
          <a:lstStyle/>
          <a:p>
            <a:r>
              <a:rPr lang="en-GB" dirty="0">
                <a:latin typeface="+mj-lt"/>
              </a:rPr>
              <a:t>Lessons</a:t>
            </a:r>
          </a:p>
        </p:txBody>
      </p:sp>
      <p:grpSp>
        <p:nvGrpSpPr>
          <p:cNvPr id="35" name="Group 34" descr="1. Tone – review">
            <a:extLst>
              <a:ext uri="{FF2B5EF4-FFF2-40B4-BE49-F238E27FC236}">
                <a16:creationId xmlns:a16="http://schemas.microsoft.com/office/drawing/2014/main" id="{F56D9B81-31C5-369C-46D9-75D79DBBA65C}"/>
              </a:ext>
            </a:extLst>
          </p:cNvPr>
          <p:cNvGrpSpPr/>
          <p:nvPr/>
        </p:nvGrpSpPr>
        <p:grpSpPr>
          <a:xfrm>
            <a:off x="360000" y="1266959"/>
            <a:ext cx="5205058" cy="1045440"/>
            <a:chOff x="360000" y="1266959"/>
            <a:chExt cx="5205058" cy="1045440"/>
          </a:xfrm>
        </p:grpSpPr>
        <p:sp>
          <p:nvSpPr>
            <p:cNvPr id="8" name="Rectangle: Rounded Corners 7">
              <a:extLst>
                <a:ext uri="{FF2B5EF4-FFF2-40B4-BE49-F238E27FC236}">
                  <a16:creationId xmlns:a16="http://schemas.microsoft.com/office/drawing/2014/main" id="{E39D3D4C-5A15-875B-B121-2D21BAFF48E7}"/>
                </a:ext>
                <a:ext uri="{C183D7F6-B498-43B3-948B-1728B52AA6E4}">
                  <adec:decorative xmlns:adec="http://schemas.microsoft.com/office/drawing/2017/decorative" val="1"/>
                </a:ext>
              </a:extLst>
            </p:cNvPr>
            <p:cNvSpPr/>
            <p:nvPr/>
          </p:nvSpPr>
          <p:spPr>
            <a:xfrm>
              <a:off x="1037782" y="1330982"/>
              <a:ext cx="452727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3" action="ppaction://hlinksldjump"/>
                </a:rPr>
                <a:t>Tone – review</a:t>
              </a:r>
              <a:endParaRPr lang="en-US" dirty="0">
                <a:solidFill>
                  <a:schemeClr val="accent1"/>
                </a:solidFill>
                <a:latin typeface="+mj-lt"/>
              </a:endParaRPr>
            </a:p>
          </p:txBody>
        </p:sp>
        <p:sp>
          <p:nvSpPr>
            <p:cNvPr id="9" name="Oval 8">
              <a:hlinkClick r:id="rId4" action="ppaction://hlinksldjump"/>
              <a:extLst>
                <a:ext uri="{FF2B5EF4-FFF2-40B4-BE49-F238E27FC236}">
                  <a16:creationId xmlns:a16="http://schemas.microsoft.com/office/drawing/2014/main" id="{31E09E4A-AF35-4AAD-A3D7-7F66B242433C}"/>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36" name="Group 35" descr="2.Imagery">
            <a:extLst>
              <a:ext uri="{FF2B5EF4-FFF2-40B4-BE49-F238E27FC236}">
                <a16:creationId xmlns:a16="http://schemas.microsoft.com/office/drawing/2014/main" id="{F5BAEF30-4D85-80E8-384A-FE0FDC253B79}"/>
              </a:ext>
            </a:extLst>
          </p:cNvPr>
          <p:cNvGrpSpPr/>
          <p:nvPr/>
        </p:nvGrpSpPr>
        <p:grpSpPr>
          <a:xfrm>
            <a:off x="360000" y="2362859"/>
            <a:ext cx="5205058" cy="1045440"/>
            <a:chOff x="360000" y="2362859"/>
            <a:chExt cx="5205058" cy="1045440"/>
          </a:xfrm>
        </p:grpSpPr>
        <p:sp>
          <p:nvSpPr>
            <p:cNvPr id="11" name="Rectangle: Rounded Corners 10">
              <a:extLst>
                <a:ext uri="{FF2B5EF4-FFF2-40B4-BE49-F238E27FC236}">
                  <a16:creationId xmlns:a16="http://schemas.microsoft.com/office/drawing/2014/main" id="{2B5CB01B-F0D2-C384-6A42-B7938320EA70}"/>
                </a:ext>
                <a:ext uri="{C183D7F6-B498-43B3-948B-1728B52AA6E4}">
                  <adec:decorative xmlns:adec="http://schemas.microsoft.com/office/drawing/2017/decorative" val="1"/>
                </a:ext>
              </a:extLst>
            </p:cNvPr>
            <p:cNvSpPr/>
            <p:nvPr/>
          </p:nvSpPr>
          <p:spPr>
            <a:xfrm>
              <a:off x="1037782" y="2426882"/>
              <a:ext cx="452727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5" action="ppaction://hlinksldjump"/>
                </a:rPr>
                <a:t>Imagery</a:t>
              </a:r>
              <a:endParaRPr lang="en-US" dirty="0">
                <a:solidFill>
                  <a:schemeClr val="accent1"/>
                </a:solidFill>
                <a:latin typeface="+mj-lt"/>
              </a:endParaRPr>
            </a:p>
          </p:txBody>
        </p:sp>
        <p:sp>
          <p:nvSpPr>
            <p:cNvPr id="12" name="Oval 11">
              <a:hlinkClick r:id="rId4" action="ppaction://hlinksldjump"/>
              <a:extLst>
                <a:ext uri="{FF2B5EF4-FFF2-40B4-BE49-F238E27FC236}">
                  <a16:creationId xmlns:a16="http://schemas.microsoft.com/office/drawing/2014/main" id="{074A7E72-A82C-BCA1-144A-BD227A6D370B}"/>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37" name="Group 36" descr="3. Considering the impact of imagery on tone">
            <a:extLst>
              <a:ext uri="{FF2B5EF4-FFF2-40B4-BE49-F238E27FC236}">
                <a16:creationId xmlns:a16="http://schemas.microsoft.com/office/drawing/2014/main" id="{3B35A150-9A76-0706-B42F-3EC53862E018}"/>
              </a:ext>
            </a:extLst>
          </p:cNvPr>
          <p:cNvGrpSpPr/>
          <p:nvPr/>
        </p:nvGrpSpPr>
        <p:grpSpPr>
          <a:xfrm>
            <a:off x="360000" y="3458759"/>
            <a:ext cx="5205058" cy="1045440"/>
            <a:chOff x="360000" y="3458759"/>
            <a:chExt cx="5205058" cy="1045440"/>
          </a:xfrm>
        </p:grpSpPr>
        <p:sp>
          <p:nvSpPr>
            <p:cNvPr id="14" name="Rectangle: Rounded Corners 13">
              <a:extLst>
                <a:ext uri="{FF2B5EF4-FFF2-40B4-BE49-F238E27FC236}">
                  <a16:creationId xmlns:a16="http://schemas.microsoft.com/office/drawing/2014/main" id="{79DB5E8A-E13C-833F-E01E-70E58BE54989}"/>
                </a:ext>
                <a:ext uri="{C183D7F6-B498-43B3-948B-1728B52AA6E4}">
                  <adec:decorative xmlns:adec="http://schemas.microsoft.com/office/drawing/2017/decorative" val="1"/>
                </a:ext>
              </a:extLst>
            </p:cNvPr>
            <p:cNvSpPr/>
            <p:nvPr/>
          </p:nvSpPr>
          <p:spPr>
            <a:xfrm>
              <a:off x="1037782" y="3522782"/>
              <a:ext cx="452727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chemeClr val="accent1"/>
                  </a:solidFill>
                  <a:latin typeface="+mj-lt"/>
                  <a:hlinkClick r:id="rId6" action="ppaction://hlinksldjump"/>
                </a:rPr>
                <a:t>Considering the impact of imagery on tone</a:t>
              </a:r>
              <a:endParaRPr lang="en-AU" dirty="0">
                <a:solidFill>
                  <a:schemeClr val="accent1"/>
                </a:solidFill>
                <a:latin typeface="+mj-lt"/>
              </a:endParaRPr>
            </a:p>
          </p:txBody>
        </p:sp>
        <p:sp>
          <p:nvSpPr>
            <p:cNvPr id="15" name="Oval 14">
              <a:hlinkClick r:id="rId4" action="ppaction://hlinksldjump"/>
              <a:extLst>
                <a:ext uri="{FF2B5EF4-FFF2-40B4-BE49-F238E27FC236}">
                  <a16:creationId xmlns:a16="http://schemas.microsoft.com/office/drawing/2014/main" id="{B47A5028-50BB-3EF2-ECD9-5D82B3F7C20A}"/>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38" name="Group 37" descr="4. Imagery or ideas">
            <a:extLst>
              <a:ext uri="{FF2B5EF4-FFF2-40B4-BE49-F238E27FC236}">
                <a16:creationId xmlns:a16="http://schemas.microsoft.com/office/drawing/2014/main" id="{1099E3E1-6B3A-AA4C-1B35-4AE1CBCA8D91}"/>
              </a:ext>
            </a:extLst>
          </p:cNvPr>
          <p:cNvGrpSpPr/>
          <p:nvPr/>
        </p:nvGrpSpPr>
        <p:grpSpPr>
          <a:xfrm>
            <a:off x="360000" y="4554659"/>
            <a:ext cx="5205058" cy="1045440"/>
            <a:chOff x="360000" y="4554659"/>
            <a:chExt cx="5205058" cy="1045440"/>
          </a:xfrm>
        </p:grpSpPr>
        <p:sp>
          <p:nvSpPr>
            <p:cNvPr id="17" name="Rectangle: Rounded Corners 16">
              <a:extLst>
                <a:ext uri="{FF2B5EF4-FFF2-40B4-BE49-F238E27FC236}">
                  <a16:creationId xmlns:a16="http://schemas.microsoft.com/office/drawing/2014/main" id="{6C70F0B3-3A5B-09DE-72D0-F18CC5CD134C}"/>
                </a:ext>
                <a:ext uri="{C183D7F6-B498-43B3-948B-1728B52AA6E4}">
                  <adec:decorative xmlns:adec="http://schemas.microsoft.com/office/drawing/2017/decorative" val="1"/>
                </a:ext>
              </a:extLst>
            </p:cNvPr>
            <p:cNvSpPr/>
            <p:nvPr/>
          </p:nvSpPr>
          <p:spPr>
            <a:xfrm>
              <a:off x="1037782" y="4618682"/>
              <a:ext cx="452727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7" action="ppaction://hlinksldjump"/>
                </a:rPr>
                <a:t>Imagery or ideas</a:t>
              </a:r>
              <a:endParaRPr lang="en-US" dirty="0">
                <a:solidFill>
                  <a:schemeClr val="accent1"/>
                </a:solidFill>
                <a:latin typeface="+mj-lt"/>
              </a:endParaRPr>
            </a:p>
          </p:txBody>
        </p:sp>
        <p:sp>
          <p:nvSpPr>
            <p:cNvPr id="18" name="Oval 17">
              <a:hlinkClick r:id="rId4" action="ppaction://hlinksldjump"/>
              <a:extLst>
                <a:ext uri="{FF2B5EF4-FFF2-40B4-BE49-F238E27FC236}">
                  <a16:creationId xmlns:a16="http://schemas.microsoft.com/office/drawing/2014/main" id="{2B44BCAC-EFC3-BA1B-FCE7-E0024CD2DB83}"/>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39" name="Group 38" descr="5. Reflecting">
            <a:extLst>
              <a:ext uri="{FF2B5EF4-FFF2-40B4-BE49-F238E27FC236}">
                <a16:creationId xmlns:a16="http://schemas.microsoft.com/office/drawing/2014/main" id="{3647BC90-A38F-B948-4358-DA277290C8C0}"/>
              </a:ext>
            </a:extLst>
          </p:cNvPr>
          <p:cNvGrpSpPr/>
          <p:nvPr/>
        </p:nvGrpSpPr>
        <p:grpSpPr>
          <a:xfrm>
            <a:off x="360000" y="5650560"/>
            <a:ext cx="5205058" cy="1045440"/>
            <a:chOff x="360000" y="5650560"/>
            <a:chExt cx="5205058" cy="1045440"/>
          </a:xfrm>
        </p:grpSpPr>
        <p:sp>
          <p:nvSpPr>
            <p:cNvPr id="32" name="Rectangle: Rounded Corners 31">
              <a:extLst>
                <a:ext uri="{FF2B5EF4-FFF2-40B4-BE49-F238E27FC236}">
                  <a16:creationId xmlns:a16="http://schemas.microsoft.com/office/drawing/2014/main" id="{721EE99F-37CC-432F-350D-95320E04678A}"/>
                </a:ext>
                <a:ext uri="{C183D7F6-B498-43B3-948B-1728B52AA6E4}">
                  <adec:decorative xmlns:adec="http://schemas.microsoft.com/office/drawing/2017/decorative" val="1"/>
                </a:ext>
              </a:extLst>
            </p:cNvPr>
            <p:cNvSpPr/>
            <p:nvPr/>
          </p:nvSpPr>
          <p:spPr>
            <a:xfrm>
              <a:off x="1037782" y="5714583"/>
              <a:ext cx="452727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8" action="ppaction://hlinksldjump"/>
                </a:rPr>
                <a:t>Reflecting</a:t>
              </a:r>
              <a:endParaRPr lang="en-US" dirty="0">
                <a:solidFill>
                  <a:schemeClr val="accent1"/>
                </a:solidFill>
                <a:latin typeface="+mj-lt"/>
              </a:endParaRPr>
            </a:p>
          </p:txBody>
        </p:sp>
        <p:sp>
          <p:nvSpPr>
            <p:cNvPr id="33" name="Oval 32">
              <a:hlinkClick r:id="rId4" action="ppaction://hlinksldjump"/>
              <a:extLst>
                <a:ext uri="{FF2B5EF4-FFF2-40B4-BE49-F238E27FC236}">
                  <a16:creationId xmlns:a16="http://schemas.microsoft.com/office/drawing/2014/main" id="{14CEB8AD-3D8E-6386-FB71-5F73A71B9974}"/>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sp>
        <p:nvSpPr>
          <p:cNvPr id="3" name="Slide Number Placeholder 2">
            <a:extLst>
              <a:ext uri="{FF2B5EF4-FFF2-40B4-BE49-F238E27FC236}">
                <a16:creationId xmlns:a16="http://schemas.microsoft.com/office/drawing/2014/main" id="{214D9199-A4D2-4F43-77B2-2B22DB1FF69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1925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B2EC9-5CA7-C816-FC72-A4F4A3A95C9E}"/>
              </a:ext>
            </a:extLst>
          </p:cNvPr>
          <p:cNvSpPr>
            <a:spLocks noGrp="1"/>
          </p:cNvSpPr>
          <p:nvPr>
            <p:ph type="title"/>
          </p:nvPr>
        </p:nvSpPr>
        <p:spPr/>
        <p:txBody>
          <a:bodyPr/>
          <a:lstStyle/>
          <a:p>
            <a:r>
              <a:rPr lang="en-US" dirty="0"/>
              <a:t>References (2)</a:t>
            </a:r>
            <a:endParaRPr lang="en-AU" dirty="0"/>
          </a:p>
        </p:txBody>
      </p:sp>
      <p:sp>
        <p:nvSpPr>
          <p:cNvPr id="8" name="TextBox 7">
            <a:extLst>
              <a:ext uri="{FF2B5EF4-FFF2-40B4-BE49-F238E27FC236}">
                <a16:creationId xmlns:a16="http://schemas.microsoft.com/office/drawing/2014/main" id="{0D5F39C2-CA48-A795-5736-D704CC367D9F}"/>
              </a:ext>
            </a:extLst>
          </p:cNvPr>
          <p:cNvSpPr txBox="1"/>
          <p:nvPr/>
        </p:nvSpPr>
        <p:spPr>
          <a:xfrm>
            <a:off x="360001" y="1159126"/>
            <a:ext cx="11483999" cy="2766591"/>
          </a:xfrm>
          <a:prstGeom prst="rect">
            <a:avLst/>
          </a:prstGeom>
          <a:noFill/>
        </p:spPr>
        <p:txBody>
          <a:bodyPr wrap="square">
            <a:spAutoFit/>
          </a:bodyPr>
          <a:lstStyle/>
          <a:p>
            <a:pPr>
              <a:lnSpc>
                <a:spcPct val="150000"/>
              </a:lnSpc>
              <a:spcAft>
                <a:spcPts val="1200"/>
              </a:spcAft>
            </a:pPr>
            <a:r>
              <a:rPr lang="en-AU" sz="1200" dirty="0">
                <a:latin typeface="+mn-lt"/>
              </a:rPr>
              <a:t>Griffin P (2018) Assessment for teaching, Cambridge University Press. </a:t>
            </a:r>
          </a:p>
          <a:p>
            <a:pPr>
              <a:lnSpc>
                <a:spcPct val="150000"/>
              </a:lnSpc>
              <a:spcAft>
                <a:spcPts val="1200"/>
              </a:spcAft>
            </a:pPr>
            <a:r>
              <a:rPr lang="en-AU" sz="1200" dirty="0">
                <a:latin typeface="+mn-lt"/>
              </a:rPr>
              <a:t>McGraw A and Mason M (2022) Activating reading capabilities in English, VATE, Collingwood VIC</a:t>
            </a:r>
          </a:p>
          <a:p>
            <a:pPr>
              <a:lnSpc>
                <a:spcPct val="150000"/>
              </a:lnSpc>
              <a:spcAft>
                <a:spcPts val="1200"/>
              </a:spcAft>
            </a:pPr>
            <a:r>
              <a:rPr lang="en-AU" sz="1200" dirty="0">
                <a:latin typeface="+mn-lt"/>
              </a:rPr>
              <a:t>State of New South Wales (Department of Education) (2024.) </a:t>
            </a:r>
            <a:r>
              <a:rPr lang="en-AU" sz="1200" dirty="0">
                <a:latin typeface="+mn-lt"/>
                <a:hlinkClick r:id="rId2"/>
              </a:rPr>
              <a:t>Explicit teaching strategies</a:t>
            </a:r>
            <a:r>
              <a:rPr lang="en-AU" sz="1200" dirty="0">
                <a:latin typeface="+mn-lt"/>
              </a:rPr>
              <a:t>, NSW Department of Education website, accessed 5 April 2024. </a:t>
            </a:r>
          </a:p>
          <a:p>
            <a:pPr>
              <a:lnSpc>
                <a:spcPct val="150000"/>
              </a:lnSpc>
              <a:spcAft>
                <a:spcPts val="1200"/>
              </a:spcAft>
            </a:pPr>
            <a:r>
              <a:rPr lang="en-AU" sz="1200" dirty="0">
                <a:latin typeface="+mn-lt"/>
              </a:rPr>
              <a:t>State of New South Wales (Department of Education) (2024) the </a:t>
            </a:r>
            <a:r>
              <a:rPr lang="en-AU" sz="1200" dirty="0">
                <a:latin typeface="+mn-lt"/>
                <a:hlinkClick r:id="rId3"/>
              </a:rPr>
              <a:t>Explicit teaching – Driving learning and engagement</a:t>
            </a:r>
            <a:r>
              <a:rPr lang="en-AU" sz="1200" dirty="0">
                <a:latin typeface="+mn-lt"/>
              </a:rPr>
              <a:t>, Centre for Education Statistics and Evaluation website, accessed 5 April 2024. </a:t>
            </a:r>
          </a:p>
          <a:p>
            <a:pPr>
              <a:lnSpc>
                <a:spcPct val="150000"/>
              </a:lnSpc>
              <a:spcAft>
                <a:spcPts val="1200"/>
              </a:spcAft>
            </a:pPr>
            <a:r>
              <a:rPr lang="en-AU" sz="1200" dirty="0">
                <a:latin typeface="+mn-lt"/>
              </a:rPr>
              <a:t>State of New South Wales (Department of Education) (n.d.) </a:t>
            </a:r>
            <a:r>
              <a:rPr lang="en-AU" sz="1200" dirty="0">
                <a:latin typeface="+mn-lt"/>
                <a:hlinkClick r:id="rId4"/>
              </a:rPr>
              <a:t>Digital Learning Selector</a:t>
            </a:r>
            <a:r>
              <a:rPr lang="en-AU" sz="1200" dirty="0">
                <a:latin typeface="+mn-lt"/>
              </a:rPr>
              <a:t>, NSW Department of Education website, accessed 5 April 2024. </a:t>
            </a:r>
          </a:p>
          <a:p>
            <a:pPr>
              <a:lnSpc>
                <a:spcPct val="150000"/>
              </a:lnSpc>
              <a:spcAft>
                <a:spcPts val="1200"/>
              </a:spcAft>
            </a:pPr>
            <a:r>
              <a:rPr lang="en-AU" sz="1200" dirty="0">
                <a:latin typeface="+mn-lt"/>
              </a:rPr>
              <a:t>Wiliam D (2014) ‘</a:t>
            </a:r>
            <a:r>
              <a:rPr lang="en-AU" sz="1200" dirty="0">
                <a:latin typeface="+mn-lt"/>
                <a:hlinkClick r:id="rId5"/>
              </a:rPr>
              <a:t>The right questions, the right way </a:t>
            </a:r>
            <a:r>
              <a:rPr lang="en-AU" sz="1200" dirty="0">
                <a:latin typeface="+mn-lt"/>
              </a:rPr>
              <a:t>’, Educational Leadership, 71(6).</a:t>
            </a:r>
          </a:p>
        </p:txBody>
      </p:sp>
      <p:sp>
        <p:nvSpPr>
          <p:cNvPr id="2" name="Slide Number Placeholder 1">
            <a:extLst>
              <a:ext uri="{FF2B5EF4-FFF2-40B4-BE49-F238E27FC236}">
                <a16:creationId xmlns:a16="http://schemas.microsoft.com/office/drawing/2014/main" id="{A8B9E5CD-520A-E588-8096-47B3ADACA7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8844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panose="020B0604020202020204" pitchFamily="34" charset="0"/>
              </a:rPr>
              <a:t>Sharing learning intentions and success criteria</a:t>
            </a:r>
          </a:p>
        </p:txBody>
      </p:sp>
    </p:spTree>
    <p:extLst>
      <p:ext uri="{BB962C8B-B14F-4D97-AF65-F5344CB8AC3E}">
        <p14:creationId xmlns:p14="http://schemas.microsoft.com/office/powerpoint/2010/main" val="2732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4" name="Picture Placeholder 3">
            <a:extLst>
              <a:ext uri="{FF2B5EF4-FFF2-40B4-BE49-F238E27FC236}">
                <a16:creationId xmlns:a16="http://schemas.microsoft.com/office/drawing/2014/main" id="{9CAED185-3BC9-6CDA-CAD6-5EA8BCBEC126}"/>
              </a:ext>
            </a:extLst>
          </p:cNvPr>
          <p:cNvSpPr>
            <a:spLocks noGrp="1"/>
          </p:cNvSpPr>
          <p:nvPr>
            <p:ph type="pic" sz="quarter" idx="13"/>
          </p:nvPr>
        </p:nvSpPr>
        <p:spPr>
          <a:xfrm>
            <a:off x="360001" y="1840456"/>
            <a:ext cx="11483999" cy="4210718"/>
          </a:xfrm>
        </p:spPr>
        <p:txBody>
          <a:bodyPr/>
          <a:lstStyle/>
          <a:p>
            <a:pPr>
              <a:lnSpc>
                <a:spcPct val="150000"/>
              </a:lnSpc>
              <a:spcAft>
                <a:spcPts val="600"/>
              </a:spcAft>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latin typeface="+mn-lt"/>
                <a:ea typeface="+mn-lt"/>
                <a:cs typeface="+mn-lt"/>
              </a:rPr>
              <a:t>understand how language features create tone and an engaging writing voice in ‘Australian Air’, ‘Welcome to the Wonderful World of Poetry’ and a third Raphael poem.</a:t>
            </a:r>
          </a:p>
          <a:p>
            <a:pPr marL="342900" indent="-342900">
              <a:lnSpc>
                <a:spcPct val="150000"/>
              </a:lnSpc>
              <a:spcAft>
                <a:spcPts val="600"/>
              </a:spcAft>
              <a:buFont typeface="Arial" panose="020B0604020202020204" pitchFamily="34" charset="0"/>
              <a:buChar char="•"/>
            </a:pPr>
            <a:r>
              <a:rPr lang="en-AU" sz="1800" dirty="0">
                <a:latin typeface="+mn-lt"/>
                <a:cs typeface="Arial"/>
              </a:rPr>
              <a:t>understand the effect of kinaesthetic, visual, auditory and tactile imagery in </a:t>
            </a:r>
            <a:r>
              <a:rPr lang="en-AU" sz="1800" dirty="0" err="1">
                <a:latin typeface="+mn-lt"/>
                <a:cs typeface="Arial"/>
              </a:rPr>
              <a:t>Solli</a:t>
            </a:r>
            <a:r>
              <a:rPr lang="en-AU" sz="1800" dirty="0">
                <a:latin typeface="+mn-lt"/>
                <a:cs typeface="Arial"/>
              </a:rPr>
              <a:t> Raphael’s poetry</a:t>
            </a:r>
          </a:p>
          <a:p>
            <a:pPr marL="342900" indent="-342900">
              <a:lnSpc>
                <a:spcPct val="150000"/>
              </a:lnSpc>
              <a:spcAft>
                <a:spcPts val="600"/>
              </a:spcAft>
              <a:buFont typeface="Arial" panose="020B0604020202020204" pitchFamily="34" charset="0"/>
              <a:buChar char="•"/>
            </a:pPr>
            <a:r>
              <a:rPr lang="en-AU" sz="1800" dirty="0">
                <a:latin typeface="+mn-lt"/>
                <a:cs typeface="Arial"/>
              </a:rPr>
              <a:t>use imagery to reinforce or suggest a perspective in writing</a:t>
            </a:r>
            <a:endParaRPr lang="en-AU" sz="1800" dirty="0">
              <a:latin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latin typeface="+mn-lt"/>
                <a:cs typeface="Arial"/>
              </a:rPr>
              <a:t>reflect on the use of imagery in the creation of a distinctive voice and tone in our own writing. </a:t>
            </a:r>
            <a:endParaRPr lang="en-AU" sz="1800" dirty="0">
              <a:latin typeface="+mn-lt"/>
              <a:cs typeface="Arial" panose="020B0604020202020204" pitchFamily="34" charset="0"/>
            </a:endParaRPr>
          </a:p>
          <a:p>
            <a:pPr>
              <a:lnSpc>
                <a:spcPct val="15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latin typeface="+mn-lt"/>
                <a:cs typeface="Arial" panose="020B0604020202020204" pitchFamily="34" charset="0"/>
              </a:rPr>
              <a:t>[classroom teacher to insert co-constructed success criteria]</a:t>
            </a:r>
            <a:endParaRPr lang="en-US" sz="1800" dirty="0">
              <a:latin typeface="+mn-lt"/>
              <a:cs typeface="Arial" panose="020B0604020202020204" pitchFamily="34" charset="0"/>
            </a:endParaRPr>
          </a:p>
          <a:p>
            <a:pPr marL="342900" indent="-342900">
              <a:lnSpc>
                <a:spcPct val="150000"/>
              </a:lnSpc>
              <a:spcAft>
                <a:spcPts val="600"/>
              </a:spcAft>
              <a:buFont typeface="Arial"/>
              <a:buChar char="•"/>
            </a:pPr>
            <a:r>
              <a:rPr lang="en-AU" sz="1800" dirty="0">
                <a:latin typeface="+mn-lt"/>
                <a:ea typeface="+mn-lt"/>
                <a:cs typeface="Arial" panose="020B0604020202020204" pitchFamily="34" charset="0"/>
              </a:rPr>
              <a:t>[classroom teacher to insert co-constructed success criteria]</a:t>
            </a:r>
            <a:endParaRPr lang="en-US" sz="1800" dirty="0">
              <a:latin typeface="+mn-lt"/>
              <a:ea typeface="+mn-lt"/>
              <a:cs typeface="Arial" panose="020B0604020202020204" pitchFamily="34" charset="0"/>
            </a:endParaRPr>
          </a:p>
          <a:p>
            <a:pPr marL="342900" indent="-342900">
              <a:lnSpc>
                <a:spcPct val="150000"/>
              </a:lnSpc>
              <a:spcAft>
                <a:spcPts val="600"/>
              </a:spcAft>
              <a:buFont typeface="Arial"/>
              <a:buChar char="•"/>
            </a:pPr>
            <a:r>
              <a:rPr lang="en-AU" sz="1800" dirty="0">
                <a:latin typeface="+mn-lt"/>
                <a:ea typeface="+mn-lt"/>
                <a:cs typeface="Arial" panose="020B0604020202020204" pitchFamily="34" charset="0"/>
              </a:rPr>
              <a:t>[classroom teacher to insert co-constructed success criteria].</a:t>
            </a:r>
            <a:endParaRPr lang="en-AU" sz="1800"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cs typeface="Arial" panose="020B0604020202020204" pitchFamily="34" charset="0"/>
              </a:rPr>
              <a:t>Connecting learning </a:t>
            </a:r>
            <a:endParaRPr lang="en-AU">
              <a:latin typeface="+mj-lt"/>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38075-7C9C-2E42-5BC7-251E178F489D}"/>
              </a:ext>
            </a:extLst>
          </p:cNvPr>
          <p:cNvSpPr>
            <a:spLocks noGrp="1"/>
          </p:cNvSpPr>
          <p:nvPr>
            <p:ph type="title"/>
          </p:nvPr>
        </p:nvSpPr>
        <p:spPr/>
        <p:txBody>
          <a:bodyPr/>
          <a:lstStyle/>
          <a:p>
            <a:r>
              <a:rPr lang="en-US">
                <a:latin typeface="+mj-lt"/>
              </a:rPr>
              <a:t>Tone – review</a:t>
            </a:r>
          </a:p>
        </p:txBody>
      </p:sp>
      <p:sp>
        <p:nvSpPr>
          <p:cNvPr id="4" name="Text Placeholder 3">
            <a:extLst>
              <a:ext uri="{FF2B5EF4-FFF2-40B4-BE49-F238E27FC236}">
                <a16:creationId xmlns:a16="http://schemas.microsoft.com/office/drawing/2014/main" id="{BCE69CE1-6590-726A-8E8E-2CB70CD6899F}"/>
              </a:ext>
            </a:extLst>
          </p:cNvPr>
          <p:cNvSpPr>
            <a:spLocks noGrp="1"/>
          </p:cNvSpPr>
          <p:nvPr>
            <p:ph type="body" sz="quarter" idx="18"/>
          </p:nvPr>
        </p:nvSpPr>
        <p:spPr/>
        <p:txBody>
          <a:bodyPr/>
          <a:lstStyle/>
          <a:p>
            <a:r>
              <a:rPr lang="en-US" dirty="0">
                <a:latin typeface="+mj-lt"/>
                <a:cs typeface="Arial"/>
              </a:rPr>
              <a:t>What is the tone of ‘Australian Air’ by </a:t>
            </a:r>
            <a:r>
              <a:rPr lang="en-US" dirty="0" err="1">
                <a:latin typeface="+mj-lt"/>
                <a:cs typeface="Arial"/>
              </a:rPr>
              <a:t>Solli</a:t>
            </a:r>
            <a:r>
              <a:rPr lang="en-US" dirty="0">
                <a:latin typeface="+mj-lt"/>
                <a:cs typeface="Arial"/>
              </a:rPr>
              <a:t> Raphael?</a:t>
            </a:r>
            <a:endParaRPr lang="en-US" dirty="0">
              <a:latin typeface="+mj-lt"/>
            </a:endParaRPr>
          </a:p>
        </p:txBody>
      </p:sp>
      <p:sp>
        <p:nvSpPr>
          <p:cNvPr id="5" name="Text Placeholder 4">
            <a:extLst>
              <a:ext uri="{FF2B5EF4-FFF2-40B4-BE49-F238E27FC236}">
                <a16:creationId xmlns:a16="http://schemas.microsoft.com/office/drawing/2014/main" id="{168CE965-54CC-F7CE-521B-89C4285F8405}"/>
              </a:ext>
            </a:extLst>
          </p:cNvPr>
          <p:cNvSpPr>
            <a:spLocks noGrp="1"/>
          </p:cNvSpPr>
          <p:nvPr>
            <p:ph type="body" sz="quarter" idx="17"/>
          </p:nvPr>
        </p:nvSpPr>
        <p:spPr>
          <a:xfrm>
            <a:off x="360001" y="1567086"/>
            <a:ext cx="7800774" cy="2424811"/>
          </a:xfrm>
        </p:spPr>
        <p:txBody>
          <a:bodyPr vert="horz" lIns="0" tIns="0" rIns="0" bIns="0" rtlCol="0" anchor="t">
            <a:noAutofit/>
          </a:bodyPr>
          <a:lstStyle/>
          <a:p>
            <a:r>
              <a:rPr lang="en-US" dirty="0">
                <a:latin typeface="+mn-lt"/>
                <a:cs typeface="Arial"/>
              </a:rPr>
              <a:t>Think about the phrase ‘killing our own survival’:</a:t>
            </a:r>
          </a:p>
          <a:p>
            <a:pPr marL="285750" indent="-285750">
              <a:buFont typeface="Arial"/>
              <a:buChar char="•"/>
            </a:pPr>
            <a:r>
              <a:rPr lang="en-US" dirty="0">
                <a:latin typeface="+mn-lt"/>
                <a:cs typeface="Arial"/>
              </a:rPr>
              <a:t>What is the composer’s intention here? </a:t>
            </a:r>
            <a:endParaRPr lang="en-US" dirty="0">
              <a:latin typeface="+mn-lt"/>
            </a:endParaRPr>
          </a:p>
          <a:p>
            <a:pPr marL="285750" indent="-285750">
              <a:buFont typeface="Arial"/>
              <a:buChar char="•"/>
            </a:pPr>
            <a:r>
              <a:rPr lang="en-US" dirty="0">
                <a:latin typeface="+mn-lt"/>
                <a:cs typeface="Arial"/>
              </a:rPr>
              <a:t>Does this kind of phrase make the poem an angry one? Is that ok?</a:t>
            </a:r>
            <a:endParaRPr lang="en-US" dirty="0">
              <a:latin typeface="+mn-lt"/>
            </a:endParaRPr>
          </a:p>
          <a:p>
            <a:pPr marL="285750" indent="-285750">
              <a:buFont typeface="Arial"/>
              <a:buChar char="•"/>
            </a:pPr>
            <a:r>
              <a:rPr lang="en-US" dirty="0">
                <a:latin typeface="+mn-lt"/>
                <a:cs typeface="Arial"/>
              </a:rPr>
              <a:t>How does this contribute to the overall tone of the poem?</a:t>
            </a:r>
            <a:endParaRPr lang="en-US" dirty="0">
              <a:latin typeface="+mn-lt"/>
            </a:endParaRPr>
          </a:p>
        </p:txBody>
      </p:sp>
      <p:sp>
        <p:nvSpPr>
          <p:cNvPr id="9" name="TextBox 8">
            <a:extLst>
              <a:ext uri="{FF2B5EF4-FFF2-40B4-BE49-F238E27FC236}">
                <a16:creationId xmlns:a16="http://schemas.microsoft.com/office/drawing/2014/main" id="{401AE85B-2A3F-4C02-BBBC-E750BA2E7F12}"/>
              </a:ext>
            </a:extLst>
          </p:cNvPr>
          <p:cNvSpPr txBox="1"/>
          <p:nvPr/>
        </p:nvSpPr>
        <p:spPr>
          <a:xfrm>
            <a:off x="359999" y="5408734"/>
            <a:ext cx="8148016" cy="1112549"/>
          </a:xfrm>
          <a:prstGeom prst="rect">
            <a:avLst/>
          </a:prstGeom>
          <a:noFill/>
        </p:spPr>
        <p:txBody>
          <a:bodyPr wrap="square" lIns="91440" tIns="45720" rIns="91440" bIns="45720" anchor="t">
            <a:spAutoFit/>
          </a:bodyPr>
          <a:lstStyle/>
          <a:p>
            <a:pPr>
              <a:lnSpc>
                <a:spcPct val="150000"/>
              </a:lnSpc>
              <a:spcAft>
                <a:spcPts val="1200"/>
              </a:spcAft>
            </a:pPr>
            <a:r>
              <a:rPr lang="en-US" sz="2000" b="1" dirty="0">
                <a:latin typeface="+mn-lt"/>
                <a:cs typeface="Arial"/>
              </a:rPr>
              <a:t>Remember</a:t>
            </a:r>
            <a:endParaRPr lang="en-US" sz="2000" dirty="0">
              <a:cs typeface="Arial"/>
            </a:endParaRPr>
          </a:p>
          <a:p>
            <a:pPr>
              <a:lnSpc>
                <a:spcPct val="150000"/>
              </a:lnSpc>
              <a:spcAft>
                <a:spcPts val="1200"/>
              </a:spcAft>
            </a:pPr>
            <a:r>
              <a:rPr lang="en-US" sz="2000" b="1" dirty="0">
                <a:latin typeface="+mn-lt"/>
                <a:cs typeface="Arial"/>
              </a:rPr>
              <a:t>Tone </a:t>
            </a:r>
            <a:r>
              <a:rPr lang="en-US" sz="2000" dirty="0">
                <a:latin typeface="+mn-lt"/>
                <a:cs typeface="Arial"/>
              </a:rPr>
              <a:t>is the writer's </a:t>
            </a:r>
            <a:r>
              <a:rPr lang="en-US" sz="2000" b="1" dirty="0">
                <a:latin typeface="+mn-lt"/>
                <a:cs typeface="Arial"/>
              </a:rPr>
              <a:t>attitude </a:t>
            </a:r>
            <a:r>
              <a:rPr lang="en-US" sz="2000" dirty="0">
                <a:latin typeface="+mn-lt"/>
                <a:cs typeface="Arial"/>
              </a:rPr>
              <a:t>towards the topic they are writing about.</a:t>
            </a:r>
            <a:endParaRPr lang="en-US" sz="2000">
              <a:latin typeface="+mn-lt"/>
              <a:cs typeface="Arial"/>
            </a:endParaRPr>
          </a:p>
        </p:txBody>
      </p:sp>
      <p:pic>
        <p:nvPicPr>
          <p:cNvPr id="6" name="Picture 5" descr="A photo of a hand grasping through and tearing through a piece of paper.">
            <a:extLst>
              <a:ext uri="{FF2B5EF4-FFF2-40B4-BE49-F238E27FC236}">
                <a16:creationId xmlns:a16="http://schemas.microsoft.com/office/drawing/2014/main" id="{27C40832-9242-4E18-CCD7-429D88C8D9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13218" y="1567086"/>
            <a:ext cx="3216666" cy="2795284"/>
          </a:xfrm>
          <a:prstGeom prst="rect">
            <a:avLst/>
          </a:prstGeom>
        </p:spPr>
      </p:pic>
      <p:sp>
        <p:nvSpPr>
          <p:cNvPr id="8" name="TextBox 7">
            <a:extLst>
              <a:ext uri="{FF2B5EF4-FFF2-40B4-BE49-F238E27FC236}">
                <a16:creationId xmlns:a16="http://schemas.microsoft.com/office/drawing/2014/main" id="{C1862734-5F55-7F13-84C8-4BEA6D9E67D2}"/>
              </a:ext>
            </a:extLst>
          </p:cNvPr>
          <p:cNvSpPr txBox="1"/>
          <p:nvPr/>
        </p:nvSpPr>
        <p:spPr>
          <a:xfrm>
            <a:off x="8513218" y="4577349"/>
            <a:ext cx="2456680" cy="335156"/>
          </a:xfrm>
          <a:prstGeom prst="rect">
            <a:avLst/>
          </a:prstGeom>
          <a:noFill/>
        </p:spPr>
        <p:txBody>
          <a:bodyPr wrap="square" lIns="91440" tIns="45720" rIns="91440" bIns="45720" anchor="t">
            <a:spAutoFit/>
          </a:bodyPr>
          <a:lstStyle/>
          <a:p>
            <a:pPr>
              <a:lnSpc>
                <a:spcPct val="150000"/>
              </a:lnSpc>
            </a:pPr>
            <a:r>
              <a:rPr lang="en-AU" sz="1200" dirty="0"/>
              <a:t>CC: Canva (2024)</a:t>
            </a:r>
          </a:p>
        </p:txBody>
      </p:sp>
      <p:sp>
        <p:nvSpPr>
          <p:cNvPr id="2" name="Slide Number Placeholder 1">
            <a:extLst>
              <a:ext uri="{FF2B5EF4-FFF2-40B4-BE49-F238E27FC236}">
                <a16:creationId xmlns:a16="http://schemas.microsoft.com/office/drawing/2014/main" id="{82AC3522-2849-5C04-8E83-9767FE2F5C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3607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dirty="0">
                <a:latin typeface="+mj-lt"/>
                <a:cs typeface="Arial"/>
              </a:rPr>
              <a:t>Phrases that create tone (1)</a:t>
            </a:r>
            <a:endParaRPr lang="en-AU" dirty="0">
              <a:latin typeface="+mj-lt"/>
            </a:endParaRPr>
          </a:p>
        </p:txBody>
      </p:sp>
      <p:grpSp>
        <p:nvGrpSpPr>
          <p:cNvPr id="4" name="Group 3" descr="Object 1">
            <a:extLst>
              <a:ext uri="{FF2B5EF4-FFF2-40B4-BE49-F238E27FC236}">
                <a16:creationId xmlns:a16="http://schemas.microsoft.com/office/drawing/2014/main" id="{95D9560F-6B51-6AF3-CD5C-741454253462}"/>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4D104F2E-A9D0-AF8D-33D2-97F0566C71B0}"/>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468608" y="1123760"/>
              <a:ext cx="2080860" cy="571726"/>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Compassionate Tone</a:t>
              </a:r>
              <a:endParaRPr lang="en-AU" sz="1800" b="1" dirty="0">
                <a:solidFill>
                  <a:srgbClr val="000000"/>
                </a:solidFill>
                <a:latin typeface="+mj-lt"/>
                <a:cs typeface="Arial" panose="020B0604020202020204" pitchFamily="34" charset="0"/>
              </a:endParaRPr>
            </a:p>
          </p:txBody>
        </p:sp>
      </p:grpSp>
      <p:grpSp>
        <p:nvGrpSpPr>
          <p:cNvPr id="12" name="Group 11" descr="Object 2">
            <a:extLst>
              <a:ext uri="{FF2B5EF4-FFF2-40B4-BE49-F238E27FC236}">
                <a16:creationId xmlns:a16="http://schemas.microsoft.com/office/drawing/2014/main" id="{C5AED732-DC57-3916-DBAC-438AE2CFC8ED}"/>
              </a:ext>
            </a:extLst>
          </p:cNvPr>
          <p:cNvGrpSpPr/>
          <p:nvPr/>
        </p:nvGrpSpPr>
        <p:grpSpPr>
          <a:xfrm>
            <a:off x="5012233" y="1123760"/>
            <a:ext cx="5471315" cy="5247059"/>
            <a:chOff x="5012233" y="1123760"/>
            <a:chExt cx="5471315" cy="5247059"/>
          </a:xfrm>
        </p:grpSpPr>
        <p:sp>
          <p:nvSpPr>
            <p:cNvPr id="10" name="Google Shape;79;p15" descr="Venn object 1">
              <a:extLst>
                <a:ext uri="{FF2B5EF4-FFF2-40B4-BE49-F238E27FC236}">
                  <a16:creationId xmlns:a16="http://schemas.microsoft.com/office/drawing/2014/main" id="{7F9AEF08-D20A-7C6A-BBCD-E7251FAFEF5D}"/>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3" y="1123760"/>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Angry Tone</a:t>
              </a:r>
              <a:endParaRPr lang="en-AU" sz="1800" b="1" dirty="0">
                <a:solidFill>
                  <a:srgbClr val="000000"/>
                </a:solidFill>
                <a:latin typeface="+mj-lt"/>
                <a:cs typeface="Arial" panose="020B0604020202020204" pitchFamily="34" charset="0"/>
              </a:endParaRPr>
            </a:p>
          </p:txBody>
        </p:sp>
      </p:grpSp>
      <p:sp>
        <p:nvSpPr>
          <p:cNvPr id="7" name="Google Shape;84;p15">
            <a:extLst>
              <a:ext uri="{FF2B5EF4-FFF2-40B4-BE49-F238E27FC236}">
                <a16:creationId xmlns:a16="http://schemas.microsoft.com/office/drawing/2014/main" id="{20C12809-0B2D-4F6C-1E45-A032BCB4FC87}"/>
              </a:ext>
            </a:extLst>
          </p:cNvPr>
          <p:cNvSpPr txBox="1"/>
          <p:nvPr/>
        </p:nvSpPr>
        <p:spPr>
          <a:xfrm>
            <a:off x="2532049" y="1986495"/>
            <a:ext cx="2290061" cy="933686"/>
          </a:xfrm>
          <a:prstGeom prst="rect">
            <a:avLst/>
          </a:prstGeom>
          <a:noFill/>
          <a:ln>
            <a:noFill/>
          </a:ln>
        </p:spPr>
        <p:txBody>
          <a:bodyPr spcFirstLastPara="1" wrap="square" lIns="121900" tIns="121900" rIns="121900" bIns="121900" anchor="t" anchorCtr="0">
            <a:noAutofit/>
          </a:bodyPr>
          <a:lstStyle/>
          <a:p>
            <a:pPr defTabSz="1219170">
              <a:lnSpc>
                <a:spcPct val="114000"/>
              </a:lnSpc>
            </a:pPr>
            <a:r>
              <a:rPr lang="en" sz="1600" kern="0" dirty="0">
                <a:solidFill>
                  <a:srgbClr val="000000"/>
                </a:solidFill>
                <a:ea typeface="+mn-lt"/>
                <a:cs typeface="+mn-lt"/>
                <a:sym typeface="Montserrat"/>
              </a:rPr>
              <a:t>‘we need to breathe out kindness and passion.’</a:t>
            </a:r>
            <a:endParaRPr lang="en-US" dirty="0"/>
          </a:p>
        </p:txBody>
      </p:sp>
      <p:sp>
        <p:nvSpPr>
          <p:cNvPr id="6" name="Google Shape;83;p15">
            <a:extLst>
              <a:ext uri="{FF2B5EF4-FFF2-40B4-BE49-F238E27FC236}">
                <a16:creationId xmlns:a16="http://schemas.microsoft.com/office/drawing/2014/main" id="{7929AC78-7E3C-08A6-D26C-E99CB41BAD96}"/>
              </a:ext>
            </a:extLst>
          </p:cNvPr>
          <p:cNvSpPr txBox="1"/>
          <p:nvPr/>
        </p:nvSpPr>
        <p:spPr>
          <a:xfrm>
            <a:off x="6978276" y="1987142"/>
            <a:ext cx="2840000" cy="912554"/>
          </a:xfrm>
          <a:prstGeom prst="rect">
            <a:avLst/>
          </a:prstGeom>
          <a:noFill/>
          <a:ln>
            <a:noFill/>
          </a:ln>
        </p:spPr>
        <p:txBody>
          <a:bodyPr spcFirstLastPara="1" wrap="square" lIns="121900" tIns="121900" rIns="121900" bIns="121900" anchor="t" anchorCtr="0">
            <a:noAutofit/>
          </a:bodyPr>
          <a:lstStyle/>
          <a:p>
            <a:pPr defTabSz="1219170">
              <a:lnSpc>
                <a:spcPct val="114000"/>
              </a:lnSpc>
            </a:pPr>
            <a:r>
              <a:rPr lang="en" sz="1600" kern="0">
                <a:solidFill>
                  <a:srgbClr val="000000"/>
                </a:solidFill>
                <a:ea typeface="+mn-lt"/>
                <a:cs typeface="+mn-lt"/>
                <a:sym typeface="Montserrat"/>
              </a:rPr>
              <a:t>‘</a:t>
            </a:r>
            <a:r>
              <a:rPr lang="en-AU" sz="1600" kern="0">
                <a:solidFill>
                  <a:srgbClr val="000000"/>
                </a:solidFill>
                <a:ea typeface="+mn-lt"/>
                <a:cs typeface="+mn-lt"/>
                <a:sym typeface="Montserrat"/>
              </a:rPr>
              <a:t>Since the day of our arrival, we've been killing our own  </a:t>
            </a:r>
          </a:p>
          <a:p>
            <a:pPr defTabSz="1219170">
              <a:lnSpc>
                <a:spcPct val="114000"/>
              </a:lnSpc>
            </a:pPr>
            <a:r>
              <a:rPr lang="en-AU" sz="1600" kern="0">
                <a:solidFill>
                  <a:srgbClr val="000000"/>
                </a:solidFill>
                <a:ea typeface="+mn-lt"/>
                <a:cs typeface="+mn-lt"/>
                <a:sym typeface="Montserrat"/>
              </a:rPr>
              <a:t>survival, </a:t>
            </a:r>
          </a:p>
          <a:p>
            <a:pPr defTabSz="1219170">
              <a:lnSpc>
                <a:spcPct val="114000"/>
              </a:lnSpc>
            </a:pPr>
            <a:endParaRPr lang="en-US"/>
          </a:p>
        </p:txBody>
      </p:sp>
      <p:sp>
        <p:nvSpPr>
          <p:cNvPr id="8" name="Google Shape;85;p15">
            <a:extLst>
              <a:ext uri="{FF2B5EF4-FFF2-40B4-BE49-F238E27FC236}">
                <a16:creationId xmlns:a16="http://schemas.microsoft.com/office/drawing/2014/main" id="{F6A59A3B-162F-EA43-AD23-33BEF8DA5A86}"/>
              </a:ext>
            </a:extLst>
          </p:cNvPr>
          <p:cNvSpPr txBox="1"/>
          <p:nvPr/>
        </p:nvSpPr>
        <p:spPr>
          <a:xfrm>
            <a:off x="5350336" y="2805961"/>
            <a:ext cx="1504400" cy="1980955"/>
          </a:xfrm>
          <a:prstGeom prst="rect">
            <a:avLst/>
          </a:prstGeom>
          <a:noFill/>
          <a:ln>
            <a:noFill/>
          </a:ln>
        </p:spPr>
        <p:txBody>
          <a:bodyPr spcFirstLastPara="1" wrap="square" lIns="121900" tIns="121900" rIns="121900" bIns="121900" anchor="t" anchorCtr="0">
            <a:noAutofit/>
          </a:bodyPr>
          <a:lstStyle/>
          <a:p>
            <a:pPr defTabSz="1219170">
              <a:lnSpc>
                <a:spcPct val="114000"/>
              </a:lnSpc>
            </a:pPr>
            <a:r>
              <a:rPr lang="en" sz="1600" kern="0">
                <a:solidFill>
                  <a:srgbClr val="000000"/>
                </a:solidFill>
                <a:ea typeface="+mn-lt"/>
                <a:cs typeface="+mn-lt"/>
                <a:sym typeface="Montserrat"/>
              </a:rPr>
              <a:t>‘Change the way you think, CHANGE the way you LIVE.’</a:t>
            </a:r>
            <a:endParaRPr lang="en-US"/>
          </a:p>
        </p:txBody>
      </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3843-CC3D-0E3A-5B86-73FDCE2DAEFC}"/>
              </a:ext>
            </a:extLst>
          </p:cNvPr>
          <p:cNvSpPr>
            <a:spLocks noGrp="1"/>
          </p:cNvSpPr>
          <p:nvPr>
            <p:ph type="ctrTitle"/>
          </p:nvPr>
        </p:nvSpPr>
        <p:spPr/>
        <p:txBody>
          <a:bodyPr/>
          <a:lstStyle/>
          <a:p>
            <a:r>
              <a:rPr lang="en-AU">
                <a:latin typeface="+mj-lt"/>
              </a:rPr>
              <a:t>Exploring a new poem</a:t>
            </a:r>
          </a:p>
        </p:txBody>
      </p:sp>
    </p:spTree>
    <p:extLst>
      <p:ext uri="{BB962C8B-B14F-4D97-AF65-F5344CB8AC3E}">
        <p14:creationId xmlns:p14="http://schemas.microsoft.com/office/powerpoint/2010/main" val="282630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4ce8ca-8c20-4eb0-bb23-b47a1c76b753">
      <UserInfo>
        <DisplayName/>
        <AccountId xsi:nil="true"/>
        <AccountType/>
      </UserInfo>
    </SharedWithUsers>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F5B117-EB9F-45CB-96FB-7CD27E1240F8}"/>
</file>

<file path=customXml/itemProps2.xml><?xml version="1.0" encoding="utf-8"?>
<ds:datastoreItem xmlns:ds="http://schemas.openxmlformats.org/officeDocument/2006/customXml" ds:itemID="{862556C1-A56C-4200-B3A8-69538F241998}">
  <ds:schemaRefs>
    <ds:schemaRef ds:uri="http://schemas.microsoft.com/sharepoint/v3/contenttype/forms"/>
  </ds:schemaRefs>
</ds:datastoreItem>
</file>

<file path=customXml/itemProps3.xml><?xml version="1.0" encoding="utf-8"?>
<ds:datastoreItem xmlns:ds="http://schemas.openxmlformats.org/officeDocument/2006/customXml" ds:itemID="{23159C6C-ECEA-4470-A698-AD20CE27546A}">
  <ds:schemaRefs>
    <ds:schemaRef ds:uri="http://schemas.microsoft.com/office/2006/documentManagement/types"/>
    <ds:schemaRef ds:uri="http://purl.org/dc/dcmitype/"/>
    <ds:schemaRef ds:uri="http://purl.org/dc/terms/"/>
    <ds:schemaRef ds:uri="http://purl.org/dc/elements/1.1/"/>
    <ds:schemaRef ds:uri="4d48f0d6-3af1-491e-8994-5b73aa39f95f"/>
    <ds:schemaRef ds:uri="http://schemas.microsoft.com/office/infopath/2007/PartnerControls"/>
    <ds:schemaRef ds:uri="http://www.w3.org/XML/1998/namespace"/>
    <ds:schemaRef ds:uri="fe952276-0ffc-400f-87df-2cbf77b6677b"/>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4865</Words>
  <Application>Microsoft Office PowerPoint</Application>
  <PresentationFormat>Widescreen</PresentationFormat>
  <Paragraphs>343</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Times New Roman</vt:lpstr>
      <vt:lpstr>Public Sans</vt:lpstr>
      <vt:lpstr>Calibri</vt:lpstr>
      <vt:lpstr>1_NSWG Corporate</vt:lpstr>
      <vt:lpstr>Instructions for use</vt:lpstr>
      <vt:lpstr>Phase 4 – Powerful imagery</vt:lpstr>
      <vt:lpstr>Lessons</vt:lpstr>
      <vt:lpstr>Sharing learning intentions and success criteria</vt:lpstr>
      <vt:lpstr>Learning intentions and success criteria</vt:lpstr>
      <vt:lpstr>Connecting learning </vt:lpstr>
      <vt:lpstr>Tone – review</vt:lpstr>
      <vt:lpstr>Phrases that create tone (1)</vt:lpstr>
      <vt:lpstr>Exploring a new poem</vt:lpstr>
      <vt:lpstr>Double-entry jourrnal</vt:lpstr>
      <vt:lpstr>Phrases that create tone (2)</vt:lpstr>
      <vt:lpstr>Chunking and sequencing learning</vt:lpstr>
      <vt:lpstr>Imagery</vt:lpstr>
      <vt:lpstr>Imagery or ideas?</vt:lpstr>
      <vt:lpstr>Types of Imagery (1)</vt:lpstr>
      <vt:lpstr>Types of Imagery (2)</vt:lpstr>
      <vt:lpstr>Gradual release of  responsibility – modelled practice or ‘I do’</vt:lpstr>
      <vt:lpstr>Considering the impact of imagery on tone (1)</vt:lpstr>
      <vt:lpstr>But what does imagery do?</vt:lpstr>
      <vt:lpstr>Considering the impact of imagery on tone (2)</vt:lpstr>
      <vt:lpstr>Let's Experiment </vt:lpstr>
      <vt:lpstr>Gradual release of  responsibility – guided practice or ‘You do’</vt:lpstr>
      <vt:lpstr>Imagery or ideas</vt:lpstr>
      <vt:lpstr>Visualising a perspective</vt:lpstr>
      <vt:lpstr>Refining imagery use in our writing</vt:lpstr>
      <vt:lpstr>Gradual release of  responsibility – independent practice or ‘You do’</vt:lpstr>
      <vt:lpstr>Reflecting</vt:lpstr>
      <vt:lpstr>Exit ticket</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 Powerful imagery – Powerful youth voices</dc:title>
  <dc:creator>NSW Department of Education</dc:creator>
  <dcterms:created xsi:type="dcterms:W3CDTF">2025-01-31T04:48:38Z</dcterms:created>
  <dcterms:modified xsi:type="dcterms:W3CDTF">2025-02-04T02:57:30Z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2025-01-31T04:48:55Z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5f90c3b1-bb42-45ca-b5a4-059e78ca8910</vt:lpwstr>
  </property>
  <property fmtid="{D5CDD505-2E9C-101B-9397-08002B2CF9AE}" pid="8" name="MSIP_Label_b603dfd7-d93a-4381-a340-2995d8282205_ContentBits">
    <vt:lpwstr>0</vt:lpwstr>
  </property>
  <property fmtid="{D5CDD505-2E9C-101B-9397-08002B2CF9AE}" pid="9" name="ComplianceAssetId">
    <vt:lpwstr/>
  </property>
  <property fmtid="{D5CDD505-2E9C-101B-9397-08002B2CF9AE}" pid="10" name="TriggerFlowInfo">
    <vt:lpwstr/>
  </property>
  <property fmtid="{D5CDD505-2E9C-101B-9397-08002B2CF9AE}" pid="11" name="TemplateUrl">
    <vt:lpwstr/>
  </property>
  <property fmtid="{D5CDD505-2E9C-101B-9397-08002B2CF9AE}" pid="12" name="CurrentStatus">
    <vt:lpwstr>;#In progress;#</vt:lpwstr>
  </property>
  <property fmtid="{D5CDD505-2E9C-101B-9397-08002B2CF9AE}" pid="13" name="Status">
    <vt:lpwstr>Enter Choice #1</vt:lpwstr>
  </property>
  <property fmtid="{D5CDD505-2E9C-101B-9397-08002B2CF9AE}" pid="14" name="_ExtendedDescription">
    <vt:lpwstr/>
  </property>
  <property fmtid="{D5CDD505-2E9C-101B-9397-08002B2CF9AE}" pid="15" name="MediaServiceImageTags">
    <vt:lpwstr/>
  </property>
  <property fmtid="{D5CDD505-2E9C-101B-9397-08002B2CF9AE}" pid="16" name="xd_Signature">
    <vt:bool>false</vt:bool>
  </property>
  <property fmtid="{D5CDD505-2E9C-101B-9397-08002B2CF9AE}" pid="17" name="xd_ProgID">
    <vt:lpwstr/>
  </property>
  <property fmtid="{D5CDD505-2E9C-101B-9397-08002B2CF9AE}" pid="18" name="ContentTypeId">
    <vt:lpwstr>0x010100C6BC20BCFB223D4189F17F47419ECBA2</vt:lpwstr>
  </property>
  <property fmtid="{D5CDD505-2E9C-101B-9397-08002B2CF9AE}" pid="19" name="Order">
    <vt:r8>5251900</vt:r8>
  </property>
</Properties>
</file>