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5" r:id="rId4"/>
    <p:sldMasterId id="2147483660" r:id="rId5"/>
  </p:sldMasterIdLst>
  <p:notesMasterIdLst>
    <p:notesMasterId r:id="rId37"/>
  </p:notesMasterIdLst>
  <p:handoutMasterIdLst>
    <p:handoutMasterId r:id="rId38"/>
  </p:handoutMasterIdLst>
  <p:sldIdLst>
    <p:sldId id="26431" r:id="rId6"/>
    <p:sldId id="266" r:id="rId7"/>
    <p:sldId id="26393" r:id="rId8"/>
    <p:sldId id="26400" r:id="rId9"/>
    <p:sldId id="26383" r:id="rId10"/>
    <p:sldId id="26394" r:id="rId11"/>
    <p:sldId id="256" r:id="rId12"/>
    <p:sldId id="26432" r:id="rId13"/>
    <p:sldId id="26425" r:id="rId14"/>
    <p:sldId id="26398" r:id="rId15"/>
    <p:sldId id="26404" r:id="rId16"/>
    <p:sldId id="26409" r:id="rId17"/>
    <p:sldId id="26402" r:id="rId18"/>
    <p:sldId id="26405" r:id="rId19"/>
    <p:sldId id="26397" r:id="rId20"/>
    <p:sldId id="26414" r:id="rId21"/>
    <p:sldId id="26426" r:id="rId22"/>
    <p:sldId id="26423" r:id="rId23"/>
    <p:sldId id="26429" r:id="rId24"/>
    <p:sldId id="26427" r:id="rId25"/>
    <p:sldId id="26403" r:id="rId26"/>
    <p:sldId id="26415" r:id="rId27"/>
    <p:sldId id="26430" r:id="rId28"/>
    <p:sldId id="26422" r:id="rId29"/>
    <p:sldId id="26411" r:id="rId30"/>
    <p:sldId id="26416" r:id="rId31"/>
    <p:sldId id="26391" r:id="rId32"/>
    <p:sldId id="26389" r:id="rId33"/>
    <p:sldId id="360" r:id="rId34"/>
    <p:sldId id="26433" r:id="rId35"/>
    <p:sldId id="361" r:id="rId36"/>
  </p:sldIdLst>
  <p:sldSz cx="12192000" cy="6858000"/>
  <p:notesSz cx="6858000" cy="9144000"/>
  <p:embeddedFontLst>
    <p:embeddedFont>
      <p:font typeface="Montserrat" panose="00000500000000000000" pitchFamily="2" charset="0"/>
      <p:regular r:id="rId39"/>
      <p:bold r:id="rId40"/>
      <p:italic r:id="rId41"/>
      <p:boldItalic r:id="rId42"/>
    </p:embeddedFont>
    <p:embeddedFont>
      <p:font typeface="Public Sans"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
      <p:font typeface="Segoe UI" panose="020B0502040204020203" pitchFamily="34" charset="0"/>
      <p:regular r:id="rId51"/>
      <p:bold r:id="rId52"/>
      <p:italic r:id="rId53"/>
      <p:boldItalic r:id="rId5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431"/>
          </p14:sldIdLst>
        </p14:section>
        <p14:section name="Content" id="{D5A8010D-981F-43AA-A0D6-182EC53CAA84}">
          <p14:sldIdLst>
            <p14:sldId id="266"/>
            <p14:sldId id="26393"/>
            <p14:sldId id="26400"/>
            <p14:sldId id="26383"/>
            <p14:sldId id="26394"/>
            <p14:sldId id="256"/>
            <p14:sldId id="26432"/>
            <p14:sldId id="26425"/>
            <p14:sldId id="26398"/>
            <p14:sldId id="26404"/>
            <p14:sldId id="26409"/>
            <p14:sldId id="26402"/>
            <p14:sldId id="26405"/>
            <p14:sldId id="26397"/>
            <p14:sldId id="26414"/>
            <p14:sldId id="26426"/>
            <p14:sldId id="26423"/>
            <p14:sldId id="26429"/>
            <p14:sldId id="26427"/>
            <p14:sldId id="26403"/>
            <p14:sldId id="26415"/>
            <p14:sldId id="26430"/>
            <p14:sldId id="26422"/>
            <p14:sldId id="26411"/>
            <p14:sldId id="26416"/>
            <p14:sldId id="26391"/>
            <p14:sldId id="26389"/>
          </p14:sldIdLst>
        </p14:section>
        <p14:section name="References &amp; copyright" id="{DBC31484-F5F8-4CB1-8DB4-A562A9780899}">
          <p14:sldIdLst>
            <p14:sldId id="360"/>
            <p14:sldId id="26433"/>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2A4FB5E-56CE-5477-FD71-344E511ADB2E}" name="Tina Seckold" initials="TS" userId="S::tina.seckold@det.nsw.edu.au::a9a07086-eed4-4be1-92c9-41980dbbde72" providerId="AD"/>
  <p188:author id="{D02A9D7F-57B1-B101-768D-9F9CCB42179F}" name="Francesca Gazzola" initials="FG" userId="S::FRANCESCA.GAZZOLA@det.nsw.edu.au::eb71f741-dadb-429a-b279-0f7afbe3ad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FFFFFF"/>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D4CF4-FCAB-7011-5335-B057F433DD0A}" v="5" dt="2025-02-03T22:00:23.28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8611" autoAdjust="0"/>
  </p:normalViewPr>
  <p:slideViewPr>
    <p:cSldViewPr snapToGrid="0">
      <p:cViewPr varScale="1">
        <p:scale>
          <a:sx n="91" d="100"/>
          <a:sy n="91" d="100"/>
        </p:scale>
        <p:origin x="1236" y="102"/>
      </p:cViewPr>
      <p:guideLst>
        <p:guide orient="horz" pos="2160"/>
        <p:guide pos="3863"/>
      </p:guideLst>
    </p:cSldViewPr>
  </p:slideViewPr>
  <p:outlineViewPr>
    <p:cViewPr>
      <p:scale>
        <a:sx n="33" d="100"/>
        <a:sy n="33" d="100"/>
      </p:scale>
      <p:origin x="0" y="-717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S::christopher.farlow2@det.nsw.edu.au::1d6e7c80-f391-4c69-991c-b443ceeb1639" providerId="AD" clId="Web-{FD4D4CF4-FCAB-7011-5335-B057F433DD0A}"/>
    <pc:docChg chg="modSld">
      <pc:chgData name="Christopher Farlow" userId="S::christopher.farlow2@det.nsw.edu.au::1d6e7c80-f391-4c69-991c-b443ceeb1639" providerId="AD" clId="Web-{FD4D4CF4-FCAB-7011-5335-B057F433DD0A}" dt="2025-02-03T22:00:21.130" v="2" actId="20577"/>
      <pc:docMkLst>
        <pc:docMk/>
      </pc:docMkLst>
      <pc:sldChg chg="modSp">
        <pc:chgData name="Christopher Farlow" userId="S::christopher.farlow2@det.nsw.edu.au::1d6e7c80-f391-4c69-991c-b443ceeb1639" providerId="AD" clId="Web-{FD4D4CF4-FCAB-7011-5335-B057F433DD0A}" dt="2025-02-03T22:00:21.130" v="2" actId="20577"/>
        <pc:sldMkLst>
          <pc:docMk/>
          <pc:sldMk cId="754675914" sldId="26416"/>
        </pc:sldMkLst>
        <pc:spChg chg="mod">
          <ac:chgData name="Christopher Farlow" userId="S::christopher.farlow2@det.nsw.edu.au::1d6e7c80-f391-4c69-991c-b443ceeb1639" providerId="AD" clId="Web-{FD4D4CF4-FCAB-7011-5335-B057F433DD0A}" dt="2025-02-03T22:00:21.130" v="2" actId="20577"/>
          <ac:spMkLst>
            <pc:docMk/>
            <pc:sldMk cId="754675914" sldId="26416"/>
            <ac:spMk id="5" creationId="{059D30F7-7561-37B4-73AE-8C15D63D33EB}"/>
          </ac:spMkLst>
        </pc:spChg>
      </pc:sldChg>
      <pc:sldChg chg="modSp">
        <pc:chgData name="Christopher Farlow" userId="S::christopher.farlow2@det.nsw.edu.au::1d6e7c80-f391-4c69-991c-b443ceeb1639" providerId="AD" clId="Web-{FD4D4CF4-FCAB-7011-5335-B057F433DD0A}" dt="2025-02-03T21:59:13.628" v="0" actId="20577"/>
        <pc:sldMkLst>
          <pc:docMk/>
          <pc:sldMk cId="2547421001" sldId="26431"/>
        </pc:sldMkLst>
        <pc:spChg chg="mod">
          <ac:chgData name="Christopher Farlow" userId="S::christopher.farlow2@det.nsw.edu.au::1d6e7c80-f391-4c69-991c-b443ceeb1639" providerId="AD" clId="Web-{FD4D4CF4-FCAB-7011-5335-B057F433DD0A}" dt="2025-02-03T21:59:13.628" v="0" actId="20577"/>
          <ac:spMkLst>
            <pc:docMk/>
            <pc:sldMk cId="2547421001" sldId="26431"/>
            <ac:spMk id="7" creationId="{42C5AC2C-2874-3AF0-EF52-4A064BA65243}"/>
          </ac:spMkLst>
        </pc:spChg>
      </pc:sldChg>
    </pc:docChg>
  </pc:docChgLst>
  <pc:docChgLst>
    <pc:chgData name="Christopher Farlow" userId="1d6e7c80-f391-4c69-991c-b443ceeb1639" providerId="ADAL" clId="{D845B85C-62F4-40E5-BC44-BDB219CC2889}"/>
    <pc:docChg chg="custSel modSld">
      <pc:chgData name="Christopher Farlow" userId="1d6e7c80-f391-4c69-991c-b443ceeb1639" providerId="ADAL" clId="{D845B85C-62F4-40E5-BC44-BDB219CC2889}" dt="2025-02-04T02:58:58.850" v="12" actId="20577"/>
      <pc:docMkLst>
        <pc:docMk/>
      </pc:docMkLst>
      <pc:sldChg chg="modSp mod">
        <pc:chgData name="Christopher Farlow" userId="1d6e7c80-f391-4c69-991c-b443ceeb1639" providerId="ADAL" clId="{D845B85C-62F4-40E5-BC44-BDB219CC2889}" dt="2025-02-03T03:12:47.792" v="1" actId="313"/>
        <pc:sldMkLst>
          <pc:docMk/>
          <pc:sldMk cId="3922608845" sldId="26402"/>
        </pc:sldMkLst>
        <pc:spChg chg="mod">
          <ac:chgData name="Christopher Farlow" userId="1d6e7c80-f391-4c69-991c-b443ceeb1639" providerId="ADAL" clId="{D845B85C-62F4-40E5-BC44-BDB219CC2889}" dt="2025-02-03T03:12:46.084" v="0" actId="313"/>
          <ac:spMkLst>
            <pc:docMk/>
            <pc:sldMk cId="3922608845" sldId="26402"/>
            <ac:spMk id="5" creationId="{29C26A80-CE92-A366-2D63-60B168100228}"/>
          </ac:spMkLst>
        </pc:spChg>
        <pc:spChg chg="mod">
          <ac:chgData name="Christopher Farlow" userId="1d6e7c80-f391-4c69-991c-b443ceeb1639" providerId="ADAL" clId="{D845B85C-62F4-40E5-BC44-BDB219CC2889}" dt="2025-02-03T03:12:47.792" v="1" actId="313"/>
          <ac:spMkLst>
            <pc:docMk/>
            <pc:sldMk cId="3922608845" sldId="26402"/>
            <ac:spMk id="9" creationId="{050DFF68-DC2A-FEDE-4149-5D475F19FEA8}"/>
          </ac:spMkLst>
        </pc:spChg>
      </pc:sldChg>
      <pc:sldChg chg="modSp">
        <pc:chgData name="Christopher Farlow" userId="1d6e7c80-f391-4c69-991c-b443ceeb1639" providerId="ADAL" clId="{D845B85C-62F4-40E5-BC44-BDB219CC2889}" dt="2025-02-03T03:12:50.844" v="3" actId="313"/>
        <pc:sldMkLst>
          <pc:docMk/>
          <pc:sldMk cId="2951954561" sldId="26405"/>
        </pc:sldMkLst>
        <pc:spChg chg="mod">
          <ac:chgData name="Christopher Farlow" userId="1d6e7c80-f391-4c69-991c-b443ceeb1639" providerId="ADAL" clId="{D845B85C-62F4-40E5-BC44-BDB219CC2889}" dt="2025-02-03T03:12:50.844" v="3" actId="313"/>
          <ac:spMkLst>
            <pc:docMk/>
            <pc:sldMk cId="2951954561" sldId="26405"/>
            <ac:spMk id="6" creationId="{54A0ABF7-69DE-98D2-EA92-8B20E8448EEB}"/>
          </ac:spMkLst>
        </pc:spChg>
      </pc:sldChg>
      <pc:sldChg chg="modSp mod">
        <pc:chgData name="Christopher Farlow" userId="1d6e7c80-f391-4c69-991c-b443ceeb1639" providerId="ADAL" clId="{D845B85C-62F4-40E5-BC44-BDB219CC2889}" dt="2025-02-03T03:12:52.492" v="4" actId="313"/>
        <pc:sldMkLst>
          <pc:docMk/>
          <pc:sldMk cId="2584244033" sldId="26414"/>
        </pc:sldMkLst>
        <pc:spChg chg="mod">
          <ac:chgData name="Christopher Farlow" userId="1d6e7c80-f391-4c69-991c-b443ceeb1639" providerId="ADAL" clId="{D845B85C-62F4-40E5-BC44-BDB219CC2889}" dt="2025-02-03T03:12:52.492" v="4" actId="313"/>
          <ac:spMkLst>
            <pc:docMk/>
            <pc:sldMk cId="2584244033" sldId="26414"/>
            <ac:spMk id="5" creationId="{059D30F7-7561-37B4-73AE-8C15D63D33EB}"/>
          </ac:spMkLst>
        </pc:spChg>
      </pc:sldChg>
      <pc:sldChg chg="modSp mod">
        <pc:chgData name="Christopher Farlow" userId="1d6e7c80-f391-4c69-991c-b443ceeb1639" providerId="ADAL" clId="{D845B85C-62F4-40E5-BC44-BDB219CC2889}" dt="2025-02-03T03:12:56.178" v="7" actId="313"/>
        <pc:sldMkLst>
          <pc:docMk/>
          <pc:sldMk cId="3602668073" sldId="26415"/>
        </pc:sldMkLst>
        <pc:spChg chg="mod">
          <ac:chgData name="Christopher Farlow" userId="1d6e7c80-f391-4c69-991c-b443ceeb1639" providerId="ADAL" clId="{D845B85C-62F4-40E5-BC44-BDB219CC2889}" dt="2025-02-03T03:12:56.178" v="7" actId="313"/>
          <ac:spMkLst>
            <pc:docMk/>
            <pc:sldMk cId="3602668073" sldId="26415"/>
            <ac:spMk id="5" creationId="{059D30F7-7561-37B4-73AE-8C15D63D33EB}"/>
          </ac:spMkLst>
        </pc:spChg>
      </pc:sldChg>
      <pc:sldChg chg="modSp mod">
        <pc:chgData name="Christopher Farlow" userId="1d6e7c80-f391-4c69-991c-b443ceeb1639" providerId="ADAL" clId="{D845B85C-62F4-40E5-BC44-BDB219CC2889}" dt="2025-02-03T03:12:57.236" v="8" actId="313"/>
        <pc:sldMkLst>
          <pc:docMk/>
          <pc:sldMk cId="754675914" sldId="26416"/>
        </pc:sldMkLst>
        <pc:spChg chg="mod">
          <ac:chgData name="Christopher Farlow" userId="1d6e7c80-f391-4c69-991c-b443ceeb1639" providerId="ADAL" clId="{D845B85C-62F4-40E5-BC44-BDB219CC2889}" dt="2025-02-03T03:12:57.236" v="8" actId="313"/>
          <ac:spMkLst>
            <pc:docMk/>
            <pc:sldMk cId="754675914" sldId="26416"/>
            <ac:spMk id="5" creationId="{059D30F7-7561-37B4-73AE-8C15D63D33EB}"/>
          </ac:spMkLst>
        </pc:spChg>
      </pc:sldChg>
      <pc:sldChg chg="modSp mod">
        <pc:chgData name="Christopher Farlow" userId="1d6e7c80-f391-4c69-991c-b443ceeb1639" providerId="ADAL" clId="{D845B85C-62F4-40E5-BC44-BDB219CC2889}" dt="2025-02-03T03:12:55.209" v="6" actId="313"/>
        <pc:sldMkLst>
          <pc:docMk/>
          <pc:sldMk cId="2408633551" sldId="26423"/>
        </pc:sldMkLst>
        <pc:spChg chg="mod">
          <ac:chgData name="Christopher Farlow" userId="1d6e7c80-f391-4c69-991c-b443ceeb1639" providerId="ADAL" clId="{D845B85C-62F4-40E5-BC44-BDB219CC2889}" dt="2025-02-03T03:12:53.985" v="5" actId="313"/>
          <ac:spMkLst>
            <pc:docMk/>
            <pc:sldMk cId="2408633551" sldId="26423"/>
            <ac:spMk id="3" creationId="{989BF76D-84FD-AA3D-0C64-EC9104ADE4BB}"/>
          </ac:spMkLst>
        </pc:spChg>
        <pc:spChg chg="mod">
          <ac:chgData name="Christopher Farlow" userId="1d6e7c80-f391-4c69-991c-b443ceeb1639" providerId="ADAL" clId="{D845B85C-62F4-40E5-BC44-BDB219CC2889}" dt="2025-02-03T03:12:55.209" v="6" actId="313"/>
          <ac:spMkLst>
            <pc:docMk/>
            <pc:sldMk cId="2408633551" sldId="26423"/>
            <ac:spMk id="5" creationId="{9B08AE17-D7D9-AFEF-6789-3B4EEEE8CC15}"/>
          </ac:spMkLst>
        </pc:spChg>
      </pc:sldChg>
      <pc:sldChg chg="modSp mod">
        <pc:chgData name="Christopher Farlow" userId="1d6e7c80-f391-4c69-991c-b443ceeb1639" providerId="ADAL" clId="{D845B85C-62F4-40E5-BC44-BDB219CC2889}" dt="2025-02-04T02:58:58.850" v="12" actId="20577"/>
        <pc:sldMkLst>
          <pc:docMk/>
          <pc:sldMk cId="2547421001" sldId="26431"/>
        </pc:sldMkLst>
        <pc:spChg chg="mod">
          <ac:chgData name="Christopher Farlow" userId="1d6e7c80-f391-4c69-991c-b443ceeb1639" providerId="ADAL" clId="{D845B85C-62F4-40E5-BC44-BDB219CC2889}" dt="2025-02-04T02:58:58.850" v="12" actId="20577"/>
          <ac:spMkLst>
            <pc:docMk/>
            <pc:sldMk cId="2547421001" sldId="26431"/>
            <ac:spMk id="6" creationId="{D4F59CB0-FADD-158C-C364-669EBC1E0D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nglish/english-3-6-sentence-forms-a3-posters-04-complex-sentence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researchgate.net/publication/323964092_Classroom_assessment_and_pedagogy"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education.nsw.gov.au/about-us/education-data-and-research/cese/publications/literature-reviews/cognitive-load-theor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his PowerPoint supports the work on sentence structure throughout this program. It is specifically designed to consolidate work on complex sentences and conjunctions that is a focus of the persuasive texts in Phase 5.</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b="1" dirty="0">
                <a:latin typeface="Arial"/>
                <a:cs typeface="Arial"/>
              </a:rPr>
              <a:t>Teacher note: </a:t>
            </a:r>
            <a:r>
              <a:rPr lang="en-US" b="0" dirty="0">
                <a:latin typeface="Arial"/>
                <a:cs typeface="Arial"/>
              </a:rPr>
              <a:t>t</a:t>
            </a:r>
            <a:r>
              <a:rPr lang="en-US" dirty="0">
                <a:latin typeface="Arial"/>
                <a:cs typeface="Arial"/>
              </a:rPr>
              <a:t>his simple sentence has been taken from </a:t>
            </a:r>
            <a:r>
              <a:rPr lang="en-US" b="1" dirty="0">
                <a:latin typeface="Arial"/>
                <a:cs typeface="Arial"/>
              </a:rPr>
              <a:t>Phase 5 resource 1 – learning to swim will save your life (model persuasive text 1</a:t>
            </a:r>
            <a:r>
              <a:rPr lang="en-US" dirty="0">
                <a:latin typeface="Arial"/>
                <a:cs typeface="Arial"/>
              </a:rPr>
              <a:t>). Use a think-aloud to explain this example. For example, ‘this sentence demonstrates the definition as the sentence is a single independent clause as it conveys a complete thought in one straightforward statement. The sentence also contains one finite verb 'can be' without any additional clauses or phrases.</a:t>
            </a:r>
          </a:p>
          <a:p>
            <a:pPr>
              <a:lnSpc>
                <a:spcPct val="150000"/>
              </a:lnSpc>
              <a:spcAft>
                <a:spcPts val="1200"/>
              </a:spcAft>
            </a:pPr>
            <a:r>
              <a:rPr lang="en-US" dirty="0">
                <a:latin typeface="Arial"/>
                <a:cs typeface="Arial"/>
              </a:rPr>
              <a:t>Note for students that ‘simple’ is not a value judgment. Simple sentences are clear, direct and can be very powerful.’</a:t>
            </a:r>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14681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b="1" dirty="0">
                <a:latin typeface="Arial"/>
                <a:cs typeface="Arial"/>
              </a:rPr>
              <a:t>Teacher note:</a:t>
            </a:r>
            <a:r>
              <a:rPr lang="en-US" dirty="0">
                <a:latin typeface="Arial"/>
                <a:cs typeface="Arial"/>
              </a:rPr>
              <a:t> </a:t>
            </a:r>
            <a:r>
              <a:rPr lang="en-US" b="0" dirty="0">
                <a:latin typeface="Arial"/>
                <a:cs typeface="Arial"/>
              </a:rPr>
              <a:t>t</a:t>
            </a:r>
            <a:r>
              <a:rPr lang="en-US" dirty="0">
                <a:latin typeface="Arial"/>
                <a:cs typeface="Arial"/>
              </a:rPr>
              <a:t>his simple sentence has been taken from </a:t>
            </a:r>
            <a:r>
              <a:rPr lang="en-US" b="1" dirty="0">
                <a:latin typeface="Arial"/>
                <a:cs typeface="Arial"/>
              </a:rPr>
              <a:t>Phase 5 resource 1 – learning to swim will save your life (model persuasive text 1</a:t>
            </a:r>
            <a:r>
              <a:rPr lang="en-US" dirty="0">
                <a:latin typeface="Arial"/>
                <a:cs typeface="Arial"/>
              </a:rPr>
              <a:t>). Ask students to work in pairs and then reveal the example sentence. Students could be asked to share their own think-aloud with the class as modelled by the teacher in the previous slide.</a:t>
            </a:r>
            <a:endParaRPr lang="en-US" dirty="0"/>
          </a:p>
          <a:p>
            <a:pPr>
              <a:lnSpc>
                <a:spcPct val="150000"/>
              </a:lnSpc>
              <a:spcAft>
                <a:spcPts val="1200"/>
              </a:spcAft>
            </a:pPr>
            <a:r>
              <a:rPr lang="en-US" dirty="0">
                <a:latin typeface="Arial"/>
                <a:cs typeface="Arial"/>
              </a:rPr>
              <a:t>The teacher clarifies the answer explaining that this sentence demonstrates the definition as the sentence is a single independent clause and it contains one finite verb 'can also' without any additional clauses or phrases. It conveys a complete thought in one straightforward statement.  Point out that the long, underlined phrase is just an extended noun phrase around the noun ‘benefits’. Students could experiment with replacing this to consolidate the understanding about the single independent clause – it is still only one clause.</a:t>
            </a:r>
            <a:endParaRPr lang="en-US" dirty="0"/>
          </a:p>
          <a:p>
            <a:endParaRPr lang="en-US" dirty="0"/>
          </a:p>
          <a:p>
            <a:r>
              <a:rPr lang="en-US" dirty="0">
                <a:latin typeface="Arial"/>
                <a:cs typeface="Arial"/>
              </a:rPr>
              <a:t>*’can … have' is the finite verb that indicates ability or possibility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7268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 </a:t>
            </a:r>
            <a:r>
              <a:rPr lang="en-US" dirty="0">
                <a:latin typeface="Arial"/>
                <a:cs typeface="Arial"/>
              </a:rPr>
              <a:t>this slide revisits the definition of compound sentences. The teacher may prompt this information from students prior to showing the slide or simply show this slide and lead or guide a discussion of the information.   </a:t>
            </a:r>
          </a:p>
          <a:p>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5542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b="1" dirty="0">
                <a:latin typeface="Arial"/>
                <a:cs typeface="Arial"/>
              </a:rPr>
              <a:t>Teacher note: </a:t>
            </a:r>
            <a:r>
              <a:rPr lang="en-US" b="0" dirty="0">
                <a:latin typeface="Arial"/>
                <a:cs typeface="Arial"/>
              </a:rPr>
              <a:t>the Answer section is animated to come up after clicking to follow initial explanation and discussion.</a:t>
            </a:r>
          </a:p>
          <a:p>
            <a:pPr>
              <a:lnSpc>
                <a:spcPct val="150000"/>
              </a:lnSpc>
              <a:spcAft>
                <a:spcPts val="1200"/>
              </a:spcAft>
            </a:pPr>
            <a:endParaRPr lang="en-US" b="1" dirty="0">
              <a:latin typeface="Arial"/>
              <a:cs typeface="Arial"/>
            </a:endParaRPr>
          </a:p>
          <a:p>
            <a:pPr>
              <a:lnSpc>
                <a:spcPct val="150000"/>
              </a:lnSpc>
              <a:spcAft>
                <a:spcPts val="1200"/>
              </a:spcAft>
            </a:pPr>
            <a:r>
              <a:rPr lang="en-US" dirty="0">
                <a:latin typeface="Arial"/>
                <a:cs typeface="Arial"/>
              </a:rPr>
              <a:t>This compound sentence </a:t>
            </a:r>
            <a:r>
              <a:rPr lang="en-US" b="0" dirty="0">
                <a:latin typeface="Arial"/>
                <a:cs typeface="Arial"/>
              </a:rPr>
              <a:t>has been</a:t>
            </a:r>
            <a:r>
              <a:rPr lang="en-US" dirty="0">
                <a:latin typeface="Arial"/>
                <a:cs typeface="Arial"/>
              </a:rPr>
              <a:t> taken from </a:t>
            </a:r>
            <a:r>
              <a:rPr lang="en-US" b="1" dirty="0">
                <a:latin typeface="Arial"/>
                <a:cs typeface="Arial"/>
              </a:rPr>
              <a:t>Phase 5 resource 1 – learning to swim will save your life (model persuasive text 1</a:t>
            </a:r>
            <a:r>
              <a:rPr lang="en-US" dirty="0">
                <a:latin typeface="Arial"/>
                <a:cs typeface="Arial"/>
              </a:rPr>
              <a:t>). The teacher might use a think-aloud to explain this example.  For example, ‘this sentence demonstrates the definition of a compound sentence as it comprises 2 independent clauses A: </a:t>
            </a:r>
            <a:r>
              <a:rPr lang="en-US" b="1" dirty="0">
                <a:latin typeface="Arial"/>
                <a:cs typeface="Arial"/>
              </a:rPr>
              <a:t>Independent Clause 1:</a:t>
            </a:r>
            <a:r>
              <a:rPr lang="en-US" dirty="0">
                <a:latin typeface="Arial"/>
                <a:cs typeface="Arial"/>
              </a:rPr>
              <a:t> ‘Royal Life Saving Australia keeps a record of the numbers of fatal drownings each summer.’ </a:t>
            </a:r>
            <a:r>
              <a:rPr lang="en-US" b="1" dirty="0">
                <a:latin typeface="Arial"/>
                <a:cs typeface="Arial"/>
              </a:rPr>
              <a:t>Independent Clause 2:</a:t>
            </a:r>
            <a:r>
              <a:rPr lang="en-US" dirty="0">
                <a:latin typeface="Arial"/>
                <a:cs typeface="Arial"/>
              </a:rPr>
              <a:t> "For the 2022-2023 summer … there had already been 38 people who had died in coastal waterways.’ The 2 independent clauses are joined by the </a:t>
            </a:r>
            <a:r>
              <a:rPr lang="en-US" b="1" dirty="0">
                <a:latin typeface="Arial"/>
                <a:cs typeface="Arial"/>
              </a:rPr>
              <a:t>coordinating conjunction</a:t>
            </a:r>
            <a:r>
              <a:rPr lang="en-US" dirty="0">
                <a:latin typeface="Arial"/>
                <a:cs typeface="Arial"/>
              </a:rPr>
              <a:t> 'and’.’</a:t>
            </a:r>
          </a:p>
          <a:p>
            <a:pPr>
              <a:lnSpc>
                <a:spcPct val="150000"/>
              </a:lnSpc>
              <a:spcAft>
                <a:spcPts val="1200"/>
              </a:spcAft>
            </a:pPr>
            <a:endParaRPr lang="en-US" dirty="0">
              <a:latin typeface="Arial"/>
              <a:cs typeface="Arial"/>
            </a:endParaRPr>
          </a:p>
          <a:p>
            <a:pPr>
              <a:lnSpc>
                <a:spcPct val="150000"/>
              </a:lnSpc>
              <a:spcAft>
                <a:spcPts val="1200"/>
              </a:spcAft>
            </a:pPr>
            <a:r>
              <a:rPr lang="en-US" b="1" dirty="0">
                <a:latin typeface="Arial"/>
                <a:cs typeface="Arial"/>
              </a:rPr>
              <a:t>Discussion question: </a:t>
            </a:r>
            <a:r>
              <a:rPr lang="en-US" dirty="0">
                <a:latin typeface="Arial"/>
                <a:cs typeface="Arial"/>
              </a:rPr>
              <a:t>can each of these clauses stand alone as their own sentences? [Yes]</a:t>
            </a:r>
            <a:endParaRPr lang="en-US" dirty="0"/>
          </a:p>
          <a:p>
            <a:pPr>
              <a:lnSpc>
                <a:spcPct val="150000"/>
              </a:lnSpc>
              <a:spcAft>
                <a:spcPts val="1200"/>
              </a:spcAft>
            </a:pP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55714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(William 2014).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b="1" dirty="0">
                <a:latin typeface="Arial"/>
                <a:cs typeface="Arial"/>
              </a:rPr>
              <a:t>Teacher note:</a:t>
            </a:r>
            <a:r>
              <a:rPr lang="en-US" dirty="0">
                <a:latin typeface="Arial"/>
                <a:cs typeface="Arial"/>
              </a:rPr>
              <a:t> the answer section is animated to come up when required.</a:t>
            </a:r>
          </a:p>
          <a:p>
            <a:pPr>
              <a:lnSpc>
                <a:spcPct val="150000"/>
              </a:lnSpc>
              <a:spcAft>
                <a:spcPts val="1200"/>
              </a:spcAft>
            </a:pPr>
            <a:endParaRPr lang="en-US" dirty="0">
              <a:latin typeface="Arial"/>
              <a:cs typeface="Arial"/>
            </a:endParaRPr>
          </a:p>
          <a:p>
            <a:pPr>
              <a:lnSpc>
                <a:spcPct val="150000"/>
              </a:lnSpc>
              <a:spcAft>
                <a:spcPts val="1200"/>
              </a:spcAft>
            </a:pPr>
            <a:r>
              <a:rPr lang="en-US" dirty="0">
                <a:latin typeface="Arial"/>
                <a:cs typeface="Arial"/>
              </a:rPr>
              <a:t>These 2 simple sentences have been taken </a:t>
            </a:r>
            <a:r>
              <a:rPr lang="en-US" b="0" dirty="0">
                <a:latin typeface="Arial"/>
                <a:cs typeface="Arial"/>
              </a:rPr>
              <a:t>t</a:t>
            </a:r>
            <a:r>
              <a:rPr lang="en-US" dirty="0">
                <a:latin typeface="Arial"/>
                <a:cs typeface="Arial"/>
              </a:rPr>
              <a:t>his from </a:t>
            </a:r>
            <a:r>
              <a:rPr lang="en-US" b="1" dirty="0">
                <a:latin typeface="Arial"/>
                <a:cs typeface="Arial"/>
              </a:rPr>
              <a:t>Phase 5 resource 1 – learning to swim will save your life (model persuasive text 1</a:t>
            </a:r>
            <a:r>
              <a:rPr lang="en-US" dirty="0">
                <a:latin typeface="Arial"/>
                <a:cs typeface="Arial"/>
              </a:rPr>
              <a:t>). The teacher may ask students to work in pairs and then reveal the example sentence. Students could be asked to share their own think aloud with the class as modelled by the teacher in the previous slide.</a:t>
            </a:r>
          </a:p>
          <a:p>
            <a:pPr>
              <a:lnSpc>
                <a:spcPct val="150000"/>
              </a:lnSpc>
              <a:spcAft>
                <a:spcPts val="1200"/>
              </a:spcAft>
            </a:pPr>
            <a:r>
              <a:rPr lang="en-US" dirty="0">
                <a:latin typeface="Arial"/>
                <a:cs typeface="Arial"/>
              </a:rPr>
              <a:t>The teacher clarifies the process by explaining that these 2 sentences are simple as they contain one single independent clause as they convey a complete thought in one straightforward statement. To convert these sentences into a compound sentence, a coordinating conjunction such as 'and' or 'so'.</a:t>
            </a:r>
            <a:endParaRPr lang="en-US" dirty="0"/>
          </a:p>
          <a:p>
            <a:pPr>
              <a:lnSpc>
                <a:spcPct val="150000"/>
              </a:lnSpc>
              <a:spcAft>
                <a:spcPts val="1200"/>
              </a:spcAft>
            </a:pPr>
            <a:r>
              <a:rPr lang="en-US" dirty="0">
                <a:latin typeface="Arial"/>
                <a:cs typeface="Arial"/>
              </a:rPr>
              <a:t>'The ocean is a dangerous place, </a:t>
            </a:r>
            <a:r>
              <a:rPr lang="en-US" b="1" dirty="0">
                <a:latin typeface="Arial"/>
                <a:cs typeface="Arial"/>
              </a:rPr>
              <a:t>and</a:t>
            </a:r>
            <a:r>
              <a:rPr lang="en-US" dirty="0">
                <a:latin typeface="Arial"/>
                <a:cs typeface="Arial"/>
              </a:rPr>
              <a:t> knowing how to make it safely back to shore is an important skill'.</a:t>
            </a:r>
            <a:endParaRPr lang="en-US" dirty="0"/>
          </a:p>
          <a:p>
            <a:pPr>
              <a:lnSpc>
                <a:spcPct val="150000"/>
              </a:lnSpc>
              <a:spcAft>
                <a:spcPts val="1200"/>
              </a:spcAft>
            </a:pPr>
            <a:r>
              <a:rPr lang="en-US" dirty="0">
                <a:latin typeface="Arial"/>
                <a:cs typeface="Arial"/>
              </a:rPr>
              <a:t>'The ocean is a dangerous place </a:t>
            </a:r>
            <a:r>
              <a:rPr lang="en-US" b="1" dirty="0">
                <a:latin typeface="Arial"/>
                <a:cs typeface="Arial"/>
              </a:rPr>
              <a:t>so</a:t>
            </a:r>
            <a:r>
              <a:rPr lang="en-US" dirty="0">
                <a:latin typeface="Arial"/>
                <a:cs typeface="Arial"/>
              </a:rPr>
              <a:t> knowing how to make it safely back to shore is an important skill'.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9902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k</a:t>
            </a:r>
            <a:r>
              <a:rPr lang="en-AU" dirty="0"/>
              <a:t>nowledge about subordinating conjunctions and clauses will support students to see the transition to complex sentences.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62556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b="1" dirty="0">
                <a:latin typeface="Arial"/>
                <a:cs typeface="Arial"/>
              </a:rPr>
              <a:t>Teacher note:</a:t>
            </a:r>
            <a:r>
              <a:rPr lang="en-US" dirty="0">
                <a:latin typeface="Arial"/>
                <a:cs typeface="Arial"/>
              </a:rPr>
              <a:t> This complex sentence has been taken from </a:t>
            </a:r>
            <a:r>
              <a:rPr lang="en-US" b="1" dirty="0">
                <a:latin typeface="Arial"/>
                <a:cs typeface="Arial"/>
              </a:rPr>
              <a:t>Phase 5 resource 1 – learning to swim will save your life (model persuasive text 1</a:t>
            </a:r>
            <a:r>
              <a:rPr lang="en-US" dirty="0">
                <a:latin typeface="Arial"/>
                <a:cs typeface="Arial"/>
              </a:rPr>
              <a:t>). The teacher might use a think-aloud to explain this example. For example, ‘this sentence demonstrates the definition of a complex sentence as the sentence contains an independent clause: 'all children should learn how to swim' which can stand alone as a complete thought and it also contains a dependent clause 'Although they may never be in a dangerous situation' which cannot stand alone; it provides a condition but relies on the independent clause to make sense. In this sentence the subordinating conjunction is 'Although' which introduces the dependent clause. It shows the relationship between the condition and the main idea.</a:t>
            </a:r>
          </a:p>
          <a:p>
            <a:pPr>
              <a:lnSpc>
                <a:spcPct val="150000"/>
              </a:lnSpc>
              <a:spcAft>
                <a:spcPts val="1200"/>
              </a:spcAft>
            </a:pPr>
            <a:endParaRPr lang="en-US" dirty="0"/>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87378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use examples to guide student understanding. Encourage questions and give time for practice in writing examples.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635153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a:t>
            </a:r>
            <a:r>
              <a:rPr lang="en-AU" dirty="0"/>
              <a:t>n introduction to the basics of complex sentences.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60492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 </a:t>
            </a:r>
            <a:r>
              <a:rPr lang="en-US" dirty="0">
                <a:latin typeface="Arial"/>
                <a:cs typeface="Arial"/>
              </a:rPr>
              <a:t>this slide provides the definition of complex sentences. The teacher may prompt this information from students leveraging their knowledge of simple and compound sentences prior to showing the slide or simply show this slide and lead or guide a discussion of the information. The teacher may need to refer back to simple and compound definitions and examples to highlight the differences in a complex sentence. </a:t>
            </a:r>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125358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b="0" dirty="0">
                <a:latin typeface="Calibri"/>
                <a:cs typeface="Calibri"/>
              </a:rPr>
              <a:t>as an extension, you could discuss the way that the dependent clause here is actually 2 clauses joined together by the coordinating conjunction ‘and’. To simplify the example to support less competent students, you could remove the clause ‘and the water can be unpredictable’ from the example on screen.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06133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connect to prior learning by making links</a:t>
            </a:r>
            <a:r>
              <a:rPr lang="en-AU" dirty="0"/>
              <a:t> here back to the PowerPoint </a:t>
            </a:r>
            <a:r>
              <a:rPr lang="en-AU" b="1" dirty="0"/>
              <a:t>Phase 4 – Adverbial phrases and clauses – 7.1.</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394970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Teacher note: </a:t>
            </a:r>
            <a:r>
              <a:rPr lang="en-US" b="0" dirty="0">
                <a:latin typeface="Arial"/>
                <a:cs typeface="Arial"/>
              </a:rPr>
              <a:t>it is important that this section leads to discussion and application about the impacts of different choices. This section will consolidate work on cause-and-effect sentences using ‘because’ and will support student experimentation with their own writing to develop a specific kind of voice.</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47422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2"/>
                </a:solidFill>
                <a:latin typeface="Arial"/>
                <a:cs typeface="Arial"/>
              </a:rPr>
              <a:t>Teacher note: </a:t>
            </a:r>
            <a:r>
              <a:rPr lang="en-US" b="0" dirty="0">
                <a:solidFill>
                  <a:schemeClr val="accent2"/>
                </a:solidFill>
                <a:latin typeface="Arial"/>
                <a:cs typeface="Arial"/>
              </a:rPr>
              <a:t>e</a:t>
            </a:r>
            <a:r>
              <a:rPr lang="en-US" dirty="0">
                <a:solidFill>
                  <a:schemeClr val="accent2"/>
                </a:solidFill>
                <a:latin typeface="Arial"/>
                <a:cs typeface="Arial"/>
              </a:rPr>
              <a:t>ncourage pairs to experiment with different ordering, then discuss the impact of what comes first or second.</a:t>
            </a:r>
          </a:p>
          <a:p>
            <a:endParaRPr lang="en-US" dirty="0">
              <a:solidFill>
                <a:schemeClr val="accent2"/>
              </a:solidFill>
              <a:latin typeface="Arial"/>
              <a:cs typeface="Arial"/>
            </a:endParaRPr>
          </a:p>
          <a:p>
            <a:r>
              <a:rPr lang="en-US" dirty="0">
                <a:solidFill>
                  <a:schemeClr val="accent2"/>
                </a:solidFill>
                <a:latin typeface="Arial"/>
                <a:cs typeface="Arial"/>
              </a:rPr>
              <a:t>Extra resource and answers: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Rips and currents can drag people out to the ocean before they can do anything to stop it from happening. </a:t>
            </a:r>
          </a:p>
          <a:p>
            <a:r>
              <a:rPr lang="en-AU" sz="1600" dirty="0">
                <a:effectLst/>
                <a:latin typeface="Arial" panose="020B0604020202020204" pitchFamily="34" charset="0"/>
                <a:ea typeface="Calibri" panose="020F0502020204030204" pitchFamily="34" charset="0"/>
              </a:rPr>
              <a:t>When I got into trouble, I knew that the first step was to keep cool</a:t>
            </a: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I could have died that day if it weren’t for my swimming lessons.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chemeClr val="accent2"/>
                </a:solidFill>
                <a:latin typeface="Arial"/>
                <a:cs typeface="Arial"/>
                <a:hlinkClick r:id="rId3">
                  <a:extLst>
                    <a:ext uri="{A12FA001-AC4F-418D-AE19-62706E023703}">
                      <ahyp:hlinkClr xmlns:ahyp="http://schemas.microsoft.com/office/drawing/2018/hyperlinkcolor" val="tx"/>
                    </a:ext>
                  </a:extLst>
                </a:hlinkClick>
              </a:rPr>
              <a:t>https://education.nsw.gov.au/content/dam/main-education/documents/teaching-and-learning/curriculum/english/english-3-6-sentence-forms-a3-posters-04-complex-sentences.pdf</a:t>
            </a:r>
            <a:r>
              <a:rPr lang="en-US" dirty="0">
                <a:solidFill>
                  <a:schemeClr val="accent2"/>
                </a:solidFill>
                <a:latin typeface="Arial"/>
                <a:cs typeface="Arial"/>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126251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effective questioning to support student thinking about their experimentation.</a:t>
            </a:r>
          </a:p>
          <a:p>
            <a:r>
              <a:rPr lang="en-AU" dirty="0"/>
              <a:t>This slide as about the choices writers make to impact on the reader. Here the initial simple sentence is very dramatic. It is more dramatic than ‘The beach can be very dangerous because rips and currents can …’ The extra drama fits with the more subjective style of the piece. The combined sentence, which would be a complex sentence with 2 dependent clauses, could be described as more informative than dramatic. It would create a more restrained or formal voice, perhaps more suited to a government report, rather than a persuasive piece written by a young person.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7998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 use this slide to ask students ‘</a:t>
            </a:r>
            <a:r>
              <a:rPr lang="en-AU" dirty="0"/>
              <a:t>How are you feeling about complex sentences?’ We have given you some ideas but feel free to get creative.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88197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the 3-2-1 thinking routine to support students to reflect on their learning. Ask them ‘</a:t>
            </a:r>
            <a:r>
              <a:rPr lang="en-AU" dirty="0"/>
              <a:t>What have you learned about sentences today?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762557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Black P and Wiliam D (2018) ‘</a:t>
            </a:r>
            <a:r>
              <a:rPr lang="en-AU" dirty="0">
                <a:latin typeface="Arial" panose="020B0604020202020204" pitchFamily="34" charset="0"/>
                <a:cs typeface="Arial" panose="020B0604020202020204" pitchFamily="34" charset="0"/>
                <a:hlinkClick r:id="rId3"/>
              </a:rPr>
              <a:t>Classroom assessment and pedagogy</a:t>
            </a:r>
            <a:r>
              <a:rPr lang="en-AU" dirty="0">
                <a:latin typeface="Arial" panose="020B0604020202020204" pitchFamily="34" charset="0"/>
                <a:cs typeface="Arial" panose="020B0604020202020204" pitchFamily="34" charset="0"/>
              </a:rPr>
              <a:t>’, Assessment in Education Principles Policy and Practice, 25(1):1–25.</a:t>
            </a:r>
          </a:p>
          <a:p>
            <a:r>
              <a:rPr lang="en-AU" dirty="0">
                <a:latin typeface="Arial" panose="020B0604020202020204" pitchFamily="34" charset="0"/>
                <a:cs typeface="Arial" panose="020B0604020202020204" pitchFamily="34" charset="0"/>
              </a:rPr>
              <a:t>CESE (Centre for Education Statistics and Evaluation) (2017) </a:t>
            </a:r>
            <a:r>
              <a:rPr lang="en-AU" dirty="0">
                <a:latin typeface="Arial" panose="020B0604020202020204" pitchFamily="34" charset="0"/>
                <a:cs typeface="Arial" panose="020B0604020202020204" pitchFamily="34" charset="0"/>
                <a:hlinkClick r:id="rId4"/>
              </a:rPr>
              <a:t>Cognitive load theory: Research that teachers really need to understand</a:t>
            </a:r>
            <a:r>
              <a:rPr lang="en-AU" dirty="0">
                <a:latin typeface="Arial" panose="020B0604020202020204" pitchFamily="34" charset="0"/>
                <a:cs typeface="Arial" panose="020B0604020202020204" pitchFamily="34" charset="0"/>
              </a:rPr>
              <a:t>, NSW Department of Education, accessed 16 April 2024.</a:t>
            </a:r>
          </a:p>
          <a:p>
            <a:r>
              <a:rPr lang="en-AU" dirty="0">
                <a:latin typeface="Arial" panose="020B0604020202020204" pitchFamily="34" charset="0"/>
                <a:cs typeface="Arial" panose="020B0604020202020204" pitchFamily="34" charset="0"/>
              </a:rPr>
              <a:t>Clarke S (2014) Outstanding formative assessment: culture and practice, Hodder Education, Great Britain.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25084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AU" b="1" dirty="0"/>
              <a:t>Teacher note: </a:t>
            </a:r>
            <a:r>
              <a:rPr lang="en-AU" b="0" dirty="0"/>
              <a:t>f</a:t>
            </a:r>
            <a:r>
              <a:rPr lang="en" dirty="0"/>
              <a:t>ishbone diagrams can be used to identify cause and effect, as well as plan writing or simply group similar ideas together.</a:t>
            </a:r>
            <a:endParaRPr dirty="0"/>
          </a:p>
          <a:p>
            <a:pPr marL="0" lvl="0" indent="0" algn="l" rtl="0">
              <a:lnSpc>
                <a:spcPct val="100000"/>
              </a:lnSpc>
              <a:spcBef>
                <a:spcPts val="0"/>
              </a:spcBef>
              <a:spcAft>
                <a:spcPts val="0"/>
              </a:spcAft>
              <a:buNone/>
            </a:pPr>
            <a:r>
              <a:rPr lang="en" dirty="0"/>
              <a:t>Step 1: Define the problem</a:t>
            </a:r>
            <a:endParaRPr dirty="0"/>
          </a:p>
          <a:p>
            <a:pPr marL="0" lvl="0" indent="0" algn="l" rtl="0">
              <a:lnSpc>
                <a:spcPct val="100000"/>
              </a:lnSpc>
              <a:spcBef>
                <a:spcPts val="0"/>
              </a:spcBef>
              <a:spcAft>
                <a:spcPts val="0"/>
              </a:spcAft>
              <a:buNone/>
            </a:pPr>
            <a:r>
              <a:rPr lang="en" dirty="0"/>
              <a:t>Step 2: Define the categories and record these on the major ‘branches’</a:t>
            </a:r>
            <a:endParaRPr dirty="0"/>
          </a:p>
          <a:p>
            <a:pPr marL="0" lvl="0" indent="0" algn="l" rtl="0">
              <a:lnSpc>
                <a:spcPct val="100000"/>
              </a:lnSpc>
              <a:spcBef>
                <a:spcPts val="0"/>
              </a:spcBef>
              <a:spcAft>
                <a:spcPts val="0"/>
              </a:spcAft>
              <a:buNone/>
            </a:pPr>
            <a:r>
              <a:rPr lang="en" dirty="0"/>
              <a:t>Step 3: Record key info/examples within each category.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47E3B8A-7255-D069-1321-8A67196936E7}"/>
            </a:ext>
          </a:extLst>
        </p:cNvPr>
        <p:cNvGrpSpPr/>
        <p:nvPr/>
      </p:nvGrpSpPr>
      <p:grpSpPr>
        <a:xfrm>
          <a:off x="0" y="0"/>
          <a:ext cx="0" cy="0"/>
          <a:chOff x="0" y="0"/>
          <a:chExt cx="0" cy="0"/>
        </a:xfrm>
      </p:grpSpPr>
      <p:sp>
        <p:nvSpPr>
          <p:cNvPr id="62" name="Google Shape;62;p1:notes">
            <a:extLst>
              <a:ext uri="{FF2B5EF4-FFF2-40B4-BE49-F238E27FC236}">
                <a16:creationId xmlns:a16="http://schemas.microsoft.com/office/drawing/2014/main" id="{9732A516-BE35-FFE2-DC59-62F2BCE3E6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a:extLst>
              <a:ext uri="{FF2B5EF4-FFF2-40B4-BE49-F238E27FC236}">
                <a16:creationId xmlns:a16="http://schemas.microsoft.com/office/drawing/2014/main" id="{A44F53D5-82C4-FBA7-2921-7681496A33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AU" b="1" dirty="0"/>
              <a:t>Teacher note: </a:t>
            </a:r>
            <a:r>
              <a:rPr lang="en-AU" b="0" dirty="0"/>
              <a:t>s</a:t>
            </a:r>
            <a:r>
              <a:rPr lang="en-AU" dirty="0"/>
              <a:t>tudents to create their own version or teacher to print off copies. Use this to collaborate as a class on the agreed organisation of ideas.</a:t>
            </a:r>
          </a:p>
          <a:p>
            <a:pPr marL="0" lvl="0" indent="0" algn="l" rtl="0">
              <a:lnSpc>
                <a:spcPct val="100000"/>
              </a:lnSpc>
              <a:spcBef>
                <a:spcPts val="0"/>
              </a:spcBef>
              <a:spcAft>
                <a:spcPts val="0"/>
              </a:spcAft>
              <a:buNone/>
            </a:pPr>
            <a:r>
              <a:rPr lang="en-AU" dirty="0"/>
              <a:t>The ideas here can be used throughout this presentation to give students self-developed material to use when practising complex sentences. This is especially useful for the cause-effect variety of complex sentences touched on later.</a:t>
            </a:r>
          </a:p>
        </p:txBody>
      </p:sp>
    </p:spTree>
    <p:extLst>
      <p:ext uri="{BB962C8B-B14F-4D97-AF65-F5344CB8AC3E}">
        <p14:creationId xmlns:p14="http://schemas.microsoft.com/office/powerpoint/2010/main" val="378947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a:t>
            </a:r>
            <a:r>
              <a:rPr lang="en-AU" dirty="0"/>
              <a:t>his section will check or consolidate the foundational knowledge for complex sentences.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89865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dirty="0"/>
              <a:t>: this slide has been used to identify the explicit teaching and learning strategy and should be deleted or hidden when using in a classroom setting. </a:t>
            </a:r>
          </a:p>
          <a:p>
            <a:endParaRPr lang="en-AU" dirty="0"/>
          </a:p>
          <a:p>
            <a:r>
              <a:rPr lang="en-AU" dirty="0"/>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0042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slide" Target="../slides/sl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30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0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bg>
      <p:bgPr>
        <a:solidFill>
          <a:srgbClr val="CFE2F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Google Shape;12;p2"/>
          <p:cNvPicPr preferRelativeResize="0"/>
          <p:nvPr/>
        </p:nvPicPr>
        <p:blipFill rotWithShape="1">
          <a:blip r:embed="rId2" cstate="screen">
            <a:alphaModFix amt="31000"/>
            <a:extLst>
              <a:ext uri="{28A0092B-C50C-407E-A947-70E740481C1C}">
                <a14:useLocalDpi xmlns:a14="http://schemas.microsoft.com/office/drawing/2010/main"/>
              </a:ext>
            </a:extLst>
          </a:blip>
          <a:srcRect/>
          <a:stretch/>
        </p:blipFill>
        <p:spPr>
          <a:xfrm>
            <a:off x="180233" y="1140167"/>
            <a:ext cx="11784800" cy="5707867"/>
          </a:xfrm>
          <a:prstGeom prst="rect">
            <a:avLst/>
          </a:prstGeom>
          <a:noFill/>
          <a:ln>
            <a:noFill/>
          </a:ln>
          <a:effectLst>
            <a:outerShdw blurRad="57150" dist="19050" dir="5400000" algn="bl" rotWithShape="0">
              <a:srgbClr val="000000">
                <a:alpha val="50000"/>
              </a:srgbClr>
            </a:outerShdw>
          </a:effectLst>
        </p:spPr>
      </p:pic>
      <p:sp>
        <p:nvSpPr>
          <p:cNvPr id="13" name="Google Shape;13;p2"/>
          <p:cNvSpPr/>
          <p:nvPr/>
        </p:nvSpPr>
        <p:spPr>
          <a:xfrm>
            <a:off x="11313467" y="3314733"/>
            <a:ext cx="210400" cy="203600"/>
          </a:xfrm>
          <a:prstGeom prst="ellipse">
            <a:avLst/>
          </a:prstGeom>
          <a:solidFill>
            <a:srgbClr val="9FC5E8"/>
          </a:solidFill>
          <a:ln w="9525" cap="flat" cmpd="sng">
            <a:solidFill>
              <a:srgbClr val="9FC5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14" name="Google Shape;14;p2"/>
          <p:cNvSpPr/>
          <p:nvPr/>
        </p:nvSpPr>
        <p:spPr>
          <a:xfrm>
            <a:off x="10964567" y="2604367"/>
            <a:ext cx="270000" cy="283200"/>
          </a:xfrm>
          <a:prstGeom prst="ellipse">
            <a:avLst/>
          </a:prstGeom>
          <a:solidFill>
            <a:srgbClr val="9FC5E8"/>
          </a:solidFill>
          <a:ln w="9525" cap="flat" cmpd="sng">
            <a:solidFill>
              <a:srgbClr val="9FC5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15" name="Google Shape;15;p2"/>
          <p:cNvSpPr/>
          <p:nvPr/>
        </p:nvSpPr>
        <p:spPr>
          <a:xfrm>
            <a:off x="10418500" y="1690267"/>
            <a:ext cx="395600" cy="395600"/>
          </a:xfrm>
          <a:prstGeom prst="ellipse">
            <a:avLst/>
          </a:prstGeom>
          <a:solidFill>
            <a:srgbClr val="9FC5E8"/>
          </a:solidFill>
          <a:ln w="9525" cap="flat" cmpd="sng">
            <a:solidFill>
              <a:srgbClr val="9FC5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16" name="Google Shape;16;p2"/>
          <p:cNvSpPr/>
          <p:nvPr/>
        </p:nvSpPr>
        <p:spPr>
          <a:xfrm>
            <a:off x="9879000" y="979867"/>
            <a:ext cx="461600" cy="461600"/>
          </a:xfrm>
          <a:prstGeom prst="ellipse">
            <a:avLst/>
          </a:prstGeom>
          <a:solidFill>
            <a:srgbClr val="9FC5E8"/>
          </a:solidFill>
          <a:ln w="9525" cap="flat" cmpd="sng">
            <a:solidFill>
              <a:srgbClr val="9FC5E8"/>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Tree>
    <p:extLst>
      <p:ext uri="{BB962C8B-B14F-4D97-AF65-F5344CB8AC3E}">
        <p14:creationId xmlns:p14="http://schemas.microsoft.com/office/powerpoint/2010/main" val="264784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758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145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grpSp>
        <p:nvGrpSpPr>
          <p:cNvPr id="9" name="Group 8">
            <a:extLst>
              <a:ext uri="{FF2B5EF4-FFF2-40B4-BE49-F238E27FC236}">
                <a16:creationId xmlns:a16="http://schemas.microsoft.com/office/drawing/2014/main" id="{90EB9689-C29F-0DE8-0773-9E2161F94509}"/>
              </a:ext>
            </a:extLst>
          </p:cNvPr>
          <p:cNvGrpSpPr/>
          <p:nvPr userDrawn="1"/>
        </p:nvGrpSpPr>
        <p:grpSpPr>
          <a:xfrm>
            <a:off x="360000" y="1266959"/>
            <a:ext cx="4775638" cy="1045440"/>
            <a:chOff x="360000" y="1266959"/>
            <a:chExt cx="4775638" cy="1045440"/>
          </a:xfrm>
        </p:grpSpPr>
        <p:sp>
          <p:nvSpPr>
            <p:cNvPr id="10" name="Rectangle: Rounded Corners 9">
              <a:extLst>
                <a:ext uri="{FF2B5EF4-FFF2-40B4-BE49-F238E27FC236}">
                  <a16:creationId xmlns:a16="http://schemas.microsoft.com/office/drawing/2014/main" id="{856F7134-D04F-802D-16C8-1579DC21293E}"/>
                </a:ext>
                <a:ext uri="{C183D7F6-B498-43B3-948B-1728B52AA6E4}">
                  <adec:decorative xmlns:adec="http://schemas.microsoft.com/office/drawing/2017/decorative" val="1"/>
                </a:ext>
              </a:extLst>
            </p:cNvPr>
            <p:cNvSpPr/>
            <p:nvPr/>
          </p:nvSpPr>
          <p:spPr>
            <a:xfrm>
              <a:off x="1037782" y="13309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Topic</a:t>
              </a:r>
              <a:endParaRPr lang="en-AU" dirty="0">
                <a:solidFill>
                  <a:schemeClr val="accent1"/>
                </a:solidFill>
                <a:latin typeface="+mj-lt"/>
              </a:endParaRPr>
            </a:p>
          </p:txBody>
        </p:sp>
        <p:sp>
          <p:nvSpPr>
            <p:cNvPr id="11" name="Oval 10">
              <a:hlinkClick r:id="rId4" action="ppaction://hlinksldjump"/>
              <a:extLst>
                <a:ext uri="{FF2B5EF4-FFF2-40B4-BE49-F238E27FC236}">
                  <a16:creationId xmlns:a16="http://schemas.microsoft.com/office/drawing/2014/main" id="{3B8F8458-E57A-F67E-F840-1EA698DA03A8}"/>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12" name="Group 11">
            <a:extLst>
              <a:ext uri="{FF2B5EF4-FFF2-40B4-BE49-F238E27FC236}">
                <a16:creationId xmlns:a16="http://schemas.microsoft.com/office/drawing/2014/main" id="{9F2784FD-C39B-F53A-3AA3-B92E8C04C58A}"/>
              </a:ext>
            </a:extLst>
          </p:cNvPr>
          <p:cNvGrpSpPr/>
          <p:nvPr userDrawn="1"/>
        </p:nvGrpSpPr>
        <p:grpSpPr>
          <a:xfrm>
            <a:off x="360000" y="2362859"/>
            <a:ext cx="4775638" cy="1045440"/>
            <a:chOff x="360000" y="2362859"/>
            <a:chExt cx="4775638" cy="1045440"/>
          </a:xfrm>
        </p:grpSpPr>
        <p:sp>
          <p:nvSpPr>
            <p:cNvPr id="13" name="Rectangle: Rounded Corners 12">
              <a:extLst>
                <a:ext uri="{FF2B5EF4-FFF2-40B4-BE49-F238E27FC236}">
                  <a16:creationId xmlns:a16="http://schemas.microsoft.com/office/drawing/2014/main" id="{46856D02-ED28-E4C8-5110-4A0C911A2012}"/>
                </a:ext>
                <a:ext uri="{C183D7F6-B498-43B3-948B-1728B52AA6E4}">
                  <adec:decorative xmlns:adec="http://schemas.microsoft.com/office/drawing/2017/decorative" val="1"/>
                </a:ext>
              </a:extLst>
            </p:cNvPr>
            <p:cNvSpPr/>
            <p:nvPr/>
          </p:nvSpPr>
          <p:spPr>
            <a:xfrm>
              <a:off x="1037782" y="24268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Topic</a:t>
              </a:r>
              <a:endParaRPr lang="en-AU" dirty="0">
                <a:solidFill>
                  <a:schemeClr val="accent1"/>
                </a:solidFill>
                <a:latin typeface="+mj-lt"/>
              </a:endParaRPr>
            </a:p>
          </p:txBody>
        </p:sp>
        <p:sp>
          <p:nvSpPr>
            <p:cNvPr id="14" name="Oval 13">
              <a:hlinkClick r:id="rId4" action="ppaction://hlinksldjump"/>
              <a:extLst>
                <a:ext uri="{FF2B5EF4-FFF2-40B4-BE49-F238E27FC236}">
                  <a16:creationId xmlns:a16="http://schemas.microsoft.com/office/drawing/2014/main" id="{EDFEE7AA-1BD2-4EFD-D6F3-4F65562E3F09}"/>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15" name="Group 14">
            <a:extLst>
              <a:ext uri="{FF2B5EF4-FFF2-40B4-BE49-F238E27FC236}">
                <a16:creationId xmlns:a16="http://schemas.microsoft.com/office/drawing/2014/main" id="{5EE95F25-847E-F546-2231-C1267F3170B2}"/>
              </a:ext>
            </a:extLst>
          </p:cNvPr>
          <p:cNvGrpSpPr/>
          <p:nvPr userDrawn="1"/>
        </p:nvGrpSpPr>
        <p:grpSpPr>
          <a:xfrm>
            <a:off x="360000" y="3458759"/>
            <a:ext cx="4775638" cy="1045440"/>
            <a:chOff x="360000" y="3458759"/>
            <a:chExt cx="4775638" cy="1045440"/>
          </a:xfrm>
        </p:grpSpPr>
        <p:sp>
          <p:nvSpPr>
            <p:cNvPr id="16" name="Rectangle: Rounded Corners 15">
              <a:extLst>
                <a:ext uri="{FF2B5EF4-FFF2-40B4-BE49-F238E27FC236}">
                  <a16:creationId xmlns:a16="http://schemas.microsoft.com/office/drawing/2014/main" id="{C4F20AFA-B5B5-4BCB-E8C6-29AAFD28782D}"/>
                </a:ext>
                <a:ext uri="{C183D7F6-B498-43B3-948B-1728B52AA6E4}">
                  <adec:decorative xmlns:adec="http://schemas.microsoft.com/office/drawing/2017/decorative" val="1"/>
                </a:ext>
              </a:extLst>
            </p:cNvPr>
            <p:cNvSpPr/>
            <p:nvPr/>
          </p:nvSpPr>
          <p:spPr>
            <a:xfrm>
              <a:off x="1037782" y="35227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Topic</a:t>
              </a:r>
              <a:endParaRPr lang="en-AU" dirty="0">
                <a:solidFill>
                  <a:schemeClr val="accent1"/>
                </a:solidFill>
                <a:latin typeface="+mj-lt"/>
              </a:endParaRPr>
            </a:p>
          </p:txBody>
        </p:sp>
        <p:sp>
          <p:nvSpPr>
            <p:cNvPr id="17" name="Oval 16">
              <a:hlinkClick r:id="rId4" action="ppaction://hlinksldjump"/>
              <a:extLst>
                <a:ext uri="{FF2B5EF4-FFF2-40B4-BE49-F238E27FC236}">
                  <a16:creationId xmlns:a16="http://schemas.microsoft.com/office/drawing/2014/main" id="{50FE00A4-A125-040F-0F2B-BC0F01C17F73}"/>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18" name="Group 17">
            <a:extLst>
              <a:ext uri="{FF2B5EF4-FFF2-40B4-BE49-F238E27FC236}">
                <a16:creationId xmlns:a16="http://schemas.microsoft.com/office/drawing/2014/main" id="{4B95932F-BCEE-7ECF-E587-7C0A4075B3A9}"/>
              </a:ext>
            </a:extLst>
          </p:cNvPr>
          <p:cNvGrpSpPr/>
          <p:nvPr userDrawn="1"/>
        </p:nvGrpSpPr>
        <p:grpSpPr>
          <a:xfrm>
            <a:off x="360000" y="4554659"/>
            <a:ext cx="4775638" cy="1045440"/>
            <a:chOff x="360000" y="4554659"/>
            <a:chExt cx="4775638" cy="1045440"/>
          </a:xfrm>
        </p:grpSpPr>
        <p:sp>
          <p:nvSpPr>
            <p:cNvPr id="19" name="Rectangle: Rounded Corners 18">
              <a:extLst>
                <a:ext uri="{FF2B5EF4-FFF2-40B4-BE49-F238E27FC236}">
                  <a16:creationId xmlns:a16="http://schemas.microsoft.com/office/drawing/2014/main" id="{034BDE0A-B2E8-56CC-261C-AA88D2379002}"/>
                </a:ext>
                <a:ext uri="{C183D7F6-B498-43B3-948B-1728B52AA6E4}">
                  <adec:decorative xmlns:adec="http://schemas.microsoft.com/office/drawing/2017/decorative" val="1"/>
                </a:ext>
              </a:extLst>
            </p:cNvPr>
            <p:cNvSpPr/>
            <p:nvPr/>
          </p:nvSpPr>
          <p:spPr>
            <a:xfrm>
              <a:off x="1037782" y="461868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Topic</a:t>
              </a:r>
              <a:endParaRPr lang="en-AU" dirty="0">
                <a:solidFill>
                  <a:schemeClr val="accent1"/>
                </a:solidFill>
                <a:latin typeface="+mj-lt"/>
              </a:endParaRPr>
            </a:p>
          </p:txBody>
        </p:sp>
        <p:sp>
          <p:nvSpPr>
            <p:cNvPr id="20" name="Oval 19">
              <a:hlinkClick r:id="rId4" action="ppaction://hlinksldjump"/>
              <a:extLst>
                <a:ext uri="{FF2B5EF4-FFF2-40B4-BE49-F238E27FC236}">
                  <a16:creationId xmlns:a16="http://schemas.microsoft.com/office/drawing/2014/main" id="{E15718D9-F15A-2D69-E5F8-B30AC15EA62D}"/>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21" name="Group 20">
            <a:extLst>
              <a:ext uri="{FF2B5EF4-FFF2-40B4-BE49-F238E27FC236}">
                <a16:creationId xmlns:a16="http://schemas.microsoft.com/office/drawing/2014/main" id="{E317416B-8FF9-D7B4-6C7D-8CCBC02D64DF}"/>
              </a:ext>
            </a:extLst>
          </p:cNvPr>
          <p:cNvGrpSpPr/>
          <p:nvPr userDrawn="1"/>
        </p:nvGrpSpPr>
        <p:grpSpPr>
          <a:xfrm>
            <a:off x="360000" y="5650560"/>
            <a:ext cx="4775638" cy="1045440"/>
            <a:chOff x="360000" y="5650560"/>
            <a:chExt cx="4775638" cy="1045440"/>
          </a:xfrm>
        </p:grpSpPr>
        <p:sp>
          <p:nvSpPr>
            <p:cNvPr id="22" name="Rectangle: Rounded Corners 21">
              <a:extLst>
                <a:ext uri="{FF2B5EF4-FFF2-40B4-BE49-F238E27FC236}">
                  <a16:creationId xmlns:a16="http://schemas.microsoft.com/office/drawing/2014/main" id="{D47D8CEB-A460-2F38-9ECE-8E87158F9672}"/>
                </a:ext>
                <a:ext uri="{C183D7F6-B498-43B3-948B-1728B52AA6E4}">
                  <adec:decorative xmlns:adec="http://schemas.microsoft.com/office/drawing/2017/decorative" val="1"/>
                </a:ext>
              </a:extLst>
            </p:cNvPr>
            <p:cNvSpPr/>
            <p:nvPr/>
          </p:nvSpPr>
          <p:spPr>
            <a:xfrm>
              <a:off x="1037782" y="5714583"/>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Topic</a:t>
              </a:r>
              <a:endParaRPr lang="en-AU" dirty="0">
                <a:solidFill>
                  <a:schemeClr val="accent1"/>
                </a:solidFill>
                <a:latin typeface="+mj-lt"/>
              </a:endParaRPr>
            </a:p>
          </p:txBody>
        </p:sp>
        <p:sp>
          <p:nvSpPr>
            <p:cNvPr id="23" name="Oval 22">
              <a:hlinkClick r:id="rId4" action="ppaction://hlinksldjump"/>
              <a:extLst>
                <a:ext uri="{FF2B5EF4-FFF2-40B4-BE49-F238E27FC236}">
                  <a16:creationId xmlns:a16="http://schemas.microsoft.com/office/drawing/2014/main" id="{1546D86F-7D82-1E6D-F0A4-55339B745A76}"/>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5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171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78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5295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5600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143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5037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3925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77842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7" r:id="rId10"/>
    <p:sldLayoutId id="2147483778" r:id="rId11"/>
    <p:sldLayoutId id="2147483775" r:id="rId12"/>
    <p:sldLayoutId id="21474837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4" r:id="rId9"/>
    <p:sldLayoutId id="214748376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ducation.nsw.gov.au/teaching-and-learning/curriculum/english/english-curriculum-resources-k-12/english-7-10-resources/stage-4-year-7-powerful-youth-voices)."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hyperlink" Target="https://unsplash.com/photos/a-painting-of-a-large-wave-in-the-ocean-BQhCxGcA--I?utm_content=creditCopyText&amp;utm_medium=referral&amp;utm_source=unsplash" TargetMode="External"/><Relationship Id="rId4" Type="http://schemas.openxmlformats.org/officeDocument/2006/relationships/hyperlink" Target="https://unsplash.com/@eprouzet?utm_content=creditCopyText&amp;utm_medium=referral&amp;utm_source=unsplas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unsplash.com/photos/woman-in-black-one-piece-swimsuit-jumping-on-swimming-pool-during-daytime-gRof2_Ftu7A?utm_content=creditCopyText&amp;utm_medium=referral&amp;utm_source=unsplash" TargetMode="External"/><Relationship Id="rId4" Type="http://schemas.openxmlformats.org/officeDocument/2006/relationships/hyperlink" Target="https://unsplash.com/@bmatangelo?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unsplash.com/photos/two-persons-sitting-on-rock-at-the-middle-of-body-of-water-_ezNtSVKLks?utm_content=creditCopyText&amp;utm_medium=referral&amp;utm_source=unsplash" TargetMode="External"/><Relationship Id="rId4" Type="http://schemas.openxmlformats.org/officeDocument/2006/relationships/hyperlink" Target="https://unsplash.com/@it_thitipark?utm_content=creditCopyText&amp;utm_medium=referral&amp;utm_source=unspl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unsplash.com/photos/two-men-in-white-crew-cab-pickup-truck-on-shore-GP6vgP7edFw?utm_content=creditCopyText&amp;utm_medium=referral&amp;utm_source=unsplash" TargetMode="External"/><Relationship Id="rId4" Type="http://schemas.openxmlformats.org/officeDocument/2006/relationships/hyperlink" Target="https://unsplash.com/@linusmimietz?utm_content=creditCopyText&amp;utm_medium=referral&amp;utm_source=unsplas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unsplash.com/photos/a-group-of-kids-in-a-pool-1AZzPJWhyMQ?utm_content=creditCopyText&amp;utm_medium=referral&amp;utm_source=unsplash" TargetMode="External"/><Relationship Id="rId4" Type="http://schemas.openxmlformats.org/officeDocument/2006/relationships/hyperlink" Target="https://unsplash.com/@kevinpaes?utm_content=creditCopyText&amp;utm_medium=referral&amp;utm_source=unsplas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a-person-swimming-in-the-water-with-grass-gBCMAENwknA?utm_content=creditCopyText&amp;utm_medium=referral&amp;utm_source=unsplash" TargetMode="External"/><Relationship Id="rId4" Type="http://schemas.openxmlformats.org/officeDocument/2006/relationships/hyperlink" Target="https://unsplash.com/@neom?utm_content=creditCopyText&amp;utm_medium=referral&amp;utm_source=unsplash"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nsw.gov.au/about-us/education-data-and-research/cese/publications/research-reports/what-works-best-2020-update/explicit-teaching-driving-learning-and-engagement" TargetMode="External"/><Relationship Id="rId2" Type="http://schemas.openxmlformats.org/officeDocument/2006/relationships/hyperlink" Target="https://education.nsw.gov.au/teaching-and-learning/curriculum/explicit-teaching/explicit-teaching-strategies" TargetMode="External"/><Relationship Id="rId1" Type="http://schemas.openxmlformats.org/officeDocument/2006/relationships/slideLayout" Target="../slideLayouts/slideLayout8.xml"/><Relationship Id="rId5" Type="http://schemas.openxmlformats.org/officeDocument/2006/relationships/hyperlink" Target="https://www.ascd.org/el/articles/the-right-questions-the-right-way" TargetMode="External"/><Relationship Id="rId4" Type="http://schemas.openxmlformats.org/officeDocument/2006/relationships/hyperlink" Target="https://app.education.nsw.gov.au/digital-learning-selector/LearningActivity/Browser?cache_id=f77b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F59CB0-FADD-158C-C364-669EBC1E0D1C}"/>
              </a:ext>
            </a:extLst>
          </p:cNvPr>
          <p:cNvSpPr>
            <a:spLocks noGrp="1"/>
          </p:cNvSpPr>
          <p:nvPr>
            <p:ph type="title"/>
          </p:nvPr>
        </p:nvSpPr>
        <p:spPr/>
        <p:txBody>
          <a:bodyPr/>
          <a:lstStyle/>
          <a:p>
            <a:r>
              <a:rPr lang="en-AU" dirty="0">
                <a:latin typeface="+mj-lt"/>
              </a:rPr>
              <a:t>Instructions </a:t>
            </a:r>
            <a:r>
              <a:rPr lang="en-AU">
                <a:latin typeface="+mj-lt"/>
              </a:rPr>
              <a:t>for use</a:t>
            </a:r>
            <a:endParaRPr lang="en-AU" dirty="0"/>
          </a:p>
        </p:txBody>
      </p:sp>
      <p:sp>
        <p:nvSpPr>
          <p:cNvPr id="7" name="Picture Placeholder 6">
            <a:extLst>
              <a:ext uri="{FF2B5EF4-FFF2-40B4-BE49-F238E27FC236}">
                <a16:creationId xmlns:a16="http://schemas.microsoft.com/office/drawing/2014/main" id="{42C5AC2C-2874-3AF0-EF52-4A064BA65243}"/>
              </a:ext>
            </a:extLst>
          </p:cNvPr>
          <p:cNvSpPr>
            <a:spLocks noGrp="1"/>
          </p:cNvSpPr>
          <p:nvPr>
            <p:ph type="pic" sz="quarter" idx="13"/>
          </p:nvPr>
        </p:nvSpPr>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the </a:t>
            </a:r>
            <a:r>
              <a:rPr lang="en-AU" sz="1800" b="1" dirty="0">
                <a:latin typeface="+mn-lt"/>
                <a:ea typeface="+mn-lt"/>
                <a:cs typeface="+mn-lt"/>
              </a:rPr>
              <a:t>‘</a:t>
            </a:r>
            <a:r>
              <a:rPr lang="en-AU" sz="1800" b="1" dirty="0">
                <a:latin typeface="+mn-lt"/>
                <a:ea typeface="+mn-lt"/>
                <a:cs typeface="+mn-lt"/>
                <a:hlinkClick r:id="rId2"/>
              </a:rPr>
              <a:t>Powerful youth voices’ – Year 7, Term 1</a:t>
            </a:r>
            <a:r>
              <a:rPr lang="en-AU" sz="1800" b="1" dirty="0">
                <a:latin typeface="+mn-lt"/>
                <a:ea typeface="+mn-lt"/>
                <a:cs typeface="+mn-lt"/>
              </a:rPr>
              <a:t>.</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add and adapt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a:t>
            </a:r>
            <a:r>
              <a:rPr lang="en-AU" sz="1800" b="1" dirty="0">
                <a:solidFill>
                  <a:srgbClr val="22272B"/>
                </a:solidFill>
                <a:latin typeface="+mn-lt"/>
              </a:rPr>
              <a:t>Go to 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cs typeface="Arial"/>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p>
          <a:p>
            <a:pPr marL="456565" lvl="1">
              <a:lnSpc>
                <a:spcPct val="150000"/>
              </a:lnSpc>
              <a:spcAft>
                <a:spcPts val="1200"/>
              </a:spcAft>
            </a:pPr>
            <a:r>
              <a:rPr lang="en-AU" dirty="0">
                <a:solidFill>
                  <a:srgbClr val="22272B"/>
                </a:solidFill>
                <a:latin typeface="+mn-lt"/>
              </a:rPr>
              <a:t>(Note – conversion may cause formatting changes in the slides.)</a:t>
            </a:r>
          </a:p>
        </p:txBody>
      </p:sp>
      <p:sp>
        <p:nvSpPr>
          <p:cNvPr id="3" name="Slide Number Placeholder 2">
            <a:extLst>
              <a:ext uri="{FF2B5EF4-FFF2-40B4-BE49-F238E27FC236}">
                <a16:creationId xmlns:a16="http://schemas.microsoft.com/office/drawing/2014/main" id="{843386FF-E8B3-2CB2-6975-4256BF2346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54742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Chunking and sequencing learning</a:t>
            </a:r>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BCED8-50DF-43F1-4452-DC9086D460AE}"/>
              </a:ext>
            </a:extLst>
          </p:cNvPr>
          <p:cNvSpPr>
            <a:spLocks noGrp="1"/>
          </p:cNvSpPr>
          <p:nvPr>
            <p:ph type="title"/>
          </p:nvPr>
        </p:nvSpPr>
        <p:spPr/>
        <p:txBody>
          <a:bodyPr/>
          <a:lstStyle/>
          <a:p>
            <a:r>
              <a:rPr lang="en-US" dirty="0">
                <a:latin typeface="+mj-lt"/>
                <a:cs typeface="Arial"/>
              </a:rPr>
              <a:t>Simple sentences</a:t>
            </a:r>
            <a:endParaRPr lang="en-US" dirty="0">
              <a:latin typeface="+mj-lt"/>
            </a:endParaRPr>
          </a:p>
        </p:txBody>
      </p:sp>
      <p:sp>
        <p:nvSpPr>
          <p:cNvPr id="4" name="Text Placeholder 3">
            <a:extLst>
              <a:ext uri="{FF2B5EF4-FFF2-40B4-BE49-F238E27FC236}">
                <a16:creationId xmlns:a16="http://schemas.microsoft.com/office/drawing/2014/main" id="{A1F15023-81DA-9220-4296-A3A7D6BE0DE4}"/>
              </a:ext>
            </a:extLst>
          </p:cNvPr>
          <p:cNvSpPr>
            <a:spLocks noGrp="1"/>
          </p:cNvSpPr>
          <p:nvPr>
            <p:ph type="body" sz="quarter" idx="18"/>
          </p:nvPr>
        </p:nvSpPr>
        <p:spPr/>
        <p:txBody>
          <a:bodyPr/>
          <a:lstStyle/>
          <a:p>
            <a:r>
              <a:rPr lang="en-US" dirty="0">
                <a:latin typeface="+mj-lt"/>
                <a:cs typeface="Arial"/>
              </a:rPr>
              <a:t>Definition and example</a:t>
            </a:r>
            <a:endParaRPr lang="en-US" dirty="0">
              <a:latin typeface="+mj-lt"/>
            </a:endParaRPr>
          </a:p>
        </p:txBody>
      </p:sp>
      <p:sp>
        <p:nvSpPr>
          <p:cNvPr id="6" name="Text Placeholder 4">
            <a:extLst>
              <a:ext uri="{FF2B5EF4-FFF2-40B4-BE49-F238E27FC236}">
                <a16:creationId xmlns:a16="http://schemas.microsoft.com/office/drawing/2014/main" id="{AA98F09E-7468-A176-0CB1-60F63C6DA303}"/>
              </a:ext>
            </a:extLst>
          </p:cNvPr>
          <p:cNvSpPr txBox="1">
            <a:spLocks/>
          </p:cNvSpPr>
          <p:nvPr/>
        </p:nvSpPr>
        <p:spPr>
          <a:xfrm>
            <a:off x="283524" y="1561280"/>
            <a:ext cx="5081690" cy="5134720"/>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Arial"/>
              </a:rPr>
              <a:t>A simple sentence has:</a:t>
            </a:r>
            <a:endParaRPr lang="en-US" sz="1800" dirty="0">
              <a:latin typeface="+mn-lt"/>
            </a:endParaRPr>
          </a:p>
          <a:p>
            <a:pPr marL="285750" indent="-285750">
              <a:buFont typeface="Arial" panose="020B0604020202020204" pitchFamily="34" charset="0"/>
              <a:buChar char="•"/>
            </a:pPr>
            <a:r>
              <a:rPr lang="en-US" sz="1800" dirty="0">
                <a:latin typeface="+mn-lt"/>
                <a:cs typeface="Arial"/>
              </a:rPr>
              <a:t>one independent (main) clause (a clause can stand alone as a complete sentence)</a:t>
            </a:r>
            <a:endParaRPr lang="en-US" sz="1800" dirty="0">
              <a:latin typeface="+mn-lt"/>
            </a:endParaRPr>
          </a:p>
          <a:p>
            <a:pPr marL="285750" indent="-285750">
              <a:buFont typeface="Arial" panose="020B0604020202020204" pitchFamily="34" charset="0"/>
              <a:buChar char="•"/>
            </a:pPr>
            <a:r>
              <a:rPr lang="en-US" sz="1800" dirty="0">
                <a:latin typeface="+mn-lt"/>
                <a:cs typeface="Arial"/>
              </a:rPr>
              <a:t>a finite </a:t>
            </a:r>
            <a:r>
              <a:rPr lang="en-US" sz="1800" dirty="0">
                <a:solidFill>
                  <a:schemeClr val="tx2"/>
                </a:solidFill>
                <a:latin typeface="+mn-lt"/>
                <a:cs typeface="Arial"/>
              </a:rPr>
              <a:t>verb</a:t>
            </a:r>
            <a:r>
              <a:rPr lang="en-US" sz="1800" dirty="0">
                <a:latin typeface="+mn-lt"/>
                <a:cs typeface="Arial"/>
              </a:rPr>
              <a:t> and its related subject (a finite verb shows tense, person or number)</a:t>
            </a:r>
          </a:p>
          <a:p>
            <a:r>
              <a:rPr lang="en-US" sz="1800" b="1" dirty="0">
                <a:solidFill>
                  <a:schemeClr val="accent2"/>
                </a:solidFill>
                <a:latin typeface="+mj-lt"/>
                <a:cs typeface="Arial"/>
              </a:rPr>
              <a:t>Example simple sentence</a:t>
            </a:r>
            <a:endParaRPr lang="en-US" sz="1800" b="1" dirty="0">
              <a:latin typeface="+mj-lt"/>
              <a:cs typeface="Arial"/>
            </a:endParaRPr>
          </a:p>
          <a:p>
            <a:r>
              <a:rPr lang="en-US" sz="1800" dirty="0">
                <a:latin typeface="+mn-lt"/>
                <a:cs typeface="Arial"/>
              </a:rPr>
              <a:t>the beach </a:t>
            </a:r>
            <a:r>
              <a:rPr lang="en-US" sz="1800" dirty="0">
                <a:solidFill>
                  <a:schemeClr val="tx2"/>
                </a:solidFill>
                <a:latin typeface="+mn-lt"/>
                <a:cs typeface="Arial"/>
              </a:rPr>
              <a:t>can be </a:t>
            </a:r>
            <a:r>
              <a:rPr lang="en-US" sz="1800" dirty="0">
                <a:latin typeface="+mn-lt"/>
                <a:cs typeface="Arial"/>
              </a:rPr>
              <a:t>very dangerous</a:t>
            </a:r>
            <a:r>
              <a:rPr lang="en-US" sz="1800" i="1" dirty="0">
                <a:latin typeface="+mn-lt"/>
                <a:cs typeface="Arial"/>
              </a:rPr>
              <a:t>.</a:t>
            </a:r>
            <a:endParaRPr lang="en-US" sz="1800" dirty="0">
              <a:latin typeface="+mn-lt"/>
            </a:endParaRPr>
          </a:p>
          <a:p>
            <a:pPr marL="285750" indent="-285750">
              <a:buFont typeface="Arial" panose="020B0604020202020204" pitchFamily="34" charset="0"/>
              <a:buChar char="•"/>
            </a:pPr>
            <a:r>
              <a:rPr lang="en-US" sz="1800" dirty="0">
                <a:latin typeface="+mn-lt"/>
                <a:cs typeface="Arial"/>
              </a:rPr>
              <a:t>the sentence is one independent clause (it can stand alone)</a:t>
            </a:r>
          </a:p>
          <a:p>
            <a:pPr marL="285750" indent="-285750">
              <a:buFont typeface="Arial" panose="020B0604020202020204" pitchFamily="34" charset="0"/>
              <a:buChar char="•"/>
            </a:pPr>
            <a:r>
              <a:rPr lang="en-US" sz="1800" dirty="0">
                <a:solidFill>
                  <a:schemeClr val="tx2"/>
                </a:solidFill>
                <a:latin typeface="+mn-lt"/>
                <a:cs typeface="Arial"/>
              </a:rPr>
              <a:t>'can be' </a:t>
            </a:r>
            <a:r>
              <a:rPr lang="en-US" sz="1800" dirty="0">
                <a:latin typeface="+mn-lt"/>
                <a:cs typeface="Arial"/>
              </a:rPr>
              <a:t>is the finite </a:t>
            </a:r>
            <a:r>
              <a:rPr lang="en-US" sz="1800" dirty="0">
                <a:solidFill>
                  <a:schemeClr val="tx2"/>
                </a:solidFill>
                <a:latin typeface="+mn-lt"/>
                <a:cs typeface="Arial"/>
              </a:rPr>
              <a:t>verb</a:t>
            </a:r>
            <a:r>
              <a:rPr lang="en-US" sz="1800" dirty="0">
                <a:latin typeface="+mn-lt"/>
                <a:cs typeface="Arial"/>
              </a:rPr>
              <a:t>.</a:t>
            </a:r>
            <a:endParaRPr lang="en-US" sz="1800" dirty="0">
              <a:latin typeface="+mn-lt"/>
            </a:endParaRPr>
          </a:p>
          <a:p>
            <a:endParaRPr lang="en-US" sz="1800" i="1" dirty="0">
              <a:latin typeface="+mn-lt"/>
              <a:cs typeface="Arial"/>
            </a:endParaRPr>
          </a:p>
          <a:p>
            <a:endParaRPr lang="en-US" sz="1800" dirty="0">
              <a:latin typeface="+mn-lt"/>
              <a:cs typeface="Arial"/>
            </a:endParaRPr>
          </a:p>
          <a:p>
            <a:endParaRPr lang="en-US" sz="1800" dirty="0">
              <a:latin typeface="+mn-lt"/>
              <a:cs typeface="Arial"/>
            </a:endParaRPr>
          </a:p>
          <a:p>
            <a:endParaRPr lang="en-US" sz="1800" dirty="0">
              <a:latin typeface="+mn-lt"/>
              <a:cs typeface="Arial"/>
            </a:endParaRPr>
          </a:p>
          <a:p>
            <a:endParaRPr lang="en-US" sz="1800" dirty="0">
              <a:latin typeface="+mn-lt"/>
            </a:endParaRPr>
          </a:p>
          <a:p>
            <a:endParaRPr lang="en-US" sz="1800" dirty="0">
              <a:latin typeface="+mn-lt"/>
            </a:endParaRPr>
          </a:p>
        </p:txBody>
      </p:sp>
      <p:pic>
        <p:nvPicPr>
          <p:cNvPr id="7" name="Picture 6" descr="Large Waves Crashing on the Coast During a Stormy Day">
            <a:extLst>
              <a:ext uri="{FF2B5EF4-FFF2-40B4-BE49-F238E27FC236}">
                <a16:creationId xmlns:a16="http://schemas.microsoft.com/office/drawing/2014/main" id="{F2889886-C432-7600-6024-5CE7E0EDC611}"/>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000" y="2230036"/>
            <a:ext cx="6096000" cy="2960564"/>
          </a:xfrm>
          <a:prstGeom prst="rect">
            <a:avLst/>
          </a:prstGeom>
        </p:spPr>
      </p:pic>
      <p:sp>
        <p:nvSpPr>
          <p:cNvPr id="8" name="TextBox 7">
            <a:extLst>
              <a:ext uri="{FF2B5EF4-FFF2-40B4-BE49-F238E27FC236}">
                <a16:creationId xmlns:a16="http://schemas.microsoft.com/office/drawing/2014/main" id="{C03BFC17-787F-145A-4A4B-F79DE90F7195}"/>
              </a:ext>
            </a:extLst>
          </p:cNvPr>
          <p:cNvSpPr txBox="1"/>
          <p:nvPr/>
        </p:nvSpPr>
        <p:spPr>
          <a:xfrm>
            <a:off x="8977964" y="5393833"/>
            <a:ext cx="2866034"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200" dirty="0"/>
              <a:t>Photo by </a:t>
            </a:r>
            <a:r>
              <a:rPr lang="en-US" sz="1200" u="sng" dirty="0">
                <a:solidFill>
                  <a:srgbClr val="146CFD"/>
                </a:solidFill>
                <a:cs typeface="Segoe UI"/>
                <a:hlinkClick r:id="rId4"/>
              </a:rPr>
              <a:t>Eric </a:t>
            </a:r>
            <a:r>
              <a:rPr lang="en-US" sz="1200" u="sng" dirty="0" err="1">
                <a:solidFill>
                  <a:srgbClr val="146CFD"/>
                </a:solidFill>
                <a:cs typeface="Segoe UI"/>
                <a:hlinkClick r:id="rId4"/>
              </a:rPr>
              <a:t>Prouzet</a:t>
            </a:r>
            <a:r>
              <a:rPr lang="en-US" sz="1200" dirty="0"/>
              <a:t> on </a:t>
            </a:r>
            <a:r>
              <a:rPr lang="en-US" sz="1200" u="sng" dirty="0" err="1">
                <a:solidFill>
                  <a:srgbClr val="146CFD"/>
                </a:solidFill>
                <a:cs typeface="Segoe UI"/>
                <a:hlinkClick r:id="rId5"/>
              </a:rPr>
              <a:t>Unsplash</a:t>
            </a:r>
            <a:r>
              <a:rPr lang="en-US" sz="1200" dirty="0"/>
              <a:t> </a:t>
            </a:r>
            <a:endParaRPr lang="en-US" dirty="0"/>
          </a:p>
        </p:txBody>
      </p:sp>
      <p:sp>
        <p:nvSpPr>
          <p:cNvPr id="2" name="Slide Number Placeholder 1">
            <a:extLst>
              <a:ext uri="{FF2B5EF4-FFF2-40B4-BE49-F238E27FC236}">
                <a16:creationId xmlns:a16="http://schemas.microsoft.com/office/drawing/2014/main" id="{7F667EFD-0BA7-2CEC-1D94-0894EC28CA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09666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6EA80-CA6B-54D4-91E3-BCC37FFF8711}"/>
              </a:ext>
            </a:extLst>
          </p:cNvPr>
          <p:cNvSpPr>
            <a:spLocks noGrp="1"/>
          </p:cNvSpPr>
          <p:nvPr>
            <p:ph type="title"/>
          </p:nvPr>
        </p:nvSpPr>
        <p:spPr/>
        <p:txBody>
          <a:bodyPr/>
          <a:lstStyle/>
          <a:p>
            <a:r>
              <a:rPr lang="en-US" dirty="0">
                <a:latin typeface="+mj-lt"/>
                <a:cs typeface="Arial"/>
              </a:rPr>
              <a:t>Practice (1)</a:t>
            </a:r>
            <a:endParaRPr lang="en-US" dirty="0">
              <a:latin typeface="+mj-lt"/>
            </a:endParaRPr>
          </a:p>
        </p:txBody>
      </p:sp>
      <p:sp>
        <p:nvSpPr>
          <p:cNvPr id="4" name="Text Placeholder 3">
            <a:extLst>
              <a:ext uri="{FF2B5EF4-FFF2-40B4-BE49-F238E27FC236}">
                <a16:creationId xmlns:a16="http://schemas.microsoft.com/office/drawing/2014/main" id="{E6902CCA-D1B5-0C38-2954-47F76F8C28C9}"/>
              </a:ext>
            </a:extLst>
          </p:cNvPr>
          <p:cNvSpPr>
            <a:spLocks noGrp="1"/>
          </p:cNvSpPr>
          <p:nvPr>
            <p:ph type="body" sz="quarter" idx="18"/>
          </p:nvPr>
        </p:nvSpPr>
        <p:spPr/>
        <p:txBody>
          <a:bodyPr/>
          <a:lstStyle/>
          <a:p>
            <a:r>
              <a:rPr lang="en-US" dirty="0">
                <a:latin typeface="+mj-lt"/>
                <a:cs typeface="Arial"/>
              </a:rPr>
              <a:t>Simple sentence</a:t>
            </a:r>
            <a:endParaRPr lang="en-US" dirty="0">
              <a:latin typeface="+mj-lt"/>
            </a:endParaRPr>
          </a:p>
        </p:txBody>
      </p:sp>
      <p:sp>
        <p:nvSpPr>
          <p:cNvPr id="5" name="Text Placeholder 4">
            <a:extLst>
              <a:ext uri="{FF2B5EF4-FFF2-40B4-BE49-F238E27FC236}">
                <a16:creationId xmlns:a16="http://schemas.microsoft.com/office/drawing/2014/main" id="{059D30F7-7561-37B4-73AE-8C15D63D33EB}"/>
              </a:ext>
            </a:extLst>
          </p:cNvPr>
          <p:cNvSpPr>
            <a:spLocks noGrp="1"/>
          </p:cNvSpPr>
          <p:nvPr>
            <p:ph type="body" sz="quarter" idx="17"/>
          </p:nvPr>
        </p:nvSpPr>
        <p:spPr>
          <a:xfrm>
            <a:off x="360000" y="2042354"/>
            <a:ext cx="6248618" cy="1861914"/>
          </a:xfrm>
        </p:spPr>
        <p:txBody>
          <a:bodyPr vert="horz" lIns="0" tIns="0" rIns="0" bIns="0" rtlCol="0" anchor="t">
            <a:noAutofit/>
          </a:bodyPr>
          <a:lstStyle/>
          <a:p>
            <a:r>
              <a:rPr lang="en-US" dirty="0">
                <a:latin typeface="+mn-lt"/>
                <a:cs typeface="Arial"/>
              </a:rPr>
              <a:t>Q – What makes this a simple sentence ?</a:t>
            </a:r>
          </a:p>
          <a:p>
            <a:r>
              <a:rPr lang="en-US" i="1" dirty="0">
                <a:latin typeface="+mn-lt"/>
                <a:cs typeface="Arial"/>
              </a:rPr>
              <a:t>Swimming can also have </a:t>
            </a:r>
            <a:r>
              <a:rPr lang="en-US" i="1" u="sng" dirty="0">
                <a:latin typeface="+mn-lt"/>
                <a:cs typeface="Arial"/>
              </a:rPr>
              <a:t>a lot of physical and mental health benefits for all people</a:t>
            </a:r>
            <a:r>
              <a:rPr lang="en-US" i="1" dirty="0">
                <a:latin typeface="+mn-lt"/>
                <a:cs typeface="Arial"/>
              </a:rPr>
              <a:t>.</a:t>
            </a:r>
            <a:endParaRPr lang="en-US" dirty="0">
              <a:latin typeface="+mn-lt"/>
            </a:endParaRPr>
          </a:p>
        </p:txBody>
      </p:sp>
      <p:sp>
        <p:nvSpPr>
          <p:cNvPr id="6" name="Text Placeholder 4">
            <a:extLst>
              <a:ext uri="{FF2B5EF4-FFF2-40B4-BE49-F238E27FC236}">
                <a16:creationId xmlns:a16="http://schemas.microsoft.com/office/drawing/2014/main" id="{6A6919B2-C9FC-7611-BAE4-2F1B3D35F9E1}"/>
              </a:ext>
            </a:extLst>
          </p:cNvPr>
          <p:cNvSpPr txBox="1">
            <a:spLocks/>
          </p:cNvSpPr>
          <p:nvPr/>
        </p:nvSpPr>
        <p:spPr>
          <a:xfrm>
            <a:off x="360000" y="4667191"/>
            <a:ext cx="5986715" cy="109898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A – The sentence is one independent clause and 'can … have' is the finite verb.</a:t>
            </a:r>
            <a:endParaRPr lang="en-US" dirty="0"/>
          </a:p>
        </p:txBody>
      </p:sp>
      <p:pic>
        <p:nvPicPr>
          <p:cNvPr id="8" name="Picture 7" descr="woman in black one piece swimsuit jumping on swimming pool during daytime">
            <a:extLst>
              <a:ext uri="{FF2B5EF4-FFF2-40B4-BE49-F238E27FC236}">
                <a16:creationId xmlns:a16="http://schemas.microsoft.com/office/drawing/2014/main" id="{505653A4-ECF8-3AB5-66FF-741314F5C5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3164" y="2042354"/>
            <a:ext cx="4844143" cy="3261179"/>
          </a:xfrm>
          <a:prstGeom prst="rect">
            <a:avLst/>
          </a:prstGeom>
        </p:spPr>
      </p:pic>
      <p:sp>
        <p:nvSpPr>
          <p:cNvPr id="9" name="TextBox 8">
            <a:extLst>
              <a:ext uri="{FF2B5EF4-FFF2-40B4-BE49-F238E27FC236}">
                <a16:creationId xmlns:a16="http://schemas.microsoft.com/office/drawing/2014/main" id="{DB7470D8-73F0-E608-5711-45A1FAB1E11C}"/>
              </a:ext>
            </a:extLst>
          </p:cNvPr>
          <p:cNvSpPr txBox="1"/>
          <p:nvPr/>
        </p:nvSpPr>
        <p:spPr>
          <a:xfrm>
            <a:off x="9100798" y="5458403"/>
            <a:ext cx="2743200"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sz="1200" dirty="0"/>
              <a:t>Photo by </a:t>
            </a:r>
            <a:r>
              <a:rPr lang="en-US" sz="1200" u="sng" dirty="0">
                <a:solidFill>
                  <a:srgbClr val="146CFD"/>
                </a:solidFill>
                <a:cs typeface="Segoe UI"/>
                <a:hlinkClick r:id="rId4"/>
              </a:rPr>
              <a:t>Brian Matangelo</a:t>
            </a:r>
            <a:r>
              <a:rPr lang="en-US" sz="1200" dirty="0"/>
              <a:t> on </a:t>
            </a:r>
            <a:r>
              <a:rPr lang="en-US" sz="1200" u="sng" dirty="0">
                <a:solidFill>
                  <a:srgbClr val="146CFD"/>
                </a:solidFill>
                <a:cs typeface="Segoe UI"/>
                <a:hlinkClick r:id="rId5"/>
              </a:rPr>
              <a:t>Unsplash</a:t>
            </a:r>
            <a:r>
              <a:rPr lang="en-US" sz="2000" dirty="0"/>
              <a:t> </a:t>
            </a:r>
            <a:endParaRPr lang="en-US" dirty="0"/>
          </a:p>
        </p:txBody>
      </p:sp>
      <p:sp>
        <p:nvSpPr>
          <p:cNvPr id="2" name="Slide Number Placeholder 1">
            <a:extLst>
              <a:ext uri="{FF2B5EF4-FFF2-40B4-BE49-F238E27FC236}">
                <a16:creationId xmlns:a16="http://schemas.microsoft.com/office/drawing/2014/main" id="{FE8395DE-F6A0-52CD-5A5D-ACEEB9BE59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2301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2A966-062D-5D9B-A7F9-AD5B4E33FA85}"/>
              </a:ext>
            </a:extLst>
          </p:cNvPr>
          <p:cNvSpPr>
            <a:spLocks noGrp="1"/>
          </p:cNvSpPr>
          <p:nvPr>
            <p:ph type="title"/>
          </p:nvPr>
        </p:nvSpPr>
        <p:spPr/>
        <p:txBody>
          <a:bodyPr/>
          <a:lstStyle/>
          <a:p>
            <a:r>
              <a:rPr lang="en-US" dirty="0">
                <a:latin typeface="+mj-lt"/>
                <a:cs typeface="Arial"/>
              </a:rPr>
              <a:t>Compound sentences </a:t>
            </a:r>
            <a:endParaRPr lang="en-US" dirty="0">
              <a:latin typeface="+mj-lt"/>
            </a:endParaRPr>
          </a:p>
        </p:txBody>
      </p:sp>
      <p:sp>
        <p:nvSpPr>
          <p:cNvPr id="4" name="Text Placeholder 3">
            <a:extLst>
              <a:ext uri="{FF2B5EF4-FFF2-40B4-BE49-F238E27FC236}">
                <a16:creationId xmlns:a16="http://schemas.microsoft.com/office/drawing/2014/main" id="{D31ACB51-1C1C-A48D-E482-5525497D78B3}"/>
              </a:ext>
            </a:extLst>
          </p:cNvPr>
          <p:cNvSpPr>
            <a:spLocks noGrp="1"/>
          </p:cNvSpPr>
          <p:nvPr>
            <p:ph type="body" sz="quarter" idx="18"/>
          </p:nvPr>
        </p:nvSpPr>
        <p:spPr/>
        <p:txBody>
          <a:bodyPr/>
          <a:lstStyle/>
          <a:p>
            <a:r>
              <a:rPr lang="en-US" dirty="0">
                <a:latin typeface="+mj-lt"/>
                <a:cs typeface="Arial"/>
              </a:rPr>
              <a:t>Definition and example</a:t>
            </a:r>
          </a:p>
        </p:txBody>
      </p:sp>
      <p:sp>
        <p:nvSpPr>
          <p:cNvPr id="5" name="Text Placeholder 4">
            <a:extLst>
              <a:ext uri="{FF2B5EF4-FFF2-40B4-BE49-F238E27FC236}">
                <a16:creationId xmlns:a16="http://schemas.microsoft.com/office/drawing/2014/main" id="{29C26A80-CE92-A366-2D63-60B168100228}"/>
              </a:ext>
            </a:extLst>
          </p:cNvPr>
          <p:cNvSpPr>
            <a:spLocks noGrp="1"/>
          </p:cNvSpPr>
          <p:nvPr>
            <p:ph type="body" sz="quarter" idx="17"/>
          </p:nvPr>
        </p:nvSpPr>
        <p:spPr>
          <a:xfrm>
            <a:off x="360000" y="1567086"/>
            <a:ext cx="5736000" cy="2616987"/>
          </a:xfrm>
        </p:spPr>
        <p:txBody>
          <a:bodyPr vert="horz" lIns="0" tIns="0" rIns="0" bIns="0" rtlCol="0" anchor="t">
            <a:noAutofit/>
          </a:bodyPr>
          <a:lstStyle/>
          <a:p>
            <a:r>
              <a:rPr lang="en-US" sz="1800" dirty="0">
                <a:latin typeface="+mn-lt"/>
                <a:cs typeface="Arial"/>
              </a:rPr>
              <a:t>A compound sentence: </a:t>
            </a:r>
            <a:endParaRPr lang="en-US" sz="1800" dirty="0">
              <a:latin typeface="+mn-lt"/>
            </a:endParaRPr>
          </a:p>
          <a:p>
            <a:pPr marL="285750" indent="-285750">
              <a:buFont typeface="Arial" panose="020B0604020202020204" pitchFamily="34" charset="0"/>
              <a:buChar char="•"/>
            </a:pPr>
            <a:r>
              <a:rPr lang="en-US" sz="1800" dirty="0">
                <a:latin typeface="+mn-lt"/>
                <a:cs typeface="Arial"/>
              </a:rPr>
              <a:t>has 2 or more independent clauses </a:t>
            </a:r>
            <a:endParaRPr lang="en-US" sz="1800" dirty="0">
              <a:latin typeface="+mn-lt"/>
            </a:endParaRPr>
          </a:p>
          <a:p>
            <a:pPr marL="285750" indent="-285750">
              <a:buFont typeface="Arial" panose="020B0604020202020204" pitchFamily="34" charset="0"/>
              <a:buChar char="•"/>
            </a:pPr>
            <a:r>
              <a:rPr lang="en-US" sz="1800" dirty="0">
                <a:latin typeface="+mn-lt"/>
                <a:cs typeface="Arial"/>
              </a:rPr>
              <a:t>joins ideas of equal importance</a:t>
            </a:r>
            <a:endParaRPr lang="en-US" sz="1800" dirty="0">
              <a:latin typeface="+mn-lt"/>
            </a:endParaRPr>
          </a:p>
          <a:p>
            <a:pPr marL="285750" indent="-285750">
              <a:buFont typeface="Arial" panose="020B0604020202020204" pitchFamily="34" charset="0"/>
              <a:buChar char="•"/>
            </a:pPr>
            <a:r>
              <a:rPr lang="en-US" sz="1800" dirty="0">
                <a:latin typeface="+mn-lt"/>
                <a:cs typeface="Arial"/>
              </a:rPr>
              <a:t>connects independent clauses (using coordinating conjunctions such as and, but, or).</a:t>
            </a:r>
            <a:endParaRPr lang="en-US" sz="1800" dirty="0">
              <a:solidFill>
                <a:srgbClr val="3B3E4D"/>
              </a:solidFill>
              <a:latin typeface="+mn-lt"/>
            </a:endParaRPr>
          </a:p>
          <a:p>
            <a:endParaRPr lang="en-US" sz="1800" dirty="0">
              <a:latin typeface="+mn-lt"/>
            </a:endParaRPr>
          </a:p>
          <a:p>
            <a:endParaRPr lang="en-US" sz="1800" dirty="0">
              <a:latin typeface="+mn-lt"/>
            </a:endParaRPr>
          </a:p>
        </p:txBody>
      </p:sp>
      <p:sp>
        <p:nvSpPr>
          <p:cNvPr id="9" name="TextBox 8">
            <a:extLst>
              <a:ext uri="{FF2B5EF4-FFF2-40B4-BE49-F238E27FC236}">
                <a16:creationId xmlns:a16="http://schemas.microsoft.com/office/drawing/2014/main" id="{050DFF68-DC2A-FEDE-4149-5D475F19FEA8}"/>
              </a:ext>
            </a:extLst>
          </p:cNvPr>
          <p:cNvSpPr txBox="1"/>
          <p:nvPr/>
        </p:nvSpPr>
        <p:spPr>
          <a:xfrm>
            <a:off x="359998" y="4458624"/>
            <a:ext cx="5735999" cy="1631490"/>
          </a:xfrm>
          <a:prstGeom prst="rect">
            <a:avLst/>
          </a:prstGeom>
          <a:noFill/>
        </p:spPr>
        <p:txBody>
          <a:bodyPr wrap="none" lIns="0" tIns="0" rIns="0" bIns="0" rtlCol="0">
            <a:noAutofit/>
          </a:bodyPr>
          <a:lstStyle/>
          <a:p>
            <a:pPr algn="l">
              <a:lnSpc>
                <a:spcPct val="150000"/>
              </a:lnSpc>
              <a:spcAft>
                <a:spcPts val="1200"/>
              </a:spcAft>
            </a:pPr>
            <a:r>
              <a:rPr lang="en-AU" sz="2000" b="1" dirty="0">
                <a:solidFill>
                  <a:schemeClr val="tx2"/>
                </a:solidFill>
                <a:latin typeface="+mj-lt"/>
              </a:rPr>
              <a:t>Try it out</a:t>
            </a:r>
            <a:endParaRPr lang="en-AU" sz="2000" b="1" dirty="0">
              <a:latin typeface="+mj-lt"/>
            </a:endParaRPr>
          </a:p>
          <a:p>
            <a:pPr algn="l">
              <a:lnSpc>
                <a:spcPct val="150000"/>
              </a:lnSpc>
              <a:spcAft>
                <a:spcPts val="1200"/>
              </a:spcAft>
            </a:pPr>
            <a:r>
              <a:rPr lang="en-AU" sz="1800" dirty="0"/>
              <a:t>what 2 ideas of equal importance could describe </a:t>
            </a:r>
            <a:br>
              <a:rPr lang="en-AU" sz="1800" dirty="0"/>
            </a:br>
            <a:r>
              <a:rPr lang="en-AU" sz="1800" dirty="0"/>
              <a:t>this picture?</a:t>
            </a:r>
          </a:p>
        </p:txBody>
      </p:sp>
      <p:pic>
        <p:nvPicPr>
          <p:cNvPr id="8" name="Picture 7" descr="Two persons sitting on rock at the middle of body of water.">
            <a:extLst>
              <a:ext uri="{FF2B5EF4-FFF2-40B4-BE49-F238E27FC236}">
                <a16:creationId xmlns:a16="http://schemas.microsoft.com/office/drawing/2014/main" id="{68078ADC-594F-B0A7-A5A8-1D9C2B4BDC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6414" y="359999"/>
            <a:ext cx="4297586" cy="5730115"/>
          </a:xfrm>
          <a:prstGeom prst="rect">
            <a:avLst/>
          </a:prstGeom>
        </p:spPr>
      </p:pic>
      <p:sp>
        <p:nvSpPr>
          <p:cNvPr id="10" name="Rectangle 1">
            <a:extLst>
              <a:ext uri="{FF2B5EF4-FFF2-40B4-BE49-F238E27FC236}">
                <a16:creationId xmlns:a16="http://schemas.microsoft.com/office/drawing/2014/main" id="{80E06BA5-740E-C181-4E63-0428C5D27F8E}"/>
              </a:ext>
            </a:extLst>
          </p:cNvPr>
          <p:cNvSpPr>
            <a:spLocks noChangeArrowheads="1"/>
          </p:cNvSpPr>
          <p:nvPr/>
        </p:nvSpPr>
        <p:spPr bwMode="auto">
          <a:xfrm>
            <a:off x="6826414" y="6239001"/>
            <a:ext cx="4827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Photo by </a:t>
            </a:r>
            <a:r>
              <a:rPr kumimoji="0" lang="en-US" altLang="en-US" sz="1200" b="0" i="0" u="none" strike="noStrike" cap="none" normalizeH="0" baseline="0" dirty="0" err="1">
                <a:ln>
                  <a:noFill/>
                </a:ln>
                <a:solidFill>
                  <a:schemeClr val="tx1"/>
                </a:solidFill>
                <a:effectLst/>
                <a:latin typeface="Arial" panose="020B0604020202020204" pitchFamily="34" charset="0"/>
                <a:hlinkClick r:id="rId4"/>
              </a:rPr>
              <a:t>Thitipark</a:t>
            </a:r>
            <a:r>
              <a:rPr kumimoji="0" lang="en-US" altLang="en-US" sz="1200" b="0" i="0" u="none" strike="noStrike" cap="none" normalizeH="0" baseline="0" dirty="0">
                <a:ln>
                  <a:noFill/>
                </a:ln>
                <a:solidFill>
                  <a:schemeClr val="tx1"/>
                </a:solidFill>
                <a:effectLst/>
                <a:latin typeface="Arial" panose="020B0604020202020204" pitchFamily="34" charset="0"/>
                <a:hlinkClick r:id="rId4"/>
              </a:rPr>
              <a:t> </a:t>
            </a:r>
            <a:r>
              <a:rPr kumimoji="0" lang="en-US" altLang="en-US" sz="1200" b="0" i="0" u="none" strike="noStrike" cap="none" normalizeH="0" baseline="0" dirty="0" err="1">
                <a:ln>
                  <a:noFill/>
                </a:ln>
                <a:solidFill>
                  <a:schemeClr val="tx1"/>
                </a:solidFill>
                <a:effectLst/>
                <a:latin typeface="Arial" panose="020B0604020202020204" pitchFamily="34" charset="0"/>
                <a:hlinkClick r:id="rId4"/>
              </a:rPr>
              <a:t>Sodchuen</a:t>
            </a:r>
            <a:r>
              <a:rPr kumimoji="0" lang="en-US" altLang="en-US" sz="1200" b="0" i="0" u="none" strike="noStrike" cap="none" normalizeH="0" baseline="0" dirty="0">
                <a:ln>
                  <a:noFill/>
                </a:ln>
                <a:solidFill>
                  <a:schemeClr val="tx1"/>
                </a:solidFill>
                <a:effectLst/>
                <a:latin typeface="Arial" panose="020B0604020202020204" pitchFamily="34" charset="0"/>
              </a:rPr>
              <a:t> on </a:t>
            </a:r>
            <a:r>
              <a:rPr kumimoji="0" lang="en-US" altLang="en-US" sz="1200" b="0" i="0" u="none" strike="noStrike" cap="none" normalizeH="0" baseline="0" dirty="0" err="1">
                <a:ln>
                  <a:noFill/>
                </a:ln>
                <a:solidFill>
                  <a:schemeClr val="tx1"/>
                </a:solidFill>
                <a:effectLst/>
                <a:latin typeface="Arial" panose="020B0604020202020204" pitchFamily="34" charset="0"/>
                <a:hlinkClick r:id="rId5"/>
              </a:rPr>
              <a:t>Unsplash</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
        <p:nvSpPr>
          <p:cNvPr id="2" name="Slide Number Placeholder 1">
            <a:extLst>
              <a:ext uri="{FF2B5EF4-FFF2-40B4-BE49-F238E27FC236}">
                <a16:creationId xmlns:a16="http://schemas.microsoft.com/office/drawing/2014/main" id="{6A63427B-EA95-2CD0-B704-4047BC71D3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92260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A1E82-FA0B-E089-83FC-C70C80EC7A33}"/>
              </a:ext>
            </a:extLst>
          </p:cNvPr>
          <p:cNvSpPr>
            <a:spLocks noGrp="1"/>
          </p:cNvSpPr>
          <p:nvPr>
            <p:ph type="title"/>
          </p:nvPr>
        </p:nvSpPr>
        <p:spPr/>
        <p:txBody>
          <a:bodyPr/>
          <a:lstStyle/>
          <a:p>
            <a:r>
              <a:rPr lang="en-US" dirty="0">
                <a:latin typeface="+mj-lt"/>
              </a:rPr>
              <a:t>Compound sentences</a:t>
            </a:r>
          </a:p>
        </p:txBody>
      </p:sp>
      <p:sp>
        <p:nvSpPr>
          <p:cNvPr id="4" name="Text Placeholder 3">
            <a:extLst>
              <a:ext uri="{FF2B5EF4-FFF2-40B4-BE49-F238E27FC236}">
                <a16:creationId xmlns:a16="http://schemas.microsoft.com/office/drawing/2014/main" id="{C12ACE27-909B-653A-39E9-E40039EA7F84}"/>
              </a:ext>
            </a:extLst>
          </p:cNvPr>
          <p:cNvSpPr>
            <a:spLocks noGrp="1"/>
          </p:cNvSpPr>
          <p:nvPr>
            <p:ph type="body" sz="quarter" idx="18"/>
          </p:nvPr>
        </p:nvSpPr>
        <p:spPr/>
        <p:txBody>
          <a:bodyPr/>
          <a:lstStyle/>
          <a:p>
            <a:r>
              <a:rPr lang="en-US" dirty="0">
                <a:latin typeface="+mj-lt"/>
                <a:cs typeface="Arial"/>
              </a:rPr>
              <a:t>Example unpacked</a:t>
            </a:r>
            <a:endParaRPr lang="en-US" dirty="0">
              <a:latin typeface="+mj-lt"/>
            </a:endParaRPr>
          </a:p>
        </p:txBody>
      </p:sp>
      <p:sp>
        <p:nvSpPr>
          <p:cNvPr id="5" name="Text Placeholder 4">
            <a:extLst>
              <a:ext uri="{FF2B5EF4-FFF2-40B4-BE49-F238E27FC236}">
                <a16:creationId xmlns:a16="http://schemas.microsoft.com/office/drawing/2014/main" id="{6D0DA301-2C1C-7DB1-382E-E3D78A0DD7DD}"/>
              </a:ext>
            </a:extLst>
          </p:cNvPr>
          <p:cNvSpPr>
            <a:spLocks noGrp="1"/>
          </p:cNvSpPr>
          <p:nvPr>
            <p:ph type="body" sz="quarter" idx="17"/>
          </p:nvPr>
        </p:nvSpPr>
        <p:spPr>
          <a:xfrm>
            <a:off x="360000" y="1656880"/>
            <a:ext cx="11484000" cy="1480914"/>
          </a:xfrm>
        </p:spPr>
        <p:txBody>
          <a:bodyPr vert="horz" lIns="0" tIns="0" rIns="0" bIns="0" rtlCol="0" anchor="t">
            <a:noAutofit/>
          </a:bodyPr>
          <a:lstStyle/>
          <a:p>
            <a:r>
              <a:rPr lang="en-US" sz="1800" dirty="0">
                <a:solidFill>
                  <a:srgbClr val="22272B"/>
                </a:solidFill>
                <a:latin typeface="+mn-lt"/>
                <a:ea typeface="Calibri"/>
                <a:cs typeface="Arial"/>
              </a:rPr>
              <a:t>Q – What makes this a compound sentence ?</a:t>
            </a:r>
            <a:endParaRPr lang="en-US" sz="1800" dirty="0">
              <a:solidFill>
                <a:srgbClr val="22272B"/>
              </a:solidFill>
              <a:latin typeface="+mn-lt"/>
              <a:ea typeface="Calibri"/>
            </a:endParaRPr>
          </a:p>
          <a:p>
            <a:r>
              <a:rPr lang="en-US" sz="1800" i="1" dirty="0">
                <a:solidFill>
                  <a:srgbClr val="444444"/>
                </a:solidFill>
                <a:latin typeface="+mn-lt"/>
                <a:ea typeface="Calibri"/>
                <a:cs typeface="Calibri"/>
              </a:rPr>
              <a:t>Royal Life Saving Australia keeps a record of the numbers of fatal drownings each summer, </a:t>
            </a:r>
            <a:r>
              <a:rPr lang="en-US" sz="1800" i="1" dirty="0">
                <a:solidFill>
                  <a:schemeClr val="tx2"/>
                </a:solidFill>
                <a:latin typeface="+mn-lt"/>
                <a:ea typeface="Calibri"/>
                <a:cs typeface="Calibri"/>
              </a:rPr>
              <a:t>and</a:t>
            </a:r>
            <a:r>
              <a:rPr lang="en-US" sz="1800" i="1" dirty="0">
                <a:solidFill>
                  <a:srgbClr val="444444"/>
                </a:solidFill>
                <a:latin typeface="+mn-lt"/>
                <a:ea typeface="Calibri"/>
                <a:cs typeface="Calibri"/>
              </a:rPr>
              <a:t> for the 2022–2023 summer … there had already been 38 people who had died in coastal waterways.</a:t>
            </a:r>
            <a:endParaRPr lang="en-US" sz="1800" i="1" dirty="0">
              <a:solidFill>
                <a:srgbClr val="22272B"/>
              </a:solidFill>
              <a:latin typeface="+mn-lt"/>
              <a:ea typeface="Calibri"/>
            </a:endParaRPr>
          </a:p>
        </p:txBody>
      </p:sp>
      <p:sp>
        <p:nvSpPr>
          <p:cNvPr id="6" name="Text Placeholder 4">
            <a:extLst>
              <a:ext uri="{FF2B5EF4-FFF2-40B4-BE49-F238E27FC236}">
                <a16:creationId xmlns:a16="http://schemas.microsoft.com/office/drawing/2014/main" id="{54A0ABF7-69DE-98D2-EA92-8B20E8448EEB}"/>
              </a:ext>
            </a:extLst>
          </p:cNvPr>
          <p:cNvSpPr txBox="1">
            <a:spLocks/>
          </p:cNvSpPr>
          <p:nvPr/>
        </p:nvSpPr>
        <p:spPr>
          <a:xfrm>
            <a:off x="348000" y="3540206"/>
            <a:ext cx="11443179" cy="297579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444444"/>
                </a:solidFill>
                <a:latin typeface="+mn-lt"/>
                <a:ea typeface="Calibri"/>
                <a:cs typeface="Calibri"/>
              </a:rPr>
              <a:t>A – The sentence contains 2 Independent clauses. </a:t>
            </a:r>
          </a:p>
          <a:p>
            <a:r>
              <a:rPr lang="en-US" sz="1800" b="1" dirty="0">
                <a:solidFill>
                  <a:srgbClr val="444444"/>
                </a:solidFill>
                <a:latin typeface="+mn-lt"/>
                <a:ea typeface="Calibri"/>
                <a:cs typeface="Arial"/>
              </a:rPr>
              <a:t>Independent</a:t>
            </a:r>
            <a:r>
              <a:rPr lang="en-US" sz="1800" b="1" dirty="0">
                <a:solidFill>
                  <a:srgbClr val="444444"/>
                </a:solidFill>
                <a:latin typeface="+mn-lt"/>
                <a:ea typeface="Arial"/>
                <a:cs typeface="Arial"/>
              </a:rPr>
              <a:t> Clause 1 –</a:t>
            </a:r>
            <a:r>
              <a:rPr lang="en-US" sz="1800" dirty="0">
                <a:solidFill>
                  <a:srgbClr val="444444"/>
                </a:solidFill>
                <a:latin typeface="+mn-lt"/>
                <a:ea typeface="Arial"/>
                <a:cs typeface="Arial"/>
              </a:rPr>
              <a:t> ‘Royal Life Saving Australia keeps a record of the numbers of fatal drownings each summer.’​ </a:t>
            </a:r>
          </a:p>
          <a:p>
            <a:r>
              <a:rPr lang="en-US" sz="1800" b="1" dirty="0">
                <a:solidFill>
                  <a:srgbClr val="444444"/>
                </a:solidFill>
                <a:latin typeface="+mn-lt"/>
                <a:ea typeface="Arial"/>
                <a:cs typeface="Arial"/>
              </a:rPr>
              <a:t>Independent Clause 2 –</a:t>
            </a:r>
            <a:r>
              <a:rPr lang="en-US" sz="1800" dirty="0">
                <a:solidFill>
                  <a:srgbClr val="444444"/>
                </a:solidFill>
                <a:latin typeface="+mn-lt"/>
                <a:ea typeface="Arial"/>
                <a:cs typeface="Arial"/>
              </a:rPr>
              <a:t> ‘For the 2022–2023 summer … there had already been 38 people who had died in coastal waterways.’​</a:t>
            </a:r>
            <a:endParaRPr lang="en-US" sz="1800" i="1" dirty="0">
              <a:solidFill>
                <a:srgbClr val="22272B"/>
              </a:solidFill>
              <a:latin typeface="+mn-lt"/>
              <a:ea typeface="Arial"/>
            </a:endParaRPr>
          </a:p>
          <a:p>
            <a:r>
              <a:rPr lang="en-US" sz="1800" dirty="0">
                <a:solidFill>
                  <a:srgbClr val="444444"/>
                </a:solidFill>
                <a:latin typeface="+mn-lt"/>
                <a:ea typeface="Calibri"/>
                <a:cs typeface="Calibri"/>
              </a:rPr>
              <a:t>The 2 independent clauses are joined by the </a:t>
            </a:r>
            <a:r>
              <a:rPr lang="en-US" sz="1800" b="1" dirty="0">
                <a:solidFill>
                  <a:srgbClr val="444444"/>
                </a:solidFill>
                <a:latin typeface="+mn-lt"/>
                <a:ea typeface="Calibri"/>
                <a:cs typeface="Calibri"/>
              </a:rPr>
              <a:t>coordinating conjunction</a:t>
            </a:r>
            <a:r>
              <a:rPr lang="en-US" sz="1800" dirty="0">
                <a:solidFill>
                  <a:srgbClr val="444444"/>
                </a:solidFill>
                <a:latin typeface="+mn-lt"/>
                <a:ea typeface="Calibri"/>
                <a:cs typeface="Calibri"/>
              </a:rPr>
              <a:t> '</a:t>
            </a:r>
            <a:r>
              <a:rPr lang="en-US" sz="1800" dirty="0">
                <a:solidFill>
                  <a:schemeClr val="tx2"/>
                </a:solidFill>
                <a:latin typeface="+mn-lt"/>
                <a:ea typeface="Calibri"/>
                <a:cs typeface="Calibri"/>
              </a:rPr>
              <a:t>and</a:t>
            </a:r>
            <a:r>
              <a:rPr lang="en-US" sz="1800" dirty="0">
                <a:solidFill>
                  <a:srgbClr val="444444"/>
                </a:solidFill>
                <a:latin typeface="+mn-lt"/>
                <a:ea typeface="Calibri"/>
                <a:cs typeface="Calibri"/>
              </a:rPr>
              <a:t>'. </a:t>
            </a:r>
            <a:endParaRPr lang="en-US" sz="1800" dirty="0">
              <a:solidFill>
                <a:srgbClr val="444444"/>
              </a:solidFill>
              <a:latin typeface="+mn-lt"/>
              <a:cs typeface="Calibri"/>
            </a:endParaRPr>
          </a:p>
        </p:txBody>
      </p:sp>
      <p:sp>
        <p:nvSpPr>
          <p:cNvPr id="2" name="Slide Number Placeholder 1">
            <a:extLst>
              <a:ext uri="{FF2B5EF4-FFF2-40B4-BE49-F238E27FC236}">
                <a16:creationId xmlns:a16="http://schemas.microsoft.com/office/drawing/2014/main" id="{BE1D3578-E2FB-9DAC-F460-CA9881C6D81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95195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Checking for understanding</a:t>
            </a:r>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6EA80-CA6B-54D4-91E3-BCC37FFF8711}"/>
              </a:ext>
            </a:extLst>
          </p:cNvPr>
          <p:cNvSpPr>
            <a:spLocks noGrp="1"/>
          </p:cNvSpPr>
          <p:nvPr>
            <p:ph type="title"/>
          </p:nvPr>
        </p:nvSpPr>
        <p:spPr/>
        <p:txBody>
          <a:bodyPr/>
          <a:lstStyle/>
          <a:p>
            <a:r>
              <a:rPr lang="en-US" dirty="0">
                <a:latin typeface="+mj-lt"/>
                <a:cs typeface="Arial"/>
              </a:rPr>
              <a:t>Practice (2)</a:t>
            </a:r>
            <a:endParaRPr lang="en-US" dirty="0">
              <a:latin typeface="+mj-lt"/>
            </a:endParaRPr>
          </a:p>
        </p:txBody>
      </p:sp>
      <p:sp>
        <p:nvSpPr>
          <p:cNvPr id="4" name="Text Placeholder 3">
            <a:extLst>
              <a:ext uri="{FF2B5EF4-FFF2-40B4-BE49-F238E27FC236}">
                <a16:creationId xmlns:a16="http://schemas.microsoft.com/office/drawing/2014/main" id="{E6902CCA-D1B5-0C38-2954-47F76F8C28C9}"/>
              </a:ext>
            </a:extLst>
          </p:cNvPr>
          <p:cNvSpPr>
            <a:spLocks noGrp="1"/>
          </p:cNvSpPr>
          <p:nvPr>
            <p:ph type="body" sz="quarter" idx="18"/>
          </p:nvPr>
        </p:nvSpPr>
        <p:spPr/>
        <p:txBody>
          <a:bodyPr/>
          <a:lstStyle/>
          <a:p>
            <a:r>
              <a:rPr lang="en-US" dirty="0">
                <a:latin typeface="+mj-lt"/>
                <a:cs typeface="Arial"/>
              </a:rPr>
              <a:t>Compound sentences </a:t>
            </a:r>
            <a:endParaRPr lang="en-US" dirty="0">
              <a:latin typeface="+mj-lt"/>
            </a:endParaRPr>
          </a:p>
        </p:txBody>
      </p:sp>
      <p:sp>
        <p:nvSpPr>
          <p:cNvPr id="5" name="Text Placeholder 4">
            <a:extLst>
              <a:ext uri="{FF2B5EF4-FFF2-40B4-BE49-F238E27FC236}">
                <a16:creationId xmlns:a16="http://schemas.microsoft.com/office/drawing/2014/main" id="{059D30F7-7561-37B4-73AE-8C15D63D33EB}"/>
              </a:ext>
            </a:extLst>
          </p:cNvPr>
          <p:cNvSpPr>
            <a:spLocks noGrp="1"/>
          </p:cNvSpPr>
          <p:nvPr>
            <p:ph type="body" sz="quarter" idx="17"/>
          </p:nvPr>
        </p:nvSpPr>
        <p:spPr>
          <a:xfrm>
            <a:off x="360000" y="1567087"/>
            <a:ext cx="5741786" cy="2382976"/>
          </a:xfrm>
        </p:spPr>
        <p:txBody>
          <a:bodyPr vert="horz" lIns="0" tIns="0" rIns="0" bIns="0" rtlCol="0" anchor="t">
            <a:noAutofit/>
          </a:bodyPr>
          <a:lstStyle/>
          <a:p>
            <a:r>
              <a:rPr lang="en-US" sz="1800" dirty="0">
                <a:latin typeface="+mn-lt"/>
                <a:cs typeface="Arial"/>
              </a:rPr>
              <a:t>Convert these 2 simple sentences into one compound sentence by applying the definition.</a:t>
            </a:r>
          </a:p>
          <a:p>
            <a:r>
              <a:rPr lang="en-US" sz="1800" i="1" dirty="0">
                <a:latin typeface="+mn-lt"/>
                <a:cs typeface="Arial"/>
              </a:rPr>
              <a:t>The ocean is a dangerous place. </a:t>
            </a:r>
          </a:p>
          <a:p>
            <a:r>
              <a:rPr lang="en-US" sz="1800" i="1" dirty="0">
                <a:latin typeface="+mn-lt"/>
                <a:cs typeface="Arial"/>
              </a:rPr>
              <a:t>Knowing how to make it safely back to shore is an important skill.</a:t>
            </a:r>
          </a:p>
          <a:p>
            <a:endParaRPr lang="en-US" sz="1800" dirty="0">
              <a:solidFill>
                <a:srgbClr val="444444"/>
              </a:solidFill>
              <a:latin typeface="+mn-lt"/>
              <a:cs typeface="Calibri"/>
            </a:endParaRPr>
          </a:p>
          <a:p>
            <a:endParaRPr lang="en-US" sz="1800" i="1" dirty="0">
              <a:latin typeface="+mn-lt"/>
            </a:endParaRPr>
          </a:p>
        </p:txBody>
      </p:sp>
      <p:sp>
        <p:nvSpPr>
          <p:cNvPr id="7" name="Text Placeholder 4">
            <a:extLst>
              <a:ext uri="{FF2B5EF4-FFF2-40B4-BE49-F238E27FC236}">
                <a16:creationId xmlns:a16="http://schemas.microsoft.com/office/drawing/2014/main" id="{26F68870-99C2-0208-43B1-D8472BAB92FB}"/>
              </a:ext>
            </a:extLst>
          </p:cNvPr>
          <p:cNvSpPr txBox="1">
            <a:spLocks/>
          </p:cNvSpPr>
          <p:nvPr/>
        </p:nvSpPr>
        <p:spPr>
          <a:xfrm>
            <a:off x="348000" y="4451845"/>
            <a:ext cx="5741786" cy="181016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00"/>
                </a:solidFill>
                <a:latin typeface="+mn-lt"/>
                <a:cs typeface="Arial"/>
              </a:rPr>
              <a:t>'The ocean is a dangerous place, </a:t>
            </a:r>
            <a:r>
              <a:rPr lang="en-US" sz="1800" b="1" dirty="0">
                <a:solidFill>
                  <a:schemeClr val="tx2"/>
                </a:solidFill>
                <a:latin typeface="+mn-lt"/>
                <a:cs typeface="Arial"/>
              </a:rPr>
              <a:t>and</a:t>
            </a:r>
            <a:r>
              <a:rPr lang="en-US" sz="1800" dirty="0">
                <a:solidFill>
                  <a:srgbClr val="000000"/>
                </a:solidFill>
                <a:latin typeface="+mn-lt"/>
                <a:cs typeface="Arial"/>
              </a:rPr>
              <a:t> knowing how to make it safely back to shore is an important skill'.</a:t>
            </a:r>
            <a:endParaRPr lang="en-US" sz="1800" dirty="0">
              <a:solidFill>
                <a:srgbClr val="444444"/>
              </a:solidFill>
              <a:latin typeface="+mn-lt"/>
              <a:cs typeface="Arial"/>
            </a:endParaRPr>
          </a:p>
          <a:p>
            <a:r>
              <a:rPr lang="en-US" sz="1800" dirty="0">
                <a:solidFill>
                  <a:srgbClr val="000000"/>
                </a:solidFill>
                <a:latin typeface="+mn-lt"/>
                <a:cs typeface="Arial"/>
              </a:rPr>
              <a:t>'The ocean is a dangerous place </a:t>
            </a:r>
            <a:r>
              <a:rPr lang="en-US" sz="1800" b="1" dirty="0">
                <a:solidFill>
                  <a:schemeClr val="tx2"/>
                </a:solidFill>
                <a:latin typeface="+mn-lt"/>
                <a:cs typeface="Arial"/>
              </a:rPr>
              <a:t>so</a:t>
            </a:r>
            <a:r>
              <a:rPr lang="en-US" sz="1800" dirty="0">
                <a:solidFill>
                  <a:srgbClr val="000000"/>
                </a:solidFill>
                <a:latin typeface="+mn-lt"/>
                <a:cs typeface="Arial"/>
              </a:rPr>
              <a:t> knowing how to make it safely back to shore is an important skill'. </a:t>
            </a:r>
            <a:endParaRPr lang="en-US" sz="1800" dirty="0">
              <a:solidFill>
                <a:srgbClr val="444444"/>
              </a:solidFill>
              <a:latin typeface="+mn-lt"/>
              <a:cs typeface="Arial"/>
            </a:endParaRPr>
          </a:p>
          <a:p>
            <a:endParaRPr lang="en-US" sz="1800" dirty="0">
              <a:solidFill>
                <a:srgbClr val="444444"/>
              </a:solidFill>
              <a:latin typeface="+mn-lt"/>
              <a:cs typeface="Calibri"/>
            </a:endParaRPr>
          </a:p>
          <a:p>
            <a:endParaRPr lang="en-US" sz="1800" i="1" dirty="0">
              <a:latin typeface="+mn-lt"/>
            </a:endParaRPr>
          </a:p>
        </p:txBody>
      </p:sp>
      <p:pic>
        <p:nvPicPr>
          <p:cNvPr id="6" name="Picture 5" descr="wo men in white crew-cab pickup truck on shore">
            <a:extLst>
              <a:ext uri="{FF2B5EF4-FFF2-40B4-BE49-F238E27FC236}">
                <a16:creationId xmlns:a16="http://schemas.microsoft.com/office/drawing/2014/main" id="{9C606DF2-AAD7-73F9-8045-0369ABBCD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9340" y="1644980"/>
            <a:ext cx="5486400" cy="4114800"/>
          </a:xfrm>
          <a:prstGeom prst="rect">
            <a:avLst/>
          </a:prstGeom>
        </p:spPr>
      </p:pic>
      <p:sp>
        <p:nvSpPr>
          <p:cNvPr id="8" name="TextBox 7">
            <a:extLst>
              <a:ext uri="{FF2B5EF4-FFF2-40B4-BE49-F238E27FC236}">
                <a16:creationId xmlns:a16="http://schemas.microsoft.com/office/drawing/2014/main" id="{BF004C01-B672-B0F0-1977-5AEB0B796462}"/>
              </a:ext>
            </a:extLst>
          </p:cNvPr>
          <p:cNvSpPr txBox="1"/>
          <p:nvPr/>
        </p:nvSpPr>
        <p:spPr>
          <a:xfrm>
            <a:off x="6349340" y="5888353"/>
            <a:ext cx="4498521"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US" sz="1200" dirty="0">
                <a:hlinkClick r:id="rId4"/>
              </a:rPr>
              <a:t>Linus Mimietz</a:t>
            </a:r>
            <a:r>
              <a:rPr lang="en-US" sz="1200" dirty="0"/>
              <a:t> on </a:t>
            </a:r>
            <a:r>
              <a:rPr lang="en-US" sz="1200" dirty="0">
                <a:hlinkClick r:id="rId5"/>
              </a:rPr>
              <a:t>Unsplash</a:t>
            </a:r>
            <a:endParaRPr lang="en-US" sz="1200" dirty="0"/>
          </a:p>
        </p:txBody>
      </p:sp>
      <p:sp>
        <p:nvSpPr>
          <p:cNvPr id="2" name="Slide Number Placeholder 1">
            <a:extLst>
              <a:ext uri="{FF2B5EF4-FFF2-40B4-BE49-F238E27FC236}">
                <a16:creationId xmlns:a16="http://schemas.microsoft.com/office/drawing/2014/main" id="{FE8395DE-F6A0-52CD-5A5D-ACEEB9BE59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5842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Subordinating conjunctions and clauses</a:t>
            </a:r>
          </a:p>
        </p:txBody>
      </p:sp>
    </p:spTree>
    <p:extLst>
      <p:ext uri="{BB962C8B-B14F-4D97-AF65-F5344CB8AC3E}">
        <p14:creationId xmlns:p14="http://schemas.microsoft.com/office/powerpoint/2010/main" val="37800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BF76D-84FD-AA3D-0C64-EC9104ADE4BB}"/>
              </a:ext>
            </a:extLst>
          </p:cNvPr>
          <p:cNvSpPr>
            <a:spLocks noGrp="1"/>
          </p:cNvSpPr>
          <p:nvPr>
            <p:ph type="title"/>
          </p:nvPr>
        </p:nvSpPr>
        <p:spPr>
          <a:xfrm>
            <a:off x="359999" y="360000"/>
            <a:ext cx="11484000" cy="545601"/>
          </a:xfrm>
        </p:spPr>
        <p:txBody>
          <a:bodyPr/>
          <a:lstStyle/>
          <a:p>
            <a:r>
              <a:rPr lang="en-US" dirty="0">
                <a:latin typeface="+mj-lt"/>
                <a:cs typeface="Arial"/>
              </a:rPr>
              <a:t>Joining 2 different kinds of clauses together</a:t>
            </a:r>
            <a:endParaRPr lang="en-US" dirty="0">
              <a:latin typeface="+mj-lt"/>
            </a:endParaRPr>
          </a:p>
        </p:txBody>
      </p:sp>
      <p:sp>
        <p:nvSpPr>
          <p:cNvPr id="4" name="Text Placeholder 3">
            <a:extLst>
              <a:ext uri="{FF2B5EF4-FFF2-40B4-BE49-F238E27FC236}">
                <a16:creationId xmlns:a16="http://schemas.microsoft.com/office/drawing/2014/main" id="{D159C817-6A12-39C5-7F60-A44A1BF79774}"/>
              </a:ext>
            </a:extLst>
          </p:cNvPr>
          <p:cNvSpPr>
            <a:spLocks noGrp="1"/>
          </p:cNvSpPr>
          <p:nvPr>
            <p:ph type="body" sz="quarter" idx="18"/>
          </p:nvPr>
        </p:nvSpPr>
        <p:spPr>
          <a:xfrm>
            <a:off x="359999" y="982520"/>
            <a:ext cx="11483999" cy="310015"/>
          </a:xfrm>
        </p:spPr>
        <p:txBody>
          <a:bodyPr/>
          <a:lstStyle/>
          <a:p>
            <a:r>
              <a:rPr lang="en-US" dirty="0">
                <a:latin typeface="+mj-lt"/>
                <a:cs typeface="Arial"/>
              </a:rPr>
              <a:t>Not all clauses can ‘stand alone’</a:t>
            </a:r>
            <a:endParaRPr lang="en-US" dirty="0">
              <a:latin typeface="+mj-lt"/>
            </a:endParaRPr>
          </a:p>
        </p:txBody>
      </p:sp>
      <p:sp>
        <p:nvSpPr>
          <p:cNvPr id="5" name="Text Placeholder 4">
            <a:extLst>
              <a:ext uri="{FF2B5EF4-FFF2-40B4-BE49-F238E27FC236}">
                <a16:creationId xmlns:a16="http://schemas.microsoft.com/office/drawing/2014/main" id="{9B08AE17-D7D9-AFEF-6789-3B4EEEE8CC15}"/>
              </a:ext>
            </a:extLst>
          </p:cNvPr>
          <p:cNvSpPr>
            <a:spLocks noGrp="1"/>
          </p:cNvSpPr>
          <p:nvPr>
            <p:ph type="body" sz="quarter" idx="17"/>
          </p:nvPr>
        </p:nvSpPr>
        <p:spPr>
          <a:xfrm>
            <a:off x="359999" y="1567086"/>
            <a:ext cx="6150000" cy="1725523"/>
          </a:xfrm>
        </p:spPr>
        <p:txBody>
          <a:bodyPr vert="horz" lIns="0" tIns="0" rIns="0" bIns="0" rtlCol="0" anchor="t">
            <a:noAutofit/>
          </a:bodyPr>
          <a:lstStyle/>
          <a:p>
            <a:r>
              <a:rPr lang="en-US" sz="1800" dirty="0">
                <a:latin typeface="+mn-lt"/>
                <a:cs typeface="Arial"/>
              </a:rPr>
              <a:t>Q – Which one of the 2 parts of this sentence can stand alone? The red or blue one?</a:t>
            </a:r>
            <a:endParaRPr lang="en-US" sz="1800" dirty="0">
              <a:latin typeface="+mn-lt"/>
            </a:endParaRPr>
          </a:p>
          <a:p>
            <a:r>
              <a:rPr lang="en-US" sz="1800" i="1" dirty="0">
                <a:latin typeface="+mn-lt"/>
                <a:cs typeface="Arial"/>
              </a:rPr>
              <a:t>Although </a:t>
            </a:r>
            <a:r>
              <a:rPr lang="en-US" sz="1800" i="1" dirty="0">
                <a:solidFill>
                  <a:schemeClr val="tx2"/>
                </a:solidFill>
                <a:latin typeface="+mn-lt"/>
                <a:cs typeface="Arial"/>
              </a:rPr>
              <a:t>they may never be in a dangerous situation</a:t>
            </a:r>
            <a:r>
              <a:rPr lang="en-US" sz="1800" i="1" dirty="0">
                <a:latin typeface="+mn-lt"/>
                <a:cs typeface="Arial"/>
              </a:rPr>
              <a:t>, </a:t>
            </a:r>
            <a:r>
              <a:rPr lang="en-US" sz="1800" i="1" dirty="0">
                <a:solidFill>
                  <a:schemeClr val="accent2"/>
                </a:solidFill>
                <a:latin typeface="+mn-lt"/>
                <a:cs typeface="Arial"/>
              </a:rPr>
              <a:t>all children should learn how to swim</a:t>
            </a:r>
            <a:r>
              <a:rPr lang="en-US" sz="1800" i="1" dirty="0">
                <a:latin typeface="+mn-lt"/>
                <a:cs typeface="Arial"/>
              </a:rPr>
              <a:t>.</a:t>
            </a:r>
          </a:p>
          <a:p>
            <a:endParaRPr lang="en-US" sz="1800" dirty="0">
              <a:latin typeface="+mn-lt"/>
            </a:endParaRPr>
          </a:p>
          <a:p>
            <a:endParaRPr lang="en-US" sz="1800" dirty="0">
              <a:latin typeface="+mn-lt"/>
            </a:endParaRPr>
          </a:p>
          <a:p>
            <a:endParaRPr lang="en-US" sz="1800" dirty="0">
              <a:latin typeface="+mn-lt"/>
            </a:endParaRPr>
          </a:p>
        </p:txBody>
      </p:sp>
      <p:sp>
        <p:nvSpPr>
          <p:cNvPr id="8" name="Text Placeholder 4">
            <a:extLst>
              <a:ext uri="{FF2B5EF4-FFF2-40B4-BE49-F238E27FC236}">
                <a16:creationId xmlns:a16="http://schemas.microsoft.com/office/drawing/2014/main" id="{9598DA6D-DC47-E38B-CC71-EB64C591EBA5}"/>
              </a:ext>
            </a:extLst>
          </p:cNvPr>
          <p:cNvSpPr txBox="1">
            <a:spLocks/>
          </p:cNvSpPr>
          <p:nvPr/>
        </p:nvSpPr>
        <p:spPr>
          <a:xfrm>
            <a:off x="359999" y="3634718"/>
            <a:ext cx="6150000" cy="288128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cs typeface="Arial"/>
              </a:rPr>
              <a:t>A – The sentence contains an independent clause – 'all children should learn how to swim’ which can stand alone as a complete thought. </a:t>
            </a:r>
          </a:p>
          <a:p>
            <a:r>
              <a:rPr lang="en-US" sz="1800" dirty="0">
                <a:latin typeface="+mn-lt"/>
                <a:cs typeface="Arial"/>
              </a:rPr>
              <a:t>The sentence also contains a dependent clause – 'they may never be in a dangerous situation' which cannot stand alone. </a:t>
            </a:r>
          </a:p>
          <a:p>
            <a:r>
              <a:rPr lang="en-US" sz="1800" dirty="0">
                <a:latin typeface="+mn-lt"/>
                <a:cs typeface="Arial"/>
              </a:rPr>
              <a:t>Can you see what holds them together?</a:t>
            </a:r>
            <a:endParaRPr lang="en-US" sz="1800" dirty="0">
              <a:latin typeface="+mn-lt"/>
            </a:endParaRPr>
          </a:p>
          <a:p>
            <a:endParaRPr lang="en-US" sz="1800" dirty="0">
              <a:latin typeface="+mn-lt"/>
            </a:endParaRPr>
          </a:p>
          <a:p>
            <a:endParaRPr lang="en-US" sz="1800" dirty="0">
              <a:latin typeface="+mn-lt"/>
            </a:endParaRPr>
          </a:p>
        </p:txBody>
      </p:sp>
      <p:pic>
        <p:nvPicPr>
          <p:cNvPr id="7" name="Picture 6" descr="a group of kids in a pool">
            <a:extLst>
              <a:ext uri="{FF2B5EF4-FFF2-40B4-BE49-F238E27FC236}">
                <a16:creationId xmlns:a16="http://schemas.microsoft.com/office/drawing/2014/main" id="{CCF2DD70-EF5A-DC10-2108-DC1DB4678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621" y="1686006"/>
            <a:ext cx="5021036" cy="3349916"/>
          </a:xfrm>
          <a:prstGeom prst="rect">
            <a:avLst/>
          </a:prstGeom>
        </p:spPr>
      </p:pic>
      <p:sp>
        <p:nvSpPr>
          <p:cNvPr id="6" name="TextBox 5">
            <a:extLst>
              <a:ext uri="{FF2B5EF4-FFF2-40B4-BE49-F238E27FC236}">
                <a16:creationId xmlns:a16="http://schemas.microsoft.com/office/drawing/2014/main" id="{17C4296C-B65C-F2FE-C821-A050EDC0D1B7}"/>
              </a:ext>
            </a:extLst>
          </p:cNvPr>
          <p:cNvSpPr txBox="1"/>
          <p:nvPr/>
        </p:nvSpPr>
        <p:spPr>
          <a:xfrm>
            <a:off x="6822621" y="5171994"/>
            <a:ext cx="2743200"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US" sz="1200" dirty="0">
                <a:hlinkClick r:id="rId4"/>
              </a:rPr>
              <a:t>Kevin Paes</a:t>
            </a:r>
            <a:r>
              <a:rPr lang="en-US" sz="1200" dirty="0"/>
              <a:t> on </a:t>
            </a:r>
            <a:r>
              <a:rPr lang="en-US" sz="1200" dirty="0">
                <a:hlinkClick r:id="rId5"/>
              </a:rPr>
              <a:t>Unsplash</a:t>
            </a:r>
            <a:endParaRPr lang="en-US" sz="1200" dirty="0"/>
          </a:p>
        </p:txBody>
      </p:sp>
      <p:sp>
        <p:nvSpPr>
          <p:cNvPr id="2" name="Slide Number Placeholder 1">
            <a:extLst>
              <a:ext uri="{FF2B5EF4-FFF2-40B4-BE49-F238E27FC236}">
                <a16:creationId xmlns:a16="http://schemas.microsoft.com/office/drawing/2014/main" id="{AB08DC48-575C-DCBD-0CF7-A6CAB49495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40863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D2E9B-1244-3259-C77A-420565A885FF}"/>
              </a:ext>
            </a:extLst>
          </p:cNvPr>
          <p:cNvSpPr>
            <a:spLocks noGrp="1"/>
          </p:cNvSpPr>
          <p:nvPr>
            <p:ph type="title"/>
          </p:nvPr>
        </p:nvSpPr>
        <p:spPr>
          <a:xfrm>
            <a:off x="359999" y="360000"/>
            <a:ext cx="11484000" cy="545601"/>
          </a:xfrm>
        </p:spPr>
        <p:txBody>
          <a:bodyPr/>
          <a:lstStyle/>
          <a:p>
            <a:r>
              <a:rPr lang="en-AU" dirty="0">
                <a:latin typeface="+mj-lt"/>
              </a:rPr>
              <a:t>‘Although’ is a subordinating conjunction</a:t>
            </a:r>
          </a:p>
        </p:txBody>
      </p:sp>
      <p:sp>
        <p:nvSpPr>
          <p:cNvPr id="4" name="Text Placeholder 3">
            <a:extLst>
              <a:ext uri="{FF2B5EF4-FFF2-40B4-BE49-F238E27FC236}">
                <a16:creationId xmlns:a16="http://schemas.microsoft.com/office/drawing/2014/main" id="{A0B682F8-2131-451A-8437-ADC7E4E56869}"/>
              </a:ext>
            </a:extLst>
          </p:cNvPr>
          <p:cNvSpPr>
            <a:spLocks noGrp="1"/>
          </p:cNvSpPr>
          <p:nvPr>
            <p:ph type="body" sz="quarter" idx="18"/>
          </p:nvPr>
        </p:nvSpPr>
        <p:spPr>
          <a:xfrm>
            <a:off x="359999" y="982520"/>
            <a:ext cx="11483999" cy="310015"/>
          </a:xfrm>
        </p:spPr>
        <p:txBody>
          <a:bodyPr/>
          <a:lstStyle/>
          <a:p>
            <a:r>
              <a:rPr lang="en-US" dirty="0">
                <a:latin typeface="+mj-lt"/>
                <a:cs typeface="Arial"/>
              </a:rPr>
              <a:t>‘subordinating’ means showing one clause is less important than, or depends on, the other</a:t>
            </a:r>
            <a:endParaRPr lang="en-US" dirty="0">
              <a:latin typeface="+mj-lt"/>
            </a:endParaRPr>
          </a:p>
        </p:txBody>
      </p:sp>
      <p:sp>
        <p:nvSpPr>
          <p:cNvPr id="5" name="Text Placeholder 4">
            <a:extLst>
              <a:ext uri="{FF2B5EF4-FFF2-40B4-BE49-F238E27FC236}">
                <a16:creationId xmlns:a16="http://schemas.microsoft.com/office/drawing/2014/main" id="{12AC753E-1ED4-D39F-5DEB-767664D3F755}"/>
              </a:ext>
            </a:extLst>
          </p:cNvPr>
          <p:cNvSpPr>
            <a:spLocks noGrp="1"/>
          </p:cNvSpPr>
          <p:nvPr>
            <p:ph type="body" sz="quarter" idx="17"/>
          </p:nvPr>
        </p:nvSpPr>
        <p:spPr>
          <a:xfrm>
            <a:off x="354000" y="1677161"/>
            <a:ext cx="11484000" cy="3503678"/>
          </a:xfrm>
        </p:spPr>
        <p:txBody>
          <a:bodyPr/>
          <a:lstStyle/>
          <a:p>
            <a:r>
              <a:rPr lang="en-AU" dirty="0"/>
              <a:t>The conjunctions ‘and’, ‘but’ and ‘so’ usually connect to standalone clauses.</a:t>
            </a:r>
          </a:p>
          <a:p>
            <a:r>
              <a:rPr lang="en-AU" dirty="0"/>
              <a:t>Subordinating conjunctions such as ‘while’ and ‘although’ connect a standalone independent clause</a:t>
            </a:r>
          </a:p>
          <a:p>
            <a:r>
              <a:rPr lang="en-US" sz="2000" i="1" dirty="0">
                <a:solidFill>
                  <a:schemeClr val="accent2"/>
                </a:solidFill>
                <a:latin typeface="Arial"/>
                <a:cs typeface="Arial"/>
              </a:rPr>
              <a:t>all children should learn how to swim</a:t>
            </a:r>
          </a:p>
          <a:p>
            <a:r>
              <a:rPr lang="en-US" dirty="0">
                <a:latin typeface="Arial"/>
                <a:cs typeface="Arial"/>
              </a:rPr>
              <a:t>with a dependent clause that cannot stand on its own</a:t>
            </a:r>
          </a:p>
          <a:p>
            <a:r>
              <a:rPr lang="en-US" sz="2000" i="1" dirty="0">
                <a:solidFill>
                  <a:schemeClr val="tx2"/>
                </a:solidFill>
                <a:latin typeface="Arial"/>
                <a:cs typeface="Arial"/>
              </a:rPr>
              <a:t>they may never be in a dangerous situation.</a:t>
            </a:r>
          </a:p>
          <a:p>
            <a:r>
              <a:rPr lang="en-US" dirty="0">
                <a:latin typeface="Arial"/>
                <a:cs typeface="Arial"/>
              </a:rPr>
              <a:t>It depends on the main clause to make sense for the reader.</a:t>
            </a:r>
            <a:endParaRPr lang="en-AU" dirty="0"/>
          </a:p>
        </p:txBody>
      </p:sp>
      <p:sp>
        <p:nvSpPr>
          <p:cNvPr id="2" name="Slide Number Placeholder 1">
            <a:extLst>
              <a:ext uri="{FF2B5EF4-FFF2-40B4-BE49-F238E27FC236}">
                <a16:creationId xmlns:a16="http://schemas.microsoft.com/office/drawing/2014/main" id="{A265460A-8073-0CA1-402C-99CC4A6916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7159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Phase 5 – Complex sentences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a:t>
            </a:r>
            <a:r>
              <a:rPr lang="en-AU" dirty="0">
                <a:latin typeface="+mj-lt"/>
                <a:cs typeface="Arial"/>
              </a:rPr>
              <a:t>– Year 7 </a:t>
            </a:r>
            <a:r>
              <a:rPr lang="en-AU" dirty="0">
                <a:latin typeface="+mj-lt"/>
              </a:rPr>
              <a:t>– 7.1</a:t>
            </a:r>
          </a:p>
        </p:txBody>
      </p:sp>
      <p:sp>
        <p:nvSpPr>
          <p:cNvPr id="4" name="Text Placeholder 3">
            <a:extLst>
              <a:ext uri="{FF2B5EF4-FFF2-40B4-BE49-F238E27FC236}">
                <a16:creationId xmlns:a16="http://schemas.microsoft.com/office/drawing/2014/main" id="{97579C7B-6EEC-E26E-489A-2F00993859B8}"/>
              </a:ext>
            </a:extLst>
          </p:cNvPr>
          <p:cNvSpPr>
            <a:spLocks noGrp="1"/>
          </p:cNvSpPr>
          <p:nvPr>
            <p:ph type="body" sz="quarter" idx="16"/>
          </p:nvPr>
        </p:nvSpPr>
        <p:spPr/>
        <p:txBody>
          <a:bodyPr/>
          <a:lstStyle/>
          <a:p>
            <a:r>
              <a:rPr lang="en-AU" dirty="0">
                <a:latin typeface="+mj-lt"/>
                <a:cs typeface="Arial"/>
              </a:rPr>
              <a:t>‘Powerful youth voices’</a:t>
            </a:r>
            <a:endParaRPr lang="en-AU" dirty="0">
              <a:latin typeface="+mj-lt"/>
            </a:endParaRPr>
          </a:p>
        </p:txBody>
      </p:sp>
      <p:sp>
        <p:nvSpPr>
          <p:cNvPr id="6" name="Text Placeholder 5">
            <a:extLst>
              <a:ext uri="{FF2B5EF4-FFF2-40B4-BE49-F238E27FC236}">
                <a16:creationId xmlns:a16="http://schemas.microsoft.com/office/drawing/2014/main" id="{1D71ECFF-278B-908B-136C-67B3AEB9FBAE}"/>
              </a:ext>
            </a:extLst>
          </p:cNvPr>
          <p:cNvSpPr>
            <a:spLocks noGrp="1"/>
          </p:cNvSpPr>
          <p:nvPr>
            <p:ph type="body" sz="quarter" idx="14"/>
          </p:nvPr>
        </p:nvSpPr>
        <p:spPr/>
        <p:txBody>
          <a:bodyPr/>
          <a:lstStyle/>
          <a:p>
            <a:r>
              <a:rPr lang="en-US" dirty="0">
                <a:latin typeface="+mj-lt"/>
              </a:rPr>
              <a:t>Term 1</a:t>
            </a:r>
            <a:endParaRPr lang="en-AU" dirty="0">
              <a:latin typeface="+mj-lt"/>
            </a:endParaRPr>
          </a:p>
        </p:txBody>
      </p:sp>
      <p:pic>
        <p:nvPicPr>
          <p:cNvPr id="7" name="Picture Placeholder 6">
            <a:extLst>
              <a:ext uri="{FF2B5EF4-FFF2-40B4-BE49-F238E27FC236}">
                <a16:creationId xmlns:a16="http://schemas.microsoft.com/office/drawing/2014/main" id="{21408869-2986-3ABB-3F03-CC6853EB118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386945"/>
          </a:xfrm>
        </p:spPr>
      </p:pic>
      <p:sp>
        <p:nvSpPr>
          <p:cNvPr id="2" name="Text Placeholder 9">
            <a:extLst>
              <a:ext uri="{FF2B5EF4-FFF2-40B4-BE49-F238E27FC236}">
                <a16:creationId xmlns:a16="http://schemas.microsoft.com/office/drawing/2014/main" id="{E7E41624-D12D-459E-E2D9-AF00C9B8D68D}"/>
              </a:ext>
            </a:extLst>
          </p:cNvPr>
          <p:cNvSpPr>
            <a:spLocks noGrp="1"/>
          </p:cNvSpPr>
          <p:nvPr>
            <p:ph type="body" sz="quarter" idx="15"/>
          </p:nvPr>
        </p:nvSpPr>
        <p:spPr>
          <a:xfrm>
            <a:off x="7231747" y="6498000"/>
            <a:ext cx="4960254" cy="360000"/>
          </a:xfrm>
        </p:spPr>
        <p:txBody>
          <a:bodyPr vert="horz" lIns="0" tIns="0" rIns="0" bIns="0" rtlCol="0" anchor="t">
            <a:noAutofit/>
          </a:bodyPr>
          <a:lstStyle/>
          <a:p>
            <a:r>
              <a:rPr kumimoji="0" lang="en-US" altLang="en-US" sz="1200" b="0" i="0" u="none" strike="noStrike" cap="none" normalizeH="0" baseline="0" dirty="0">
                <a:ln>
                  <a:noFill/>
                </a:ln>
                <a:solidFill>
                  <a:schemeClr val="tx1"/>
                </a:solidFill>
                <a:effectLst/>
                <a:latin typeface="Arial" panose="020B0604020202020204" pitchFamily="34" charset="0"/>
              </a:rPr>
              <a:t>Photo by </a:t>
            </a:r>
            <a:r>
              <a:rPr kumimoji="0" lang="en-US" altLang="en-US" sz="1200" b="0" i="0" u="none" strike="noStrike" cap="none" normalizeH="0" baseline="0" dirty="0">
                <a:ln>
                  <a:noFill/>
                </a:ln>
                <a:solidFill>
                  <a:schemeClr val="accent2"/>
                </a:solidFill>
                <a:effectLst/>
                <a:latin typeface="Arial" panose="020B0604020202020204" pitchFamily="34" charset="0"/>
                <a:hlinkClick r:id="rId4">
                  <a:extLst>
                    <a:ext uri="{A12FA001-AC4F-418D-AE19-62706E023703}">
                      <ahyp:hlinkClr xmlns:ahyp="http://schemas.microsoft.com/office/drawing/2018/hyperlinkcolor" val="tx"/>
                    </a:ext>
                  </a:extLst>
                </a:hlinkClick>
              </a:rPr>
              <a:t>NEOM</a:t>
            </a:r>
            <a:r>
              <a:rPr kumimoji="0" lang="en-US" altLang="en-US" sz="1200" b="0" i="0" u="none" strike="noStrike" cap="none" normalizeH="0" baseline="0" dirty="0">
                <a:ln>
                  <a:noFill/>
                </a:ln>
                <a:solidFill>
                  <a:schemeClr val="tx1"/>
                </a:solidFill>
                <a:effectLst/>
                <a:latin typeface="Arial" panose="020B0604020202020204" pitchFamily="34" charset="0"/>
              </a:rPr>
              <a:t> on </a:t>
            </a:r>
            <a:r>
              <a:rPr kumimoji="0" lang="en-US" altLang="en-US" sz="1200" b="0" i="0" u="none" strike="noStrike" cap="none" normalizeH="0" baseline="0" dirty="0" err="1">
                <a:ln>
                  <a:noFill/>
                </a:ln>
                <a:solidFill>
                  <a:schemeClr val="accent2"/>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dirty="0">
                <a:ln>
                  <a:noFill/>
                </a:ln>
                <a:solidFill>
                  <a:schemeClr val="accent2"/>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Complex sentences (1)</a:t>
            </a:r>
          </a:p>
        </p:txBody>
      </p:sp>
    </p:spTree>
    <p:extLst>
      <p:ext uri="{BB962C8B-B14F-4D97-AF65-F5344CB8AC3E}">
        <p14:creationId xmlns:p14="http://schemas.microsoft.com/office/powerpoint/2010/main" val="9176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2A966-062D-5D9B-A7F9-AD5B4E33FA85}"/>
              </a:ext>
            </a:extLst>
          </p:cNvPr>
          <p:cNvSpPr>
            <a:spLocks noGrp="1"/>
          </p:cNvSpPr>
          <p:nvPr>
            <p:ph type="title"/>
          </p:nvPr>
        </p:nvSpPr>
        <p:spPr>
          <a:xfrm>
            <a:off x="359999" y="360000"/>
            <a:ext cx="11484000" cy="545601"/>
          </a:xfrm>
        </p:spPr>
        <p:txBody>
          <a:bodyPr/>
          <a:lstStyle/>
          <a:p>
            <a:r>
              <a:rPr lang="en-US" dirty="0">
                <a:latin typeface="+mj-lt"/>
                <a:cs typeface="Arial"/>
              </a:rPr>
              <a:t>Complex sentences (2)</a:t>
            </a:r>
            <a:endParaRPr lang="en-US" dirty="0">
              <a:latin typeface="+mj-lt"/>
            </a:endParaRPr>
          </a:p>
        </p:txBody>
      </p:sp>
      <p:sp>
        <p:nvSpPr>
          <p:cNvPr id="4" name="Text Placeholder 3">
            <a:extLst>
              <a:ext uri="{FF2B5EF4-FFF2-40B4-BE49-F238E27FC236}">
                <a16:creationId xmlns:a16="http://schemas.microsoft.com/office/drawing/2014/main" id="{D31ACB51-1C1C-A48D-E482-5525497D78B3}"/>
              </a:ext>
            </a:extLst>
          </p:cNvPr>
          <p:cNvSpPr>
            <a:spLocks noGrp="1"/>
          </p:cNvSpPr>
          <p:nvPr>
            <p:ph type="body" sz="quarter" idx="18"/>
          </p:nvPr>
        </p:nvSpPr>
        <p:spPr>
          <a:xfrm>
            <a:off x="359999" y="982520"/>
            <a:ext cx="11483999" cy="310015"/>
          </a:xfrm>
        </p:spPr>
        <p:txBody>
          <a:bodyPr/>
          <a:lstStyle/>
          <a:p>
            <a:r>
              <a:rPr lang="en-US" dirty="0">
                <a:latin typeface="+mj-lt"/>
                <a:cs typeface="Arial"/>
              </a:rPr>
              <a:t>Definition and example</a:t>
            </a:r>
            <a:endParaRPr lang="en-US" dirty="0">
              <a:latin typeface="+mj-lt"/>
            </a:endParaRPr>
          </a:p>
        </p:txBody>
      </p:sp>
      <p:sp>
        <p:nvSpPr>
          <p:cNvPr id="5" name="Text Placeholder 4">
            <a:extLst>
              <a:ext uri="{FF2B5EF4-FFF2-40B4-BE49-F238E27FC236}">
                <a16:creationId xmlns:a16="http://schemas.microsoft.com/office/drawing/2014/main" id="{29C26A80-CE92-A366-2D63-60B168100228}"/>
              </a:ext>
            </a:extLst>
          </p:cNvPr>
          <p:cNvSpPr>
            <a:spLocks noGrp="1"/>
          </p:cNvSpPr>
          <p:nvPr>
            <p:ph type="body" sz="quarter" idx="17"/>
          </p:nvPr>
        </p:nvSpPr>
        <p:spPr>
          <a:xfrm>
            <a:off x="359999" y="1690165"/>
            <a:ext cx="11484000" cy="4807835"/>
          </a:xfrm>
        </p:spPr>
        <p:txBody>
          <a:bodyPr vert="horz" lIns="0" tIns="0" rIns="0" bIns="0" rtlCol="0" anchor="t">
            <a:noAutofit/>
          </a:bodyPr>
          <a:lstStyle/>
          <a:p>
            <a:r>
              <a:rPr lang="en-US" sz="1800" dirty="0">
                <a:solidFill>
                  <a:srgbClr val="000000"/>
                </a:solidFill>
                <a:latin typeface="+mn-lt"/>
                <a:cs typeface="Arial"/>
              </a:rPr>
              <a:t>A complex sentence contains a main (or independent) clause and one or more subordinate (or dependent) clauses (a subordinate clause cannot stand alone as a complete sentence)</a:t>
            </a:r>
            <a:endParaRPr lang="en-US" sz="1800" dirty="0">
              <a:solidFill>
                <a:srgbClr val="22272B"/>
              </a:solidFill>
              <a:latin typeface="+mn-lt"/>
              <a:cs typeface="Arial"/>
            </a:endParaRPr>
          </a:p>
          <a:p>
            <a:r>
              <a:rPr lang="en-US" sz="1800" dirty="0">
                <a:solidFill>
                  <a:srgbClr val="000000"/>
                </a:solidFill>
                <a:latin typeface="+mn-lt"/>
                <a:cs typeface="Arial"/>
              </a:rPr>
              <a:t>The subordinate clause is joined to the main clause through </a:t>
            </a:r>
            <a:r>
              <a:rPr lang="en-US" sz="1800" dirty="0">
                <a:solidFill>
                  <a:schemeClr val="tx2"/>
                </a:solidFill>
                <a:latin typeface="+mn-lt"/>
                <a:cs typeface="Arial"/>
              </a:rPr>
              <a:t>subordinating conjunctions </a:t>
            </a:r>
            <a:r>
              <a:rPr lang="en-US" sz="1800" dirty="0">
                <a:solidFill>
                  <a:srgbClr val="000000"/>
                </a:solidFill>
                <a:latin typeface="+mn-lt"/>
                <a:cs typeface="Arial"/>
              </a:rPr>
              <a:t>that establish a time, a place, a reason, or a condition for the main clause. For example – like ‘when’, ‘while’ and ‘because’.</a:t>
            </a:r>
            <a:endParaRPr lang="en-US" sz="1800" dirty="0">
              <a:solidFill>
                <a:srgbClr val="000000"/>
              </a:solidFill>
              <a:latin typeface="+mn-lt"/>
            </a:endParaRPr>
          </a:p>
          <a:p>
            <a:endParaRPr lang="en-US" sz="1800" dirty="0">
              <a:latin typeface="+mn-lt"/>
            </a:endParaRPr>
          </a:p>
        </p:txBody>
      </p:sp>
      <p:sp>
        <p:nvSpPr>
          <p:cNvPr id="2" name="Slide Number Placeholder 1">
            <a:extLst>
              <a:ext uri="{FF2B5EF4-FFF2-40B4-BE49-F238E27FC236}">
                <a16:creationId xmlns:a16="http://schemas.microsoft.com/office/drawing/2014/main" id="{6A63427B-EA95-2CD0-B704-4047BC71D3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09248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6EA80-CA6B-54D4-91E3-BCC37FFF8711}"/>
              </a:ext>
            </a:extLst>
          </p:cNvPr>
          <p:cNvSpPr>
            <a:spLocks noGrp="1"/>
          </p:cNvSpPr>
          <p:nvPr>
            <p:ph type="title"/>
          </p:nvPr>
        </p:nvSpPr>
        <p:spPr/>
        <p:txBody>
          <a:bodyPr/>
          <a:lstStyle/>
          <a:p>
            <a:r>
              <a:rPr lang="en-US" dirty="0">
                <a:latin typeface="+mj-lt"/>
                <a:cs typeface="Arial"/>
              </a:rPr>
              <a:t>Practice (3)</a:t>
            </a:r>
            <a:endParaRPr lang="en-US" dirty="0">
              <a:latin typeface="+mj-lt"/>
            </a:endParaRPr>
          </a:p>
        </p:txBody>
      </p:sp>
      <p:sp>
        <p:nvSpPr>
          <p:cNvPr id="4" name="Text Placeholder 3">
            <a:extLst>
              <a:ext uri="{FF2B5EF4-FFF2-40B4-BE49-F238E27FC236}">
                <a16:creationId xmlns:a16="http://schemas.microsoft.com/office/drawing/2014/main" id="{E6902CCA-D1B5-0C38-2954-47F76F8C28C9}"/>
              </a:ext>
            </a:extLst>
          </p:cNvPr>
          <p:cNvSpPr>
            <a:spLocks noGrp="1"/>
          </p:cNvSpPr>
          <p:nvPr>
            <p:ph type="body" sz="quarter" idx="18"/>
          </p:nvPr>
        </p:nvSpPr>
        <p:spPr/>
        <p:txBody>
          <a:bodyPr/>
          <a:lstStyle/>
          <a:p>
            <a:r>
              <a:rPr lang="en-US" dirty="0">
                <a:latin typeface="+mj-lt"/>
                <a:cs typeface="Arial"/>
              </a:rPr>
              <a:t>Complex sentences </a:t>
            </a:r>
            <a:endParaRPr lang="en-US" dirty="0">
              <a:latin typeface="+mj-lt"/>
            </a:endParaRPr>
          </a:p>
        </p:txBody>
      </p:sp>
      <p:sp>
        <p:nvSpPr>
          <p:cNvPr id="5" name="Text Placeholder 4">
            <a:extLst>
              <a:ext uri="{FF2B5EF4-FFF2-40B4-BE49-F238E27FC236}">
                <a16:creationId xmlns:a16="http://schemas.microsoft.com/office/drawing/2014/main" id="{059D30F7-7561-37B4-73AE-8C15D63D33EB}"/>
              </a:ext>
            </a:extLst>
          </p:cNvPr>
          <p:cNvSpPr>
            <a:spLocks noGrp="1"/>
          </p:cNvSpPr>
          <p:nvPr>
            <p:ph type="body" sz="quarter" idx="17"/>
          </p:nvPr>
        </p:nvSpPr>
        <p:spPr>
          <a:xfrm>
            <a:off x="359999" y="1690165"/>
            <a:ext cx="11484000" cy="4807835"/>
          </a:xfrm>
        </p:spPr>
        <p:txBody>
          <a:bodyPr vert="horz" lIns="0" tIns="0" rIns="0" bIns="0" rtlCol="0" anchor="t">
            <a:noAutofit/>
          </a:bodyPr>
          <a:lstStyle/>
          <a:p>
            <a:pPr marL="457200" indent="-457200">
              <a:buAutoNum type="arabicPeriod"/>
            </a:pPr>
            <a:r>
              <a:rPr lang="en-US" dirty="0">
                <a:latin typeface="+mn-lt"/>
                <a:cs typeface="Arial"/>
              </a:rPr>
              <a:t>Copy this complex sentence into your books.</a:t>
            </a:r>
            <a:endParaRPr lang="en-US" dirty="0">
              <a:latin typeface="+mn-lt"/>
            </a:endParaRPr>
          </a:p>
          <a:p>
            <a:r>
              <a:rPr lang="en-US" i="1" dirty="0">
                <a:latin typeface="+mn-lt"/>
                <a:cs typeface="Arial"/>
              </a:rPr>
              <a:t>'Inland waterways like rivers, creeks, lakes, and dams can be very dangerous because you can’t see the bottom and the water can be unpredictable.’</a:t>
            </a:r>
            <a:endParaRPr lang="en-US" dirty="0">
              <a:latin typeface="+mn-lt"/>
            </a:endParaRPr>
          </a:p>
          <a:p>
            <a:r>
              <a:rPr lang="en-US" dirty="0">
                <a:latin typeface="+mn-lt"/>
                <a:cs typeface="Arial"/>
              </a:rPr>
              <a:t>2.   Highlight the dependent and independent clauses in the sentence in 2 different </a:t>
            </a:r>
            <a:r>
              <a:rPr lang="en-US" dirty="0" err="1">
                <a:latin typeface="+mn-lt"/>
                <a:cs typeface="Arial"/>
              </a:rPr>
              <a:t>colours</a:t>
            </a:r>
            <a:r>
              <a:rPr lang="en-US" dirty="0">
                <a:latin typeface="+mn-lt"/>
                <a:cs typeface="Arial"/>
              </a:rPr>
              <a:t>.</a:t>
            </a:r>
            <a:endParaRPr lang="en-US" dirty="0">
              <a:latin typeface="+mn-lt"/>
            </a:endParaRPr>
          </a:p>
          <a:p>
            <a:r>
              <a:rPr lang="en-US" dirty="0">
                <a:latin typeface="+mn-lt"/>
                <a:cs typeface="Arial"/>
              </a:rPr>
              <a:t>3.   Place a circle around subordinating conjunction.</a:t>
            </a:r>
            <a:endParaRPr lang="en-US" dirty="0">
              <a:latin typeface="+mn-lt"/>
            </a:endParaRPr>
          </a:p>
          <a:p>
            <a:endParaRPr lang="en-US" dirty="0">
              <a:latin typeface="+mn-lt"/>
            </a:endParaRPr>
          </a:p>
        </p:txBody>
      </p:sp>
      <p:sp>
        <p:nvSpPr>
          <p:cNvPr id="2" name="Slide Number Placeholder 1">
            <a:extLst>
              <a:ext uri="{FF2B5EF4-FFF2-40B4-BE49-F238E27FC236}">
                <a16:creationId xmlns:a16="http://schemas.microsoft.com/office/drawing/2014/main" id="{FE8395DE-F6A0-52CD-5A5D-ACEEB9BE59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6026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Adverbial clauses in complex sentences</a:t>
            </a:r>
          </a:p>
        </p:txBody>
      </p:sp>
    </p:spTree>
    <p:extLst>
      <p:ext uri="{BB962C8B-B14F-4D97-AF65-F5344CB8AC3E}">
        <p14:creationId xmlns:p14="http://schemas.microsoft.com/office/powerpoint/2010/main" val="85324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2A966-062D-5D9B-A7F9-AD5B4E33FA85}"/>
              </a:ext>
            </a:extLst>
          </p:cNvPr>
          <p:cNvSpPr>
            <a:spLocks noGrp="1"/>
          </p:cNvSpPr>
          <p:nvPr>
            <p:ph type="title"/>
          </p:nvPr>
        </p:nvSpPr>
        <p:spPr/>
        <p:txBody>
          <a:bodyPr/>
          <a:lstStyle/>
          <a:p>
            <a:r>
              <a:rPr lang="en-US" dirty="0">
                <a:latin typeface="+mj-lt"/>
                <a:cs typeface="Arial"/>
              </a:rPr>
              <a:t>Complex sentences containing adverbial clauses</a:t>
            </a:r>
            <a:endParaRPr lang="en-US" dirty="0">
              <a:latin typeface="+mj-lt"/>
            </a:endParaRPr>
          </a:p>
        </p:txBody>
      </p:sp>
      <p:sp>
        <p:nvSpPr>
          <p:cNvPr id="4" name="Text Placeholder 3">
            <a:extLst>
              <a:ext uri="{FF2B5EF4-FFF2-40B4-BE49-F238E27FC236}">
                <a16:creationId xmlns:a16="http://schemas.microsoft.com/office/drawing/2014/main" id="{D31ACB51-1C1C-A48D-E482-5525497D78B3}"/>
              </a:ext>
            </a:extLst>
          </p:cNvPr>
          <p:cNvSpPr>
            <a:spLocks noGrp="1"/>
          </p:cNvSpPr>
          <p:nvPr>
            <p:ph type="body" sz="quarter" idx="18"/>
          </p:nvPr>
        </p:nvSpPr>
        <p:spPr/>
        <p:txBody>
          <a:bodyPr/>
          <a:lstStyle/>
          <a:p>
            <a:r>
              <a:rPr lang="en-US" dirty="0">
                <a:latin typeface="+mj-lt"/>
                <a:cs typeface="Arial"/>
              </a:rPr>
              <a:t>Definition and example</a:t>
            </a:r>
            <a:endParaRPr lang="en-US" dirty="0">
              <a:latin typeface="+mj-lt"/>
            </a:endParaRPr>
          </a:p>
        </p:txBody>
      </p:sp>
      <p:sp>
        <p:nvSpPr>
          <p:cNvPr id="8" name="Text Placeholder 4">
            <a:extLst>
              <a:ext uri="{FF2B5EF4-FFF2-40B4-BE49-F238E27FC236}">
                <a16:creationId xmlns:a16="http://schemas.microsoft.com/office/drawing/2014/main" id="{5863E7CD-9302-26BF-6FB3-3C04E170E113}"/>
              </a:ext>
            </a:extLst>
          </p:cNvPr>
          <p:cNvSpPr txBox="1">
            <a:spLocks/>
          </p:cNvSpPr>
          <p:nvPr/>
        </p:nvSpPr>
        <p:spPr>
          <a:xfrm>
            <a:off x="359999" y="1582464"/>
            <a:ext cx="5736001" cy="351753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US" sz="1800" dirty="0">
                <a:solidFill>
                  <a:srgbClr val="22272B"/>
                </a:solidFill>
                <a:latin typeface="+mn-lt"/>
                <a:ea typeface="Segoe UI"/>
                <a:cs typeface="Segoe UI"/>
              </a:rPr>
              <a:t>Adverbial</a:t>
            </a:r>
            <a:r>
              <a:rPr lang="en-US" sz="1800" baseline="0" dirty="0">
                <a:solidFill>
                  <a:srgbClr val="22272B"/>
                </a:solidFill>
                <a:latin typeface="+mn-lt"/>
                <a:ea typeface="Segoe UI"/>
                <a:cs typeface="Segoe UI"/>
              </a:rPr>
              <a:t> clauses are a type of </a:t>
            </a:r>
            <a:r>
              <a:rPr lang="en-US" sz="1800" u="sng" baseline="0" dirty="0">
                <a:solidFill>
                  <a:srgbClr val="22272B"/>
                </a:solidFill>
                <a:latin typeface="+mn-lt"/>
                <a:ea typeface="Segoe UI"/>
                <a:cs typeface="Segoe UI"/>
              </a:rPr>
              <a:t>dependent (subordinate) clause</a:t>
            </a:r>
            <a:r>
              <a:rPr lang="en-US" sz="1800" baseline="0" dirty="0">
                <a:solidFill>
                  <a:srgbClr val="22272B"/>
                </a:solidFill>
                <a:latin typeface="+mn-lt"/>
                <a:ea typeface="Segoe UI"/>
                <a:cs typeface="Segoe UI"/>
              </a:rPr>
              <a:t> that: </a:t>
            </a:r>
            <a:r>
              <a:rPr lang="en-US" sz="1800" dirty="0">
                <a:solidFill>
                  <a:srgbClr val="22272B"/>
                </a:solidFill>
                <a:latin typeface="+mn-lt"/>
                <a:ea typeface="Segoe UI"/>
                <a:cs typeface="Segoe UI"/>
              </a:rPr>
              <a:t>​</a:t>
            </a:r>
          </a:p>
          <a:p>
            <a:pPr marL="285750" indent="-285750" rtl="0">
              <a:buFont typeface="Arial" panose="020B0604020202020204" pitchFamily="34" charset="0"/>
              <a:buChar char="•"/>
            </a:pPr>
            <a:r>
              <a:rPr lang="en-US" sz="1800" baseline="0" dirty="0">
                <a:solidFill>
                  <a:srgbClr val="22272B"/>
                </a:solidFill>
                <a:latin typeface="+mn-lt"/>
                <a:ea typeface="Segoe UI"/>
                <a:cs typeface="Segoe UI"/>
              </a:rPr>
              <a:t>begin with a </a:t>
            </a:r>
            <a:r>
              <a:rPr lang="en-US" sz="1800" baseline="0" dirty="0">
                <a:solidFill>
                  <a:schemeClr val="tx2"/>
                </a:solidFill>
                <a:latin typeface="+mn-lt"/>
                <a:ea typeface="Segoe UI"/>
                <a:cs typeface="Segoe UI"/>
              </a:rPr>
              <a:t>subordinating conjunction</a:t>
            </a:r>
            <a:r>
              <a:rPr lang="en-US" sz="1800" dirty="0">
                <a:solidFill>
                  <a:srgbClr val="22272B"/>
                </a:solidFill>
                <a:latin typeface="+mn-lt"/>
                <a:ea typeface="Segoe UI"/>
                <a:cs typeface="Segoe UI"/>
              </a:rPr>
              <a:t>​</a:t>
            </a:r>
          </a:p>
          <a:p>
            <a:pPr marL="285750" indent="-285750" rtl="0">
              <a:buFont typeface="Arial" panose="020B0604020202020204" pitchFamily="34" charset="0"/>
              <a:buChar char="•"/>
            </a:pPr>
            <a:r>
              <a:rPr lang="en-US" sz="1800" baseline="0" dirty="0">
                <a:solidFill>
                  <a:srgbClr val="22272B"/>
                </a:solidFill>
                <a:latin typeface="+mn-lt"/>
                <a:ea typeface="Segoe UI"/>
                <a:cs typeface="Segoe UI"/>
              </a:rPr>
              <a:t>add information to the verb or </a:t>
            </a:r>
            <a:r>
              <a:rPr lang="en-US" sz="1800" baseline="0" dirty="0">
                <a:solidFill>
                  <a:schemeClr val="accent2"/>
                </a:solidFill>
                <a:latin typeface="+mn-lt"/>
                <a:ea typeface="Segoe UI"/>
                <a:cs typeface="Segoe UI"/>
              </a:rPr>
              <a:t>verb group of the main (independent) clause </a:t>
            </a:r>
            <a:r>
              <a:rPr lang="en-US" sz="1800" dirty="0">
                <a:solidFill>
                  <a:schemeClr val="accent2"/>
                </a:solidFill>
                <a:latin typeface="+mn-lt"/>
                <a:ea typeface="Segoe UI"/>
                <a:cs typeface="Segoe UI"/>
              </a:rPr>
              <a:t>​</a:t>
            </a:r>
          </a:p>
          <a:p>
            <a:pPr marL="285750" indent="-285750" rtl="0">
              <a:buFont typeface="Arial" panose="020B0604020202020204" pitchFamily="34" charset="0"/>
              <a:buChar char="•"/>
            </a:pPr>
            <a:r>
              <a:rPr lang="en-US" sz="1800" baseline="0" dirty="0">
                <a:solidFill>
                  <a:srgbClr val="22272B"/>
                </a:solidFill>
                <a:latin typeface="+mn-lt"/>
                <a:ea typeface="Segoe UI"/>
                <a:cs typeface="Segoe UI"/>
              </a:rPr>
              <a:t>provide information about time, place, condition, reason, manner or purpose. </a:t>
            </a:r>
            <a:endParaRPr lang="en-US" sz="1800" dirty="0">
              <a:latin typeface="+mn-lt"/>
            </a:endParaRPr>
          </a:p>
        </p:txBody>
      </p:sp>
      <p:sp>
        <p:nvSpPr>
          <p:cNvPr id="5" name="Text Placeholder 4">
            <a:extLst>
              <a:ext uri="{FF2B5EF4-FFF2-40B4-BE49-F238E27FC236}">
                <a16:creationId xmlns:a16="http://schemas.microsoft.com/office/drawing/2014/main" id="{29C26A80-CE92-A366-2D63-60B168100228}"/>
              </a:ext>
            </a:extLst>
          </p:cNvPr>
          <p:cNvSpPr>
            <a:spLocks noGrp="1"/>
          </p:cNvSpPr>
          <p:nvPr>
            <p:ph type="body" sz="quarter" idx="17"/>
          </p:nvPr>
        </p:nvSpPr>
        <p:spPr>
          <a:xfrm>
            <a:off x="6913418" y="1567087"/>
            <a:ext cx="4930580" cy="3517532"/>
          </a:xfrm>
        </p:spPr>
        <p:txBody>
          <a:bodyPr vert="horz" lIns="0" tIns="0" rIns="0" bIns="0" rtlCol="0" anchor="t">
            <a:noAutofit/>
          </a:bodyPr>
          <a:lstStyle/>
          <a:p>
            <a:r>
              <a:rPr lang="en-AU" sz="1800" b="1" dirty="0">
                <a:effectLst/>
                <a:latin typeface="+mj-lt"/>
                <a:ea typeface="Calibri" panose="020F0502020204030204" pitchFamily="34" charset="0"/>
              </a:rPr>
              <a:t>Exam</a:t>
            </a:r>
            <a:r>
              <a:rPr lang="en-AU" sz="1800" b="1" dirty="0">
                <a:latin typeface="+mj-lt"/>
                <a:ea typeface="Calibri" panose="020F0502020204030204" pitchFamily="34" charset="0"/>
              </a:rPr>
              <a:t>ple</a:t>
            </a:r>
            <a:endParaRPr lang="en-AU" sz="1800" dirty="0">
              <a:effectLst/>
              <a:latin typeface="+mn-lt"/>
              <a:ea typeface="Calibri" panose="020F0502020204030204" pitchFamily="34" charset="0"/>
            </a:endParaRPr>
          </a:p>
          <a:p>
            <a:r>
              <a:rPr lang="en-AU" sz="1800" u="sng" dirty="0">
                <a:solidFill>
                  <a:schemeClr val="tx2"/>
                </a:solidFill>
                <a:effectLst/>
                <a:latin typeface="+mn-lt"/>
                <a:ea typeface="Calibri" panose="020F0502020204030204" pitchFamily="34" charset="0"/>
              </a:rPr>
              <a:t>Before</a:t>
            </a:r>
            <a:r>
              <a:rPr lang="en-AU" sz="1800" u="sng" dirty="0">
                <a:effectLst/>
                <a:latin typeface="+mn-lt"/>
                <a:ea typeface="Calibri" panose="020F0502020204030204" pitchFamily="34" charset="0"/>
              </a:rPr>
              <a:t> I knew it</a:t>
            </a:r>
            <a:r>
              <a:rPr lang="en-AU" sz="1800" dirty="0">
                <a:effectLst/>
                <a:latin typeface="+mn-lt"/>
                <a:ea typeface="Calibri" panose="020F0502020204030204" pitchFamily="34" charset="0"/>
              </a:rPr>
              <a:t>, </a:t>
            </a:r>
            <a:r>
              <a:rPr lang="en-AU" sz="1800" dirty="0">
                <a:solidFill>
                  <a:schemeClr val="accent2"/>
                </a:solidFill>
                <a:effectLst/>
                <a:latin typeface="+mn-lt"/>
                <a:ea typeface="Calibri" panose="020F0502020204030204" pitchFamily="34" charset="0"/>
              </a:rPr>
              <a:t>I was caught in a rip</a:t>
            </a:r>
            <a:r>
              <a:rPr lang="en-AU" sz="1800" dirty="0">
                <a:effectLst/>
                <a:latin typeface="+mn-lt"/>
                <a:ea typeface="Calibri" panose="020F0502020204030204" pitchFamily="34" charset="0"/>
              </a:rPr>
              <a:t>.</a:t>
            </a:r>
          </a:p>
          <a:p>
            <a:endParaRPr lang="en-US" sz="1800" dirty="0">
              <a:latin typeface="+mn-lt"/>
            </a:endParaRPr>
          </a:p>
          <a:p>
            <a:endParaRPr lang="en-US" sz="1800" dirty="0">
              <a:latin typeface="+mn-lt"/>
            </a:endParaRPr>
          </a:p>
        </p:txBody>
      </p:sp>
      <p:sp>
        <p:nvSpPr>
          <p:cNvPr id="2" name="Slide Number Placeholder 1">
            <a:extLst>
              <a:ext uri="{FF2B5EF4-FFF2-40B4-BE49-F238E27FC236}">
                <a16:creationId xmlns:a16="http://schemas.microsoft.com/office/drawing/2014/main" id="{6A63427B-EA95-2CD0-B704-4047BC71D3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2386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52A966-062D-5D9B-A7F9-AD5B4E33FA85}"/>
              </a:ext>
            </a:extLst>
          </p:cNvPr>
          <p:cNvSpPr>
            <a:spLocks noGrp="1"/>
          </p:cNvSpPr>
          <p:nvPr>
            <p:ph type="title"/>
          </p:nvPr>
        </p:nvSpPr>
        <p:spPr>
          <a:xfrm>
            <a:off x="359999" y="360000"/>
            <a:ext cx="11484000" cy="545601"/>
          </a:xfrm>
        </p:spPr>
        <p:txBody>
          <a:bodyPr/>
          <a:lstStyle/>
          <a:p>
            <a:r>
              <a:rPr lang="en-US" dirty="0">
                <a:latin typeface="+mj-lt"/>
                <a:cs typeface="Arial"/>
              </a:rPr>
              <a:t>Joining clauses together for impact</a:t>
            </a:r>
            <a:endParaRPr lang="en-US" dirty="0">
              <a:latin typeface="+mj-lt"/>
            </a:endParaRPr>
          </a:p>
        </p:txBody>
      </p:sp>
      <p:sp>
        <p:nvSpPr>
          <p:cNvPr id="4" name="Text Placeholder 3">
            <a:extLst>
              <a:ext uri="{FF2B5EF4-FFF2-40B4-BE49-F238E27FC236}">
                <a16:creationId xmlns:a16="http://schemas.microsoft.com/office/drawing/2014/main" id="{D31ACB51-1C1C-A48D-E482-5525497D78B3}"/>
              </a:ext>
            </a:extLst>
          </p:cNvPr>
          <p:cNvSpPr>
            <a:spLocks noGrp="1"/>
          </p:cNvSpPr>
          <p:nvPr>
            <p:ph type="body" sz="quarter" idx="18"/>
          </p:nvPr>
        </p:nvSpPr>
        <p:spPr>
          <a:xfrm>
            <a:off x="359999" y="982520"/>
            <a:ext cx="11483999" cy="310015"/>
          </a:xfrm>
        </p:spPr>
        <p:txBody>
          <a:bodyPr/>
          <a:lstStyle/>
          <a:p>
            <a:r>
              <a:rPr lang="en-US" dirty="0">
                <a:latin typeface="+mj-lt"/>
                <a:cs typeface="Arial"/>
              </a:rPr>
              <a:t>How many ways can you join the clauses together?</a:t>
            </a:r>
            <a:endParaRPr lang="en-US" dirty="0">
              <a:latin typeface="+mj-lt"/>
            </a:endParaRPr>
          </a:p>
        </p:txBody>
      </p:sp>
      <p:sp>
        <p:nvSpPr>
          <p:cNvPr id="5" name="Text Placeholder 4">
            <a:extLst>
              <a:ext uri="{FF2B5EF4-FFF2-40B4-BE49-F238E27FC236}">
                <a16:creationId xmlns:a16="http://schemas.microsoft.com/office/drawing/2014/main" id="{29C26A80-CE92-A366-2D63-60B168100228}"/>
              </a:ext>
            </a:extLst>
          </p:cNvPr>
          <p:cNvSpPr>
            <a:spLocks noGrp="1"/>
          </p:cNvSpPr>
          <p:nvPr>
            <p:ph type="body" sz="quarter" idx="17"/>
          </p:nvPr>
        </p:nvSpPr>
        <p:spPr>
          <a:xfrm>
            <a:off x="359999" y="1693799"/>
            <a:ext cx="2351302" cy="1610522"/>
          </a:xfrm>
        </p:spPr>
        <p:txBody>
          <a:bodyPr vert="horz" lIns="0" tIns="0" rIns="0" bIns="0" rtlCol="0" anchor="ctr">
            <a:noAutofit/>
          </a:bodyPr>
          <a:lstStyle/>
          <a:p>
            <a:pPr marL="342900" indent="-342900">
              <a:buFont typeface="+mj-lt"/>
              <a:buAutoNum type="arabicPeriod"/>
            </a:pPr>
            <a:r>
              <a:rPr lang="en-US" sz="1800" dirty="0">
                <a:latin typeface="+mn-lt"/>
              </a:rPr>
              <a:t>Rips and currents </a:t>
            </a:r>
            <a:r>
              <a:rPr lang="en-AU" sz="1800" dirty="0">
                <a:effectLst/>
                <a:latin typeface="+mn-lt"/>
                <a:ea typeface="Calibri" panose="020F0502020204030204" pitchFamily="34" charset="0"/>
              </a:rPr>
              <a:t>can drag people out to the ocean</a:t>
            </a:r>
          </a:p>
        </p:txBody>
      </p:sp>
      <p:sp>
        <p:nvSpPr>
          <p:cNvPr id="8" name="Text Placeholder 4">
            <a:extLst>
              <a:ext uri="{FF2B5EF4-FFF2-40B4-BE49-F238E27FC236}">
                <a16:creationId xmlns:a16="http://schemas.microsoft.com/office/drawing/2014/main" id="{D7B832DA-AB33-9DDD-2259-A5F6FA779881}"/>
              </a:ext>
            </a:extLst>
          </p:cNvPr>
          <p:cNvSpPr txBox="1">
            <a:spLocks/>
          </p:cNvSpPr>
          <p:nvPr/>
        </p:nvSpPr>
        <p:spPr>
          <a:xfrm>
            <a:off x="359999" y="3911345"/>
            <a:ext cx="2351302" cy="802376"/>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AU" sz="1800" dirty="0">
                <a:latin typeface="+mn-lt"/>
                <a:ea typeface="Calibri" panose="020F0502020204030204" pitchFamily="34" charset="0"/>
              </a:rPr>
              <a:t>I got into trouble</a:t>
            </a:r>
          </a:p>
        </p:txBody>
      </p:sp>
      <p:sp>
        <p:nvSpPr>
          <p:cNvPr id="9" name="Text Placeholder 4">
            <a:extLst>
              <a:ext uri="{FF2B5EF4-FFF2-40B4-BE49-F238E27FC236}">
                <a16:creationId xmlns:a16="http://schemas.microsoft.com/office/drawing/2014/main" id="{C9752CAA-D90D-0620-63F3-A570C1418292}"/>
              </a:ext>
            </a:extLst>
          </p:cNvPr>
          <p:cNvSpPr txBox="1">
            <a:spLocks/>
          </p:cNvSpPr>
          <p:nvPr/>
        </p:nvSpPr>
        <p:spPr>
          <a:xfrm>
            <a:off x="359999" y="5453326"/>
            <a:ext cx="2351302" cy="91209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AU" sz="1800" dirty="0">
                <a:latin typeface="+mn-lt"/>
                <a:ea typeface="Calibri" panose="020F0502020204030204" pitchFamily="34" charset="0"/>
              </a:rPr>
              <a:t>I could have died that day </a:t>
            </a:r>
            <a:endParaRPr lang="en-US" sz="1800" dirty="0">
              <a:latin typeface="+mn-lt"/>
            </a:endParaRPr>
          </a:p>
        </p:txBody>
      </p:sp>
      <p:sp>
        <p:nvSpPr>
          <p:cNvPr id="10" name="Text Placeholder 4">
            <a:extLst>
              <a:ext uri="{FF2B5EF4-FFF2-40B4-BE49-F238E27FC236}">
                <a16:creationId xmlns:a16="http://schemas.microsoft.com/office/drawing/2014/main" id="{61A123B0-6EDC-BD42-A257-0CEEA091CD5B}"/>
              </a:ext>
            </a:extLst>
          </p:cNvPr>
          <p:cNvSpPr txBox="1">
            <a:spLocks/>
          </p:cNvSpPr>
          <p:nvPr/>
        </p:nvSpPr>
        <p:spPr>
          <a:xfrm>
            <a:off x="3726654" y="1693799"/>
            <a:ext cx="2351302" cy="1610522"/>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tx2"/>
                </a:solidFill>
                <a:latin typeface="+mn-lt"/>
              </a:rPr>
              <a:t>if</a:t>
            </a:r>
            <a:endParaRPr lang="en-AU" sz="1800" b="1" dirty="0">
              <a:solidFill>
                <a:schemeClr val="tx2"/>
              </a:solidFill>
              <a:latin typeface="+mn-lt"/>
              <a:ea typeface="Calibri" panose="020F0502020204030204" pitchFamily="34" charset="0"/>
            </a:endParaRPr>
          </a:p>
        </p:txBody>
      </p:sp>
      <p:sp>
        <p:nvSpPr>
          <p:cNvPr id="11" name="Text Placeholder 4">
            <a:extLst>
              <a:ext uri="{FF2B5EF4-FFF2-40B4-BE49-F238E27FC236}">
                <a16:creationId xmlns:a16="http://schemas.microsoft.com/office/drawing/2014/main" id="{3A22D41E-CC21-157D-A1A1-4B52B008B5C5}"/>
              </a:ext>
            </a:extLst>
          </p:cNvPr>
          <p:cNvSpPr txBox="1">
            <a:spLocks/>
          </p:cNvSpPr>
          <p:nvPr/>
        </p:nvSpPr>
        <p:spPr>
          <a:xfrm>
            <a:off x="3726654" y="3911345"/>
            <a:ext cx="2351302" cy="802376"/>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800" b="1" dirty="0">
                <a:solidFill>
                  <a:schemeClr val="tx2"/>
                </a:solidFill>
                <a:latin typeface="+mn-lt"/>
                <a:ea typeface="Calibri" panose="020F0502020204030204" pitchFamily="34" charset="0"/>
              </a:rPr>
              <a:t>before</a:t>
            </a:r>
          </a:p>
        </p:txBody>
      </p:sp>
      <p:sp>
        <p:nvSpPr>
          <p:cNvPr id="12" name="Text Placeholder 4">
            <a:extLst>
              <a:ext uri="{FF2B5EF4-FFF2-40B4-BE49-F238E27FC236}">
                <a16:creationId xmlns:a16="http://schemas.microsoft.com/office/drawing/2014/main" id="{2C097D7F-7A15-F6C8-81EB-3F5BC01817E4}"/>
              </a:ext>
            </a:extLst>
          </p:cNvPr>
          <p:cNvSpPr txBox="1">
            <a:spLocks/>
          </p:cNvSpPr>
          <p:nvPr/>
        </p:nvSpPr>
        <p:spPr>
          <a:xfrm>
            <a:off x="3726654" y="5453326"/>
            <a:ext cx="2351302" cy="91209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800" b="1" dirty="0">
                <a:solidFill>
                  <a:schemeClr val="tx2"/>
                </a:solidFill>
                <a:latin typeface="+mn-lt"/>
                <a:ea typeface="Calibri" panose="020F0502020204030204" pitchFamily="34" charset="0"/>
              </a:rPr>
              <a:t>when</a:t>
            </a:r>
            <a:endParaRPr lang="en-US" sz="1800" b="1" dirty="0">
              <a:solidFill>
                <a:schemeClr val="tx2"/>
              </a:solidFill>
              <a:latin typeface="+mn-lt"/>
            </a:endParaRPr>
          </a:p>
        </p:txBody>
      </p:sp>
      <p:sp>
        <p:nvSpPr>
          <p:cNvPr id="13" name="Text Placeholder 4">
            <a:extLst>
              <a:ext uri="{FF2B5EF4-FFF2-40B4-BE49-F238E27FC236}">
                <a16:creationId xmlns:a16="http://schemas.microsoft.com/office/drawing/2014/main" id="{9E795EE3-D82F-BB2D-A5DB-B2E56D6F2F7A}"/>
              </a:ext>
            </a:extLst>
          </p:cNvPr>
          <p:cNvSpPr txBox="1">
            <a:spLocks/>
          </p:cNvSpPr>
          <p:nvPr/>
        </p:nvSpPr>
        <p:spPr>
          <a:xfrm>
            <a:off x="7093309" y="1693799"/>
            <a:ext cx="2351302" cy="1610522"/>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eriod"/>
            </a:pPr>
            <a:r>
              <a:rPr lang="en-AU" sz="1800" dirty="0">
                <a:effectLst/>
                <a:latin typeface="+mn-lt"/>
                <a:ea typeface="Calibri" panose="020F0502020204030204" pitchFamily="34" charset="0"/>
              </a:rPr>
              <a:t>it weren’t for my swimming lessons</a:t>
            </a:r>
            <a:endParaRPr lang="en-AU" sz="1800" dirty="0">
              <a:latin typeface="+mn-lt"/>
              <a:ea typeface="Calibri" panose="020F0502020204030204" pitchFamily="34" charset="0"/>
            </a:endParaRPr>
          </a:p>
        </p:txBody>
      </p:sp>
      <p:sp>
        <p:nvSpPr>
          <p:cNvPr id="14" name="Text Placeholder 4">
            <a:extLst>
              <a:ext uri="{FF2B5EF4-FFF2-40B4-BE49-F238E27FC236}">
                <a16:creationId xmlns:a16="http://schemas.microsoft.com/office/drawing/2014/main" id="{8982553C-137E-59E7-CA19-9D83012B5AAF}"/>
              </a:ext>
            </a:extLst>
          </p:cNvPr>
          <p:cNvSpPr txBox="1">
            <a:spLocks/>
          </p:cNvSpPr>
          <p:nvPr/>
        </p:nvSpPr>
        <p:spPr>
          <a:xfrm>
            <a:off x="7093309" y="3695127"/>
            <a:ext cx="2351302" cy="1234812"/>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eriod" startAt="2"/>
            </a:pPr>
            <a:r>
              <a:rPr lang="en-AU" sz="1800" dirty="0">
                <a:effectLst/>
                <a:latin typeface="+mn-lt"/>
                <a:ea typeface="Calibri" panose="020F0502020204030204" pitchFamily="34" charset="0"/>
              </a:rPr>
              <a:t>they can do anything to stop it from happening</a:t>
            </a:r>
          </a:p>
        </p:txBody>
      </p:sp>
      <p:sp>
        <p:nvSpPr>
          <p:cNvPr id="15" name="Text Placeholder 4">
            <a:extLst>
              <a:ext uri="{FF2B5EF4-FFF2-40B4-BE49-F238E27FC236}">
                <a16:creationId xmlns:a16="http://schemas.microsoft.com/office/drawing/2014/main" id="{BB367B53-039C-7FBA-DE34-039483FD377C}"/>
              </a:ext>
            </a:extLst>
          </p:cNvPr>
          <p:cNvSpPr txBox="1">
            <a:spLocks/>
          </p:cNvSpPr>
          <p:nvPr/>
        </p:nvSpPr>
        <p:spPr>
          <a:xfrm>
            <a:off x="7093309" y="5320746"/>
            <a:ext cx="2351302" cy="1177254"/>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lphaLcPeriod" startAt="3"/>
            </a:pPr>
            <a:r>
              <a:rPr lang="en-AU" sz="1800" dirty="0">
                <a:effectLst/>
                <a:latin typeface="+mn-lt"/>
                <a:ea typeface="Calibri" panose="020F0502020204030204" pitchFamily="34" charset="0"/>
              </a:rPr>
              <a:t>I knew that the first step was to keep cool</a:t>
            </a:r>
            <a:endParaRPr lang="en-US" sz="1800" dirty="0">
              <a:latin typeface="+mn-lt"/>
            </a:endParaRPr>
          </a:p>
        </p:txBody>
      </p:sp>
      <p:sp>
        <p:nvSpPr>
          <p:cNvPr id="2" name="Slide Number Placeholder 1">
            <a:extLst>
              <a:ext uri="{FF2B5EF4-FFF2-40B4-BE49-F238E27FC236}">
                <a16:creationId xmlns:a16="http://schemas.microsoft.com/office/drawing/2014/main" id="{6A63427B-EA95-2CD0-B704-4047BC71D3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5596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16EA80-CA6B-54D4-91E3-BCC37FFF8711}"/>
              </a:ext>
            </a:extLst>
          </p:cNvPr>
          <p:cNvSpPr>
            <a:spLocks noGrp="1"/>
          </p:cNvSpPr>
          <p:nvPr>
            <p:ph type="title"/>
          </p:nvPr>
        </p:nvSpPr>
        <p:spPr/>
        <p:txBody>
          <a:bodyPr/>
          <a:lstStyle/>
          <a:p>
            <a:r>
              <a:rPr lang="en-US" dirty="0">
                <a:latin typeface="+mj-lt"/>
                <a:cs typeface="Arial"/>
              </a:rPr>
              <a:t>More on the way sentences are used</a:t>
            </a:r>
            <a:endParaRPr lang="en-US" dirty="0">
              <a:latin typeface="+mj-lt"/>
            </a:endParaRPr>
          </a:p>
        </p:txBody>
      </p:sp>
      <p:sp>
        <p:nvSpPr>
          <p:cNvPr id="4" name="Text Placeholder 3">
            <a:extLst>
              <a:ext uri="{FF2B5EF4-FFF2-40B4-BE49-F238E27FC236}">
                <a16:creationId xmlns:a16="http://schemas.microsoft.com/office/drawing/2014/main" id="{E6902CCA-D1B5-0C38-2954-47F76F8C28C9}"/>
              </a:ext>
            </a:extLst>
          </p:cNvPr>
          <p:cNvSpPr>
            <a:spLocks noGrp="1"/>
          </p:cNvSpPr>
          <p:nvPr>
            <p:ph type="body" sz="quarter" idx="18"/>
          </p:nvPr>
        </p:nvSpPr>
        <p:spPr/>
        <p:txBody>
          <a:bodyPr/>
          <a:lstStyle/>
          <a:p>
            <a:r>
              <a:rPr lang="en-US" dirty="0">
                <a:latin typeface="+mj-lt"/>
              </a:rPr>
              <a:t>Creating a voice through choices in sentence structure</a:t>
            </a:r>
          </a:p>
        </p:txBody>
      </p:sp>
      <p:sp>
        <p:nvSpPr>
          <p:cNvPr id="5" name="Text Placeholder 4">
            <a:extLst>
              <a:ext uri="{FF2B5EF4-FFF2-40B4-BE49-F238E27FC236}">
                <a16:creationId xmlns:a16="http://schemas.microsoft.com/office/drawing/2014/main" id="{059D30F7-7561-37B4-73AE-8C15D63D33EB}"/>
              </a:ext>
            </a:extLst>
          </p:cNvPr>
          <p:cNvSpPr>
            <a:spLocks noGrp="1"/>
          </p:cNvSpPr>
          <p:nvPr>
            <p:ph type="body" sz="quarter" idx="17"/>
          </p:nvPr>
        </p:nvSpPr>
        <p:spPr>
          <a:xfrm>
            <a:off x="360000" y="1747086"/>
            <a:ext cx="11484000" cy="2824805"/>
          </a:xfrm>
        </p:spPr>
        <p:txBody>
          <a:bodyPr vert="horz" lIns="0" tIns="0" rIns="0" bIns="0" rtlCol="0" anchor="t">
            <a:noAutofit/>
          </a:bodyPr>
          <a:lstStyle/>
          <a:p>
            <a:r>
              <a:rPr lang="en-AU" sz="2000" dirty="0">
                <a:effectLst/>
                <a:latin typeface="+mn-lt"/>
                <a:ea typeface="Calibri" panose="020F0502020204030204" pitchFamily="34" charset="0"/>
              </a:rPr>
              <a:t>The beach can be very dangerous. Rips and currents can drag people out to the ocean before they can do anything to stop it from happening. </a:t>
            </a:r>
          </a:p>
          <a:p>
            <a:pPr>
              <a:spcBef>
                <a:spcPts val="4800"/>
              </a:spcBef>
            </a:pPr>
            <a:r>
              <a:rPr lang="en-AU" sz="2000" b="1" dirty="0">
                <a:solidFill>
                  <a:schemeClr val="tx2"/>
                </a:solidFill>
                <a:effectLst/>
                <a:latin typeface="+mj-lt"/>
                <a:ea typeface="Calibri" panose="020F0502020204030204" pitchFamily="34" charset="0"/>
              </a:rPr>
              <a:t>Activity</a:t>
            </a:r>
            <a:endParaRPr lang="en-AU" b="1" dirty="0">
              <a:solidFill>
                <a:schemeClr val="tx2"/>
              </a:solidFill>
              <a:latin typeface="+mj-lt"/>
              <a:ea typeface="Calibri" panose="020F0502020204030204" pitchFamily="34" charset="0"/>
            </a:endParaRPr>
          </a:p>
          <a:p>
            <a:r>
              <a:rPr lang="en-AU" sz="2000" dirty="0">
                <a:solidFill>
                  <a:schemeClr val="tx2"/>
                </a:solidFill>
                <a:effectLst/>
                <a:latin typeface="+mn-lt"/>
                <a:ea typeface="Calibri"/>
                <a:cs typeface="Arial"/>
              </a:rPr>
              <a:t>experiment with reordering and combining these 2 sentences in as many different ways as you can.</a:t>
            </a:r>
          </a:p>
          <a:p>
            <a:endParaRPr lang="en-US" dirty="0">
              <a:latin typeface="+mn-lt"/>
            </a:endParaRPr>
          </a:p>
        </p:txBody>
      </p:sp>
      <p:sp>
        <p:nvSpPr>
          <p:cNvPr id="2" name="Slide Number Placeholder 1">
            <a:extLst>
              <a:ext uri="{FF2B5EF4-FFF2-40B4-BE49-F238E27FC236}">
                <a16:creationId xmlns:a16="http://schemas.microsoft.com/office/drawing/2014/main" id="{FE8395DE-F6A0-52CD-5A5D-ACEEB9BE59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75467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E960D-9C2D-2ABE-4C84-4B30CC887790}"/>
              </a:ext>
            </a:extLst>
          </p:cNvPr>
          <p:cNvSpPr>
            <a:spLocks noGrp="1"/>
          </p:cNvSpPr>
          <p:nvPr>
            <p:ph type="title"/>
          </p:nvPr>
        </p:nvSpPr>
        <p:spPr/>
        <p:txBody>
          <a:bodyPr/>
          <a:lstStyle/>
          <a:p>
            <a:r>
              <a:rPr lang="en-AU" dirty="0">
                <a:latin typeface="+mj-lt"/>
              </a:rPr>
              <a:t>A word cline about complex sentences</a:t>
            </a:r>
          </a:p>
        </p:txBody>
      </p:sp>
      <p:sp>
        <p:nvSpPr>
          <p:cNvPr id="5" name="Google Shape;157;p17">
            <a:extLst>
              <a:ext uri="{FF2B5EF4-FFF2-40B4-BE49-F238E27FC236}">
                <a16:creationId xmlns:a16="http://schemas.microsoft.com/office/drawing/2014/main" id="{99DB61E7-8AA7-ACF0-4D64-75BA648AB9A3}"/>
              </a:ext>
              <a:ext uri="{C183D7F6-B498-43B3-948B-1728B52AA6E4}">
                <adec:decorative xmlns:adec="http://schemas.microsoft.com/office/drawing/2017/decorative" val="1"/>
              </a:ext>
            </a:extLst>
          </p:cNvPr>
          <p:cNvSpPr/>
          <p:nvPr/>
        </p:nvSpPr>
        <p:spPr>
          <a:xfrm>
            <a:off x="360000" y="2166818"/>
            <a:ext cx="11425200" cy="1227200"/>
          </a:xfrm>
          <a:prstGeom prst="leftRightArrow">
            <a:avLst>
              <a:gd name="adj1" fmla="val 47499"/>
              <a:gd name="adj2" fmla="val 36248"/>
            </a:avLst>
          </a:prstGeom>
          <a:gradFill flip="none" rotWithShape="1">
            <a:gsLst>
              <a:gs pos="53000">
                <a:srgbClr val="7030A0"/>
              </a:gs>
              <a:gs pos="0">
                <a:srgbClr val="00ACC2"/>
              </a:gs>
              <a:gs pos="100000">
                <a:srgbClr val="B51458"/>
              </a:gs>
            </a:gsLst>
            <a:lin ang="0" scaled="1"/>
            <a:tileRect/>
          </a:gradFill>
          <a:ln>
            <a:noFill/>
          </a:ln>
        </p:spPr>
        <p:txBody>
          <a:bodyPr spcFirstLastPara="1" wrap="square" lIns="121900" tIns="60933" rIns="121900" bIns="60933" anchor="ctr" anchorCtr="0">
            <a:noAutofit/>
          </a:bodyPr>
          <a:lstStyle/>
          <a:p>
            <a:pPr algn="ctr"/>
            <a:endParaRPr sz="1867">
              <a:solidFill>
                <a:schemeClr val="lt1"/>
              </a:solidFill>
              <a:latin typeface="Calibri"/>
              <a:ea typeface="Calibri"/>
              <a:cs typeface="Calibri"/>
              <a:sym typeface="Calibri"/>
            </a:endParaRPr>
          </a:p>
        </p:txBody>
      </p:sp>
      <p:sp>
        <p:nvSpPr>
          <p:cNvPr id="6" name="Google Shape;159;p17">
            <a:extLst>
              <a:ext uri="{FF2B5EF4-FFF2-40B4-BE49-F238E27FC236}">
                <a16:creationId xmlns:a16="http://schemas.microsoft.com/office/drawing/2014/main" id="{7F1EB844-4665-02DA-BFAA-08669BB4D4C1}"/>
              </a:ext>
            </a:extLst>
          </p:cNvPr>
          <p:cNvSpPr txBox="1"/>
          <p:nvPr/>
        </p:nvSpPr>
        <p:spPr>
          <a:xfrm>
            <a:off x="817723" y="2567903"/>
            <a:ext cx="1776619" cy="416338"/>
          </a:xfrm>
          <a:prstGeom prst="rect">
            <a:avLst/>
          </a:prstGeom>
          <a:solidFill>
            <a:srgbClr val="E5F7FC"/>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Totally chilled</a:t>
            </a:r>
            <a:endParaRPr dirty="0">
              <a:latin typeface="+mj-lt"/>
            </a:endParaRPr>
          </a:p>
        </p:txBody>
      </p:sp>
      <p:sp>
        <p:nvSpPr>
          <p:cNvPr id="35" name="Google Shape;150;p17">
            <a:extLst>
              <a:ext uri="{FF2B5EF4-FFF2-40B4-BE49-F238E27FC236}">
                <a16:creationId xmlns:a16="http://schemas.microsoft.com/office/drawing/2014/main" id="{2C8D5980-E31C-D116-C526-1E9BD2B1A7E5}"/>
              </a:ext>
            </a:extLst>
          </p:cNvPr>
          <p:cNvSpPr/>
          <p:nvPr/>
        </p:nvSpPr>
        <p:spPr>
          <a:xfrm>
            <a:off x="1355372" y="4751748"/>
            <a:ext cx="1487200" cy="474400"/>
          </a:xfrm>
          <a:prstGeom prst="roundRect">
            <a:avLst>
              <a:gd name="adj" fmla="val 10628"/>
            </a:avLst>
          </a:prstGeom>
          <a:noFill/>
          <a:ln w="19050" cap="flat" cmpd="sng">
            <a:solidFill>
              <a:srgbClr val="2088B8"/>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4" name="Google Shape;150;p17">
            <a:extLst>
              <a:ext uri="{FF2B5EF4-FFF2-40B4-BE49-F238E27FC236}">
                <a16:creationId xmlns:a16="http://schemas.microsoft.com/office/drawing/2014/main" id="{87964B53-2E38-3E11-BE23-36598CC6123F}"/>
              </a:ext>
            </a:extLst>
          </p:cNvPr>
          <p:cNvSpPr/>
          <p:nvPr/>
        </p:nvSpPr>
        <p:spPr>
          <a:xfrm>
            <a:off x="2347600" y="3970718"/>
            <a:ext cx="1487200" cy="474400"/>
          </a:xfrm>
          <a:prstGeom prst="roundRect">
            <a:avLst>
              <a:gd name="adj" fmla="val 10628"/>
            </a:avLst>
          </a:prstGeom>
          <a:noFill/>
          <a:ln w="19050" cap="flat" cmpd="sng">
            <a:solidFill>
              <a:srgbClr val="3274B3"/>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at ease</a:t>
            </a:r>
            <a:endParaRPr sz="2000" dirty="0">
              <a:cs typeface="Arial" panose="020B0604020202020204" pitchFamily="34" charset="0"/>
            </a:endParaRPr>
          </a:p>
        </p:txBody>
      </p:sp>
      <p:sp>
        <p:nvSpPr>
          <p:cNvPr id="36" name="Google Shape;150;p17">
            <a:extLst>
              <a:ext uri="{FF2B5EF4-FFF2-40B4-BE49-F238E27FC236}">
                <a16:creationId xmlns:a16="http://schemas.microsoft.com/office/drawing/2014/main" id="{24C79FC4-C263-5F73-A14A-DCD403846F10}"/>
              </a:ext>
            </a:extLst>
          </p:cNvPr>
          <p:cNvSpPr/>
          <p:nvPr/>
        </p:nvSpPr>
        <p:spPr>
          <a:xfrm>
            <a:off x="3339703" y="4751748"/>
            <a:ext cx="1727161" cy="474400"/>
          </a:xfrm>
          <a:prstGeom prst="roundRect">
            <a:avLst>
              <a:gd name="adj" fmla="val 10628"/>
            </a:avLst>
          </a:prstGeom>
          <a:noFill/>
          <a:ln w="19050" cap="flat" cmpd="sng">
            <a:solidFill>
              <a:srgbClr val="4560A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comfortable</a:t>
            </a:r>
            <a:endParaRPr sz="2000" dirty="0">
              <a:cs typeface="Arial" panose="020B0604020202020204" pitchFamily="34" charset="0"/>
            </a:endParaRPr>
          </a:p>
        </p:txBody>
      </p:sp>
      <p:sp>
        <p:nvSpPr>
          <p:cNvPr id="33" name="Google Shape;150;p17">
            <a:extLst>
              <a:ext uri="{FF2B5EF4-FFF2-40B4-BE49-F238E27FC236}">
                <a16:creationId xmlns:a16="http://schemas.microsoft.com/office/drawing/2014/main" id="{859882BF-8E8C-13EE-6E19-3CA8744A567B}"/>
              </a:ext>
            </a:extLst>
          </p:cNvPr>
          <p:cNvSpPr/>
          <p:nvPr/>
        </p:nvSpPr>
        <p:spPr>
          <a:xfrm>
            <a:off x="4335200" y="3970718"/>
            <a:ext cx="1487200" cy="474400"/>
          </a:xfrm>
          <a:prstGeom prst="roundRect">
            <a:avLst>
              <a:gd name="adj" fmla="val 10628"/>
            </a:avLst>
          </a:prstGeom>
          <a:noFill/>
          <a:ln w="19050" cap="flat" cmpd="sng">
            <a:solidFill>
              <a:srgbClr val="574BA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sp>
        <p:nvSpPr>
          <p:cNvPr id="37" name="Google Shape;150;p17">
            <a:extLst>
              <a:ext uri="{FF2B5EF4-FFF2-40B4-BE49-F238E27FC236}">
                <a16:creationId xmlns:a16="http://schemas.microsoft.com/office/drawing/2014/main" id="{52A0090A-7B72-4B94-D8D5-8C494E77D834}"/>
              </a:ext>
            </a:extLst>
          </p:cNvPr>
          <p:cNvSpPr/>
          <p:nvPr/>
        </p:nvSpPr>
        <p:spPr>
          <a:xfrm>
            <a:off x="5324036" y="4751748"/>
            <a:ext cx="1487200" cy="474400"/>
          </a:xfrm>
          <a:prstGeom prst="roundRect">
            <a:avLst>
              <a:gd name="adj" fmla="val 10628"/>
            </a:avLst>
          </a:prstGeom>
          <a:noFill/>
          <a:ln w="19050" cap="flat" cmpd="sng">
            <a:solidFill>
              <a:srgbClr val="6A37A2"/>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coping</a:t>
            </a:r>
            <a:endParaRPr sz="2000" dirty="0">
              <a:cs typeface="Arial" panose="020B0604020202020204" pitchFamily="34" charset="0"/>
            </a:endParaRPr>
          </a:p>
        </p:txBody>
      </p:sp>
      <p:sp>
        <p:nvSpPr>
          <p:cNvPr id="32" name="Google Shape;150;p17">
            <a:extLst>
              <a:ext uri="{FF2B5EF4-FFF2-40B4-BE49-F238E27FC236}">
                <a16:creationId xmlns:a16="http://schemas.microsoft.com/office/drawing/2014/main" id="{7757179D-2318-0202-844F-FDD1F4E647B7}"/>
              </a:ext>
            </a:extLst>
          </p:cNvPr>
          <p:cNvSpPr/>
          <p:nvPr/>
        </p:nvSpPr>
        <p:spPr>
          <a:xfrm>
            <a:off x="6322800" y="3970718"/>
            <a:ext cx="1487200" cy="474400"/>
          </a:xfrm>
          <a:prstGeom prst="roundRect">
            <a:avLst>
              <a:gd name="adj" fmla="val 10628"/>
            </a:avLst>
          </a:prstGeom>
          <a:noFill/>
          <a:ln w="19050" cap="flat" cmpd="sng">
            <a:solidFill>
              <a:srgbClr val="782D97"/>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Word</a:t>
            </a:r>
            <a:endParaRPr sz="2000" dirty="0">
              <a:cs typeface="Arial" panose="020B0604020202020204" pitchFamily="34" charset="0"/>
            </a:endParaRPr>
          </a:p>
        </p:txBody>
      </p:sp>
      <p:sp>
        <p:nvSpPr>
          <p:cNvPr id="38" name="Google Shape;150;p17">
            <a:extLst>
              <a:ext uri="{FF2B5EF4-FFF2-40B4-BE49-F238E27FC236}">
                <a16:creationId xmlns:a16="http://schemas.microsoft.com/office/drawing/2014/main" id="{897CA775-E96A-5087-90AA-AD1E8962328F}"/>
              </a:ext>
            </a:extLst>
          </p:cNvPr>
          <p:cNvSpPr/>
          <p:nvPr/>
        </p:nvSpPr>
        <p:spPr>
          <a:xfrm>
            <a:off x="7190509" y="4751748"/>
            <a:ext cx="1722918" cy="474400"/>
          </a:xfrm>
          <a:prstGeom prst="roundRect">
            <a:avLst>
              <a:gd name="adj" fmla="val 10628"/>
            </a:avLst>
          </a:prstGeom>
          <a:noFill/>
          <a:ln w="19050" cap="flat" cmpd="sng">
            <a:solidFill>
              <a:srgbClr val="85278A"/>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in the dark</a:t>
            </a:r>
            <a:endParaRPr sz="2000" dirty="0">
              <a:cs typeface="Arial" panose="020B0604020202020204" pitchFamily="34" charset="0"/>
            </a:endParaRPr>
          </a:p>
        </p:txBody>
      </p:sp>
      <p:sp>
        <p:nvSpPr>
          <p:cNvPr id="31" name="Google Shape;150;p17">
            <a:extLst>
              <a:ext uri="{FF2B5EF4-FFF2-40B4-BE49-F238E27FC236}">
                <a16:creationId xmlns:a16="http://schemas.microsoft.com/office/drawing/2014/main" id="{3EE05D73-B371-2EFF-C6AF-F2E7494886E7}"/>
              </a:ext>
            </a:extLst>
          </p:cNvPr>
          <p:cNvSpPr/>
          <p:nvPr/>
        </p:nvSpPr>
        <p:spPr>
          <a:xfrm>
            <a:off x="8310400" y="3970718"/>
            <a:ext cx="1487200" cy="474400"/>
          </a:xfrm>
          <a:prstGeom prst="roundRect">
            <a:avLst>
              <a:gd name="adj" fmla="val 10628"/>
            </a:avLst>
          </a:prstGeom>
          <a:noFill/>
          <a:ln w="19050" cap="flat" cmpd="sng">
            <a:solidFill>
              <a:srgbClr val="92227D"/>
            </a:solidFill>
            <a:prstDash val="solid"/>
            <a:round/>
            <a:headEnd type="none" w="med" len="med"/>
            <a:tailEnd type="none" w="med" len="med"/>
          </a:ln>
        </p:spPr>
        <p:txBody>
          <a:bodyPr spcFirstLastPara="1" wrap="square" lIns="144000" tIns="0" rIns="144000" bIns="60933" anchor="b" anchorCtr="0">
            <a:noAutofit/>
          </a:bodyPr>
          <a:lstStyle/>
          <a:p>
            <a:pPr algn="ctr"/>
            <a:r>
              <a:rPr lang="en-US" sz="2000" dirty="0">
                <a:ea typeface="Calibri"/>
                <a:cs typeface="Arial" panose="020B0604020202020204" pitchFamily="34" charset="0"/>
                <a:sym typeface="Calibri"/>
              </a:rPr>
              <a:t>confused</a:t>
            </a:r>
            <a:endParaRPr sz="2000" dirty="0">
              <a:cs typeface="Arial" panose="020B0604020202020204" pitchFamily="34" charset="0"/>
            </a:endParaRPr>
          </a:p>
        </p:txBody>
      </p:sp>
      <p:sp>
        <p:nvSpPr>
          <p:cNvPr id="39" name="Google Shape;150;p17">
            <a:extLst>
              <a:ext uri="{FF2B5EF4-FFF2-40B4-BE49-F238E27FC236}">
                <a16:creationId xmlns:a16="http://schemas.microsoft.com/office/drawing/2014/main" id="{82718AA7-663D-43F6-0B00-AECAE20F87E3}"/>
              </a:ext>
            </a:extLst>
          </p:cNvPr>
          <p:cNvSpPr/>
          <p:nvPr/>
        </p:nvSpPr>
        <p:spPr>
          <a:xfrm>
            <a:off x="9292701" y="4751748"/>
            <a:ext cx="1487200" cy="474400"/>
          </a:xfrm>
          <a:prstGeom prst="roundRect">
            <a:avLst>
              <a:gd name="adj" fmla="val 10628"/>
            </a:avLst>
          </a:prstGeom>
          <a:noFill/>
          <a:ln w="19050" cap="flat" cmpd="sng">
            <a:solidFill>
              <a:srgbClr val="9E1D70"/>
            </a:solidFill>
            <a:prstDash val="solid"/>
            <a:round/>
            <a:headEnd type="none" w="med" len="med"/>
            <a:tailEnd type="none" w="med" len="med"/>
          </a:ln>
        </p:spPr>
        <p:txBody>
          <a:bodyPr spcFirstLastPara="1" wrap="square" lIns="144000" tIns="0" rIns="144000" bIns="60933" anchor="b" anchorCtr="0">
            <a:noAutofit/>
          </a:bodyPr>
          <a:lstStyle/>
          <a:p>
            <a:pPr algn="ctr"/>
            <a:r>
              <a:rPr lang="en-US" sz="2000">
                <a:ea typeface="Calibri"/>
                <a:cs typeface="Arial" panose="020B0604020202020204" pitchFamily="34" charset="0"/>
                <a:sym typeface="Calibri"/>
              </a:rPr>
              <a:t>Word</a:t>
            </a:r>
            <a:endParaRPr sz="2000">
              <a:cs typeface="Arial" panose="020B0604020202020204" pitchFamily="34" charset="0"/>
            </a:endParaRPr>
          </a:p>
        </p:txBody>
      </p:sp>
      <p:grpSp>
        <p:nvGrpSpPr>
          <p:cNvPr id="7" name="Group 6">
            <a:extLst>
              <a:ext uri="{FF2B5EF4-FFF2-40B4-BE49-F238E27FC236}">
                <a16:creationId xmlns:a16="http://schemas.microsoft.com/office/drawing/2014/main" id="{7C0D2596-FAA0-F2F1-F66C-1B3BC6A3A032}"/>
              </a:ext>
              <a:ext uri="{C183D7F6-B498-43B3-948B-1728B52AA6E4}">
                <adec:decorative xmlns:adec="http://schemas.microsoft.com/office/drawing/2017/decorative" val="1"/>
              </a:ext>
            </a:extLst>
          </p:cNvPr>
          <p:cNvGrpSpPr/>
          <p:nvPr/>
        </p:nvGrpSpPr>
        <p:grpSpPr>
          <a:xfrm>
            <a:off x="2096404" y="3062108"/>
            <a:ext cx="7942433" cy="1689640"/>
            <a:chOff x="2096404" y="3062108"/>
            <a:chExt cx="7942433" cy="1689640"/>
          </a:xfrm>
        </p:grpSpPr>
        <p:cxnSp>
          <p:nvCxnSpPr>
            <p:cNvPr id="43" name="Straight Connector 42">
              <a:extLst>
                <a:ext uri="{FF2B5EF4-FFF2-40B4-BE49-F238E27FC236}">
                  <a16:creationId xmlns:a16="http://schemas.microsoft.com/office/drawing/2014/main" id="{EA1B2EBF-C936-8ED3-1FEC-2A5062F21443}"/>
                </a:ext>
                <a:ext uri="{C183D7F6-B498-43B3-948B-1728B52AA6E4}">
                  <adec:decorative xmlns:adec="http://schemas.microsoft.com/office/drawing/2017/decorative" val="1"/>
                </a:ext>
              </a:extLst>
            </p:cNvPr>
            <p:cNvCxnSpPr>
              <a:cxnSpLocks/>
            </p:cNvCxnSpPr>
            <p:nvPr/>
          </p:nvCxnSpPr>
          <p:spPr>
            <a:xfrm>
              <a:off x="3089208" y="3062108"/>
              <a:ext cx="0" cy="899858"/>
            </a:xfrm>
            <a:prstGeom prst="line">
              <a:avLst/>
            </a:prstGeom>
            <a:noFill/>
            <a:ln w="19050" cap="flat" cmpd="sng">
              <a:solidFill>
                <a:srgbClr val="3274B3"/>
              </a:solidFill>
              <a:prstDash val="solid"/>
              <a:round/>
              <a:headEnd type="none" w="med" len="med"/>
              <a:tailEnd type="none" w="med" len="med"/>
            </a:ln>
          </p:spPr>
        </p:cxnSp>
        <p:cxnSp>
          <p:nvCxnSpPr>
            <p:cNvPr id="44" name="Straight Connector 43">
              <a:extLst>
                <a:ext uri="{FF2B5EF4-FFF2-40B4-BE49-F238E27FC236}">
                  <a16:creationId xmlns:a16="http://schemas.microsoft.com/office/drawing/2014/main" id="{4D504782-E17D-4247-6DEF-607613663E13}"/>
                </a:ext>
                <a:ext uri="{C183D7F6-B498-43B3-948B-1728B52AA6E4}">
                  <adec:decorative xmlns:adec="http://schemas.microsoft.com/office/drawing/2017/decorative" val="1"/>
                </a:ext>
              </a:extLst>
            </p:cNvPr>
            <p:cNvCxnSpPr>
              <a:cxnSpLocks/>
            </p:cNvCxnSpPr>
            <p:nvPr/>
          </p:nvCxnSpPr>
          <p:spPr>
            <a:xfrm>
              <a:off x="5074816" y="3070860"/>
              <a:ext cx="0" cy="899858"/>
            </a:xfrm>
            <a:prstGeom prst="line">
              <a:avLst/>
            </a:prstGeom>
            <a:noFill/>
            <a:ln w="19050" cap="flat" cmpd="sng">
              <a:solidFill>
                <a:srgbClr val="574BA7"/>
              </a:solidFill>
              <a:prstDash val="solid"/>
              <a:round/>
              <a:headEnd type="none" w="med" len="med"/>
              <a:tailEnd type="none" w="med" len="med"/>
            </a:ln>
          </p:spPr>
        </p:cxnSp>
        <p:cxnSp>
          <p:nvCxnSpPr>
            <p:cNvPr id="45" name="Straight Connector 44">
              <a:extLst>
                <a:ext uri="{FF2B5EF4-FFF2-40B4-BE49-F238E27FC236}">
                  <a16:creationId xmlns:a16="http://schemas.microsoft.com/office/drawing/2014/main" id="{D048D39B-ACB7-E88A-C258-0EBBA09AA163}"/>
                </a:ext>
                <a:ext uri="{C183D7F6-B498-43B3-948B-1728B52AA6E4}">
                  <adec:decorative xmlns:adec="http://schemas.microsoft.com/office/drawing/2017/decorative" val="1"/>
                </a:ext>
              </a:extLst>
            </p:cNvPr>
            <p:cNvCxnSpPr>
              <a:cxnSpLocks/>
            </p:cNvCxnSpPr>
            <p:nvPr/>
          </p:nvCxnSpPr>
          <p:spPr>
            <a:xfrm>
              <a:off x="7060424" y="3070860"/>
              <a:ext cx="0" cy="899858"/>
            </a:xfrm>
            <a:prstGeom prst="line">
              <a:avLst/>
            </a:prstGeom>
            <a:noFill/>
            <a:ln w="19050" cap="flat" cmpd="sng">
              <a:solidFill>
                <a:srgbClr val="782D97"/>
              </a:solidFill>
              <a:prstDash val="solid"/>
              <a:round/>
              <a:headEnd type="none" w="med" len="med"/>
              <a:tailEnd type="none" w="med" len="med"/>
            </a:ln>
          </p:spPr>
        </p:cxnSp>
        <p:cxnSp>
          <p:nvCxnSpPr>
            <p:cNvPr id="46" name="Straight Connector 45">
              <a:extLst>
                <a:ext uri="{FF2B5EF4-FFF2-40B4-BE49-F238E27FC236}">
                  <a16:creationId xmlns:a16="http://schemas.microsoft.com/office/drawing/2014/main" id="{E134792E-AB91-324D-C639-768AB3FFDE1B}"/>
                </a:ext>
                <a:ext uri="{C183D7F6-B498-43B3-948B-1728B52AA6E4}">
                  <adec:decorative xmlns:adec="http://schemas.microsoft.com/office/drawing/2017/decorative" val="1"/>
                </a:ext>
              </a:extLst>
            </p:cNvPr>
            <p:cNvCxnSpPr>
              <a:cxnSpLocks/>
            </p:cNvCxnSpPr>
            <p:nvPr/>
          </p:nvCxnSpPr>
          <p:spPr>
            <a:xfrm>
              <a:off x="9046032" y="3070860"/>
              <a:ext cx="0" cy="899858"/>
            </a:xfrm>
            <a:prstGeom prst="line">
              <a:avLst/>
            </a:prstGeom>
            <a:noFill/>
            <a:ln w="19050" cap="flat" cmpd="sng">
              <a:solidFill>
                <a:srgbClr val="92227D"/>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01A9A4E2-2672-096C-711E-54ED66A32AE6}"/>
                </a:ext>
                <a:ext uri="{C183D7F6-B498-43B3-948B-1728B52AA6E4}">
                  <adec:decorative xmlns:adec="http://schemas.microsoft.com/office/drawing/2017/decorative" val="1"/>
                </a:ext>
              </a:extLst>
            </p:cNvPr>
            <p:cNvCxnSpPr>
              <a:cxnSpLocks/>
            </p:cNvCxnSpPr>
            <p:nvPr/>
          </p:nvCxnSpPr>
          <p:spPr>
            <a:xfrm>
              <a:off x="2096404" y="3073978"/>
              <a:ext cx="0" cy="1677770"/>
            </a:xfrm>
            <a:prstGeom prst="line">
              <a:avLst/>
            </a:prstGeom>
            <a:noFill/>
            <a:ln w="19050" cap="flat" cmpd="sng">
              <a:solidFill>
                <a:srgbClr val="2088B8"/>
              </a:solidFill>
              <a:prstDash val="solid"/>
              <a:round/>
              <a:headEnd type="none" w="med" len="med"/>
              <a:tailEnd type="none" w="med" len="med"/>
            </a:ln>
          </p:spPr>
        </p:cxnSp>
        <p:cxnSp>
          <p:nvCxnSpPr>
            <p:cNvPr id="50" name="Straight Connector 49">
              <a:extLst>
                <a:ext uri="{FF2B5EF4-FFF2-40B4-BE49-F238E27FC236}">
                  <a16:creationId xmlns:a16="http://schemas.microsoft.com/office/drawing/2014/main" id="{A0D9E4C2-4E4F-7ADE-E43C-6578BB5CCB22}"/>
                </a:ext>
                <a:ext uri="{C183D7F6-B498-43B3-948B-1728B52AA6E4}">
                  <adec:decorative xmlns:adec="http://schemas.microsoft.com/office/drawing/2017/decorative" val="1"/>
                </a:ext>
              </a:extLst>
            </p:cNvPr>
            <p:cNvCxnSpPr>
              <a:cxnSpLocks/>
            </p:cNvCxnSpPr>
            <p:nvPr/>
          </p:nvCxnSpPr>
          <p:spPr>
            <a:xfrm>
              <a:off x="10038837" y="3067468"/>
              <a:ext cx="0" cy="1677770"/>
            </a:xfrm>
            <a:prstGeom prst="line">
              <a:avLst/>
            </a:prstGeom>
            <a:noFill/>
            <a:ln w="19050" cap="flat" cmpd="sng">
              <a:solidFill>
                <a:srgbClr val="9E1D70"/>
              </a:solidFill>
              <a:prstDash val="solid"/>
              <a:round/>
              <a:headEnd type="none" w="med" len="med"/>
              <a:tailEnd type="none" w="med" len="med"/>
            </a:ln>
          </p:spPr>
        </p:cxnSp>
        <p:cxnSp>
          <p:nvCxnSpPr>
            <p:cNvPr id="51" name="Straight Connector 50">
              <a:extLst>
                <a:ext uri="{FF2B5EF4-FFF2-40B4-BE49-F238E27FC236}">
                  <a16:creationId xmlns:a16="http://schemas.microsoft.com/office/drawing/2014/main" id="{E7058378-3163-6275-23B4-BC778702C830}"/>
                </a:ext>
                <a:ext uri="{C183D7F6-B498-43B3-948B-1728B52AA6E4}">
                  <adec:decorative xmlns:adec="http://schemas.microsoft.com/office/drawing/2017/decorative" val="1"/>
                </a:ext>
              </a:extLst>
            </p:cNvPr>
            <p:cNvCxnSpPr>
              <a:cxnSpLocks/>
            </p:cNvCxnSpPr>
            <p:nvPr/>
          </p:nvCxnSpPr>
          <p:spPr>
            <a:xfrm>
              <a:off x="4082012" y="3073978"/>
              <a:ext cx="0" cy="1677770"/>
            </a:xfrm>
            <a:prstGeom prst="line">
              <a:avLst/>
            </a:prstGeom>
            <a:noFill/>
            <a:ln w="19050" cap="flat" cmpd="sng">
              <a:solidFill>
                <a:srgbClr val="4560AD"/>
              </a:solidFill>
              <a:prstDash val="solid"/>
              <a:round/>
              <a:headEnd type="none" w="med" len="med"/>
              <a:tailEnd type="none" w="med" len="med"/>
            </a:ln>
          </p:spPr>
        </p:cxnSp>
        <p:cxnSp>
          <p:nvCxnSpPr>
            <p:cNvPr id="52" name="Straight Connector 51">
              <a:extLst>
                <a:ext uri="{FF2B5EF4-FFF2-40B4-BE49-F238E27FC236}">
                  <a16:creationId xmlns:a16="http://schemas.microsoft.com/office/drawing/2014/main" id="{799951D6-C396-497D-17A7-EF7D59083970}"/>
                </a:ext>
                <a:ext uri="{C183D7F6-B498-43B3-948B-1728B52AA6E4}">
                  <adec:decorative xmlns:adec="http://schemas.microsoft.com/office/drawing/2017/decorative" val="1"/>
                </a:ext>
              </a:extLst>
            </p:cNvPr>
            <p:cNvCxnSpPr>
              <a:cxnSpLocks/>
            </p:cNvCxnSpPr>
            <p:nvPr/>
          </p:nvCxnSpPr>
          <p:spPr>
            <a:xfrm>
              <a:off x="6067620" y="3064448"/>
              <a:ext cx="0" cy="1677770"/>
            </a:xfrm>
            <a:prstGeom prst="line">
              <a:avLst/>
            </a:prstGeom>
            <a:noFill/>
            <a:ln w="19050" cap="flat" cmpd="sng">
              <a:solidFill>
                <a:srgbClr val="6A37A2"/>
              </a:solidFill>
              <a:prstDash val="solid"/>
              <a:round/>
              <a:headEnd type="none" w="med" len="med"/>
              <a:tailEnd type="none" w="med" len="med"/>
            </a:ln>
          </p:spPr>
        </p:cxnSp>
        <p:cxnSp>
          <p:nvCxnSpPr>
            <p:cNvPr id="53" name="Straight Connector 52">
              <a:extLst>
                <a:ext uri="{FF2B5EF4-FFF2-40B4-BE49-F238E27FC236}">
                  <a16:creationId xmlns:a16="http://schemas.microsoft.com/office/drawing/2014/main" id="{E5240C6D-C529-CFAC-E423-A1441290840E}"/>
                </a:ext>
                <a:ext uri="{C183D7F6-B498-43B3-948B-1728B52AA6E4}">
                  <adec:decorative xmlns:adec="http://schemas.microsoft.com/office/drawing/2017/decorative" val="1"/>
                </a:ext>
              </a:extLst>
            </p:cNvPr>
            <p:cNvCxnSpPr>
              <a:cxnSpLocks/>
            </p:cNvCxnSpPr>
            <p:nvPr/>
          </p:nvCxnSpPr>
          <p:spPr>
            <a:xfrm>
              <a:off x="8053228" y="3073978"/>
              <a:ext cx="0" cy="1677770"/>
            </a:xfrm>
            <a:prstGeom prst="line">
              <a:avLst/>
            </a:prstGeom>
            <a:noFill/>
            <a:ln w="19050" cap="flat" cmpd="sng">
              <a:solidFill>
                <a:srgbClr val="85278A"/>
              </a:solidFill>
              <a:prstDash val="solid"/>
              <a:round/>
              <a:headEnd type="none" w="med" len="med"/>
              <a:tailEnd type="none" w="med" len="med"/>
            </a:ln>
          </p:spPr>
        </p:cxnSp>
      </p:grpSp>
      <p:sp>
        <p:nvSpPr>
          <p:cNvPr id="54" name="Google Shape;159;p17">
            <a:extLst>
              <a:ext uri="{FF2B5EF4-FFF2-40B4-BE49-F238E27FC236}">
                <a16:creationId xmlns:a16="http://schemas.microsoft.com/office/drawing/2014/main" id="{32D4B2C4-C319-BC2D-5FDC-EC18B2446EB0}"/>
              </a:ext>
            </a:extLst>
          </p:cNvPr>
          <p:cNvSpPr txBox="1"/>
          <p:nvPr/>
        </p:nvSpPr>
        <p:spPr>
          <a:xfrm>
            <a:off x="9484243" y="2570961"/>
            <a:ext cx="1858966" cy="416338"/>
          </a:xfrm>
          <a:prstGeom prst="rect">
            <a:avLst/>
          </a:prstGeom>
          <a:solidFill>
            <a:srgbClr val="FBDBE7"/>
          </a:solidFill>
          <a:ln w="19050" cap="flat" cmpd="sng">
            <a:noFill/>
            <a:prstDash val="solid"/>
            <a:miter lim="800000"/>
            <a:headEnd type="none" w="sm" len="sm"/>
            <a:tailEnd type="none" w="sm" len="sm"/>
          </a:ln>
          <a:effectLst/>
        </p:spPr>
        <p:txBody>
          <a:bodyPr spcFirstLastPara="1" wrap="square" lIns="79125" tIns="39550" rIns="79125" bIns="39550" anchor="ctr" anchorCtr="0">
            <a:noAutofit/>
          </a:bodyPr>
          <a:lstStyle>
            <a:defPPr>
              <a:defRPr lang="en-US"/>
            </a:defPPr>
            <a:lvl1pPr algn="ctr">
              <a:buClr>
                <a:srgbClr val="000000"/>
              </a:buClr>
              <a:buFont typeface="Arial"/>
              <a:defRPr sz="1800" b="1">
                <a:solidFill>
                  <a:srgbClr val="000000"/>
                </a:solidFill>
                <a:latin typeface="Arial" panose="020B0604020202020204" pitchFamily="34" charset="0"/>
                <a:cs typeface="Arial" panose="020B0604020202020204" pitchFamily="34" charset="0"/>
              </a:defRPr>
            </a:lvl1pPr>
          </a:lstStyle>
          <a:p>
            <a:r>
              <a:rPr lang="en-US" dirty="0">
                <a:latin typeface="+mj-lt"/>
                <a:sym typeface="Calibri"/>
              </a:rPr>
              <a:t>Totally frazzled</a:t>
            </a:r>
            <a:endParaRPr dirty="0">
              <a:latin typeface="+mj-lt"/>
            </a:endParaRPr>
          </a:p>
        </p:txBody>
      </p:sp>
      <p:sp>
        <p:nvSpPr>
          <p:cNvPr id="2" name="Slide Number Placeholder 1">
            <a:extLst>
              <a:ext uri="{FF2B5EF4-FFF2-40B4-BE49-F238E27FC236}">
                <a16:creationId xmlns:a16="http://schemas.microsoft.com/office/drawing/2014/main" id="{DEEC3785-2D83-C31F-CCD2-1FEB61AE39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368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8C0C907-9ED1-7B93-54C9-6158997170AD}"/>
              </a:ext>
              <a:ext uri="{C183D7F6-B498-43B3-948B-1728B52AA6E4}">
                <adec:decorative xmlns:adec="http://schemas.microsoft.com/office/drawing/2017/decorative" val="1"/>
              </a:ext>
            </a:extLst>
          </p:cNvPr>
          <p:cNvGrpSpPr/>
          <p:nvPr/>
        </p:nvGrpSpPr>
        <p:grpSpPr>
          <a:xfrm>
            <a:off x="804077" y="950571"/>
            <a:ext cx="11163354" cy="5500861"/>
            <a:chOff x="804077" y="950571"/>
            <a:chExt cx="11163354" cy="5500861"/>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a:solidFill>
                  <a:schemeClr val="tx1"/>
                </a:solidFill>
                <a:latin typeface="Arial" panose="020B0604020202020204" pitchFamily="34" charset="0"/>
                <a:cs typeface="Arial" panose="020B0604020202020204" pitchFamily="34" charset="0"/>
              </a:endParaRPr>
            </a:p>
          </p:txBody>
        </p:sp>
      </p:gr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a:latin typeface="+mn-lt"/>
                <a:sym typeface="Montserrat"/>
              </a:rPr>
              <a:t>1. </a:t>
            </a:r>
            <a:endParaRPr>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3. </a:t>
            </a:r>
            <a:endParaRPr sz="160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a:ea typeface="Montserrat"/>
                <a:cs typeface="Arial" panose="020B0604020202020204" pitchFamily="34" charset="0"/>
                <a:sym typeface="Montserrat"/>
              </a:rPr>
              <a:t>1. </a:t>
            </a:r>
            <a:endParaRPr sz="1600">
              <a:ea typeface="Montserrat"/>
              <a:cs typeface="Arial" panose="020B0604020202020204" pitchFamily="34" charset="0"/>
              <a:sym typeface="Montserrat"/>
            </a:endParaRPr>
          </a:p>
        </p:txBody>
      </p:sp>
      <p:grpSp>
        <p:nvGrpSpPr>
          <p:cNvPr id="13" name="Group 12">
            <a:extLst>
              <a:ext uri="{FF2B5EF4-FFF2-40B4-BE49-F238E27FC236}">
                <a16:creationId xmlns:a16="http://schemas.microsoft.com/office/drawing/2014/main" id="{7DB3BC20-887E-44CF-DF4E-B3AB12543F4D}"/>
              </a:ext>
              <a:ext uri="{C183D7F6-B498-43B3-948B-1728B52AA6E4}">
                <adec:decorative xmlns:adec="http://schemas.microsoft.com/office/drawing/2017/decorative" val="1"/>
              </a:ext>
            </a:extLst>
          </p:cNvPr>
          <p:cNvGrpSpPr/>
          <p:nvPr/>
        </p:nvGrpSpPr>
        <p:grpSpPr>
          <a:xfrm>
            <a:off x="208967" y="1161745"/>
            <a:ext cx="1377721" cy="5078514"/>
            <a:chOff x="208967" y="1161745"/>
            <a:chExt cx="1377721" cy="5078514"/>
          </a:xfrm>
        </p:grpSpPr>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1</a:t>
              </a:r>
            </a:p>
          </p:txBody>
        </p:sp>
      </p:gr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rPr>
              <a:t>English K–10 © Syllabus NSW Education Standards Authority (NESA) for and on behalf of the Crown in right of the State of New South Wales, 2022.​</a:t>
            </a:r>
          </a:p>
          <a:p>
            <a:r>
              <a:rPr lang="en-AU" dirty="0">
                <a:latin typeface="+mn-lt"/>
              </a:rPr>
              <a:t>Australian Education Research Organisation (AERO) (2024a) </a:t>
            </a:r>
            <a:r>
              <a:rPr lang="en-AU" dirty="0">
                <a:latin typeface="+mn-lt"/>
                <a:hlinkClick r:id="rId6"/>
              </a:rPr>
              <a:t>Explain learning objectives</a:t>
            </a:r>
            <a:r>
              <a:rPr lang="en-AU" dirty="0">
                <a:latin typeface="+mn-lt"/>
              </a:rPr>
              <a:t>, AERO, accessed 16 April 2024.</a:t>
            </a:r>
          </a:p>
          <a:p>
            <a:r>
              <a:rPr lang="en-AU" dirty="0">
                <a:latin typeface="+mn-lt"/>
              </a:rPr>
              <a:t>AERO (Australian Education Research Organisation) (2024b) </a:t>
            </a:r>
            <a:r>
              <a:rPr lang="en-AU" dirty="0">
                <a:latin typeface="+mn-lt"/>
                <a:hlinkClick r:id="rId7"/>
              </a:rPr>
              <a:t>Why explicit instruction works</a:t>
            </a:r>
            <a:r>
              <a:rPr lang="en-AU" dirty="0">
                <a:latin typeface="+mn-lt"/>
              </a:rPr>
              <a:t>, AERO website, accessed 16 April 2024.</a:t>
            </a:r>
          </a:p>
          <a:p>
            <a:r>
              <a:rPr lang="en-AU" dirty="0">
                <a:latin typeface="+mn-lt"/>
              </a:rPr>
              <a:t>Black P and Wiliam D (2018) ‘</a:t>
            </a:r>
            <a:r>
              <a:rPr lang="en-AU" dirty="0">
                <a:latin typeface="+mn-lt"/>
                <a:hlinkClick r:id="rId8"/>
              </a:rPr>
              <a:t>Classroom assessment and pedagogy</a:t>
            </a:r>
            <a:r>
              <a:rPr lang="en-AU" dirty="0">
                <a:latin typeface="+mn-lt"/>
              </a:rPr>
              <a:t>’, Assessment in Education Principles Policy and Practice, 25(1):1–25.</a:t>
            </a:r>
          </a:p>
          <a:p>
            <a:r>
              <a:rPr lang="en-AU" dirty="0">
                <a:latin typeface="+mn-lt"/>
              </a:rPr>
              <a:t>CESE (Centre for Education Statistics and Evaluation) (2017) </a:t>
            </a:r>
            <a:r>
              <a:rPr lang="en-AU" dirty="0">
                <a:latin typeface="+mn-lt"/>
                <a:hlinkClick r:id="rId9"/>
              </a:rPr>
              <a:t>Cognitive load theory: Research that teachers really need to understand</a:t>
            </a:r>
            <a:r>
              <a:rPr lang="en-AU" dirty="0">
                <a:latin typeface="+mn-lt"/>
              </a:rPr>
              <a:t>, NSW Department of Education, accessed 16 April 2024.</a:t>
            </a:r>
          </a:p>
          <a:p>
            <a:r>
              <a:rPr lang="en-AU" dirty="0">
                <a:latin typeface="+mn-lt"/>
              </a:rPr>
              <a:t>Clarke S (2014) Outstanding formative assessment: culture and practice, Hodder Education, Great Britain.</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rPr>
              <a:t>Lessons</a:t>
            </a:r>
          </a:p>
        </p:txBody>
      </p:sp>
      <p:grpSp>
        <p:nvGrpSpPr>
          <p:cNvPr id="47" name="Group 46" descr="1.Fishbone diagram">
            <a:extLst>
              <a:ext uri="{FF2B5EF4-FFF2-40B4-BE49-F238E27FC236}">
                <a16:creationId xmlns:a16="http://schemas.microsoft.com/office/drawing/2014/main" id="{8158C510-BEA1-F693-662E-DF545798936D}"/>
              </a:ext>
            </a:extLst>
          </p:cNvPr>
          <p:cNvGrpSpPr/>
          <p:nvPr/>
        </p:nvGrpSpPr>
        <p:grpSpPr>
          <a:xfrm>
            <a:off x="360000" y="1266959"/>
            <a:ext cx="5278582" cy="1045440"/>
            <a:chOff x="360000" y="1266959"/>
            <a:chExt cx="5278582" cy="1045440"/>
          </a:xfrm>
        </p:grpSpPr>
        <p:sp>
          <p:nvSpPr>
            <p:cNvPr id="9" name="Rectangle: Rounded Corners 8">
              <a:extLst>
                <a:ext uri="{FF2B5EF4-FFF2-40B4-BE49-F238E27FC236}">
                  <a16:creationId xmlns:a16="http://schemas.microsoft.com/office/drawing/2014/main" id="{818C1370-0FE9-8ED7-903E-3A9E23BA969D}"/>
                </a:ext>
                <a:ext uri="{C183D7F6-B498-43B3-948B-1728B52AA6E4}">
                  <adec:decorative xmlns:adec="http://schemas.microsoft.com/office/drawing/2017/decorative" val="1"/>
                </a:ext>
              </a:extLst>
            </p:cNvPr>
            <p:cNvSpPr/>
            <p:nvPr/>
          </p:nvSpPr>
          <p:spPr>
            <a:xfrm>
              <a:off x="1037782" y="1330982"/>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3" action="ppaction://hlinksldjump"/>
                </a:rPr>
                <a:t>Fishbone diagram</a:t>
              </a:r>
              <a:endParaRPr lang="en-US" dirty="0">
                <a:solidFill>
                  <a:schemeClr val="accent1"/>
                </a:solidFill>
                <a:latin typeface="+mj-lt"/>
              </a:endParaRPr>
            </a:p>
          </p:txBody>
        </p:sp>
        <p:sp>
          <p:nvSpPr>
            <p:cNvPr id="10" name="Oval 9">
              <a:hlinkClick r:id="rId4" action="ppaction://hlinksldjump"/>
              <a:extLst>
                <a:ext uri="{FF2B5EF4-FFF2-40B4-BE49-F238E27FC236}">
                  <a16:creationId xmlns:a16="http://schemas.microsoft.com/office/drawing/2014/main" id="{9E3305C4-03B9-C9CD-A409-80A4E7F0D7CC}"/>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1</a:t>
              </a:r>
            </a:p>
          </p:txBody>
        </p:sp>
      </p:grpSp>
      <p:grpSp>
        <p:nvGrpSpPr>
          <p:cNvPr id="48" name="Group 47" descr="2.Simple sentences">
            <a:extLst>
              <a:ext uri="{FF2B5EF4-FFF2-40B4-BE49-F238E27FC236}">
                <a16:creationId xmlns:a16="http://schemas.microsoft.com/office/drawing/2014/main" id="{F7CD1DEC-2374-196A-57BB-464F3CB83241}"/>
              </a:ext>
            </a:extLst>
          </p:cNvPr>
          <p:cNvGrpSpPr/>
          <p:nvPr/>
        </p:nvGrpSpPr>
        <p:grpSpPr>
          <a:xfrm>
            <a:off x="360000" y="2362859"/>
            <a:ext cx="5278582" cy="1045440"/>
            <a:chOff x="360000" y="2362859"/>
            <a:chExt cx="5278582" cy="1045440"/>
          </a:xfrm>
        </p:grpSpPr>
        <p:sp>
          <p:nvSpPr>
            <p:cNvPr id="12" name="Rectangle: Rounded Corners 11">
              <a:extLst>
                <a:ext uri="{FF2B5EF4-FFF2-40B4-BE49-F238E27FC236}">
                  <a16:creationId xmlns:a16="http://schemas.microsoft.com/office/drawing/2014/main" id="{DB3FDB39-317D-73DE-42AE-339735F9277E}"/>
                </a:ext>
                <a:ext uri="{C183D7F6-B498-43B3-948B-1728B52AA6E4}">
                  <adec:decorative xmlns:adec="http://schemas.microsoft.com/office/drawing/2017/decorative" val="1"/>
                </a:ext>
              </a:extLst>
            </p:cNvPr>
            <p:cNvSpPr/>
            <p:nvPr/>
          </p:nvSpPr>
          <p:spPr>
            <a:xfrm>
              <a:off x="1037782" y="2426882"/>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5" action="ppaction://hlinksldjump"/>
                </a:rPr>
                <a:t>Simple sentences</a:t>
              </a:r>
              <a:endParaRPr lang="en-US" dirty="0">
                <a:solidFill>
                  <a:schemeClr val="accent1"/>
                </a:solidFill>
                <a:latin typeface="+mj-lt"/>
              </a:endParaRPr>
            </a:p>
          </p:txBody>
        </p:sp>
        <p:sp>
          <p:nvSpPr>
            <p:cNvPr id="13" name="Oval 12">
              <a:hlinkClick r:id="rId4" action="ppaction://hlinksldjump"/>
              <a:extLst>
                <a:ext uri="{FF2B5EF4-FFF2-40B4-BE49-F238E27FC236}">
                  <a16:creationId xmlns:a16="http://schemas.microsoft.com/office/drawing/2014/main" id="{2CFD6E65-4D2E-06BC-89F4-5EF14BE9B809}"/>
                </a:ext>
              </a:extLst>
            </p:cNvPr>
            <p:cNvSpPr/>
            <p:nvPr/>
          </p:nvSpPr>
          <p:spPr>
            <a:xfrm>
              <a:off x="360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2</a:t>
              </a:r>
            </a:p>
          </p:txBody>
        </p:sp>
      </p:grpSp>
      <p:grpSp>
        <p:nvGrpSpPr>
          <p:cNvPr id="49" name="Group 48" descr="3. Compound sentences">
            <a:extLst>
              <a:ext uri="{FF2B5EF4-FFF2-40B4-BE49-F238E27FC236}">
                <a16:creationId xmlns:a16="http://schemas.microsoft.com/office/drawing/2014/main" id="{4BC6BC57-B63D-DC8E-B4F1-46CE9FA9CEC1}"/>
              </a:ext>
            </a:extLst>
          </p:cNvPr>
          <p:cNvGrpSpPr/>
          <p:nvPr/>
        </p:nvGrpSpPr>
        <p:grpSpPr>
          <a:xfrm>
            <a:off x="360000" y="3458759"/>
            <a:ext cx="5278582" cy="1045440"/>
            <a:chOff x="360000" y="3458759"/>
            <a:chExt cx="5278582" cy="1045440"/>
          </a:xfrm>
        </p:grpSpPr>
        <p:sp>
          <p:nvSpPr>
            <p:cNvPr id="15" name="Rectangle: Rounded Corners 14">
              <a:extLst>
                <a:ext uri="{FF2B5EF4-FFF2-40B4-BE49-F238E27FC236}">
                  <a16:creationId xmlns:a16="http://schemas.microsoft.com/office/drawing/2014/main" id="{61C11A23-3FE2-C91A-306E-8B7D341A0274}"/>
                </a:ext>
                <a:ext uri="{C183D7F6-B498-43B3-948B-1728B52AA6E4}">
                  <adec:decorative xmlns:adec="http://schemas.microsoft.com/office/drawing/2017/decorative" val="1"/>
                </a:ext>
              </a:extLst>
            </p:cNvPr>
            <p:cNvSpPr/>
            <p:nvPr/>
          </p:nvSpPr>
          <p:spPr>
            <a:xfrm>
              <a:off x="1037782" y="3522782"/>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6" action="ppaction://hlinksldjump"/>
                </a:rPr>
                <a:t>Compound sentences</a:t>
              </a:r>
              <a:endParaRPr lang="en-US" dirty="0">
                <a:solidFill>
                  <a:schemeClr val="accent1"/>
                </a:solidFill>
                <a:latin typeface="+mj-lt"/>
              </a:endParaRPr>
            </a:p>
          </p:txBody>
        </p:sp>
        <p:sp>
          <p:nvSpPr>
            <p:cNvPr id="16" name="Oval 15">
              <a:hlinkClick r:id="rId4" action="ppaction://hlinksldjump"/>
              <a:extLst>
                <a:ext uri="{FF2B5EF4-FFF2-40B4-BE49-F238E27FC236}">
                  <a16:creationId xmlns:a16="http://schemas.microsoft.com/office/drawing/2014/main" id="{F151CCDB-B17F-ED28-943D-98A2BA9D5CB5}"/>
                </a:ext>
              </a:extLst>
            </p:cNvPr>
            <p:cNvSpPr/>
            <p:nvPr/>
          </p:nvSpPr>
          <p:spPr>
            <a:xfrm>
              <a:off x="360000" y="34587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3</a:t>
              </a:r>
            </a:p>
          </p:txBody>
        </p:sp>
      </p:grpSp>
      <p:grpSp>
        <p:nvGrpSpPr>
          <p:cNvPr id="50" name="Group 49" descr="4. Subordinating conjunctions and clauses">
            <a:extLst>
              <a:ext uri="{FF2B5EF4-FFF2-40B4-BE49-F238E27FC236}">
                <a16:creationId xmlns:a16="http://schemas.microsoft.com/office/drawing/2014/main" id="{44347209-6532-EB3E-0FB0-30623296EAB6}"/>
              </a:ext>
            </a:extLst>
          </p:cNvPr>
          <p:cNvGrpSpPr/>
          <p:nvPr/>
        </p:nvGrpSpPr>
        <p:grpSpPr>
          <a:xfrm>
            <a:off x="360000" y="4554659"/>
            <a:ext cx="5278582" cy="1045440"/>
            <a:chOff x="360000" y="4554659"/>
            <a:chExt cx="5278582" cy="1045440"/>
          </a:xfrm>
        </p:grpSpPr>
        <p:sp>
          <p:nvSpPr>
            <p:cNvPr id="18" name="Rectangle: Rounded Corners 17">
              <a:extLst>
                <a:ext uri="{FF2B5EF4-FFF2-40B4-BE49-F238E27FC236}">
                  <a16:creationId xmlns:a16="http://schemas.microsoft.com/office/drawing/2014/main" id="{450E61AB-CEF9-4CE8-68B5-796032A3E9BB}"/>
                </a:ext>
                <a:ext uri="{C183D7F6-B498-43B3-948B-1728B52AA6E4}">
                  <adec:decorative xmlns:adec="http://schemas.microsoft.com/office/drawing/2017/decorative" val="1"/>
                </a:ext>
              </a:extLst>
            </p:cNvPr>
            <p:cNvSpPr/>
            <p:nvPr/>
          </p:nvSpPr>
          <p:spPr>
            <a:xfrm>
              <a:off x="1037782" y="4618682"/>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7" action="ppaction://hlinksldjump"/>
                </a:rPr>
                <a:t>Subordinating conjunctions and clauses</a:t>
              </a:r>
              <a:endParaRPr lang="en-US" dirty="0">
                <a:solidFill>
                  <a:schemeClr val="accent1"/>
                </a:solidFill>
                <a:latin typeface="+mj-lt"/>
              </a:endParaRPr>
            </a:p>
          </p:txBody>
        </p:sp>
        <p:sp>
          <p:nvSpPr>
            <p:cNvPr id="19" name="Oval 18">
              <a:hlinkClick r:id="rId4" action="ppaction://hlinksldjump"/>
              <a:extLst>
                <a:ext uri="{FF2B5EF4-FFF2-40B4-BE49-F238E27FC236}">
                  <a16:creationId xmlns:a16="http://schemas.microsoft.com/office/drawing/2014/main" id="{627B2A07-02CF-0D57-3971-195B4F0CCDE8}"/>
                </a:ext>
              </a:extLst>
            </p:cNvPr>
            <p:cNvSpPr/>
            <p:nvPr/>
          </p:nvSpPr>
          <p:spPr>
            <a:xfrm>
              <a:off x="360000" y="45546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4</a:t>
              </a:r>
            </a:p>
          </p:txBody>
        </p:sp>
      </p:grpSp>
      <p:grpSp>
        <p:nvGrpSpPr>
          <p:cNvPr id="51" name="Group 50" descr="5. Complex sentences">
            <a:extLst>
              <a:ext uri="{FF2B5EF4-FFF2-40B4-BE49-F238E27FC236}">
                <a16:creationId xmlns:a16="http://schemas.microsoft.com/office/drawing/2014/main" id="{878CF0FF-0C00-2E13-C682-AF971BA7839A}"/>
              </a:ext>
            </a:extLst>
          </p:cNvPr>
          <p:cNvGrpSpPr/>
          <p:nvPr/>
        </p:nvGrpSpPr>
        <p:grpSpPr>
          <a:xfrm>
            <a:off x="360000" y="5650560"/>
            <a:ext cx="5278582" cy="1045440"/>
            <a:chOff x="360000" y="5650560"/>
            <a:chExt cx="5278582" cy="1045440"/>
          </a:xfrm>
        </p:grpSpPr>
        <p:sp>
          <p:nvSpPr>
            <p:cNvPr id="33" name="Rectangle: Rounded Corners 32">
              <a:extLst>
                <a:ext uri="{FF2B5EF4-FFF2-40B4-BE49-F238E27FC236}">
                  <a16:creationId xmlns:a16="http://schemas.microsoft.com/office/drawing/2014/main" id="{08EDD138-3674-FAF7-202D-832490341988}"/>
                </a:ext>
                <a:ext uri="{C183D7F6-B498-43B3-948B-1728B52AA6E4}">
                  <adec:decorative xmlns:adec="http://schemas.microsoft.com/office/drawing/2017/decorative" val="1"/>
                </a:ext>
              </a:extLst>
            </p:cNvPr>
            <p:cNvSpPr/>
            <p:nvPr/>
          </p:nvSpPr>
          <p:spPr>
            <a:xfrm>
              <a:off x="1037782" y="5714583"/>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8" action="ppaction://hlinksldjump"/>
                </a:rPr>
                <a:t>Complex sentences</a:t>
              </a:r>
              <a:endParaRPr lang="en-US" dirty="0">
                <a:solidFill>
                  <a:schemeClr val="accent1"/>
                </a:solidFill>
                <a:latin typeface="+mj-lt"/>
              </a:endParaRPr>
            </a:p>
          </p:txBody>
        </p:sp>
        <p:sp>
          <p:nvSpPr>
            <p:cNvPr id="34" name="Oval 33">
              <a:hlinkClick r:id="rId4" action="ppaction://hlinksldjump"/>
              <a:extLst>
                <a:ext uri="{FF2B5EF4-FFF2-40B4-BE49-F238E27FC236}">
                  <a16:creationId xmlns:a16="http://schemas.microsoft.com/office/drawing/2014/main" id="{2858730D-B193-3BEE-69A8-327BBA76A232}"/>
                </a:ext>
              </a:extLst>
            </p:cNvPr>
            <p:cNvSpPr/>
            <p:nvPr/>
          </p:nvSpPr>
          <p:spPr>
            <a:xfrm>
              <a:off x="360000" y="5650560"/>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5</a:t>
              </a:r>
            </a:p>
          </p:txBody>
        </p:sp>
      </p:grpSp>
      <p:grpSp>
        <p:nvGrpSpPr>
          <p:cNvPr id="52" name="Group 51" descr="6. Complex sentences containing adverbial clauses">
            <a:extLst>
              <a:ext uri="{FF2B5EF4-FFF2-40B4-BE49-F238E27FC236}">
                <a16:creationId xmlns:a16="http://schemas.microsoft.com/office/drawing/2014/main" id="{60F83E24-ABDA-7A61-EBE1-5640447DB8BD}"/>
              </a:ext>
            </a:extLst>
          </p:cNvPr>
          <p:cNvGrpSpPr/>
          <p:nvPr/>
        </p:nvGrpSpPr>
        <p:grpSpPr>
          <a:xfrm>
            <a:off x="6096000" y="1266959"/>
            <a:ext cx="5278582" cy="1045440"/>
            <a:chOff x="6096000" y="1266959"/>
            <a:chExt cx="5278582" cy="1045440"/>
          </a:xfrm>
        </p:grpSpPr>
        <p:sp>
          <p:nvSpPr>
            <p:cNvPr id="36" name="Rectangle: Rounded Corners 35">
              <a:extLst>
                <a:ext uri="{FF2B5EF4-FFF2-40B4-BE49-F238E27FC236}">
                  <a16:creationId xmlns:a16="http://schemas.microsoft.com/office/drawing/2014/main" id="{1FF15886-4776-12C9-5805-221039185E7E}"/>
                </a:ext>
                <a:ext uri="{C183D7F6-B498-43B3-948B-1728B52AA6E4}">
                  <adec:decorative xmlns:adec="http://schemas.microsoft.com/office/drawing/2017/decorative" val="1"/>
                </a:ext>
              </a:extLst>
            </p:cNvPr>
            <p:cNvSpPr/>
            <p:nvPr/>
          </p:nvSpPr>
          <p:spPr>
            <a:xfrm>
              <a:off x="6773782" y="1330679"/>
              <a:ext cx="4600800"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9" action="ppaction://hlinksldjump"/>
                </a:rPr>
                <a:t>Complex sentences containing adverbial clauses</a:t>
              </a:r>
              <a:endParaRPr lang="en-US" dirty="0">
                <a:solidFill>
                  <a:schemeClr val="accent1"/>
                </a:solidFill>
                <a:latin typeface="+mj-lt"/>
              </a:endParaRPr>
            </a:p>
          </p:txBody>
        </p:sp>
        <p:sp>
          <p:nvSpPr>
            <p:cNvPr id="37" name="Oval 36">
              <a:hlinkClick r:id="rId4" action="ppaction://hlinksldjump"/>
              <a:extLst>
                <a:ext uri="{FF2B5EF4-FFF2-40B4-BE49-F238E27FC236}">
                  <a16:creationId xmlns:a16="http://schemas.microsoft.com/office/drawing/2014/main" id="{E9955B18-9E64-EB27-29E4-762407CBE9C8}"/>
                </a:ext>
              </a:extLst>
            </p:cNvPr>
            <p:cNvSpPr/>
            <p:nvPr/>
          </p:nvSpPr>
          <p:spPr>
            <a:xfrm>
              <a:off x="6096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6</a:t>
              </a:r>
            </a:p>
          </p:txBody>
        </p:sp>
      </p:grpSp>
      <p:grpSp>
        <p:nvGrpSpPr>
          <p:cNvPr id="53" name="Group 52" descr="7.Creating a voice">
            <a:extLst>
              <a:ext uri="{FF2B5EF4-FFF2-40B4-BE49-F238E27FC236}">
                <a16:creationId xmlns:a16="http://schemas.microsoft.com/office/drawing/2014/main" id="{4E00F816-1AC5-EE65-ECB6-E7B1DAA27147}"/>
              </a:ext>
            </a:extLst>
          </p:cNvPr>
          <p:cNvGrpSpPr/>
          <p:nvPr/>
        </p:nvGrpSpPr>
        <p:grpSpPr>
          <a:xfrm>
            <a:off x="6096000" y="2362859"/>
            <a:ext cx="5278582" cy="1045440"/>
            <a:chOff x="6096000" y="2362859"/>
            <a:chExt cx="5278582" cy="1045440"/>
          </a:xfrm>
        </p:grpSpPr>
        <p:sp>
          <p:nvSpPr>
            <p:cNvPr id="39" name="Rectangle: Rounded Corners 38">
              <a:extLst>
                <a:ext uri="{FF2B5EF4-FFF2-40B4-BE49-F238E27FC236}">
                  <a16:creationId xmlns:a16="http://schemas.microsoft.com/office/drawing/2014/main" id="{F0101BCD-1A46-6071-A7E9-45A499D23C60}"/>
                </a:ext>
                <a:ext uri="{C183D7F6-B498-43B3-948B-1728B52AA6E4}">
                  <adec:decorative xmlns:adec="http://schemas.microsoft.com/office/drawing/2017/decorative" val="1"/>
                </a:ext>
              </a:extLst>
            </p:cNvPr>
            <p:cNvSpPr/>
            <p:nvPr/>
          </p:nvSpPr>
          <p:spPr>
            <a:xfrm>
              <a:off x="6773782" y="2426882"/>
              <a:ext cx="460080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hlinkClick r:id="rId10" action="ppaction://hlinksldjump"/>
                </a:rPr>
                <a:t>Creating a voice</a:t>
              </a:r>
              <a:endParaRPr lang="en-US" dirty="0">
                <a:solidFill>
                  <a:schemeClr val="accent1"/>
                </a:solidFill>
                <a:latin typeface="+mj-lt"/>
              </a:endParaRPr>
            </a:p>
          </p:txBody>
        </p:sp>
        <p:sp>
          <p:nvSpPr>
            <p:cNvPr id="40" name="Oval 39">
              <a:hlinkClick r:id="rId4" action="ppaction://hlinksldjump"/>
              <a:extLst>
                <a:ext uri="{FF2B5EF4-FFF2-40B4-BE49-F238E27FC236}">
                  <a16:creationId xmlns:a16="http://schemas.microsoft.com/office/drawing/2014/main" id="{BF17BB3D-5A23-E2E8-E355-F648FE1AED45}"/>
                </a:ext>
              </a:extLst>
            </p:cNvPr>
            <p:cNvSpPr/>
            <p:nvPr/>
          </p:nvSpPr>
          <p:spPr>
            <a:xfrm>
              <a:off x="6096000" y="23628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rPr>
                <a:t>7</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C13218-D329-2762-1C5A-1A961CB62E0E}"/>
              </a:ext>
            </a:extLst>
          </p:cNvPr>
          <p:cNvSpPr>
            <a:spLocks noGrp="1"/>
          </p:cNvSpPr>
          <p:nvPr>
            <p:ph type="title"/>
          </p:nvPr>
        </p:nvSpPr>
        <p:spPr/>
        <p:txBody>
          <a:bodyPr/>
          <a:lstStyle/>
          <a:p>
            <a:r>
              <a:rPr lang="en-US" dirty="0"/>
              <a:t>References (2)</a:t>
            </a:r>
            <a:endParaRPr lang="en-AU" dirty="0"/>
          </a:p>
        </p:txBody>
      </p:sp>
      <p:sp>
        <p:nvSpPr>
          <p:cNvPr id="11" name="TextBox 10">
            <a:extLst>
              <a:ext uri="{FF2B5EF4-FFF2-40B4-BE49-F238E27FC236}">
                <a16:creationId xmlns:a16="http://schemas.microsoft.com/office/drawing/2014/main" id="{0F92CED6-CB79-F20E-8A52-925E58176D8D}"/>
              </a:ext>
            </a:extLst>
          </p:cNvPr>
          <p:cNvSpPr txBox="1"/>
          <p:nvPr/>
        </p:nvSpPr>
        <p:spPr>
          <a:xfrm>
            <a:off x="360000" y="1190546"/>
            <a:ext cx="11484000" cy="3197478"/>
          </a:xfrm>
          <a:prstGeom prst="rect">
            <a:avLst/>
          </a:prstGeom>
          <a:noFill/>
        </p:spPr>
        <p:txBody>
          <a:bodyPr wrap="square">
            <a:spAutoFit/>
          </a:bodyPr>
          <a:lstStyle/>
          <a:p>
            <a:pPr>
              <a:lnSpc>
                <a:spcPct val="150000"/>
              </a:lnSpc>
              <a:spcBef>
                <a:spcPts val="1200"/>
              </a:spcBef>
              <a:spcAft>
                <a:spcPts val="1200"/>
              </a:spcAft>
            </a:pPr>
            <a:r>
              <a:rPr lang="en-AU" sz="1200" dirty="0">
                <a:latin typeface="+mn-lt"/>
              </a:rPr>
              <a:t>Clarke S, Timperley H, Hattie J (2003) Unlocking formative assessment: Practical strategies for enhancing students’ learning in the primary and intermediate classroom, Hodder Moa Beckett, Auckland NZ, 2003.</a:t>
            </a:r>
          </a:p>
          <a:p>
            <a:pPr>
              <a:lnSpc>
                <a:spcPct val="150000"/>
              </a:lnSpc>
              <a:spcBef>
                <a:spcPts val="1200"/>
              </a:spcBef>
            </a:pPr>
            <a:r>
              <a:rPr lang="en-AU" sz="1200" dirty="0">
                <a:latin typeface="+mn-lt"/>
              </a:rPr>
              <a:t>Griffin P (2018) Assessment for teaching, Cambridge University Press. </a:t>
            </a:r>
          </a:p>
          <a:p>
            <a:pPr>
              <a:lnSpc>
                <a:spcPct val="150000"/>
              </a:lnSpc>
              <a:spcBef>
                <a:spcPts val="1200"/>
              </a:spcBef>
            </a:pPr>
            <a:r>
              <a:rPr lang="en-AU" sz="1200" dirty="0">
                <a:latin typeface="+mn-lt"/>
              </a:rPr>
              <a:t>State of New South Wales (Department of Education) (2024.) </a:t>
            </a:r>
            <a:r>
              <a:rPr lang="en-AU" sz="1200" dirty="0">
                <a:latin typeface="+mn-lt"/>
                <a:hlinkClick r:id="rId2"/>
              </a:rPr>
              <a:t>Explicit teaching strategies</a:t>
            </a:r>
            <a:r>
              <a:rPr lang="en-AU" sz="1200" dirty="0">
                <a:latin typeface="+mn-lt"/>
              </a:rPr>
              <a:t>, NSW Department of Education website, accessed 5 April 2024. </a:t>
            </a:r>
          </a:p>
          <a:p>
            <a:pPr>
              <a:lnSpc>
                <a:spcPct val="150000"/>
              </a:lnSpc>
              <a:spcBef>
                <a:spcPts val="1200"/>
              </a:spcBef>
            </a:pPr>
            <a:r>
              <a:rPr lang="en-AU" sz="1200" dirty="0">
                <a:latin typeface="+mn-lt"/>
              </a:rPr>
              <a:t>State of New South Wales (Department of Education) (2024) the </a:t>
            </a:r>
            <a:r>
              <a:rPr lang="en-AU" sz="1200" dirty="0">
                <a:latin typeface="+mn-lt"/>
                <a:hlinkClick r:id="rId3"/>
              </a:rPr>
              <a:t>Explicit teaching – Driving learning and engagement</a:t>
            </a:r>
            <a:r>
              <a:rPr lang="en-AU" sz="1200" dirty="0">
                <a:latin typeface="+mn-lt"/>
              </a:rPr>
              <a:t>, Centre for Education Statistics and Evaluation website, accessed 5 April 2024. </a:t>
            </a:r>
          </a:p>
          <a:p>
            <a:pPr>
              <a:lnSpc>
                <a:spcPct val="150000"/>
              </a:lnSpc>
              <a:spcBef>
                <a:spcPts val="1200"/>
              </a:spcBef>
            </a:pPr>
            <a:r>
              <a:rPr lang="en-AU" sz="1200" dirty="0">
                <a:latin typeface="+mn-lt"/>
              </a:rPr>
              <a:t>State of New South Wales (Department of Education) (n.d.) </a:t>
            </a:r>
            <a:r>
              <a:rPr lang="en-AU" sz="1200" dirty="0">
                <a:latin typeface="+mn-lt"/>
                <a:hlinkClick r:id="rId4"/>
              </a:rPr>
              <a:t>Digital Learning Selector</a:t>
            </a:r>
            <a:r>
              <a:rPr lang="en-AU" sz="1200" dirty="0">
                <a:latin typeface="+mn-lt"/>
              </a:rPr>
              <a:t>, NSW Department of Education website, accessed 5 April 2024. </a:t>
            </a:r>
          </a:p>
          <a:p>
            <a:pPr>
              <a:lnSpc>
                <a:spcPct val="150000"/>
              </a:lnSpc>
              <a:spcBef>
                <a:spcPts val="1200"/>
              </a:spcBef>
            </a:pPr>
            <a:r>
              <a:rPr lang="en-AU" sz="1200" dirty="0">
                <a:latin typeface="+mn-lt"/>
              </a:rPr>
              <a:t>Wiliam D (2014) ‘</a:t>
            </a:r>
            <a:r>
              <a:rPr lang="en-AU" sz="1200" dirty="0">
                <a:latin typeface="+mn-lt"/>
                <a:hlinkClick r:id="rId5"/>
              </a:rPr>
              <a:t>The right questions, the right way </a:t>
            </a:r>
            <a:r>
              <a:rPr lang="en-AU" sz="1200" dirty="0">
                <a:latin typeface="+mn-lt"/>
              </a:rPr>
              <a:t>’, Educational Leadership, 71(6).</a:t>
            </a:r>
          </a:p>
        </p:txBody>
      </p:sp>
      <p:sp>
        <p:nvSpPr>
          <p:cNvPr id="2" name="Slide Number Placeholder 1">
            <a:extLst>
              <a:ext uri="{FF2B5EF4-FFF2-40B4-BE49-F238E27FC236}">
                <a16:creationId xmlns:a16="http://schemas.microsoft.com/office/drawing/2014/main" id="{5DF722FC-DA39-F236-7236-3B35120F86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11148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23651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4" name="Picture Placeholder 3">
            <a:extLst>
              <a:ext uri="{FF2B5EF4-FFF2-40B4-BE49-F238E27FC236}">
                <a16:creationId xmlns:a16="http://schemas.microsoft.com/office/drawing/2014/main" id="{BFFB5775-8ABC-876B-EF37-181EC31A569B}"/>
              </a:ext>
            </a:extLst>
          </p:cNvPr>
          <p:cNvSpPr>
            <a:spLocks noGrp="1"/>
          </p:cNvSpPr>
          <p:nvPr>
            <p:ph type="pic" sz="quarter" idx="13"/>
          </p:nvPr>
        </p:nvSpPr>
        <p:spPr/>
        <p:txBody>
          <a:bodyPr/>
          <a:lstStyle/>
          <a:p>
            <a:pPr>
              <a:lnSpc>
                <a:spcPct val="150000"/>
              </a:lnSpc>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understand how conjunctions join clauses</a:t>
            </a: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choose between simple, compound and complex sentences for different purposes</a:t>
            </a:r>
          </a:p>
          <a:p>
            <a:pPr marL="342900" indent="-342900">
              <a:lnSpc>
                <a:spcPct val="150000"/>
              </a:lnSpc>
              <a:buFont typeface="Arial" panose="020B0604020202020204" pitchFamily="34" charset="0"/>
              <a:buChar char="•"/>
            </a:pPr>
            <a:r>
              <a:rPr lang="en-AU" sz="2000" dirty="0">
                <a:latin typeface="+mn-lt"/>
                <a:cs typeface="Arial" panose="020B0604020202020204" pitchFamily="34" charset="0"/>
              </a:rPr>
              <a:t>construct complex sentences in different ways.</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2000" dirty="0">
                <a:latin typeface="+mn-lt"/>
                <a:cs typeface="Arial" panose="020B0604020202020204" pitchFamily="34" charset="0"/>
              </a:rPr>
              <a:t>[classroom teacher to insert co-constructed success criteria]</a:t>
            </a:r>
            <a:endParaRPr lang="en-US" sz="2000" dirty="0">
              <a:latin typeface="+mn-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[classroom teacher to insert co-constructed success criteria]</a:t>
            </a:r>
            <a:endParaRPr lang="en-US" sz="2000" dirty="0">
              <a:latin typeface="+mn-lt"/>
              <a:ea typeface="+mn-lt"/>
              <a:cs typeface="Arial" panose="020B0604020202020204" pitchFamily="34" charset="0"/>
            </a:endParaRPr>
          </a:p>
          <a:p>
            <a:pPr marL="342900" indent="-342900">
              <a:lnSpc>
                <a:spcPct val="150000"/>
              </a:lnSpc>
              <a:buFont typeface="Arial"/>
              <a:buChar char="•"/>
            </a:pPr>
            <a:r>
              <a:rPr lang="en-AU" sz="2000" dirty="0">
                <a:latin typeface="+mn-lt"/>
                <a:ea typeface="+mn-lt"/>
                <a:cs typeface="Arial" panose="020B0604020202020204" pitchFamily="34" charset="0"/>
              </a:rPr>
              <a:t>[classroom teacher to insert co-constructed success criteria].</a:t>
            </a:r>
            <a:endParaRPr lang="en-AU"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3400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a:spLocks noGrp="1"/>
          </p:cNvSpPr>
          <p:nvPr>
            <p:ph type="title" idx="4294967295"/>
          </p:nvPr>
        </p:nvSpPr>
        <p:spPr>
          <a:xfrm>
            <a:off x="0" y="0"/>
            <a:ext cx="9810400" cy="965200"/>
          </a:xfrm>
          <a:prstGeom prst="chevron">
            <a:avLst>
              <a:gd name="adj" fmla="val 50000"/>
            </a:avLst>
          </a:prstGeom>
          <a:solidFill>
            <a:srgbClr val="674EA7"/>
          </a:solidFill>
          <a:ln>
            <a:noFill/>
            <a:prstDash/>
          </a:ln>
          <a:effectLst>
            <a:outerShdw blurRad="57150" dist="19050" dir="5400000" algn="bl" rotWithShape="0">
              <a:srgbClr val="000000">
                <a:alpha val="49803"/>
              </a:srgbClr>
            </a:outerShdw>
          </a:effectLst>
        </p:spPr>
        <p:txBody>
          <a:bodyPr rot="0" spcFirstLastPara="1" vertOverflow="overflow" horzOverflow="overflow" vert="horz" wrap="square" lIns="121900" tIns="121900" rIns="121900" bIns="12190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
                <a:srgbClr val="000000"/>
              </a:buClr>
              <a:buSzPts val="1400"/>
              <a:buFontTx/>
              <a:buNone/>
              <a:tabLst/>
              <a:defRPr/>
            </a:pPr>
            <a:r>
              <a:rPr kumimoji="0" lang="en" sz="3200" b="1" i="0" u="none" strike="noStrike" kern="1200" cap="none" spc="0" normalizeH="0" baseline="0" noProof="0" dirty="0">
                <a:ln>
                  <a:noFill/>
                </a:ln>
                <a:solidFill>
                  <a:srgbClr val="FFFFFF"/>
                </a:solidFill>
                <a:effectLst/>
                <a:uLnTx/>
                <a:uFillTx/>
                <a:latin typeface="+mj-lt"/>
                <a:ea typeface="Montserrat"/>
                <a:cs typeface="Montserrat"/>
                <a:sym typeface="Montserrat"/>
              </a:rPr>
              <a:t>Fishbone / Ishikawa diagram – Example</a:t>
            </a:r>
            <a:endParaRPr kumimoji="0" lang="en-AU" sz="1867"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8" name="Google Shape;68;p14"/>
          <p:cNvSpPr/>
          <p:nvPr/>
        </p:nvSpPr>
        <p:spPr>
          <a:xfrm>
            <a:off x="2773000" y="3934232"/>
            <a:ext cx="6646000" cy="343200"/>
          </a:xfrm>
          <a:prstGeom prst="chevron">
            <a:avLst>
              <a:gd name="adj"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lgn="ctr"/>
            <a:r>
              <a:rPr lang="en-AU" sz="2000" b="1" dirty="0">
                <a:solidFill>
                  <a:srgbClr val="FFFFFF"/>
                </a:solidFill>
                <a:latin typeface="+mj-lt"/>
                <a:ea typeface="Montserrat"/>
                <a:cs typeface="Montserrat"/>
                <a:sym typeface="Montserrat"/>
              </a:rPr>
              <a:t>Topic – Improving handwashing</a:t>
            </a:r>
          </a:p>
        </p:txBody>
      </p:sp>
      <p:graphicFrame>
        <p:nvGraphicFramePr>
          <p:cNvPr id="72" name="Google Shape;72;p14"/>
          <p:cNvGraphicFramePr/>
          <p:nvPr>
            <p:extLst>
              <p:ext uri="{D42A27DB-BD31-4B8C-83A1-F6EECF244321}">
                <p14:modId xmlns:p14="http://schemas.microsoft.com/office/powerpoint/2010/main" val="1216681624"/>
              </p:ext>
            </p:extLst>
          </p:nvPr>
        </p:nvGraphicFramePr>
        <p:xfrm>
          <a:off x="1255566" y="1636197"/>
          <a:ext cx="1671733" cy="2072480"/>
        </p:xfrm>
        <a:graphic>
          <a:graphicData uri="http://schemas.openxmlformats.org/drawingml/2006/table">
            <a:tbl>
              <a:tblPr firstRow="1">
                <a:noFill/>
              </a:tblPr>
              <a:tblGrid>
                <a:gridCol w="1671733">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 sz="1800" b="1" dirty="0">
                          <a:solidFill>
                            <a:schemeClr val="tx1"/>
                          </a:solidFill>
                          <a:latin typeface="+mj-lt"/>
                          <a:ea typeface="Montserrat"/>
                          <a:cs typeface="Montserrat"/>
                          <a:sym typeface="Montserrat"/>
                        </a:rPr>
                        <a:t>People</a:t>
                      </a:r>
                      <a:endParaRPr sz="1800" b="1"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Students</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Teachers</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Clinicians</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aphicFrame>
        <p:nvGraphicFramePr>
          <p:cNvPr id="71" name="Google Shape;71;p14"/>
          <p:cNvGraphicFramePr/>
          <p:nvPr>
            <p:extLst>
              <p:ext uri="{D42A27DB-BD31-4B8C-83A1-F6EECF244321}">
                <p14:modId xmlns:p14="http://schemas.microsoft.com/office/powerpoint/2010/main" val="3028155731"/>
              </p:ext>
            </p:extLst>
          </p:nvPr>
        </p:nvGraphicFramePr>
        <p:xfrm>
          <a:off x="3945449" y="1636197"/>
          <a:ext cx="1915200" cy="182868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 sz="1800" b="1" kern="1200" dirty="0">
                          <a:solidFill>
                            <a:schemeClr val="tx1"/>
                          </a:solidFill>
                          <a:latin typeface="+mj-lt"/>
                          <a:ea typeface="Montserrat"/>
                          <a:cs typeface="Montserrat"/>
                          <a:sym typeface="Montserrat"/>
                        </a:rPr>
                        <a:t>Methods</a:t>
                      </a: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Wash process</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Sanitise process</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bl>
          </a:graphicData>
        </a:graphic>
      </p:graphicFrame>
      <p:graphicFrame>
        <p:nvGraphicFramePr>
          <p:cNvPr id="74" name="Google Shape;74;p14"/>
          <p:cNvGraphicFramePr/>
          <p:nvPr>
            <p:extLst>
              <p:ext uri="{D42A27DB-BD31-4B8C-83A1-F6EECF244321}">
                <p14:modId xmlns:p14="http://schemas.microsoft.com/office/powerpoint/2010/main" val="1325713660"/>
              </p:ext>
            </p:extLst>
          </p:nvPr>
        </p:nvGraphicFramePr>
        <p:xfrm>
          <a:off x="6878799" y="1636197"/>
          <a:ext cx="1915200" cy="207248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 sz="1800" b="1" kern="1200" dirty="0">
                          <a:solidFill>
                            <a:schemeClr val="tx1"/>
                          </a:solidFill>
                          <a:latin typeface="+mj-lt"/>
                          <a:ea typeface="Montserrat"/>
                          <a:cs typeface="Montserrat"/>
                          <a:sym typeface="Montserrat"/>
                        </a:rPr>
                        <a:t>Materials</a:t>
                      </a: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Soap</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Water</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Hand</a:t>
                      </a:r>
                      <a:r>
                        <a:rPr lang="en" sz="1300" dirty="0">
                          <a:latin typeface="Montserrat"/>
                          <a:ea typeface="Montserrat"/>
                          <a:cs typeface="Montserrat"/>
                          <a:sym typeface="Montserrat"/>
                        </a:rPr>
                        <a:t> </a:t>
                      </a:r>
                      <a:r>
                        <a:rPr lang="en" sz="1800" kern="1200" dirty="0">
                          <a:solidFill>
                            <a:schemeClr val="tx1"/>
                          </a:solidFill>
                          <a:latin typeface="+mn-lt"/>
                          <a:ea typeface="Montserrat"/>
                          <a:cs typeface="Montserrat"/>
                          <a:sym typeface="Montserrat"/>
                        </a:rPr>
                        <a:t>sanitiser</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aphicFrame>
        <p:nvGraphicFramePr>
          <p:cNvPr id="6" name="Google Shape;71;p14">
            <a:extLst>
              <a:ext uri="{FF2B5EF4-FFF2-40B4-BE49-F238E27FC236}">
                <a16:creationId xmlns:a16="http://schemas.microsoft.com/office/drawing/2014/main" id="{52744A74-B6DE-ABCD-9399-B2E60E4A6962}"/>
              </a:ext>
            </a:extLst>
          </p:cNvPr>
          <p:cNvGraphicFramePr/>
          <p:nvPr>
            <p:extLst>
              <p:ext uri="{D42A27DB-BD31-4B8C-83A1-F6EECF244321}">
                <p14:modId xmlns:p14="http://schemas.microsoft.com/office/powerpoint/2010/main" val="2743606632"/>
              </p:ext>
            </p:extLst>
          </p:nvPr>
        </p:nvGraphicFramePr>
        <p:xfrm>
          <a:off x="2421249" y="4536033"/>
          <a:ext cx="1915200" cy="155436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 sz="1800" b="1" kern="1200" dirty="0">
                          <a:solidFill>
                            <a:schemeClr val="tx1"/>
                          </a:solidFill>
                          <a:latin typeface="+mj-lt"/>
                          <a:ea typeface="Montserrat"/>
                          <a:cs typeface="Montserrat"/>
                          <a:sym typeface="Montserrat"/>
                        </a:rPr>
                        <a:t>Equipment</a:t>
                      </a: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Dispenser</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r>
                        <a:rPr lang="en" sz="1800" dirty="0">
                          <a:latin typeface="+mn-lt"/>
                          <a:ea typeface="Montserrat"/>
                          <a:cs typeface="Montserrat"/>
                          <a:sym typeface="Montserrat"/>
                        </a:rPr>
                        <a:t>Sink</a:t>
                      </a: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bl>
          </a:graphicData>
        </a:graphic>
      </p:graphicFrame>
      <p:graphicFrame>
        <p:nvGraphicFramePr>
          <p:cNvPr id="9" name="Google Shape;74;p14">
            <a:extLst>
              <a:ext uri="{FF2B5EF4-FFF2-40B4-BE49-F238E27FC236}">
                <a16:creationId xmlns:a16="http://schemas.microsoft.com/office/drawing/2014/main" id="{58A87CF0-0B53-58CA-6DF1-A4D991490A46}"/>
              </a:ext>
            </a:extLst>
          </p:cNvPr>
          <p:cNvGraphicFramePr/>
          <p:nvPr>
            <p:extLst>
              <p:ext uri="{D42A27DB-BD31-4B8C-83A1-F6EECF244321}">
                <p14:modId xmlns:p14="http://schemas.microsoft.com/office/powerpoint/2010/main" val="2757683508"/>
              </p:ext>
            </p:extLst>
          </p:nvPr>
        </p:nvGraphicFramePr>
        <p:xfrm>
          <a:off x="6773442" y="4536033"/>
          <a:ext cx="1915200" cy="207248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 sz="1800" b="1" kern="1200" dirty="0">
                          <a:solidFill>
                            <a:schemeClr val="tx1"/>
                          </a:solidFill>
                          <a:latin typeface="+mj-lt"/>
                          <a:ea typeface="Montserrat"/>
                          <a:cs typeface="Montserrat"/>
                          <a:sym typeface="Montserrat"/>
                        </a:rPr>
                        <a:t>Environment</a:t>
                      </a: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School toilets</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Sinks in rooms</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r>
                        <a:rPr lang="en" sz="1800" kern="1200" dirty="0">
                          <a:solidFill>
                            <a:schemeClr val="tx1"/>
                          </a:solidFill>
                          <a:latin typeface="+mn-lt"/>
                          <a:ea typeface="Montserrat"/>
                          <a:cs typeface="Montserrat"/>
                          <a:sym typeface="Montserrat"/>
                        </a:rPr>
                        <a:t>Entering rooms</a:t>
                      </a: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pSp>
        <p:nvGrpSpPr>
          <p:cNvPr id="16" name="Group 15">
            <a:extLst>
              <a:ext uri="{FF2B5EF4-FFF2-40B4-BE49-F238E27FC236}">
                <a16:creationId xmlns:a16="http://schemas.microsoft.com/office/drawing/2014/main" id="{946D9B81-D574-0302-CE8F-CF573FD7BF03}"/>
              </a:ext>
              <a:ext uri="{C183D7F6-B498-43B3-948B-1728B52AA6E4}">
                <adec:decorative xmlns:adec="http://schemas.microsoft.com/office/drawing/2017/decorative" val="1"/>
              </a:ext>
            </a:extLst>
          </p:cNvPr>
          <p:cNvGrpSpPr/>
          <p:nvPr/>
        </p:nvGrpSpPr>
        <p:grpSpPr>
          <a:xfrm>
            <a:off x="2927299" y="2550537"/>
            <a:ext cx="6287901" cy="3021736"/>
            <a:chOff x="2927299" y="2550537"/>
            <a:chExt cx="6287901" cy="3021736"/>
          </a:xfrm>
        </p:grpSpPr>
        <p:cxnSp>
          <p:nvCxnSpPr>
            <p:cNvPr id="67" name="Google Shape;67;p14"/>
            <p:cNvCxnSpPr>
              <a:cxnSpLocks/>
              <a:endCxn id="72" idx="3"/>
            </p:cNvCxnSpPr>
            <p:nvPr/>
          </p:nvCxnSpPr>
          <p:spPr>
            <a:xfrm flipH="1" flipV="1">
              <a:off x="2927299" y="2672437"/>
              <a:ext cx="903101" cy="1263563"/>
            </a:xfrm>
            <a:prstGeom prst="straightConnector1">
              <a:avLst/>
            </a:prstGeom>
            <a:noFill/>
            <a:ln w="28575" cap="flat" cmpd="sng">
              <a:solidFill>
                <a:srgbClr val="B51458"/>
              </a:solidFill>
              <a:prstDash val="solid"/>
              <a:round/>
              <a:headEnd type="none" w="med" len="med"/>
              <a:tailEnd type="none" w="med" len="med"/>
            </a:ln>
          </p:spPr>
        </p:cxnSp>
        <p:cxnSp>
          <p:nvCxnSpPr>
            <p:cNvPr id="70" name="Google Shape;70;p14"/>
            <p:cNvCxnSpPr>
              <a:cxnSpLocks/>
              <a:stCxn id="6" idx="3"/>
            </p:cNvCxnSpPr>
            <p:nvPr/>
          </p:nvCxnSpPr>
          <p:spPr>
            <a:xfrm flipV="1">
              <a:off x="4336449" y="4277432"/>
              <a:ext cx="392816" cy="1035781"/>
            </a:xfrm>
            <a:prstGeom prst="straightConnector1">
              <a:avLst/>
            </a:prstGeom>
            <a:noFill/>
            <a:ln w="28575" cap="flat" cmpd="sng">
              <a:solidFill>
                <a:srgbClr val="B51458"/>
              </a:solidFill>
              <a:prstDash val="solid"/>
              <a:round/>
              <a:headEnd type="none" w="med" len="med"/>
              <a:tailEnd type="none" w="med" len="med"/>
            </a:ln>
          </p:spPr>
        </p:cxnSp>
        <p:cxnSp>
          <p:nvCxnSpPr>
            <p:cNvPr id="73" name="Google Shape;73;p14"/>
            <p:cNvCxnSpPr>
              <a:cxnSpLocks/>
              <a:endCxn id="74" idx="3"/>
            </p:cNvCxnSpPr>
            <p:nvPr/>
          </p:nvCxnSpPr>
          <p:spPr>
            <a:xfrm flipH="1" flipV="1">
              <a:off x="8793999" y="2672437"/>
              <a:ext cx="421201" cy="1263563"/>
            </a:xfrm>
            <a:prstGeom prst="straightConnector1">
              <a:avLst/>
            </a:prstGeom>
            <a:noFill/>
            <a:ln w="28575" cap="flat" cmpd="sng">
              <a:solidFill>
                <a:srgbClr val="B51458"/>
              </a:solidFill>
              <a:prstDash val="solid"/>
              <a:round/>
              <a:headEnd type="none" w="med" len="med"/>
              <a:tailEnd type="none" w="med" len="med"/>
            </a:ln>
          </p:spPr>
        </p:cxnSp>
        <p:cxnSp>
          <p:nvCxnSpPr>
            <p:cNvPr id="10" name="Google Shape;70;p14">
              <a:extLst>
                <a:ext uri="{FF2B5EF4-FFF2-40B4-BE49-F238E27FC236}">
                  <a16:creationId xmlns:a16="http://schemas.microsoft.com/office/drawing/2014/main" id="{4ADE2F64-6B91-D7D5-5905-E88EFA272116}"/>
                </a:ext>
              </a:extLst>
            </p:cNvPr>
            <p:cNvCxnSpPr>
              <a:cxnSpLocks/>
              <a:stCxn id="9" idx="1"/>
            </p:cNvCxnSpPr>
            <p:nvPr/>
          </p:nvCxnSpPr>
          <p:spPr>
            <a:xfrm flipH="1" flipV="1">
              <a:off x="6327368" y="4303816"/>
              <a:ext cx="446074" cy="1268457"/>
            </a:xfrm>
            <a:prstGeom prst="straightConnector1">
              <a:avLst/>
            </a:prstGeom>
            <a:noFill/>
            <a:ln w="28575" cap="flat" cmpd="sng">
              <a:solidFill>
                <a:srgbClr val="B51458"/>
              </a:solidFill>
              <a:prstDash val="solid"/>
              <a:round/>
              <a:headEnd type="none" w="med" len="med"/>
              <a:tailEnd type="none" w="med" len="med"/>
            </a:ln>
          </p:spPr>
        </p:cxnSp>
        <p:cxnSp>
          <p:nvCxnSpPr>
            <p:cNvPr id="12" name="Google Shape;70;p14">
              <a:extLst>
                <a:ext uri="{FF2B5EF4-FFF2-40B4-BE49-F238E27FC236}">
                  <a16:creationId xmlns:a16="http://schemas.microsoft.com/office/drawing/2014/main" id="{A0A64921-4AEE-140A-B493-45FAE0FE9FBA}"/>
                </a:ext>
              </a:extLst>
            </p:cNvPr>
            <p:cNvCxnSpPr>
              <a:cxnSpLocks/>
              <a:endCxn id="71" idx="3"/>
            </p:cNvCxnSpPr>
            <p:nvPr/>
          </p:nvCxnSpPr>
          <p:spPr>
            <a:xfrm flipH="1" flipV="1">
              <a:off x="5860649" y="2550537"/>
              <a:ext cx="466719" cy="1383695"/>
            </a:xfrm>
            <a:prstGeom prst="straightConnector1">
              <a:avLst/>
            </a:prstGeom>
            <a:noFill/>
            <a:ln w="28575" cap="flat" cmpd="sng">
              <a:solidFill>
                <a:srgbClr val="B51458"/>
              </a:solidFill>
              <a:prstDash val="solid"/>
              <a:round/>
              <a:headEnd type="none" w="med" len="med"/>
              <a:tailEnd type="none" w="med" len="med"/>
            </a:ln>
          </p:spPr>
        </p:cxnSp>
      </p:grpSp>
      <p:sp>
        <p:nvSpPr>
          <p:cNvPr id="17" name="Slide Number Placeholder 16">
            <a:extLst>
              <a:ext uri="{FF2B5EF4-FFF2-40B4-BE49-F238E27FC236}">
                <a16:creationId xmlns:a16="http://schemas.microsoft.com/office/drawing/2014/main" id="{CDF40C7A-E1AB-FEFA-FD87-A85AD76D6A6E}"/>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z="1200" smtClean="0">
                <a:solidFill>
                  <a:schemeClr val="tx1"/>
                </a:solidFill>
              </a:rPr>
              <a:pPr/>
              <a:t>7</a:t>
            </a:fld>
            <a:endParaRPr lang="en" sz="12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9B7A9F7E-109B-EE64-0E27-1A96FDD3C47D}"/>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8513748B-8FF3-7B6E-0E56-F9BAEFB49FED}"/>
              </a:ext>
            </a:extLst>
          </p:cNvPr>
          <p:cNvSpPr>
            <a:spLocks noGrp="1"/>
          </p:cNvSpPr>
          <p:nvPr>
            <p:ph type="title" idx="4294967295"/>
          </p:nvPr>
        </p:nvSpPr>
        <p:spPr>
          <a:xfrm>
            <a:off x="0" y="0"/>
            <a:ext cx="9810400" cy="965200"/>
          </a:xfrm>
          <a:prstGeom prst="chevron">
            <a:avLst>
              <a:gd name="adj" fmla="val 50000"/>
            </a:avLst>
          </a:prstGeom>
          <a:solidFill>
            <a:srgbClr val="674EA7"/>
          </a:solidFill>
          <a:ln>
            <a:noFill/>
            <a:prstDash/>
          </a:ln>
          <a:effectLst>
            <a:outerShdw blurRad="57150" dist="19050" dir="5400000" algn="bl" rotWithShape="0">
              <a:srgbClr val="000000">
                <a:alpha val="49803"/>
              </a:srgbClr>
            </a:outerShdw>
          </a:effectLst>
        </p:spPr>
        <p:txBody>
          <a:bodyPr rot="0" spcFirstLastPara="1" vertOverflow="overflow" horzOverflow="overflow" vert="horz" wrap="square" lIns="121900" tIns="121900" rIns="121900" bIns="12190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
                <a:srgbClr val="000000"/>
              </a:buClr>
              <a:buSzPts val="1400"/>
              <a:buFontTx/>
              <a:buNone/>
              <a:tabLst/>
              <a:defRPr/>
            </a:pPr>
            <a:r>
              <a:rPr kumimoji="0" lang="en-AU" sz="3200" b="1" i="0" u="none" strike="noStrike" kern="1200" cap="none" spc="0" normalizeH="0" baseline="0" noProof="0" dirty="0">
                <a:ln>
                  <a:noFill/>
                </a:ln>
                <a:solidFill>
                  <a:srgbClr val="FFFFFF"/>
                </a:solidFill>
                <a:effectLst/>
                <a:uLnTx/>
                <a:uFillTx/>
                <a:latin typeface="+mj-lt"/>
                <a:ea typeface="Montserrat"/>
                <a:cs typeface="Montserrat"/>
                <a:sym typeface="Montserrat"/>
              </a:rPr>
              <a:t>Fishbone / Ishikawa diagram</a:t>
            </a:r>
            <a:endParaRPr kumimoji="0" lang="en-AU" sz="1867"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8" name="Google Shape;68;p14">
            <a:extLst>
              <a:ext uri="{FF2B5EF4-FFF2-40B4-BE49-F238E27FC236}">
                <a16:creationId xmlns:a16="http://schemas.microsoft.com/office/drawing/2014/main" id="{D83A8BC1-7538-2EF7-118B-10D83B40C51C}"/>
              </a:ext>
            </a:extLst>
          </p:cNvPr>
          <p:cNvSpPr/>
          <p:nvPr/>
        </p:nvSpPr>
        <p:spPr>
          <a:xfrm>
            <a:off x="2773000" y="3934232"/>
            <a:ext cx="6646000" cy="343200"/>
          </a:xfrm>
          <a:prstGeom prst="chevron">
            <a:avLst>
              <a:gd name="adj"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121900" tIns="121900" rIns="121900" bIns="121900" anchor="ctr" anchorCtr="0">
            <a:noAutofit/>
          </a:bodyPr>
          <a:lstStyle/>
          <a:p>
            <a:pPr algn="ctr">
              <a:buClr>
                <a:srgbClr val="000000"/>
              </a:buClr>
              <a:buSzPts val="1400"/>
            </a:pPr>
            <a:r>
              <a:rPr lang="en-AU" sz="2000" b="1" dirty="0">
                <a:solidFill>
                  <a:srgbClr val="FFFFFF"/>
                </a:solidFill>
                <a:latin typeface="+mj-lt"/>
                <a:ea typeface="Montserrat"/>
                <a:cs typeface="Montserrat"/>
                <a:sym typeface="Montserrat"/>
              </a:rPr>
              <a:t>Topic – Improving handwashing</a:t>
            </a:r>
          </a:p>
        </p:txBody>
      </p:sp>
      <p:graphicFrame>
        <p:nvGraphicFramePr>
          <p:cNvPr id="72" name="Google Shape;72;p14">
            <a:extLst>
              <a:ext uri="{FF2B5EF4-FFF2-40B4-BE49-F238E27FC236}">
                <a16:creationId xmlns:a16="http://schemas.microsoft.com/office/drawing/2014/main" id="{9DA7364B-4EAF-55DF-38CD-89D94B59B66A}"/>
              </a:ext>
            </a:extLst>
          </p:cNvPr>
          <p:cNvGraphicFramePr/>
          <p:nvPr>
            <p:extLst>
              <p:ext uri="{D42A27DB-BD31-4B8C-83A1-F6EECF244321}">
                <p14:modId xmlns:p14="http://schemas.microsoft.com/office/powerpoint/2010/main" val="2437201437"/>
              </p:ext>
            </p:extLst>
          </p:nvPr>
        </p:nvGraphicFramePr>
        <p:xfrm>
          <a:off x="1255566" y="1636197"/>
          <a:ext cx="1671733" cy="2072480"/>
        </p:xfrm>
        <a:graphic>
          <a:graphicData uri="http://schemas.openxmlformats.org/drawingml/2006/table">
            <a:tbl>
              <a:tblPr firstRow="1">
                <a:noFill/>
              </a:tblPr>
              <a:tblGrid>
                <a:gridCol w="1671733">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r>
                        <a:rPr lang="en-US" sz="1800" b="1" dirty="0">
                          <a:solidFill>
                            <a:schemeClr val="tx1"/>
                          </a:solidFill>
                          <a:latin typeface="+mj-lt"/>
                          <a:ea typeface="Montserrat"/>
                          <a:cs typeface="Montserrat"/>
                          <a:sym typeface="Montserrat"/>
                        </a:rPr>
                        <a:t>Category</a:t>
                      </a:r>
                      <a:endParaRPr sz="1800" b="1"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aphicFrame>
        <p:nvGraphicFramePr>
          <p:cNvPr id="71" name="Google Shape;71;p14">
            <a:extLst>
              <a:ext uri="{FF2B5EF4-FFF2-40B4-BE49-F238E27FC236}">
                <a16:creationId xmlns:a16="http://schemas.microsoft.com/office/drawing/2014/main" id="{3CB45834-063D-3683-127D-F287886AFA49}"/>
              </a:ext>
            </a:extLst>
          </p:cNvPr>
          <p:cNvGraphicFramePr/>
          <p:nvPr>
            <p:extLst>
              <p:ext uri="{D42A27DB-BD31-4B8C-83A1-F6EECF244321}">
                <p14:modId xmlns:p14="http://schemas.microsoft.com/office/powerpoint/2010/main" val="802164260"/>
              </p:ext>
            </p:extLst>
          </p:nvPr>
        </p:nvGraphicFramePr>
        <p:xfrm>
          <a:off x="3945449" y="1636197"/>
          <a:ext cx="1915200" cy="155436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bl>
          </a:graphicData>
        </a:graphic>
      </p:graphicFrame>
      <p:graphicFrame>
        <p:nvGraphicFramePr>
          <p:cNvPr id="74" name="Google Shape;74;p14">
            <a:extLst>
              <a:ext uri="{FF2B5EF4-FFF2-40B4-BE49-F238E27FC236}">
                <a16:creationId xmlns:a16="http://schemas.microsoft.com/office/drawing/2014/main" id="{B8E5FFB7-5C9C-48B2-1C5B-BB0564B3D10C}"/>
              </a:ext>
            </a:extLst>
          </p:cNvPr>
          <p:cNvGraphicFramePr/>
          <p:nvPr>
            <p:extLst>
              <p:ext uri="{D42A27DB-BD31-4B8C-83A1-F6EECF244321}">
                <p14:modId xmlns:p14="http://schemas.microsoft.com/office/powerpoint/2010/main" val="1238092667"/>
              </p:ext>
            </p:extLst>
          </p:nvPr>
        </p:nvGraphicFramePr>
        <p:xfrm>
          <a:off x="6878799" y="1636197"/>
          <a:ext cx="1915200" cy="207248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aphicFrame>
        <p:nvGraphicFramePr>
          <p:cNvPr id="6" name="Google Shape;71;p14">
            <a:extLst>
              <a:ext uri="{FF2B5EF4-FFF2-40B4-BE49-F238E27FC236}">
                <a16:creationId xmlns:a16="http://schemas.microsoft.com/office/drawing/2014/main" id="{DF43C40F-E25A-9E96-39C5-E75BC865FA20}"/>
              </a:ext>
            </a:extLst>
          </p:cNvPr>
          <p:cNvGraphicFramePr/>
          <p:nvPr>
            <p:extLst>
              <p:ext uri="{D42A27DB-BD31-4B8C-83A1-F6EECF244321}">
                <p14:modId xmlns:p14="http://schemas.microsoft.com/office/powerpoint/2010/main" val="903005190"/>
              </p:ext>
            </p:extLst>
          </p:nvPr>
        </p:nvGraphicFramePr>
        <p:xfrm>
          <a:off x="2421249" y="4536033"/>
          <a:ext cx="1915200" cy="155436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endParaRPr sz="1800" dirty="0">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bl>
          </a:graphicData>
        </a:graphic>
      </p:graphicFrame>
      <p:graphicFrame>
        <p:nvGraphicFramePr>
          <p:cNvPr id="9" name="Google Shape;74;p14">
            <a:extLst>
              <a:ext uri="{FF2B5EF4-FFF2-40B4-BE49-F238E27FC236}">
                <a16:creationId xmlns:a16="http://schemas.microsoft.com/office/drawing/2014/main" id="{92EFAA0C-4584-3590-19CA-D08947111048}"/>
              </a:ext>
            </a:extLst>
          </p:cNvPr>
          <p:cNvGraphicFramePr/>
          <p:nvPr>
            <p:extLst>
              <p:ext uri="{D42A27DB-BD31-4B8C-83A1-F6EECF244321}">
                <p14:modId xmlns:p14="http://schemas.microsoft.com/office/powerpoint/2010/main" val="404726577"/>
              </p:ext>
            </p:extLst>
          </p:nvPr>
        </p:nvGraphicFramePr>
        <p:xfrm>
          <a:off x="6773442" y="4536033"/>
          <a:ext cx="1915200" cy="2072480"/>
        </p:xfrm>
        <a:graphic>
          <a:graphicData uri="http://schemas.openxmlformats.org/drawingml/2006/table">
            <a:tbl>
              <a:tblPr firstRow="1">
                <a:noFill/>
              </a:tblPr>
              <a:tblGrid>
                <a:gridCol w="1915200">
                  <a:extLst>
                    <a:ext uri="{9D8B030D-6E8A-4147-A177-3AD203B41FA5}">
                      <a16:colId xmlns:a16="http://schemas.microsoft.com/office/drawing/2014/main" val="20000"/>
                    </a:ext>
                  </a:extLst>
                </a:gridCol>
              </a:tblGrid>
              <a:tr h="447000">
                <a:tc>
                  <a:txBody>
                    <a:bodyPr/>
                    <a:lstStyle/>
                    <a:p>
                      <a:pPr marL="0" lvl="0" indent="0" algn="l" rtl="0">
                        <a:spcBef>
                          <a:spcPts val="0"/>
                        </a:spcBef>
                        <a:spcAft>
                          <a:spcPts val="0"/>
                        </a:spcAft>
                        <a:buNone/>
                      </a:pPr>
                      <a:endParaRPr sz="1800" b="1" kern="1200" dirty="0">
                        <a:solidFill>
                          <a:schemeClr val="tx1"/>
                        </a:solidFill>
                        <a:latin typeface="+mj-lt"/>
                        <a:ea typeface="Montserrat"/>
                        <a:cs typeface="Montserrat"/>
                        <a:sym typeface="Montserrat"/>
                      </a:endParaRPr>
                    </a:p>
                  </a:txBody>
                  <a:tcPr marL="121900" marR="121900" marT="121900" marB="121900">
                    <a:solidFill>
                      <a:srgbClr val="9FC5E8"/>
                    </a:solidFill>
                  </a:tcPr>
                </a:tc>
                <a:extLst>
                  <a:ext uri="{0D108BD9-81ED-4DB2-BD59-A6C34878D82A}">
                    <a16:rowId xmlns:a16="http://schemas.microsoft.com/office/drawing/2014/main" val="10000"/>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1"/>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2"/>
                  </a:ext>
                </a:extLst>
              </a:tr>
              <a:tr h="447000">
                <a:tc>
                  <a:txBody>
                    <a:bodyPr/>
                    <a:lstStyle/>
                    <a:p>
                      <a:pPr marL="0" lvl="0" indent="0" algn="l" rtl="0">
                        <a:spcBef>
                          <a:spcPts val="0"/>
                        </a:spcBef>
                        <a:spcAft>
                          <a:spcPts val="0"/>
                        </a:spcAft>
                        <a:buNone/>
                      </a:pPr>
                      <a:endParaRPr sz="1800" kern="1200" dirty="0">
                        <a:solidFill>
                          <a:schemeClr val="tx1"/>
                        </a:solidFill>
                        <a:latin typeface="+mn-lt"/>
                        <a:ea typeface="Montserrat"/>
                        <a:cs typeface="Montserrat"/>
                        <a:sym typeface="Montserrat"/>
                      </a:endParaRPr>
                    </a:p>
                  </a:txBody>
                  <a:tcPr marL="121900" marR="121900" marT="121900" marB="121900">
                    <a:solidFill>
                      <a:schemeClr val="bg2"/>
                    </a:solidFill>
                  </a:tcPr>
                </a:tc>
                <a:extLst>
                  <a:ext uri="{0D108BD9-81ED-4DB2-BD59-A6C34878D82A}">
                    <a16:rowId xmlns:a16="http://schemas.microsoft.com/office/drawing/2014/main" val="10003"/>
                  </a:ext>
                </a:extLst>
              </a:tr>
            </a:tbl>
          </a:graphicData>
        </a:graphic>
      </p:graphicFrame>
      <p:grpSp>
        <p:nvGrpSpPr>
          <p:cNvPr id="2" name="Group 1">
            <a:extLst>
              <a:ext uri="{FF2B5EF4-FFF2-40B4-BE49-F238E27FC236}">
                <a16:creationId xmlns:a16="http://schemas.microsoft.com/office/drawing/2014/main" id="{7B5FCBF8-E595-3C99-5656-91214608E91B}"/>
              </a:ext>
              <a:ext uri="{C183D7F6-B498-43B3-948B-1728B52AA6E4}">
                <adec:decorative xmlns:adec="http://schemas.microsoft.com/office/drawing/2017/decorative" val="1"/>
              </a:ext>
            </a:extLst>
          </p:cNvPr>
          <p:cNvGrpSpPr/>
          <p:nvPr/>
        </p:nvGrpSpPr>
        <p:grpSpPr>
          <a:xfrm>
            <a:off x="2927299" y="2413377"/>
            <a:ext cx="6287901" cy="3158896"/>
            <a:chOff x="2927299" y="2413377"/>
            <a:chExt cx="6287901" cy="3158896"/>
          </a:xfrm>
        </p:grpSpPr>
        <p:cxnSp>
          <p:nvCxnSpPr>
            <p:cNvPr id="67" name="Google Shape;67;p14">
              <a:extLst>
                <a:ext uri="{FF2B5EF4-FFF2-40B4-BE49-F238E27FC236}">
                  <a16:creationId xmlns:a16="http://schemas.microsoft.com/office/drawing/2014/main" id="{7E0CC715-8C89-E484-ED3F-BEA9E5246E7F}"/>
                </a:ext>
              </a:extLst>
            </p:cNvPr>
            <p:cNvCxnSpPr>
              <a:cxnSpLocks/>
              <a:endCxn id="72" idx="3"/>
            </p:cNvCxnSpPr>
            <p:nvPr/>
          </p:nvCxnSpPr>
          <p:spPr>
            <a:xfrm flipH="1" flipV="1">
              <a:off x="2927299" y="2672437"/>
              <a:ext cx="903101" cy="1263563"/>
            </a:xfrm>
            <a:prstGeom prst="straightConnector1">
              <a:avLst/>
            </a:prstGeom>
            <a:noFill/>
            <a:ln w="28575" cap="flat" cmpd="sng">
              <a:solidFill>
                <a:srgbClr val="B51458"/>
              </a:solidFill>
              <a:prstDash val="solid"/>
              <a:round/>
              <a:headEnd type="none" w="med" len="med"/>
              <a:tailEnd type="none" w="med" len="med"/>
            </a:ln>
          </p:spPr>
        </p:cxnSp>
        <p:cxnSp>
          <p:nvCxnSpPr>
            <p:cNvPr id="70" name="Google Shape;70;p14">
              <a:extLst>
                <a:ext uri="{FF2B5EF4-FFF2-40B4-BE49-F238E27FC236}">
                  <a16:creationId xmlns:a16="http://schemas.microsoft.com/office/drawing/2014/main" id="{A344D2AE-E2AA-DC1E-4E27-32E3A50F444D}"/>
                </a:ext>
              </a:extLst>
            </p:cNvPr>
            <p:cNvCxnSpPr>
              <a:cxnSpLocks/>
              <a:stCxn id="6" idx="3"/>
            </p:cNvCxnSpPr>
            <p:nvPr/>
          </p:nvCxnSpPr>
          <p:spPr>
            <a:xfrm flipV="1">
              <a:off x="4336449" y="4277432"/>
              <a:ext cx="392816" cy="1035781"/>
            </a:xfrm>
            <a:prstGeom prst="straightConnector1">
              <a:avLst/>
            </a:prstGeom>
            <a:noFill/>
            <a:ln w="28575" cap="flat" cmpd="sng">
              <a:solidFill>
                <a:srgbClr val="B51458"/>
              </a:solidFill>
              <a:prstDash val="solid"/>
              <a:round/>
              <a:headEnd type="none" w="med" len="med"/>
              <a:tailEnd type="none" w="med" len="med"/>
            </a:ln>
          </p:spPr>
        </p:cxnSp>
        <p:cxnSp>
          <p:nvCxnSpPr>
            <p:cNvPr id="73" name="Google Shape;73;p14">
              <a:extLst>
                <a:ext uri="{FF2B5EF4-FFF2-40B4-BE49-F238E27FC236}">
                  <a16:creationId xmlns:a16="http://schemas.microsoft.com/office/drawing/2014/main" id="{C8D7D023-394C-E9B8-4262-07C9D7D60AAC}"/>
                </a:ext>
              </a:extLst>
            </p:cNvPr>
            <p:cNvCxnSpPr>
              <a:cxnSpLocks/>
              <a:endCxn id="74" idx="3"/>
            </p:cNvCxnSpPr>
            <p:nvPr/>
          </p:nvCxnSpPr>
          <p:spPr>
            <a:xfrm flipH="1" flipV="1">
              <a:off x="8793999" y="2672437"/>
              <a:ext cx="421201" cy="1263563"/>
            </a:xfrm>
            <a:prstGeom prst="straightConnector1">
              <a:avLst/>
            </a:prstGeom>
            <a:noFill/>
            <a:ln w="28575" cap="flat" cmpd="sng">
              <a:solidFill>
                <a:srgbClr val="B51458"/>
              </a:solidFill>
              <a:prstDash val="solid"/>
              <a:round/>
              <a:headEnd type="none" w="med" len="med"/>
              <a:tailEnd type="none" w="med" len="med"/>
            </a:ln>
          </p:spPr>
        </p:cxnSp>
        <p:cxnSp>
          <p:nvCxnSpPr>
            <p:cNvPr id="10" name="Google Shape;70;p14">
              <a:extLst>
                <a:ext uri="{FF2B5EF4-FFF2-40B4-BE49-F238E27FC236}">
                  <a16:creationId xmlns:a16="http://schemas.microsoft.com/office/drawing/2014/main" id="{FF7EFB8A-5567-4189-B892-40BCB6B33AFA}"/>
                </a:ext>
              </a:extLst>
            </p:cNvPr>
            <p:cNvCxnSpPr>
              <a:cxnSpLocks/>
              <a:stCxn id="9" idx="1"/>
            </p:cNvCxnSpPr>
            <p:nvPr/>
          </p:nvCxnSpPr>
          <p:spPr>
            <a:xfrm flipH="1" flipV="1">
              <a:off x="6327368" y="4303816"/>
              <a:ext cx="446074" cy="1268457"/>
            </a:xfrm>
            <a:prstGeom prst="straightConnector1">
              <a:avLst/>
            </a:prstGeom>
            <a:noFill/>
            <a:ln w="28575" cap="flat" cmpd="sng">
              <a:solidFill>
                <a:srgbClr val="B51458"/>
              </a:solidFill>
              <a:prstDash val="solid"/>
              <a:round/>
              <a:headEnd type="none" w="med" len="med"/>
              <a:tailEnd type="none" w="med" len="med"/>
            </a:ln>
          </p:spPr>
        </p:cxnSp>
        <p:cxnSp>
          <p:nvCxnSpPr>
            <p:cNvPr id="12" name="Google Shape;70;p14">
              <a:extLst>
                <a:ext uri="{FF2B5EF4-FFF2-40B4-BE49-F238E27FC236}">
                  <a16:creationId xmlns:a16="http://schemas.microsoft.com/office/drawing/2014/main" id="{659DB57A-79EF-D5F5-C6DE-D32E630363E1}"/>
                </a:ext>
              </a:extLst>
            </p:cNvPr>
            <p:cNvCxnSpPr>
              <a:cxnSpLocks/>
              <a:endCxn id="71" idx="3"/>
            </p:cNvCxnSpPr>
            <p:nvPr/>
          </p:nvCxnSpPr>
          <p:spPr>
            <a:xfrm flipH="1" flipV="1">
              <a:off x="5860649" y="2413377"/>
              <a:ext cx="466719" cy="1520855"/>
            </a:xfrm>
            <a:prstGeom prst="straightConnector1">
              <a:avLst/>
            </a:prstGeom>
            <a:noFill/>
            <a:ln w="28575" cap="flat" cmpd="sng">
              <a:solidFill>
                <a:srgbClr val="B51458"/>
              </a:solidFill>
              <a:prstDash val="solid"/>
              <a:round/>
              <a:headEnd type="none" w="med" len="med"/>
              <a:tailEnd type="none" w="med" len="med"/>
            </a:ln>
          </p:spPr>
        </p:cxnSp>
      </p:grpSp>
      <p:sp>
        <p:nvSpPr>
          <p:cNvPr id="3" name="Slide Number Placeholder 2">
            <a:extLst>
              <a:ext uri="{FF2B5EF4-FFF2-40B4-BE49-F238E27FC236}">
                <a16:creationId xmlns:a16="http://schemas.microsoft.com/office/drawing/2014/main" id="{B95D2262-AB2B-098D-2E38-6C2979D6F355}"/>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z="1200" smtClean="0">
                <a:solidFill>
                  <a:schemeClr val="tx1"/>
                </a:solidFill>
              </a:rPr>
              <a:pPr/>
              <a:t>8</a:t>
            </a:fld>
            <a:endParaRPr lang="en" sz="1200">
              <a:solidFill>
                <a:schemeClr val="tx1"/>
              </a:solidFill>
            </a:endParaRPr>
          </a:p>
        </p:txBody>
      </p:sp>
    </p:spTree>
    <p:extLst>
      <p:ext uri="{BB962C8B-B14F-4D97-AF65-F5344CB8AC3E}">
        <p14:creationId xmlns:p14="http://schemas.microsoft.com/office/powerpoint/2010/main" val="379897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Simple and compound sentences</a:t>
            </a:r>
          </a:p>
        </p:txBody>
      </p:sp>
    </p:spTree>
    <p:extLst>
      <p:ext uri="{BB962C8B-B14F-4D97-AF65-F5344CB8AC3E}">
        <p14:creationId xmlns:p14="http://schemas.microsoft.com/office/powerpoint/2010/main" val="24314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8E4DA-46C6-4B27-AA34-F3EE5711720E}">
  <ds:schemaRefs>
    <ds:schemaRef ds:uri="http://purl.org/dc/dcmitype/"/>
    <ds:schemaRef ds:uri="fe952276-0ffc-400f-87df-2cbf77b6677b"/>
    <ds:schemaRef ds:uri="http://schemas.microsoft.com/office/2006/documentManagement/types"/>
    <ds:schemaRef ds:uri="http://www.w3.org/XML/1998/namespace"/>
    <ds:schemaRef ds:uri="4d48f0d6-3af1-491e-8994-5b73aa39f95f"/>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AB52A8D4-998A-4F5A-922A-6137AEB2788E}">
  <ds:schemaRefs>
    <ds:schemaRef ds:uri="http://schemas.microsoft.com/sharepoint/v3/contenttype/forms"/>
  </ds:schemaRefs>
</ds:datastoreItem>
</file>

<file path=customXml/itemProps3.xml><?xml version="1.0" encoding="utf-8"?>
<ds:datastoreItem xmlns:ds="http://schemas.openxmlformats.org/officeDocument/2006/customXml" ds:itemID="{31C24E25-405E-45AC-BF05-0D2665799857}"/>
</file>

<file path=docProps/app.xml><?xml version="1.0" encoding="utf-8"?>
<Properties xmlns="http://schemas.openxmlformats.org/officeDocument/2006/extended-properties" xmlns:vt="http://schemas.openxmlformats.org/officeDocument/2006/docPropsVTypes">
  <Template>student-facing-secondary-template-v1.4</Template>
  <TotalTime>1</TotalTime>
  <Words>4350</Words>
  <Application>Microsoft Office PowerPoint</Application>
  <PresentationFormat>Widescreen</PresentationFormat>
  <Paragraphs>336</Paragraphs>
  <Slides>31</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Times New Roman</vt:lpstr>
      <vt:lpstr>Montserrat</vt:lpstr>
      <vt:lpstr>Segoe UI</vt:lpstr>
      <vt:lpstr>Calibri</vt:lpstr>
      <vt:lpstr>Roboto</vt:lpstr>
      <vt:lpstr>Public Sans</vt:lpstr>
      <vt:lpstr>1_NSWG Corporate</vt:lpstr>
      <vt:lpstr>NSWG Corporate</vt:lpstr>
      <vt:lpstr>Instructions for use</vt:lpstr>
      <vt:lpstr>Phase 5 – Complex sentences</vt:lpstr>
      <vt:lpstr>Lessons</vt:lpstr>
      <vt:lpstr>Sharing learning intentions and success criteria</vt:lpstr>
      <vt:lpstr>Learning intentions and success criteria</vt:lpstr>
      <vt:lpstr>Connecting learning</vt:lpstr>
      <vt:lpstr>Fishbone / Ishikawa diagram – Example</vt:lpstr>
      <vt:lpstr>Fishbone / Ishikawa diagram</vt:lpstr>
      <vt:lpstr>Simple and compound sentences</vt:lpstr>
      <vt:lpstr>Chunking and sequencing learning</vt:lpstr>
      <vt:lpstr>Simple sentences</vt:lpstr>
      <vt:lpstr>Practice (1)</vt:lpstr>
      <vt:lpstr>Compound sentences </vt:lpstr>
      <vt:lpstr>Compound sentences</vt:lpstr>
      <vt:lpstr>Checking for understanding</vt:lpstr>
      <vt:lpstr>Practice (2)</vt:lpstr>
      <vt:lpstr>Subordinating conjunctions and clauses</vt:lpstr>
      <vt:lpstr>Joining 2 different kinds of clauses together</vt:lpstr>
      <vt:lpstr>‘Although’ is a subordinating conjunction</vt:lpstr>
      <vt:lpstr>Complex sentences (1)</vt:lpstr>
      <vt:lpstr>Complex sentences (2)</vt:lpstr>
      <vt:lpstr>Practice (3)</vt:lpstr>
      <vt:lpstr>Adverbial clauses in complex sentences</vt:lpstr>
      <vt:lpstr>Complex sentences containing adverbial clauses</vt:lpstr>
      <vt:lpstr>Joining clauses together for impact</vt:lpstr>
      <vt:lpstr>More on the way sentences are used</vt:lpstr>
      <vt:lpstr>A word cline about complex sentences</vt:lpstr>
      <vt:lpstr>3-2-1 things I learned today</vt:lpstr>
      <vt:lpstr>References</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5 – Complex sentences – Powerful youth voices</dc:title>
  <dc:creator>NSW Department of Education</dc:creator>
  <dcterms:created xsi:type="dcterms:W3CDTF">2025-02-03T00:08:03Z</dcterms:created>
  <dcterms:modified xsi:type="dcterms:W3CDTF">2025-02-04T02:58:59Z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2025-02-03T00:09:11Z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a815a408-3437-459e-9bba-ce09416314b0</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