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5" r:id="rId4"/>
  </p:sldMasterIdLst>
  <p:notesMasterIdLst>
    <p:notesMasterId r:id="rId46"/>
  </p:notesMasterIdLst>
  <p:handoutMasterIdLst>
    <p:handoutMasterId r:id="rId47"/>
  </p:handoutMasterIdLst>
  <p:sldIdLst>
    <p:sldId id="26450" r:id="rId5"/>
    <p:sldId id="266" r:id="rId6"/>
    <p:sldId id="26400" r:id="rId7"/>
    <p:sldId id="26394" r:id="rId8"/>
    <p:sldId id="364" r:id="rId9"/>
    <p:sldId id="26396" r:id="rId10"/>
    <p:sldId id="26397" r:id="rId11"/>
    <p:sldId id="26398" r:id="rId12"/>
    <p:sldId id="26451" r:id="rId13"/>
    <p:sldId id="26445" r:id="rId14"/>
    <p:sldId id="26401" r:id="rId15"/>
    <p:sldId id="26405" r:id="rId16"/>
    <p:sldId id="26403" r:id="rId17"/>
    <p:sldId id="26404" r:id="rId18"/>
    <p:sldId id="26412" r:id="rId19"/>
    <p:sldId id="26408" r:id="rId20"/>
    <p:sldId id="26442" r:id="rId21"/>
    <p:sldId id="26413" r:id="rId22"/>
    <p:sldId id="26415" r:id="rId23"/>
    <p:sldId id="26409" r:id="rId24"/>
    <p:sldId id="26443" r:id="rId25"/>
    <p:sldId id="26395" r:id="rId26"/>
    <p:sldId id="26436" r:id="rId27"/>
    <p:sldId id="26417" r:id="rId28"/>
    <p:sldId id="26418" r:id="rId29"/>
    <p:sldId id="26419" r:id="rId30"/>
    <p:sldId id="26439" r:id="rId31"/>
    <p:sldId id="26422" r:id="rId32"/>
    <p:sldId id="26420" r:id="rId33"/>
    <p:sldId id="26441" r:id="rId34"/>
    <p:sldId id="26437" r:id="rId35"/>
    <p:sldId id="26406" r:id="rId36"/>
    <p:sldId id="26448" r:id="rId37"/>
    <p:sldId id="26428" r:id="rId38"/>
    <p:sldId id="26449" r:id="rId39"/>
    <p:sldId id="26438" r:id="rId40"/>
    <p:sldId id="26431" r:id="rId41"/>
    <p:sldId id="26432" r:id="rId42"/>
    <p:sldId id="26446" r:id="rId43"/>
    <p:sldId id="26452" r:id="rId44"/>
    <p:sldId id="361" r:id="rId45"/>
  </p:sldIdLst>
  <p:sldSz cx="12192000" cy="6858000"/>
  <p:notesSz cx="6858000" cy="9144000"/>
  <p:embeddedFontLst>
    <p:embeddedFont>
      <p:font typeface="Public Sans" panose="020B0604020202020204" charset="0"/>
      <p:regular r:id="rId48"/>
      <p:bold r:id="rId49"/>
      <p:italic r:id="rId50"/>
      <p:boldItalic r:id="rId5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50"/>
            <p14:sldId id="266"/>
          </p14:sldIdLst>
        </p14:section>
        <p14:section name="Learning intentions" id="{87AAFDD4-B41A-4E63-8F8F-E97A6768FD10}">
          <p14:sldIdLst>
            <p14:sldId id="26400"/>
            <p14:sldId id="26394"/>
          </p14:sldIdLst>
        </p14:section>
        <p14:section name="Connecting learning" id="{0E26DAF6-5082-41F9-B58F-7EBE7320ECF0}">
          <p14:sldIdLst>
            <p14:sldId id="364"/>
            <p14:sldId id="26396"/>
            <p14:sldId id="26397"/>
            <p14:sldId id="26398"/>
            <p14:sldId id="26451"/>
          </p14:sldIdLst>
        </p14:section>
        <p14:section name="Brainstorming" id="{A3603D6E-0F13-4F1E-A276-4CD3744D33F3}">
          <p14:sldIdLst>
            <p14:sldId id="26445"/>
            <p14:sldId id="26401"/>
            <p14:sldId id="26405"/>
            <p14:sldId id="26403"/>
            <p14:sldId id="26404"/>
            <p14:sldId id="26412"/>
          </p14:sldIdLst>
        </p14:section>
        <p14:section name="Drafting" id="{28288192-942E-4F6C-B462-DA0030BA8F35}">
          <p14:sldIdLst>
            <p14:sldId id="26408"/>
            <p14:sldId id="26442"/>
            <p14:sldId id="26413"/>
            <p14:sldId id="26415"/>
            <p14:sldId id="26409"/>
            <p14:sldId id="26443"/>
            <p14:sldId id="26395"/>
            <p14:sldId id="26436"/>
          </p14:sldIdLst>
        </p14:section>
        <p14:section name="Feedback" id="{559238EA-4084-48F6-8CB1-B35BC7F46DB6}">
          <p14:sldIdLst>
            <p14:sldId id="26417"/>
            <p14:sldId id="26418"/>
            <p14:sldId id="26419"/>
            <p14:sldId id="26439"/>
            <p14:sldId id="26422"/>
            <p14:sldId id="26420"/>
            <p14:sldId id="26441"/>
            <p14:sldId id="26437"/>
          </p14:sldIdLst>
        </p14:section>
        <p14:section name="Editing" id="{1EAE3CE8-04BF-4A05-BD11-CEF975947FE3}">
          <p14:sldIdLst>
            <p14:sldId id="26406"/>
            <p14:sldId id="26448"/>
            <p14:sldId id="26428"/>
            <p14:sldId id="26449"/>
            <p14:sldId id="26438"/>
          </p14:sldIdLst>
        </p14:section>
        <p14:section name="Consolidating learning" id="{4E7CFB1F-6574-418B-82C3-0C89D9AD8B26}">
          <p14:sldIdLst>
            <p14:sldId id="26431"/>
            <p14:sldId id="26432"/>
          </p14:sldIdLst>
        </p14:section>
        <p14:section name="Assets" id="{ACCADEBA-79DB-4F18-8F19-E4DF86159DFB}">
          <p14:sldIdLst/>
        </p14:section>
        <p14:section name="References &amp; copyright" id="{DBC31484-F5F8-4CB1-8DB4-A562A9780899}">
          <p14:sldIdLst>
            <p14:sldId id="26446"/>
            <p14:sldId id="26452"/>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9742A21-57B7-E377-BE19-966C56C56089}" name="Alissa McEntyre" initials="AM" userId="S::Alissa.McEntyre1@det.nsw.edu.au::2873f9f7-68f2-4210-bf51-a7db7d5469d3" providerId="AD"/>
  <p188:author id="{913BFAE4-222F-1456-BA51-F190F9E0D71A}" name="Christopher Farlow" initials="CF" userId="S::christopher.farlow2@det.nsw.edu.au::1d6e7c80-f391-4c69-991c-b443ceeb1639"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005E00"/>
    <a:srgbClr val="64BB47"/>
    <a:srgbClr val="00ACC2"/>
    <a:srgbClr val="B51458"/>
    <a:srgbClr val="A3A3FF"/>
    <a:srgbClr val="63E2EF"/>
    <a:srgbClr val="CCCCFF"/>
    <a:srgbClr val="EDF9E0"/>
    <a:srgbClr val="E5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515A8-1C98-4ADC-B524-C3C9E1273B67}" v="11" dt="2025-02-05T22:22:33.337"/>
    <p1510:client id="{531AA4FF-63E8-DCD3-B6B5-828BD8E22829}" v="17" dt="2025-02-05T22:18:13.026"/>
    <p1510:client id="{92D38288-4866-CD9E-40FB-5FFE24C85B9C}" v="4" dt="2025-02-05T22:55:57.59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63"/>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Gyenes" userId="S::thomas.gyenes@det.nsw.edu.au::3f8fdeb7-5d44-4d3f-9372-de9698ef45d6" providerId="AD" clId="Web-{531AA4FF-63E8-DCD3-B6B5-828BD8E22829}"/>
    <pc:docChg chg="modSld">
      <pc:chgData name="Tom Gyenes" userId="S::thomas.gyenes@det.nsw.edu.au::3f8fdeb7-5d44-4d3f-9372-de9698ef45d6" providerId="AD" clId="Web-{531AA4FF-63E8-DCD3-B6B5-828BD8E22829}" dt="2025-02-05T22:18:13.026" v="14"/>
      <pc:docMkLst>
        <pc:docMk/>
      </pc:docMkLst>
      <pc:sldChg chg="delSp modSp">
        <pc:chgData name="Tom Gyenes" userId="S::thomas.gyenes@det.nsw.edu.au::3f8fdeb7-5d44-4d3f-9372-de9698ef45d6" providerId="AD" clId="Web-{531AA4FF-63E8-DCD3-B6B5-828BD8E22829}" dt="2025-02-05T22:18:13.026" v="14"/>
        <pc:sldMkLst>
          <pc:docMk/>
          <pc:sldMk cId="3218114721" sldId="266"/>
        </pc:sldMkLst>
        <pc:spChg chg="mod">
          <ac:chgData name="Tom Gyenes" userId="S::thomas.gyenes@det.nsw.edu.au::3f8fdeb7-5d44-4d3f-9372-de9698ef45d6" providerId="AD" clId="Web-{531AA4FF-63E8-DCD3-B6B5-828BD8E22829}" dt="2025-02-05T22:18:05.025" v="11" actId="20577"/>
          <ac:spMkLst>
            <pc:docMk/>
            <pc:sldMk cId="3218114721" sldId="266"/>
            <ac:spMk id="7" creationId="{86070600-E6E6-685F-51FE-2668ECA56755}"/>
          </ac:spMkLst>
        </pc:spChg>
        <pc:spChg chg="del mod">
          <ac:chgData name="Tom Gyenes" userId="S::thomas.gyenes@det.nsw.edu.au::3f8fdeb7-5d44-4d3f-9372-de9698ef45d6" providerId="AD" clId="Web-{531AA4FF-63E8-DCD3-B6B5-828BD8E22829}" dt="2025-02-05T22:18:13.026" v="14"/>
          <ac:spMkLst>
            <pc:docMk/>
            <pc:sldMk cId="3218114721" sldId="266"/>
            <ac:spMk id="9" creationId="{004DBE1D-06B5-67C9-B706-35BA0081C08F}"/>
          </ac:spMkLst>
        </pc:spChg>
        <pc:spChg chg="mod">
          <ac:chgData name="Tom Gyenes" userId="S::thomas.gyenes@det.nsw.edu.au::3f8fdeb7-5d44-4d3f-9372-de9698ef45d6" providerId="AD" clId="Web-{531AA4FF-63E8-DCD3-B6B5-828BD8E22829}" dt="2025-02-05T22:17:49.634" v="3" actId="20577"/>
          <ac:spMkLst>
            <pc:docMk/>
            <pc:sldMk cId="3218114721" sldId="266"/>
            <ac:spMk id="11" creationId="{3D12AD43-6748-1D46-1B69-DCBF45A45856}"/>
          </ac:spMkLst>
        </pc:spChg>
      </pc:sldChg>
    </pc:docChg>
  </pc:docChgLst>
  <pc:docChgLst>
    <pc:chgData name="Christopher Farlow" userId="1d6e7c80-f391-4c69-991c-b443ceeb1639" providerId="ADAL" clId="{6135285E-1491-4354-A892-BA434C4E0DA9}"/>
    <pc:docChg chg="undo custSel modSld">
      <pc:chgData name="Christopher Farlow" userId="1d6e7c80-f391-4c69-991c-b443ceeb1639" providerId="ADAL" clId="{6135285E-1491-4354-A892-BA434C4E0DA9}" dt="2025-02-04T03:00:16.835" v="19" actId="20577"/>
      <pc:docMkLst>
        <pc:docMk/>
      </pc:docMkLst>
      <pc:sldChg chg="addSp modSp mod">
        <pc:chgData name="Christopher Farlow" userId="1d6e7c80-f391-4c69-991c-b443ceeb1639" providerId="ADAL" clId="{6135285E-1491-4354-A892-BA434C4E0DA9}" dt="2025-02-03T22:07:23.384" v="9"/>
        <pc:sldMkLst>
          <pc:docMk/>
          <pc:sldMk cId="4071599530" sldId="26422"/>
        </pc:sldMkLst>
        <pc:graphicFrameChg chg="mod">
          <ac:chgData name="Christopher Farlow" userId="1d6e7c80-f391-4c69-991c-b443ceeb1639" providerId="ADAL" clId="{6135285E-1491-4354-A892-BA434C4E0DA9}" dt="2025-02-03T22:07:23.384" v="9"/>
          <ac:graphicFrameMkLst>
            <pc:docMk/>
            <pc:sldMk cId="4071599530" sldId="26422"/>
            <ac:graphicFrameMk id="6" creationId="{E3DACBDE-F49C-8F6C-71D8-E1BC0E14C26F}"/>
          </ac:graphicFrameMkLst>
        </pc:graphicFrameChg>
      </pc:sldChg>
      <pc:sldChg chg="modSp">
        <pc:chgData name="Christopher Farlow" userId="1d6e7c80-f391-4c69-991c-b443ceeb1639" providerId="ADAL" clId="{6135285E-1491-4354-A892-BA434C4E0DA9}" dt="2025-02-03T22:07:42.217" v="10" actId="113"/>
        <pc:sldMkLst>
          <pc:docMk/>
          <pc:sldMk cId="1256878367" sldId="26437"/>
        </pc:sldMkLst>
        <pc:spChg chg="mod">
          <ac:chgData name="Christopher Farlow" userId="1d6e7c80-f391-4c69-991c-b443ceeb1639" providerId="ADAL" clId="{6135285E-1491-4354-A892-BA434C4E0DA9}" dt="2025-02-03T22:07:42.217" v="10" actId="113"/>
          <ac:spMkLst>
            <pc:docMk/>
            <pc:sldMk cId="1256878367" sldId="26437"/>
            <ac:spMk id="4" creationId="{54FBFB9E-1090-F4C4-5098-CCB26E3E64E0}"/>
          </ac:spMkLst>
        </pc:spChg>
      </pc:sldChg>
      <pc:sldChg chg="modSp">
        <pc:chgData name="Christopher Farlow" userId="1d6e7c80-f391-4c69-991c-b443ceeb1639" providerId="ADAL" clId="{6135285E-1491-4354-A892-BA434C4E0DA9}" dt="2025-02-03T22:07:57.952" v="11" actId="113"/>
        <pc:sldMkLst>
          <pc:docMk/>
          <pc:sldMk cId="2099946074" sldId="26438"/>
        </pc:sldMkLst>
        <pc:spChg chg="mod">
          <ac:chgData name="Christopher Farlow" userId="1d6e7c80-f391-4c69-991c-b443ceeb1639" providerId="ADAL" clId="{6135285E-1491-4354-A892-BA434C4E0DA9}" dt="2025-02-03T22:07:57.952" v="11" actId="113"/>
          <ac:spMkLst>
            <pc:docMk/>
            <pc:sldMk cId="2099946074" sldId="26438"/>
            <ac:spMk id="4" creationId="{54FBFB9E-1090-F4C4-5098-CCB26E3E64E0}"/>
          </ac:spMkLst>
        </pc:spChg>
      </pc:sldChg>
      <pc:sldChg chg="modSp mod">
        <pc:chgData name="Christopher Farlow" userId="1d6e7c80-f391-4c69-991c-b443ceeb1639" providerId="ADAL" clId="{6135285E-1491-4354-A892-BA434C4E0DA9}" dt="2025-02-04T03:00:16.835" v="19" actId="20577"/>
        <pc:sldMkLst>
          <pc:docMk/>
          <pc:sldMk cId="3970503709" sldId="26450"/>
        </pc:sldMkLst>
        <pc:spChg chg="mod">
          <ac:chgData name="Christopher Farlow" userId="1d6e7c80-f391-4c69-991c-b443ceeb1639" providerId="ADAL" clId="{6135285E-1491-4354-A892-BA434C4E0DA9}" dt="2025-02-04T03:00:16.835" v="19" actId="20577"/>
          <ac:spMkLst>
            <pc:docMk/>
            <pc:sldMk cId="3970503709" sldId="26450"/>
            <ac:spMk id="6" creationId="{4B74E0AB-1420-CEF3-542A-DAFDC973A5D5}"/>
          </ac:spMkLst>
        </pc:spChg>
      </pc:sldChg>
    </pc:docChg>
  </pc:docChgLst>
  <pc:docChgLst>
    <pc:chgData name="Tom Gyenes" userId="3f8fdeb7-5d44-4d3f-9372-de9698ef45d6" providerId="ADAL" clId="{1D5515A8-1C98-4ADC-B524-C3C9E1273B67}"/>
    <pc:docChg chg="delSld modSld modSection">
      <pc:chgData name="Tom Gyenes" userId="3f8fdeb7-5d44-4d3f-9372-de9698ef45d6" providerId="ADAL" clId="{1D5515A8-1C98-4ADC-B524-C3C9E1273B67}" dt="2025-02-05T22:22:33.337" v="8" actId="47"/>
      <pc:docMkLst>
        <pc:docMk/>
      </pc:docMkLst>
      <pc:sldChg chg="addSp delSp modSp mod">
        <pc:chgData name="Tom Gyenes" userId="3f8fdeb7-5d44-4d3f-9372-de9698ef45d6" providerId="ADAL" clId="{1D5515A8-1C98-4ADC-B524-C3C9E1273B67}" dt="2025-02-05T22:22:15.823" v="7" actId="255"/>
        <pc:sldMkLst>
          <pc:docMk/>
          <pc:sldMk cId="3218114721" sldId="266"/>
        </pc:sldMkLst>
        <pc:spChg chg="add mod">
          <ac:chgData name="Tom Gyenes" userId="3f8fdeb7-5d44-4d3f-9372-de9698ef45d6" providerId="ADAL" clId="{1D5515A8-1C98-4ADC-B524-C3C9E1273B67}" dt="2025-02-05T22:22:15.823" v="7" actId="255"/>
          <ac:spMkLst>
            <pc:docMk/>
            <pc:sldMk cId="3218114721" sldId="266"/>
            <ac:spMk id="5" creationId="{529289B1-345F-B5B8-AC54-694F9FE6873F}"/>
          </ac:spMkLst>
        </pc:spChg>
        <pc:spChg chg="del">
          <ac:chgData name="Tom Gyenes" userId="3f8fdeb7-5d44-4d3f-9372-de9698ef45d6" providerId="ADAL" clId="{1D5515A8-1C98-4ADC-B524-C3C9E1273B67}" dt="2025-02-05T22:21:43.168" v="0" actId="931"/>
          <ac:spMkLst>
            <pc:docMk/>
            <pc:sldMk cId="3218114721" sldId="266"/>
            <ac:spMk id="8" creationId="{ECD789C2-37CC-D36C-307A-055FCAA3DFBC}"/>
          </ac:spMkLst>
        </pc:spChg>
        <pc:picChg chg="add mod">
          <ac:chgData name="Tom Gyenes" userId="3f8fdeb7-5d44-4d3f-9372-de9698ef45d6" providerId="ADAL" clId="{1D5515A8-1C98-4ADC-B524-C3C9E1273B67}" dt="2025-02-05T22:21:54.395" v="2" actId="27614"/>
          <ac:picMkLst>
            <pc:docMk/>
            <pc:sldMk cId="3218114721" sldId="266"/>
            <ac:picMk id="4" creationId="{45FC4A09-63A6-8BA8-AA73-811C356DB652}"/>
          </ac:picMkLst>
        </pc:picChg>
      </pc:sldChg>
      <pc:sldChg chg="del">
        <pc:chgData name="Tom Gyenes" userId="3f8fdeb7-5d44-4d3f-9372-de9698ef45d6" providerId="ADAL" clId="{1D5515A8-1C98-4ADC-B524-C3C9E1273B67}" dt="2025-02-05T22:22:33.337" v="8" actId="47"/>
        <pc:sldMkLst>
          <pc:docMk/>
          <pc:sldMk cId="898506405" sldId="26393"/>
        </pc:sldMkLst>
      </pc:sldChg>
    </pc:docChg>
  </pc:docChgLst>
  <pc:docChgLst>
    <pc:chgData name="Christopher Farlow" userId="S::christopher.farlow2@det.nsw.edu.au::1d6e7c80-f391-4c69-991c-b443ceeb1639" providerId="AD" clId="Web-{92D38288-4866-CD9E-40FB-5FFE24C85B9C}"/>
    <pc:docChg chg="modSld">
      <pc:chgData name="Christopher Farlow" userId="S::christopher.farlow2@det.nsw.edu.au::1d6e7c80-f391-4c69-991c-b443ceeb1639" providerId="AD" clId="Web-{92D38288-4866-CD9E-40FB-5FFE24C85B9C}" dt="2025-02-05T22:55:57.599" v="1"/>
      <pc:docMkLst>
        <pc:docMk/>
      </pc:docMkLst>
      <pc:sldChg chg="modSp">
        <pc:chgData name="Christopher Farlow" userId="S::christopher.farlow2@det.nsw.edu.au::1d6e7c80-f391-4c69-991c-b443ceeb1639" providerId="AD" clId="Web-{92D38288-4866-CD9E-40FB-5FFE24C85B9C}" dt="2025-02-05T22:55:57.599" v="1"/>
        <pc:sldMkLst>
          <pc:docMk/>
          <pc:sldMk cId="3218114721" sldId="266"/>
        </pc:sldMkLst>
        <pc:picChg chg="mod">
          <ac:chgData name="Christopher Farlow" userId="S::christopher.farlow2@det.nsw.edu.au::1d6e7c80-f391-4c69-991c-b443ceeb1639" providerId="AD" clId="Web-{92D38288-4866-CD9E-40FB-5FFE24C85B9C}" dt="2025-02-05T22:55:57.599" v="1"/>
          <ac:picMkLst>
            <pc:docMk/>
            <pc:sldMk cId="3218114721" sldId="266"/>
            <ac:picMk id="4" creationId="{45FC4A09-63A6-8BA8-AA73-811C356DB652}"/>
          </ac:picMkLst>
        </pc:picChg>
      </pc:sldChg>
    </pc:docChg>
  </pc:docChgLst>
  <pc:docChgLst>
    <pc:chgData name="Christopher Farlow" userId="S::christopher.farlow2@det.nsw.edu.au::1d6e7c80-f391-4c69-991c-b443ceeb1639" providerId="AD" clId="Web-{A3159B6A-E8CA-B105-BA7D-F3A491CD3F55}"/>
    <pc:docChg chg="addSld delSld modSld modSection">
      <pc:chgData name="Christopher Farlow" userId="S::christopher.farlow2@det.nsw.edu.au::1d6e7c80-f391-4c69-991c-b443ceeb1639" providerId="AD" clId="Web-{A3159B6A-E8CA-B105-BA7D-F3A491CD3F55}" dt="2025-02-03T22:04:25.848" v="17"/>
      <pc:docMkLst>
        <pc:docMk/>
      </pc:docMkLst>
      <pc:sldChg chg="modSp">
        <pc:chgData name="Christopher Farlow" userId="S::christopher.farlow2@det.nsw.edu.au::1d6e7c80-f391-4c69-991c-b443ceeb1639" providerId="AD" clId="Web-{A3159B6A-E8CA-B105-BA7D-F3A491CD3F55}" dt="2025-02-03T22:02:20.564" v="5" actId="20577"/>
        <pc:sldMkLst>
          <pc:docMk/>
          <pc:sldMk cId="1960086907" sldId="26412"/>
        </pc:sldMkLst>
        <pc:spChg chg="mod">
          <ac:chgData name="Christopher Farlow" userId="S::christopher.farlow2@det.nsw.edu.au::1d6e7c80-f391-4c69-991c-b443ceeb1639" providerId="AD" clId="Web-{A3159B6A-E8CA-B105-BA7D-F3A491CD3F55}" dt="2025-02-03T22:02:20.564" v="5" actId="20577"/>
          <ac:spMkLst>
            <pc:docMk/>
            <pc:sldMk cId="1960086907" sldId="26412"/>
            <ac:spMk id="4" creationId="{54FBFB9E-1090-F4C4-5098-CCB26E3E64E0}"/>
          </ac:spMkLst>
        </pc:spChg>
      </pc:sldChg>
      <pc:sldChg chg="modSp">
        <pc:chgData name="Christopher Farlow" userId="S::christopher.farlow2@det.nsw.edu.au::1d6e7c80-f391-4c69-991c-b443ceeb1639" providerId="AD" clId="Web-{A3159B6A-E8CA-B105-BA7D-F3A491CD3F55}" dt="2025-02-03T22:04:25.848" v="17"/>
        <pc:sldMkLst>
          <pc:docMk/>
          <pc:sldMk cId="4071599530" sldId="26422"/>
        </pc:sldMkLst>
        <pc:graphicFrameChg chg="modGraphic">
          <ac:chgData name="Christopher Farlow" userId="S::christopher.farlow2@det.nsw.edu.au::1d6e7c80-f391-4c69-991c-b443ceeb1639" providerId="AD" clId="Web-{A3159B6A-E8CA-B105-BA7D-F3A491CD3F55}" dt="2025-02-03T22:04:25.848" v="17"/>
          <ac:graphicFrameMkLst>
            <pc:docMk/>
            <pc:sldMk cId="4071599530" sldId="26422"/>
            <ac:graphicFrameMk id="6" creationId="{E3DACBDE-F49C-8F6C-71D8-E1BC0E14C26F}"/>
          </ac:graphicFrameMkLst>
        </pc:graphicFrameChg>
      </pc:sldChg>
      <pc:sldChg chg="modSp">
        <pc:chgData name="Christopher Farlow" userId="S::christopher.farlow2@det.nsw.edu.au::1d6e7c80-f391-4c69-991c-b443ceeb1639" providerId="AD" clId="Web-{A3159B6A-E8CA-B105-BA7D-F3A491CD3F55}" dt="2025-02-03T22:02:55.440" v="8" actId="20577"/>
        <pc:sldMkLst>
          <pc:docMk/>
          <pc:sldMk cId="2739842823" sldId="26436"/>
        </pc:sldMkLst>
        <pc:spChg chg="mod">
          <ac:chgData name="Christopher Farlow" userId="S::christopher.farlow2@det.nsw.edu.au::1d6e7c80-f391-4c69-991c-b443ceeb1639" providerId="AD" clId="Web-{A3159B6A-E8CA-B105-BA7D-F3A491CD3F55}" dt="2025-02-03T22:02:55.440" v="8" actId="20577"/>
          <ac:spMkLst>
            <pc:docMk/>
            <pc:sldMk cId="2739842823" sldId="26436"/>
            <ac:spMk id="4" creationId="{54FBFB9E-1090-F4C4-5098-CCB26E3E64E0}"/>
          </ac:spMkLst>
        </pc:spChg>
      </pc:sldChg>
      <pc:sldChg chg="modSp add del">
        <pc:chgData name="Christopher Farlow" userId="S::christopher.farlow2@det.nsw.edu.au::1d6e7c80-f391-4c69-991c-b443ceeb1639" providerId="AD" clId="Web-{A3159B6A-E8CA-B105-BA7D-F3A491CD3F55}" dt="2025-02-03T22:01:34.157" v="2" actId="20577"/>
        <pc:sldMkLst>
          <pc:docMk/>
          <pc:sldMk cId="3970503709" sldId="26450"/>
        </pc:sldMkLst>
        <pc:spChg chg="mod">
          <ac:chgData name="Christopher Farlow" userId="S::christopher.farlow2@det.nsw.edu.au::1d6e7c80-f391-4c69-991c-b443ceeb1639" providerId="AD" clId="Web-{A3159B6A-E8CA-B105-BA7D-F3A491CD3F55}" dt="2025-02-03T22:01:34.157" v="2" actId="20577"/>
          <ac:spMkLst>
            <pc:docMk/>
            <pc:sldMk cId="3970503709" sldId="26450"/>
            <ac:spMk id="7" creationId="{75263033-8AF0-0820-4BDD-291943DBFDB2}"/>
          </ac:spMkLst>
        </pc:spChg>
      </pc:sldChg>
    </pc:docChg>
  </pc:docChgLst>
  <pc:docChgLst>
    <pc:chgData name="Christopher Farlow" userId="S::christopher.farlow2@det.nsw.edu.au::1d6e7c80-f391-4c69-991c-b443ceeb1639" providerId="AD" clId="Web-{311DAFD3-85B1-9FBA-348D-F5B3B986457A}"/>
    <pc:docChg chg="mod">
      <pc:chgData name="Christopher Farlow" userId="S::christopher.farlow2@det.nsw.edu.au::1d6e7c80-f391-4c69-991c-b443ceeb1639" providerId="AD" clId="Web-{311DAFD3-85B1-9FBA-348D-F5B3B986457A}" dt="2025-02-03T03:49:29.579"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68153-CF80-471F-9925-1C890E8695A7}"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en-AU"/>
        </a:p>
      </dgm:t>
    </dgm:pt>
    <dgm:pt modelId="{AD32C879-CF5B-4376-9313-0BF408729726}">
      <dgm:prSet phldrT="[Text]"/>
      <dgm:spPr>
        <a:solidFill>
          <a:schemeClr val="accent1"/>
        </a:solidFill>
      </dgm:spPr>
      <dgm:t>
        <a:bodyPr/>
        <a:lstStyle/>
        <a:p>
          <a:r>
            <a:rPr lang="en-AU" b="1">
              <a:solidFill>
                <a:schemeClr val="bg1"/>
              </a:solidFill>
            </a:rPr>
            <a:t>The writing process</a:t>
          </a:r>
        </a:p>
      </dgm:t>
    </dgm:pt>
    <dgm:pt modelId="{A7F10A4E-4E07-48A3-A30E-A8D426D89A7D}" type="parTrans" cxnId="{26E69E4E-BCC3-4570-8BE2-4F27A3F67A38}">
      <dgm:prSet/>
      <dgm:spPr/>
      <dgm:t>
        <a:bodyPr/>
        <a:lstStyle/>
        <a:p>
          <a:endParaRPr lang="en-AU">
            <a:solidFill>
              <a:schemeClr val="accent1"/>
            </a:solidFill>
          </a:endParaRPr>
        </a:p>
      </dgm:t>
    </dgm:pt>
    <dgm:pt modelId="{25DBE6AE-B442-4658-A6EF-C5185D76EC54}" type="sibTrans" cxnId="{26E69E4E-BCC3-4570-8BE2-4F27A3F67A38}">
      <dgm:prSet/>
      <dgm:spPr/>
      <dgm:t>
        <a:bodyPr/>
        <a:lstStyle/>
        <a:p>
          <a:endParaRPr lang="en-AU">
            <a:solidFill>
              <a:schemeClr val="accent1"/>
            </a:solidFill>
          </a:endParaRPr>
        </a:p>
      </dgm:t>
    </dgm:pt>
    <dgm:pt modelId="{55263A30-6AFE-43F2-A212-283F73D60138}">
      <dgm:prSet phldrT="[Text]" phldr="1"/>
      <dgm:spPr/>
      <dgm:t>
        <a:bodyPr/>
        <a:lstStyle/>
        <a:p>
          <a:endParaRPr lang="en-AU">
            <a:solidFill>
              <a:schemeClr val="accent1"/>
            </a:solidFill>
          </a:endParaRPr>
        </a:p>
      </dgm:t>
    </dgm:pt>
    <dgm:pt modelId="{CD16B057-4244-4C60-8694-4FC61B1806ED}" type="parTrans" cxnId="{F4F24E87-8A91-41B1-BA8E-23044F3B2A7E}">
      <dgm:prSet/>
      <dgm:spPr/>
      <dgm:t>
        <a:bodyPr/>
        <a:lstStyle/>
        <a:p>
          <a:endParaRPr lang="en-AU">
            <a:solidFill>
              <a:schemeClr val="accent1"/>
            </a:solidFill>
          </a:endParaRPr>
        </a:p>
      </dgm:t>
    </dgm:pt>
    <dgm:pt modelId="{1A0C3CF1-B031-4E54-AFAD-0910B43C0A8A}" type="sibTrans" cxnId="{F4F24E87-8A91-41B1-BA8E-23044F3B2A7E}">
      <dgm:prSet/>
      <dgm:spPr/>
      <dgm:t>
        <a:bodyPr/>
        <a:lstStyle/>
        <a:p>
          <a:endParaRPr lang="en-AU">
            <a:solidFill>
              <a:schemeClr val="accent1"/>
            </a:solidFill>
          </a:endParaRPr>
        </a:p>
      </dgm:t>
    </dgm:pt>
    <dgm:pt modelId="{BDB4AFF6-C092-442B-998F-8D674B23D69B}">
      <dgm:prSet phldrT="[Text]" phldr="1"/>
      <dgm:spPr/>
      <dgm:t>
        <a:bodyPr/>
        <a:lstStyle/>
        <a:p>
          <a:endParaRPr lang="en-AU">
            <a:solidFill>
              <a:schemeClr val="accent1"/>
            </a:solidFill>
          </a:endParaRPr>
        </a:p>
      </dgm:t>
    </dgm:pt>
    <dgm:pt modelId="{02886DE2-AF82-4957-AF02-6CB92F9AA795}" type="parTrans" cxnId="{79E218C7-F7C8-4EA1-BFDE-83067B4FAE32}">
      <dgm:prSet/>
      <dgm:spPr/>
      <dgm:t>
        <a:bodyPr/>
        <a:lstStyle/>
        <a:p>
          <a:endParaRPr lang="en-AU">
            <a:solidFill>
              <a:schemeClr val="accent1"/>
            </a:solidFill>
          </a:endParaRPr>
        </a:p>
      </dgm:t>
    </dgm:pt>
    <dgm:pt modelId="{2AF23BD4-3689-41D7-9C1E-13740A84CF8C}" type="sibTrans" cxnId="{79E218C7-F7C8-4EA1-BFDE-83067B4FAE32}">
      <dgm:prSet/>
      <dgm:spPr/>
      <dgm:t>
        <a:bodyPr/>
        <a:lstStyle/>
        <a:p>
          <a:endParaRPr lang="en-AU">
            <a:solidFill>
              <a:schemeClr val="accent1"/>
            </a:solidFill>
          </a:endParaRPr>
        </a:p>
      </dgm:t>
    </dgm:pt>
    <dgm:pt modelId="{DAF303AD-CF88-4BA6-93E4-866BA2BA9D31}">
      <dgm:prSet phldrT="[Text]"/>
      <dgm:spPr/>
      <dgm:t>
        <a:bodyPr/>
        <a:lstStyle/>
        <a:p>
          <a:r>
            <a:rPr lang="en-AU">
              <a:solidFill>
                <a:schemeClr val="accent1"/>
              </a:solidFill>
            </a:rPr>
            <a:t>[Text]</a:t>
          </a:r>
        </a:p>
      </dgm:t>
      <dgm:extLst>
        <a:ext uri="{E40237B7-FDA0-4F09-8148-C483321AD2D9}">
          <dgm14:cNvPr xmlns:dgm14="http://schemas.microsoft.com/office/drawing/2010/diagram" id="0" name="" descr="A Spi"/>
        </a:ext>
      </dgm:extLst>
    </dgm:pt>
    <dgm:pt modelId="{3F1AB4F5-DC7C-482F-B4D8-5A91052A6819}" type="parTrans" cxnId="{B1344150-BCC7-4B31-B7B6-5803E8EA18FB}">
      <dgm:prSet/>
      <dgm:spPr/>
      <dgm:t>
        <a:bodyPr/>
        <a:lstStyle/>
        <a:p>
          <a:endParaRPr lang="en-AU">
            <a:solidFill>
              <a:schemeClr val="accent1"/>
            </a:solidFill>
          </a:endParaRPr>
        </a:p>
      </dgm:t>
    </dgm:pt>
    <dgm:pt modelId="{807C3E21-2164-4DE6-954B-9DDD93233754}" type="sibTrans" cxnId="{B1344150-BCC7-4B31-B7B6-5803E8EA18FB}">
      <dgm:prSet/>
      <dgm:spPr/>
      <dgm:t>
        <a:bodyPr/>
        <a:lstStyle/>
        <a:p>
          <a:endParaRPr lang="en-AU">
            <a:solidFill>
              <a:schemeClr val="accent1"/>
            </a:solidFill>
          </a:endParaRPr>
        </a:p>
      </dgm:t>
    </dgm:pt>
    <dgm:pt modelId="{B7AB35CA-DACB-4D2B-BFCB-A056CDCE4C4D}">
      <dgm:prSet phldrT="[Text]"/>
      <dgm:spPr/>
      <dgm:t>
        <a:bodyPr/>
        <a:lstStyle/>
        <a:p>
          <a:r>
            <a:rPr lang="en-AU">
              <a:solidFill>
                <a:schemeClr val="accent1"/>
              </a:solidFill>
            </a:rPr>
            <a:t>[Text]</a:t>
          </a:r>
        </a:p>
      </dgm:t>
    </dgm:pt>
    <dgm:pt modelId="{A109C109-5B01-4ECD-8A5A-742B2DD79088}" type="parTrans" cxnId="{7339DE7A-6CD5-42A2-A2B9-7FB14427D20B}">
      <dgm:prSet/>
      <dgm:spPr/>
      <dgm:t>
        <a:bodyPr/>
        <a:lstStyle/>
        <a:p>
          <a:endParaRPr lang="en-AU">
            <a:solidFill>
              <a:schemeClr val="accent1"/>
            </a:solidFill>
          </a:endParaRPr>
        </a:p>
      </dgm:t>
    </dgm:pt>
    <dgm:pt modelId="{C4274947-E03B-48D8-BA98-1A2525B3C830}" type="sibTrans" cxnId="{7339DE7A-6CD5-42A2-A2B9-7FB14427D20B}">
      <dgm:prSet/>
      <dgm:spPr/>
      <dgm:t>
        <a:bodyPr/>
        <a:lstStyle/>
        <a:p>
          <a:endParaRPr lang="en-AU">
            <a:solidFill>
              <a:schemeClr val="accent1"/>
            </a:solidFill>
          </a:endParaRPr>
        </a:p>
      </dgm:t>
    </dgm:pt>
    <dgm:pt modelId="{3AE18250-5141-4831-AE85-7B5401026BC0}">
      <dgm:prSet phldrT="[Text]"/>
      <dgm:spPr/>
      <dgm:t>
        <a:bodyPr/>
        <a:lstStyle/>
        <a:p>
          <a:r>
            <a:rPr lang="en-AU">
              <a:solidFill>
                <a:schemeClr val="accent1"/>
              </a:solidFill>
            </a:rPr>
            <a:t>[Text]</a:t>
          </a:r>
        </a:p>
      </dgm:t>
    </dgm:pt>
    <dgm:pt modelId="{5BB8A8C2-3C17-460F-B4B2-8BC699C1D2BE}" type="parTrans" cxnId="{B4C8BCB5-2D65-4E99-B9BC-9EA1DF3A9D86}">
      <dgm:prSet/>
      <dgm:spPr/>
      <dgm:t>
        <a:bodyPr/>
        <a:lstStyle/>
        <a:p>
          <a:endParaRPr lang="en-AU">
            <a:solidFill>
              <a:schemeClr val="accent1"/>
            </a:solidFill>
          </a:endParaRPr>
        </a:p>
      </dgm:t>
    </dgm:pt>
    <dgm:pt modelId="{885AE592-7B64-44E1-BBDB-EA11C8A60DB7}" type="sibTrans" cxnId="{B4C8BCB5-2D65-4E99-B9BC-9EA1DF3A9D86}">
      <dgm:prSet/>
      <dgm:spPr/>
      <dgm:t>
        <a:bodyPr/>
        <a:lstStyle/>
        <a:p>
          <a:endParaRPr lang="en-AU">
            <a:solidFill>
              <a:schemeClr val="accent1"/>
            </a:solidFill>
          </a:endParaRPr>
        </a:p>
      </dgm:t>
    </dgm:pt>
    <dgm:pt modelId="{BB7C098E-BB60-4844-816A-0F6E9BE635CD}">
      <dgm:prSet phldrT="[Text]"/>
      <dgm:spPr/>
      <dgm:t>
        <a:bodyPr/>
        <a:lstStyle/>
        <a:p>
          <a:r>
            <a:rPr lang="en-AU">
              <a:solidFill>
                <a:schemeClr val="accent1"/>
              </a:solidFill>
            </a:rPr>
            <a:t>[Text]</a:t>
          </a:r>
        </a:p>
      </dgm:t>
    </dgm:pt>
    <dgm:pt modelId="{66D3B883-5643-4440-9A82-99A4834FCE04}" type="parTrans" cxnId="{D4B5F32D-5312-4601-A70C-E30FCBBAAD27}">
      <dgm:prSet/>
      <dgm:spPr/>
      <dgm:t>
        <a:bodyPr/>
        <a:lstStyle/>
        <a:p>
          <a:endParaRPr lang="en-AU">
            <a:solidFill>
              <a:schemeClr val="accent1"/>
            </a:solidFill>
          </a:endParaRPr>
        </a:p>
      </dgm:t>
    </dgm:pt>
    <dgm:pt modelId="{AF869171-9DF5-4F12-954C-B5F55A32FD00}" type="sibTrans" cxnId="{D4B5F32D-5312-4601-A70C-E30FCBBAAD27}">
      <dgm:prSet/>
      <dgm:spPr/>
      <dgm:t>
        <a:bodyPr/>
        <a:lstStyle/>
        <a:p>
          <a:endParaRPr lang="en-AU">
            <a:solidFill>
              <a:schemeClr val="accent1"/>
            </a:solidFill>
          </a:endParaRPr>
        </a:p>
      </dgm:t>
    </dgm:pt>
    <dgm:pt modelId="{B167D520-C115-4E84-B2A9-7945815CDF64}" type="pres">
      <dgm:prSet presAssocID="{76068153-CF80-471F-9925-1C890E8695A7}" presName="Name0" presStyleCnt="0">
        <dgm:presLayoutVars>
          <dgm:chMax val="1"/>
          <dgm:chPref val="1"/>
          <dgm:dir/>
          <dgm:animOne val="branch"/>
          <dgm:animLvl val="lvl"/>
        </dgm:presLayoutVars>
      </dgm:prSet>
      <dgm:spPr/>
    </dgm:pt>
    <dgm:pt modelId="{CC8770DD-C4DC-4FB5-9ADC-159A419602F7}" type="pres">
      <dgm:prSet presAssocID="{AD32C879-CF5B-4376-9313-0BF408729726}" presName="singleCycle" presStyleCnt="0"/>
      <dgm:spPr/>
    </dgm:pt>
    <dgm:pt modelId="{16F06409-3B4C-461E-B450-9E33BB59E92B}" type="pres">
      <dgm:prSet presAssocID="{AD32C879-CF5B-4376-9313-0BF408729726}" presName="singleCenter" presStyleLbl="node1" presStyleIdx="0" presStyleCnt="7" custScaleX="145047">
        <dgm:presLayoutVars>
          <dgm:chMax val="7"/>
          <dgm:chPref val="7"/>
        </dgm:presLayoutVars>
      </dgm:prSet>
      <dgm:spPr/>
    </dgm:pt>
    <dgm:pt modelId="{E900CE50-60B1-4887-80BA-0ABB52FE5381}" type="pres">
      <dgm:prSet presAssocID="{CD16B057-4244-4C60-8694-4FC61B1806ED}" presName="Name56" presStyleLbl="parChTrans1D2" presStyleIdx="0" presStyleCnt="6"/>
      <dgm:spPr/>
    </dgm:pt>
    <dgm:pt modelId="{675CBEC0-89E0-40D5-B7FB-3FD64A467717}" type="pres">
      <dgm:prSet presAssocID="{55263A30-6AFE-43F2-A212-283F73D60138}" presName="text0" presStyleLbl="node1" presStyleIdx="1" presStyleCnt="7">
        <dgm:presLayoutVars>
          <dgm:bulletEnabled val="1"/>
        </dgm:presLayoutVars>
      </dgm:prSet>
      <dgm:spPr/>
    </dgm:pt>
    <dgm:pt modelId="{80BD2746-69AA-4236-B75C-B21BB2BDF075}" type="pres">
      <dgm:prSet presAssocID="{02886DE2-AF82-4957-AF02-6CB92F9AA795}" presName="Name56" presStyleLbl="parChTrans1D2" presStyleIdx="1" presStyleCnt="6"/>
      <dgm:spPr/>
    </dgm:pt>
    <dgm:pt modelId="{1ADF0CD2-75B7-49AD-9C56-414242723189}" type="pres">
      <dgm:prSet presAssocID="{BDB4AFF6-C092-442B-998F-8D674B23D69B}" presName="text0" presStyleLbl="node1" presStyleIdx="2" presStyleCnt="7">
        <dgm:presLayoutVars>
          <dgm:bulletEnabled val="1"/>
        </dgm:presLayoutVars>
      </dgm:prSet>
      <dgm:spPr/>
    </dgm:pt>
    <dgm:pt modelId="{CAA4707D-5BA3-4DF1-AAB6-12B4E16E1BCA}" type="pres">
      <dgm:prSet presAssocID="{3F1AB4F5-DC7C-482F-B4D8-5A91052A6819}" presName="Name56" presStyleLbl="parChTrans1D2" presStyleIdx="2" presStyleCnt="6"/>
      <dgm:spPr/>
    </dgm:pt>
    <dgm:pt modelId="{5019CB0F-8FDF-4577-BF27-1F9E0CD4F34F}" type="pres">
      <dgm:prSet presAssocID="{DAF303AD-CF88-4BA6-93E4-866BA2BA9D31}" presName="text0" presStyleLbl="node1" presStyleIdx="3" presStyleCnt="7">
        <dgm:presLayoutVars>
          <dgm:bulletEnabled val="1"/>
        </dgm:presLayoutVars>
      </dgm:prSet>
      <dgm:spPr/>
    </dgm:pt>
    <dgm:pt modelId="{1A1909AD-453E-4125-B615-0C75E6C61649}" type="pres">
      <dgm:prSet presAssocID="{A109C109-5B01-4ECD-8A5A-742B2DD79088}" presName="Name56" presStyleLbl="parChTrans1D2" presStyleIdx="3" presStyleCnt="6"/>
      <dgm:spPr/>
    </dgm:pt>
    <dgm:pt modelId="{3794E1E3-4AA9-4E73-834A-BA3C4B6E5FFC}" type="pres">
      <dgm:prSet presAssocID="{B7AB35CA-DACB-4D2B-BFCB-A056CDCE4C4D}" presName="text0" presStyleLbl="node1" presStyleIdx="4" presStyleCnt="7">
        <dgm:presLayoutVars>
          <dgm:bulletEnabled val="1"/>
        </dgm:presLayoutVars>
      </dgm:prSet>
      <dgm:spPr/>
    </dgm:pt>
    <dgm:pt modelId="{BA2A2335-7FE1-4652-BBFA-623C7E4C5D26}" type="pres">
      <dgm:prSet presAssocID="{5BB8A8C2-3C17-460F-B4B2-8BC699C1D2BE}" presName="Name56" presStyleLbl="parChTrans1D2" presStyleIdx="4" presStyleCnt="6"/>
      <dgm:spPr/>
    </dgm:pt>
    <dgm:pt modelId="{C7B1818F-EA2D-4435-BADD-FD23815AB268}" type="pres">
      <dgm:prSet presAssocID="{3AE18250-5141-4831-AE85-7B5401026BC0}" presName="text0" presStyleLbl="node1" presStyleIdx="5" presStyleCnt="7">
        <dgm:presLayoutVars>
          <dgm:bulletEnabled val="1"/>
        </dgm:presLayoutVars>
      </dgm:prSet>
      <dgm:spPr/>
    </dgm:pt>
    <dgm:pt modelId="{22BCACE0-E9FD-473E-BDBC-68FEE6B6B8B5}" type="pres">
      <dgm:prSet presAssocID="{66D3B883-5643-4440-9A82-99A4834FCE04}" presName="Name56" presStyleLbl="parChTrans1D2" presStyleIdx="5" presStyleCnt="6"/>
      <dgm:spPr/>
    </dgm:pt>
    <dgm:pt modelId="{8C061054-5426-4700-8CBE-95C581AFDB53}" type="pres">
      <dgm:prSet presAssocID="{BB7C098E-BB60-4844-816A-0F6E9BE635CD}" presName="text0" presStyleLbl="node1" presStyleIdx="6" presStyleCnt="7">
        <dgm:presLayoutVars>
          <dgm:bulletEnabled val="1"/>
        </dgm:presLayoutVars>
      </dgm:prSet>
      <dgm:spPr/>
    </dgm:pt>
  </dgm:ptLst>
  <dgm:cxnLst>
    <dgm:cxn modelId="{E458D600-73E4-44B2-AAD2-A2625BC0E63B}" type="presOf" srcId="{55263A30-6AFE-43F2-A212-283F73D60138}" destId="{675CBEC0-89E0-40D5-B7FB-3FD64A467717}" srcOrd="0" destOrd="0" presId="urn:microsoft.com/office/officeart/2008/layout/RadialCluster"/>
    <dgm:cxn modelId="{FC094A20-2A74-4549-B488-667978800F13}" type="presOf" srcId="{3AE18250-5141-4831-AE85-7B5401026BC0}" destId="{C7B1818F-EA2D-4435-BADD-FD23815AB268}" srcOrd="0" destOrd="0" presId="urn:microsoft.com/office/officeart/2008/layout/RadialCluster"/>
    <dgm:cxn modelId="{0CB44725-B0BF-481F-B2A6-60E2232D14C3}" type="presOf" srcId="{A109C109-5B01-4ECD-8A5A-742B2DD79088}" destId="{1A1909AD-453E-4125-B615-0C75E6C61649}" srcOrd="0" destOrd="0" presId="urn:microsoft.com/office/officeart/2008/layout/RadialCluster"/>
    <dgm:cxn modelId="{D4B5F32D-5312-4601-A70C-E30FCBBAAD27}" srcId="{AD32C879-CF5B-4376-9313-0BF408729726}" destId="{BB7C098E-BB60-4844-816A-0F6E9BE635CD}" srcOrd="5" destOrd="0" parTransId="{66D3B883-5643-4440-9A82-99A4834FCE04}" sibTransId="{AF869171-9DF5-4F12-954C-B5F55A32FD00}"/>
    <dgm:cxn modelId="{E44BD537-CBDB-42D9-A274-588BCCA43AFC}" type="presOf" srcId="{DAF303AD-CF88-4BA6-93E4-866BA2BA9D31}" destId="{5019CB0F-8FDF-4577-BF27-1F9E0CD4F34F}" srcOrd="0" destOrd="0" presId="urn:microsoft.com/office/officeart/2008/layout/RadialCluster"/>
    <dgm:cxn modelId="{ABC5523E-81FF-4F2D-8854-29AFAA4ACD07}" type="presOf" srcId="{BDB4AFF6-C092-442B-998F-8D674B23D69B}" destId="{1ADF0CD2-75B7-49AD-9C56-414242723189}" srcOrd="0" destOrd="0" presId="urn:microsoft.com/office/officeart/2008/layout/RadialCluster"/>
    <dgm:cxn modelId="{F2AFDB49-9774-4DE2-B073-625F9FEF6B1A}" type="presOf" srcId="{66D3B883-5643-4440-9A82-99A4834FCE04}" destId="{22BCACE0-E9FD-473E-BDBC-68FEE6B6B8B5}" srcOrd="0" destOrd="0" presId="urn:microsoft.com/office/officeart/2008/layout/RadialCluster"/>
    <dgm:cxn modelId="{0BE51F6A-AD93-40D7-AF6D-6129145C0705}" type="presOf" srcId="{02886DE2-AF82-4957-AF02-6CB92F9AA795}" destId="{80BD2746-69AA-4236-B75C-B21BB2BDF075}" srcOrd="0" destOrd="0" presId="urn:microsoft.com/office/officeart/2008/layout/RadialCluster"/>
    <dgm:cxn modelId="{DEB6254E-A51C-4677-80E3-2AFF91C71E08}" type="presOf" srcId="{5BB8A8C2-3C17-460F-B4B2-8BC699C1D2BE}" destId="{BA2A2335-7FE1-4652-BBFA-623C7E4C5D26}" srcOrd="0" destOrd="0" presId="urn:microsoft.com/office/officeart/2008/layout/RadialCluster"/>
    <dgm:cxn modelId="{26E69E4E-BCC3-4570-8BE2-4F27A3F67A38}" srcId="{76068153-CF80-471F-9925-1C890E8695A7}" destId="{AD32C879-CF5B-4376-9313-0BF408729726}" srcOrd="0" destOrd="0" parTransId="{A7F10A4E-4E07-48A3-A30E-A8D426D89A7D}" sibTransId="{25DBE6AE-B442-4658-A6EF-C5185D76EC54}"/>
    <dgm:cxn modelId="{B1344150-BCC7-4B31-B7B6-5803E8EA18FB}" srcId="{AD32C879-CF5B-4376-9313-0BF408729726}" destId="{DAF303AD-CF88-4BA6-93E4-866BA2BA9D31}" srcOrd="2" destOrd="0" parTransId="{3F1AB4F5-DC7C-482F-B4D8-5A91052A6819}" sibTransId="{807C3E21-2164-4DE6-954B-9DDD93233754}"/>
    <dgm:cxn modelId="{A9924058-A261-4F94-B2C7-AD72EACE6328}" type="presOf" srcId="{CD16B057-4244-4C60-8694-4FC61B1806ED}" destId="{E900CE50-60B1-4887-80BA-0ABB52FE5381}" srcOrd="0" destOrd="0" presId="urn:microsoft.com/office/officeart/2008/layout/RadialCluster"/>
    <dgm:cxn modelId="{7339DE7A-6CD5-42A2-A2B9-7FB14427D20B}" srcId="{AD32C879-CF5B-4376-9313-0BF408729726}" destId="{B7AB35CA-DACB-4D2B-BFCB-A056CDCE4C4D}" srcOrd="3" destOrd="0" parTransId="{A109C109-5B01-4ECD-8A5A-742B2DD79088}" sibTransId="{C4274947-E03B-48D8-BA98-1A2525B3C830}"/>
    <dgm:cxn modelId="{F4F24E87-8A91-41B1-BA8E-23044F3B2A7E}" srcId="{AD32C879-CF5B-4376-9313-0BF408729726}" destId="{55263A30-6AFE-43F2-A212-283F73D60138}" srcOrd="0" destOrd="0" parTransId="{CD16B057-4244-4C60-8694-4FC61B1806ED}" sibTransId="{1A0C3CF1-B031-4E54-AFAD-0910B43C0A8A}"/>
    <dgm:cxn modelId="{92EA0190-305C-4966-B857-8D2BB92CC51B}" type="presOf" srcId="{76068153-CF80-471F-9925-1C890E8695A7}" destId="{B167D520-C115-4E84-B2A9-7945815CDF64}" srcOrd="0" destOrd="0" presId="urn:microsoft.com/office/officeart/2008/layout/RadialCluster"/>
    <dgm:cxn modelId="{42A2A8A8-46D2-4E01-B020-FFAE431F68D9}" type="presOf" srcId="{3F1AB4F5-DC7C-482F-B4D8-5A91052A6819}" destId="{CAA4707D-5BA3-4DF1-AAB6-12B4E16E1BCA}" srcOrd="0" destOrd="0" presId="urn:microsoft.com/office/officeart/2008/layout/RadialCluster"/>
    <dgm:cxn modelId="{B4C8BCB5-2D65-4E99-B9BC-9EA1DF3A9D86}" srcId="{AD32C879-CF5B-4376-9313-0BF408729726}" destId="{3AE18250-5141-4831-AE85-7B5401026BC0}" srcOrd="4" destOrd="0" parTransId="{5BB8A8C2-3C17-460F-B4B2-8BC699C1D2BE}" sibTransId="{885AE592-7B64-44E1-BBDB-EA11C8A60DB7}"/>
    <dgm:cxn modelId="{79E218C7-F7C8-4EA1-BFDE-83067B4FAE32}" srcId="{AD32C879-CF5B-4376-9313-0BF408729726}" destId="{BDB4AFF6-C092-442B-998F-8D674B23D69B}" srcOrd="1" destOrd="0" parTransId="{02886DE2-AF82-4957-AF02-6CB92F9AA795}" sibTransId="{2AF23BD4-3689-41D7-9C1E-13740A84CF8C}"/>
    <dgm:cxn modelId="{1869ACD4-7F8D-4557-B947-57D0B66068E8}" type="presOf" srcId="{AD32C879-CF5B-4376-9313-0BF408729726}" destId="{16F06409-3B4C-461E-B450-9E33BB59E92B}" srcOrd="0" destOrd="0" presId="urn:microsoft.com/office/officeart/2008/layout/RadialCluster"/>
    <dgm:cxn modelId="{017AF1E8-E50B-4EA7-A979-37C09273562B}" type="presOf" srcId="{B7AB35CA-DACB-4D2B-BFCB-A056CDCE4C4D}" destId="{3794E1E3-4AA9-4E73-834A-BA3C4B6E5FFC}" srcOrd="0" destOrd="0" presId="urn:microsoft.com/office/officeart/2008/layout/RadialCluster"/>
    <dgm:cxn modelId="{5C9D5DF0-C01C-43E8-A8CD-FF93EAAB3C0C}" type="presOf" srcId="{BB7C098E-BB60-4844-816A-0F6E9BE635CD}" destId="{8C061054-5426-4700-8CBE-95C581AFDB53}" srcOrd="0" destOrd="0" presId="urn:microsoft.com/office/officeart/2008/layout/RadialCluster"/>
    <dgm:cxn modelId="{A3462DA6-FFF3-4F68-B820-3539E420A295}" type="presParOf" srcId="{B167D520-C115-4E84-B2A9-7945815CDF64}" destId="{CC8770DD-C4DC-4FB5-9ADC-159A419602F7}" srcOrd="0" destOrd="0" presId="urn:microsoft.com/office/officeart/2008/layout/RadialCluster"/>
    <dgm:cxn modelId="{3D2647B6-EE3C-4840-9ECD-68B34992DB11}" type="presParOf" srcId="{CC8770DD-C4DC-4FB5-9ADC-159A419602F7}" destId="{16F06409-3B4C-461E-B450-9E33BB59E92B}" srcOrd="0" destOrd="0" presId="urn:microsoft.com/office/officeart/2008/layout/RadialCluster"/>
    <dgm:cxn modelId="{A5365430-B3B2-429B-A6F2-78CFBCA9613C}" type="presParOf" srcId="{CC8770DD-C4DC-4FB5-9ADC-159A419602F7}" destId="{E900CE50-60B1-4887-80BA-0ABB52FE5381}" srcOrd="1" destOrd="0" presId="urn:microsoft.com/office/officeart/2008/layout/RadialCluster"/>
    <dgm:cxn modelId="{B11DDE6F-0B7F-405C-9B9B-3BCC58D8A34C}" type="presParOf" srcId="{CC8770DD-C4DC-4FB5-9ADC-159A419602F7}" destId="{675CBEC0-89E0-40D5-B7FB-3FD64A467717}" srcOrd="2" destOrd="0" presId="urn:microsoft.com/office/officeart/2008/layout/RadialCluster"/>
    <dgm:cxn modelId="{82043C8F-255A-431A-BA99-A06E2C2C7AE1}" type="presParOf" srcId="{CC8770DD-C4DC-4FB5-9ADC-159A419602F7}" destId="{80BD2746-69AA-4236-B75C-B21BB2BDF075}" srcOrd="3" destOrd="0" presId="urn:microsoft.com/office/officeart/2008/layout/RadialCluster"/>
    <dgm:cxn modelId="{CE1C55FE-2E02-4097-8B43-5AA694522C21}" type="presParOf" srcId="{CC8770DD-C4DC-4FB5-9ADC-159A419602F7}" destId="{1ADF0CD2-75B7-49AD-9C56-414242723189}" srcOrd="4" destOrd="0" presId="urn:microsoft.com/office/officeart/2008/layout/RadialCluster"/>
    <dgm:cxn modelId="{3B16AEE7-1083-4B00-840E-2E6024874CA4}" type="presParOf" srcId="{CC8770DD-C4DC-4FB5-9ADC-159A419602F7}" destId="{CAA4707D-5BA3-4DF1-AAB6-12B4E16E1BCA}" srcOrd="5" destOrd="0" presId="urn:microsoft.com/office/officeart/2008/layout/RadialCluster"/>
    <dgm:cxn modelId="{E62806DF-FA66-47D9-AD9A-2A51C95BA3DE}" type="presParOf" srcId="{CC8770DD-C4DC-4FB5-9ADC-159A419602F7}" destId="{5019CB0F-8FDF-4577-BF27-1F9E0CD4F34F}" srcOrd="6" destOrd="0" presId="urn:microsoft.com/office/officeart/2008/layout/RadialCluster"/>
    <dgm:cxn modelId="{DAE3FA80-8258-4535-9EC2-2B5365AA3955}" type="presParOf" srcId="{CC8770DD-C4DC-4FB5-9ADC-159A419602F7}" destId="{1A1909AD-453E-4125-B615-0C75E6C61649}" srcOrd="7" destOrd="0" presId="urn:microsoft.com/office/officeart/2008/layout/RadialCluster"/>
    <dgm:cxn modelId="{84A7581E-0D3F-47A8-9239-880276A639F6}" type="presParOf" srcId="{CC8770DD-C4DC-4FB5-9ADC-159A419602F7}" destId="{3794E1E3-4AA9-4E73-834A-BA3C4B6E5FFC}" srcOrd="8" destOrd="0" presId="urn:microsoft.com/office/officeart/2008/layout/RadialCluster"/>
    <dgm:cxn modelId="{BCA7C3DC-0B6C-477B-9A54-90723DA8C1FC}" type="presParOf" srcId="{CC8770DD-C4DC-4FB5-9ADC-159A419602F7}" destId="{BA2A2335-7FE1-4652-BBFA-623C7E4C5D26}" srcOrd="9" destOrd="0" presId="urn:microsoft.com/office/officeart/2008/layout/RadialCluster"/>
    <dgm:cxn modelId="{71E4AE71-1F6E-4D90-B0F3-56A0D2951533}" type="presParOf" srcId="{CC8770DD-C4DC-4FB5-9ADC-159A419602F7}" destId="{C7B1818F-EA2D-4435-BADD-FD23815AB268}" srcOrd="10" destOrd="0" presId="urn:microsoft.com/office/officeart/2008/layout/RadialCluster"/>
    <dgm:cxn modelId="{5BD284F0-DF64-4568-8555-48AAA71D8705}" type="presParOf" srcId="{CC8770DD-C4DC-4FB5-9ADC-159A419602F7}" destId="{22BCACE0-E9FD-473E-BDBC-68FEE6B6B8B5}" srcOrd="11" destOrd="0" presId="urn:microsoft.com/office/officeart/2008/layout/RadialCluster"/>
    <dgm:cxn modelId="{D7902AAB-42A3-4456-80CB-BF8E9D309C6B}" type="presParOf" srcId="{CC8770DD-C4DC-4FB5-9ADC-159A419602F7}" destId="{8C061054-5426-4700-8CBE-95C581AFDB53}" srcOrd="12"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06409-3B4C-461E-B450-9E33BB59E92B}">
      <dsp:nvSpPr>
        <dsp:cNvPr id="0" name=""/>
        <dsp:cNvSpPr/>
      </dsp:nvSpPr>
      <dsp:spPr>
        <a:xfrm>
          <a:off x="1802546" y="1734105"/>
          <a:ext cx="2155943" cy="148637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AU" sz="3000" b="1" kern="1200">
              <a:solidFill>
                <a:schemeClr val="bg1"/>
              </a:solidFill>
            </a:rPr>
            <a:t>The writing process</a:t>
          </a:r>
        </a:p>
      </dsp:txBody>
      <dsp:txXfrm>
        <a:off x="1875105" y="1806664"/>
        <a:ext cx="2010825" cy="1341258"/>
      </dsp:txXfrm>
    </dsp:sp>
    <dsp:sp modelId="{E900CE50-60B1-4887-80BA-0ABB52FE5381}">
      <dsp:nvSpPr>
        <dsp:cNvPr id="0" name=""/>
        <dsp:cNvSpPr/>
      </dsp:nvSpPr>
      <dsp:spPr>
        <a:xfrm rot="16200000">
          <a:off x="2511614" y="1365201"/>
          <a:ext cx="737807" cy="0"/>
        </a:xfrm>
        <a:custGeom>
          <a:avLst/>
          <a:gdLst/>
          <a:ahLst/>
          <a:cxnLst/>
          <a:rect l="0" t="0" r="0" b="0"/>
          <a:pathLst>
            <a:path>
              <a:moveTo>
                <a:pt x="0" y="0"/>
              </a:moveTo>
              <a:lnTo>
                <a:pt x="73780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5CBEC0-89E0-40D5-B7FB-3FD64A467717}">
      <dsp:nvSpPr>
        <dsp:cNvPr id="0" name=""/>
        <dsp:cNvSpPr/>
      </dsp:nvSpPr>
      <dsp:spPr>
        <a:xfrm>
          <a:off x="2382582" y="425"/>
          <a:ext cx="995871" cy="995871"/>
        </a:xfrm>
        <a:prstGeom prst="roundRect">
          <a:avLst/>
        </a:prstGeom>
        <a:solidFill>
          <a:schemeClr val="accent3">
            <a:hueOff val="30261"/>
            <a:satOff val="-1235"/>
            <a:lumOff val="19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endParaRPr lang="en-AU" sz="2500" kern="1200">
            <a:solidFill>
              <a:schemeClr val="accent1"/>
            </a:solidFill>
          </a:endParaRPr>
        </a:p>
      </dsp:txBody>
      <dsp:txXfrm>
        <a:off x="2431196" y="49039"/>
        <a:ext cx="898643" cy="898643"/>
      </dsp:txXfrm>
    </dsp:sp>
    <dsp:sp modelId="{80BD2746-69AA-4236-B75C-B21BB2BDF075}">
      <dsp:nvSpPr>
        <dsp:cNvPr id="0" name=""/>
        <dsp:cNvSpPr/>
      </dsp:nvSpPr>
      <dsp:spPr>
        <a:xfrm rot="19800000">
          <a:off x="3947824" y="1815118"/>
          <a:ext cx="159229" cy="0"/>
        </a:xfrm>
        <a:custGeom>
          <a:avLst/>
          <a:gdLst/>
          <a:ahLst/>
          <a:cxnLst/>
          <a:rect l="0" t="0" r="0" b="0"/>
          <a:pathLst>
            <a:path>
              <a:moveTo>
                <a:pt x="0" y="0"/>
              </a:moveTo>
              <a:lnTo>
                <a:pt x="15922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F0CD2-75B7-49AD-9C56-414242723189}">
      <dsp:nvSpPr>
        <dsp:cNvPr id="0" name=""/>
        <dsp:cNvSpPr/>
      </dsp:nvSpPr>
      <dsp:spPr>
        <a:xfrm>
          <a:off x="4096387" y="989891"/>
          <a:ext cx="995871" cy="995871"/>
        </a:xfrm>
        <a:prstGeom prst="roundRect">
          <a:avLst/>
        </a:prstGeom>
        <a:solidFill>
          <a:schemeClr val="accent3">
            <a:hueOff val="60522"/>
            <a:satOff val="-2469"/>
            <a:lumOff val="3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endParaRPr lang="en-AU" sz="2500" kern="1200">
            <a:solidFill>
              <a:schemeClr val="accent1"/>
            </a:solidFill>
          </a:endParaRPr>
        </a:p>
      </dsp:txBody>
      <dsp:txXfrm>
        <a:off x="4145001" y="1038505"/>
        <a:ext cx="898643" cy="898643"/>
      </dsp:txXfrm>
    </dsp:sp>
    <dsp:sp modelId="{CAA4707D-5BA3-4DF1-AAB6-12B4E16E1BCA}">
      <dsp:nvSpPr>
        <dsp:cNvPr id="0" name=""/>
        <dsp:cNvSpPr/>
      </dsp:nvSpPr>
      <dsp:spPr>
        <a:xfrm rot="1800000">
          <a:off x="3947824" y="3139468"/>
          <a:ext cx="159229" cy="0"/>
        </a:xfrm>
        <a:custGeom>
          <a:avLst/>
          <a:gdLst/>
          <a:ahLst/>
          <a:cxnLst/>
          <a:rect l="0" t="0" r="0" b="0"/>
          <a:pathLst>
            <a:path>
              <a:moveTo>
                <a:pt x="0" y="0"/>
              </a:moveTo>
              <a:lnTo>
                <a:pt x="15922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9CB0F-8FDF-4577-BF27-1F9E0CD4F34F}">
      <dsp:nvSpPr>
        <dsp:cNvPr id="0" name=""/>
        <dsp:cNvSpPr/>
      </dsp:nvSpPr>
      <dsp:spPr>
        <a:xfrm>
          <a:off x="4096387" y="2968823"/>
          <a:ext cx="995871" cy="995871"/>
        </a:xfrm>
        <a:prstGeom prst="roundRect">
          <a:avLst/>
        </a:prstGeom>
        <a:solidFill>
          <a:schemeClr val="accent3">
            <a:hueOff val="90784"/>
            <a:satOff val="-3704"/>
            <a:lumOff val="5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AU" sz="2500" kern="1200">
              <a:solidFill>
                <a:schemeClr val="accent1"/>
              </a:solidFill>
            </a:rPr>
            <a:t>[Text]</a:t>
          </a:r>
        </a:p>
      </dsp:txBody>
      <dsp:txXfrm>
        <a:off x="4145001" y="3017437"/>
        <a:ext cx="898643" cy="898643"/>
      </dsp:txXfrm>
    </dsp:sp>
    <dsp:sp modelId="{1A1909AD-453E-4125-B615-0C75E6C61649}">
      <dsp:nvSpPr>
        <dsp:cNvPr id="0" name=""/>
        <dsp:cNvSpPr/>
      </dsp:nvSpPr>
      <dsp:spPr>
        <a:xfrm rot="5400000">
          <a:off x="2511614" y="3589385"/>
          <a:ext cx="737807" cy="0"/>
        </a:xfrm>
        <a:custGeom>
          <a:avLst/>
          <a:gdLst/>
          <a:ahLst/>
          <a:cxnLst/>
          <a:rect l="0" t="0" r="0" b="0"/>
          <a:pathLst>
            <a:path>
              <a:moveTo>
                <a:pt x="0" y="0"/>
              </a:moveTo>
              <a:lnTo>
                <a:pt x="73780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94E1E3-4AA9-4E73-834A-BA3C4B6E5FFC}">
      <dsp:nvSpPr>
        <dsp:cNvPr id="0" name=""/>
        <dsp:cNvSpPr/>
      </dsp:nvSpPr>
      <dsp:spPr>
        <a:xfrm>
          <a:off x="2382582" y="3958289"/>
          <a:ext cx="995871" cy="995871"/>
        </a:xfrm>
        <a:prstGeom prst="roundRect">
          <a:avLst/>
        </a:prstGeom>
        <a:solidFill>
          <a:schemeClr val="accent3">
            <a:hueOff val="121045"/>
            <a:satOff val="-4939"/>
            <a:lumOff val="79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AU" sz="2500" kern="1200">
              <a:solidFill>
                <a:schemeClr val="accent1"/>
              </a:solidFill>
            </a:rPr>
            <a:t>[Text]</a:t>
          </a:r>
        </a:p>
      </dsp:txBody>
      <dsp:txXfrm>
        <a:off x="2431196" y="4006903"/>
        <a:ext cx="898643" cy="898643"/>
      </dsp:txXfrm>
    </dsp:sp>
    <dsp:sp modelId="{BA2A2335-7FE1-4652-BBFA-623C7E4C5D26}">
      <dsp:nvSpPr>
        <dsp:cNvPr id="0" name=""/>
        <dsp:cNvSpPr/>
      </dsp:nvSpPr>
      <dsp:spPr>
        <a:xfrm rot="9000000">
          <a:off x="1653982" y="3139468"/>
          <a:ext cx="159229" cy="0"/>
        </a:xfrm>
        <a:custGeom>
          <a:avLst/>
          <a:gdLst/>
          <a:ahLst/>
          <a:cxnLst/>
          <a:rect l="0" t="0" r="0" b="0"/>
          <a:pathLst>
            <a:path>
              <a:moveTo>
                <a:pt x="0" y="0"/>
              </a:moveTo>
              <a:lnTo>
                <a:pt x="15922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1818F-EA2D-4435-BADD-FD23815AB268}">
      <dsp:nvSpPr>
        <dsp:cNvPr id="0" name=""/>
        <dsp:cNvSpPr/>
      </dsp:nvSpPr>
      <dsp:spPr>
        <a:xfrm>
          <a:off x="668777" y="2968823"/>
          <a:ext cx="995871" cy="995871"/>
        </a:xfrm>
        <a:prstGeom prst="roundRect">
          <a:avLst/>
        </a:prstGeom>
        <a:solidFill>
          <a:schemeClr val="accent3">
            <a:hueOff val="151306"/>
            <a:satOff val="-6173"/>
            <a:lumOff val="99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AU" sz="2500" kern="1200">
              <a:solidFill>
                <a:schemeClr val="accent1"/>
              </a:solidFill>
            </a:rPr>
            <a:t>[Text]</a:t>
          </a:r>
        </a:p>
      </dsp:txBody>
      <dsp:txXfrm>
        <a:off x="717391" y="3017437"/>
        <a:ext cx="898643" cy="898643"/>
      </dsp:txXfrm>
    </dsp:sp>
    <dsp:sp modelId="{22BCACE0-E9FD-473E-BDBC-68FEE6B6B8B5}">
      <dsp:nvSpPr>
        <dsp:cNvPr id="0" name=""/>
        <dsp:cNvSpPr/>
      </dsp:nvSpPr>
      <dsp:spPr>
        <a:xfrm rot="12600000">
          <a:off x="1653982" y="1815118"/>
          <a:ext cx="159229" cy="0"/>
        </a:xfrm>
        <a:custGeom>
          <a:avLst/>
          <a:gdLst/>
          <a:ahLst/>
          <a:cxnLst/>
          <a:rect l="0" t="0" r="0" b="0"/>
          <a:pathLst>
            <a:path>
              <a:moveTo>
                <a:pt x="0" y="0"/>
              </a:moveTo>
              <a:lnTo>
                <a:pt x="15922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061054-5426-4700-8CBE-95C581AFDB53}">
      <dsp:nvSpPr>
        <dsp:cNvPr id="0" name=""/>
        <dsp:cNvSpPr/>
      </dsp:nvSpPr>
      <dsp:spPr>
        <a:xfrm>
          <a:off x="668777" y="989891"/>
          <a:ext cx="995871" cy="995871"/>
        </a:xfrm>
        <a:prstGeom prst="roundRect">
          <a:avLst/>
        </a:prstGeom>
        <a:solidFill>
          <a:schemeClr val="accent3">
            <a:hueOff val="181567"/>
            <a:satOff val="-7408"/>
            <a:lumOff val="1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AU" sz="2500" kern="1200">
              <a:solidFill>
                <a:schemeClr val="accent1"/>
              </a:solidFill>
            </a:rPr>
            <a:t>[Text]</a:t>
          </a:r>
        </a:p>
      </dsp:txBody>
      <dsp:txXfrm>
        <a:off x="717391" y="1038505"/>
        <a:ext cx="898643" cy="89864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ducation.nsw.gov.au/teaching-and-learning/professional-learning/teacher-quality-and-accreditation/strong-start-great-teachers/refining-practice/peer-and-self-assessment-for-students/strategies-for-student-peer-assessmen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b="0"/>
              <a:t>:  the purpose of this section is s</a:t>
            </a:r>
            <a:r>
              <a:rPr lang="en-AU"/>
              <a:t>queezing as many useful ideas out onto paper as possible.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61758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s</a:t>
            </a:r>
            <a:r>
              <a:rPr lang="en-AU"/>
              <a:t>how students the definition and get personal feedback. </a:t>
            </a:r>
          </a:p>
          <a:p>
            <a:r>
              <a:rPr lang="en-AU"/>
              <a:t>What kinds of brainstorming have worked for you in the past? What are the challenges of brainstorming?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89934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s</a:t>
            </a:r>
            <a:r>
              <a:rPr lang="en-AU"/>
              <a:t>tudents could be given one to trial during an upcoming writing task. They should report back to the class on the pros and cons of the strategy.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966870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re</a:t>
            </a:r>
            <a:r>
              <a:rPr lang="en-AU"/>
              <a:t>cord each idea in a different text box.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a:t>Activity ideas:</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a:t>Students may complete a brainstorm bubble for their current piece of writing. Individually, in small groups or as a whole class.</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a:t>Introduce the idea of categorising from the initial free-for-all. What are the sub-groups that could be used to organise all the ideas </a:t>
            </a:r>
            <a:r>
              <a:rPr lang="en-AU" err="1"/>
              <a:t>eg</a:t>
            </a:r>
            <a:r>
              <a:rPr lang="en-AU"/>
              <a:t> a ‘protect’ group, or a ‘nature and wildlife’ group’ or a ‘responsibility to the future’ group.</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132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s</a:t>
            </a:r>
            <a:r>
              <a:rPr lang="en-AU"/>
              <a:t>tudents complete the KWLH chart in their English book.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81986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the 2</a:t>
            </a:r>
            <a:r>
              <a:rPr lang="en-AU" baseline="30000"/>
              <a:t>nd</a:t>
            </a:r>
            <a:r>
              <a:rPr lang="en-AU"/>
              <a:t> step in the writing process.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7581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the key point here for students is to reassure them that the quick process of drafting is not going to be their finished product, so they do not have to worry about it being ‘right’ or ‘good’. Many do not understand that working in this way is proven to result in a better product. Perhaps give them an example of a famous writer who indicates that they throw away or rewrite a huge percentage of their first drafts.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99866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give pairs a quote each and ask them to report back on what they have learned.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84995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could be used as an opportunity for students to reflect on previous experiences. They could use the quotes as stimulus for the best advice they have received.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160665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different goals can help different kinds of writers. Some famous writers have time or word count goals and do not get up until they have achieved them. It’s important to work out what will work for each individual.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99352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a:t>: 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co-constructing with students, teachers use their expertise to guide student thinking, and often model and use exemplars to show students what success 'looks like'.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a</a:t>
            </a:r>
            <a:r>
              <a:rPr lang="en-AU"/>
              <a:t>ctivity – co-construct one for the environment theme then students make their own for the relevant writing task.</a:t>
            </a:r>
          </a:p>
          <a:p>
            <a:r>
              <a:rPr lang="en-AU"/>
              <a:t>Key understandings:</a:t>
            </a:r>
          </a:p>
          <a:p>
            <a:pPr marL="342900" indent="-342900">
              <a:buFont typeface="+mj-lt"/>
              <a:buAutoNum type="arabicPeriod"/>
            </a:pPr>
            <a:r>
              <a:rPr lang="en-AU"/>
              <a:t>Top box = expanded to become the introduction. Each vertical row is a paragraph with the top box becoming the topic sentence and the bottom box expanded to be supporting sentences.</a:t>
            </a:r>
          </a:p>
          <a:p>
            <a:pPr marL="342900" indent="-342900">
              <a:buFont typeface="+mj-lt"/>
              <a:buAutoNum type="arabicPeriod"/>
            </a:pPr>
            <a:r>
              <a:rPr lang="en-AU"/>
              <a:t>Use this – or other organisational diagrams – to progress from the brainstorm to the draft</a:t>
            </a:r>
          </a:p>
          <a:p>
            <a:pPr marL="342900" indent="-342900">
              <a:buFont typeface="+mj-lt"/>
              <a:buAutoNum type="arabicPeriod"/>
            </a:pPr>
            <a:r>
              <a:rPr lang="en-AU"/>
              <a:t>Brainstorm first</a:t>
            </a:r>
          </a:p>
          <a:p>
            <a:pPr marL="342900" indent="-342900">
              <a:buFont typeface="+mj-lt"/>
              <a:buAutoNum type="arabicPeriod"/>
            </a:pPr>
            <a:r>
              <a:rPr lang="en-AU"/>
              <a:t>Make a goal after completing the argument map – write the first paragraph beginning with the topic sentence ‘dogs are an appropriate pet for such a family as they can be trained to do a variety of useful things.’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4046472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has been used to identify the explicit teaching learning strategy of using effective questioning and should be deleted or hidden when used in a classroom setting. A hinge question is a question that assists the teacher in determining whether they should progress with the lesson content or revisit the content or skill to support student progress.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gradual release of responsibility.</a:t>
            </a:r>
          </a:p>
          <a:p>
            <a:endParaRPr lang="en-AU"/>
          </a:p>
          <a:p>
            <a:r>
              <a:rPr lang="en-AU"/>
              <a:t>Effective questioning strategies cause all students to think. This creates high engagement classroom environments which improve student achievement (Black and </a:t>
            </a:r>
            <a:r>
              <a:rPr lang="en-AU" err="1"/>
              <a:t>Wiliam</a:t>
            </a:r>
            <a:r>
              <a:rPr lang="en-AU"/>
              <a:t> 2018).</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430938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continue with their KWLH charts.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903334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s</a:t>
            </a:r>
            <a:r>
              <a:rPr lang="en-AU"/>
              <a:t>tep 3 of the writing process.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83439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discuss the biggest advantages and challenges of giving feedback, receiving feedback and actioning feedback.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788235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note that the most effective practice is for the students as a class to co-construct the feedback prompts they will be looking for.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894200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a:t>
            </a:r>
            <a:r>
              <a:rPr lang="en-US"/>
              <a:t>: discuss how to give and receive quality feedback and take notes from the discussion.</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551289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work in pairs to decide which feedback is the most effective for each line of student work.</a:t>
            </a:r>
          </a:p>
          <a:p>
            <a:r>
              <a:rPr lang="en-AU"/>
              <a:t>It is crucial to check together and create an agreed class philosophy such as: give feedback on the work, not the person. Be specific. Give positive feedback and explain why and how other parts could be as good.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005095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if relevant at this point, students could apply this to one of their developing pieces where they have received advice. What is their action plan from this point?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225138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a:solidFill>
                  <a:srgbClr val="000000"/>
                </a:solidFill>
                <a:effectLst/>
                <a:latin typeface="Arial" panose="020B0604020202020204" pitchFamily="34" charset="0"/>
                <a:ea typeface="Calibri" panose="020F0502020204030204" pitchFamily="34" charset="0"/>
              </a:rPr>
              <a:t>Teacher note</a:t>
            </a:r>
            <a:r>
              <a:rPr lang="en-AU" sz="1800">
                <a:solidFill>
                  <a:srgbClr val="000000"/>
                </a:solidFill>
                <a:effectLst/>
                <a:latin typeface="Arial" panose="020B0604020202020204" pitchFamily="34" charset="0"/>
                <a:ea typeface="Calibri" panose="020F0502020204030204" pitchFamily="34" charset="0"/>
              </a:rPr>
              <a:t>: the traffic lights strategy used in this activity is an expansion of the strategy as referenced on the department’s </a:t>
            </a:r>
            <a:r>
              <a:rPr lang="en-AU" sz="1800" u="sng">
                <a:solidFill>
                  <a:srgbClr val="000000"/>
                </a:solidFill>
                <a:effectLst/>
                <a:latin typeface="Arial" panose="020B0604020202020204" pitchFamily="34" charset="0"/>
                <a:ea typeface="Calibri" panose="020F0502020204030204" pitchFamily="34" charset="0"/>
                <a:hlinkClick r:id="rId3"/>
              </a:rPr>
              <a:t>Strategies for student peer assessment webpage</a:t>
            </a:r>
            <a:r>
              <a:rPr lang="en-AU" sz="1800">
                <a:solidFill>
                  <a:srgbClr val="000000"/>
                </a:solidFill>
                <a:effectLst/>
                <a:latin typeface="Arial" panose="020B0604020202020204" pitchFamily="34" charset="0"/>
                <a:ea typeface="Calibri" panose="020F0502020204030204" pitchFamily="34" charset="0"/>
              </a:rPr>
              <a:t>. This webpage contains a variety of feedback strategies that could be used in the classroom.</a:t>
            </a:r>
            <a:endParaRPr lang="en-AU" sz="1800">
              <a:effectLst/>
              <a:latin typeface="Arial" panose="020B060402020202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85946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continue the KWLH chart and practise working under the newly agreed class philosophy of giving and receiving peer feedback.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4222446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step 4 of the writing process.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274526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could research a favourite author to find out how long it takes them to edit a novel.</a:t>
            </a:r>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2832694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a:t>: the improvements are to both the control of language (</a:t>
            </a:r>
            <a:r>
              <a:rPr lang="en-AU" err="1"/>
              <a:t>eg</a:t>
            </a:r>
            <a:r>
              <a:rPr lang="en-AU"/>
              <a:t> spelling) but also the creation of an engaging writing voice (emotive language)</a:t>
            </a:r>
          </a:p>
          <a:p>
            <a:r>
              <a:rPr lang="en-AU"/>
              <a:t>Possible answers: Spelling, variety of sentence types, formal register (many adults), emotive language, complex sentence, repetition for effect.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a:t>Students work in pairs to identify the ways this piece has been improved.</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2667167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students are supported through the strategies on the slide.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616954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a:t>: students reflect on the editing process and try to catch their partner out as a test by purposefully putting 6 errors in their work.</a:t>
            </a:r>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85773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final reflection and comparison to another process.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197871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complete chart and compare the writing process to another process they are familiar with, such as catching a fish or taking a penalty. What can we learn from the comparison?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2098130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this slide has been used to identify the explicit teaching learning strategy and should be deleted or hidden when used in a classroom setting. The strategy of connecting learning involves making connections within and across learning. In this example,</a:t>
            </a:r>
            <a:r>
              <a:rPr lang="en-AU" b="0" i="0">
                <a:latin typeface="Public Sans"/>
              </a:rPr>
              <a:t> students are connecting learning to their prior knowledge of the terms ‘adjective’ and ‘adverb’, with checking this knowledge before gradually releasing responsibility.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AU" b="0" i="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are guided to use the KWLH table to consider what they know, and would like to know, about the writing process.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834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could work in pairs, then the teacher could construct an agreed spider map on this slide based on students sharing.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3307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questions for class discussion – come back to this slide at the end of the assessment task writing process to reflect.</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9851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DBA9-EE61-A1AC-431C-0F0AD541F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5673E-BC2E-411A-0ED1-28FC0DEAC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B65D2-18B0-C924-5C13-8BE06D0AF46D}"/>
              </a:ext>
            </a:extLst>
          </p:cNvPr>
          <p:cNvSpPr>
            <a:spLocks noGrp="1"/>
          </p:cNvSpPr>
          <p:nvPr>
            <p:ph type="body" idx="1"/>
          </p:nvPr>
        </p:nvSpPr>
        <p:spPr/>
        <p:txBody>
          <a:bodyPr/>
          <a:lstStyle/>
          <a:p>
            <a:r>
              <a:rPr lang="en-AU" b="1"/>
              <a:t>Teacher note: </a:t>
            </a:r>
            <a:r>
              <a:rPr lang="en-AU"/>
              <a:t>this slide is for teacher and student reference. Students could be guided to create a display version for the classroom after their work in this resource.</a:t>
            </a:r>
          </a:p>
          <a:p>
            <a:r>
              <a:rPr lang="en-AU"/>
              <a:t>Possible discussion questions: </a:t>
            </a:r>
          </a:p>
          <a:p>
            <a:pPr marL="285750" indent="-285750">
              <a:buFont typeface="Arial" panose="020B0604020202020204" pitchFamily="34" charset="0"/>
              <a:buChar char="•"/>
            </a:pPr>
            <a:r>
              <a:rPr lang="en-AU"/>
              <a:t>Are the stages really that simple or sequential?</a:t>
            </a:r>
          </a:p>
          <a:p>
            <a:pPr marL="285750" indent="-285750">
              <a:buFont typeface="Arial" panose="020B0604020202020204" pitchFamily="34" charset="0"/>
              <a:buChar char="•"/>
            </a:pPr>
            <a:r>
              <a:rPr lang="en-AU"/>
              <a:t>What does your actual process look like as a diagram?</a:t>
            </a:r>
          </a:p>
        </p:txBody>
      </p:sp>
      <p:sp>
        <p:nvSpPr>
          <p:cNvPr id="4" name="Slide Number Placeholder 3">
            <a:extLst>
              <a:ext uri="{FF2B5EF4-FFF2-40B4-BE49-F238E27FC236}">
                <a16:creationId xmlns:a16="http://schemas.microsoft.com/office/drawing/2014/main" id="{D40E7740-427F-241B-776B-097FD3A2065E}"/>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96560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a:t>: this slide has been used to identify the explicit teaching and learning strategy and should be deleted or hidden when using in a classroom setting. </a:t>
            </a:r>
          </a:p>
          <a:p>
            <a:endParaRPr lang="en-AU"/>
          </a:p>
          <a:p>
            <a:r>
              <a:rPr lang="en-AU"/>
              <a:t>Chunking learning into manageable components reduces demand on students’ working memory. Sequencing those chunks in a logical progression supports students to incorporate new information into their mental model, or schema (AERO 2024a).</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00423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788746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607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18802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23103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4555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573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624274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0776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85917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171041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82533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70737917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ducation.nsw.gov.au/teaching-and-learning/curriculum/english/english-curriculum-resources-k-12/english-7-10-resources/stage-4-year-7-powerful-youth-voic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unsplash.com/photos/blue-and-green-peacock-feather-58Z17lnVS4U?utm_content=creditCopyText&amp;utm_medium=referral&amp;utm_source=unsplash" TargetMode="External"/><Relationship Id="rId4" Type="http://schemas.openxmlformats.org/officeDocument/2006/relationships/hyperlink" Target="https://unsplash.com/@fakurian?utm_content=creditCopyText&amp;utm_medium=referral&amp;utm_source=unsplash"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choolsnsw.sharepoint.com/:p:/s/DLSTemplatesMicrosoft/ETqktDnt9F1ErYqJHh1f7ogBdR5flrxoclhEtsAgjcNTYg?e=gupUa9&amp;clearCache=1b90c026-9e42-8cfc-e5bd-bd49b3ea7554" TargetMode="External"/><Relationship Id="rId3" Type="http://schemas.openxmlformats.org/officeDocument/2006/relationships/hyperlink" Target="https://app.education.nsw.gov.au/digital-learning-selector/?cache_id=5f3ef" TargetMode="External"/><Relationship Id="rId7" Type="http://schemas.openxmlformats.org/officeDocument/2006/relationships/hyperlink" Target="https://schoolsnsw.sharepoint.com/:p:/s/DLSTemplatesMicrosoft/EZm1huCQd2hClDmfdG3-SQcB2uRuwDv4Ltp2_3j4Yes7vw?e=thn2Z9&amp;clearCache=c511b864-389-1eba-fb2c-d5c8b76fd0d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schoolsnsw.sharepoint.com/:p:/s/DLSTemplatesMicrosoft/EXVeTzUBb85Ni8SdVV6qm20Blt_02XKH-jvXDGvp90sy3w?e=t5PbhB&amp;clearCache=cb47b69-e512-1e13-e493-d18a2a18151" TargetMode="External"/><Relationship Id="rId5" Type="http://schemas.openxmlformats.org/officeDocument/2006/relationships/hyperlink" Target="https://schoolsnsw.sharepoint.com/:p:/s/DLSTemplatesMicrosoft/EZCZyQclH59BqibC0tvtszIBxXkbh13qNPg6NkISYYAxTw?e=exLWLr&amp;clearCache=aa76388c-90bb-409d-7be2-bcbff701733f" TargetMode="External"/><Relationship Id="rId10" Type="http://schemas.openxmlformats.org/officeDocument/2006/relationships/hyperlink" Target="https://www.canva.com/education/?msockid=2080e8623ec06a4e363ffb833f506bb5" TargetMode="External"/><Relationship Id="rId4" Type="http://schemas.openxmlformats.org/officeDocument/2006/relationships/hyperlink" Target="https://schoolsnsw.sharepoint.com/:p:/s/DLSTemplatesMicrosoft/ERDe_GNVHxhMsS8pWf-SmPkBM7z0edYMgX1zP9MF-fP1QA?e=bT29Wu&amp;clearCache=5b007455-90bc-d9a3-8d-7348c7f4f723" TargetMode="External"/><Relationship Id="rId9" Type="http://schemas.openxmlformats.org/officeDocument/2006/relationships/hyperlink" Target="https://www.microsoft.com/en-us/microsoft-365/microsoft-whiteboard/digital-whiteboard-app?ocid=ORSEARCH_Bing&amp;msockid=2080e8623ec06a4e363ffb833f506bb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choolsnsw.sharepoint.com/:p:/s/DLSTemplatesMicrosoft/ERDe_GNVHxhMsS8pWf-SmPkBM7z0edYMgX1zP9MF-fP1QA?e=bT29Wu&amp;clearCache=5b007455-90bc-d9a3-8d-7348c7f4f723"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app.education.nsw.gov.au/digital-learning-selector/?cache_id=5f3e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unsplash.com/photos/man-drawing-on-dry-erase-board-7lryofJ0H9s?utm_content=creditCopyText&amp;utm_medium=referral&amp;utm_source=unsplash" TargetMode="External"/><Relationship Id="rId4" Type="http://schemas.openxmlformats.org/officeDocument/2006/relationships/hyperlink" Target="https://unsplash.com/@kaleidico?utm_content=creditCopyText&amp;utm_medium=referral&amp;utm_source=unsplash"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photos/person-working-on-blue-and-white-paper-on-board-qWwpHwip31M?utm_content=creditCopyText&amp;utm_medium=referral&amp;utm_source=unsplash" TargetMode="External"/><Relationship Id="rId4" Type="http://schemas.openxmlformats.org/officeDocument/2006/relationships/hyperlink" Target="https://unsplash.com/@alvarordesign?utm_content=creditCopyText&amp;utm_medium=referral&amp;utm_source=unsplas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schoolsnsw.sharepoint.com/:p:/s/DLSTemplatesMicrosoft/Ea5wstrU97tEjrv0HA80DYoBwBFZwRgKtBwwrt37BgaDUQ?e=zpUJSo&amp;clearCache=896ac9b0-ea0a-9161-beec-6e9370fcb6c5"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schoolsnsw.sharepoint.com/:p:/s/DLSTemplatesMicrosoft/EYtGX3pNRgpMm6YFOynBjFcB8_xbK3OJ_lulWplTbZsayg?e=vybIel&amp;clearCache=b94ed577-7c92-ca7b-87e2-87ec7cf3a7de" TargetMode="External"/><Relationship Id="rId5" Type="http://schemas.openxmlformats.org/officeDocument/2006/relationships/hyperlink" Target="https://schoolsnsw.sharepoint.com/:p:/s/DLS/EVQGbTuQjJVPn34_eBthJ0kB_TGDAg0FheGb3DdU_LAhDw?e=rOmbtQ&amp;clearCache=88c7b9cf-75d-84ce-d4a2-2b4f5b53c4ce" TargetMode="External"/><Relationship Id="rId4" Type="http://schemas.openxmlformats.org/officeDocument/2006/relationships/hyperlink" Target="https://schoolsnsw.sharepoint.com/:p:/s/DLSTemplatesMicrosoft/EcqOmYEfp-VEsm0GCOHvgCQBLyJ6_3WaevpOHHIhvQiAZQ?e=3dbOBV&amp;clearCache=e47e2a13-797-8a83-52e7-75a4a6ff10a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unsplash.com/photos/view-of-floating-open-book-from-stacked-books-in-library-HH4WBGNyltc?utm_content=creditCopyText&amp;utm_medium=referral&amp;utm_source=unsplash" TargetMode="External"/><Relationship Id="rId4" Type="http://schemas.openxmlformats.org/officeDocument/2006/relationships/hyperlink" Target="https://unsplash.com/@jaredd?utm_content=creditCopyText&amp;utm_medium=referral&amp;utm_source=unsplash"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hyperlink" Target="https://education.nsw.gov.au/teaching-and-learning/curriculum/explicit-teaching/explicit-teaching-strategies" TargetMode="External"/><Relationship Id="rId1" Type="http://schemas.openxmlformats.org/officeDocument/2006/relationships/slideLayout" Target="../slideLayouts/slideLayout4.xml"/><Relationship Id="rId5" Type="http://schemas.openxmlformats.org/officeDocument/2006/relationships/hyperlink" Target="https://www.ascd.org/el/articles/the-right-questions-the-right-way" TargetMode="External"/><Relationship Id="rId4" Type="http://schemas.openxmlformats.org/officeDocument/2006/relationships/hyperlink" Target="https://app.education.nsw.gov.au/digital-learning-selector/LearningActivity/Browser?cache_id=f77b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4E0AB-1420-CEF3-542A-DAFDC973A5D5}"/>
              </a:ext>
            </a:extLst>
          </p:cNvPr>
          <p:cNvSpPr>
            <a:spLocks noGrp="1"/>
          </p:cNvSpPr>
          <p:nvPr>
            <p:ph type="title"/>
          </p:nvPr>
        </p:nvSpPr>
        <p:spPr/>
        <p:txBody>
          <a:bodyPr/>
          <a:lstStyle/>
          <a:p>
            <a:r>
              <a:rPr lang="en-AU">
                <a:latin typeface="+mj-lt"/>
              </a:rPr>
              <a:t>Instructions for use</a:t>
            </a:r>
            <a:endParaRPr lang="en-AU"/>
          </a:p>
        </p:txBody>
      </p:sp>
      <p:sp>
        <p:nvSpPr>
          <p:cNvPr id="7" name="Picture Placeholder 6">
            <a:extLst>
              <a:ext uri="{FF2B5EF4-FFF2-40B4-BE49-F238E27FC236}">
                <a16:creationId xmlns:a16="http://schemas.microsoft.com/office/drawing/2014/main" id="{75263033-8AF0-0820-4BDD-291943DBFDB2}"/>
              </a:ext>
            </a:extLst>
          </p:cNvPr>
          <p:cNvSpPr>
            <a:spLocks noGrp="1"/>
          </p:cNvSpPr>
          <p:nvPr>
            <p:ph type="pic" sz="quarter" idx="13"/>
          </p:nvPr>
        </p:nvSpPr>
        <p:spPr>
          <a:xfrm>
            <a:off x="359998" y="1909282"/>
            <a:ext cx="11483999" cy="4786718"/>
          </a:xfrm>
        </p:spPr>
        <p:txBody>
          <a:bodyPr/>
          <a:lstStyle/>
          <a:p>
            <a:pPr marL="342900" indent="-342900">
              <a:lnSpc>
                <a:spcPct val="150000"/>
              </a:lnSpc>
              <a:buFont typeface="Arial"/>
              <a:buChar char="•"/>
            </a:pPr>
            <a:r>
              <a:rPr lang="en-AU" sz="1800">
                <a:latin typeface="+mn-lt"/>
                <a:ea typeface="+mn-lt"/>
                <a:cs typeface="+mn-lt"/>
              </a:rPr>
              <a:t>This resource is not a teaching and learning program. It should be used in conjunction with </a:t>
            </a:r>
            <a:r>
              <a:rPr lang="en-AU" sz="1800" b="1">
                <a:latin typeface="+mn-lt"/>
                <a:ea typeface="+mn-lt"/>
                <a:cs typeface="+mn-lt"/>
              </a:rPr>
              <a:t>‘</a:t>
            </a:r>
            <a:r>
              <a:rPr lang="en-AU" sz="1800" b="1">
                <a:latin typeface="+mn-lt"/>
                <a:ea typeface="+mn-lt"/>
                <a:cs typeface="+mn-lt"/>
                <a:hlinkClick r:id="rId2"/>
              </a:rPr>
              <a:t>Powerful youth voices’ – Year 7, Term 1</a:t>
            </a:r>
            <a:r>
              <a:rPr lang="en-AU" sz="1800" b="1">
                <a:latin typeface="+mn-lt"/>
                <a:ea typeface="+mn-lt"/>
                <a:cs typeface="+mn-lt"/>
              </a:rPr>
              <a:t>. </a:t>
            </a:r>
          </a:p>
          <a:p>
            <a:pPr marL="342900" indent="-342900">
              <a:lnSpc>
                <a:spcPct val="150000"/>
              </a:lnSpc>
              <a:buFont typeface="Arial"/>
              <a:buChar char="•"/>
            </a:pPr>
            <a:r>
              <a:rPr lang="en-AU" sz="1800">
                <a:solidFill>
                  <a:srgbClr val="22272B"/>
                </a:solidFill>
                <a:latin typeface="+mn-lt"/>
              </a:rPr>
              <a:t>Classroom teachers are encouraged to add and adapt slides as required to meet the needs of their students.</a:t>
            </a:r>
          </a:p>
          <a:p>
            <a:pPr marL="342900" indent="-342900">
              <a:lnSpc>
                <a:spcPct val="150000"/>
              </a:lnSpc>
              <a:buFont typeface="Arial"/>
              <a:buChar char="•"/>
            </a:pPr>
            <a:r>
              <a:rPr lang="en-AU" sz="1800">
                <a:solidFill>
                  <a:srgbClr val="22272B"/>
                </a:solidFill>
                <a:latin typeface="+mn-lt"/>
              </a:rPr>
              <a:t>Save a copy of the file to make changes to the slide deck. Go to </a:t>
            </a:r>
            <a:r>
              <a:rPr lang="en-AU" sz="1800" b="1">
                <a:solidFill>
                  <a:srgbClr val="22272B"/>
                </a:solidFill>
                <a:latin typeface="+mn-lt"/>
              </a:rPr>
              <a:t>File &gt; Download a Copy </a:t>
            </a:r>
            <a:r>
              <a:rPr lang="en-AU" sz="1800">
                <a:solidFill>
                  <a:srgbClr val="22272B"/>
                </a:solidFill>
                <a:latin typeface="+mn-lt"/>
              </a:rPr>
              <a:t>(this downloads a copy to the computer to edit in the PowerPoint app).</a:t>
            </a:r>
          </a:p>
          <a:p>
            <a:pPr marL="342900" indent="-342900">
              <a:lnSpc>
                <a:spcPct val="150000"/>
              </a:lnSpc>
              <a:buFont typeface="Arial"/>
              <a:buChar char="•"/>
            </a:pPr>
            <a:r>
              <a:rPr lang="en-AU" sz="1800">
                <a:solidFill>
                  <a:srgbClr val="22272B"/>
                </a:solidFill>
                <a:latin typeface="+mn-lt"/>
                <a:cs typeface="Arial"/>
              </a:rPr>
              <a:t>To convert the PowerPoint to Google Slides</a:t>
            </a:r>
          </a:p>
          <a:p>
            <a:pPr marL="913765" lvl="1" indent="-457200">
              <a:lnSpc>
                <a:spcPct val="150000"/>
              </a:lnSpc>
              <a:spcAft>
                <a:spcPts val="1200"/>
              </a:spcAft>
              <a:buFont typeface="+mj-lt"/>
              <a:buAutoNum type="arabicPeriod"/>
            </a:pPr>
            <a:r>
              <a:rPr lang="en-AU">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a:solidFill>
                  <a:srgbClr val="22272B"/>
                </a:solidFill>
                <a:latin typeface="+mn-lt"/>
              </a:rPr>
              <a:t>Go to </a:t>
            </a:r>
            <a:r>
              <a:rPr lang="en-AU" b="1">
                <a:solidFill>
                  <a:srgbClr val="22272B"/>
                </a:solidFill>
                <a:latin typeface="+mn-lt"/>
              </a:rPr>
              <a:t>File &gt; Save as Google Slides</a:t>
            </a:r>
            <a:r>
              <a:rPr lang="en-AU">
                <a:solidFill>
                  <a:srgbClr val="22272B"/>
                </a:solidFill>
                <a:latin typeface="+mn-lt"/>
              </a:rPr>
              <a:t>.</a:t>
            </a:r>
          </a:p>
          <a:p>
            <a:pPr marL="456565" lvl="1">
              <a:lnSpc>
                <a:spcPct val="150000"/>
              </a:lnSpc>
              <a:spcAft>
                <a:spcPts val="1200"/>
              </a:spcAft>
            </a:pPr>
            <a:r>
              <a:rPr lang="en-AU">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74E4DB22-DC68-AC2F-3F85-79543D23A1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050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Chunking and sequencing learning</a:t>
            </a:r>
          </a:p>
        </p:txBody>
      </p:sp>
    </p:spTree>
    <p:extLst>
      <p:ext uri="{BB962C8B-B14F-4D97-AF65-F5344CB8AC3E}">
        <p14:creationId xmlns:p14="http://schemas.microsoft.com/office/powerpoint/2010/main" val="3975988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057E-7AC8-D7F7-2851-7CF0EDD35268}"/>
              </a:ext>
            </a:extLst>
          </p:cNvPr>
          <p:cNvSpPr>
            <a:spLocks noGrp="1"/>
          </p:cNvSpPr>
          <p:nvPr>
            <p:ph type="ctrTitle"/>
          </p:nvPr>
        </p:nvSpPr>
        <p:spPr/>
        <p:txBody>
          <a:bodyPr/>
          <a:lstStyle/>
          <a:p>
            <a:r>
              <a:rPr lang="en-AU">
                <a:latin typeface="+mj-lt"/>
              </a:rPr>
              <a:t>Step 1 – brainstorming</a:t>
            </a:r>
          </a:p>
        </p:txBody>
      </p:sp>
    </p:spTree>
    <p:extLst>
      <p:ext uri="{BB962C8B-B14F-4D97-AF65-F5344CB8AC3E}">
        <p14:creationId xmlns:p14="http://schemas.microsoft.com/office/powerpoint/2010/main" val="3927072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EA34F57-573D-0211-8A72-29507E8C9A3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B33E005E-9A39-551D-A658-FBD3BDFC9FC8}"/>
              </a:ext>
            </a:extLst>
          </p:cNvPr>
          <p:cNvSpPr>
            <a:spLocks noGrp="1"/>
          </p:cNvSpPr>
          <p:nvPr>
            <p:ph type="title"/>
          </p:nvPr>
        </p:nvSpPr>
        <p:spPr>
          <a:xfrm>
            <a:off x="5399998" y="360000"/>
            <a:ext cx="6407150" cy="554400"/>
          </a:xfrm>
        </p:spPr>
        <p:txBody>
          <a:bodyPr/>
          <a:lstStyle/>
          <a:p>
            <a:r>
              <a:rPr lang="en-AU">
                <a:latin typeface="+mj-lt"/>
              </a:rPr>
              <a:t>What is brainstorming?</a:t>
            </a:r>
          </a:p>
        </p:txBody>
      </p:sp>
      <p:sp>
        <p:nvSpPr>
          <p:cNvPr id="5" name="Text Placeholder 4">
            <a:extLst>
              <a:ext uri="{FF2B5EF4-FFF2-40B4-BE49-F238E27FC236}">
                <a16:creationId xmlns:a16="http://schemas.microsoft.com/office/drawing/2014/main" id="{92837FB8-676B-D0E2-6283-FD2D6FA9CAAF}"/>
              </a:ext>
            </a:extLst>
          </p:cNvPr>
          <p:cNvSpPr>
            <a:spLocks noGrp="1"/>
          </p:cNvSpPr>
          <p:nvPr>
            <p:ph type="body" sz="quarter" idx="18"/>
          </p:nvPr>
        </p:nvSpPr>
        <p:spPr>
          <a:xfrm>
            <a:off x="5399998" y="982520"/>
            <a:ext cx="6407150" cy="294189"/>
          </a:xfrm>
        </p:spPr>
        <p:txBody>
          <a:bodyPr/>
          <a:lstStyle/>
          <a:p>
            <a:r>
              <a:rPr lang="en-AU">
                <a:latin typeface="+mj-lt"/>
              </a:rPr>
              <a:t>The writing process – step 1 – brainstorming</a:t>
            </a:r>
          </a:p>
        </p:txBody>
      </p:sp>
      <p:sp>
        <p:nvSpPr>
          <p:cNvPr id="4" name="Text Placeholder 3">
            <a:extLst>
              <a:ext uri="{FF2B5EF4-FFF2-40B4-BE49-F238E27FC236}">
                <a16:creationId xmlns:a16="http://schemas.microsoft.com/office/drawing/2014/main" id="{6594D01C-93C7-CA24-C12A-283839111529}"/>
              </a:ext>
            </a:extLst>
          </p:cNvPr>
          <p:cNvSpPr>
            <a:spLocks noGrp="1"/>
          </p:cNvSpPr>
          <p:nvPr>
            <p:ph type="body" sz="quarter" idx="17"/>
          </p:nvPr>
        </p:nvSpPr>
        <p:spPr>
          <a:xfrm>
            <a:off x="5399998" y="1800000"/>
            <a:ext cx="6407150" cy="4536000"/>
          </a:xfrm>
        </p:spPr>
        <p:txBody>
          <a:bodyPr/>
          <a:lstStyle/>
          <a:p>
            <a:r>
              <a:rPr lang="en-AU" b="1">
                <a:latin typeface="+mn-lt"/>
              </a:rPr>
              <a:t>Brainstorming</a:t>
            </a:r>
            <a:r>
              <a:rPr lang="en-AU">
                <a:latin typeface="+mn-lt"/>
              </a:rPr>
              <a:t> is the first step of the writing process. It is when you generate as many ideas as possible about a topic, regardless of whether you will end up using them or not in your writing. Recording your ideas in an organised manner is a beneficial first step before you start drafting your piece of writing. It helps you to remember what you want to write about and track your progress as you work through these ideas. </a:t>
            </a:r>
            <a:endParaRPr lang="en-AU">
              <a:highlight>
                <a:srgbClr val="FFFF00"/>
              </a:highlight>
              <a:latin typeface="+mn-lt"/>
            </a:endParaRPr>
          </a:p>
        </p:txBody>
      </p:sp>
      <p:sp>
        <p:nvSpPr>
          <p:cNvPr id="7" name="Rectangle 2">
            <a:extLst>
              <a:ext uri="{FF2B5EF4-FFF2-40B4-BE49-F238E27FC236}">
                <a16:creationId xmlns:a16="http://schemas.microsoft.com/office/drawing/2014/main" id="{604916C0-DECB-3C87-ABA9-6124E804E37E}"/>
              </a:ext>
            </a:extLst>
          </p:cNvPr>
          <p:cNvSpPr>
            <a:spLocks noChangeArrowheads="1"/>
          </p:cNvSpPr>
          <p:nvPr/>
        </p:nvSpPr>
        <p:spPr bwMode="auto">
          <a:xfrm>
            <a:off x="5399998" y="6359500"/>
            <a:ext cx="54806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rPr>
              <a:t>Photo by </a:t>
            </a:r>
            <a:r>
              <a:rPr kumimoji="0" lang="en-US" altLang="en-US" sz="1200" b="0" i="0" u="none" strike="noStrike" cap="none" normalizeH="0" baseline="0">
                <a:ln>
                  <a:noFill/>
                </a:ln>
                <a:solidFill>
                  <a:schemeClr val="tx1"/>
                </a:solidFill>
                <a:effectLst/>
                <a:hlinkClick r:id="rId4"/>
              </a:rPr>
              <a:t>Milad </a:t>
            </a:r>
            <a:r>
              <a:rPr kumimoji="0" lang="en-US" altLang="en-US" sz="1200" b="0" i="0" u="none" strike="noStrike" cap="none" normalizeH="0" baseline="0" err="1">
                <a:ln>
                  <a:noFill/>
                </a:ln>
                <a:solidFill>
                  <a:schemeClr val="tx1"/>
                </a:solidFill>
                <a:effectLst/>
                <a:hlinkClick r:id="rId4"/>
              </a:rPr>
              <a:t>Fakurian</a:t>
            </a:r>
            <a:r>
              <a:rPr kumimoji="0" lang="en-US" altLang="en-US" sz="1200" b="0" i="0" u="none" strike="noStrike" cap="none" normalizeH="0" baseline="0">
                <a:ln>
                  <a:noFill/>
                </a:ln>
                <a:solidFill>
                  <a:schemeClr val="tx1"/>
                </a:solidFill>
                <a:effectLst/>
              </a:rPr>
              <a:t> on </a:t>
            </a:r>
            <a:r>
              <a:rPr kumimoji="0" lang="en-US" altLang="en-US" sz="1200" b="0" i="0" u="none" strike="noStrike" cap="none" normalizeH="0" baseline="0" err="1">
                <a:ln>
                  <a:noFill/>
                </a:ln>
                <a:solidFill>
                  <a:schemeClr val="tx1"/>
                </a:solidFill>
                <a:effectLst/>
                <a:hlinkClick r:id="rId5"/>
              </a:rPr>
              <a:t>Unsplash</a:t>
            </a:r>
            <a:r>
              <a:rPr kumimoji="0" lang="en-US" altLang="en-US" sz="1200" b="0" i="0" u="none" strike="noStrike" cap="none" normalizeH="0" baseline="0">
                <a:ln>
                  <a:noFill/>
                </a:ln>
                <a:solidFill>
                  <a:schemeClr val="tx1"/>
                </a:solidFill>
                <a:effectLst/>
              </a:rPr>
              <a:t> </a:t>
            </a:r>
          </a:p>
        </p:txBody>
      </p:sp>
    </p:spTree>
    <p:extLst>
      <p:ext uri="{BB962C8B-B14F-4D97-AF65-F5344CB8AC3E}">
        <p14:creationId xmlns:p14="http://schemas.microsoft.com/office/powerpoint/2010/main" val="961559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FBF982-694C-BD7B-1974-2E5B583251EF}"/>
              </a:ext>
            </a:extLst>
          </p:cNvPr>
          <p:cNvSpPr>
            <a:spLocks noGrp="1"/>
          </p:cNvSpPr>
          <p:nvPr>
            <p:ph type="title"/>
          </p:nvPr>
        </p:nvSpPr>
        <p:spPr/>
        <p:txBody>
          <a:bodyPr/>
          <a:lstStyle/>
          <a:p>
            <a:r>
              <a:rPr lang="en-AU">
                <a:latin typeface="+mj-lt"/>
              </a:rPr>
              <a:t>Graphic organisers to support brainstorming</a:t>
            </a:r>
          </a:p>
        </p:txBody>
      </p:sp>
      <p:sp>
        <p:nvSpPr>
          <p:cNvPr id="5" name="Text Placeholder 4">
            <a:extLst>
              <a:ext uri="{FF2B5EF4-FFF2-40B4-BE49-F238E27FC236}">
                <a16:creationId xmlns:a16="http://schemas.microsoft.com/office/drawing/2014/main" id="{06B51D63-FBA9-30FB-6E21-1FAB017CC2DB}"/>
              </a:ext>
            </a:extLst>
          </p:cNvPr>
          <p:cNvSpPr>
            <a:spLocks noGrp="1"/>
          </p:cNvSpPr>
          <p:nvPr>
            <p:ph type="body" sz="quarter" idx="18"/>
          </p:nvPr>
        </p:nvSpPr>
        <p:spPr/>
        <p:txBody>
          <a:bodyPr/>
          <a:lstStyle/>
          <a:p>
            <a:r>
              <a:rPr lang="en-AU">
                <a:latin typeface="+mj-lt"/>
              </a:rPr>
              <a:t>Recording your brainstorming can be approached in a variety of ways</a:t>
            </a:r>
          </a:p>
        </p:txBody>
      </p:sp>
      <p:sp>
        <p:nvSpPr>
          <p:cNvPr id="4" name="Text Placeholder 3">
            <a:extLst>
              <a:ext uri="{FF2B5EF4-FFF2-40B4-BE49-F238E27FC236}">
                <a16:creationId xmlns:a16="http://schemas.microsoft.com/office/drawing/2014/main" id="{17714059-B08D-F0F9-2D8E-4FCDFBEAA725}"/>
              </a:ext>
            </a:extLst>
          </p:cNvPr>
          <p:cNvSpPr>
            <a:spLocks noGrp="1"/>
          </p:cNvSpPr>
          <p:nvPr>
            <p:ph type="body" sz="quarter" idx="17"/>
          </p:nvPr>
        </p:nvSpPr>
        <p:spPr/>
        <p:txBody>
          <a:bodyPr/>
          <a:lstStyle/>
          <a:p>
            <a:r>
              <a:rPr lang="en-AU">
                <a:latin typeface="+mn-lt"/>
              </a:rPr>
              <a:t>When we think about brainstorming, our minds often go straight to constructing a mind map. However, there are several methods (both hardcopy and digital) that can be used to brainstorm. These are accessible through the </a:t>
            </a:r>
            <a:r>
              <a:rPr lang="en-AU">
                <a:latin typeface="+mn-lt"/>
                <a:hlinkClick r:id="rId3"/>
              </a:rPr>
              <a:t>Digital Learning Selector</a:t>
            </a:r>
            <a:r>
              <a:rPr lang="en-AU">
                <a:latin typeface="+mn-lt"/>
              </a:rPr>
              <a:t> (DLS) and include:</a:t>
            </a:r>
          </a:p>
          <a:p>
            <a:pPr marL="342900" indent="-342900">
              <a:buFont typeface="Arial" panose="020B0604020202020204" pitchFamily="34" charset="0"/>
              <a:buChar char="•"/>
            </a:pPr>
            <a:r>
              <a:rPr lang="en-AU">
                <a:latin typeface="+mn-lt"/>
                <a:hlinkClick r:id="rId4"/>
              </a:rPr>
              <a:t>Brainstorm bubbles</a:t>
            </a:r>
            <a:r>
              <a:rPr lang="en-AU">
                <a:latin typeface="+mn-lt"/>
              </a:rPr>
              <a:t> </a:t>
            </a:r>
          </a:p>
          <a:p>
            <a:pPr marL="342900" indent="-342900">
              <a:buFont typeface="Arial" panose="020B0604020202020204" pitchFamily="34" charset="0"/>
              <a:buChar char="•"/>
            </a:pPr>
            <a:r>
              <a:rPr lang="en-AU">
                <a:latin typeface="+mn-lt"/>
                <a:hlinkClick r:id="rId5"/>
              </a:rPr>
              <a:t>Words and images brainstorm</a:t>
            </a:r>
            <a:endParaRPr lang="en-AU">
              <a:latin typeface="+mn-lt"/>
            </a:endParaRPr>
          </a:p>
          <a:p>
            <a:pPr marL="342900" indent="-342900">
              <a:buFont typeface="Arial" panose="020B0604020202020204" pitchFamily="34" charset="0"/>
              <a:buChar char="•"/>
            </a:pPr>
            <a:r>
              <a:rPr lang="en-AU">
                <a:latin typeface="+mn-lt"/>
                <a:hlinkClick r:id="rId6"/>
              </a:rPr>
              <a:t>Detailed concept maps</a:t>
            </a:r>
            <a:r>
              <a:rPr lang="en-AU">
                <a:latin typeface="+mn-lt"/>
              </a:rPr>
              <a:t> (slides 5 and 6)</a:t>
            </a:r>
          </a:p>
          <a:p>
            <a:pPr marL="342900" indent="-342900">
              <a:buFont typeface="Arial" panose="020B0604020202020204" pitchFamily="34" charset="0"/>
              <a:buChar char="•"/>
            </a:pPr>
            <a:r>
              <a:rPr lang="en-AU">
                <a:latin typeface="+mn-lt"/>
                <a:hlinkClick r:id="rId7"/>
              </a:rPr>
              <a:t>Double bubble maps</a:t>
            </a:r>
            <a:endParaRPr lang="en-AU">
              <a:latin typeface="+mn-lt"/>
            </a:endParaRPr>
          </a:p>
          <a:p>
            <a:pPr marL="342900" indent="-342900">
              <a:buFont typeface="Arial" panose="020B0604020202020204" pitchFamily="34" charset="0"/>
              <a:buChar char="•"/>
            </a:pPr>
            <a:r>
              <a:rPr lang="en-AU">
                <a:latin typeface="+mn-lt"/>
              </a:rPr>
              <a:t>Digitally with peers using templates in Microsoft PowerPoint (for example, </a:t>
            </a:r>
            <a:r>
              <a:rPr lang="en-AU">
                <a:latin typeface="+mn-lt"/>
                <a:hlinkClick r:id="rId8"/>
              </a:rPr>
              <a:t>Group brainstorm</a:t>
            </a:r>
            <a:r>
              <a:rPr lang="en-AU">
                <a:latin typeface="+mn-lt"/>
              </a:rPr>
              <a:t>), </a:t>
            </a:r>
            <a:r>
              <a:rPr lang="en-AU">
                <a:latin typeface="+mn-lt"/>
                <a:hlinkClick r:id="rId9"/>
              </a:rPr>
              <a:t>Microsoft Whiteboard</a:t>
            </a:r>
            <a:r>
              <a:rPr lang="en-AU">
                <a:latin typeface="+mn-lt"/>
              </a:rPr>
              <a:t>, or </a:t>
            </a:r>
            <a:r>
              <a:rPr lang="en-AU">
                <a:latin typeface="+mn-lt"/>
                <a:hlinkClick r:id="rId10"/>
              </a:rPr>
              <a:t>Canva for Education</a:t>
            </a:r>
            <a:r>
              <a:rPr lang="en-AU">
                <a:latin typeface="+mn-lt"/>
              </a:rPr>
              <a:t>.</a:t>
            </a:r>
          </a:p>
        </p:txBody>
      </p:sp>
      <p:sp>
        <p:nvSpPr>
          <p:cNvPr id="2" name="Slide Number Placeholder 1">
            <a:extLst>
              <a:ext uri="{FF2B5EF4-FFF2-40B4-BE49-F238E27FC236}">
                <a16:creationId xmlns:a16="http://schemas.microsoft.com/office/drawing/2014/main" id="{552D1F81-03C9-0287-C88A-6A1EEA7B339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031710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9466E-C9D2-B1A5-147D-251B177B411D}"/>
              </a:ext>
            </a:extLst>
          </p:cNvPr>
          <p:cNvSpPr>
            <a:spLocks noGrp="1"/>
          </p:cNvSpPr>
          <p:nvPr>
            <p:ph type="title"/>
          </p:nvPr>
        </p:nvSpPr>
        <p:spPr/>
        <p:txBody>
          <a:bodyPr/>
          <a:lstStyle/>
          <a:p>
            <a:r>
              <a:rPr lang="en-AU">
                <a:latin typeface="+mj-lt"/>
              </a:rPr>
              <a:t>Modelled example of brainstorming</a:t>
            </a:r>
          </a:p>
        </p:txBody>
      </p:sp>
      <p:sp>
        <p:nvSpPr>
          <p:cNvPr id="4" name="Text Placeholder 3">
            <a:extLst>
              <a:ext uri="{FF2B5EF4-FFF2-40B4-BE49-F238E27FC236}">
                <a16:creationId xmlns:a16="http://schemas.microsoft.com/office/drawing/2014/main" id="{3D076E79-BA30-1628-E886-46825759E029}"/>
              </a:ext>
            </a:extLst>
          </p:cNvPr>
          <p:cNvSpPr>
            <a:spLocks noGrp="1"/>
          </p:cNvSpPr>
          <p:nvPr>
            <p:ph type="body" sz="quarter" idx="18"/>
          </p:nvPr>
        </p:nvSpPr>
        <p:spPr/>
        <p:txBody>
          <a:bodyPr/>
          <a:lstStyle/>
          <a:p>
            <a:r>
              <a:rPr lang="en-AU">
                <a:latin typeface="+mj-lt"/>
              </a:rPr>
              <a:t>Brainstorming can help us map out our ideas</a:t>
            </a:r>
          </a:p>
        </p:txBody>
      </p:sp>
      <p:sp>
        <p:nvSpPr>
          <p:cNvPr id="5" name="Text Placeholder 4">
            <a:extLst>
              <a:ext uri="{FF2B5EF4-FFF2-40B4-BE49-F238E27FC236}">
                <a16:creationId xmlns:a16="http://schemas.microsoft.com/office/drawing/2014/main" id="{DD8B269A-2924-63B0-8B4F-F9A3C981C669}"/>
              </a:ext>
            </a:extLst>
          </p:cNvPr>
          <p:cNvSpPr>
            <a:spLocks noGrp="1"/>
          </p:cNvSpPr>
          <p:nvPr>
            <p:ph type="body" sz="quarter" idx="17"/>
          </p:nvPr>
        </p:nvSpPr>
        <p:spPr>
          <a:xfrm>
            <a:off x="360000" y="1567086"/>
            <a:ext cx="11484000" cy="545601"/>
          </a:xfrm>
        </p:spPr>
        <p:txBody>
          <a:bodyPr/>
          <a:lstStyle/>
          <a:p>
            <a:r>
              <a:rPr lang="en-AU">
                <a:latin typeface="+mn-lt"/>
              </a:rPr>
              <a:t>Below is a worked example using the </a:t>
            </a:r>
            <a:r>
              <a:rPr lang="en-AU">
                <a:latin typeface="+mn-lt"/>
                <a:hlinkClick r:id="rId3"/>
              </a:rPr>
              <a:t>Brainstorm bubbles</a:t>
            </a:r>
            <a:r>
              <a:rPr lang="en-AU">
                <a:latin typeface="+mn-lt"/>
              </a:rPr>
              <a:t> PowerPoint template from the </a:t>
            </a:r>
            <a:r>
              <a:rPr lang="en-AU">
                <a:latin typeface="+mn-lt"/>
                <a:hlinkClick r:id="rId4"/>
              </a:rPr>
              <a:t>DLS</a:t>
            </a:r>
            <a:r>
              <a:rPr lang="en-AU">
                <a:latin typeface="+mn-lt"/>
              </a:rPr>
              <a:t>.</a:t>
            </a:r>
          </a:p>
        </p:txBody>
      </p:sp>
      <p:pic>
        <p:nvPicPr>
          <p:cNvPr id="35" name="Picture 34" descr="An example of a brainstorm bubble on the topic why we should look after our environment. Ideas stated include to protect wildlife, climate chance, to protect our health against pollution, the beauty of nature, responsible for what future generations will have and resources that we need to survive.">
            <a:extLst>
              <a:ext uri="{FF2B5EF4-FFF2-40B4-BE49-F238E27FC236}">
                <a16:creationId xmlns:a16="http://schemas.microsoft.com/office/drawing/2014/main" id="{14784183-F7D0-FF93-E8A5-348B095064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76276" y="2249906"/>
            <a:ext cx="8039448" cy="4268432"/>
          </a:xfrm>
          <a:prstGeom prst="rect">
            <a:avLst/>
          </a:prstGeom>
        </p:spPr>
      </p:pic>
      <p:sp>
        <p:nvSpPr>
          <p:cNvPr id="2" name="Slide Number Placeholder 1">
            <a:extLst>
              <a:ext uri="{FF2B5EF4-FFF2-40B4-BE49-F238E27FC236}">
                <a16:creationId xmlns:a16="http://schemas.microsoft.com/office/drawing/2014/main" id="{592E4240-B4DE-F139-EC16-D247A041C0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264981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E4FEB-9EC8-AD88-4B38-ACA94267E262}"/>
              </a:ext>
            </a:extLst>
          </p:cNvPr>
          <p:cNvSpPr>
            <a:spLocks noGrp="1"/>
          </p:cNvSpPr>
          <p:nvPr>
            <p:ph type="title"/>
          </p:nvPr>
        </p:nvSpPr>
        <p:spPr/>
        <p:txBody>
          <a:bodyPr/>
          <a:lstStyle/>
          <a:p>
            <a:r>
              <a:rPr lang="en-AU">
                <a:latin typeface="+mj-lt"/>
              </a:rPr>
              <a:t>Checking in with your learning (1)</a:t>
            </a:r>
          </a:p>
        </p:txBody>
      </p:sp>
      <p:sp>
        <p:nvSpPr>
          <p:cNvPr id="6" name="Text Placeholder 5">
            <a:extLst>
              <a:ext uri="{FF2B5EF4-FFF2-40B4-BE49-F238E27FC236}">
                <a16:creationId xmlns:a16="http://schemas.microsoft.com/office/drawing/2014/main" id="{F8191B40-EBDA-1B9E-FEC6-9DD81647512F}"/>
              </a:ext>
            </a:extLst>
          </p:cNvPr>
          <p:cNvSpPr>
            <a:spLocks noGrp="1"/>
          </p:cNvSpPr>
          <p:nvPr>
            <p:ph type="body" sz="quarter" idx="18"/>
          </p:nvPr>
        </p:nvSpPr>
        <p:spPr/>
        <p:txBody>
          <a:bodyPr/>
          <a:lstStyle/>
          <a:p>
            <a:r>
              <a:rPr lang="en-AU">
                <a:latin typeface="+mj-lt"/>
              </a:rPr>
              <a:t>Consolidating your understanding of the strategy of brainstorming</a:t>
            </a:r>
          </a:p>
        </p:txBody>
      </p:sp>
      <p:sp>
        <p:nvSpPr>
          <p:cNvPr id="4" name="Text Placeholder 3">
            <a:extLst>
              <a:ext uri="{FF2B5EF4-FFF2-40B4-BE49-F238E27FC236}">
                <a16:creationId xmlns:a16="http://schemas.microsoft.com/office/drawing/2014/main" id="{54FBFB9E-1090-F4C4-5098-CCB26E3E64E0}"/>
              </a:ext>
            </a:extLst>
          </p:cNvPr>
          <p:cNvSpPr>
            <a:spLocks noGrp="1"/>
          </p:cNvSpPr>
          <p:nvPr>
            <p:ph type="body" sz="quarter" idx="17"/>
          </p:nvPr>
        </p:nvSpPr>
        <p:spPr>
          <a:xfrm>
            <a:off x="360000" y="1567086"/>
            <a:ext cx="4311236" cy="4807835"/>
          </a:xfrm>
        </p:spPr>
        <p:txBody>
          <a:bodyPr vert="horz" lIns="0" tIns="0" rIns="0" bIns="0" rtlCol="0" anchor="t">
            <a:noAutofit/>
          </a:bodyPr>
          <a:lstStyle/>
          <a:p>
            <a:r>
              <a:rPr lang="en-AU" b="1">
                <a:latin typeface="+mn-lt"/>
                <a:cs typeface="Arial"/>
              </a:rPr>
              <a:t>Discussion </a:t>
            </a:r>
            <a:r>
              <a:rPr lang="en-AU">
                <a:latin typeface="+mn-lt"/>
                <a:cs typeface="Arial"/>
              </a:rPr>
              <a:t>– how can brainstorming be utilised with your current class work?</a:t>
            </a:r>
          </a:p>
          <a:p>
            <a:r>
              <a:rPr lang="en-AU" b="1">
                <a:latin typeface="+mn-lt"/>
                <a:cs typeface="Arial"/>
              </a:rPr>
              <a:t>Recording new knowledge </a:t>
            </a:r>
            <a:r>
              <a:rPr lang="en-AU">
                <a:latin typeface="+mn-lt"/>
                <a:cs typeface="Arial"/>
              </a:rPr>
              <a:t>– revisit your KWLH table. Can you add any notes to the L and H columns?</a:t>
            </a:r>
          </a:p>
          <a:p>
            <a:r>
              <a:rPr lang="en-AU" b="1">
                <a:latin typeface="+mn-lt"/>
                <a:cs typeface="Arial"/>
              </a:rPr>
              <a:t>Assessing learning </a:t>
            </a:r>
            <a:r>
              <a:rPr lang="en-AU">
                <a:latin typeface="+mn-lt"/>
                <a:cs typeface="Arial"/>
              </a:rPr>
              <a:t>– imagine you are driving a car and waiting at a red traffic light. When the light turns green, are you…</a:t>
            </a:r>
          </a:p>
        </p:txBody>
      </p:sp>
      <p:pic>
        <p:nvPicPr>
          <p:cNvPr id="5" name="Picture 4" descr="A table with the headers – What do I know? What do I want to know? What have I learned? How can I learn more?">
            <a:extLst>
              <a:ext uri="{FF2B5EF4-FFF2-40B4-BE49-F238E27FC236}">
                <a16:creationId xmlns:a16="http://schemas.microsoft.com/office/drawing/2014/main" id="{25F45C57-AA0C-13AA-C55E-E57DEC50A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1570" y="1586053"/>
            <a:ext cx="6932428" cy="1976504"/>
          </a:xfrm>
          <a:prstGeom prst="rect">
            <a:avLst/>
          </a:prstGeom>
          <a:noFill/>
        </p:spPr>
      </p:pic>
      <p:grpSp>
        <p:nvGrpSpPr>
          <p:cNvPr id="12" name="Group 11" descr="A set of traffic lights coloured red, orange and green from top to bottom.">
            <a:extLst>
              <a:ext uri="{FF2B5EF4-FFF2-40B4-BE49-F238E27FC236}">
                <a16:creationId xmlns:a16="http://schemas.microsoft.com/office/drawing/2014/main" id="{FF1C4ECC-892F-870C-C127-9A243DBE5995}"/>
              </a:ext>
            </a:extLst>
          </p:cNvPr>
          <p:cNvGrpSpPr/>
          <p:nvPr/>
        </p:nvGrpSpPr>
        <p:grpSpPr>
          <a:xfrm>
            <a:off x="4671236" y="3328416"/>
            <a:ext cx="3229179" cy="3529584"/>
            <a:chOff x="4911570" y="3765698"/>
            <a:chExt cx="2864374" cy="2864374"/>
          </a:xfrm>
        </p:grpSpPr>
        <p:pic>
          <p:nvPicPr>
            <p:cNvPr id="8" name="Graphic 7" descr="Traffic light outline">
              <a:extLst>
                <a:ext uri="{FF2B5EF4-FFF2-40B4-BE49-F238E27FC236}">
                  <a16:creationId xmlns:a16="http://schemas.microsoft.com/office/drawing/2014/main" id="{42B9ED7F-1BD8-4848-DC35-17038B7562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1570" y="3765698"/>
              <a:ext cx="2864374" cy="2864374"/>
            </a:xfrm>
            <a:prstGeom prst="rect">
              <a:avLst/>
            </a:prstGeom>
          </p:spPr>
        </p:pic>
        <p:sp>
          <p:nvSpPr>
            <p:cNvPr id="9" name="Flowchart: Connector 8">
              <a:extLst>
                <a:ext uri="{FF2B5EF4-FFF2-40B4-BE49-F238E27FC236}">
                  <a16:creationId xmlns:a16="http://schemas.microsoft.com/office/drawing/2014/main" id="{BBCC428E-580F-0878-5CA0-814C401F0CA9}"/>
                </a:ext>
              </a:extLst>
            </p:cNvPr>
            <p:cNvSpPr/>
            <p:nvPr/>
          </p:nvSpPr>
          <p:spPr>
            <a:xfrm>
              <a:off x="6125155" y="4328160"/>
              <a:ext cx="439972" cy="429370"/>
            </a:xfrm>
            <a:prstGeom prst="flowChartConnector">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lowchart: Connector 9">
              <a:extLst>
                <a:ext uri="{FF2B5EF4-FFF2-40B4-BE49-F238E27FC236}">
                  <a16:creationId xmlns:a16="http://schemas.microsoft.com/office/drawing/2014/main" id="{903DD9CF-0ED3-8CE4-3E97-EA9E0B99AA38}"/>
                </a:ext>
              </a:extLst>
            </p:cNvPr>
            <p:cNvSpPr/>
            <p:nvPr/>
          </p:nvSpPr>
          <p:spPr>
            <a:xfrm>
              <a:off x="6123771" y="4983200"/>
              <a:ext cx="439972" cy="42937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lowchart: Connector 10">
              <a:extLst>
                <a:ext uri="{FF2B5EF4-FFF2-40B4-BE49-F238E27FC236}">
                  <a16:creationId xmlns:a16="http://schemas.microsoft.com/office/drawing/2014/main" id="{CB78CC98-456A-FDD8-BD57-6291F4B53B1F}"/>
                </a:ext>
              </a:extLst>
            </p:cNvPr>
            <p:cNvSpPr/>
            <p:nvPr/>
          </p:nvSpPr>
          <p:spPr>
            <a:xfrm>
              <a:off x="6123771" y="5642473"/>
              <a:ext cx="439972" cy="429370"/>
            </a:xfrm>
            <a:prstGeom prst="flowChartConnector">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TextBox 14">
            <a:extLst>
              <a:ext uri="{FF2B5EF4-FFF2-40B4-BE49-F238E27FC236}">
                <a16:creationId xmlns:a16="http://schemas.microsoft.com/office/drawing/2014/main" id="{F0EEECBC-04BD-2F51-992D-3AB2759BFA9A}"/>
              </a:ext>
            </a:extLst>
          </p:cNvPr>
          <p:cNvSpPr txBox="1"/>
          <p:nvPr/>
        </p:nvSpPr>
        <p:spPr>
          <a:xfrm>
            <a:off x="7562089" y="3792067"/>
            <a:ext cx="4153894" cy="810245"/>
          </a:xfrm>
          <a:prstGeom prst="rect">
            <a:avLst/>
          </a:prstGeom>
          <a:noFill/>
          <a:ln w="38100">
            <a:solidFill>
              <a:srgbClr val="FF0000"/>
            </a:solidFill>
          </a:ln>
        </p:spPr>
        <p:txBody>
          <a:bodyPr wrap="square" lIns="0" tIns="0" rIns="0" bIns="0" rtlCol="0" anchor="ctr">
            <a:noAutofit/>
          </a:bodyPr>
          <a:lstStyle/>
          <a:p>
            <a:pPr marL="108000">
              <a:lnSpc>
                <a:spcPct val="114000"/>
              </a:lnSpc>
            </a:pPr>
            <a:r>
              <a:rPr lang="en-AU" sz="1600"/>
              <a:t>I am not confident that I could use a graphic organiser to map out my ideas.</a:t>
            </a:r>
          </a:p>
        </p:txBody>
      </p:sp>
      <p:sp>
        <p:nvSpPr>
          <p:cNvPr id="14" name="TextBox 13">
            <a:extLst>
              <a:ext uri="{FF2B5EF4-FFF2-40B4-BE49-F238E27FC236}">
                <a16:creationId xmlns:a16="http://schemas.microsoft.com/office/drawing/2014/main" id="{F35AFA95-2A06-27C0-7A1E-1B94AE5BB1ED}"/>
              </a:ext>
            </a:extLst>
          </p:cNvPr>
          <p:cNvSpPr txBox="1"/>
          <p:nvPr/>
        </p:nvSpPr>
        <p:spPr>
          <a:xfrm>
            <a:off x="7562089" y="4674214"/>
            <a:ext cx="4153894" cy="810245"/>
          </a:xfrm>
          <a:prstGeom prst="rect">
            <a:avLst/>
          </a:prstGeom>
          <a:noFill/>
          <a:ln w="38100">
            <a:solidFill>
              <a:srgbClr val="FFC000"/>
            </a:solidFill>
          </a:ln>
        </p:spPr>
        <p:txBody>
          <a:bodyPr wrap="square" lIns="0" tIns="0" rIns="0" bIns="0" rtlCol="0" anchor="ctr">
            <a:noAutofit/>
          </a:bodyPr>
          <a:lstStyle/>
          <a:p>
            <a:pPr marL="108000">
              <a:lnSpc>
                <a:spcPct val="114000"/>
              </a:lnSpc>
            </a:pPr>
            <a:r>
              <a:rPr lang="en-AU" sz="1600"/>
              <a:t>I could record my brainstormed ideas, but I may still need help organising them in a clear manner so I could draft effectively. </a:t>
            </a:r>
          </a:p>
        </p:txBody>
      </p:sp>
      <p:sp>
        <p:nvSpPr>
          <p:cNvPr id="13" name="TextBox 12">
            <a:extLst>
              <a:ext uri="{FF2B5EF4-FFF2-40B4-BE49-F238E27FC236}">
                <a16:creationId xmlns:a16="http://schemas.microsoft.com/office/drawing/2014/main" id="{BE68F461-9DDF-E47E-BD50-95DD1489AFEC}"/>
              </a:ext>
            </a:extLst>
          </p:cNvPr>
          <p:cNvSpPr txBox="1"/>
          <p:nvPr/>
        </p:nvSpPr>
        <p:spPr>
          <a:xfrm>
            <a:off x="7562089" y="5559414"/>
            <a:ext cx="4153894" cy="810245"/>
          </a:xfrm>
          <a:prstGeom prst="rect">
            <a:avLst/>
          </a:prstGeom>
          <a:noFill/>
          <a:ln w="38100">
            <a:solidFill>
              <a:srgbClr val="64BB47"/>
            </a:solidFill>
          </a:ln>
        </p:spPr>
        <p:txBody>
          <a:bodyPr wrap="square" lIns="0" tIns="0" rIns="0" bIns="0" rtlCol="0" anchor="ctr">
            <a:noAutofit/>
          </a:bodyPr>
          <a:lstStyle/>
          <a:p>
            <a:pPr marL="108000">
              <a:lnSpc>
                <a:spcPct val="114000"/>
              </a:lnSpc>
            </a:pPr>
            <a:r>
              <a:rPr lang="en-AU" sz="1600"/>
              <a:t>I could record my brainstormed ideas clearly in a graphic organiser so that they could be used effectively when drafting. </a:t>
            </a:r>
          </a:p>
        </p:txBody>
      </p:sp>
      <p:sp>
        <p:nvSpPr>
          <p:cNvPr id="2" name="Slide Number Placeholder 1">
            <a:extLst>
              <a:ext uri="{FF2B5EF4-FFF2-40B4-BE49-F238E27FC236}">
                <a16:creationId xmlns:a16="http://schemas.microsoft.com/office/drawing/2014/main" id="{01935C32-8E25-9CE8-8082-77D6B2D70E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960086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5" grpId="0" animBg="1"/>
      <p:bldP spid="1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BCA6E2-D4D1-74E5-B846-AEB3C422F728}"/>
              </a:ext>
            </a:extLst>
          </p:cNvPr>
          <p:cNvSpPr>
            <a:spLocks noGrp="1"/>
          </p:cNvSpPr>
          <p:nvPr>
            <p:ph type="ctrTitle"/>
          </p:nvPr>
        </p:nvSpPr>
        <p:spPr/>
        <p:txBody>
          <a:bodyPr/>
          <a:lstStyle/>
          <a:p>
            <a:r>
              <a:rPr lang="en-AU">
                <a:latin typeface="+mj-lt"/>
              </a:rPr>
              <a:t>Step 2 – planning and drafting</a:t>
            </a:r>
          </a:p>
        </p:txBody>
      </p:sp>
    </p:spTree>
    <p:extLst>
      <p:ext uri="{BB962C8B-B14F-4D97-AF65-F5344CB8AC3E}">
        <p14:creationId xmlns:p14="http://schemas.microsoft.com/office/powerpoint/2010/main" val="4042974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2B08E82-A128-63D5-B33B-5E4CD3D927B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B33E005E-9A39-551D-A658-FBD3BDFC9FC8}"/>
              </a:ext>
            </a:extLst>
          </p:cNvPr>
          <p:cNvSpPr>
            <a:spLocks noGrp="1"/>
          </p:cNvSpPr>
          <p:nvPr>
            <p:ph type="title"/>
          </p:nvPr>
        </p:nvSpPr>
        <p:spPr/>
        <p:txBody>
          <a:bodyPr/>
          <a:lstStyle/>
          <a:p>
            <a:r>
              <a:rPr lang="en-AU">
                <a:latin typeface="+mj-lt"/>
              </a:rPr>
              <a:t>What is drafting?</a:t>
            </a:r>
          </a:p>
        </p:txBody>
      </p:sp>
      <p:sp>
        <p:nvSpPr>
          <p:cNvPr id="5" name="Text Placeholder 4">
            <a:extLst>
              <a:ext uri="{FF2B5EF4-FFF2-40B4-BE49-F238E27FC236}">
                <a16:creationId xmlns:a16="http://schemas.microsoft.com/office/drawing/2014/main" id="{92837FB8-676B-D0E2-6283-FD2D6FA9CAAF}"/>
              </a:ext>
            </a:extLst>
          </p:cNvPr>
          <p:cNvSpPr>
            <a:spLocks noGrp="1"/>
          </p:cNvSpPr>
          <p:nvPr>
            <p:ph type="body" sz="quarter" idx="18"/>
          </p:nvPr>
        </p:nvSpPr>
        <p:spPr/>
        <p:txBody>
          <a:bodyPr/>
          <a:lstStyle/>
          <a:p>
            <a:r>
              <a:rPr lang="en-AU">
                <a:latin typeface="+mj-lt"/>
              </a:rPr>
              <a:t>The writing process – step 2 – drafting</a:t>
            </a:r>
          </a:p>
        </p:txBody>
      </p:sp>
      <p:sp>
        <p:nvSpPr>
          <p:cNvPr id="4" name="Text Placeholder 3">
            <a:extLst>
              <a:ext uri="{FF2B5EF4-FFF2-40B4-BE49-F238E27FC236}">
                <a16:creationId xmlns:a16="http://schemas.microsoft.com/office/drawing/2014/main" id="{6594D01C-93C7-CA24-C12A-283839111529}"/>
              </a:ext>
            </a:extLst>
          </p:cNvPr>
          <p:cNvSpPr>
            <a:spLocks noGrp="1"/>
          </p:cNvSpPr>
          <p:nvPr>
            <p:ph type="body" sz="quarter" idx="17"/>
          </p:nvPr>
        </p:nvSpPr>
        <p:spPr/>
        <p:txBody>
          <a:bodyPr/>
          <a:lstStyle/>
          <a:p>
            <a:r>
              <a:rPr lang="en-AU" b="1">
                <a:latin typeface="+mn-lt"/>
              </a:rPr>
              <a:t>Drafting</a:t>
            </a:r>
            <a:r>
              <a:rPr lang="en-AU">
                <a:latin typeface="+mn-lt"/>
              </a:rPr>
              <a:t> is the next step of the writing process. It is your first go at getting your ideas down on paper or screen. It is meant to be messy. It is not meant to be finished.</a:t>
            </a:r>
          </a:p>
          <a:p>
            <a:r>
              <a:rPr lang="en-AU">
                <a:latin typeface="+mn-lt"/>
              </a:rPr>
              <a:t>Give yourself permission to:</a:t>
            </a:r>
          </a:p>
          <a:p>
            <a:pPr marL="342900" indent="-342900">
              <a:buFont typeface="Arial" panose="020B0604020202020204" pitchFamily="34" charset="0"/>
              <a:buChar char="•"/>
            </a:pPr>
            <a:r>
              <a:rPr lang="en-AU">
                <a:latin typeface="+mn-lt"/>
              </a:rPr>
              <a:t>cross things out and start again</a:t>
            </a:r>
          </a:p>
          <a:p>
            <a:pPr marL="342900" indent="-342900">
              <a:buFont typeface="Arial" panose="020B0604020202020204" pitchFamily="34" charset="0"/>
              <a:buChar char="•"/>
            </a:pPr>
            <a:r>
              <a:rPr lang="en-AU">
                <a:latin typeface="+mn-lt"/>
              </a:rPr>
              <a:t>be messy and artistic</a:t>
            </a:r>
          </a:p>
          <a:p>
            <a:pPr marL="342900" indent="-342900">
              <a:buFont typeface="Arial" panose="020B0604020202020204" pitchFamily="34" charset="0"/>
              <a:buChar char="•"/>
            </a:pPr>
            <a:r>
              <a:rPr lang="en-AU">
                <a:latin typeface="+mn-lt"/>
              </a:rPr>
              <a:t>not worry about whether it is ‘right’ or ‘good’.</a:t>
            </a:r>
          </a:p>
          <a:p>
            <a:endParaRPr lang="en-AU">
              <a:highlight>
                <a:srgbClr val="FFFF00"/>
              </a:highlight>
              <a:latin typeface="+mn-lt"/>
            </a:endParaRPr>
          </a:p>
        </p:txBody>
      </p:sp>
      <p:sp>
        <p:nvSpPr>
          <p:cNvPr id="10" name="Rectangle 2">
            <a:extLst>
              <a:ext uri="{FF2B5EF4-FFF2-40B4-BE49-F238E27FC236}">
                <a16:creationId xmlns:a16="http://schemas.microsoft.com/office/drawing/2014/main" id="{034ED97B-81C4-286A-FD50-50A7ABD85C85}"/>
              </a:ext>
            </a:extLst>
          </p:cNvPr>
          <p:cNvSpPr>
            <a:spLocks noChangeArrowheads="1"/>
          </p:cNvSpPr>
          <p:nvPr/>
        </p:nvSpPr>
        <p:spPr bwMode="auto">
          <a:xfrm>
            <a:off x="5399998" y="6419001"/>
            <a:ext cx="3573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Photo by </a:t>
            </a:r>
            <a:r>
              <a:rPr kumimoji="0" lang="en-US" altLang="en-US" sz="1200" b="0" i="0" u="none" strike="noStrike" cap="none" normalizeH="0" baseline="0" err="1">
                <a:ln>
                  <a:noFill/>
                </a:ln>
                <a:solidFill>
                  <a:schemeClr val="tx1"/>
                </a:solidFill>
                <a:effectLst/>
                <a:latin typeface="Arial" panose="020B0604020202020204" pitchFamily="34" charset="0"/>
                <a:hlinkClick r:id="rId4"/>
              </a:rPr>
              <a:t>Kaleidico</a:t>
            </a:r>
            <a:r>
              <a:rPr kumimoji="0" lang="en-US" altLang="en-US" sz="1200" b="0" i="0" u="none" strike="noStrike" cap="none" normalizeH="0" baseline="0">
                <a:ln>
                  <a:noFill/>
                </a:ln>
                <a:solidFill>
                  <a:schemeClr val="tx1"/>
                </a:solidFill>
                <a:effectLst/>
                <a:latin typeface="Arial" panose="020B0604020202020204" pitchFamily="34" charset="0"/>
              </a:rPr>
              <a:t> on </a:t>
            </a:r>
            <a:r>
              <a:rPr kumimoji="0" lang="en-US" altLang="en-US" sz="1200" b="0" i="0" u="none" strike="noStrike" cap="none" normalizeH="0" baseline="0" err="1">
                <a:ln>
                  <a:noFill/>
                </a:ln>
                <a:solidFill>
                  <a:schemeClr val="tx1"/>
                </a:solidFill>
                <a:effectLst/>
                <a:latin typeface="Arial" panose="020B0604020202020204" pitchFamily="34" charset="0"/>
                <a:hlinkClick r:id="rId5"/>
              </a:rPr>
              <a:t>Unsplash</a:t>
            </a:r>
            <a:r>
              <a:rPr kumimoji="0" lang="en-US" altLang="en-US" sz="1200" b="0" i="0" u="none" strike="noStrike" cap="none" normalizeH="0" baseline="0">
                <a:ln>
                  <a:noFill/>
                </a:ln>
                <a:solidFill>
                  <a:schemeClr val="tx1"/>
                </a:solidFill>
                <a:effectLst/>
                <a:latin typeface="Arial" panose="020B0604020202020204" pitchFamily="34" charset="0"/>
              </a:rPr>
              <a:t> </a:t>
            </a:r>
          </a:p>
        </p:txBody>
      </p:sp>
      <p:sp>
        <p:nvSpPr>
          <p:cNvPr id="2" name="Slide Number Placeholder 1">
            <a:extLst>
              <a:ext uri="{FF2B5EF4-FFF2-40B4-BE49-F238E27FC236}">
                <a16:creationId xmlns:a16="http://schemas.microsoft.com/office/drawing/2014/main" id="{FD94E07A-A957-F028-974C-C9D691E4FA8F}"/>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230006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E005E-9A39-551D-A658-FBD3BDFC9FC8}"/>
              </a:ext>
            </a:extLst>
          </p:cNvPr>
          <p:cNvSpPr>
            <a:spLocks noGrp="1"/>
          </p:cNvSpPr>
          <p:nvPr>
            <p:ph type="title"/>
          </p:nvPr>
        </p:nvSpPr>
        <p:spPr/>
        <p:txBody>
          <a:bodyPr/>
          <a:lstStyle/>
          <a:p>
            <a:r>
              <a:rPr lang="en-AU">
                <a:latin typeface="+mj-lt"/>
              </a:rPr>
              <a:t>What do actual writers say about drafting?</a:t>
            </a:r>
          </a:p>
        </p:txBody>
      </p:sp>
      <p:sp>
        <p:nvSpPr>
          <p:cNvPr id="5" name="Text Placeholder 4">
            <a:extLst>
              <a:ext uri="{FF2B5EF4-FFF2-40B4-BE49-F238E27FC236}">
                <a16:creationId xmlns:a16="http://schemas.microsoft.com/office/drawing/2014/main" id="{92837FB8-676B-D0E2-6283-FD2D6FA9CAAF}"/>
              </a:ext>
            </a:extLst>
          </p:cNvPr>
          <p:cNvSpPr>
            <a:spLocks noGrp="1"/>
          </p:cNvSpPr>
          <p:nvPr>
            <p:ph type="body" sz="quarter" idx="18"/>
          </p:nvPr>
        </p:nvSpPr>
        <p:spPr/>
        <p:txBody>
          <a:bodyPr/>
          <a:lstStyle/>
          <a:p>
            <a:r>
              <a:rPr lang="en-AU">
                <a:latin typeface="+mj-lt"/>
              </a:rPr>
              <a:t>The writing process is about working in the ways real published writers do</a:t>
            </a:r>
          </a:p>
        </p:txBody>
      </p:sp>
      <p:sp>
        <p:nvSpPr>
          <p:cNvPr id="4" name="Text Placeholder 3">
            <a:extLst>
              <a:ext uri="{FF2B5EF4-FFF2-40B4-BE49-F238E27FC236}">
                <a16:creationId xmlns:a16="http://schemas.microsoft.com/office/drawing/2014/main" id="{6594D01C-93C7-CA24-C12A-283839111529}"/>
              </a:ext>
            </a:extLst>
          </p:cNvPr>
          <p:cNvSpPr>
            <a:spLocks noGrp="1"/>
          </p:cNvSpPr>
          <p:nvPr>
            <p:ph type="body" sz="quarter" idx="17"/>
          </p:nvPr>
        </p:nvSpPr>
        <p:spPr/>
        <p:txBody>
          <a:bodyPr/>
          <a:lstStyle/>
          <a:p>
            <a:pPr marL="342900" indent="-342900">
              <a:buFont typeface="Arial" panose="020B0604020202020204" pitchFamily="34" charset="0"/>
              <a:buChar char="•"/>
            </a:pPr>
            <a:r>
              <a:rPr lang="en-AU">
                <a:latin typeface="+mn-lt"/>
              </a:rPr>
              <a:t>I’m writing a first draft and reminding myself that I’m simply shovelling sand into a box, so that later, I can build castles – Shannon Hale</a:t>
            </a:r>
          </a:p>
          <a:p>
            <a:pPr marL="342900" indent="-342900">
              <a:buFont typeface="Arial" panose="020B0604020202020204" pitchFamily="34" charset="0"/>
              <a:buChar char="•"/>
            </a:pPr>
            <a:r>
              <a:rPr lang="en-AU">
                <a:latin typeface="+mn-lt"/>
              </a:rPr>
              <a:t>To become a proper writer, you have to forgive yourself the catastrophe of the first draft – Alain de </a:t>
            </a:r>
            <a:r>
              <a:rPr lang="en-AU" err="1">
                <a:latin typeface="+mn-lt"/>
              </a:rPr>
              <a:t>Botton</a:t>
            </a:r>
            <a:endParaRPr lang="en-AU">
              <a:latin typeface="+mn-lt"/>
            </a:endParaRPr>
          </a:p>
          <a:p>
            <a:pPr marL="342900" indent="-342900">
              <a:buFont typeface="Arial" panose="020B0604020202020204" pitchFamily="34" charset="0"/>
              <a:buChar char="•"/>
            </a:pPr>
            <a:r>
              <a:rPr lang="en-AU">
                <a:latin typeface="+mn-lt"/>
              </a:rPr>
              <a:t>Get it down. Take chances. It may be bad, but it’s the only way you can do anything really good – William Faulkner</a:t>
            </a:r>
          </a:p>
          <a:p>
            <a:pPr marL="342900" indent="-342900">
              <a:buFont typeface="Arial" panose="020B0604020202020204" pitchFamily="34" charset="0"/>
              <a:buChar char="•"/>
            </a:pPr>
            <a:r>
              <a:rPr lang="en-AU">
                <a:latin typeface="+mn-lt"/>
              </a:rPr>
              <a:t>I probably end up tossing out a quarter of what I write in the first draft … [you] have to see how concepts play on page to decide if they deserve to stay – Cal Newport</a:t>
            </a:r>
          </a:p>
        </p:txBody>
      </p:sp>
      <p:sp>
        <p:nvSpPr>
          <p:cNvPr id="2" name="Slide Number Placeholder 1">
            <a:extLst>
              <a:ext uri="{FF2B5EF4-FFF2-40B4-BE49-F238E27FC236}">
                <a16:creationId xmlns:a16="http://schemas.microsoft.com/office/drawing/2014/main" id="{AFAC2EB9-922F-4F88-B8D0-DF0A1435E1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564291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FBF982-694C-BD7B-1974-2E5B583251EF}"/>
              </a:ext>
            </a:extLst>
          </p:cNvPr>
          <p:cNvSpPr>
            <a:spLocks noGrp="1"/>
          </p:cNvSpPr>
          <p:nvPr>
            <p:ph type="title"/>
          </p:nvPr>
        </p:nvSpPr>
        <p:spPr/>
        <p:txBody>
          <a:bodyPr anchor="t">
            <a:normAutofit/>
          </a:bodyPr>
          <a:lstStyle/>
          <a:p>
            <a:r>
              <a:rPr lang="en-AU">
                <a:latin typeface="+mj-lt"/>
              </a:rPr>
              <a:t>Drafting my writing</a:t>
            </a:r>
          </a:p>
        </p:txBody>
      </p:sp>
      <p:sp>
        <p:nvSpPr>
          <p:cNvPr id="5" name="Text Placeholder 4">
            <a:extLst>
              <a:ext uri="{FF2B5EF4-FFF2-40B4-BE49-F238E27FC236}">
                <a16:creationId xmlns:a16="http://schemas.microsoft.com/office/drawing/2014/main" id="{06B51D63-FBA9-30FB-6E21-1FAB017CC2DB}"/>
              </a:ext>
            </a:extLst>
          </p:cNvPr>
          <p:cNvSpPr>
            <a:spLocks noGrp="1"/>
          </p:cNvSpPr>
          <p:nvPr>
            <p:ph type="body" sz="quarter" idx="18"/>
          </p:nvPr>
        </p:nvSpPr>
        <p:spPr/>
        <p:txBody>
          <a:bodyPr anchor="b">
            <a:noAutofit/>
          </a:bodyPr>
          <a:lstStyle/>
          <a:p>
            <a:pPr>
              <a:lnSpc>
                <a:spcPct val="140000"/>
              </a:lnSpc>
            </a:pPr>
            <a:r>
              <a:rPr lang="en-AU">
                <a:latin typeface="+mj-lt"/>
              </a:rPr>
              <a:t>How do I draft without feeling overwhelmed?</a:t>
            </a:r>
          </a:p>
        </p:txBody>
      </p:sp>
      <p:sp>
        <p:nvSpPr>
          <p:cNvPr id="2" name="Thought Bubble: Cloud 1">
            <a:extLst>
              <a:ext uri="{FF2B5EF4-FFF2-40B4-BE49-F238E27FC236}">
                <a16:creationId xmlns:a16="http://schemas.microsoft.com/office/drawing/2014/main" id="{24AE9B6A-25DE-5DAD-B832-1853243CD3EB}"/>
              </a:ext>
            </a:extLst>
          </p:cNvPr>
          <p:cNvSpPr/>
          <p:nvPr/>
        </p:nvSpPr>
        <p:spPr>
          <a:xfrm>
            <a:off x="407804" y="1481461"/>
            <a:ext cx="3297503" cy="1881941"/>
          </a:xfrm>
          <a:prstGeom prst="cloudCallout">
            <a:avLst>
              <a:gd name="adj1" fmla="val 66329"/>
              <a:gd name="adj2" fmla="val 3027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5113">
              <a:lnSpc>
                <a:spcPct val="114000"/>
              </a:lnSpc>
              <a:spcAft>
                <a:spcPts val="1200"/>
              </a:spcAft>
            </a:pPr>
            <a:r>
              <a:rPr lang="en-AU" sz="2000">
                <a:solidFill>
                  <a:schemeClr val="tx1"/>
                </a:solidFill>
              </a:rPr>
              <a:t>Putting pen to paper is intimidating…</a:t>
            </a:r>
          </a:p>
        </p:txBody>
      </p:sp>
      <p:grpSp>
        <p:nvGrpSpPr>
          <p:cNvPr id="15" name="Group 14" descr="It will be challenging putting my ideas into clear sentences and paragraphs while also paying attention to spelling and grammar…">
            <a:extLst>
              <a:ext uri="{FF2B5EF4-FFF2-40B4-BE49-F238E27FC236}">
                <a16:creationId xmlns:a16="http://schemas.microsoft.com/office/drawing/2014/main" id="{4F0B8C2C-3F7C-39AD-4159-E639417388DF}"/>
              </a:ext>
            </a:extLst>
          </p:cNvPr>
          <p:cNvGrpSpPr/>
          <p:nvPr/>
        </p:nvGrpSpPr>
        <p:grpSpPr>
          <a:xfrm>
            <a:off x="360000" y="3177811"/>
            <a:ext cx="3758723" cy="2946115"/>
            <a:chOff x="360000" y="3177811"/>
            <a:chExt cx="3758723" cy="2946115"/>
          </a:xfrm>
          <a:solidFill>
            <a:schemeClr val="accent6"/>
          </a:solidFill>
        </p:grpSpPr>
        <p:sp>
          <p:nvSpPr>
            <p:cNvPr id="8" name="Rectangle: Rounded Corners 7">
              <a:extLst>
                <a:ext uri="{FF2B5EF4-FFF2-40B4-BE49-F238E27FC236}">
                  <a16:creationId xmlns:a16="http://schemas.microsoft.com/office/drawing/2014/main" id="{85D09041-DF44-2900-7BC5-6C52DCC58209}"/>
                </a:ext>
              </a:extLst>
            </p:cNvPr>
            <p:cNvSpPr/>
            <p:nvPr/>
          </p:nvSpPr>
          <p:spPr>
            <a:xfrm>
              <a:off x="360000" y="3939262"/>
              <a:ext cx="3758723" cy="218466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1200"/>
                </a:spcAft>
              </a:pPr>
              <a:r>
                <a:rPr lang="en-AU" sz="2000">
                  <a:solidFill>
                    <a:schemeClr val="tx1"/>
                  </a:solidFill>
                </a:rPr>
                <a:t>It will be challenging putting my ideas into clear sentences and paragraphs while also paying attention to spelling and grammar…</a:t>
              </a:r>
            </a:p>
          </p:txBody>
        </p:sp>
        <p:grpSp>
          <p:nvGrpSpPr>
            <p:cNvPr id="14" name="Group 13">
              <a:extLst>
                <a:ext uri="{FF2B5EF4-FFF2-40B4-BE49-F238E27FC236}">
                  <a16:creationId xmlns:a16="http://schemas.microsoft.com/office/drawing/2014/main" id="{C419DDA4-CEB0-BDA4-4772-5F9E7AB26A31}"/>
                </a:ext>
              </a:extLst>
            </p:cNvPr>
            <p:cNvGrpSpPr/>
            <p:nvPr/>
          </p:nvGrpSpPr>
          <p:grpSpPr>
            <a:xfrm rot="18232067">
              <a:off x="3577501" y="3380993"/>
              <a:ext cx="732685" cy="326321"/>
              <a:chOff x="3594647" y="2719214"/>
              <a:chExt cx="732685" cy="326321"/>
            </a:xfrm>
            <a:grpFill/>
          </p:grpSpPr>
          <p:sp>
            <p:nvSpPr>
              <p:cNvPr id="10" name="Oval 9">
                <a:extLst>
                  <a:ext uri="{FF2B5EF4-FFF2-40B4-BE49-F238E27FC236}">
                    <a16:creationId xmlns:a16="http://schemas.microsoft.com/office/drawing/2014/main" id="{870A81AE-1C5E-853B-43E0-D93038A57B65}"/>
                  </a:ext>
                </a:extLst>
              </p:cNvPr>
              <p:cNvSpPr/>
              <p:nvPr/>
            </p:nvSpPr>
            <p:spPr>
              <a:xfrm>
                <a:off x="3594647" y="2719214"/>
                <a:ext cx="325272" cy="31001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FE5459AE-3715-D225-8E00-E99549E0903B}"/>
                  </a:ext>
                </a:extLst>
              </p:cNvPr>
              <p:cNvSpPr/>
              <p:nvPr/>
            </p:nvSpPr>
            <p:spPr>
              <a:xfrm>
                <a:off x="3968871" y="2847890"/>
                <a:ext cx="201968" cy="19249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6A807706-DE59-7ECB-8EB1-60DF7D3E3B14}"/>
                  </a:ext>
                </a:extLst>
              </p:cNvPr>
              <p:cNvSpPr/>
              <p:nvPr/>
            </p:nvSpPr>
            <p:spPr>
              <a:xfrm>
                <a:off x="4223691" y="2946755"/>
                <a:ext cx="103641" cy="987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7" name="Thought Bubble: Cloud 6">
            <a:extLst>
              <a:ext uri="{FF2B5EF4-FFF2-40B4-BE49-F238E27FC236}">
                <a16:creationId xmlns:a16="http://schemas.microsoft.com/office/drawing/2014/main" id="{C20A1C01-8BAC-C381-A679-A197428ACED7}"/>
              </a:ext>
            </a:extLst>
          </p:cNvPr>
          <p:cNvSpPr/>
          <p:nvPr/>
        </p:nvSpPr>
        <p:spPr>
          <a:xfrm>
            <a:off x="8272397" y="360001"/>
            <a:ext cx="3647617" cy="2696020"/>
          </a:xfrm>
          <a:prstGeom prst="cloudCallout">
            <a:avLst>
              <a:gd name="adj1" fmla="val -62105"/>
              <a:gd name="adj2" fmla="val 3945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a:lnSpc>
                <a:spcPct val="114000"/>
              </a:lnSpc>
              <a:spcAft>
                <a:spcPts val="1200"/>
              </a:spcAft>
            </a:pPr>
            <a:r>
              <a:rPr lang="en-AU" sz="2000"/>
              <a:t>I am worried I will make a mistake and my first attempt will not be perfect…</a:t>
            </a:r>
          </a:p>
        </p:txBody>
      </p:sp>
      <p:sp>
        <p:nvSpPr>
          <p:cNvPr id="4" name="Text Placeholder 3">
            <a:extLst>
              <a:ext uri="{FF2B5EF4-FFF2-40B4-BE49-F238E27FC236}">
                <a16:creationId xmlns:a16="http://schemas.microsoft.com/office/drawing/2014/main" id="{17714059-B08D-F0F9-2D8E-4FCDFBEAA725}"/>
              </a:ext>
            </a:extLst>
          </p:cNvPr>
          <p:cNvSpPr>
            <a:spLocks noGrp="1"/>
          </p:cNvSpPr>
          <p:nvPr>
            <p:ph sz="quarter" idx="4294967295"/>
          </p:nvPr>
        </p:nvSpPr>
        <p:spPr>
          <a:xfrm>
            <a:off x="7954958" y="3497532"/>
            <a:ext cx="3487737" cy="2281237"/>
          </a:xfrm>
          <a:solidFill>
            <a:schemeClr val="tx2"/>
          </a:solidFill>
        </p:spPr>
        <p:txBody>
          <a:bodyPr anchor="ctr">
            <a:noAutofit/>
          </a:bodyPr>
          <a:lstStyle/>
          <a:p>
            <a:pPr marL="108000">
              <a:lnSpc>
                <a:spcPct val="114000"/>
              </a:lnSpc>
            </a:pPr>
            <a:r>
              <a:rPr lang="en-AU">
                <a:solidFill>
                  <a:schemeClr val="bg1"/>
                </a:solidFill>
                <a:latin typeface="+mn-lt"/>
              </a:rPr>
              <a:t>By setting clear goals and establishing checklists, the drafting process can become less daunting and even fun!</a:t>
            </a:r>
          </a:p>
        </p:txBody>
      </p:sp>
      <p:pic>
        <p:nvPicPr>
          <p:cNvPr id="6" name="Graphic 5">
            <a:extLst>
              <a:ext uri="{FF2B5EF4-FFF2-40B4-BE49-F238E27FC236}">
                <a16:creationId xmlns:a16="http://schemas.microsoft.com/office/drawing/2014/main" id="{74172A81-9CD1-28A8-A61D-E9A830193F1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172631" y="1568925"/>
            <a:ext cx="3846738" cy="4313010"/>
          </a:xfrm>
          <a:prstGeom prst="rect">
            <a:avLst/>
          </a:prstGeom>
        </p:spPr>
      </p:pic>
      <p:sp>
        <p:nvSpPr>
          <p:cNvPr id="9" name="Arrow: Right 8">
            <a:extLst>
              <a:ext uri="{FF2B5EF4-FFF2-40B4-BE49-F238E27FC236}">
                <a16:creationId xmlns:a16="http://schemas.microsoft.com/office/drawing/2014/main" id="{8D8FDB47-8159-13CD-8A95-FE56F5AD09A2}"/>
              </a:ext>
              <a:ext uri="{C183D7F6-B498-43B3-948B-1728B52AA6E4}">
                <adec:decorative xmlns:adec="http://schemas.microsoft.com/office/drawing/2017/decorative" val="1"/>
              </a:ext>
            </a:extLst>
          </p:cNvPr>
          <p:cNvSpPr/>
          <p:nvPr/>
        </p:nvSpPr>
        <p:spPr>
          <a:xfrm>
            <a:off x="7951262" y="5875480"/>
            <a:ext cx="3487737" cy="495011"/>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lide Number Placeholder 1">
            <a:extLst>
              <a:ext uri="{FF2B5EF4-FFF2-40B4-BE49-F238E27FC236}">
                <a16:creationId xmlns:a16="http://schemas.microsoft.com/office/drawing/2014/main" id="{009A38E9-DDD0-B55F-8735-3DF0015F5C79}"/>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19</a:t>
            </a:fld>
            <a:endParaRPr lang="en-AU"/>
          </a:p>
        </p:txBody>
      </p:sp>
    </p:spTree>
    <p:extLst>
      <p:ext uri="{BB962C8B-B14F-4D97-AF65-F5344CB8AC3E}">
        <p14:creationId xmlns:p14="http://schemas.microsoft.com/office/powerpoint/2010/main" val="2890567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fade">
                                      <p:cBhvr>
                                        <p:cTn id="29" dur="500"/>
                                        <p:tgtEl>
                                          <p:spTgt spid="4">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uiExpand="1" build="p"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Phase 6 – </a:t>
            </a:r>
            <a:r>
              <a:rPr lang="en-AU">
                <a:latin typeface="+mj-lt"/>
                <a:ea typeface="Times New Roman" panose="02020603050405020304" pitchFamily="18" charset="0"/>
              </a:rPr>
              <a:t>W</a:t>
            </a:r>
            <a:r>
              <a:rPr lang="en-AU">
                <a:effectLst/>
                <a:latin typeface="+mj-lt"/>
                <a:ea typeface="Times New Roman" panose="02020603050405020304" pitchFamily="18" charset="0"/>
              </a:rPr>
              <a:t>riting process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cs typeface="Arial"/>
              </a:rPr>
              <a:t>Stage 4 – 7.1</a:t>
            </a:r>
          </a:p>
        </p:txBody>
      </p:sp>
      <p:sp>
        <p:nvSpPr>
          <p:cNvPr id="7" name="Text Placeholder 6">
            <a:extLst>
              <a:ext uri="{FF2B5EF4-FFF2-40B4-BE49-F238E27FC236}">
                <a16:creationId xmlns:a16="http://schemas.microsoft.com/office/drawing/2014/main" id="{86070600-E6E6-685F-51FE-2668ECA56755}"/>
              </a:ext>
            </a:extLst>
          </p:cNvPr>
          <p:cNvSpPr>
            <a:spLocks noGrp="1"/>
          </p:cNvSpPr>
          <p:nvPr>
            <p:ph type="body" sz="quarter" idx="16"/>
          </p:nvPr>
        </p:nvSpPr>
        <p:spPr/>
        <p:txBody>
          <a:bodyPr vert="horz" lIns="0" tIns="0" rIns="0" bIns="0" rtlCol="0" anchor="t">
            <a:noAutofit/>
          </a:bodyPr>
          <a:lstStyle/>
          <a:p>
            <a:r>
              <a:rPr lang="en-AU">
                <a:latin typeface="+mj-lt"/>
                <a:cs typeface="Arial"/>
              </a:rPr>
              <a:t>‘Powerful youth voices’ – Year 7, Term 1</a:t>
            </a:r>
            <a:endParaRPr lang="en-AU">
              <a:latin typeface="+mj-lt"/>
            </a:endParaRPr>
          </a:p>
          <a:p>
            <a:endParaRPr lang="en-AU">
              <a:latin typeface="+mj-lt"/>
            </a:endParaRPr>
          </a:p>
        </p:txBody>
      </p:sp>
      <p:pic>
        <p:nvPicPr>
          <p:cNvPr id="4" name="Picture Placeholder 3">
            <a:extLst>
              <a:ext uri="{FF2B5EF4-FFF2-40B4-BE49-F238E27FC236}">
                <a16:creationId xmlns:a16="http://schemas.microsoft.com/office/drawing/2014/main" id="{45FC4A09-63A6-8BA8-AA73-811C356DB65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86" r="25386"/>
          <a:stretch>
            <a:fillRect/>
          </a:stretch>
        </p:blipFill>
        <p:spPr>
          <a:xfrm>
            <a:off x="7128000" y="0"/>
            <a:ext cx="5064000" cy="6516547"/>
          </a:xfrm>
        </p:spPr>
      </p:pic>
      <p:sp>
        <p:nvSpPr>
          <p:cNvPr id="5" name="Rectangle 1">
            <a:extLst>
              <a:ext uri="{FF2B5EF4-FFF2-40B4-BE49-F238E27FC236}">
                <a16:creationId xmlns:a16="http://schemas.microsoft.com/office/drawing/2014/main" id="{529289B1-345F-B5B8-AC54-694F9FE6873F}"/>
              </a:ext>
            </a:extLst>
          </p:cNvPr>
          <p:cNvSpPr>
            <a:spLocks noChangeArrowheads="1"/>
          </p:cNvSpPr>
          <p:nvPr/>
        </p:nvSpPr>
        <p:spPr bwMode="auto">
          <a:xfrm>
            <a:off x="7278470" y="6562713"/>
            <a:ext cx="38804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Photo by </a:t>
            </a:r>
            <a:r>
              <a:rPr kumimoji="0" lang="en-US" altLang="en-US" sz="1200" b="0" i="0" u="none" strike="noStrike" cap="none" normalizeH="0" baseline="0">
                <a:ln>
                  <a:noFill/>
                </a:ln>
                <a:solidFill>
                  <a:schemeClr val="tx1"/>
                </a:solidFill>
                <a:effectLst/>
                <a:latin typeface="Arial" panose="020B0604020202020204" pitchFamily="34" charset="0"/>
                <a:hlinkClick r:id="rId4"/>
              </a:rPr>
              <a:t>Alvaro Reyes</a:t>
            </a:r>
            <a:r>
              <a:rPr kumimoji="0" lang="en-US" altLang="en-US" sz="1200" b="0" i="0" u="none" strike="noStrike" cap="none" normalizeH="0" baseline="0">
                <a:ln>
                  <a:noFill/>
                </a:ln>
                <a:solidFill>
                  <a:schemeClr val="tx1"/>
                </a:solidFill>
                <a:effectLst/>
                <a:latin typeface="Arial" panose="020B0604020202020204" pitchFamily="34" charset="0"/>
              </a:rPr>
              <a:t> on </a:t>
            </a:r>
            <a:r>
              <a:rPr kumimoji="0" lang="en-US" altLang="en-US" sz="1200" b="0" i="0" u="none" strike="noStrike" cap="none" normalizeH="0" baseline="0" err="1">
                <a:ln>
                  <a:noFill/>
                </a:ln>
                <a:solidFill>
                  <a:schemeClr val="tx1"/>
                </a:solidFill>
                <a:effectLst/>
                <a:latin typeface="Arial" panose="020B0604020202020204" pitchFamily="34" charset="0"/>
                <a:hlinkClick r:id="rId5"/>
              </a:rPr>
              <a:t>Unsplash</a:t>
            </a:r>
            <a:r>
              <a:rPr kumimoji="0" lang="en-US" altLang="en-US" sz="12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017E8-4245-B95C-28B4-CEE83D6911FE}"/>
              </a:ext>
            </a:extLst>
          </p:cNvPr>
          <p:cNvSpPr>
            <a:spLocks noGrp="1"/>
          </p:cNvSpPr>
          <p:nvPr>
            <p:ph type="title"/>
          </p:nvPr>
        </p:nvSpPr>
        <p:spPr/>
        <p:txBody>
          <a:bodyPr/>
          <a:lstStyle/>
          <a:p>
            <a:r>
              <a:rPr lang="en-AU">
                <a:latin typeface="+mj-lt"/>
              </a:rPr>
              <a:t>Methods for drafting</a:t>
            </a:r>
          </a:p>
        </p:txBody>
      </p:sp>
      <p:sp>
        <p:nvSpPr>
          <p:cNvPr id="4" name="Text Placeholder 3">
            <a:extLst>
              <a:ext uri="{FF2B5EF4-FFF2-40B4-BE49-F238E27FC236}">
                <a16:creationId xmlns:a16="http://schemas.microsoft.com/office/drawing/2014/main" id="{FE2E7D9C-16ED-4514-8A65-85988BE25235}"/>
              </a:ext>
            </a:extLst>
          </p:cNvPr>
          <p:cNvSpPr>
            <a:spLocks noGrp="1"/>
          </p:cNvSpPr>
          <p:nvPr>
            <p:ph type="body" sz="quarter" idx="18"/>
          </p:nvPr>
        </p:nvSpPr>
        <p:spPr/>
        <p:txBody>
          <a:bodyPr/>
          <a:lstStyle/>
          <a:p>
            <a:r>
              <a:rPr lang="en-AU">
                <a:latin typeface="+mj-lt"/>
              </a:rPr>
              <a:t>Strategy 1 – make goals to draft writing</a:t>
            </a:r>
          </a:p>
        </p:txBody>
      </p:sp>
      <p:sp>
        <p:nvSpPr>
          <p:cNvPr id="5" name="Text Placeholder 4">
            <a:extLst>
              <a:ext uri="{FF2B5EF4-FFF2-40B4-BE49-F238E27FC236}">
                <a16:creationId xmlns:a16="http://schemas.microsoft.com/office/drawing/2014/main" id="{C7A8146D-DC1D-1D96-C571-E3821F2C6D52}"/>
              </a:ext>
            </a:extLst>
          </p:cNvPr>
          <p:cNvSpPr>
            <a:spLocks noGrp="1"/>
          </p:cNvSpPr>
          <p:nvPr>
            <p:ph type="body" sz="quarter" idx="17"/>
          </p:nvPr>
        </p:nvSpPr>
        <p:spPr/>
        <p:txBody>
          <a:bodyPr/>
          <a:lstStyle/>
          <a:p>
            <a:pPr>
              <a:lnSpc>
                <a:spcPct val="114000"/>
              </a:lnSpc>
            </a:pPr>
            <a:r>
              <a:rPr lang="en-AU" sz="1800">
                <a:latin typeface="+mn-lt"/>
              </a:rPr>
              <a:t>Specific measurable goals can help students complete a draft of writing. </a:t>
            </a:r>
          </a:p>
          <a:p>
            <a:pPr>
              <a:lnSpc>
                <a:spcPct val="114000"/>
              </a:lnSpc>
            </a:pPr>
            <a:r>
              <a:rPr lang="en-AU" sz="1800">
                <a:latin typeface="+mn-lt"/>
              </a:rPr>
              <a:t>Which of these would be useful you?</a:t>
            </a:r>
          </a:p>
          <a:p>
            <a:pPr marL="342900" indent="-342900">
              <a:lnSpc>
                <a:spcPct val="114000"/>
              </a:lnSpc>
              <a:buFont typeface="Arial" panose="020B0604020202020204" pitchFamily="34" charset="0"/>
              <a:buChar char="•"/>
            </a:pPr>
            <a:r>
              <a:rPr lang="en-AU" sz="1800">
                <a:latin typeface="+mn-lt"/>
              </a:rPr>
              <a:t>Write 100 words.</a:t>
            </a:r>
          </a:p>
          <a:p>
            <a:pPr marL="342900" indent="-342900">
              <a:lnSpc>
                <a:spcPct val="114000"/>
              </a:lnSpc>
              <a:buFont typeface="Arial" panose="020B0604020202020204" pitchFamily="34" charset="0"/>
              <a:buChar char="•"/>
            </a:pPr>
            <a:r>
              <a:rPr lang="en-AU" sz="1800">
                <a:latin typeface="+mn-lt"/>
              </a:rPr>
              <a:t>Write for 10 minutes without stopping.</a:t>
            </a:r>
          </a:p>
          <a:p>
            <a:pPr marL="342900" indent="-342900">
              <a:lnSpc>
                <a:spcPct val="114000"/>
              </a:lnSpc>
              <a:buFont typeface="Arial" panose="020B0604020202020204" pitchFamily="34" charset="0"/>
              <a:buChar char="•"/>
            </a:pPr>
            <a:r>
              <a:rPr lang="en-AU" sz="1800">
                <a:latin typeface="+mn-lt"/>
              </a:rPr>
              <a:t>Fill a page with words.</a:t>
            </a:r>
          </a:p>
          <a:p>
            <a:pPr marL="342900" indent="-342900">
              <a:lnSpc>
                <a:spcPct val="114000"/>
              </a:lnSpc>
              <a:buFont typeface="Arial" panose="020B0604020202020204" pitchFamily="34" charset="0"/>
              <a:buChar char="•"/>
            </a:pPr>
            <a:r>
              <a:rPr lang="en-AU" sz="1800">
                <a:latin typeface="+mn-lt"/>
              </a:rPr>
              <a:t>Write the scene where …</a:t>
            </a:r>
          </a:p>
          <a:p>
            <a:pPr marL="342900" indent="-342900">
              <a:lnSpc>
                <a:spcPct val="114000"/>
              </a:lnSpc>
              <a:buFont typeface="Arial" panose="020B0604020202020204" pitchFamily="34" charset="0"/>
              <a:buChar char="•"/>
            </a:pPr>
            <a:r>
              <a:rPr lang="en-AU" sz="1800">
                <a:latin typeface="+mn-lt"/>
              </a:rPr>
              <a:t>Complete a planning template then write one section of it.</a:t>
            </a:r>
          </a:p>
          <a:p>
            <a:pPr marL="342900" indent="-342900">
              <a:lnSpc>
                <a:spcPct val="114000"/>
              </a:lnSpc>
              <a:buFont typeface="Arial" panose="020B0604020202020204" pitchFamily="34" charset="0"/>
              <a:buChar char="•"/>
            </a:pPr>
            <a:r>
              <a:rPr lang="en-AU" sz="1800">
                <a:latin typeface="+mn-lt"/>
              </a:rPr>
              <a:t>Follow a checklist, for example ‘use at least 2 persuasive language features in a body paragraph’.</a:t>
            </a:r>
          </a:p>
          <a:p>
            <a:pPr marL="342900" indent="-342900">
              <a:lnSpc>
                <a:spcPct val="114000"/>
              </a:lnSpc>
              <a:buFont typeface="Arial" panose="020B0604020202020204" pitchFamily="34" charset="0"/>
              <a:buChar char="•"/>
            </a:pPr>
            <a:r>
              <a:rPr lang="en-AU" sz="1800">
                <a:latin typeface="+mn-lt"/>
              </a:rPr>
              <a:t>Write one paragraph with 3 supporting sentences for the topic sentence.</a:t>
            </a:r>
          </a:p>
          <a:p>
            <a:pPr marL="342900" indent="-342900">
              <a:lnSpc>
                <a:spcPct val="114000"/>
              </a:lnSpc>
              <a:buFont typeface="Arial" panose="020B0604020202020204" pitchFamily="34" charset="0"/>
              <a:buChar char="•"/>
            </a:pPr>
            <a:r>
              <a:rPr lang="en-AU" sz="1800">
                <a:latin typeface="+mn-lt"/>
              </a:rPr>
              <a:t>Create an argument map (see the next slide).</a:t>
            </a:r>
            <a:endParaRPr lang="en-AU" sz="1800">
              <a:highlight>
                <a:srgbClr val="FFFF00"/>
              </a:highlight>
              <a:latin typeface="+mn-lt"/>
            </a:endParaRPr>
          </a:p>
        </p:txBody>
      </p:sp>
      <p:sp>
        <p:nvSpPr>
          <p:cNvPr id="2" name="Slide Number Placeholder 1">
            <a:extLst>
              <a:ext uri="{FF2B5EF4-FFF2-40B4-BE49-F238E27FC236}">
                <a16:creationId xmlns:a16="http://schemas.microsoft.com/office/drawing/2014/main" id="{5598D622-42CA-9C5C-CDA6-6F24A11A462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688678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5208A4-66B2-A70E-6CFA-A12010C6FC3E}"/>
              </a:ext>
            </a:extLst>
          </p:cNvPr>
          <p:cNvSpPr>
            <a:spLocks noGrp="1"/>
          </p:cNvSpPr>
          <p:nvPr>
            <p:ph type="title"/>
          </p:nvPr>
        </p:nvSpPr>
        <p:spPr/>
        <p:txBody>
          <a:bodyPr/>
          <a:lstStyle/>
          <a:p>
            <a:r>
              <a:rPr lang="en-AU">
                <a:latin typeface="+mj-lt"/>
              </a:rPr>
              <a:t>Argument mapping</a:t>
            </a:r>
          </a:p>
        </p:txBody>
      </p:sp>
      <p:sp>
        <p:nvSpPr>
          <p:cNvPr id="17" name="Text Placeholder 16">
            <a:extLst>
              <a:ext uri="{FF2B5EF4-FFF2-40B4-BE49-F238E27FC236}">
                <a16:creationId xmlns:a16="http://schemas.microsoft.com/office/drawing/2014/main" id="{32FE6DFA-89BD-C88E-85C5-8479149DF75C}"/>
              </a:ext>
            </a:extLst>
          </p:cNvPr>
          <p:cNvSpPr>
            <a:spLocks noGrp="1"/>
          </p:cNvSpPr>
          <p:nvPr>
            <p:ph type="body" sz="quarter" idx="18"/>
          </p:nvPr>
        </p:nvSpPr>
        <p:spPr/>
        <p:txBody>
          <a:bodyPr/>
          <a:lstStyle/>
          <a:p>
            <a:r>
              <a:rPr lang="en-AU">
                <a:latin typeface="+mj-lt"/>
              </a:rPr>
              <a:t>Topic – dogs make better pets than cats</a:t>
            </a:r>
          </a:p>
        </p:txBody>
      </p:sp>
      <p:sp>
        <p:nvSpPr>
          <p:cNvPr id="4" name="Text Placeholder 3">
            <a:extLst>
              <a:ext uri="{FF2B5EF4-FFF2-40B4-BE49-F238E27FC236}">
                <a16:creationId xmlns:a16="http://schemas.microsoft.com/office/drawing/2014/main" id="{763B8D40-838A-49D5-973E-7E57E547B4B7}"/>
              </a:ext>
            </a:extLst>
          </p:cNvPr>
          <p:cNvSpPr>
            <a:spLocks noGrp="1"/>
          </p:cNvSpPr>
          <p:nvPr>
            <p:ph type="body" sz="quarter" idx="17"/>
          </p:nvPr>
        </p:nvSpPr>
        <p:spPr/>
        <p:txBody>
          <a:bodyPr/>
          <a:lstStyle/>
          <a:p>
            <a:r>
              <a:rPr lang="en-AU" sz="1800">
                <a:latin typeface="+mn-lt"/>
              </a:rPr>
              <a:t>An argument map is a way of organising ideas from your brainstorm, to get ready for drafting. Which other ways can help you do this?</a:t>
            </a:r>
          </a:p>
        </p:txBody>
      </p:sp>
      <p:grpSp>
        <p:nvGrpSpPr>
          <p:cNvPr id="55" name="Group 54">
            <a:extLst>
              <a:ext uri="{FF2B5EF4-FFF2-40B4-BE49-F238E27FC236}">
                <a16:creationId xmlns:a16="http://schemas.microsoft.com/office/drawing/2014/main" id="{7974DDDC-1175-5D95-1087-FEF903247D5E}"/>
              </a:ext>
              <a:ext uri="{C183D7F6-B498-43B3-948B-1728B52AA6E4}">
                <adec:decorative xmlns:adec="http://schemas.microsoft.com/office/drawing/2017/decorative" val="1"/>
              </a:ext>
            </a:extLst>
          </p:cNvPr>
          <p:cNvGrpSpPr/>
          <p:nvPr/>
        </p:nvGrpSpPr>
        <p:grpSpPr>
          <a:xfrm>
            <a:off x="3175518" y="3309534"/>
            <a:ext cx="5842059" cy="1819712"/>
            <a:chOff x="4847517" y="2449059"/>
            <a:chExt cx="5842059" cy="1819712"/>
          </a:xfrm>
        </p:grpSpPr>
        <p:sp>
          <p:nvSpPr>
            <p:cNvPr id="42" name="Freeform: Shape 41">
              <a:extLst>
                <a:ext uri="{FF2B5EF4-FFF2-40B4-BE49-F238E27FC236}">
                  <a16:creationId xmlns:a16="http://schemas.microsoft.com/office/drawing/2014/main" id="{0B803007-EE04-F6FE-CE0C-6ED6D6E0D18F}"/>
                </a:ext>
              </a:extLst>
            </p:cNvPr>
            <p:cNvSpPr/>
            <p:nvPr/>
          </p:nvSpPr>
          <p:spPr>
            <a:xfrm>
              <a:off x="7722279" y="2596862"/>
              <a:ext cx="91440" cy="499020"/>
            </a:xfrm>
            <a:custGeom>
              <a:avLst/>
              <a:gdLst/>
              <a:ahLst/>
              <a:cxnLst/>
              <a:rect l="0" t="0" r="0" b="0"/>
              <a:pathLst>
                <a:path>
                  <a:moveTo>
                    <a:pt x="45720" y="0"/>
                  </a:moveTo>
                  <a:lnTo>
                    <a:pt x="45720" y="499020"/>
                  </a:lnTo>
                </a:path>
              </a:pathLst>
            </a:custGeom>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AU"/>
            </a:p>
          </p:txBody>
        </p:sp>
        <p:grpSp>
          <p:nvGrpSpPr>
            <p:cNvPr id="54" name="Group 53">
              <a:extLst>
                <a:ext uri="{FF2B5EF4-FFF2-40B4-BE49-F238E27FC236}">
                  <a16:creationId xmlns:a16="http://schemas.microsoft.com/office/drawing/2014/main" id="{CF8FFA12-A9DF-44E6-2E2E-083BA5433AA4}"/>
                </a:ext>
                <a:ext uri="{C183D7F6-B498-43B3-948B-1728B52AA6E4}">
                  <adec:decorative xmlns:adec="http://schemas.microsoft.com/office/drawing/2017/decorative" val="1"/>
                </a:ext>
              </a:extLst>
            </p:cNvPr>
            <p:cNvGrpSpPr/>
            <p:nvPr/>
          </p:nvGrpSpPr>
          <p:grpSpPr>
            <a:xfrm>
              <a:off x="4847517" y="2449059"/>
              <a:ext cx="5842059" cy="1819712"/>
              <a:chOff x="4846970" y="2596862"/>
              <a:chExt cx="5842059" cy="1819712"/>
            </a:xfrm>
          </p:grpSpPr>
          <p:sp>
            <p:nvSpPr>
              <p:cNvPr id="39" name="Freeform: Shape 38">
                <a:extLst>
                  <a:ext uri="{FF2B5EF4-FFF2-40B4-BE49-F238E27FC236}">
                    <a16:creationId xmlns:a16="http://schemas.microsoft.com/office/drawing/2014/main" id="{C7311D35-8906-E6D1-3D1F-A934050451AD}"/>
                  </a:ext>
                </a:extLst>
              </p:cNvPr>
              <p:cNvSpPr/>
              <p:nvPr/>
            </p:nvSpPr>
            <p:spPr>
              <a:xfrm>
                <a:off x="10597589" y="3917554"/>
                <a:ext cx="91440" cy="499020"/>
              </a:xfrm>
              <a:custGeom>
                <a:avLst/>
                <a:gdLst/>
                <a:ahLst/>
                <a:cxnLst/>
                <a:rect l="0" t="0" r="0" b="0"/>
                <a:pathLst>
                  <a:path>
                    <a:moveTo>
                      <a:pt x="45720" y="0"/>
                    </a:moveTo>
                    <a:lnTo>
                      <a:pt x="45720" y="499020"/>
                    </a:lnTo>
                  </a:path>
                </a:pathLst>
              </a:custGeom>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40" name="Freeform: Shape 39">
                <a:extLst>
                  <a:ext uri="{FF2B5EF4-FFF2-40B4-BE49-F238E27FC236}">
                    <a16:creationId xmlns:a16="http://schemas.microsoft.com/office/drawing/2014/main" id="{397C8C24-8B9A-9C04-945C-041F7BDC3669}"/>
                  </a:ext>
                </a:extLst>
              </p:cNvPr>
              <p:cNvSpPr/>
              <p:nvPr/>
            </p:nvSpPr>
            <p:spPr>
              <a:xfrm>
                <a:off x="7768000" y="2596862"/>
                <a:ext cx="2875309" cy="499020"/>
              </a:xfrm>
              <a:custGeom>
                <a:avLst/>
                <a:gdLst/>
                <a:ahLst/>
                <a:cxnLst/>
                <a:rect l="0" t="0" r="0" b="0"/>
                <a:pathLst>
                  <a:path>
                    <a:moveTo>
                      <a:pt x="0" y="0"/>
                    </a:moveTo>
                    <a:lnTo>
                      <a:pt x="0" y="249510"/>
                    </a:lnTo>
                    <a:lnTo>
                      <a:pt x="2875309" y="249510"/>
                    </a:lnTo>
                    <a:lnTo>
                      <a:pt x="2875309" y="499020"/>
                    </a:lnTo>
                  </a:path>
                </a:pathLst>
              </a:custGeom>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41" name="Freeform: Shape 40">
                <a:extLst>
                  <a:ext uri="{FF2B5EF4-FFF2-40B4-BE49-F238E27FC236}">
                    <a16:creationId xmlns:a16="http://schemas.microsoft.com/office/drawing/2014/main" id="{39D63DEE-4FDF-3327-EFFE-5C342C890416}"/>
                  </a:ext>
                </a:extLst>
              </p:cNvPr>
              <p:cNvSpPr/>
              <p:nvPr/>
            </p:nvSpPr>
            <p:spPr>
              <a:xfrm>
                <a:off x="7722279" y="3917554"/>
                <a:ext cx="91440" cy="499020"/>
              </a:xfrm>
              <a:custGeom>
                <a:avLst/>
                <a:gdLst/>
                <a:ahLst/>
                <a:cxnLst/>
                <a:rect l="0" t="0" r="0" b="0"/>
                <a:pathLst>
                  <a:path>
                    <a:moveTo>
                      <a:pt x="45720" y="0"/>
                    </a:moveTo>
                    <a:lnTo>
                      <a:pt x="45720" y="499020"/>
                    </a:lnTo>
                  </a:path>
                </a:pathLst>
              </a:custGeom>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43" name="Freeform: Shape 42">
                <a:extLst>
                  <a:ext uri="{FF2B5EF4-FFF2-40B4-BE49-F238E27FC236}">
                    <a16:creationId xmlns:a16="http://schemas.microsoft.com/office/drawing/2014/main" id="{419259D3-9BC7-66B8-6BF9-5774F0B9A153}"/>
                  </a:ext>
                </a:extLst>
              </p:cNvPr>
              <p:cNvSpPr/>
              <p:nvPr/>
            </p:nvSpPr>
            <p:spPr>
              <a:xfrm>
                <a:off x="4846970" y="3917554"/>
                <a:ext cx="91440" cy="499020"/>
              </a:xfrm>
              <a:custGeom>
                <a:avLst/>
                <a:gdLst/>
                <a:ahLst/>
                <a:cxnLst/>
                <a:rect l="0" t="0" r="0" b="0"/>
                <a:pathLst>
                  <a:path>
                    <a:moveTo>
                      <a:pt x="45720" y="0"/>
                    </a:moveTo>
                    <a:lnTo>
                      <a:pt x="45720" y="499020"/>
                    </a:lnTo>
                  </a:path>
                </a:pathLst>
              </a:custGeom>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44" name="Freeform: Shape 43">
                <a:extLst>
                  <a:ext uri="{FF2B5EF4-FFF2-40B4-BE49-F238E27FC236}">
                    <a16:creationId xmlns:a16="http://schemas.microsoft.com/office/drawing/2014/main" id="{CCB51E9D-6D7C-2D93-1F1E-0581182D7590}"/>
                  </a:ext>
                </a:extLst>
              </p:cNvPr>
              <p:cNvSpPr/>
              <p:nvPr/>
            </p:nvSpPr>
            <p:spPr>
              <a:xfrm>
                <a:off x="4892690" y="2596862"/>
                <a:ext cx="2875309" cy="499020"/>
              </a:xfrm>
              <a:custGeom>
                <a:avLst/>
                <a:gdLst/>
                <a:ahLst/>
                <a:cxnLst/>
                <a:rect l="0" t="0" r="0" b="0"/>
                <a:pathLst>
                  <a:path>
                    <a:moveTo>
                      <a:pt x="2875309" y="0"/>
                    </a:moveTo>
                    <a:lnTo>
                      <a:pt x="2875309" y="249510"/>
                    </a:lnTo>
                    <a:lnTo>
                      <a:pt x="0" y="249510"/>
                    </a:lnTo>
                    <a:lnTo>
                      <a:pt x="0" y="499020"/>
                    </a:lnTo>
                  </a:path>
                </a:pathLst>
              </a:custGeom>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AU"/>
              </a:p>
            </p:txBody>
          </p:sp>
        </p:grpSp>
      </p:grpSp>
      <p:sp>
        <p:nvSpPr>
          <p:cNvPr id="45" name="Freeform: Shape 44">
            <a:extLst>
              <a:ext uri="{FF2B5EF4-FFF2-40B4-BE49-F238E27FC236}">
                <a16:creationId xmlns:a16="http://schemas.microsoft.com/office/drawing/2014/main" id="{E6D063C4-FBF0-A5CA-3CBD-A7DCD14A1827}"/>
              </a:ext>
            </a:extLst>
          </p:cNvPr>
          <p:cNvSpPr/>
          <p:nvPr/>
        </p:nvSpPr>
        <p:spPr>
          <a:xfrm>
            <a:off x="3842922" y="2567542"/>
            <a:ext cx="4506156" cy="758358"/>
          </a:xfrm>
          <a:custGeom>
            <a:avLst/>
            <a:gdLst>
              <a:gd name="connsiteX0" fmla="*/ 0 w 4506156"/>
              <a:gd name="connsiteY0" fmla="*/ 0 h 990722"/>
              <a:gd name="connsiteX1" fmla="*/ 4506156 w 4506156"/>
              <a:gd name="connsiteY1" fmla="*/ 0 h 990722"/>
              <a:gd name="connsiteX2" fmla="*/ 4506156 w 4506156"/>
              <a:gd name="connsiteY2" fmla="*/ 990722 h 990722"/>
              <a:gd name="connsiteX3" fmla="*/ 0 w 4506156"/>
              <a:gd name="connsiteY3" fmla="*/ 990722 h 990722"/>
              <a:gd name="connsiteX4" fmla="*/ 0 w 4506156"/>
              <a:gd name="connsiteY4" fmla="*/ 0 h 990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156" h="990722">
                <a:moveTo>
                  <a:pt x="0" y="0"/>
                </a:moveTo>
                <a:lnTo>
                  <a:pt x="4506156" y="0"/>
                </a:lnTo>
                <a:lnTo>
                  <a:pt x="4506156" y="990722"/>
                </a:lnTo>
                <a:lnTo>
                  <a:pt x="0" y="99072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93663" lvl="0" indent="0" algn="l" defTabSz="711200">
              <a:lnSpc>
                <a:spcPct val="114000"/>
              </a:lnSpc>
              <a:spcBef>
                <a:spcPct val="0"/>
              </a:spcBef>
              <a:buNone/>
            </a:pPr>
            <a:r>
              <a:rPr lang="en-AU" sz="1600" b="1" kern="1200"/>
              <a:t>Thesis –</a:t>
            </a:r>
            <a:r>
              <a:rPr lang="en-AU" sz="1600" kern="1200"/>
              <a:t> an active dog will make a</a:t>
            </a:r>
            <a:r>
              <a:rPr lang="en-AU" sz="1600" b="1" kern="1200"/>
              <a:t>n</a:t>
            </a:r>
            <a:r>
              <a:rPr lang="en-AU" sz="1600" kern="1200"/>
              <a:t> appropriate pet for a large family with a yard</a:t>
            </a:r>
          </a:p>
        </p:txBody>
      </p:sp>
      <p:sp>
        <p:nvSpPr>
          <p:cNvPr id="46" name="Freeform: Shape 45">
            <a:extLst>
              <a:ext uri="{FF2B5EF4-FFF2-40B4-BE49-F238E27FC236}">
                <a16:creationId xmlns:a16="http://schemas.microsoft.com/office/drawing/2014/main" id="{7E7FFC22-403B-26BC-3C4E-31950824F0D2}"/>
              </a:ext>
            </a:extLst>
          </p:cNvPr>
          <p:cNvSpPr/>
          <p:nvPr/>
        </p:nvSpPr>
        <p:spPr>
          <a:xfrm>
            <a:off x="2031998" y="3781303"/>
            <a:ext cx="2376289" cy="8925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114000"/>
              </a:lnSpc>
              <a:spcBef>
                <a:spcPct val="0"/>
              </a:spcBef>
              <a:buNone/>
            </a:pPr>
            <a:r>
              <a:rPr lang="en-US" sz="1600" kern="1200">
                <a:solidFill>
                  <a:schemeClr val="accent1"/>
                </a:solidFill>
              </a:rPr>
              <a:t>Dogs can be trained</a:t>
            </a:r>
            <a:endParaRPr lang="en-AU" sz="1600" kern="1200">
              <a:solidFill>
                <a:schemeClr val="accent1"/>
              </a:solidFill>
            </a:endParaRPr>
          </a:p>
        </p:txBody>
      </p:sp>
      <p:sp>
        <p:nvSpPr>
          <p:cNvPr id="48" name="Freeform: Shape 47">
            <a:extLst>
              <a:ext uri="{FF2B5EF4-FFF2-40B4-BE49-F238E27FC236}">
                <a16:creationId xmlns:a16="http://schemas.microsoft.com/office/drawing/2014/main" id="{8FA95CC6-17D0-ACD6-D4A0-93178092B236}"/>
              </a:ext>
            </a:extLst>
          </p:cNvPr>
          <p:cNvSpPr/>
          <p:nvPr/>
        </p:nvSpPr>
        <p:spPr>
          <a:xfrm>
            <a:off x="4908403" y="3781303"/>
            <a:ext cx="2376289" cy="8925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114000"/>
              </a:lnSpc>
              <a:spcBef>
                <a:spcPct val="0"/>
              </a:spcBef>
              <a:buNone/>
            </a:pPr>
            <a:r>
              <a:rPr lang="en-US" sz="1600" kern="1200">
                <a:solidFill>
                  <a:schemeClr val="accent1"/>
                </a:solidFill>
              </a:rPr>
              <a:t>Dogs are social animals</a:t>
            </a:r>
            <a:endParaRPr lang="en-AU" sz="1600" kern="1200">
              <a:solidFill>
                <a:schemeClr val="accent1"/>
              </a:solidFill>
            </a:endParaRPr>
          </a:p>
        </p:txBody>
      </p:sp>
      <p:sp>
        <p:nvSpPr>
          <p:cNvPr id="50" name="Freeform: Shape 49">
            <a:extLst>
              <a:ext uri="{FF2B5EF4-FFF2-40B4-BE49-F238E27FC236}">
                <a16:creationId xmlns:a16="http://schemas.microsoft.com/office/drawing/2014/main" id="{4872FA83-4135-F374-00CB-D45BBA6ABD81}"/>
              </a:ext>
            </a:extLst>
          </p:cNvPr>
          <p:cNvSpPr/>
          <p:nvPr/>
        </p:nvSpPr>
        <p:spPr>
          <a:xfrm>
            <a:off x="7783713" y="3781303"/>
            <a:ext cx="2376289" cy="8925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177800" lvl="0" indent="0" algn="l" defTabSz="711200">
              <a:lnSpc>
                <a:spcPct val="114000"/>
              </a:lnSpc>
              <a:spcBef>
                <a:spcPct val="0"/>
              </a:spcBef>
              <a:buNone/>
            </a:pPr>
            <a:r>
              <a:rPr lang="en-US" sz="1600" kern="1200">
                <a:solidFill>
                  <a:schemeClr val="accent1"/>
                </a:solidFill>
              </a:rPr>
              <a:t>But… dogs are messy and need constant looking after</a:t>
            </a:r>
            <a:endParaRPr lang="en-AU" sz="1600" kern="1200">
              <a:solidFill>
                <a:schemeClr val="accent1"/>
              </a:solidFill>
            </a:endParaRPr>
          </a:p>
        </p:txBody>
      </p:sp>
      <p:sp>
        <p:nvSpPr>
          <p:cNvPr id="47" name="Freeform: Shape 46">
            <a:extLst>
              <a:ext uri="{FF2B5EF4-FFF2-40B4-BE49-F238E27FC236}">
                <a16:creationId xmlns:a16="http://schemas.microsoft.com/office/drawing/2014/main" id="{49DBC75C-8F6F-CB82-0FCD-16A8EFF6FC3C}"/>
              </a:ext>
            </a:extLst>
          </p:cNvPr>
          <p:cNvSpPr/>
          <p:nvPr/>
        </p:nvSpPr>
        <p:spPr>
          <a:xfrm>
            <a:off x="2033093" y="5129246"/>
            <a:ext cx="2376289" cy="148259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664"/>
                </a:solidFill>
                <a:effectLst/>
                <a:uLnTx/>
                <a:uFillTx/>
                <a:latin typeface="Arial" panose="020B0604020202020204"/>
                <a:ea typeface="+mn-ea"/>
                <a:cs typeface="+mn-cs"/>
              </a:rPr>
              <a:t>Do tricks</a:t>
            </a:r>
          </a:p>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lang="en-US" sz="1600">
                <a:solidFill>
                  <a:srgbClr val="002664"/>
                </a:solidFill>
                <a:latin typeface="Arial" panose="020B0604020202020204"/>
              </a:rPr>
              <a:t>Guard property</a:t>
            </a:r>
          </a:p>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664"/>
                </a:solidFill>
                <a:effectLst/>
                <a:uLnTx/>
                <a:uFillTx/>
                <a:latin typeface="Arial" panose="020B0604020202020204"/>
                <a:ea typeface="+mn-ea"/>
                <a:cs typeface="+mn-cs"/>
              </a:rPr>
              <a:t>Look after people</a:t>
            </a:r>
            <a:endParaRPr kumimoji="0" lang="en-AU" sz="1600" b="0" i="0" u="none" strike="noStrike" kern="1200" cap="none" spc="0" normalizeH="0" baseline="0" noProof="0">
              <a:ln>
                <a:noFill/>
              </a:ln>
              <a:solidFill>
                <a:srgbClr val="002664"/>
              </a:solidFill>
              <a:effectLst/>
              <a:uLnTx/>
              <a:uFillTx/>
              <a:latin typeface="Arial" panose="020B0604020202020204"/>
              <a:ea typeface="+mn-ea"/>
              <a:cs typeface="+mn-cs"/>
            </a:endParaRPr>
          </a:p>
        </p:txBody>
      </p:sp>
      <p:sp>
        <p:nvSpPr>
          <p:cNvPr id="49" name="Freeform: Shape 48">
            <a:extLst>
              <a:ext uri="{FF2B5EF4-FFF2-40B4-BE49-F238E27FC236}">
                <a16:creationId xmlns:a16="http://schemas.microsoft.com/office/drawing/2014/main" id="{BADA50A7-9B0C-401C-187E-586F164BAA50}"/>
              </a:ext>
            </a:extLst>
          </p:cNvPr>
          <p:cNvSpPr/>
          <p:nvPr/>
        </p:nvSpPr>
        <p:spPr>
          <a:xfrm>
            <a:off x="4908403" y="5129246"/>
            <a:ext cx="2376289" cy="148259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664"/>
                </a:solidFill>
                <a:effectLst/>
                <a:uLnTx/>
                <a:uFillTx/>
                <a:latin typeface="Arial" panose="020B0604020202020204"/>
                <a:ea typeface="+mn-ea"/>
                <a:cs typeface="+mn-cs"/>
              </a:rPr>
              <a:t>Play with children</a:t>
            </a:r>
          </a:p>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lang="en-US" sz="1600">
                <a:solidFill>
                  <a:srgbClr val="002664"/>
                </a:solidFill>
                <a:latin typeface="Arial" panose="020B0604020202020204"/>
              </a:rPr>
              <a:t>Go for walks</a:t>
            </a:r>
          </a:p>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664"/>
                </a:solidFill>
                <a:effectLst/>
                <a:uLnTx/>
                <a:uFillTx/>
                <a:latin typeface="Arial" panose="020B0604020202020204"/>
                <a:ea typeface="+mn-ea"/>
                <a:cs typeface="+mn-cs"/>
              </a:rPr>
              <a:t>Be a part of the family</a:t>
            </a:r>
            <a:endParaRPr kumimoji="0" lang="en-AU" sz="1600" b="0" i="0" u="none" strike="noStrike" kern="1200" cap="none" spc="0" normalizeH="0" baseline="0" noProof="0">
              <a:ln>
                <a:noFill/>
              </a:ln>
              <a:solidFill>
                <a:srgbClr val="002664"/>
              </a:solidFill>
              <a:effectLst/>
              <a:uLnTx/>
              <a:uFillTx/>
              <a:latin typeface="Arial" panose="020B0604020202020204"/>
              <a:ea typeface="+mn-ea"/>
              <a:cs typeface="+mn-cs"/>
            </a:endParaRPr>
          </a:p>
        </p:txBody>
      </p:sp>
      <p:sp>
        <p:nvSpPr>
          <p:cNvPr id="51" name="Freeform: Shape 50">
            <a:extLst>
              <a:ext uri="{FF2B5EF4-FFF2-40B4-BE49-F238E27FC236}">
                <a16:creationId xmlns:a16="http://schemas.microsoft.com/office/drawing/2014/main" id="{B8265DD8-3703-C6D0-8437-31E17850EA91}"/>
              </a:ext>
            </a:extLst>
          </p:cNvPr>
          <p:cNvSpPr/>
          <p:nvPr/>
        </p:nvSpPr>
        <p:spPr>
          <a:xfrm>
            <a:off x="7783713" y="5129246"/>
            <a:ext cx="2376289" cy="148259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664"/>
                </a:solidFill>
                <a:effectLst/>
                <a:uLnTx/>
                <a:uFillTx/>
                <a:latin typeface="Arial" panose="020B0604020202020204"/>
                <a:ea typeface="+mn-ea"/>
                <a:cs typeface="+mn-cs"/>
              </a:rPr>
              <a:t>Cats look after themselves</a:t>
            </a:r>
          </a:p>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lang="en-US" sz="1600">
                <a:solidFill>
                  <a:srgbClr val="002664"/>
                </a:solidFill>
                <a:latin typeface="Arial" panose="020B0604020202020204"/>
              </a:rPr>
              <a:t>Cats are self-cleaning</a:t>
            </a:r>
          </a:p>
          <a:p>
            <a:pPr marL="285750" marR="0" lvl="0" indent="-285750" defTabSz="711200" rtl="0" eaLnBrk="1" fontAlgn="auto" latinLnBrk="0" hangingPunct="1">
              <a:lnSpc>
                <a:spcPct val="114000"/>
              </a:lnSpc>
              <a:spcBef>
                <a:spcPct val="0"/>
              </a:spcBef>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664"/>
                </a:solidFill>
                <a:effectLst/>
                <a:uLnTx/>
                <a:uFillTx/>
                <a:latin typeface="Arial" panose="020B0604020202020204"/>
                <a:ea typeface="+mn-ea"/>
                <a:cs typeface="+mn-cs"/>
              </a:rPr>
              <a:t>Cats only eat what they need</a:t>
            </a:r>
            <a:endParaRPr kumimoji="0" lang="en-AU" sz="1600" b="0" i="0" u="none" strike="noStrike" kern="1200" cap="none" spc="0" normalizeH="0" baseline="0" noProof="0">
              <a:ln>
                <a:noFill/>
              </a:ln>
              <a:solidFill>
                <a:srgbClr val="002664"/>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0F574923-6D02-426A-823A-3AFC98B7AC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093834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Using effective questioning</a:t>
            </a:r>
          </a:p>
        </p:txBody>
      </p:sp>
    </p:spTree>
    <p:extLst>
      <p:ext uri="{BB962C8B-B14F-4D97-AF65-F5344CB8AC3E}">
        <p14:creationId xmlns:p14="http://schemas.microsoft.com/office/powerpoint/2010/main" val="1619824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E4FEB-9EC8-AD88-4B38-ACA94267E262}"/>
              </a:ext>
            </a:extLst>
          </p:cNvPr>
          <p:cNvSpPr>
            <a:spLocks noGrp="1"/>
          </p:cNvSpPr>
          <p:nvPr>
            <p:ph type="title"/>
          </p:nvPr>
        </p:nvSpPr>
        <p:spPr/>
        <p:txBody>
          <a:bodyPr/>
          <a:lstStyle/>
          <a:p>
            <a:r>
              <a:rPr lang="en-AU">
                <a:latin typeface="+mj-lt"/>
              </a:rPr>
              <a:t>Checking in with your learning (2)</a:t>
            </a:r>
          </a:p>
        </p:txBody>
      </p:sp>
      <p:sp>
        <p:nvSpPr>
          <p:cNvPr id="6" name="Text Placeholder 5">
            <a:extLst>
              <a:ext uri="{FF2B5EF4-FFF2-40B4-BE49-F238E27FC236}">
                <a16:creationId xmlns:a16="http://schemas.microsoft.com/office/drawing/2014/main" id="{F8191B40-EBDA-1B9E-FEC6-9DD81647512F}"/>
              </a:ext>
            </a:extLst>
          </p:cNvPr>
          <p:cNvSpPr>
            <a:spLocks noGrp="1"/>
          </p:cNvSpPr>
          <p:nvPr>
            <p:ph type="body" sz="quarter" idx="18"/>
          </p:nvPr>
        </p:nvSpPr>
        <p:spPr/>
        <p:txBody>
          <a:bodyPr/>
          <a:lstStyle/>
          <a:p>
            <a:r>
              <a:rPr lang="en-AU">
                <a:latin typeface="+mj-lt"/>
              </a:rPr>
              <a:t>Consolidating your understanding of the strategy of drafting</a:t>
            </a:r>
          </a:p>
        </p:txBody>
      </p:sp>
      <p:sp>
        <p:nvSpPr>
          <p:cNvPr id="4" name="Text Placeholder 3">
            <a:extLst>
              <a:ext uri="{FF2B5EF4-FFF2-40B4-BE49-F238E27FC236}">
                <a16:creationId xmlns:a16="http://schemas.microsoft.com/office/drawing/2014/main" id="{54FBFB9E-1090-F4C4-5098-CCB26E3E64E0}"/>
              </a:ext>
            </a:extLst>
          </p:cNvPr>
          <p:cNvSpPr>
            <a:spLocks noGrp="1"/>
          </p:cNvSpPr>
          <p:nvPr>
            <p:ph type="body" sz="quarter" idx="17"/>
          </p:nvPr>
        </p:nvSpPr>
        <p:spPr>
          <a:xfrm>
            <a:off x="360000" y="1567086"/>
            <a:ext cx="4416537" cy="4807835"/>
          </a:xfrm>
        </p:spPr>
        <p:txBody>
          <a:bodyPr vert="horz" lIns="0" tIns="0" rIns="0" bIns="0" rtlCol="0" anchor="t">
            <a:noAutofit/>
          </a:bodyPr>
          <a:lstStyle/>
          <a:p>
            <a:r>
              <a:rPr lang="en-AU" b="1">
                <a:latin typeface="+mn-lt"/>
                <a:cs typeface="Arial"/>
              </a:rPr>
              <a:t>Discussion </a:t>
            </a:r>
            <a:r>
              <a:rPr lang="en-AU">
                <a:latin typeface="+mn-lt"/>
                <a:cs typeface="Arial"/>
              </a:rPr>
              <a:t>– where can you see links to the strategy of drafting in your current class work?</a:t>
            </a:r>
          </a:p>
          <a:p>
            <a:r>
              <a:rPr lang="en-AU" b="1">
                <a:latin typeface="+mn-lt"/>
                <a:cs typeface="Arial"/>
              </a:rPr>
              <a:t>Recording new knowledge </a:t>
            </a:r>
            <a:r>
              <a:rPr lang="en-AU">
                <a:latin typeface="+mn-lt"/>
                <a:cs typeface="Arial"/>
              </a:rPr>
              <a:t>– revisit your KWLH table. Can you add any notes to the L and H columns?</a:t>
            </a:r>
          </a:p>
          <a:p>
            <a:r>
              <a:rPr lang="en-AU" b="1">
                <a:latin typeface="+mn-lt"/>
                <a:cs typeface="Arial"/>
              </a:rPr>
              <a:t>Assessing learning </a:t>
            </a:r>
            <a:r>
              <a:rPr lang="en-AU">
                <a:latin typeface="+mn-lt"/>
                <a:cs typeface="Arial"/>
              </a:rPr>
              <a:t>– where can you use this in a writing task you need to complete?</a:t>
            </a:r>
          </a:p>
        </p:txBody>
      </p:sp>
      <p:pic>
        <p:nvPicPr>
          <p:cNvPr id="5" name="Picture 4" descr="A table with the headers – What do I know? What do I want to know? What have I learned? How can I learn more?">
            <a:extLst>
              <a:ext uri="{FF2B5EF4-FFF2-40B4-BE49-F238E27FC236}">
                <a16:creationId xmlns:a16="http://schemas.microsoft.com/office/drawing/2014/main" id="{25F45C57-AA0C-13AA-C55E-E57DEC50A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1570" y="1586053"/>
            <a:ext cx="6932428" cy="1976504"/>
          </a:xfrm>
          <a:prstGeom prst="rect">
            <a:avLst/>
          </a:prstGeom>
          <a:noFill/>
        </p:spPr>
      </p:pic>
      <p:sp>
        <p:nvSpPr>
          <p:cNvPr id="2" name="Slide Number Placeholder 1">
            <a:extLst>
              <a:ext uri="{FF2B5EF4-FFF2-40B4-BE49-F238E27FC236}">
                <a16:creationId xmlns:a16="http://schemas.microsoft.com/office/drawing/2014/main" id="{01935C32-8E25-9CE8-8082-77D6B2D70E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2739842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BCA6E2-D4D1-74E5-B846-AEB3C422F728}"/>
              </a:ext>
            </a:extLst>
          </p:cNvPr>
          <p:cNvSpPr>
            <a:spLocks noGrp="1"/>
          </p:cNvSpPr>
          <p:nvPr>
            <p:ph type="ctrTitle"/>
          </p:nvPr>
        </p:nvSpPr>
        <p:spPr/>
        <p:txBody>
          <a:bodyPr/>
          <a:lstStyle/>
          <a:p>
            <a:r>
              <a:rPr lang="en-AU">
                <a:latin typeface="+mj-lt"/>
              </a:rPr>
              <a:t>Step 3 – seeking feedback</a:t>
            </a:r>
          </a:p>
        </p:txBody>
      </p:sp>
    </p:spTree>
    <p:extLst>
      <p:ext uri="{BB962C8B-B14F-4D97-AF65-F5344CB8AC3E}">
        <p14:creationId xmlns:p14="http://schemas.microsoft.com/office/powerpoint/2010/main" val="2278253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E005E-9A39-551D-A658-FBD3BDFC9FC8}"/>
              </a:ext>
            </a:extLst>
          </p:cNvPr>
          <p:cNvSpPr>
            <a:spLocks noGrp="1"/>
          </p:cNvSpPr>
          <p:nvPr>
            <p:ph type="title"/>
          </p:nvPr>
        </p:nvSpPr>
        <p:spPr/>
        <p:txBody>
          <a:bodyPr/>
          <a:lstStyle/>
          <a:p>
            <a:r>
              <a:rPr lang="en-AU">
                <a:latin typeface="+mj-lt"/>
              </a:rPr>
              <a:t>What is feedback?</a:t>
            </a:r>
          </a:p>
        </p:txBody>
      </p:sp>
      <p:sp>
        <p:nvSpPr>
          <p:cNvPr id="5" name="Text Placeholder 4">
            <a:extLst>
              <a:ext uri="{FF2B5EF4-FFF2-40B4-BE49-F238E27FC236}">
                <a16:creationId xmlns:a16="http://schemas.microsoft.com/office/drawing/2014/main" id="{92837FB8-676B-D0E2-6283-FD2D6FA9CAAF}"/>
              </a:ext>
            </a:extLst>
          </p:cNvPr>
          <p:cNvSpPr>
            <a:spLocks noGrp="1"/>
          </p:cNvSpPr>
          <p:nvPr>
            <p:ph type="body" sz="quarter" idx="18"/>
          </p:nvPr>
        </p:nvSpPr>
        <p:spPr/>
        <p:txBody>
          <a:bodyPr/>
          <a:lstStyle/>
          <a:p>
            <a:r>
              <a:rPr lang="en-AU">
                <a:latin typeface="+mj-lt"/>
              </a:rPr>
              <a:t>The writing process – step 3 – feedback</a:t>
            </a:r>
          </a:p>
        </p:txBody>
      </p:sp>
      <p:sp>
        <p:nvSpPr>
          <p:cNvPr id="4" name="Text Placeholder 3">
            <a:extLst>
              <a:ext uri="{FF2B5EF4-FFF2-40B4-BE49-F238E27FC236}">
                <a16:creationId xmlns:a16="http://schemas.microsoft.com/office/drawing/2014/main" id="{6594D01C-93C7-CA24-C12A-283839111529}"/>
              </a:ext>
            </a:extLst>
          </p:cNvPr>
          <p:cNvSpPr>
            <a:spLocks noGrp="1"/>
          </p:cNvSpPr>
          <p:nvPr>
            <p:ph type="body" sz="quarter" idx="17"/>
          </p:nvPr>
        </p:nvSpPr>
        <p:spPr>
          <a:xfrm>
            <a:off x="360000" y="1567086"/>
            <a:ext cx="11484000" cy="2234893"/>
          </a:xfrm>
        </p:spPr>
        <p:txBody>
          <a:bodyPr/>
          <a:lstStyle/>
          <a:p>
            <a:r>
              <a:rPr lang="en-AU" b="1">
                <a:latin typeface="+mn-lt"/>
              </a:rPr>
              <a:t>Feedback</a:t>
            </a:r>
            <a:r>
              <a:rPr lang="en-AU">
                <a:latin typeface="+mn-lt"/>
              </a:rPr>
              <a:t> is another strategy from our </a:t>
            </a:r>
            <a:r>
              <a:rPr lang="en-AU" b="1">
                <a:latin typeface="+mn-lt"/>
              </a:rPr>
              <a:t>‘toolbox’</a:t>
            </a:r>
            <a:r>
              <a:rPr lang="en-AU">
                <a:latin typeface="+mn-lt"/>
              </a:rPr>
              <a:t> of writing skills. Written feedback is when a teacher or peer provides comments and suggestions about a piece of writing. This feedback usually highlights strengths, points out areas that could be improved and may offer suggestions on how to improve. This strategy is often a 2-pronged process – you need to develop skills in both </a:t>
            </a:r>
            <a:r>
              <a:rPr lang="en-AU" b="1">
                <a:latin typeface="+mn-lt"/>
              </a:rPr>
              <a:t>giving and receiving feedback</a:t>
            </a:r>
            <a:r>
              <a:rPr lang="en-AU">
                <a:latin typeface="+mn-lt"/>
              </a:rPr>
              <a:t>. Additionally, effectively </a:t>
            </a:r>
            <a:r>
              <a:rPr lang="en-AU" b="1">
                <a:latin typeface="+mn-lt"/>
              </a:rPr>
              <a:t>actioning feedback </a:t>
            </a:r>
            <a:r>
              <a:rPr lang="en-AU">
                <a:latin typeface="+mn-lt"/>
              </a:rPr>
              <a:t>is just as important in the writing process.</a:t>
            </a:r>
            <a:r>
              <a:rPr lang="en-AU" b="1">
                <a:latin typeface="+mn-lt"/>
              </a:rPr>
              <a:t> </a:t>
            </a:r>
          </a:p>
        </p:txBody>
      </p:sp>
      <p:pic>
        <p:nvPicPr>
          <p:cNvPr id="6" name="Picture 5">
            <a:extLst>
              <a:ext uri="{FF2B5EF4-FFF2-40B4-BE49-F238E27FC236}">
                <a16:creationId xmlns:a16="http://schemas.microsoft.com/office/drawing/2014/main" id="{13F2A876-C2F5-7798-1BBA-C5C82DC77E8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999" y="3912938"/>
            <a:ext cx="6767650" cy="2755950"/>
          </a:xfrm>
          <a:prstGeom prst="rect">
            <a:avLst/>
          </a:prstGeom>
        </p:spPr>
      </p:pic>
      <p:sp>
        <p:nvSpPr>
          <p:cNvPr id="10" name="TextBox 9">
            <a:extLst>
              <a:ext uri="{FF2B5EF4-FFF2-40B4-BE49-F238E27FC236}">
                <a16:creationId xmlns:a16="http://schemas.microsoft.com/office/drawing/2014/main" id="{EE19839F-601B-22F9-89B5-C5DC99177AF6}"/>
              </a:ext>
            </a:extLst>
          </p:cNvPr>
          <p:cNvSpPr txBox="1"/>
          <p:nvPr/>
        </p:nvSpPr>
        <p:spPr>
          <a:xfrm>
            <a:off x="7331242" y="3912939"/>
            <a:ext cx="4748462" cy="2755950"/>
          </a:xfrm>
          <a:prstGeom prst="rect">
            <a:avLst/>
          </a:prstGeom>
          <a:solidFill>
            <a:srgbClr val="EDF9E0"/>
          </a:solidFill>
          <a:ln>
            <a:solidFill>
              <a:srgbClr val="64BB47"/>
            </a:solidFill>
          </a:ln>
        </p:spPr>
        <p:txBody>
          <a:bodyPr wrap="square" lIns="0" tIns="0" rIns="0" bIns="0" rtlCol="0">
            <a:noAutofit/>
          </a:bodyPr>
          <a:lstStyle/>
          <a:p>
            <a:pPr marL="72000">
              <a:lnSpc>
                <a:spcPct val="150000"/>
              </a:lnSpc>
            </a:pPr>
            <a:r>
              <a:rPr lang="en-AU" sz="2000" b="1"/>
              <a:t>How can feedback help our learning?</a:t>
            </a:r>
          </a:p>
          <a:p>
            <a:pPr marL="72000">
              <a:lnSpc>
                <a:spcPct val="150000"/>
              </a:lnSpc>
            </a:pPr>
            <a:r>
              <a:rPr lang="en-AU" sz="2000"/>
              <a:t>Feedback is an is important part of the writing process because it allows someone to view your writing through a different lens and give you specific advice about how it can be improved. </a:t>
            </a:r>
          </a:p>
          <a:p>
            <a:pPr algn="l"/>
            <a:endParaRPr lang="en-AU" sz="1800"/>
          </a:p>
        </p:txBody>
      </p:sp>
    </p:spTree>
    <p:extLst>
      <p:ext uri="{BB962C8B-B14F-4D97-AF65-F5344CB8AC3E}">
        <p14:creationId xmlns:p14="http://schemas.microsoft.com/office/powerpoint/2010/main" val="303429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009A38E9-DDD0-B55F-8735-3DF0015F5C79}"/>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26</a:t>
            </a:fld>
            <a:endParaRPr lang="en-AU"/>
          </a:p>
        </p:txBody>
      </p:sp>
      <p:sp>
        <p:nvSpPr>
          <p:cNvPr id="3" name="Title 2">
            <a:extLst>
              <a:ext uri="{FF2B5EF4-FFF2-40B4-BE49-F238E27FC236}">
                <a16:creationId xmlns:a16="http://schemas.microsoft.com/office/drawing/2014/main" id="{FAFBF982-694C-BD7B-1974-2E5B583251EF}"/>
              </a:ext>
            </a:extLst>
          </p:cNvPr>
          <p:cNvSpPr>
            <a:spLocks noGrp="1"/>
          </p:cNvSpPr>
          <p:nvPr>
            <p:ph type="title"/>
          </p:nvPr>
        </p:nvSpPr>
        <p:spPr/>
        <p:txBody>
          <a:bodyPr anchor="t">
            <a:normAutofit/>
          </a:bodyPr>
          <a:lstStyle/>
          <a:p>
            <a:r>
              <a:rPr lang="en-AU">
                <a:latin typeface="+mj-lt"/>
              </a:rPr>
              <a:t>Providing quality feedback</a:t>
            </a:r>
          </a:p>
        </p:txBody>
      </p:sp>
      <p:sp>
        <p:nvSpPr>
          <p:cNvPr id="5" name="Text Placeholder 4">
            <a:extLst>
              <a:ext uri="{FF2B5EF4-FFF2-40B4-BE49-F238E27FC236}">
                <a16:creationId xmlns:a16="http://schemas.microsoft.com/office/drawing/2014/main" id="{06B51D63-FBA9-30FB-6E21-1FAB017CC2DB}"/>
              </a:ext>
            </a:extLst>
          </p:cNvPr>
          <p:cNvSpPr>
            <a:spLocks noGrp="1"/>
          </p:cNvSpPr>
          <p:nvPr>
            <p:ph type="body" sz="quarter" idx="18"/>
          </p:nvPr>
        </p:nvSpPr>
        <p:spPr/>
        <p:txBody>
          <a:bodyPr anchor="b">
            <a:noAutofit/>
          </a:bodyPr>
          <a:lstStyle/>
          <a:p>
            <a:pPr>
              <a:lnSpc>
                <a:spcPct val="140000"/>
              </a:lnSpc>
            </a:pPr>
            <a:r>
              <a:rPr lang="en-AU">
                <a:latin typeface="+mj-lt"/>
              </a:rPr>
              <a:t>How can we give quality feedback to a peer?</a:t>
            </a:r>
          </a:p>
        </p:txBody>
      </p:sp>
      <p:sp>
        <p:nvSpPr>
          <p:cNvPr id="4" name="Text Placeholder 3">
            <a:extLst>
              <a:ext uri="{FF2B5EF4-FFF2-40B4-BE49-F238E27FC236}">
                <a16:creationId xmlns:a16="http://schemas.microsoft.com/office/drawing/2014/main" id="{17714059-B08D-F0F9-2D8E-4FCDFBEAA725}"/>
              </a:ext>
            </a:extLst>
          </p:cNvPr>
          <p:cNvSpPr>
            <a:spLocks noGrp="1"/>
          </p:cNvSpPr>
          <p:nvPr>
            <p:ph type="body" sz="quarter" idx="17"/>
          </p:nvPr>
        </p:nvSpPr>
        <p:spPr>
          <a:xfrm>
            <a:off x="354000" y="1414697"/>
            <a:ext cx="11484000" cy="931006"/>
          </a:xfrm>
        </p:spPr>
        <p:txBody>
          <a:bodyPr>
            <a:normAutofit/>
          </a:bodyPr>
          <a:lstStyle/>
          <a:p>
            <a:r>
              <a:rPr lang="en-AU">
                <a:latin typeface="+mn-lt"/>
              </a:rPr>
              <a:t>When we think about giving feedback, there are several methods (both in person, on paper and in digital form) that can be used to ensure that the feedback is constructive. </a:t>
            </a:r>
          </a:p>
        </p:txBody>
      </p:sp>
      <p:pic>
        <p:nvPicPr>
          <p:cNvPr id="6" name="Picture 5" descr="A table with the headers – Feedback prompts, Has this been included in the draft? Example from the response and Advice. Beneath Feedback prompts, the following is written: Prompts could focus on: The machanics of writing (spelling and vocab, grammar and punctuaction, sentece types and paragraphing). Forms and features of the text type. Content.">
            <a:extLst>
              <a:ext uri="{FF2B5EF4-FFF2-40B4-BE49-F238E27FC236}">
                <a16:creationId xmlns:a16="http://schemas.microsoft.com/office/drawing/2014/main" id="{1056F494-CFE5-BC1B-E9E8-DD020B44E3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000" y="2408009"/>
            <a:ext cx="9063269" cy="4089991"/>
          </a:xfrm>
          <a:prstGeom prst="rect">
            <a:avLst/>
          </a:prstGeom>
        </p:spPr>
      </p:pic>
      <p:sp>
        <p:nvSpPr>
          <p:cNvPr id="10" name="Callout: Left Arrow 9">
            <a:extLst>
              <a:ext uri="{FF2B5EF4-FFF2-40B4-BE49-F238E27FC236}">
                <a16:creationId xmlns:a16="http://schemas.microsoft.com/office/drawing/2014/main" id="{7512F88D-707A-70CD-5387-CE1A0474865A}"/>
              </a:ext>
            </a:extLst>
          </p:cNvPr>
          <p:cNvSpPr/>
          <p:nvPr/>
        </p:nvSpPr>
        <p:spPr>
          <a:xfrm>
            <a:off x="9417269" y="2592475"/>
            <a:ext cx="2420731" cy="3721057"/>
          </a:xfrm>
          <a:prstGeom prst="leftArrowCallout">
            <a:avLst>
              <a:gd name="adj1" fmla="val 7960"/>
              <a:gd name="adj2" fmla="val 10202"/>
              <a:gd name="adj3" fmla="val 7063"/>
              <a:gd name="adj4" fmla="val 80545"/>
            </a:avLst>
          </a:prstGeom>
          <a:solidFill>
            <a:srgbClr val="CCCCFF"/>
          </a:solidFill>
          <a:ln w="95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4000"/>
              </a:lnSpc>
            </a:pPr>
            <a:r>
              <a:rPr lang="en-AU" sz="1700">
                <a:solidFill>
                  <a:schemeClr val="tx1"/>
                </a:solidFill>
              </a:rPr>
              <a:t>This is an example of a basic table that could be utilised when reviewing a peer’s work. Each row of the table could focus on a different element of the writing that requires feedback.</a:t>
            </a:r>
          </a:p>
        </p:txBody>
      </p:sp>
    </p:spTree>
    <p:extLst>
      <p:ext uri="{BB962C8B-B14F-4D97-AF65-F5344CB8AC3E}">
        <p14:creationId xmlns:p14="http://schemas.microsoft.com/office/powerpoint/2010/main" val="527942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6FC868-6A7E-3AE7-DDF9-67300BD5324B}"/>
              </a:ext>
            </a:extLst>
          </p:cNvPr>
          <p:cNvSpPr>
            <a:spLocks noGrp="1"/>
          </p:cNvSpPr>
          <p:nvPr>
            <p:ph type="title"/>
          </p:nvPr>
        </p:nvSpPr>
        <p:spPr/>
        <p:txBody>
          <a:bodyPr/>
          <a:lstStyle/>
          <a:p>
            <a:r>
              <a:rPr lang="en-AU">
                <a:latin typeface="+mj-lt"/>
              </a:rPr>
              <a:t>Quality feedback</a:t>
            </a:r>
          </a:p>
        </p:txBody>
      </p:sp>
      <p:sp>
        <p:nvSpPr>
          <p:cNvPr id="4" name="Text Placeholder 3">
            <a:extLst>
              <a:ext uri="{FF2B5EF4-FFF2-40B4-BE49-F238E27FC236}">
                <a16:creationId xmlns:a16="http://schemas.microsoft.com/office/drawing/2014/main" id="{17C5009F-A0FE-5934-7A16-9AB5F175C651}"/>
              </a:ext>
            </a:extLst>
          </p:cNvPr>
          <p:cNvSpPr>
            <a:spLocks noGrp="1"/>
          </p:cNvSpPr>
          <p:nvPr>
            <p:ph type="body" sz="quarter" idx="18"/>
          </p:nvPr>
        </p:nvSpPr>
        <p:spPr/>
        <p:txBody>
          <a:bodyPr/>
          <a:lstStyle/>
          <a:p>
            <a:r>
              <a:rPr lang="en-AU">
                <a:latin typeface="+mj-lt"/>
              </a:rPr>
              <a:t>How can we give and receive quality feedback?</a:t>
            </a:r>
          </a:p>
        </p:txBody>
      </p:sp>
      <p:sp>
        <p:nvSpPr>
          <p:cNvPr id="5" name="Text Placeholder 4">
            <a:extLst>
              <a:ext uri="{FF2B5EF4-FFF2-40B4-BE49-F238E27FC236}">
                <a16:creationId xmlns:a16="http://schemas.microsoft.com/office/drawing/2014/main" id="{2C54FF1F-528C-143F-9442-A5B220298095}"/>
              </a:ext>
            </a:extLst>
          </p:cNvPr>
          <p:cNvSpPr>
            <a:spLocks noGrp="1"/>
          </p:cNvSpPr>
          <p:nvPr>
            <p:ph type="body" sz="quarter" idx="17"/>
          </p:nvPr>
        </p:nvSpPr>
        <p:spPr>
          <a:xfrm>
            <a:off x="360000" y="1567087"/>
            <a:ext cx="11484000" cy="887356"/>
          </a:xfrm>
        </p:spPr>
        <p:txBody>
          <a:bodyPr/>
          <a:lstStyle/>
          <a:p>
            <a:r>
              <a:rPr lang="en-AU">
                <a:latin typeface="+mn-lt"/>
              </a:rPr>
              <a:t>Templates that can be used to provide structured feedback to peers includes </a:t>
            </a:r>
            <a:r>
              <a:rPr lang="en-AU">
                <a:latin typeface="+mn-lt"/>
                <a:hlinkClick r:id="rId3"/>
              </a:rPr>
              <a:t>2 stars and a wish</a:t>
            </a:r>
            <a:r>
              <a:rPr lang="en-AU">
                <a:latin typeface="+mn-lt"/>
              </a:rPr>
              <a:t>, </a:t>
            </a:r>
            <a:r>
              <a:rPr lang="en-AU">
                <a:latin typeface="+mn-lt"/>
                <a:hlinkClick r:id="rId4"/>
              </a:rPr>
              <a:t>See three before me</a:t>
            </a:r>
            <a:r>
              <a:rPr lang="en-AU">
                <a:latin typeface="+mn-lt"/>
              </a:rPr>
              <a:t> and </a:t>
            </a:r>
            <a:r>
              <a:rPr lang="en-AU">
                <a:latin typeface="+mn-lt"/>
                <a:hlinkClick r:id="rId5"/>
              </a:rPr>
              <a:t>TAG feedback</a:t>
            </a:r>
            <a:r>
              <a:rPr lang="en-AU">
                <a:latin typeface="+mn-lt"/>
              </a:rPr>
              <a:t>.</a:t>
            </a:r>
          </a:p>
          <a:p>
            <a:endParaRPr lang="en-AU">
              <a:latin typeface="+mn-lt"/>
            </a:endParaRPr>
          </a:p>
        </p:txBody>
      </p:sp>
      <p:sp>
        <p:nvSpPr>
          <p:cNvPr id="9" name="TextBox 8">
            <a:extLst>
              <a:ext uri="{FF2B5EF4-FFF2-40B4-BE49-F238E27FC236}">
                <a16:creationId xmlns:a16="http://schemas.microsoft.com/office/drawing/2014/main" id="{8B61C59B-97E4-CD1C-747F-8068480DA754}"/>
              </a:ext>
            </a:extLst>
          </p:cNvPr>
          <p:cNvSpPr txBox="1"/>
          <p:nvPr/>
        </p:nvSpPr>
        <p:spPr>
          <a:xfrm>
            <a:off x="348002" y="2662988"/>
            <a:ext cx="6729456" cy="3728649"/>
          </a:xfrm>
          <a:prstGeom prst="rect">
            <a:avLst/>
          </a:prstGeom>
          <a:solidFill>
            <a:srgbClr val="FBDBE7"/>
          </a:solidFill>
          <a:ln>
            <a:solidFill>
              <a:schemeClr val="tx2"/>
            </a:solidFill>
          </a:ln>
        </p:spPr>
        <p:txBody>
          <a:bodyPr wrap="square">
            <a:spAutoFit/>
          </a:bodyPr>
          <a:lstStyle/>
          <a:p>
            <a:pPr>
              <a:lnSpc>
                <a:spcPct val="150000"/>
              </a:lnSpc>
            </a:pPr>
            <a:r>
              <a:rPr lang="en-AU" sz="2000" b="1"/>
              <a:t>Conferencing</a:t>
            </a:r>
            <a:r>
              <a:rPr lang="en-AU" sz="2000"/>
              <a:t> with peers and the classroom teacher through discussion prompts and structured conversation is another method of gaining feedback. Planning for this conversation prior to entering it is crucial so that you receive effective feedback. Designing a suitable template so that you are receiving the feedback that you will find most helpful is crucial. Sample conferencing templates include the table to the right and </a:t>
            </a:r>
            <a:r>
              <a:rPr lang="en-AU" sz="2000">
                <a:hlinkClick r:id="rId6"/>
              </a:rPr>
              <a:t>Guided feedback chat</a:t>
            </a:r>
            <a:r>
              <a:rPr lang="en-AU" sz="2000"/>
              <a:t>. </a:t>
            </a:r>
            <a:endParaRPr lang="en-AU" sz="2000" b="1"/>
          </a:p>
        </p:txBody>
      </p:sp>
      <p:graphicFrame>
        <p:nvGraphicFramePr>
          <p:cNvPr id="11" name="Table 10">
            <a:extLst>
              <a:ext uri="{FF2B5EF4-FFF2-40B4-BE49-F238E27FC236}">
                <a16:creationId xmlns:a16="http://schemas.microsoft.com/office/drawing/2014/main" id="{21C1CB39-D332-B0F3-5E39-EE8BD574FAA7}"/>
              </a:ext>
            </a:extLst>
          </p:cNvPr>
          <p:cNvGraphicFramePr>
            <a:graphicFrameLocks noGrp="1"/>
          </p:cNvGraphicFramePr>
          <p:nvPr>
            <p:extLst>
              <p:ext uri="{D42A27DB-BD31-4B8C-83A1-F6EECF244321}">
                <p14:modId xmlns:p14="http://schemas.microsoft.com/office/powerpoint/2010/main" val="3905914383"/>
              </p:ext>
            </p:extLst>
          </p:nvPr>
        </p:nvGraphicFramePr>
        <p:xfrm>
          <a:off x="7223760" y="2662988"/>
          <a:ext cx="4620238" cy="3759748"/>
        </p:xfrm>
        <a:graphic>
          <a:graphicData uri="http://schemas.openxmlformats.org/drawingml/2006/table">
            <a:tbl>
              <a:tblPr firstRow="1" bandRow="1">
                <a:tableStyleId>{5940675A-B579-460E-94D1-54222C63F5DA}</a:tableStyleId>
              </a:tblPr>
              <a:tblGrid>
                <a:gridCol w="2310119">
                  <a:extLst>
                    <a:ext uri="{9D8B030D-6E8A-4147-A177-3AD203B41FA5}">
                      <a16:colId xmlns:a16="http://schemas.microsoft.com/office/drawing/2014/main" val="3188180172"/>
                    </a:ext>
                  </a:extLst>
                </a:gridCol>
                <a:gridCol w="2310119">
                  <a:extLst>
                    <a:ext uri="{9D8B030D-6E8A-4147-A177-3AD203B41FA5}">
                      <a16:colId xmlns:a16="http://schemas.microsoft.com/office/drawing/2014/main" val="3111488029"/>
                    </a:ext>
                  </a:extLst>
                </a:gridCol>
              </a:tblGrid>
              <a:tr h="902511">
                <a:tc>
                  <a:txBody>
                    <a:bodyPr/>
                    <a:lstStyle/>
                    <a:p>
                      <a:r>
                        <a:rPr lang="en-AU" sz="1800" b="1">
                          <a:latin typeface="+mj-lt"/>
                        </a:rPr>
                        <a:t>Example discussion prompts</a:t>
                      </a:r>
                    </a:p>
                  </a:txBody>
                  <a:tcPr>
                    <a:solidFill>
                      <a:srgbClr val="EDF9E0"/>
                    </a:solidFill>
                  </a:tcPr>
                </a:tc>
                <a:tc>
                  <a:txBody>
                    <a:bodyPr/>
                    <a:lstStyle/>
                    <a:p>
                      <a:r>
                        <a:rPr lang="en-AU" sz="1800" b="1">
                          <a:latin typeface="+mj-lt"/>
                        </a:rPr>
                        <a:t>Notes from discussion</a:t>
                      </a:r>
                    </a:p>
                  </a:txBody>
                  <a:tcPr>
                    <a:solidFill>
                      <a:srgbClr val="EDF9E0"/>
                    </a:solidFill>
                  </a:tcPr>
                </a:tc>
                <a:extLst>
                  <a:ext uri="{0D108BD9-81ED-4DB2-BD59-A6C34878D82A}">
                    <a16:rowId xmlns:a16="http://schemas.microsoft.com/office/drawing/2014/main" val="1700971427"/>
                  </a:ext>
                </a:extLst>
              </a:tr>
              <a:tr h="631758">
                <a:tc>
                  <a:txBody>
                    <a:bodyPr/>
                    <a:lstStyle/>
                    <a:p>
                      <a:r>
                        <a:rPr lang="en-AU" sz="1800"/>
                        <a:t>I like what you did when …</a:t>
                      </a:r>
                    </a:p>
                  </a:txBody>
                  <a:tcPr/>
                </a:tc>
                <a:tc>
                  <a:txBody>
                    <a:bodyPr/>
                    <a:lstStyle/>
                    <a:p>
                      <a:endParaRPr lang="en-AU" sz="1800"/>
                    </a:p>
                  </a:txBody>
                  <a:tcPr/>
                </a:tc>
                <a:extLst>
                  <a:ext uri="{0D108BD9-81ED-4DB2-BD59-A6C34878D82A}">
                    <a16:rowId xmlns:a16="http://schemas.microsoft.com/office/drawing/2014/main" val="3298751495"/>
                  </a:ext>
                </a:extLst>
              </a:tr>
              <a:tr h="925108">
                <a:tc>
                  <a:txBody>
                    <a:bodyPr/>
                    <a:lstStyle/>
                    <a:p>
                      <a:r>
                        <a:rPr lang="en-AU" sz="1800"/>
                        <a:t>I’m not sure I fully understood what you meant by …</a:t>
                      </a:r>
                    </a:p>
                  </a:txBody>
                  <a:tcPr/>
                </a:tc>
                <a:tc>
                  <a:txBody>
                    <a:bodyPr/>
                    <a:lstStyle/>
                    <a:p>
                      <a:endParaRPr lang="en-AU" sz="1800"/>
                    </a:p>
                  </a:txBody>
                  <a:tcPr/>
                </a:tc>
                <a:extLst>
                  <a:ext uri="{0D108BD9-81ED-4DB2-BD59-A6C34878D82A}">
                    <a16:rowId xmlns:a16="http://schemas.microsoft.com/office/drawing/2014/main" val="1078803106"/>
                  </a:ext>
                </a:extLst>
              </a:tr>
              <a:tr h="405266">
                <a:tc>
                  <a:txBody>
                    <a:bodyPr/>
                    <a:lstStyle/>
                    <a:p>
                      <a:r>
                        <a:rPr lang="en-AU" sz="1800"/>
                        <a:t>I was wondering if you could …</a:t>
                      </a:r>
                    </a:p>
                  </a:txBody>
                  <a:tcPr/>
                </a:tc>
                <a:tc>
                  <a:txBody>
                    <a:bodyPr/>
                    <a:lstStyle/>
                    <a:p>
                      <a:endParaRPr lang="en-AU" sz="1800"/>
                    </a:p>
                  </a:txBody>
                  <a:tcPr/>
                </a:tc>
                <a:extLst>
                  <a:ext uri="{0D108BD9-81ED-4DB2-BD59-A6C34878D82A}">
                    <a16:rowId xmlns:a16="http://schemas.microsoft.com/office/drawing/2014/main" val="1189216441"/>
                  </a:ext>
                </a:extLst>
              </a:tr>
              <a:tr h="631758">
                <a:tc>
                  <a:txBody>
                    <a:bodyPr/>
                    <a:lstStyle/>
                    <a:p>
                      <a:r>
                        <a:rPr lang="en-AU" sz="1800"/>
                        <a:t>[Insert contextually relevant prompt]</a:t>
                      </a:r>
                    </a:p>
                  </a:txBody>
                  <a:tcPr/>
                </a:tc>
                <a:tc>
                  <a:txBody>
                    <a:bodyPr/>
                    <a:lstStyle/>
                    <a:p>
                      <a:endParaRPr lang="en-AU" sz="1800"/>
                    </a:p>
                  </a:txBody>
                  <a:tcPr/>
                </a:tc>
                <a:extLst>
                  <a:ext uri="{0D108BD9-81ED-4DB2-BD59-A6C34878D82A}">
                    <a16:rowId xmlns:a16="http://schemas.microsoft.com/office/drawing/2014/main" val="3563823322"/>
                  </a:ext>
                </a:extLst>
              </a:tr>
            </a:tbl>
          </a:graphicData>
        </a:graphic>
      </p:graphicFrame>
      <p:sp>
        <p:nvSpPr>
          <p:cNvPr id="2" name="Slide Number Placeholder 1">
            <a:extLst>
              <a:ext uri="{FF2B5EF4-FFF2-40B4-BE49-F238E27FC236}">
                <a16:creationId xmlns:a16="http://schemas.microsoft.com/office/drawing/2014/main" id="{459B9E1D-7756-2465-C26D-EB17778CE9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3754967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9466E-C9D2-B1A5-147D-251B177B411D}"/>
              </a:ext>
            </a:extLst>
          </p:cNvPr>
          <p:cNvSpPr>
            <a:spLocks noGrp="1"/>
          </p:cNvSpPr>
          <p:nvPr>
            <p:ph type="title"/>
          </p:nvPr>
        </p:nvSpPr>
        <p:spPr/>
        <p:txBody>
          <a:bodyPr/>
          <a:lstStyle/>
          <a:p>
            <a:r>
              <a:rPr lang="en-AU">
                <a:latin typeface="+mj-lt"/>
              </a:rPr>
              <a:t>Modelled examples of giving feedback</a:t>
            </a:r>
          </a:p>
        </p:txBody>
      </p:sp>
      <p:sp>
        <p:nvSpPr>
          <p:cNvPr id="4" name="Text Placeholder 3">
            <a:extLst>
              <a:ext uri="{FF2B5EF4-FFF2-40B4-BE49-F238E27FC236}">
                <a16:creationId xmlns:a16="http://schemas.microsoft.com/office/drawing/2014/main" id="{3D076E79-BA30-1628-E886-46825759E029}"/>
              </a:ext>
            </a:extLst>
          </p:cNvPr>
          <p:cNvSpPr>
            <a:spLocks noGrp="1"/>
          </p:cNvSpPr>
          <p:nvPr>
            <p:ph type="body" sz="quarter" idx="18"/>
          </p:nvPr>
        </p:nvSpPr>
        <p:spPr/>
        <p:txBody>
          <a:bodyPr/>
          <a:lstStyle/>
          <a:p>
            <a:r>
              <a:rPr lang="en-AU">
                <a:latin typeface="+mj-lt"/>
              </a:rPr>
              <a:t>How can I provide quality feedback?</a:t>
            </a:r>
          </a:p>
        </p:txBody>
      </p:sp>
      <p:graphicFrame>
        <p:nvGraphicFramePr>
          <p:cNvPr id="6" name="Table 5">
            <a:extLst>
              <a:ext uri="{FF2B5EF4-FFF2-40B4-BE49-F238E27FC236}">
                <a16:creationId xmlns:a16="http://schemas.microsoft.com/office/drawing/2014/main" id="{E3DACBDE-F49C-8F6C-71D8-E1BC0E14C26F}"/>
              </a:ext>
            </a:extLst>
          </p:cNvPr>
          <p:cNvGraphicFramePr>
            <a:graphicFrameLocks noGrp="1"/>
          </p:cNvGraphicFramePr>
          <p:nvPr>
            <p:extLst>
              <p:ext uri="{D42A27DB-BD31-4B8C-83A1-F6EECF244321}">
                <p14:modId xmlns:p14="http://schemas.microsoft.com/office/powerpoint/2010/main" val="3559153339"/>
              </p:ext>
            </p:extLst>
          </p:nvPr>
        </p:nvGraphicFramePr>
        <p:xfrm>
          <a:off x="359999" y="1663132"/>
          <a:ext cx="11484000" cy="4569225"/>
        </p:xfrm>
        <a:graphic>
          <a:graphicData uri="http://schemas.openxmlformats.org/drawingml/2006/table">
            <a:tbl>
              <a:tblPr firstRow="1" bandRow="1">
                <a:tableStyleId>{B301B821-A1FF-4177-AEE7-76D212191A09}</a:tableStyleId>
              </a:tblPr>
              <a:tblGrid>
                <a:gridCol w="3828000">
                  <a:extLst>
                    <a:ext uri="{9D8B030D-6E8A-4147-A177-3AD203B41FA5}">
                      <a16:colId xmlns:a16="http://schemas.microsoft.com/office/drawing/2014/main" val="77812377"/>
                    </a:ext>
                  </a:extLst>
                </a:gridCol>
                <a:gridCol w="3828000">
                  <a:extLst>
                    <a:ext uri="{9D8B030D-6E8A-4147-A177-3AD203B41FA5}">
                      <a16:colId xmlns:a16="http://schemas.microsoft.com/office/drawing/2014/main" val="3781523657"/>
                    </a:ext>
                  </a:extLst>
                </a:gridCol>
                <a:gridCol w="3828000">
                  <a:extLst>
                    <a:ext uri="{9D8B030D-6E8A-4147-A177-3AD203B41FA5}">
                      <a16:colId xmlns:a16="http://schemas.microsoft.com/office/drawing/2014/main" val="816656042"/>
                    </a:ext>
                  </a:extLst>
                </a:gridCol>
              </a:tblGrid>
              <a:tr h="586450">
                <a:tc>
                  <a:txBody>
                    <a:bodyPr/>
                    <a:lstStyle/>
                    <a:p>
                      <a:pPr algn="ctr">
                        <a:spcAft>
                          <a:spcPts val="1200"/>
                        </a:spcAft>
                      </a:pPr>
                      <a:r>
                        <a:rPr lang="en-AU"/>
                        <a:t>Student work</a:t>
                      </a:r>
                      <a:endParaRPr lang="en-AU">
                        <a:latin typeface="+mj-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1200"/>
                        </a:spcAft>
                      </a:pPr>
                      <a:r>
                        <a:rPr lang="en-AU"/>
                        <a:t>Feedback #1</a:t>
                      </a:r>
                      <a:endParaRPr lang="en-AU">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1200"/>
                        </a:spcAft>
                      </a:pPr>
                      <a:r>
                        <a:rPr lang="en-AU"/>
                        <a:t>Feedback #2</a:t>
                      </a:r>
                      <a:endParaRPr lang="en-AU">
                        <a:latin typeface="+mj-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9769649"/>
                  </a:ext>
                </a:extLst>
              </a:tr>
              <a:tr h="899166">
                <a:tc>
                  <a:txBody>
                    <a:bodyPr/>
                    <a:lstStyle/>
                    <a:p>
                      <a:pPr>
                        <a:lnSpc>
                          <a:spcPct val="150000"/>
                        </a:lnSpc>
                        <a:spcAft>
                          <a:spcPts val="1200"/>
                        </a:spcAft>
                      </a:pPr>
                      <a:r>
                        <a:rPr lang="en-AU"/>
                        <a:t>Theres not much in the world that is important as your friends</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r>
                        <a:rPr lang="en-AU"/>
                        <a:t>You’re a useless editor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r>
                        <a:rPr lang="en-AU"/>
                        <a:t>Check for missing punctuation and words.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2341737"/>
                  </a:ext>
                </a:extLst>
              </a:tr>
              <a:tr h="899166">
                <a:tc>
                  <a:txBody>
                    <a:bodyPr/>
                    <a:lstStyle/>
                    <a:p>
                      <a:pPr>
                        <a:lnSpc>
                          <a:spcPct val="150000"/>
                        </a:lnSpc>
                        <a:spcAft>
                          <a:spcPts val="1200"/>
                        </a:spcAft>
                      </a:pPr>
                      <a:r>
                        <a:rPr lang="en-AU" sz="1800" kern="1200">
                          <a:solidFill>
                            <a:schemeClr val="tx1"/>
                          </a:solidFill>
                          <a:effectLst/>
                        </a:rPr>
                        <a:t>A good friend is there to laugh with you. </a:t>
                      </a:r>
                      <a:r>
                        <a:rPr lang="en-AU"/>
                        <a:t>If you are crying.</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r>
                        <a:rPr lang="en-AU"/>
                        <a:t>‘If you are crying’ looks like a dependent clause.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r>
                        <a:rPr lang="en-AU"/>
                        <a:t>There’s something wrong here with these sentences.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8693580"/>
                  </a:ext>
                </a:extLst>
              </a:tr>
              <a:tr h="2184443">
                <a:tc>
                  <a:txBody>
                    <a:bodyPr/>
                    <a:lstStyle/>
                    <a:p>
                      <a:pPr>
                        <a:lnSpc>
                          <a:spcPct val="150000"/>
                        </a:lnSpc>
                        <a:spcAft>
                          <a:spcPts val="1200"/>
                        </a:spcAft>
                      </a:pPr>
                      <a:r>
                        <a:rPr lang="en-AU"/>
                        <a:t>A lot of adults criticise social media … kids always sit around…</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r>
                        <a:rPr lang="en-AU"/>
                        <a:t>‘Criticise’ is a great word but you could also make ‘sit around’ more emotive. ‘Slouch around’?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r>
                        <a:rPr lang="en-AU"/>
                        <a:t>‘Criticise’ is a strong verb to get across your view of parents. Could you use a more emotive verb to get across a view of the </a:t>
                      </a:r>
                      <a:r>
                        <a:rPr lang="en-AU" err="1"/>
                        <a:t>kds</a:t>
                      </a:r>
                      <a:r>
                        <a:rPr lang="en-AU"/>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446694"/>
                  </a:ext>
                </a:extLst>
              </a:tr>
            </a:tbl>
          </a:graphicData>
        </a:graphic>
      </p:graphicFrame>
      <p:sp>
        <p:nvSpPr>
          <p:cNvPr id="2" name="Slide Number Placeholder 1">
            <a:extLst>
              <a:ext uri="{FF2B5EF4-FFF2-40B4-BE49-F238E27FC236}">
                <a16:creationId xmlns:a16="http://schemas.microsoft.com/office/drawing/2014/main" id="{592E4240-B4DE-F139-EC16-D247A041C0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4071599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017E8-4245-B95C-28B4-CEE83D6911FE}"/>
              </a:ext>
            </a:extLst>
          </p:cNvPr>
          <p:cNvSpPr>
            <a:spLocks noGrp="1"/>
          </p:cNvSpPr>
          <p:nvPr>
            <p:ph type="title"/>
          </p:nvPr>
        </p:nvSpPr>
        <p:spPr/>
        <p:txBody>
          <a:bodyPr/>
          <a:lstStyle/>
          <a:p>
            <a:r>
              <a:rPr lang="en-AU">
                <a:latin typeface="+mj-lt"/>
              </a:rPr>
              <a:t>Receiving and actioning feedback</a:t>
            </a:r>
          </a:p>
        </p:txBody>
      </p:sp>
      <p:sp>
        <p:nvSpPr>
          <p:cNvPr id="4" name="Text Placeholder 3">
            <a:extLst>
              <a:ext uri="{FF2B5EF4-FFF2-40B4-BE49-F238E27FC236}">
                <a16:creationId xmlns:a16="http://schemas.microsoft.com/office/drawing/2014/main" id="{FE2E7D9C-16ED-4514-8A65-85988BE25235}"/>
              </a:ext>
            </a:extLst>
          </p:cNvPr>
          <p:cNvSpPr>
            <a:spLocks noGrp="1"/>
          </p:cNvSpPr>
          <p:nvPr>
            <p:ph type="body" sz="quarter" idx="18"/>
          </p:nvPr>
        </p:nvSpPr>
        <p:spPr/>
        <p:txBody>
          <a:bodyPr/>
          <a:lstStyle/>
          <a:p>
            <a:r>
              <a:rPr lang="en-AU">
                <a:latin typeface="+mj-lt"/>
              </a:rPr>
              <a:t>How do I use the feedback from a peer or teacher to improve my writing?</a:t>
            </a:r>
          </a:p>
        </p:txBody>
      </p:sp>
      <p:sp>
        <p:nvSpPr>
          <p:cNvPr id="5" name="Text Placeholder 4">
            <a:extLst>
              <a:ext uri="{FF2B5EF4-FFF2-40B4-BE49-F238E27FC236}">
                <a16:creationId xmlns:a16="http://schemas.microsoft.com/office/drawing/2014/main" id="{C7A8146D-DC1D-1D96-C571-E3821F2C6D52}"/>
              </a:ext>
            </a:extLst>
          </p:cNvPr>
          <p:cNvSpPr>
            <a:spLocks noGrp="1"/>
          </p:cNvSpPr>
          <p:nvPr>
            <p:ph type="body" sz="quarter" idx="17"/>
          </p:nvPr>
        </p:nvSpPr>
        <p:spPr>
          <a:xfrm>
            <a:off x="360000" y="1567086"/>
            <a:ext cx="11484000" cy="1451159"/>
          </a:xfrm>
        </p:spPr>
        <p:txBody>
          <a:bodyPr/>
          <a:lstStyle/>
          <a:p>
            <a:r>
              <a:rPr lang="en-AU">
                <a:latin typeface="+mn-lt"/>
              </a:rPr>
              <a:t>To effectively edit your writing, </a:t>
            </a:r>
            <a:r>
              <a:rPr lang="en-AU" b="1">
                <a:latin typeface="+mn-lt"/>
              </a:rPr>
              <a:t>you need to action the feedback </a:t>
            </a:r>
            <a:r>
              <a:rPr lang="en-AU">
                <a:latin typeface="+mn-lt"/>
              </a:rPr>
              <a:t>you have received. If you have used a basic feedback table, you could add in an ‘actioning feedback’ column to keep track of what you are required to do during the editing process to improve your response.</a:t>
            </a:r>
          </a:p>
        </p:txBody>
      </p:sp>
      <p:pic>
        <p:nvPicPr>
          <p:cNvPr id="7" name="Picture 6" descr="A table with the headers – Feedback prompts, Has this been included in the draft? Example from the response, Advice and actioning feedback. Beneath Feedback prompts, the following is written: Prompts could focus on: The machanics of writing (spelling and vocab, grammar and punctuaction, sentece types and paragraphing). Forms and features of the text type. Content.">
            <a:extLst>
              <a:ext uri="{FF2B5EF4-FFF2-40B4-BE49-F238E27FC236}">
                <a16:creationId xmlns:a16="http://schemas.microsoft.com/office/drawing/2014/main" id="{2CF05D51-F30F-0166-1C1A-FF34EE3621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129" y="3216245"/>
            <a:ext cx="7711008" cy="3479755"/>
          </a:xfrm>
          <a:prstGeom prst="rect">
            <a:avLst/>
          </a:prstGeom>
        </p:spPr>
      </p:pic>
      <p:graphicFrame>
        <p:nvGraphicFramePr>
          <p:cNvPr id="8" name="Table 7">
            <a:extLst>
              <a:ext uri="{FF2B5EF4-FFF2-40B4-BE49-F238E27FC236}">
                <a16:creationId xmlns:a16="http://schemas.microsoft.com/office/drawing/2014/main" id="{BF4A1B27-0CCC-E778-86E4-62177162A02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9844755"/>
              </p:ext>
            </p:extLst>
          </p:nvPr>
        </p:nvGraphicFramePr>
        <p:xfrm>
          <a:off x="8844873" y="3239562"/>
          <a:ext cx="1966127" cy="3442542"/>
        </p:xfrm>
        <a:graphic>
          <a:graphicData uri="http://schemas.openxmlformats.org/drawingml/2006/table">
            <a:tbl>
              <a:tblPr firstRow="1" bandRow="1">
                <a:tableStyleId>{7E9639D4-E3E2-4D34-9284-5A2195B3D0D7}</a:tableStyleId>
              </a:tblPr>
              <a:tblGrid>
                <a:gridCol w="1966127">
                  <a:extLst>
                    <a:ext uri="{9D8B030D-6E8A-4147-A177-3AD203B41FA5}">
                      <a16:colId xmlns:a16="http://schemas.microsoft.com/office/drawing/2014/main" val="2628247888"/>
                    </a:ext>
                  </a:extLst>
                </a:gridCol>
              </a:tblGrid>
              <a:tr h="893417">
                <a:tc>
                  <a:txBody>
                    <a:bodyPr/>
                    <a:lstStyle/>
                    <a:p>
                      <a:pPr algn="ctr"/>
                      <a:endParaRPr lang="en-AU" sz="1600"/>
                    </a:p>
                  </a:txBody>
                  <a:tcPr anchor="ctr"/>
                </a:tc>
                <a:extLst>
                  <a:ext uri="{0D108BD9-81ED-4DB2-BD59-A6C34878D82A}">
                    <a16:rowId xmlns:a16="http://schemas.microsoft.com/office/drawing/2014/main" val="121039014"/>
                  </a:ext>
                </a:extLst>
              </a:tr>
              <a:tr h="2549125">
                <a:tc>
                  <a:txBody>
                    <a:bodyPr/>
                    <a:lstStyle/>
                    <a:p>
                      <a:endParaRPr lang="en-AU"/>
                    </a:p>
                  </a:txBody>
                  <a:tcPr/>
                </a:tc>
                <a:extLst>
                  <a:ext uri="{0D108BD9-81ED-4DB2-BD59-A6C34878D82A}">
                    <a16:rowId xmlns:a16="http://schemas.microsoft.com/office/drawing/2014/main" val="2404981885"/>
                  </a:ext>
                </a:extLst>
              </a:tr>
            </a:tbl>
          </a:graphicData>
        </a:graphic>
      </p:graphicFrame>
      <p:sp>
        <p:nvSpPr>
          <p:cNvPr id="9" name="Rectangle 8">
            <a:extLst>
              <a:ext uri="{FF2B5EF4-FFF2-40B4-BE49-F238E27FC236}">
                <a16:creationId xmlns:a16="http://schemas.microsoft.com/office/drawing/2014/main" id="{629806F7-12B2-17F1-4D1F-2247452465CE}"/>
              </a:ext>
              <a:ext uri="{C183D7F6-B498-43B3-948B-1728B52AA6E4}">
                <adec:decorative xmlns:adec="http://schemas.microsoft.com/office/drawing/2017/decorative" val="1"/>
              </a:ext>
            </a:extLst>
          </p:cNvPr>
          <p:cNvSpPr/>
          <p:nvPr/>
        </p:nvSpPr>
        <p:spPr>
          <a:xfrm>
            <a:off x="8951578" y="3352606"/>
            <a:ext cx="1754372" cy="680484"/>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1400" b="1"/>
              <a:t>Actioning feedback</a:t>
            </a:r>
          </a:p>
        </p:txBody>
      </p:sp>
      <p:sp>
        <p:nvSpPr>
          <p:cNvPr id="2" name="Slide Number Placeholder 1">
            <a:extLst>
              <a:ext uri="{FF2B5EF4-FFF2-40B4-BE49-F238E27FC236}">
                <a16:creationId xmlns:a16="http://schemas.microsoft.com/office/drawing/2014/main" id="{5598D622-42CA-9C5C-CDA6-6F24A11A462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2679589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Sharing learning intentions and success criteria</a:t>
            </a:r>
          </a:p>
        </p:txBody>
      </p:sp>
    </p:spTree>
    <p:extLst>
      <p:ext uri="{BB962C8B-B14F-4D97-AF65-F5344CB8AC3E}">
        <p14:creationId xmlns:p14="http://schemas.microsoft.com/office/powerpoint/2010/main" val="2365169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B7AF2-0AA6-8EDB-389B-DB52B9D8A6B6}"/>
              </a:ext>
            </a:extLst>
          </p:cNvPr>
          <p:cNvSpPr>
            <a:spLocks noGrp="1"/>
          </p:cNvSpPr>
          <p:nvPr>
            <p:ph type="title"/>
          </p:nvPr>
        </p:nvSpPr>
        <p:spPr/>
        <p:txBody>
          <a:bodyPr/>
          <a:lstStyle/>
          <a:p>
            <a:r>
              <a:rPr lang="en-AU">
                <a:latin typeface="+mj-lt"/>
              </a:rPr>
              <a:t>Actioning feedback on your actual response</a:t>
            </a:r>
          </a:p>
        </p:txBody>
      </p:sp>
      <p:sp>
        <p:nvSpPr>
          <p:cNvPr id="4" name="Text Placeholder 3">
            <a:extLst>
              <a:ext uri="{FF2B5EF4-FFF2-40B4-BE49-F238E27FC236}">
                <a16:creationId xmlns:a16="http://schemas.microsoft.com/office/drawing/2014/main" id="{4A752563-B142-CF21-08AB-534EF6A81CEB}"/>
              </a:ext>
            </a:extLst>
          </p:cNvPr>
          <p:cNvSpPr>
            <a:spLocks noGrp="1"/>
          </p:cNvSpPr>
          <p:nvPr>
            <p:ph type="body" sz="quarter" idx="18"/>
          </p:nvPr>
        </p:nvSpPr>
        <p:spPr/>
        <p:txBody>
          <a:bodyPr/>
          <a:lstStyle/>
          <a:p>
            <a:r>
              <a:rPr lang="en-AU">
                <a:latin typeface="+mj-lt"/>
              </a:rPr>
              <a:t>Fine-tuning your writing using the ‘traffic lights’ method</a:t>
            </a:r>
          </a:p>
        </p:txBody>
      </p:sp>
      <p:sp>
        <p:nvSpPr>
          <p:cNvPr id="5" name="Text Placeholder 4">
            <a:extLst>
              <a:ext uri="{FF2B5EF4-FFF2-40B4-BE49-F238E27FC236}">
                <a16:creationId xmlns:a16="http://schemas.microsoft.com/office/drawing/2014/main" id="{7611C72A-A761-363D-E593-436888ACB58B}"/>
              </a:ext>
            </a:extLst>
          </p:cNvPr>
          <p:cNvSpPr>
            <a:spLocks noGrp="1"/>
          </p:cNvSpPr>
          <p:nvPr>
            <p:ph type="body" sz="quarter" idx="17"/>
          </p:nvPr>
        </p:nvSpPr>
        <p:spPr>
          <a:xfrm>
            <a:off x="360000" y="1567086"/>
            <a:ext cx="3814958" cy="4807835"/>
          </a:xfrm>
        </p:spPr>
        <p:txBody>
          <a:bodyPr/>
          <a:lstStyle/>
          <a:p>
            <a:r>
              <a:rPr lang="en-AU" sz="1600" b="1">
                <a:latin typeface="+mj-lt"/>
              </a:rPr>
              <a:t>What you need</a:t>
            </a:r>
          </a:p>
          <a:p>
            <a:pPr marL="342900" indent="-342900">
              <a:buFont typeface="Arial" panose="020B0604020202020204" pitchFamily="34" charset="0"/>
              <a:buChar char="•"/>
            </a:pPr>
            <a:r>
              <a:rPr lang="en-AU" sz="1600">
                <a:latin typeface="+mn-lt"/>
              </a:rPr>
              <a:t>your response</a:t>
            </a:r>
          </a:p>
          <a:p>
            <a:pPr marL="342900" indent="-342900">
              <a:buFont typeface="Arial" panose="020B0604020202020204" pitchFamily="34" charset="0"/>
              <a:buChar char="•"/>
            </a:pPr>
            <a:r>
              <a:rPr lang="en-AU" sz="1600">
                <a:highlight>
                  <a:srgbClr val="00FF00"/>
                </a:highlight>
                <a:latin typeface="+mn-lt"/>
              </a:rPr>
              <a:t>green highlighter </a:t>
            </a:r>
            <a:r>
              <a:rPr lang="en-AU" sz="1600">
                <a:latin typeface="+mn-lt"/>
              </a:rPr>
              <a:t>and green sticky notes for your ‘do’ annotations</a:t>
            </a:r>
          </a:p>
          <a:p>
            <a:pPr marL="342900" indent="-342900">
              <a:buFont typeface="Arial" panose="020B0604020202020204" pitchFamily="34" charset="0"/>
              <a:buChar char="•"/>
            </a:pPr>
            <a:r>
              <a:rPr lang="en-AU" sz="1600">
                <a:highlight>
                  <a:srgbClr val="FFFF00"/>
                </a:highlight>
                <a:latin typeface="+mn-lt"/>
              </a:rPr>
              <a:t>orange highlighter </a:t>
            </a:r>
            <a:r>
              <a:rPr lang="en-AU" sz="1600">
                <a:latin typeface="+mn-lt"/>
              </a:rPr>
              <a:t>and orange sticky notes for your ‘fix’ annotations</a:t>
            </a:r>
          </a:p>
          <a:p>
            <a:pPr marL="342900" indent="-342900">
              <a:buFont typeface="Arial" panose="020B0604020202020204" pitchFamily="34" charset="0"/>
              <a:buChar char="•"/>
            </a:pPr>
            <a:r>
              <a:rPr lang="en-AU" sz="1600">
                <a:highlight>
                  <a:srgbClr val="FBDBE7"/>
                </a:highlight>
                <a:latin typeface="+mn-lt"/>
              </a:rPr>
              <a:t>red or pink highlighter</a:t>
            </a:r>
            <a:r>
              <a:rPr lang="en-AU" sz="1600">
                <a:latin typeface="+mn-lt"/>
              </a:rPr>
              <a:t> and red or pink sticky notes for your ‘ask’ annotations</a:t>
            </a:r>
          </a:p>
          <a:p>
            <a:endParaRPr lang="en-AU" b="1"/>
          </a:p>
        </p:txBody>
      </p:sp>
      <p:sp>
        <p:nvSpPr>
          <p:cNvPr id="6" name="Text Placeholder 4">
            <a:extLst>
              <a:ext uri="{FF2B5EF4-FFF2-40B4-BE49-F238E27FC236}">
                <a16:creationId xmlns:a16="http://schemas.microsoft.com/office/drawing/2014/main" id="{E0235710-E291-A113-09BA-C5D4C341DC52}"/>
              </a:ext>
            </a:extLst>
          </p:cNvPr>
          <p:cNvSpPr txBox="1">
            <a:spLocks/>
          </p:cNvSpPr>
          <p:nvPr/>
        </p:nvSpPr>
        <p:spPr>
          <a:xfrm>
            <a:off x="4768771" y="1567086"/>
            <a:ext cx="671523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a:latin typeface="+mj-lt"/>
              </a:rPr>
              <a:t>The traffic lights method will help you reflect, revise and rewrite</a:t>
            </a:r>
          </a:p>
          <a:p>
            <a:pPr marL="228600" indent="-228600">
              <a:buFont typeface="+mj-lt"/>
              <a:buAutoNum type="arabicPeriod"/>
            </a:pPr>
            <a:r>
              <a:rPr lang="en-AU" sz="1600">
                <a:latin typeface="+mn-lt"/>
              </a:rPr>
              <a:t>Highlight in green where you have done well. On a green sticky note, outline how you can carry the content or approach you applied forward.</a:t>
            </a:r>
          </a:p>
          <a:p>
            <a:pPr marL="228600" indent="-228600">
              <a:buFont typeface="+mj-lt"/>
              <a:buAutoNum type="arabicPeriod"/>
            </a:pPr>
            <a:r>
              <a:rPr lang="en-AU" sz="1600">
                <a:latin typeface="+mn-lt"/>
              </a:rPr>
              <a:t>Highlight in orange parts that were identified as needing improvement, which you know how to improve. On an orange sticky note, explain how you will refine your writing to implement the feedback provided.</a:t>
            </a:r>
          </a:p>
          <a:p>
            <a:pPr marL="228600" indent="-228600">
              <a:buFont typeface="+mj-lt"/>
              <a:buAutoNum type="arabicPeriod"/>
            </a:pPr>
            <a:r>
              <a:rPr lang="en-AU" sz="1600">
                <a:latin typeface="+mn-lt"/>
              </a:rPr>
              <a:t>Highlight in red the sections that were identified as needing improvement, which you don’t know how to improve. On a red sticky note labelled ‘ask’, write questions to ask your teacher and a peer marker.</a:t>
            </a:r>
          </a:p>
          <a:p>
            <a:endParaRPr lang="en-AU" sz="1200"/>
          </a:p>
        </p:txBody>
      </p:sp>
      <p:sp>
        <p:nvSpPr>
          <p:cNvPr id="2" name="Slide Number Placeholder 1">
            <a:extLst>
              <a:ext uri="{FF2B5EF4-FFF2-40B4-BE49-F238E27FC236}">
                <a16:creationId xmlns:a16="http://schemas.microsoft.com/office/drawing/2014/main" id="{67FA60DF-C2FC-7B76-878C-2A58076F41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2687289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E4FEB-9EC8-AD88-4B38-ACA94267E262}"/>
              </a:ext>
            </a:extLst>
          </p:cNvPr>
          <p:cNvSpPr>
            <a:spLocks noGrp="1"/>
          </p:cNvSpPr>
          <p:nvPr>
            <p:ph type="title"/>
          </p:nvPr>
        </p:nvSpPr>
        <p:spPr/>
        <p:txBody>
          <a:bodyPr/>
          <a:lstStyle/>
          <a:p>
            <a:r>
              <a:rPr lang="en-AU">
                <a:latin typeface="+mj-lt"/>
              </a:rPr>
              <a:t>Checking in with your learning (3)</a:t>
            </a:r>
          </a:p>
        </p:txBody>
      </p:sp>
      <p:sp>
        <p:nvSpPr>
          <p:cNvPr id="6" name="Text Placeholder 5">
            <a:extLst>
              <a:ext uri="{FF2B5EF4-FFF2-40B4-BE49-F238E27FC236}">
                <a16:creationId xmlns:a16="http://schemas.microsoft.com/office/drawing/2014/main" id="{F8191B40-EBDA-1B9E-FEC6-9DD81647512F}"/>
              </a:ext>
            </a:extLst>
          </p:cNvPr>
          <p:cNvSpPr>
            <a:spLocks noGrp="1"/>
          </p:cNvSpPr>
          <p:nvPr>
            <p:ph type="body" sz="quarter" idx="18"/>
          </p:nvPr>
        </p:nvSpPr>
        <p:spPr/>
        <p:txBody>
          <a:bodyPr/>
          <a:lstStyle/>
          <a:p>
            <a:r>
              <a:rPr lang="en-AU">
                <a:latin typeface="+mj-lt"/>
              </a:rPr>
              <a:t>Consolidating your understanding of effective feedback</a:t>
            </a:r>
          </a:p>
        </p:txBody>
      </p:sp>
      <p:sp>
        <p:nvSpPr>
          <p:cNvPr id="4" name="Text Placeholder 3">
            <a:extLst>
              <a:ext uri="{FF2B5EF4-FFF2-40B4-BE49-F238E27FC236}">
                <a16:creationId xmlns:a16="http://schemas.microsoft.com/office/drawing/2014/main" id="{54FBFB9E-1090-F4C4-5098-CCB26E3E64E0}"/>
              </a:ext>
            </a:extLst>
          </p:cNvPr>
          <p:cNvSpPr>
            <a:spLocks noGrp="1"/>
          </p:cNvSpPr>
          <p:nvPr>
            <p:ph type="body" sz="quarter" idx="17"/>
          </p:nvPr>
        </p:nvSpPr>
        <p:spPr>
          <a:xfrm>
            <a:off x="360000" y="1567086"/>
            <a:ext cx="5379063" cy="4807835"/>
          </a:xfrm>
        </p:spPr>
        <p:txBody>
          <a:bodyPr/>
          <a:lstStyle/>
          <a:p>
            <a:r>
              <a:rPr lang="en-AU" sz="1800" b="1">
                <a:latin typeface="+mn-lt"/>
              </a:rPr>
              <a:t>Discussion </a:t>
            </a:r>
            <a:r>
              <a:rPr lang="en-AU" sz="1800">
                <a:latin typeface="+mn-lt"/>
              </a:rPr>
              <a:t>–</a:t>
            </a:r>
            <a:r>
              <a:rPr lang="en-AU" sz="1800" b="1">
                <a:latin typeface="+mn-lt"/>
              </a:rPr>
              <a:t> </a:t>
            </a:r>
            <a:r>
              <a:rPr lang="en-AU" sz="1800">
                <a:latin typeface="+mn-lt"/>
              </a:rPr>
              <a:t>after building upon your understanding of the process of giving, receiving and actioning feedback, what would you do differently when approaching this process in future?</a:t>
            </a:r>
          </a:p>
          <a:p>
            <a:r>
              <a:rPr lang="en-AU" sz="1800" b="1">
                <a:latin typeface="+mn-lt"/>
              </a:rPr>
              <a:t>Recording new knowledge </a:t>
            </a:r>
            <a:r>
              <a:rPr lang="en-AU" sz="1800">
                <a:latin typeface="+mn-lt"/>
              </a:rPr>
              <a:t>–</a:t>
            </a:r>
            <a:r>
              <a:rPr lang="en-AU" sz="1800" b="1">
                <a:latin typeface="+mn-lt"/>
              </a:rPr>
              <a:t> </a:t>
            </a:r>
            <a:r>
              <a:rPr lang="en-AU" sz="1800">
                <a:latin typeface="+mn-lt"/>
              </a:rPr>
              <a:t>revisit your KWLH table. Can you add any notes to the L and H columns?</a:t>
            </a:r>
          </a:p>
          <a:p>
            <a:r>
              <a:rPr lang="en-AU" sz="1800" b="1">
                <a:latin typeface="+mn-lt"/>
              </a:rPr>
              <a:t>Checking understanding </a:t>
            </a:r>
            <a:r>
              <a:rPr lang="en-AU" sz="1800">
                <a:latin typeface="+mn-lt"/>
              </a:rPr>
              <a:t>–</a:t>
            </a:r>
            <a:r>
              <a:rPr lang="en-AU" sz="1800" b="1">
                <a:latin typeface="+mn-lt"/>
              </a:rPr>
              <a:t> </a:t>
            </a:r>
            <a:r>
              <a:rPr lang="en-AU" sz="1800">
                <a:latin typeface="+mn-lt"/>
              </a:rPr>
              <a:t>look at a paragraph of a partner’s work and practise giving feedback according to the class ‘philosophy’</a:t>
            </a:r>
          </a:p>
        </p:txBody>
      </p:sp>
      <p:pic>
        <p:nvPicPr>
          <p:cNvPr id="5" name="Picture 4" descr="A table with the headers – What do I know? What do I want to know? What have I learned? How can I learn more?">
            <a:extLst>
              <a:ext uri="{FF2B5EF4-FFF2-40B4-BE49-F238E27FC236}">
                <a16:creationId xmlns:a16="http://schemas.microsoft.com/office/drawing/2014/main" id="{25F45C57-AA0C-13AA-C55E-E57DEC50A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052"/>
          <a:stretch/>
        </p:blipFill>
        <p:spPr>
          <a:xfrm>
            <a:off x="6073294" y="1586053"/>
            <a:ext cx="5770704" cy="1645285"/>
          </a:xfrm>
          <a:prstGeom prst="rect">
            <a:avLst/>
          </a:prstGeom>
          <a:noFill/>
        </p:spPr>
      </p:pic>
      <p:sp>
        <p:nvSpPr>
          <p:cNvPr id="2" name="Slide Number Placeholder 1">
            <a:extLst>
              <a:ext uri="{FF2B5EF4-FFF2-40B4-BE49-F238E27FC236}">
                <a16:creationId xmlns:a16="http://schemas.microsoft.com/office/drawing/2014/main" id="{01935C32-8E25-9CE8-8082-77D6B2D70E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1256878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anim calcmode="lin" valueType="num">
                                      <p:cBhvr>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F632C5-C265-35C0-D5A8-DC88A0121833}"/>
              </a:ext>
            </a:extLst>
          </p:cNvPr>
          <p:cNvSpPr>
            <a:spLocks noGrp="1"/>
          </p:cNvSpPr>
          <p:nvPr>
            <p:ph type="ctrTitle"/>
          </p:nvPr>
        </p:nvSpPr>
        <p:spPr/>
        <p:txBody>
          <a:bodyPr/>
          <a:lstStyle/>
          <a:p>
            <a:r>
              <a:rPr lang="en-AU">
                <a:latin typeface="+mj-lt"/>
              </a:rPr>
              <a:t>Step 4 – editing</a:t>
            </a:r>
          </a:p>
        </p:txBody>
      </p:sp>
    </p:spTree>
    <p:extLst>
      <p:ext uri="{BB962C8B-B14F-4D97-AF65-F5344CB8AC3E}">
        <p14:creationId xmlns:p14="http://schemas.microsoft.com/office/powerpoint/2010/main" val="3866658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7BB20F22-1A5C-F616-1493-6FCE9B00C01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0DBAC29D-DD18-55CA-5E19-0BFAA2EDCA5E}"/>
              </a:ext>
            </a:extLst>
          </p:cNvPr>
          <p:cNvSpPr>
            <a:spLocks noGrp="1"/>
          </p:cNvSpPr>
          <p:nvPr>
            <p:ph type="title"/>
          </p:nvPr>
        </p:nvSpPr>
        <p:spPr/>
        <p:txBody>
          <a:bodyPr/>
          <a:lstStyle/>
          <a:p>
            <a:r>
              <a:rPr lang="en-AU">
                <a:latin typeface="+mj-lt"/>
              </a:rPr>
              <a:t>What is editing?</a:t>
            </a:r>
          </a:p>
        </p:txBody>
      </p:sp>
      <p:sp>
        <p:nvSpPr>
          <p:cNvPr id="6" name="Text Placeholder 5">
            <a:extLst>
              <a:ext uri="{FF2B5EF4-FFF2-40B4-BE49-F238E27FC236}">
                <a16:creationId xmlns:a16="http://schemas.microsoft.com/office/drawing/2014/main" id="{C686907A-8ACC-778B-8460-07556BA2D4AA}"/>
              </a:ext>
            </a:extLst>
          </p:cNvPr>
          <p:cNvSpPr>
            <a:spLocks noGrp="1"/>
          </p:cNvSpPr>
          <p:nvPr>
            <p:ph type="body" sz="quarter" idx="18"/>
          </p:nvPr>
        </p:nvSpPr>
        <p:spPr/>
        <p:txBody>
          <a:bodyPr/>
          <a:lstStyle/>
          <a:p>
            <a:r>
              <a:rPr lang="en-AU">
                <a:latin typeface="+mj-lt"/>
              </a:rPr>
              <a:t>How can I best prepare my work for publication?</a:t>
            </a:r>
          </a:p>
        </p:txBody>
      </p:sp>
      <p:sp>
        <p:nvSpPr>
          <p:cNvPr id="5" name="Text Placeholder 4">
            <a:extLst>
              <a:ext uri="{FF2B5EF4-FFF2-40B4-BE49-F238E27FC236}">
                <a16:creationId xmlns:a16="http://schemas.microsoft.com/office/drawing/2014/main" id="{1D674AA8-DB21-A361-C8FA-8DBBC6C622C5}"/>
              </a:ext>
            </a:extLst>
          </p:cNvPr>
          <p:cNvSpPr>
            <a:spLocks noGrp="1"/>
          </p:cNvSpPr>
          <p:nvPr>
            <p:ph type="body" sz="quarter" idx="17"/>
          </p:nvPr>
        </p:nvSpPr>
        <p:spPr/>
        <p:txBody>
          <a:bodyPr/>
          <a:lstStyle/>
          <a:p>
            <a:r>
              <a:rPr lang="en-AU">
                <a:latin typeface="+mn-lt"/>
              </a:rPr>
              <a:t>Editing is the final process before publication. It can have many stages but it involves taking your work to the next level to make sure you present your best efforts.</a:t>
            </a:r>
          </a:p>
          <a:p>
            <a:r>
              <a:rPr lang="en-AU">
                <a:latin typeface="+mn-lt"/>
              </a:rPr>
              <a:t>After all, you have brainstormed, planned, drafted, actioned feedback, edited and edited again.</a:t>
            </a:r>
          </a:p>
          <a:p>
            <a:r>
              <a:rPr lang="en-AU">
                <a:latin typeface="+mn-lt"/>
              </a:rPr>
              <a:t>You want it to be your best work, right?</a:t>
            </a:r>
          </a:p>
        </p:txBody>
      </p:sp>
      <p:sp>
        <p:nvSpPr>
          <p:cNvPr id="13" name="Rectangle 3">
            <a:extLst>
              <a:ext uri="{FF2B5EF4-FFF2-40B4-BE49-F238E27FC236}">
                <a16:creationId xmlns:a16="http://schemas.microsoft.com/office/drawing/2014/main" id="{E0DB050C-50E0-C675-8EDA-4E7E93536632}"/>
              </a:ext>
            </a:extLst>
          </p:cNvPr>
          <p:cNvSpPr>
            <a:spLocks noChangeArrowheads="1"/>
          </p:cNvSpPr>
          <p:nvPr/>
        </p:nvSpPr>
        <p:spPr bwMode="auto">
          <a:xfrm>
            <a:off x="5399998" y="6419001"/>
            <a:ext cx="39469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Photo by </a:t>
            </a:r>
            <a:r>
              <a:rPr kumimoji="0" lang="en-US" altLang="en-US" sz="1200" b="0" i="0" u="none" strike="noStrike" cap="none" normalizeH="0" baseline="0" err="1">
                <a:ln>
                  <a:noFill/>
                </a:ln>
                <a:solidFill>
                  <a:schemeClr val="tx1"/>
                </a:solidFill>
                <a:effectLst/>
                <a:latin typeface="Arial" panose="020B0604020202020204" pitchFamily="34" charset="0"/>
                <a:hlinkClick r:id="rId4"/>
              </a:rPr>
              <a:t>Jaredd</a:t>
            </a:r>
            <a:r>
              <a:rPr kumimoji="0" lang="en-US" altLang="en-US" sz="1200" b="0" i="0" u="none" strike="noStrike" cap="none" normalizeH="0" baseline="0">
                <a:ln>
                  <a:noFill/>
                </a:ln>
                <a:solidFill>
                  <a:schemeClr val="tx1"/>
                </a:solidFill>
                <a:effectLst/>
                <a:latin typeface="Arial" panose="020B0604020202020204" pitchFamily="34" charset="0"/>
                <a:hlinkClick r:id="rId4"/>
              </a:rPr>
              <a:t> Craig</a:t>
            </a:r>
            <a:r>
              <a:rPr kumimoji="0" lang="en-US" altLang="en-US" sz="1200" b="0" i="0" u="none" strike="noStrike" cap="none" normalizeH="0" baseline="0">
                <a:ln>
                  <a:noFill/>
                </a:ln>
                <a:solidFill>
                  <a:schemeClr val="tx1"/>
                </a:solidFill>
                <a:effectLst/>
                <a:latin typeface="Arial" panose="020B0604020202020204" pitchFamily="34" charset="0"/>
              </a:rPr>
              <a:t> on </a:t>
            </a:r>
            <a:r>
              <a:rPr kumimoji="0" lang="en-US" altLang="en-US" sz="1200" b="0" i="0" u="none" strike="noStrike" cap="none" normalizeH="0" baseline="0" err="1">
                <a:ln>
                  <a:noFill/>
                </a:ln>
                <a:solidFill>
                  <a:schemeClr val="tx1"/>
                </a:solidFill>
                <a:effectLst/>
                <a:latin typeface="Arial" panose="020B0604020202020204" pitchFamily="34" charset="0"/>
                <a:hlinkClick r:id="rId5"/>
              </a:rPr>
              <a:t>Unsplash</a:t>
            </a:r>
            <a:r>
              <a:rPr kumimoji="0" lang="en-US" altLang="en-US" sz="1200" b="0" i="0" u="none" strike="noStrike" cap="none" normalizeH="0" baseline="0">
                <a:ln>
                  <a:noFill/>
                </a:ln>
                <a:solidFill>
                  <a:schemeClr val="tx1"/>
                </a:solidFill>
                <a:effectLst/>
                <a:latin typeface="Arial" panose="020B0604020202020204" pitchFamily="34" charset="0"/>
              </a:rPr>
              <a:t> </a:t>
            </a:r>
          </a:p>
        </p:txBody>
      </p:sp>
      <p:sp>
        <p:nvSpPr>
          <p:cNvPr id="4" name="Slide Number Placeholder 3">
            <a:extLst>
              <a:ext uri="{FF2B5EF4-FFF2-40B4-BE49-F238E27FC236}">
                <a16:creationId xmlns:a16="http://schemas.microsoft.com/office/drawing/2014/main" id="{791AF713-1EAC-0D64-D920-33D20B5EA5B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4265619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9466E-C9D2-B1A5-147D-251B177B411D}"/>
              </a:ext>
            </a:extLst>
          </p:cNvPr>
          <p:cNvSpPr>
            <a:spLocks noGrp="1"/>
          </p:cNvSpPr>
          <p:nvPr>
            <p:ph type="title"/>
          </p:nvPr>
        </p:nvSpPr>
        <p:spPr/>
        <p:txBody>
          <a:bodyPr/>
          <a:lstStyle/>
          <a:p>
            <a:r>
              <a:rPr lang="en-AU">
                <a:latin typeface="+mj-lt"/>
              </a:rPr>
              <a:t>Modelled example of editing</a:t>
            </a:r>
          </a:p>
        </p:txBody>
      </p:sp>
      <p:sp>
        <p:nvSpPr>
          <p:cNvPr id="4" name="Text Placeholder 3">
            <a:extLst>
              <a:ext uri="{FF2B5EF4-FFF2-40B4-BE49-F238E27FC236}">
                <a16:creationId xmlns:a16="http://schemas.microsoft.com/office/drawing/2014/main" id="{3D076E79-BA30-1628-E886-46825759E029}"/>
              </a:ext>
            </a:extLst>
          </p:cNvPr>
          <p:cNvSpPr>
            <a:spLocks noGrp="1"/>
          </p:cNvSpPr>
          <p:nvPr>
            <p:ph type="body" sz="quarter" idx="18"/>
          </p:nvPr>
        </p:nvSpPr>
        <p:spPr/>
        <p:txBody>
          <a:bodyPr/>
          <a:lstStyle/>
          <a:p>
            <a:r>
              <a:rPr lang="en-AU">
                <a:latin typeface="+mj-lt"/>
              </a:rPr>
              <a:t>What has this person done to improve their work? </a:t>
            </a:r>
          </a:p>
        </p:txBody>
      </p:sp>
      <p:sp>
        <p:nvSpPr>
          <p:cNvPr id="5" name="Text Placeholder 4">
            <a:extLst>
              <a:ext uri="{FF2B5EF4-FFF2-40B4-BE49-F238E27FC236}">
                <a16:creationId xmlns:a16="http://schemas.microsoft.com/office/drawing/2014/main" id="{DD8B269A-2924-63B0-8B4F-F9A3C981C669}"/>
              </a:ext>
            </a:extLst>
          </p:cNvPr>
          <p:cNvSpPr>
            <a:spLocks noGrp="1"/>
          </p:cNvSpPr>
          <p:nvPr>
            <p:ph type="body" sz="quarter" idx="17"/>
          </p:nvPr>
        </p:nvSpPr>
        <p:spPr/>
        <p:txBody>
          <a:bodyPr/>
          <a:lstStyle/>
          <a:p>
            <a:r>
              <a:rPr lang="en-AU" sz="1800" b="1">
                <a:solidFill>
                  <a:schemeClr val="tx2"/>
                </a:solidFill>
                <a:latin typeface="+mj-lt"/>
              </a:rPr>
              <a:t>Original text</a:t>
            </a:r>
          </a:p>
          <a:p>
            <a:r>
              <a:rPr lang="en-AU" sz="1800">
                <a:latin typeface="+mn-lt"/>
              </a:rPr>
              <a:t>I am so </a:t>
            </a:r>
            <a:r>
              <a:rPr lang="en-AU" sz="1800" err="1">
                <a:latin typeface="+mn-lt"/>
              </a:rPr>
              <a:t>greatful</a:t>
            </a:r>
            <a:r>
              <a:rPr lang="en-AU" sz="1800">
                <a:latin typeface="+mn-lt"/>
              </a:rPr>
              <a:t> for social media, </a:t>
            </a:r>
            <a:r>
              <a:rPr lang="en-AU" sz="1800" err="1">
                <a:latin typeface="+mn-lt"/>
              </a:rPr>
              <a:t>alot</a:t>
            </a:r>
            <a:r>
              <a:rPr lang="en-AU" sz="1800">
                <a:latin typeface="+mn-lt"/>
              </a:rPr>
              <a:t> of adults criticise social media and think that kids are getting up to all kinds of no good on there but without it the pandemic would have been even more difficult for us kids. My parents just say …</a:t>
            </a:r>
          </a:p>
          <a:p>
            <a:r>
              <a:rPr lang="en-AU" sz="1800" b="1">
                <a:solidFill>
                  <a:schemeClr val="accent2"/>
                </a:solidFill>
                <a:latin typeface="+mj-lt"/>
              </a:rPr>
              <a:t>Improved text</a:t>
            </a:r>
          </a:p>
          <a:p>
            <a:r>
              <a:rPr lang="en-AU" sz="1800">
                <a:effectLst/>
                <a:latin typeface="+mn-lt"/>
                <a:ea typeface="Calibri" panose="020F0502020204030204" pitchFamily="34" charset="0"/>
              </a:rPr>
              <a:t>I am so grateful for social media. Although many adults criticise social media and think that kids are just passive victims, without it the pandemic would have been unbearable. Without it, I wouldn’t have had the supportive messages of my friends … </a:t>
            </a:r>
            <a:endParaRPr lang="en-AU" sz="1800">
              <a:latin typeface="+mn-lt"/>
            </a:endParaRPr>
          </a:p>
        </p:txBody>
      </p:sp>
      <p:sp>
        <p:nvSpPr>
          <p:cNvPr id="2" name="Slide Number Placeholder 1">
            <a:extLst>
              <a:ext uri="{FF2B5EF4-FFF2-40B4-BE49-F238E27FC236}">
                <a16:creationId xmlns:a16="http://schemas.microsoft.com/office/drawing/2014/main" id="{592E4240-B4DE-F139-EC16-D247A041C0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2825469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21349-373F-4A87-7BF2-F76B29B64136}"/>
              </a:ext>
            </a:extLst>
          </p:cNvPr>
          <p:cNvSpPr>
            <a:spLocks noGrp="1"/>
          </p:cNvSpPr>
          <p:nvPr>
            <p:ph type="title"/>
          </p:nvPr>
        </p:nvSpPr>
        <p:spPr/>
        <p:txBody>
          <a:bodyPr/>
          <a:lstStyle/>
          <a:p>
            <a:r>
              <a:rPr lang="en-AU">
                <a:latin typeface="+mj-lt"/>
              </a:rPr>
              <a:t>General advice about editing</a:t>
            </a:r>
          </a:p>
        </p:txBody>
      </p:sp>
      <p:sp>
        <p:nvSpPr>
          <p:cNvPr id="4" name="Text Placeholder 3">
            <a:extLst>
              <a:ext uri="{FF2B5EF4-FFF2-40B4-BE49-F238E27FC236}">
                <a16:creationId xmlns:a16="http://schemas.microsoft.com/office/drawing/2014/main" id="{E394C716-370C-8268-BA23-F2AB1AEB1F25}"/>
              </a:ext>
            </a:extLst>
          </p:cNvPr>
          <p:cNvSpPr>
            <a:spLocks noGrp="1"/>
          </p:cNvSpPr>
          <p:nvPr>
            <p:ph type="body" sz="quarter" idx="18"/>
          </p:nvPr>
        </p:nvSpPr>
        <p:spPr/>
        <p:txBody>
          <a:bodyPr/>
          <a:lstStyle/>
          <a:p>
            <a:r>
              <a:rPr lang="en-AU">
                <a:latin typeface="+mj-lt"/>
              </a:rPr>
              <a:t>It’s tough to see errors in your own work</a:t>
            </a:r>
          </a:p>
        </p:txBody>
      </p:sp>
      <p:sp>
        <p:nvSpPr>
          <p:cNvPr id="5" name="Text Placeholder 4">
            <a:extLst>
              <a:ext uri="{FF2B5EF4-FFF2-40B4-BE49-F238E27FC236}">
                <a16:creationId xmlns:a16="http://schemas.microsoft.com/office/drawing/2014/main" id="{B0C47C74-CBBA-7C33-2B1E-431C808CA145}"/>
              </a:ext>
            </a:extLst>
          </p:cNvPr>
          <p:cNvSpPr>
            <a:spLocks noGrp="1"/>
          </p:cNvSpPr>
          <p:nvPr>
            <p:ph type="body" sz="quarter" idx="17"/>
          </p:nvPr>
        </p:nvSpPr>
        <p:spPr/>
        <p:txBody>
          <a:bodyPr/>
          <a:lstStyle/>
          <a:p>
            <a:r>
              <a:rPr lang="en-AU">
                <a:latin typeface="+mn-lt"/>
              </a:rPr>
              <a:t>There are 2 strategies you can use to combat this fact</a:t>
            </a:r>
          </a:p>
          <a:p>
            <a:r>
              <a:rPr lang="en-AU">
                <a:solidFill>
                  <a:schemeClr val="tx2"/>
                </a:solidFill>
                <a:latin typeface="+mn-lt"/>
              </a:rPr>
              <a:t>Work with a partner to get a second pair of eyes </a:t>
            </a:r>
            <a:r>
              <a:rPr lang="en-AU">
                <a:latin typeface="+mn-lt"/>
              </a:rPr>
              <a:t>– we’ve spent so long on our own writing that we may not be able to see the mistakes or weaknesses anymore.</a:t>
            </a:r>
          </a:p>
          <a:p>
            <a:r>
              <a:rPr lang="en-AU">
                <a:solidFill>
                  <a:schemeClr val="tx2"/>
                </a:solidFill>
                <a:latin typeface="+mn-lt"/>
              </a:rPr>
              <a:t>Edit for a specific aspect of language or the task </a:t>
            </a:r>
            <a:r>
              <a:rPr lang="en-AU">
                <a:latin typeface="+mn-lt"/>
              </a:rPr>
              <a:t>– don’t try to edit for everything all at once. Edit through your piece for spelling. Then again for punctuation. Then again for sentence structure. Then again for effective word choices.</a:t>
            </a:r>
          </a:p>
        </p:txBody>
      </p:sp>
      <p:sp>
        <p:nvSpPr>
          <p:cNvPr id="2" name="Slide Number Placeholder 1">
            <a:extLst>
              <a:ext uri="{FF2B5EF4-FFF2-40B4-BE49-F238E27FC236}">
                <a16:creationId xmlns:a16="http://schemas.microsoft.com/office/drawing/2014/main" id="{9D65CDC9-3470-A459-E383-178B011A3E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3276317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E4FEB-9EC8-AD88-4B38-ACA94267E262}"/>
              </a:ext>
            </a:extLst>
          </p:cNvPr>
          <p:cNvSpPr>
            <a:spLocks noGrp="1"/>
          </p:cNvSpPr>
          <p:nvPr>
            <p:ph type="title"/>
          </p:nvPr>
        </p:nvSpPr>
        <p:spPr/>
        <p:txBody>
          <a:bodyPr/>
          <a:lstStyle/>
          <a:p>
            <a:r>
              <a:rPr lang="en-AU">
                <a:latin typeface="+mj-lt"/>
              </a:rPr>
              <a:t>Checking in with your learning (4)</a:t>
            </a:r>
          </a:p>
        </p:txBody>
      </p:sp>
      <p:sp>
        <p:nvSpPr>
          <p:cNvPr id="6" name="Text Placeholder 5">
            <a:extLst>
              <a:ext uri="{FF2B5EF4-FFF2-40B4-BE49-F238E27FC236}">
                <a16:creationId xmlns:a16="http://schemas.microsoft.com/office/drawing/2014/main" id="{F8191B40-EBDA-1B9E-FEC6-9DD81647512F}"/>
              </a:ext>
            </a:extLst>
          </p:cNvPr>
          <p:cNvSpPr>
            <a:spLocks noGrp="1"/>
          </p:cNvSpPr>
          <p:nvPr>
            <p:ph type="body" sz="quarter" idx="18"/>
          </p:nvPr>
        </p:nvSpPr>
        <p:spPr/>
        <p:txBody>
          <a:bodyPr/>
          <a:lstStyle/>
          <a:p>
            <a:r>
              <a:rPr lang="en-AU">
                <a:latin typeface="+mj-lt"/>
              </a:rPr>
              <a:t>Consolidating your understanding of the editing process</a:t>
            </a:r>
          </a:p>
        </p:txBody>
      </p:sp>
      <p:sp>
        <p:nvSpPr>
          <p:cNvPr id="4" name="Text Placeholder 3">
            <a:extLst>
              <a:ext uri="{FF2B5EF4-FFF2-40B4-BE49-F238E27FC236}">
                <a16:creationId xmlns:a16="http://schemas.microsoft.com/office/drawing/2014/main" id="{54FBFB9E-1090-F4C4-5098-CCB26E3E64E0}"/>
              </a:ext>
            </a:extLst>
          </p:cNvPr>
          <p:cNvSpPr>
            <a:spLocks noGrp="1"/>
          </p:cNvSpPr>
          <p:nvPr>
            <p:ph type="body" sz="quarter" idx="17"/>
          </p:nvPr>
        </p:nvSpPr>
        <p:spPr>
          <a:xfrm>
            <a:off x="360000" y="1567086"/>
            <a:ext cx="5463284" cy="4807835"/>
          </a:xfrm>
        </p:spPr>
        <p:txBody>
          <a:bodyPr/>
          <a:lstStyle/>
          <a:p>
            <a:r>
              <a:rPr lang="en-AU" b="1">
                <a:latin typeface="+mn-lt"/>
              </a:rPr>
              <a:t>Discussion </a:t>
            </a:r>
            <a:r>
              <a:rPr lang="en-AU">
                <a:latin typeface="+mn-lt"/>
              </a:rPr>
              <a:t>–</a:t>
            </a:r>
            <a:r>
              <a:rPr lang="en-AU" b="1">
                <a:latin typeface="+mn-lt"/>
              </a:rPr>
              <a:t> </a:t>
            </a:r>
            <a:r>
              <a:rPr lang="en-AU">
                <a:latin typeface="+mn-lt"/>
              </a:rPr>
              <a:t>what approaches can you take to edit your writing effectively? Where does the editing process fit in with your current class work?</a:t>
            </a:r>
          </a:p>
          <a:p>
            <a:r>
              <a:rPr lang="en-AU" b="1">
                <a:latin typeface="+mn-lt"/>
              </a:rPr>
              <a:t>Recording new knowledge </a:t>
            </a:r>
            <a:r>
              <a:rPr lang="en-AU">
                <a:latin typeface="+mn-lt"/>
              </a:rPr>
              <a:t>–</a:t>
            </a:r>
            <a:r>
              <a:rPr lang="en-AU" b="1">
                <a:latin typeface="+mn-lt"/>
              </a:rPr>
              <a:t> </a:t>
            </a:r>
            <a:r>
              <a:rPr lang="en-AU">
                <a:latin typeface="+mn-lt"/>
              </a:rPr>
              <a:t>revisit your KWLH table. Can you add any notes to the L and H columns?</a:t>
            </a:r>
          </a:p>
          <a:p>
            <a:r>
              <a:rPr lang="en-AU" b="1">
                <a:latin typeface="+mn-lt"/>
              </a:rPr>
              <a:t>Assessing learning </a:t>
            </a:r>
            <a:r>
              <a:rPr lang="en-AU">
                <a:latin typeface="+mn-lt"/>
              </a:rPr>
              <a:t>–</a:t>
            </a:r>
            <a:r>
              <a:rPr lang="en-AU" b="1">
                <a:latin typeface="+mn-lt"/>
              </a:rPr>
              <a:t> </a:t>
            </a:r>
            <a:r>
              <a:rPr lang="en-AU">
                <a:latin typeface="+mn-lt"/>
              </a:rPr>
              <a:t>test your partner. Put at least 6 errors of different kinds into one paragraph and see if they can find them all.</a:t>
            </a:r>
          </a:p>
        </p:txBody>
      </p:sp>
      <p:pic>
        <p:nvPicPr>
          <p:cNvPr id="5" name="Picture 4" descr="A table with the headers – What do I know? What do I want to know? What have I learned? How can I learn more?">
            <a:extLst>
              <a:ext uri="{FF2B5EF4-FFF2-40B4-BE49-F238E27FC236}">
                <a16:creationId xmlns:a16="http://schemas.microsoft.com/office/drawing/2014/main" id="{25F45C57-AA0C-13AA-C55E-E57DEC50A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052"/>
          <a:stretch/>
        </p:blipFill>
        <p:spPr>
          <a:xfrm>
            <a:off x="6073294" y="1586053"/>
            <a:ext cx="5770704" cy="1645285"/>
          </a:xfrm>
          <a:prstGeom prst="rect">
            <a:avLst/>
          </a:prstGeom>
          <a:noFill/>
        </p:spPr>
      </p:pic>
      <p:sp>
        <p:nvSpPr>
          <p:cNvPr id="2" name="Slide Number Placeholder 1">
            <a:extLst>
              <a:ext uri="{FF2B5EF4-FFF2-40B4-BE49-F238E27FC236}">
                <a16:creationId xmlns:a16="http://schemas.microsoft.com/office/drawing/2014/main" id="{01935C32-8E25-9CE8-8082-77D6B2D70E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2099946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anim calcmode="lin" valueType="num">
                                      <p:cBhvr>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DAABAD-2B45-9BD7-27CD-AAB99E4016DA}"/>
              </a:ext>
            </a:extLst>
          </p:cNvPr>
          <p:cNvSpPr>
            <a:spLocks noGrp="1"/>
          </p:cNvSpPr>
          <p:nvPr>
            <p:ph type="ctrTitle"/>
          </p:nvPr>
        </p:nvSpPr>
        <p:spPr/>
        <p:txBody>
          <a:bodyPr/>
          <a:lstStyle/>
          <a:p>
            <a:r>
              <a:rPr lang="en-AU">
                <a:latin typeface="+mj-lt"/>
              </a:rPr>
              <a:t>Consolidating your understanding of the writing process</a:t>
            </a:r>
          </a:p>
        </p:txBody>
      </p:sp>
    </p:spTree>
    <p:extLst>
      <p:ext uri="{BB962C8B-B14F-4D97-AF65-F5344CB8AC3E}">
        <p14:creationId xmlns:p14="http://schemas.microsoft.com/office/powerpoint/2010/main" val="2170439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168A4-6C44-0C6F-267A-92C46123477C}"/>
              </a:ext>
            </a:extLst>
          </p:cNvPr>
          <p:cNvSpPr>
            <a:spLocks noGrp="1"/>
          </p:cNvSpPr>
          <p:nvPr>
            <p:ph type="title"/>
          </p:nvPr>
        </p:nvSpPr>
        <p:spPr>
          <a:xfrm>
            <a:off x="360000" y="360000"/>
            <a:ext cx="11484000" cy="545601"/>
          </a:xfrm>
        </p:spPr>
        <p:txBody>
          <a:bodyPr anchor="t">
            <a:normAutofit/>
          </a:bodyPr>
          <a:lstStyle/>
          <a:p>
            <a:r>
              <a:rPr lang="en-AU">
                <a:latin typeface="+mj-lt"/>
              </a:rPr>
              <a:t>The writing process – what do we now know? </a:t>
            </a:r>
          </a:p>
        </p:txBody>
      </p:sp>
      <p:sp>
        <p:nvSpPr>
          <p:cNvPr id="20" name="Text Placeholder 3">
            <a:extLst>
              <a:ext uri="{FF2B5EF4-FFF2-40B4-BE49-F238E27FC236}">
                <a16:creationId xmlns:a16="http://schemas.microsoft.com/office/drawing/2014/main" id="{85D7C556-3DF7-4E91-3B2E-6B27EB52FD78}"/>
              </a:ext>
            </a:extLst>
          </p:cNvPr>
          <p:cNvSpPr>
            <a:spLocks noGrp="1"/>
          </p:cNvSpPr>
          <p:nvPr>
            <p:ph type="body" sz="quarter" idx="18"/>
          </p:nvPr>
        </p:nvSpPr>
        <p:spPr>
          <a:xfrm>
            <a:off x="360000" y="982520"/>
            <a:ext cx="11484000" cy="310015"/>
          </a:xfrm>
        </p:spPr>
        <p:txBody>
          <a:bodyPr/>
          <a:lstStyle/>
          <a:p>
            <a:r>
              <a:rPr lang="en-US">
                <a:latin typeface="+mj-lt"/>
              </a:rPr>
              <a:t>Using newly learned knowledge to improve our writing</a:t>
            </a:r>
          </a:p>
        </p:txBody>
      </p:sp>
      <p:sp>
        <p:nvSpPr>
          <p:cNvPr id="22" name="Content Placeholder 4">
            <a:extLst>
              <a:ext uri="{FF2B5EF4-FFF2-40B4-BE49-F238E27FC236}">
                <a16:creationId xmlns:a16="http://schemas.microsoft.com/office/drawing/2014/main" id="{9D61B973-84B3-C50F-7248-EC056C32A399}"/>
              </a:ext>
            </a:extLst>
          </p:cNvPr>
          <p:cNvSpPr>
            <a:spLocks noGrp="1"/>
          </p:cNvSpPr>
          <p:nvPr>
            <p:ph sz="quarter" idx="4294967295"/>
          </p:nvPr>
        </p:nvSpPr>
        <p:spPr>
          <a:xfrm>
            <a:off x="360000" y="1479550"/>
            <a:ext cx="8313738" cy="2841625"/>
          </a:xfrm>
        </p:spPr>
        <p:txBody>
          <a:bodyPr/>
          <a:lstStyle/>
          <a:p>
            <a:r>
              <a:rPr lang="en-US" sz="1800">
                <a:latin typeface="+mn-lt"/>
              </a:rPr>
              <a:t>Cast your mind back to the beginning of this PowerPoint where you were introduced to </a:t>
            </a:r>
            <a:r>
              <a:rPr lang="en-US" sz="1800" b="1">
                <a:latin typeface="+mn-lt"/>
              </a:rPr>
              <a:t>‘the writing process’</a:t>
            </a:r>
            <a:r>
              <a:rPr lang="en-US" sz="1800">
                <a:latin typeface="+mn-lt"/>
              </a:rPr>
              <a:t>. It was here that we compared this process to having a </a:t>
            </a:r>
            <a:r>
              <a:rPr lang="en-US" sz="1800" b="1">
                <a:latin typeface="+mn-lt"/>
              </a:rPr>
              <a:t>‘toolbox’ </a:t>
            </a:r>
            <a:r>
              <a:rPr lang="en-US" sz="1800">
                <a:latin typeface="+mn-lt"/>
              </a:rPr>
              <a:t>full of strategies that you confidently use to compose a polished piece of writing.</a:t>
            </a:r>
          </a:p>
          <a:p>
            <a:r>
              <a:rPr lang="en-US" sz="1800">
                <a:latin typeface="+mn-lt"/>
              </a:rPr>
              <a:t>By using the steps of the writing process (brainstorming, drafting, feedback and editing) you are more likely in being able to reach your writing objective.</a:t>
            </a:r>
          </a:p>
        </p:txBody>
      </p:sp>
      <p:pic>
        <p:nvPicPr>
          <p:cNvPr id="19" name="Picture 18" descr="Man fishing in lake">
            <a:extLst>
              <a:ext uri="{FF2B5EF4-FFF2-40B4-BE49-F238E27FC236}">
                <a16:creationId xmlns:a16="http://schemas.microsoft.com/office/drawing/2014/main" id="{F1530ED0-AA33-C409-11B9-EC2E6819FC7F}"/>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8866598" y="1479653"/>
            <a:ext cx="2977400" cy="2167848"/>
          </a:xfrm>
          <a:prstGeom prst="rect">
            <a:avLst/>
          </a:prstGeom>
        </p:spPr>
      </p:pic>
      <p:pic>
        <p:nvPicPr>
          <p:cNvPr id="5" name="Graphic 4">
            <a:extLst>
              <a:ext uri="{FF2B5EF4-FFF2-40B4-BE49-F238E27FC236}">
                <a16:creationId xmlns:a16="http://schemas.microsoft.com/office/drawing/2014/main" id="{05730508-02A4-C200-65D6-B56375821C4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25245" flipH="1">
            <a:off x="9077713" y="1542952"/>
            <a:ext cx="546339" cy="570941"/>
          </a:xfrm>
          <a:prstGeom prst="rect">
            <a:avLst/>
          </a:prstGeom>
        </p:spPr>
      </p:pic>
      <p:pic>
        <p:nvPicPr>
          <p:cNvPr id="7" name="Picture 6" descr="A table with the headers – What do I know? What do I want to know? What have I learned? How can I learn more?">
            <a:extLst>
              <a:ext uri="{FF2B5EF4-FFF2-40B4-BE49-F238E27FC236}">
                <a16:creationId xmlns:a16="http://schemas.microsoft.com/office/drawing/2014/main" id="{667357DB-6CE8-FC0E-08C1-846E6F5815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0000" y="4300357"/>
            <a:ext cx="7114893" cy="2028526"/>
          </a:xfrm>
          <a:prstGeom prst="rect">
            <a:avLst/>
          </a:prstGeom>
          <a:noFill/>
        </p:spPr>
      </p:pic>
      <p:sp>
        <p:nvSpPr>
          <p:cNvPr id="23" name="Callout: Left Arrow 22">
            <a:extLst>
              <a:ext uri="{FF2B5EF4-FFF2-40B4-BE49-F238E27FC236}">
                <a16:creationId xmlns:a16="http://schemas.microsoft.com/office/drawing/2014/main" id="{0998AB01-B55E-3C65-59C0-A03F99636D62}"/>
              </a:ext>
            </a:extLst>
          </p:cNvPr>
          <p:cNvSpPr/>
          <p:nvPr/>
        </p:nvSpPr>
        <p:spPr>
          <a:xfrm>
            <a:off x="7565365" y="4300357"/>
            <a:ext cx="4278633" cy="2007047"/>
          </a:xfrm>
          <a:prstGeom prst="leftArrowCallout">
            <a:avLst>
              <a:gd name="adj1" fmla="val 7960"/>
              <a:gd name="adj2" fmla="val 10202"/>
              <a:gd name="adj3" fmla="val 7063"/>
              <a:gd name="adj4" fmla="val 89537"/>
            </a:avLst>
          </a:prstGeom>
          <a:solidFill>
            <a:srgbClr val="CCCCFF"/>
          </a:solidFill>
          <a:ln w="95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800" b="1">
                <a:solidFill>
                  <a:schemeClr val="tx1"/>
                </a:solidFill>
              </a:rPr>
              <a:t>Consolidating your learning</a:t>
            </a:r>
          </a:p>
          <a:p>
            <a:pPr marL="342900" indent="-342900">
              <a:buFont typeface="+mj-lt"/>
              <a:buAutoNum type="arabicPeriod"/>
            </a:pPr>
            <a:r>
              <a:rPr lang="en-AU" sz="1800">
                <a:solidFill>
                  <a:schemeClr val="tx1"/>
                </a:solidFill>
              </a:rPr>
              <a:t>Revisit the KWLH table that you have used throughout this PowerPoint.</a:t>
            </a:r>
          </a:p>
          <a:p>
            <a:pPr marL="342900" indent="-342900">
              <a:buFont typeface="+mj-lt"/>
              <a:buAutoNum type="arabicPeriod"/>
            </a:pPr>
            <a:r>
              <a:rPr lang="en-AU" sz="1800">
                <a:solidFill>
                  <a:schemeClr val="tx1"/>
                </a:solidFill>
              </a:rPr>
              <a:t>Compare your notes with peers. Have you learnt similar things? How can you learn more?</a:t>
            </a:r>
          </a:p>
        </p:txBody>
      </p:sp>
      <p:sp>
        <p:nvSpPr>
          <p:cNvPr id="2" name="Slide Number Placeholder 1">
            <a:extLst>
              <a:ext uri="{FF2B5EF4-FFF2-40B4-BE49-F238E27FC236}">
                <a16:creationId xmlns:a16="http://schemas.microsoft.com/office/drawing/2014/main" id="{E1D1367C-FD4C-5770-80F3-171AC75B2BC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38</a:t>
            </a:fld>
            <a:endParaRPr lang="en-AU"/>
          </a:p>
        </p:txBody>
      </p:sp>
    </p:spTree>
    <p:extLst>
      <p:ext uri="{BB962C8B-B14F-4D97-AF65-F5344CB8AC3E}">
        <p14:creationId xmlns:p14="http://schemas.microsoft.com/office/powerpoint/2010/main" val="2883650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a:ln>
                  <a:noFill/>
                </a:ln>
                <a:solidFill>
                  <a:srgbClr val="CBEDFD"/>
                </a:solidFill>
                <a:effectLst/>
                <a:uLnTx/>
                <a:uFillTx/>
                <a:ea typeface="+mn-ea"/>
                <a:cs typeface="+mn-cs"/>
              </a:rPr>
              <a:t> </a:t>
            </a:r>
            <a:r>
              <a:rPr kumimoji="0" lang="en-AU" sz="1100" b="0" i="0" u="none" strike="noStrike" kern="1200" cap="none" spc="0" normalizeH="0" baseline="0" noProof="0">
                <a:ln>
                  <a:noFill/>
                </a:ln>
                <a:solidFill>
                  <a:srgbClr val="FFFFFF"/>
                </a:solidFill>
                <a:effectLst/>
                <a:uLnTx/>
                <a:uFillTx/>
                <a:ea typeface="+mn-ea"/>
                <a:cs typeface="+mn-cs"/>
              </a:rPr>
              <a:t>and the NSW Curriculum website </a:t>
            </a:r>
            <a:r>
              <a:rPr kumimoji="0" lang="en-AU" sz="11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latin typeface="+mn-lt"/>
              </a:rPr>
              <a:t>English K–10 © Syllabus NSW Education Standards Authority (NESA) for and on behalf of the Crown in right of the State of New South Wales, [Year of publication].</a:t>
            </a:r>
          </a:p>
          <a:p>
            <a:r>
              <a:rPr lang="en-AU">
                <a:latin typeface="+mn-lt"/>
              </a:rPr>
              <a:t>Australian Education Research Organisation (AERO) (2024a) </a:t>
            </a:r>
            <a:r>
              <a:rPr lang="en-AU">
                <a:latin typeface="+mn-lt"/>
                <a:hlinkClick r:id="rId6"/>
              </a:rPr>
              <a:t>Explain learning objectives</a:t>
            </a:r>
            <a:r>
              <a:rPr lang="en-AU">
                <a:latin typeface="+mn-lt"/>
              </a:rPr>
              <a:t>, AERO, accessed 16 April 2024.</a:t>
            </a:r>
          </a:p>
          <a:p>
            <a:r>
              <a:rPr lang="en-AU">
                <a:latin typeface="+mn-lt"/>
              </a:rPr>
              <a:t>AERO (Australian Education Research Organisation) (2024b) </a:t>
            </a:r>
            <a:r>
              <a:rPr lang="en-AU">
                <a:latin typeface="+mn-lt"/>
                <a:hlinkClick r:id="rId7"/>
              </a:rPr>
              <a:t>Why explicit instruction works</a:t>
            </a:r>
            <a:r>
              <a:rPr lang="en-AU">
                <a:latin typeface="+mn-lt"/>
              </a:rPr>
              <a:t>, AERO website, accessed 16 April 2024.</a:t>
            </a:r>
          </a:p>
          <a:p>
            <a:r>
              <a:rPr lang="en-AU">
                <a:latin typeface="+mn-lt"/>
              </a:rPr>
              <a:t>Black P and </a:t>
            </a:r>
            <a:r>
              <a:rPr lang="en-AU" err="1">
                <a:latin typeface="+mn-lt"/>
              </a:rPr>
              <a:t>Wiliam</a:t>
            </a:r>
            <a:r>
              <a:rPr lang="en-AU">
                <a:latin typeface="+mn-lt"/>
              </a:rPr>
              <a:t> D (2018) ‘</a:t>
            </a:r>
            <a:r>
              <a:rPr lang="en-AU">
                <a:latin typeface="+mn-lt"/>
                <a:hlinkClick r:id="rId8"/>
              </a:rPr>
              <a:t>Classroom assessment and pedagogy</a:t>
            </a:r>
            <a:r>
              <a:rPr lang="en-AU">
                <a:latin typeface="+mn-lt"/>
              </a:rPr>
              <a:t>’, Assessment in Education Principles Policy and Practice, 25(1):1–25.</a:t>
            </a:r>
          </a:p>
          <a:p>
            <a:r>
              <a:rPr lang="en-AU">
                <a:latin typeface="+mn-lt"/>
              </a:rPr>
              <a:t>CESE (Centre for Education Statistics and Evaluation) (2017) </a:t>
            </a:r>
            <a:r>
              <a:rPr lang="en-AU">
                <a:latin typeface="+mn-lt"/>
                <a:hlinkClick r:id="rId9"/>
              </a:rPr>
              <a:t>Cognitive load theory: Research that teachers really need to understand</a:t>
            </a:r>
            <a:r>
              <a:rPr lang="en-AU">
                <a:latin typeface="+mn-lt"/>
              </a:rPr>
              <a:t>, NSW Department of Education, accessed 16 April 2024.</a:t>
            </a:r>
          </a:p>
          <a:p>
            <a:r>
              <a:rPr lang="en-AU">
                <a:latin typeface="+mn-lt"/>
              </a:rPr>
              <a:t>Clarke S (2014) Outstanding formative assessment: culture and practice, Hodder Education, Great Britain.</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327695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4" name="Picture Placeholder 3">
            <a:extLst>
              <a:ext uri="{FF2B5EF4-FFF2-40B4-BE49-F238E27FC236}">
                <a16:creationId xmlns:a16="http://schemas.microsoft.com/office/drawing/2014/main" id="{53002128-B96A-073B-486C-1BFCBD00F7E6}"/>
              </a:ext>
            </a:extLst>
          </p:cNvPr>
          <p:cNvSpPr>
            <a:spLocks noGrp="1"/>
          </p:cNvSpPr>
          <p:nvPr>
            <p:ph type="pic" sz="quarter" idx="13"/>
          </p:nvPr>
        </p:nvSpPr>
        <p:spPr>
          <a:xfrm>
            <a:off x="359998" y="1909282"/>
            <a:ext cx="11483999" cy="4786718"/>
          </a:xfrm>
        </p:spPr>
        <p:txBody>
          <a:bodyPr/>
          <a:lstStyle/>
          <a:p>
            <a:pPr>
              <a:lnSpc>
                <a:spcPct val="150000"/>
              </a:lnSpc>
            </a:pPr>
            <a:r>
              <a:rPr lang="en-AU" sz="2000" b="1">
                <a:solidFill>
                  <a:schemeClr val="accent1"/>
                </a:solidFill>
                <a:latin typeface="+mj-lt"/>
                <a:cs typeface="Arial" panose="020B0604020202020204" pitchFamily="34" charset="0"/>
              </a:rPr>
              <a:t>We are learning to</a:t>
            </a:r>
            <a:endParaRPr lang="en-AU" sz="2000" b="1">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defRPr/>
            </a:pPr>
            <a:r>
              <a:rPr lang="en-AU" sz="2000">
                <a:latin typeface="+mn-lt"/>
                <a:cs typeface="Arial" panose="020B0604020202020204" pitchFamily="34" charset="0"/>
              </a:rPr>
              <a:t>understand the stages of the writing process</a:t>
            </a:r>
          </a:p>
          <a:p>
            <a:pPr marL="342900" indent="-342900">
              <a:lnSpc>
                <a:spcPct val="150000"/>
              </a:lnSpc>
              <a:buFont typeface="Arial" panose="020B0604020202020204" pitchFamily="34" charset="0"/>
              <a:buChar char="•"/>
              <a:defRPr/>
            </a:pPr>
            <a:r>
              <a:rPr lang="en-AU" sz="2000">
                <a:latin typeface="+mn-lt"/>
                <a:cs typeface="Arial" panose="020B0604020202020204" pitchFamily="34" charset="0"/>
              </a:rPr>
              <a:t>use the writing process to develop effective compositions.</a:t>
            </a:r>
          </a:p>
          <a:p>
            <a:pPr marL="342900" indent="-342900">
              <a:lnSpc>
                <a:spcPct val="150000"/>
              </a:lnSpc>
              <a:buFont typeface="Arial" panose="020B0604020202020204" pitchFamily="34" charset="0"/>
              <a:buChar char="•"/>
            </a:pPr>
            <a:r>
              <a:rPr lang="en-AU" sz="2000">
                <a:latin typeface="+mn-lt"/>
                <a:cs typeface="Arial" panose="020B0604020202020204" pitchFamily="34" charset="0"/>
              </a:rPr>
              <a:t>[insert learning intention].</a:t>
            </a:r>
          </a:p>
          <a:p>
            <a:pPr>
              <a:lnSpc>
                <a:spcPct val="150000"/>
              </a:lnSpc>
            </a:pPr>
            <a:r>
              <a:rPr lang="en-AU" sz="2000" b="1">
                <a:solidFill>
                  <a:schemeClr val="accent1"/>
                </a:solidFill>
                <a:latin typeface="+mj-lt"/>
                <a:cs typeface="Arial" panose="020B0604020202020204" pitchFamily="34" charset="0"/>
              </a:rPr>
              <a:t>We can</a:t>
            </a:r>
            <a:endParaRPr lang="en-US" sz="2000">
              <a:solidFill>
                <a:schemeClr val="accent1"/>
              </a:solidFill>
              <a:latin typeface="+mj-lt"/>
              <a:cs typeface="Arial" panose="020B0604020202020204" pitchFamily="34" charset="0"/>
            </a:endParaRPr>
          </a:p>
          <a:p>
            <a:pPr marL="342900" indent="-342900">
              <a:lnSpc>
                <a:spcPct val="150000"/>
              </a:lnSpc>
              <a:buFont typeface="Arial"/>
              <a:buChar char="•"/>
            </a:pPr>
            <a:r>
              <a:rPr lang="en-AU" sz="2000">
                <a:latin typeface="+mn-lt"/>
                <a:cs typeface="Arial" panose="020B0604020202020204" pitchFamily="34" charset="0"/>
              </a:rPr>
              <a:t>[classroom teacher to insert co-constructed success criteria]</a:t>
            </a:r>
            <a:endParaRPr lang="en-US" sz="2000">
              <a:latin typeface="+mn-lt"/>
              <a:cs typeface="Arial" panose="020B0604020202020204" pitchFamily="34" charset="0"/>
            </a:endParaRPr>
          </a:p>
          <a:p>
            <a:pPr marL="342900" indent="-342900">
              <a:lnSpc>
                <a:spcPct val="150000"/>
              </a:lnSpc>
              <a:buFont typeface="Arial"/>
              <a:buChar char="•"/>
            </a:pPr>
            <a:r>
              <a:rPr lang="en-AU" sz="2000">
                <a:latin typeface="+mn-lt"/>
                <a:ea typeface="+mn-lt"/>
                <a:cs typeface="Arial" panose="020B0604020202020204" pitchFamily="34" charset="0"/>
              </a:rPr>
              <a:t>[classroom teacher to insert co-constructed success criteria]</a:t>
            </a:r>
            <a:endParaRPr lang="en-US" sz="2000">
              <a:latin typeface="+mn-lt"/>
              <a:ea typeface="+mn-lt"/>
              <a:cs typeface="Arial" panose="020B0604020202020204" pitchFamily="34" charset="0"/>
            </a:endParaRPr>
          </a:p>
          <a:p>
            <a:pPr marL="342900" indent="-342900">
              <a:lnSpc>
                <a:spcPct val="150000"/>
              </a:lnSpc>
              <a:buFont typeface="Arial"/>
              <a:buChar char="•"/>
            </a:pPr>
            <a:r>
              <a:rPr lang="en-AU" sz="2000">
                <a:latin typeface="+mn-lt"/>
                <a:ea typeface="+mn-lt"/>
                <a:cs typeface="Arial" panose="020B0604020202020204" pitchFamily="34" charset="0"/>
              </a:rPr>
              <a:t>[classroom teacher to insert co-constructed success criteria].</a:t>
            </a:r>
            <a:endParaRPr lang="en-AU">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04015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F4A4B-0319-A506-1C5A-8E0C8D4574A4}"/>
              </a:ext>
            </a:extLst>
          </p:cNvPr>
          <p:cNvSpPr>
            <a:spLocks noGrp="1"/>
          </p:cNvSpPr>
          <p:nvPr>
            <p:ph type="title"/>
          </p:nvPr>
        </p:nvSpPr>
        <p:spPr/>
        <p:txBody>
          <a:bodyPr/>
          <a:lstStyle/>
          <a:p>
            <a:r>
              <a:rPr lang="en-AU"/>
              <a:t>References (2)</a:t>
            </a:r>
          </a:p>
        </p:txBody>
      </p:sp>
      <p:sp>
        <p:nvSpPr>
          <p:cNvPr id="6" name="Text Placeholder 5">
            <a:extLst>
              <a:ext uri="{FF2B5EF4-FFF2-40B4-BE49-F238E27FC236}">
                <a16:creationId xmlns:a16="http://schemas.microsoft.com/office/drawing/2014/main" id="{6FF91D00-CA2E-BA28-CC9A-5F4B19D23FD1}"/>
              </a:ext>
            </a:extLst>
          </p:cNvPr>
          <p:cNvSpPr>
            <a:spLocks noGrp="1"/>
          </p:cNvSpPr>
          <p:nvPr>
            <p:ph type="body" sz="quarter" idx="17"/>
          </p:nvPr>
        </p:nvSpPr>
        <p:spPr/>
        <p:txBody>
          <a:bodyPr/>
          <a:lstStyle/>
          <a:p>
            <a:r>
              <a:rPr lang="en-AU" sz="1200">
                <a:latin typeface="+mn-lt"/>
              </a:rPr>
              <a:t>Clarke S, Timperley H, Hattie J (2003) Unlocking formative assessment: Practical strategies for enhancing students’ learning in the primary and intermediate classroom, Hodder Moa Beckett, Auckland NZ, 2003.</a:t>
            </a:r>
          </a:p>
          <a:p>
            <a:r>
              <a:rPr lang="en-AU" sz="1200">
                <a:latin typeface="+mn-lt"/>
              </a:rPr>
              <a:t>Griffin P (2018) Assessment for teaching, Cambridge University Press. </a:t>
            </a:r>
          </a:p>
          <a:p>
            <a:r>
              <a:rPr lang="en-AU" sz="1200">
                <a:latin typeface="+mn-lt"/>
              </a:rPr>
              <a:t>State of New South Wales (Department of Education) (2024.) </a:t>
            </a:r>
            <a:r>
              <a:rPr lang="en-AU" sz="1200">
                <a:latin typeface="+mn-lt"/>
                <a:hlinkClick r:id="rId2"/>
              </a:rPr>
              <a:t>Explicit teaching strategies</a:t>
            </a:r>
            <a:r>
              <a:rPr lang="en-AU" sz="1200">
                <a:latin typeface="+mn-lt"/>
              </a:rPr>
              <a:t>, NSW Department of Education website, accessed 5 April 2024. </a:t>
            </a:r>
          </a:p>
          <a:p>
            <a:r>
              <a:rPr lang="en-AU" sz="1200">
                <a:latin typeface="+mn-lt"/>
              </a:rPr>
              <a:t>State of New South Wales (Department of Education) (2024) the </a:t>
            </a:r>
            <a:r>
              <a:rPr lang="en-AU" sz="1200">
                <a:latin typeface="+mn-lt"/>
                <a:hlinkClick r:id="rId3"/>
              </a:rPr>
              <a:t>Explicit teaching – Driving learning and engagement</a:t>
            </a:r>
            <a:r>
              <a:rPr lang="en-AU" sz="1200">
                <a:latin typeface="+mn-lt"/>
              </a:rPr>
              <a:t>, Centre for Education Statistics and Evaluation website, accessed 5 April 2024. </a:t>
            </a:r>
          </a:p>
          <a:p>
            <a:r>
              <a:rPr lang="en-AU" sz="1200">
                <a:latin typeface="+mn-lt"/>
              </a:rPr>
              <a:t>State of New South Wales (Department of Education) (n.d.) </a:t>
            </a:r>
            <a:r>
              <a:rPr lang="en-AU" sz="1200">
                <a:latin typeface="+mn-lt"/>
                <a:hlinkClick r:id="rId4"/>
              </a:rPr>
              <a:t>Digital Learning Selector</a:t>
            </a:r>
            <a:r>
              <a:rPr lang="en-AU" sz="1200">
                <a:latin typeface="+mn-lt"/>
              </a:rPr>
              <a:t>, NSW Department of Education website, accessed 5 April 2024. </a:t>
            </a:r>
          </a:p>
          <a:p>
            <a:r>
              <a:rPr lang="en-AU" sz="1200">
                <a:latin typeface="+mn-lt"/>
              </a:rPr>
              <a:t>Wiliam D (2014) ‘</a:t>
            </a:r>
            <a:r>
              <a:rPr lang="en-AU" sz="1200">
                <a:latin typeface="+mn-lt"/>
                <a:hlinkClick r:id="rId5"/>
              </a:rPr>
              <a:t>The right questions, the right way </a:t>
            </a:r>
            <a:r>
              <a:rPr lang="en-AU" sz="1200">
                <a:latin typeface="+mn-lt"/>
              </a:rPr>
              <a:t>’, Educational Leadership, 71(6).</a:t>
            </a:r>
          </a:p>
        </p:txBody>
      </p:sp>
      <p:sp>
        <p:nvSpPr>
          <p:cNvPr id="2" name="Slide Number Placeholder 1">
            <a:extLst>
              <a:ext uri="{FF2B5EF4-FFF2-40B4-BE49-F238E27FC236}">
                <a16:creationId xmlns:a16="http://schemas.microsoft.com/office/drawing/2014/main" id="{076B89DE-B3C0-0F3C-83A5-3B7A349EF7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803602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panose="020B0604020202020204" pitchFamily="34" charset="0"/>
              </a:rPr>
              <a:t>Connecting learning </a:t>
            </a:r>
            <a:endParaRPr lang="en-AU">
              <a:latin typeface="+mj-lt"/>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168A4-6C44-0C6F-267A-92C46123477C}"/>
              </a:ext>
            </a:extLst>
          </p:cNvPr>
          <p:cNvSpPr>
            <a:spLocks noGrp="1"/>
          </p:cNvSpPr>
          <p:nvPr>
            <p:ph type="title"/>
          </p:nvPr>
        </p:nvSpPr>
        <p:spPr>
          <a:xfrm>
            <a:off x="360000" y="360000"/>
            <a:ext cx="11484000" cy="545601"/>
          </a:xfrm>
        </p:spPr>
        <p:txBody>
          <a:bodyPr anchor="t">
            <a:normAutofit/>
          </a:bodyPr>
          <a:lstStyle/>
          <a:p>
            <a:r>
              <a:rPr lang="en-AU">
                <a:latin typeface="+mj-lt"/>
              </a:rPr>
              <a:t>The writing process – what do you know? </a:t>
            </a:r>
          </a:p>
        </p:txBody>
      </p:sp>
      <p:sp>
        <p:nvSpPr>
          <p:cNvPr id="20" name="Text Placeholder 3">
            <a:extLst>
              <a:ext uri="{FF2B5EF4-FFF2-40B4-BE49-F238E27FC236}">
                <a16:creationId xmlns:a16="http://schemas.microsoft.com/office/drawing/2014/main" id="{85D7C556-3DF7-4E91-3B2E-6B27EB52FD78}"/>
              </a:ext>
            </a:extLst>
          </p:cNvPr>
          <p:cNvSpPr>
            <a:spLocks noGrp="1"/>
          </p:cNvSpPr>
          <p:nvPr>
            <p:ph type="body" sz="quarter" idx="18"/>
          </p:nvPr>
        </p:nvSpPr>
        <p:spPr>
          <a:xfrm>
            <a:off x="360000" y="982520"/>
            <a:ext cx="11484000" cy="310015"/>
          </a:xfrm>
        </p:spPr>
        <p:txBody>
          <a:bodyPr/>
          <a:lstStyle/>
          <a:p>
            <a:r>
              <a:rPr lang="en-US">
                <a:latin typeface="+mj-lt"/>
              </a:rPr>
              <a:t>Activating your thoughts on the writing process by connecting with your past learning and experience</a:t>
            </a:r>
          </a:p>
        </p:txBody>
      </p:sp>
      <p:sp>
        <p:nvSpPr>
          <p:cNvPr id="22" name="Content Placeholder 4">
            <a:extLst>
              <a:ext uri="{FF2B5EF4-FFF2-40B4-BE49-F238E27FC236}">
                <a16:creationId xmlns:a16="http://schemas.microsoft.com/office/drawing/2014/main" id="{9D61B973-84B3-C50F-7248-EC056C32A399}"/>
              </a:ext>
            </a:extLst>
          </p:cNvPr>
          <p:cNvSpPr>
            <a:spLocks noGrp="1"/>
          </p:cNvSpPr>
          <p:nvPr>
            <p:ph sz="quarter" idx="4294967295"/>
          </p:nvPr>
        </p:nvSpPr>
        <p:spPr>
          <a:xfrm>
            <a:off x="360000" y="1479653"/>
            <a:ext cx="8021638" cy="2430713"/>
          </a:xfrm>
        </p:spPr>
        <p:txBody>
          <a:bodyPr/>
          <a:lstStyle/>
          <a:p>
            <a:r>
              <a:rPr lang="en-US" sz="1800">
                <a:latin typeface="+mn-lt"/>
              </a:rPr>
              <a:t>Think back to a time when you have composed a piece of writing. This might have been an assessment task that you in Year 6, or it might have been a story that you wrote over the summer holidays, or an email that you sent to someone to convince them of your opinion on something. Ponder on this for a moment… did you use a ‘</a:t>
            </a:r>
            <a:r>
              <a:rPr lang="en-US" sz="1800" b="1">
                <a:latin typeface="+mn-lt"/>
              </a:rPr>
              <a:t>process’ </a:t>
            </a:r>
            <a:r>
              <a:rPr lang="en-US" sz="1800">
                <a:latin typeface="+mn-lt"/>
              </a:rPr>
              <a:t>to help you write? What do you think a ‘</a:t>
            </a:r>
            <a:r>
              <a:rPr lang="en-US" sz="1800" b="1">
                <a:latin typeface="+mn-lt"/>
              </a:rPr>
              <a:t>writing process</a:t>
            </a:r>
            <a:r>
              <a:rPr lang="en-US" sz="1800">
                <a:latin typeface="+mn-lt"/>
              </a:rPr>
              <a:t>’ might mean?</a:t>
            </a:r>
          </a:p>
        </p:txBody>
      </p:sp>
      <p:pic>
        <p:nvPicPr>
          <p:cNvPr id="7" name="Picture 6" descr="A table with the headers – What do I know? What do I want to know? What have I learned? How can I learn more?">
            <a:extLst>
              <a:ext uri="{FF2B5EF4-FFF2-40B4-BE49-F238E27FC236}">
                <a16:creationId xmlns:a16="http://schemas.microsoft.com/office/drawing/2014/main" id="{667357DB-6CE8-FC0E-08C1-846E6F5815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000" y="4037744"/>
            <a:ext cx="8035982" cy="2291138"/>
          </a:xfrm>
          <a:prstGeom prst="rect">
            <a:avLst/>
          </a:prstGeom>
          <a:noFill/>
        </p:spPr>
      </p:pic>
      <p:pic>
        <p:nvPicPr>
          <p:cNvPr id="19" name="Picture 18" descr="Man fishing in lake">
            <a:extLst>
              <a:ext uri="{FF2B5EF4-FFF2-40B4-BE49-F238E27FC236}">
                <a16:creationId xmlns:a16="http://schemas.microsoft.com/office/drawing/2014/main" id="{F1530ED0-AA33-C409-11B9-EC2E6819FC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66598" y="1479653"/>
            <a:ext cx="2977400" cy="2167848"/>
          </a:xfrm>
          <a:prstGeom prst="rect">
            <a:avLst/>
          </a:prstGeom>
        </p:spPr>
      </p:pic>
      <p:sp>
        <p:nvSpPr>
          <p:cNvPr id="23" name="Callout: Left Arrow 22">
            <a:extLst>
              <a:ext uri="{FF2B5EF4-FFF2-40B4-BE49-F238E27FC236}">
                <a16:creationId xmlns:a16="http://schemas.microsoft.com/office/drawing/2014/main" id="{0998AB01-B55E-3C65-59C0-A03F99636D62}"/>
              </a:ext>
            </a:extLst>
          </p:cNvPr>
          <p:cNvSpPr/>
          <p:nvPr/>
        </p:nvSpPr>
        <p:spPr>
          <a:xfrm>
            <a:off x="8486454" y="3868626"/>
            <a:ext cx="3357545" cy="2460256"/>
          </a:xfrm>
          <a:prstGeom prst="leftArrowCallout">
            <a:avLst>
              <a:gd name="adj1" fmla="val 7960"/>
              <a:gd name="adj2" fmla="val 10202"/>
              <a:gd name="adj3" fmla="val 7063"/>
              <a:gd name="adj4" fmla="val 87722"/>
            </a:avLst>
          </a:prstGeom>
          <a:solidFill>
            <a:srgbClr val="CCCCFF"/>
          </a:solidFill>
          <a:ln w="95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14000"/>
              </a:lnSpc>
              <a:spcAft>
                <a:spcPts val="600"/>
              </a:spcAft>
              <a:buFont typeface="+mj-lt"/>
              <a:buAutoNum type="arabicPeriod"/>
            </a:pPr>
            <a:r>
              <a:rPr lang="en-AU" sz="1600">
                <a:solidFill>
                  <a:schemeClr val="tx1"/>
                </a:solidFill>
              </a:rPr>
              <a:t>Draw this KWLH table into your book.</a:t>
            </a:r>
          </a:p>
          <a:p>
            <a:pPr marL="342900" indent="-342900">
              <a:lnSpc>
                <a:spcPct val="114000"/>
              </a:lnSpc>
              <a:spcAft>
                <a:spcPts val="600"/>
              </a:spcAft>
              <a:buFont typeface="+mj-lt"/>
              <a:buAutoNum type="arabicPeriod"/>
            </a:pPr>
            <a:r>
              <a:rPr lang="en-AU" sz="1600">
                <a:solidFill>
                  <a:schemeClr val="tx1"/>
                </a:solidFill>
              </a:rPr>
              <a:t>Connect with your past learning by completing the first column.</a:t>
            </a:r>
          </a:p>
          <a:p>
            <a:pPr marL="342900" indent="-342900">
              <a:lnSpc>
                <a:spcPct val="114000"/>
              </a:lnSpc>
              <a:spcAft>
                <a:spcPts val="600"/>
              </a:spcAft>
              <a:buFont typeface="+mj-lt"/>
              <a:buAutoNum type="arabicPeriod"/>
            </a:pPr>
            <a:r>
              <a:rPr lang="en-AU" sz="1600">
                <a:solidFill>
                  <a:schemeClr val="tx1"/>
                </a:solidFill>
              </a:rPr>
              <a:t>Activate your learning by completing the second column.</a:t>
            </a:r>
          </a:p>
          <a:p>
            <a:pPr marL="342900" indent="-342900">
              <a:lnSpc>
                <a:spcPct val="114000"/>
              </a:lnSpc>
              <a:spcAft>
                <a:spcPts val="600"/>
              </a:spcAft>
              <a:buFont typeface="+mj-lt"/>
              <a:buAutoNum type="arabicPeriod"/>
            </a:pPr>
            <a:endParaRPr lang="en-AU" sz="1600">
              <a:solidFill>
                <a:schemeClr val="tx1"/>
              </a:solidFill>
            </a:endParaRPr>
          </a:p>
        </p:txBody>
      </p:sp>
      <p:sp>
        <p:nvSpPr>
          <p:cNvPr id="2" name="Slide Number Placeholder 1">
            <a:extLst>
              <a:ext uri="{FF2B5EF4-FFF2-40B4-BE49-F238E27FC236}">
                <a16:creationId xmlns:a16="http://schemas.microsoft.com/office/drawing/2014/main" id="{E1D1367C-FD4C-5770-80F3-171AC75B2BC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2611360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6E0C75-131D-0D01-56B8-F0B69E33381B}"/>
              </a:ext>
            </a:extLst>
          </p:cNvPr>
          <p:cNvSpPr>
            <a:spLocks noGrp="1"/>
          </p:cNvSpPr>
          <p:nvPr>
            <p:ph type="title"/>
          </p:nvPr>
        </p:nvSpPr>
        <p:spPr/>
        <p:txBody>
          <a:bodyPr/>
          <a:lstStyle/>
          <a:p>
            <a:r>
              <a:rPr lang="en-AU">
                <a:latin typeface="+mj-lt"/>
              </a:rPr>
              <a:t>Further connecting your knowledge</a:t>
            </a:r>
          </a:p>
        </p:txBody>
      </p:sp>
      <p:sp>
        <p:nvSpPr>
          <p:cNvPr id="5" name="Text Placeholder 4">
            <a:extLst>
              <a:ext uri="{FF2B5EF4-FFF2-40B4-BE49-F238E27FC236}">
                <a16:creationId xmlns:a16="http://schemas.microsoft.com/office/drawing/2014/main" id="{5F26E49B-6F64-19BA-D17D-64CFE5DBDE42}"/>
              </a:ext>
            </a:extLst>
          </p:cNvPr>
          <p:cNvSpPr>
            <a:spLocks noGrp="1"/>
          </p:cNvSpPr>
          <p:nvPr>
            <p:ph type="body" sz="quarter" idx="18"/>
          </p:nvPr>
        </p:nvSpPr>
        <p:spPr/>
        <p:txBody>
          <a:bodyPr/>
          <a:lstStyle/>
          <a:p>
            <a:r>
              <a:rPr lang="en-AU">
                <a:latin typeface="+mj-lt"/>
              </a:rPr>
              <a:t>The writing process – what exactly is it?</a:t>
            </a:r>
          </a:p>
        </p:txBody>
      </p:sp>
      <p:sp>
        <p:nvSpPr>
          <p:cNvPr id="4" name="Text Placeholder 3">
            <a:extLst>
              <a:ext uri="{FF2B5EF4-FFF2-40B4-BE49-F238E27FC236}">
                <a16:creationId xmlns:a16="http://schemas.microsoft.com/office/drawing/2014/main" id="{4E6D560E-DB89-24D3-7632-ECA60B651242}"/>
              </a:ext>
            </a:extLst>
          </p:cNvPr>
          <p:cNvSpPr>
            <a:spLocks noGrp="1"/>
          </p:cNvSpPr>
          <p:nvPr>
            <p:ph type="body" sz="quarter" idx="17"/>
          </p:nvPr>
        </p:nvSpPr>
        <p:spPr>
          <a:xfrm>
            <a:off x="360001" y="1567087"/>
            <a:ext cx="6070610" cy="3055612"/>
          </a:xfrm>
        </p:spPr>
        <p:txBody>
          <a:bodyPr/>
          <a:lstStyle/>
          <a:p>
            <a:pPr>
              <a:spcAft>
                <a:spcPts val="600"/>
              </a:spcAft>
            </a:pPr>
            <a:r>
              <a:rPr lang="en-AU" sz="1600" b="1">
                <a:latin typeface="+mj-lt"/>
              </a:rPr>
              <a:t>Activities</a:t>
            </a:r>
          </a:p>
          <a:p>
            <a:pPr marL="457200" indent="-457200">
              <a:spcAft>
                <a:spcPts val="600"/>
              </a:spcAft>
              <a:buFont typeface="+mj-lt"/>
              <a:buAutoNum type="arabicPeriod"/>
            </a:pPr>
            <a:r>
              <a:rPr lang="en-AU" sz="1600">
                <a:latin typeface="+mn-lt"/>
              </a:rPr>
              <a:t>As a class, use a spider map on the board to brainstorm what you think the processes in ‘the writing process’ might actually be. What would you do first before you start writing?</a:t>
            </a:r>
          </a:p>
          <a:p>
            <a:pPr marL="457200" indent="-457200">
              <a:spcAft>
                <a:spcPts val="600"/>
              </a:spcAft>
              <a:buFont typeface="+mj-lt"/>
              <a:buAutoNum type="arabicPeriod"/>
            </a:pPr>
            <a:r>
              <a:rPr lang="en-AU" sz="1600">
                <a:latin typeface="+mn-lt"/>
              </a:rPr>
              <a:t>Revisit the KWLH table in your book and add any information to the first 2 columns. Has the brainstorming activity sparked any curiosity about what you want to learn about the writing process?</a:t>
            </a:r>
          </a:p>
          <a:p>
            <a:pPr>
              <a:spcAft>
                <a:spcPts val="600"/>
              </a:spcAft>
            </a:pPr>
            <a:endParaRPr lang="en-AU" sz="1600">
              <a:latin typeface="+mn-lt"/>
            </a:endParaRPr>
          </a:p>
        </p:txBody>
      </p:sp>
      <p:pic>
        <p:nvPicPr>
          <p:cNvPr id="74" name="Picture 73" descr="A table with the headers – What do I know? What do I want to know? What have I learned? How can I learn more?">
            <a:extLst>
              <a:ext uri="{FF2B5EF4-FFF2-40B4-BE49-F238E27FC236}">
                <a16:creationId xmlns:a16="http://schemas.microsoft.com/office/drawing/2014/main" id="{B3D9E10C-7095-B17A-1A35-97529A224B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052"/>
          <a:stretch/>
        </p:blipFill>
        <p:spPr>
          <a:xfrm>
            <a:off x="359998" y="4849401"/>
            <a:ext cx="6070612" cy="1730791"/>
          </a:xfrm>
          <a:prstGeom prst="rect">
            <a:avLst/>
          </a:prstGeom>
          <a:noFill/>
        </p:spPr>
      </p:pic>
      <p:graphicFrame>
        <p:nvGraphicFramePr>
          <p:cNvPr id="73" name="Content Placeholder 72" descr="A Spider map titled – the writing process.">
            <a:extLst>
              <a:ext uri="{FF2B5EF4-FFF2-40B4-BE49-F238E27FC236}">
                <a16:creationId xmlns:a16="http://schemas.microsoft.com/office/drawing/2014/main" id="{420C208A-214B-3827-8177-960AD80D5B39}"/>
              </a:ext>
            </a:extLst>
          </p:cNvPr>
          <p:cNvGraphicFramePr>
            <a:graphicFrameLocks noGrp="1"/>
          </p:cNvGraphicFramePr>
          <p:nvPr>
            <p:ph sz="quarter" idx="4294967295"/>
            <p:extLst>
              <p:ext uri="{D42A27DB-BD31-4B8C-83A1-F6EECF244321}">
                <p14:modId xmlns:p14="http://schemas.microsoft.com/office/powerpoint/2010/main" val="1721504710"/>
              </p:ext>
            </p:extLst>
          </p:nvPr>
        </p:nvGraphicFramePr>
        <p:xfrm>
          <a:off x="6430963" y="1519238"/>
          <a:ext cx="5761037" cy="4954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793653EC-50F4-86EF-66A8-F7AD45C23AC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566241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F77304-3719-2289-3FE0-FA64E4E59192}"/>
              </a:ext>
            </a:extLst>
          </p:cNvPr>
          <p:cNvSpPr>
            <a:spLocks noGrp="1"/>
          </p:cNvSpPr>
          <p:nvPr>
            <p:ph type="title"/>
          </p:nvPr>
        </p:nvSpPr>
        <p:spPr/>
        <p:txBody>
          <a:bodyPr anchor="t">
            <a:normAutofit/>
          </a:bodyPr>
          <a:lstStyle/>
          <a:p>
            <a:r>
              <a:rPr lang="en-AU">
                <a:latin typeface="+mj-lt"/>
              </a:rPr>
              <a:t>The writing process (1)</a:t>
            </a:r>
          </a:p>
        </p:txBody>
      </p:sp>
      <p:sp>
        <p:nvSpPr>
          <p:cNvPr id="27" name="Text Placeholder 3">
            <a:extLst>
              <a:ext uri="{FF2B5EF4-FFF2-40B4-BE49-F238E27FC236}">
                <a16:creationId xmlns:a16="http://schemas.microsoft.com/office/drawing/2014/main" id="{1CCE021B-A4EB-C1CA-EC08-E1F256575C25}"/>
              </a:ext>
            </a:extLst>
          </p:cNvPr>
          <p:cNvSpPr>
            <a:spLocks noGrp="1"/>
          </p:cNvSpPr>
          <p:nvPr>
            <p:ph type="body" sz="quarter" idx="18"/>
          </p:nvPr>
        </p:nvSpPr>
        <p:spPr/>
        <p:txBody>
          <a:bodyPr/>
          <a:lstStyle/>
          <a:p>
            <a:r>
              <a:rPr lang="en-AU">
                <a:latin typeface="+mj-lt"/>
              </a:rPr>
              <a:t>How can we use it to benefit our learning?</a:t>
            </a:r>
          </a:p>
        </p:txBody>
      </p:sp>
      <p:sp>
        <p:nvSpPr>
          <p:cNvPr id="7" name="Text Placeholder 6">
            <a:extLst>
              <a:ext uri="{FF2B5EF4-FFF2-40B4-BE49-F238E27FC236}">
                <a16:creationId xmlns:a16="http://schemas.microsoft.com/office/drawing/2014/main" id="{B0080B8B-61A1-BC6D-2C67-33BD42695EDC}"/>
              </a:ext>
            </a:extLst>
          </p:cNvPr>
          <p:cNvSpPr>
            <a:spLocks noGrp="1"/>
          </p:cNvSpPr>
          <p:nvPr>
            <p:ph sz="quarter" idx="19"/>
          </p:nvPr>
        </p:nvSpPr>
        <p:spPr/>
        <p:txBody>
          <a:bodyPr>
            <a:normAutofit/>
          </a:bodyPr>
          <a:lstStyle/>
          <a:p>
            <a:r>
              <a:rPr lang="en-AU" b="1">
                <a:latin typeface="+mj-lt"/>
              </a:rPr>
              <a:t>What is in your toolbox? </a:t>
            </a:r>
          </a:p>
          <a:p>
            <a:pPr marL="342900" indent="-342900">
              <a:buFont typeface="Arial" panose="020B0604020202020204" pitchFamily="34" charset="0"/>
              <a:buChar char="•"/>
            </a:pPr>
            <a:r>
              <a:rPr lang="en-AU">
                <a:latin typeface="+mn-lt"/>
              </a:rPr>
              <a:t>In what ways is a writer like an artist or builder or mechanic?</a:t>
            </a:r>
          </a:p>
          <a:p>
            <a:pPr marL="342900" indent="-342900">
              <a:buFont typeface="Arial" panose="020B0604020202020204" pitchFamily="34" charset="0"/>
              <a:buChar char="•"/>
            </a:pPr>
            <a:r>
              <a:rPr lang="en-AU">
                <a:latin typeface="+mn-lt"/>
              </a:rPr>
              <a:t>What is similar and different about all the tools they use?</a:t>
            </a:r>
          </a:p>
          <a:p>
            <a:pPr marL="342900" indent="-342900">
              <a:buFont typeface="Arial" panose="020B0604020202020204" pitchFamily="34" charset="0"/>
              <a:buChar char="•"/>
            </a:pPr>
            <a:r>
              <a:rPr lang="en-AU">
                <a:latin typeface="+mn-lt"/>
              </a:rPr>
              <a:t>Why is a process important to them all?</a:t>
            </a:r>
          </a:p>
        </p:txBody>
      </p:sp>
      <p:pic>
        <p:nvPicPr>
          <p:cNvPr id="13" name="Picture 12" descr="Toolbox">
            <a:extLst>
              <a:ext uri="{FF2B5EF4-FFF2-40B4-BE49-F238E27FC236}">
                <a16:creationId xmlns:a16="http://schemas.microsoft.com/office/drawing/2014/main" id="{F6B4B735-363A-B3FB-CE60-B1AB8F8228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24599" y="1562470"/>
            <a:ext cx="5507038" cy="4814518"/>
          </a:xfrm>
          <a:prstGeom prst="rect">
            <a:avLst/>
          </a:prstGeom>
          <a:noFill/>
        </p:spPr>
      </p:pic>
      <p:sp>
        <p:nvSpPr>
          <p:cNvPr id="17" name="Slide Number Placeholder 3">
            <a:extLst>
              <a:ext uri="{FF2B5EF4-FFF2-40B4-BE49-F238E27FC236}">
                <a16:creationId xmlns:a16="http://schemas.microsoft.com/office/drawing/2014/main" id="{A1D2318C-C73B-BFCE-4267-BB9E3A941F66}"/>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3114901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31345-6334-94F1-253A-58EA9E0D9D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69CDED-DEF7-1B62-D222-ABA79D7E46F3}"/>
              </a:ext>
            </a:extLst>
          </p:cNvPr>
          <p:cNvSpPr>
            <a:spLocks noGrp="1"/>
          </p:cNvSpPr>
          <p:nvPr>
            <p:ph type="title"/>
          </p:nvPr>
        </p:nvSpPr>
        <p:spPr>
          <a:xfrm>
            <a:off x="360000" y="360000"/>
            <a:ext cx="11484000" cy="545601"/>
          </a:xfrm>
        </p:spPr>
        <p:txBody>
          <a:bodyPr/>
          <a:lstStyle/>
          <a:p>
            <a:r>
              <a:rPr lang="en-AU">
                <a:latin typeface="+mj-lt"/>
              </a:rPr>
              <a:t>The writing process (2)</a:t>
            </a:r>
          </a:p>
        </p:txBody>
      </p:sp>
      <p:sp>
        <p:nvSpPr>
          <p:cNvPr id="4" name="Text Placeholder 3">
            <a:extLst>
              <a:ext uri="{FF2B5EF4-FFF2-40B4-BE49-F238E27FC236}">
                <a16:creationId xmlns:a16="http://schemas.microsoft.com/office/drawing/2014/main" id="{7E7BC340-696B-CD93-0131-0171F2392384}"/>
              </a:ext>
            </a:extLst>
          </p:cNvPr>
          <p:cNvSpPr>
            <a:spLocks noGrp="1"/>
          </p:cNvSpPr>
          <p:nvPr>
            <p:ph type="body" sz="quarter" idx="18"/>
          </p:nvPr>
        </p:nvSpPr>
        <p:spPr>
          <a:xfrm>
            <a:off x="360000" y="982520"/>
            <a:ext cx="11484000" cy="310015"/>
          </a:xfrm>
        </p:spPr>
        <p:txBody>
          <a:bodyPr/>
          <a:lstStyle/>
          <a:p>
            <a:r>
              <a:rPr lang="en-AU">
                <a:latin typeface="+mj-lt"/>
              </a:rPr>
              <a:t>Working like professional writers to get the most out of our ideas</a:t>
            </a:r>
          </a:p>
        </p:txBody>
      </p:sp>
      <p:sp>
        <p:nvSpPr>
          <p:cNvPr id="5" name="Rectangle: Rounded Corners 4">
            <a:extLst>
              <a:ext uri="{FF2B5EF4-FFF2-40B4-BE49-F238E27FC236}">
                <a16:creationId xmlns:a16="http://schemas.microsoft.com/office/drawing/2014/main" id="{C518584C-3C30-5D10-3E86-EFCE953A9CF1}"/>
              </a:ext>
            </a:extLst>
          </p:cNvPr>
          <p:cNvSpPr/>
          <p:nvPr/>
        </p:nvSpPr>
        <p:spPr>
          <a:xfrm>
            <a:off x="360000" y="1985211"/>
            <a:ext cx="4320284" cy="745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mj-lt"/>
              </a:rPr>
              <a:t>Brainstorming</a:t>
            </a:r>
            <a:endParaRPr lang="en-AU" b="1">
              <a:latin typeface="+mj-lt"/>
            </a:endParaRPr>
          </a:p>
        </p:txBody>
      </p:sp>
      <p:sp>
        <p:nvSpPr>
          <p:cNvPr id="6" name="Rectangle: Rounded Corners 5">
            <a:extLst>
              <a:ext uri="{FF2B5EF4-FFF2-40B4-BE49-F238E27FC236}">
                <a16:creationId xmlns:a16="http://schemas.microsoft.com/office/drawing/2014/main" id="{6ED05BD8-7E41-A4A3-E71F-0254328EB3B8}"/>
              </a:ext>
            </a:extLst>
          </p:cNvPr>
          <p:cNvSpPr/>
          <p:nvPr/>
        </p:nvSpPr>
        <p:spPr>
          <a:xfrm>
            <a:off x="2520142" y="3064042"/>
            <a:ext cx="4320284" cy="745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mj-lt"/>
              </a:rPr>
              <a:t>Planning and drafting</a:t>
            </a:r>
            <a:endParaRPr lang="en-AU" b="1">
              <a:latin typeface="+mj-lt"/>
            </a:endParaRPr>
          </a:p>
        </p:txBody>
      </p:sp>
      <p:sp>
        <p:nvSpPr>
          <p:cNvPr id="11" name="Rectangle: Rounded Corners 10">
            <a:extLst>
              <a:ext uri="{FF2B5EF4-FFF2-40B4-BE49-F238E27FC236}">
                <a16:creationId xmlns:a16="http://schemas.microsoft.com/office/drawing/2014/main" id="{FA01C251-3AF6-F94F-1C7A-6BFFB0E0F187}"/>
              </a:ext>
            </a:extLst>
          </p:cNvPr>
          <p:cNvSpPr/>
          <p:nvPr/>
        </p:nvSpPr>
        <p:spPr>
          <a:xfrm>
            <a:off x="4680284" y="4142873"/>
            <a:ext cx="4320284" cy="745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mj-lt"/>
              </a:rPr>
              <a:t>Seeking feedback</a:t>
            </a:r>
            <a:endParaRPr lang="en-AU" b="1">
              <a:latin typeface="+mj-lt"/>
            </a:endParaRPr>
          </a:p>
        </p:txBody>
      </p:sp>
      <p:sp>
        <p:nvSpPr>
          <p:cNvPr id="12" name="Rectangle: Rounded Corners 11">
            <a:extLst>
              <a:ext uri="{FF2B5EF4-FFF2-40B4-BE49-F238E27FC236}">
                <a16:creationId xmlns:a16="http://schemas.microsoft.com/office/drawing/2014/main" id="{9D251394-82C6-1FC8-3B4E-9281E1540342}"/>
              </a:ext>
            </a:extLst>
          </p:cNvPr>
          <p:cNvSpPr/>
          <p:nvPr/>
        </p:nvSpPr>
        <p:spPr>
          <a:xfrm>
            <a:off x="6840426" y="5221705"/>
            <a:ext cx="4320284" cy="745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mj-lt"/>
              </a:rPr>
              <a:t>Editing and publishing</a:t>
            </a:r>
            <a:endParaRPr lang="en-AU" b="1">
              <a:latin typeface="+mj-lt"/>
            </a:endParaRPr>
          </a:p>
        </p:txBody>
      </p:sp>
      <p:grpSp>
        <p:nvGrpSpPr>
          <p:cNvPr id="19" name="Group 18">
            <a:extLst>
              <a:ext uri="{FF2B5EF4-FFF2-40B4-BE49-F238E27FC236}">
                <a16:creationId xmlns:a16="http://schemas.microsoft.com/office/drawing/2014/main" id="{66232847-33CF-7C9F-F30C-45E18E4DD989}"/>
              </a:ext>
              <a:ext uri="{C183D7F6-B498-43B3-948B-1728B52AA6E4}">
                <adec:decorative xmlns:adec="http://schemas.microsoft.com/office/drawing/2017/decorative" val="1"/>
              </a:ext>
            </a:extLst>
          </p:cNvPr>
          <p:cNvGrpSpPr/>
          <p:nvPr/>
        </p:nvGrpSpPr>
        <p:grpSpPr>
          <a:xfrm>
            <a:off x="4812631" y="2290954"/>
            <a:ext cx="5415161" cy="2845692"/>
            <a:chOff x="4812631" y="2290954"/>
            <a:chExt cx="5415161" cy="2845692"/>
          </a:xfrm>
        </p:grpSpPr>
        <p:sp>
          <p:nvSpPr>
            <p:cNvPr id="15" name="Arrow: Bent 14">
              <a:extLst>
                <a:ext uri="{FF2B5EF4-FFF2-40B4-BE49-F238E27FC236}">
                  <a16:creationId xmlns:a16="http://schemas.microsoft.com/office/drawing/2014/main" id="{7B3A732A-D5D0-30C7-68C2-9B4954C982C5}"/>
                </a:ext>
              </a:extLst>
            </p:cNvPr>
            <p:cNvSpPr/>
            <p:nvPr/>
          </p:nvSpPr>
          <p:spPr>
            <a:xfrm rot="5400000">
              <a:off x="4987090" y="2116495"/>
              <a:ext cx="745956" cy="1094873"/>
            </a:xfrm>
            <a:prstGeom prst="ben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 name="Arrow: Bent 15">
              <a:extLst>
                <a:ext uri="{FF2B5EF4-FFF2-40B4-BE49-F238E27FC236}">
                  <a16:creationId xmlns:a16="http://schemas.microsoft.com/office/drawing/2014/main" id="{354F070C-A4DA-02AB-4E2F-DEC6CA279F37}"/>
                </a:ext>
              </a:extLst>
            </p:cNvPr>
            <p:cNvSpPr/>
            <p:nvPr/>
          </p:nvSpPr>
          <p:spPr>
            <a:xfrm rot="5400000">
              <a:off x="7128712" y="3166363"/>
              <a:ext cx="745956" cy="1094873"/>
            </a:xfrm>
            <a:prstGeom prst="ben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7" name="Arrow: Bent 16">
              <a:extLst>
                <a:ext uri="{FF2B5EF4-FFF2-40B4-BE49-F238E27FC236}">
                  <a16:creationId xmlns:a16="http://schemas.microsoft.com/office/drawing/2014/main" id="{96C00390-8D16-097A-4B1C-4569F01DFDD7}"/>
                </a:ext>
              </a:extLst>
            </p:cNvPr>
            <p:cNvSpPr/>
            <p:nvPr/>
          </p:nvSpPr>
          <p:spPr>
            <a:xfrm rot="5400000">
              <a:off x="9307378" y="4216231"/>
              <a:ext cx="745956" cy="1094873"/>
            </a:xfrm>
            <a:prstGeom prst="ben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Slide Number Placeholder 1">
            <a:extLst>
              <a:ext uri="{FF2B5EF4-FFF2-40B4-BE49-F238E27FC236}">
                <a16:creationId xmlns:a16="http://schemas.microsoft.com/office/drawing/2014/main" id="{99CE2C66-1AD0-AD88-9BDE-DD9BEF06BA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399077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18" ma:contentTypeDescription="Create a new document." ma:contentTypeScope="" ma:versionID="87ba834bb9aace979a0c580803b0a234">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5d11f06a6551d6c9b9711a4c98d216bb"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952276-0ffc-400f-87df-2cbf77b6677b">
      <Terms xmlns="http://schemas.microsoft.com/office/infopath/2007/PartnerControls"/>
    </lcf76f155ced4ddcb4097134ff3c332f>
    <TaxCatchAll xmlns="4d48f0d6-3af1-491e-8994-5b73aa39f9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7EB5F-7252-4DC4-8D36-6FEDE82155BF}">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DF5C84-798B-42B3-BC4F-5457BD1DDDC8}">
  <ds:schemaRefs>
    <ds:schemaRef ds:uri="4d48f0d6-3af1-491e-8994-5b73aa39f95f"/>
    <ds:schemaRef ds:uri="fe952276-0ffc-400f-87df-2cbf77b667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F9F038-C5B5-4560-AC18-EDF92FAB81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41</Slides>
  <Notes>39</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1_NSWG Corporate</vt:lpstr>
      <vt:lpstr>Instructions for use</vt:lpstr>
      <vt:lpstr>Phase 6 – Writing process</vt:lpstr>
      <vt:lpstr>Sharing learning intentions and success criteria</vt:lpstr>
      <vt:lpstr>Learning intentions and success criteria</vt:lpstr>
      <vt:lpstr>Connecting learning </vt:lpstr>
      <vt:lpstr>The writing process – what do you know? </vt:lpstr>
      <vt:lpstr>Further connecting your knowledge</vt:lpstr>
      <vt:lpstr>The writing process (1)</vt:lpstr>
      <vt:lpstr>The writing process (2)</vt:lpstr>
      <vt:lpstr>Chunking and sequencing learning</vt:lpstr>
      <vt:lpstr>Step 1 – brainstorming</vt:lpstr>
      <vt:lpstr>What is brainstorming?</vt:lpstr>
      <vt:lpstr>Graphic organisers to support brainstorming</vt:lpstr>
      <vt:lpstr>Modelled example of brainstorming</vt:lpstr>
      <vt:lpstr>Checking in with your learning (1)</vt:lpstr>
      <vt:lpstr>Step 2 – planning and drafting</vt:lpstr>
      <vt:lpstr>What is drafting?</vt:lpstr>
      <vt:lpstr>What do actual writers say about drafting?</vt:lpstr>
      <vt:lpstr>Drafting my writing</vt:lpstr>
      <vt:lpstr>Methods for drafting</vt:lpstr>
      <vt:lpstr>Argument mapping</vt:lpstr>
      <vt:lpstr>Using effective questioning</vt:lpstr>
      <vt:lpstr>Checking in with your learning (2)</vt:lpstr>
      <vt:lpstr>Step 3 – seeking feedback</vt:lpstr>
      <vt:lpstr>What is feedback?</vt:lpstr>
      <vt:lpstr>Providing quality feedback</vt:lpstr>
      <vt:lpstr>Quality feedback</vt:lpstr>
      <vt:lpstr>Modelled examples of giving feedback</vt:lpstr>
      <vt:lpstr>Receiving and actioning feedback</vt:lpstr>
      <vt:lpstr>Actioning feedback on your actual response</vt:lpstr>
      <vt:lpstr>Checking in with your learning (3)</vt:lpstr>
      <vt:lpstr>Step 4 – editing</vt:lpstr>
      <vt:lpstr>What is editing?</vt:lpstr>
      <vt:lpstr>Modelled example of editing</vt:lpstr>
      <vt:lpstr>General advice about editing</vt:lpstr>
      <vt:lpstr>Checking in with your learning (4)</vt:lpstr>
      <vt:lpstr>Consolidating your understanding of the writing process</vt:lpstr>
      <vt:lpstr>The writing process – what do we now know? </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6 – Writing process – Powerful youth voices</dc:title>
  <dc:creator>NSW Department of Education</dc:creator>
  <dcterms:created xsi:type="dcterms:W3CDTF">2025-02-03T03:11:11Z</dcterms:created>
  <dcterms:modified xsi:type="dcterms:W3CDTF">2025-02-05T22:55:58Z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2025-02-03T03:11:30Z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b54f4497-ea11-4a6e-bd7b-4e8bd3e8b7cc</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0x01010018E20D1C8E37B4489036A323D6088B4F</vt:lpwstr>
  </property>
</Properties>
</file>