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6" r:id="rId1"/>
  </p:sldMasterIdLst>
  <p:notesMasterIdLst>
    <p:notesMasterId r:id="rId34"/>
  </p:notesMasterIdLst>
  <p:handoutMasterIdLst>
    <p:handoutMasterId r:id="rId35"/>
  </p:handoutMasterIdLst>
  <p:sldIdLst>
    <p:sldId id="26452" r:id="rId2"/>
    <p:sldId id="266" r:id="rId3"/>
    <p:sldId id="26427" r:id="rId4"/>
    <p:sldId id="26401" r:id="rId5"/>
    <p:sldId id="26400" r:id="rId6"/>
    <p:sldId id="26383" r:id="rId7"/>
    <p:sldId id="26393" r:id="rId8"/>
    <p:sldId id="26429" r:id="rId9"/>
    <p:sldId id="26443" r:id="rId10"/>
    <p:sldId id="26450" r:id="rId11"/>
    <p:sldId id="26449" r:id="rId12"/>
    <p:sldId id="271" r:id="rId13"/>
    <p:sldId id="26434" r:id="rId14"/>
    <p:sldId id="26433" r:id="rId15"/>
    <p:sldId id="26435" r:id="rId16"/>
    <p:sldId id="26432" r:id="rId17"/>
    <p:sldId id="26439" r:id="rId18"/>
    <p:sldId id="26440" r:id="rId19"/>
    <p:sldId id="26441" r:id="rId20"/>
    <p:sldId id="26430" r:id="rId21"/>
    <p:sldId id="26437" r:id="rId22"/>
    <p:sldId id="26447" r:id="rId23"/>
    <p:sldId id="26446" r:id="rId24"/>
    <p:sldId id="26438" r:id="rId25"/>
    <p:sldId id="26431" r:id="rId26"/>
    <p:sldId id="26445" r:id="rId27"/>
    <p:sldId id="26444" r:id="rId28"/>
    <p:sldId id="26448" r:id="rId29"/>
    <p:sldId id="26389" r:id="rId30"/>
    <p:sldId id="26394" r:id="rId31"/>
    <p:sldId id="26453" r:id="rId32"/>
    <p:sldId id="361" r:id="rId33"/>
  </p:sldIdLst>
  <p:sldSz cx="12192000" cy="6858000"/>
  <p:notesSz cx="6858000" cy="9144000"/>
  <p:embeddedFontLst>
    <p:embeddedFont>
      <p:font typeface="Montserrat" panose="00000500000000000000" pitchFamily="2" charset="0"/>
      <p:regular r:id="rId36"/>
      <p:bold r:id="rId37"/>
      <p:italic r:id="rId38"/>
      <p:boldItalic r:id="rId39"/>
    </p:embeddedFont>
    <p:embeddedFont>
      <p:font typeface="Public Sans" pitchFamily="2" charset="0"/>
      <p:regular r:id="rId40"/>
      <p:bold r:id="rId41"/>
      <p:italic r:id="rId42"/>
      <p:boldItalic r:id="rId43"/>
    </p:embeddedFont>
    <p:embeddedFont>
      <p:font typeface="Roboto" panose="02000000000000000000" pitchFamily="2" charset="0"/>
      <p:regular r:id="rId44"/>
      <p:bold r:id="rId45"/>
      <p:italic r:id="rId46"/>
      <p:boldItalic r:id="rId4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452"/>
          </p14:sldIdLst>
        </p14:section>
        <p14:section name="Content" id="{D5A8010D-981F-43AA-A0D6-182EC53CAA84}">
          <p14:sldIdLst>
            <p14:sldId id="266"/>
            <p14:sldId id="26427"/>
            <p14:sldId id="26401"/>
            <p14:sldId id="26400"/>
            <p14:sldId id="26383"/>
            <p14:sldId id="26393"/>
            <p14:sldId id="26429"/>
            <p14:sldId id="26443"/>
            <p14:sldId id="26450"/>
            <p14:sldId id="26449"/>
            <p14:sldId id="271"/>
            <p14:sldId id="26434"/>
            <p14:sldId id="26433"/>
            <p14:sldId id="26435"/>
            <p14:sldId id="26432"/>
            <p14:sldId id="26439"/>
            <p14:sldId id="26440"/>
            <p14:sldId id="26441"/>
            <p14:sldId id="26430"/>
            <p14:sldId id="26437"/>
            <p14:sldId id="26447"/>
            <p14:sldId id="26446"/>
            <p14:sldId id="26438"/>
            <p14:sldId id="26431"/>
            <p14:sldId id="26445"/>
            <p14:sldId id="26444"/>
            <p14:sldId id="26448"/>
          </p14:sldIdLst>
        </p14:section>
        <p14:section name="Assets" id="{ACCADEBA-79DB-4F18-8F19-E4DF86159DFB}">
          <p14:sldIdLst>
            <p14:sldId id="26389"/>
          </p14:sldIdLst>
        </p14:section>
        <p14:section name="References &amp; copyright" id="{DBC31484-F5F8-4CB1-8DB4-A562A9780899}">
          <p14:sldIdLst>
            <p14:sldId id="26394"/>
            <p14:sldId id="26453"/>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8FC4258-1DDF-C290-B62D-A91B5F1EC4F1}" name="Paula Madigan (Paula Madigan)" initials="PM" userId="S::PAULA.MADIGAN@det.nsw.edu.au::d6b6ebd3-2c3a-42cb-a194-cd194c8a3f36" providerId="AD"/>
  <p188:author id="{D02A9D7F-57B1-B101-768D-9F9CCB42179F}" name="Francesca Gazzola" initials="FG" userId="S::FRANCESCA.GAZZOLA@det.nsw.edu.au::eb71f741-dadb-429a-b279-0f7afbe3ada0" providerId="AD"/>
  <p188:author id="{CE15DB87-E1AF-B2A5-B11A-344BC841BB3A}" name="Jacquie McWilliam" initials="JM" userId="S::jacqueline.mcwilliam@det.nsw.edu.au::b2c2c0a0-0b64-455c-9e32-28e2d097ad57" providerId="AD"/>
  <p188:author id="{A244FDA9-46CB-3E9F-9D35-B88B8650E64C}" name="Clare Matthews" initials="CM" userId="S::clare.f.matthews@det.nsw.edu.au::b9003554-d734-49fd-b77c-681d2b3d99ca" providerId="AD"/>
  <p188:author id="{5D9A84EA-88A3-C9A9-52AF-AACDF0031BA4}" name="Tom Gyenes" initials="TG" userId="S::THOMAS.GYENES@det.nsw.edu.au::3f8fdeb7-5d44-4d3f-9372-de9698ef45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7FC"/>
    <a:srgbClr val="FBDBE7"/>
    <a:srgbClr val="B51458"/>
    <a:srgbClr val="00ACC2"/>
    <a:srgbClr val="64BB4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20" autoAdjust="0"/>
  </p:normalViewPr>
  <p:slideViewPr>
    <p:cSldViewPr snapToGrid="0">
      <p:cViewPr varScale="1">
        <p:scale>
          <a:sx n="77" d="100"/>
          <a:sy n="77" d="100"/>
        </p:scale>
        <p:origin x="1794" y="90"/>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i</a:t>
            </a:r>
            <a:r>
              <a:rPr lang="en-AU" dirty="0"/>
              <a:t>ntroductory activity idea – getting to know you discussion: what do you collect? What’s the weirdest thing you know that people collect? If you were going to display your collection, where would you do it? And how would you introduce it to people attending the exhibition?</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a:t>
            </a:r>
            <a:r>
              <a:rPr lang="en-AU" dirty="0"/>
              <a:t>he introduction starts with a personal anecdote that sets the context for the development of the collection. It starts with his personal context before moving into a broader social context.</a:t>
            </a:r>
          </a:p>
          <a:p>
            <a:r>
              <a:rPr lang="en-AU" dirty="0"/>
              <a:t>Notice the use of past tense verbs to ‘tell this story’.</a:t>
            </a:r>
          </a:p>
          <a:p>
            <a:endParaRPr lang="en-AU" dirty="0"/>
          </a:p>
          <a:p>
            <a:r>
              <a:rPr lang="en-AU" dirty="0"/>
              <a:t>Students can read ‘About the compiling author’ at the end of the introduction to learn more about Yasar Dyal’s personal context. Does that additional knowledge of his context add weight to the introduction, his purpose and the collection as a whole?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7390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p>
          <a:p>
            <a:endParaRPr lang="en-AU" dirty="0"/>
          </a:p>
          <a:p>
            <a:r>
              <a:rPr lang="en-AU" dirty="0"/>
              <a:t>You might like to think about </a:t>
            </a:r>
            <a:r>
              <a:rPr lang="en-AU" dirty="0" err="1"/>
              <a:t>Duyal’s</a:t>
            </a:r>
            <a:r>
              <a:rPr lang="en-AU" dirty="0"/>
              <a:t> purpose of the collection as well as his purpose for the introduction itself. What is the curator’s/compiler’s role in the development and presentation of a collection?</a:t>
            </a:r>
          </a:p>
          <a:p>
            <a:endParaRPr lang="en-AU" dirty="0"/>
          </a:p>
          <a:p>
            <a:r>
              <a:rPr lang="en-AU" b="1" dirty="0"/>
              <a:t>Purpose of the introduction</a:t>
            </a:r>
            <a:r>
              <a:rPr lang="en-AU" dirty="0"/>
              <a:t>: </a:t>
            </a:r>
            <a:r>
              <a:rPr lang="en-AU" dirty="0" err="1"/>
              <a:t>Duyal</a:t>
            </a:r>
            <a:r>
              <a:rPr lang="en-AU" dirty="0"/>
              <a:t> wants to convince the reader of the introduction to read the stories in the collection, but more than that he wants them to react positively to the students’ stories and voices. He is encouraging the reader to “let the stories flow into the hearts and minds of the all the people who read them” so that the students matter as much to us as they do for </a:t>
            </a:r>
            <a:r>
              <a:rPr lang="en-AU" dirty="0" err="1"/>
              <a:t>Duyal</a:t>
            </a:r>
            <a:r>
              <a:rPr lang="en-AU" dirty="0"/>
              <a:t>. To achieve his purpose, </a:t>
            </a:r>
            <a:r>
              <a:rPr lang="en-AU" dirty="0" err="1"/>
              <a:t>Duyal</a:t>
            </a:r>
            <a:r>
              <a:rPr lang="en-AU" dirty="0"/>
              <a:t> uses a personal anecdote to begin that connection with the audience, high modality words such as “dreadful” and “traumas” to connect with us on an emotional level and quote to add authority.</a:t>
            </a:r>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Purpose of the collection: </a:t>
            </a:r>
            <a:r>
              <a:rPr lang="en-AU" dirty="0" err="1"/>
              <a:t>Duyal</a:t>
            </a:r>
            <a:r>
              <a:rPr lang="en-AU" dirty="0"/>
              <a:t> wants readers, or potential readers of the collection, to “hear, appreciate and get to know these voices”, to allow the “stories flow into the minds and hearts of all the people who read them.” He also wants refugee students to “have a louder voice and share their stories” so that they “settle” into the community, “holding their heads up with pride and building a better life”. The emotive language builds throughout the introduction so that the reader is already connected to the students and willing to let the stories flow into their hearts and minds.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Grammar in context: </a:t>
            </a:r>
            <a:r>
              <a:rPr lang="en-AU" dirty="0"/>
              <a:t>notice the verbs underlined. How are these different to the verb phrases in the previous slide (not about ‘what happened and more about feelings and ideas).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Activity: </a:t>
            </a:r>
            <a:r>
              <a:rPr lang="en-AU" dirty="0"/>
              <a:t>students to find synonyms for these verbs and use in a sentence describing the purpose of the collection.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The cultural context is introduced in the third paragraph – connecting his personal experience with the wider community experience. Do </a:t>
            </a:r>
            <a:r>
              <a:rPr lang="en-AU" dirty="0" err="1"/>
              <a:t>Duyal’s</a:t>
            </a:r>
            <a:r>
              <a:rPr lang="en-AU" dirty="0"/>
              <a:t> personal experiences add validity to the cultural context of the collection and to the purpose of the text?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208188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a:t>
            </a:r>
            <a:r>
              <a:rPr lang="en-AU" dirty="0"/>
              <a:t>he personal pronouns “we” and ‘us” help </a:t>
            </a:r>
            <a:r>
              <a:rPr lang="en-AU" dirty="0" err="1"/>
              <a:t>Duyal</a:t>
            </a:r>
            <a:r>
              <a:rPr lang="en-AU" dirty="0"/>
              <a:t> to connect with his audience. Notice the change to the third person of ‘them … thew students … they’. Why do you think the writer would switch from first to third person like this? (broadening the appeal?)</a:t>
            </a:r>
          </a:p>
          <a:p>
            <a:pPr algn="l" fontAlgn="base">
              <a:buFont typeface="+mj-lt"/>
              <a:buNone/>
            </a:pPr>
            <a:endParaRPr lang="en-AU" b="0" i="0" dirty="0">
              <a:effectLst/>
              <a:latin typeface="Arial" panose="020B0604020202020204" pitchFamily="34" charset="0"/>
            </a:endParaRPr>
          </a:p>
          <a:p>
            <a:pPr marL="342900" indent="-342900" algn="l" fontAlgn="base">
              <a:buFont typeface="+mj-lt"/>
              <a:buAutoNum type="arabicPeriod"/>
            </a:pPr>
            <a:r>
              <a:rPr lang="en-AU" b="1" i="0" dirty="0">
                <a:effectLst/>
                <a:latin typeface="Arial"/>
              </a:rPr>
              <a:t>Educators and School Staff</a:t>
            </a:r>
            <a:r>
              <a:rPr lang="en-AU" b="0" i="0" dirty="0">
                <a:effectLst/>
                <a:latin typeface="Arial"/>
              </a:rPr>
              <a:t>: The mention of students and their experiences suggests that the text is directed towards teachers and educational professionals who work with young people, particularly those from refugee backgrounds.</a:t>
            </a:r>
          </a:p>
          <a:p>
            <a:pPr marL="342900" indent="-342900" algn="l" fontAlgn="base">
              <a:buFont typeface="+mj-lt"/>
              <a:buAutoNum type="arabicPeriod"/>
            </a:pPr>
            <a:r>
              <a:rPr lang="en-AU" b="1" i="0" dirty="0">
                <a:effectLst/>
                <a:latin typeface="Arial"/>
              </a:rPr>
              <a:t>Students</a:t>
            </a:r>
            <a:r>
              <a:rPr lang="en-AU" b="0" i="0" dirty="0">
                <a:effectLst/>
                <a:latin typeface="Arial"/>
              </a:rPr>
              <a:t>: The text is likely aimed at students themselves, especially those who may relate to the themes of migration, trauma, and resilience. The author emphasises the importance of sharing their stories, suggesting a direct appeal to young readers. “I just wanted the students to know that their stories matter. They matter” points to this audience specifically. The students include those that have written the stories, students with similar experiences as well as any student who reads the collection. What other aspects of the collection suggest that students are one of the main audiences? (All stories are written by students, the illustrations for example).</a:t>
            </a:r>
          </a:p>
          <a:p>
            <a:pPr marL="342900" indent="-342900" algn="l" fontAlgn="base">
              <a:buFont typeface="+mj-lt"/>
              <a:buAutoNum type="arabicPeriod"/>
            </a:pPr>
            <a:r>
              <a:rPr lang="en-AU" b="1" i="0" dirty="0">
                <a:effectLst/>
                <a:latin typeface="Arial"/>
              </a:rPr>
              <a:t>Community Members and Advocates</a:t>
            </a:r>
            <a:r>
              <a:rPr lang="en-AU" b="0" i="0" dirty="0">
                <a:effectLst/>
                <a:latin typeface="Arial"/>
              </a:rPr>
              <a:t>: The call for understanding and appreciation of refugee experiences suggests an audience that includes community members, advocates, and anyone interested in social justice or cultural awareness. What lines can students point to support that audience focus?</a:t>
            </a:r>
          </a:p>
          <a:p>
            <a:pPr marL="342900" indent="-342900" algn="l" fontAlgn="base">
              <a:buFont typeface="+mj-lt"/>
              <a:buAutoNum type="arabicPeriod"/>
            </a:pPr>
            <a:r>
              <a:rPr lang="en-AU" b="1" i="0" dirty="0">
                <a:effectLst/>
                <a:latin typeface="Arial"/>
              </a:rPr>
              <a:t>General Public</a:t>
            </a:r>
            <a:r>
              <a:rPr lang="en-AU" b="0" i="0" dirty="0">
                <a:effectLst/>
                <a:latin typeface="Arial"/>
              </a:rPr>
              <a:t>: The broader, inclusive, language about sharing stories and the hope for a better understanding among all readers suggests that the text is also aimed at the general public, encouraging empathy and awareness of the challenges faced by young refugees. Specific examples that students could identify include: “for us all” and “all the people”. The repetition of all supports the broader audience of the collection.</a:t>
            </a:r>
          </a:p>
          <a:p>
            <a:pPr algn="l"/>
            <a:endParaRPr lang="en-AU" b="0" i="0" dirty="0">
              <a:effectLst/>
              <a:latin typeface="Arial"/>
            </a:endParaRPr>
          </a:p>
          <a:p>
            <a:pPr algn="l"/>
            <a:r>
              <a:rPr lang="en-AU" b="0" i="0" dirty="0">
                <a:effectLst/>
                <a:latin typeface="Arial"/>
              </a:rPr>
              <a:t>The determination of the audience is supported by the content, which focuses on personal narratives, trauma, resilience, and the importance of voice and storytelling for young people from refugee backgrounds. The emotional tone and the call for recognition of these stories further indicate a desire to engage a compassionate and understanding audience.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4205915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AU" b="1" i="0" dirty="0">
                <a:effectLst/>
                <a:latin typeface="Arial"/>
              </a:rPr>
              <a:t>Teacher note: </a:t>
            </a:r>
          </a:p>
          <a:p>
            <a:pPr algn="l">
              <a:buFont typeface="Arial" panose="020B0604020202020204" pitchFamily="34" charset="0"/>
              <a:buNone/>
            </a:pPr>
            <a:endParaRPr lang="en-AU" b="1" i="0" dirty="0">
              <a:effectLst/>
              <a:latin typeface="Arial"/>
            </a:endParaRPr>
          </a:p>
          <a:p>
            <a:pPr algn="l">
              <a:buFont typeface="Arial" panose="020B0604020202020204" pitchFamily="34" charset="0"/>
              <a:buChar char="•"/>
            </a:pPr>
            <a:r>
              <a:rPr lang="en-AU" b="1" i="0" dirty="0">
                <a:effectLst/>
                <a:latin typeface="Arial"/>
              </a:rPr>
              <a:t>Reflective</a:t>
            </a:r>
            <a:r>
              <a:rPr lang="en-AU" b="0" i="0" dirty="0">
                <a:effectLst/>
                <a:latin typeface="Arial"/>
              </a:rPr>
              <a:t>: The author shares personal experiences and memories, particularly about their father's and mother's pasts, which indicates a deep contemplation of the themes of trauma and resilience.</a:t>
            </a:r>
          </a:p>
          <a:p>
            <a:pPr algn="l">
              <a:buFont typeface="Arial" panose="020B0604020202020204" pitchFamily="34" charset="0"/>
              <a:buChar char="•"/>
            </a:pPr>
            <a:r>
              <a:rPr lang="en-AU" b="1" i="0" dirty="0">
                <a:effectLst/>
                <a:latin typeface="Arial"/>
              </a:rPr>
              <a:t>Empathetic</a:t>
            </a:r>
            <a:r>
              <a:rPr lang="en-AU" b="0" i="0" dirty="0">
                <a:effectLst/>
                <a:latin typeface="Arial"/>
              </a:rPr>
              <a:t>: The author expresses a strong sense of compassion for the students' journeys, highlighting their challenges and the significance of their stories. This creates a sense of understanding and connection with the experiences of others.</a:t>
            </a:r>
          </a:p>
          <a:p>
            <a:pPr algn="l">
              <a:buFont typeface="Arial" panose="020B0604020202020204" pitchFamily="34" charset="0"/>
              <a:buChar char="•"/>
            </a:pPr>
            <a:r>
              <a:rPr lang="en-AU" b="1" i="0" dirty="0">
                <a:effectLst/>
                <a:latin typeface="Arial"/>
              </a:rPr>
              <a:t>Inspirational</a:t>
            </a:r>
            <a:r>
              <a:rPr lang="en-AU" b="0" i="0" dirty="0">
                <a:effectLst/>
                <a:latin typeface="Arial"/>
              </a:rPr>
              <a:t>: The text conveys a hopeful message about the power of storytelling and the importance of giving voice to those from refugee backgrounds. The author's desire for the students to know that their stories matter adds an uplifting quality to the tone.</a:t>
            </a:r>
          </a:p>
          <a:p>
            <a:pPr algn="l"/>
            <a:endParaRPr lang="en-AU" b="0" i="0" dirty="0">
              <a:effectLst/>
              <a:latin typeface="Arial"/>
            </a:endParaRPr>
          </a:p>
          <a:p>
            <a:pPr algn="l"/>
            <a:r>
              <a:rPr lang="en-AU" b="0" i="0" dirty="0">
                <a:effectLst/>
                <a:latin typeface="Arial"/>
              </a:rPr>
              <a:t>Overall, the combination of these elements creates a thoughtful and motivating introduction to the collection that seeks to empower both the writers and the readers of the collection.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223474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i="0" dirty="0">
                <a:effectLst/>
                <a:latin typeface="Arial"/>
              </a:rPr>
              <a:t>Teacher note: </a:t>
            </a:r>
          </a:p>
          <a:p>
            <a:pPr algn="l">
              <a:buFont typeface="Arial" panose="020B0604020202020204" pitchFamily="34" charset="0"/>
              <a:buNone/>
            </a:pPr>
            <a:endParaRPr lang="en-AU" b="1" i="0" dirty="0">
              <a:effectLst/>
              <a:latin typeface="Arial"/>
            </a:endParaRPr>
          </a:p>
          <a:p>
            <a:pPr algn="l">
              <a:buFont typeface="Arial" panose="020B0604020202020204" pitchFamily="34" charset="0"/>
              <a:buNone/>
            </a:pPr>
            <a:r>
              <a:rPr lang="en-AU" b="1" i="0" dirty="0">
                <a:effectLst/>
                <a:latin typeface="Arial"/>
              </a:rPr>
              <a:t>Reflective</a:t>
            </a:r>
            <a:r>
              <a:rPr lang="en-AU" b="0" i="0" dirty="0">
                <a:effectLst/>
                <a:latin typeface="Arial"/>
              </a:rPr>
              <a:t>: The author shares personal experiences and memories, particularly about their father's and mother's pasts, which indicates a deep contemplation of the themes of trauma and resilience.</a:t>
            </a:r>
          </a:p>
          <a:p>
            <a:pPr algn="l">
              <a:buFont typeface="Arial" panose="020B0604020202020204" pitchFamily="34" charset="0"/>
              <a:buChar char="•"/>
            </a:pPr>
            <a:endParaRPr lang="en-AU" b="0" i="0" dirty="0">
              <a:effectLst/>
              <a:latin typeface="Arial"/>
            </a:endParaRPr>
          </a:p>
          <a:p>
            <a:pPr algn="l">
              <a:buFont typeface="Arial" panose="020B0604020202020204" pitchFamily="34" charset="0"/>
              <a:buNone/>
            </a:pPr>
            <a:r>
              <a:rPr lang="en-AU" b="0" i="0" dirty="0">
                <a:effectLst/>
                <a:latin typeface="Arial"/>
              </a:rPr>
              <a:t>As well as the personal anecdotes and memories, the reflective tone is also created using:</a:t>
            </a:r>
          </a:p>
          <a:p>
            <a:pPr marL="342900" indent="-342900" algn="l">
              <a:buFont typeface="Arial" panose="020B0604020202020204" pitchFamily="34" charset="0"/>
              <a:buAutoNum type="arabicPeriod"/>
            </a:pPr>
            <a:r>
              <a:rPr lang="en-AU" b="1" i="0" dirty="0">
                <a:effectLst/>
                <a:latin typeface="Arial"/>
              </a:rPr>
              <a:t>First person </a:t>
            </a:r>
            <a:r>
              <a:rPr lang="en-AU" b="0" i="0" dirty="0">
                <a:effectLst/>
                <a:latin typeface="Arial"/>
              </a:rPr>
              <a:t>– using ‘I’ ensures the reader understands that this is their reflection of how the collection came to be developed.</a:t>
            </a: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AU" b="1" i="0" dirty="0">
                <a:effectLst/>
                <a:latin typeface="Arial"/>
              </a:rPr>
              <a:t>Sentence Structure (Syntax)</a:t>
            </a:r>
            <a:r>
              <a:rPr lang="en-AU" b="0" i="0" dirty="0">
                <a:effectLst/>
                <a:latin typeface="Arial"/>
              </a:rPr>
              <a:t>: The text uses a mix of complex and simple sentences to enhance the reflective tone. Longer sentences allow for deep contemplation, while shorter sentences (for </a:t>
            </a:r>
            <a:r>
              <a:rPr lang="en-AU" b="0" i="0" dirty="0" err="1">
                <a:effectLst/>
                <a:latin typeface="Arial"/>
              </a:rPr>
              <a:t>example"They</a:t>
            </a:r>
            <a:r>
              <a:rPr lang="en-AU" b="0" i="0" dirty="0">
                <a:effectLst/>
                <a:latin typeface="Arial"/>
              </a:rPr>
              <a:t> matter.”) provide emphasis and urgency.</a:t>
            </a: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AU" b="0" i="0" dirty="0">
              <a:effectLst/>
              <a:latin typeface="Arial"/>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i="0" dirty="0">
                <a:effectLst/>
                <a:latin typeface="Arial"/>
              </a:rPr>
              <a:t>The teacher could also point out the specificity of the descriptive detail that builds the reflective tone – both for his experience and the experience of his mother.</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i="0" dirty="0">
              <a:effectLst/>
              <a:latin typeface="Arial"/>
            </a:endParaRP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AU" b="0" i="0" dirty="0">
              <a:effectLst/>
              <a:latin typeface="Arial"/>
            </a:endParaRPr>
          </a:p>
          <a:p>
            <a:pPr marL="342900" indent="-342900" algn="l">
              <a:buFont typeface="Arial" panose="020B0604020202020204" pitchFamily="34" charset="0"/>
              <a:buAutoNum type="arabicPeriod"/>
            </a:pPr>
            <a:endParaRPr lang="en-AU" b="0" i="0" dirty="0">
              <a:effectLst/>
              <a:latin typeface="Arial"/>
            </a:endParaRPr>
          </a:p>
          <a:p>
            <a:pPr marL="342900" indent="-342900" algn="l">
              <a:buFont typeface="Arial" panose="020B0604020202020204" pitchFamily="34" charset="0"/>
              <a:buAutoNum type="arabicPeriod"/>
            </a:pPr>
            <a:endParaRPr lang="en-AU" b="0" i="0" dirty="0">
              <a:effectLst/>
              <a:latin typeface="Arial"/>
            </a:endParaRPr>
          </a:p>
          <a:p>
            <a:pPr marL="342900" indent="-342900" algn="l">
              <a:buFont typeface="Arial" panose="020B0604020202020204" pitchFamily="34" charset="0"/>
              <a:buAutoNum type="arabicPeriod"/>
            </a:pPr>
            <a:endParaRPr lang="en-AU" b="0" i="0" dirty="0">
              <a:effectLst/>
              <a:latin typeface="Arial"/>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621679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79477-8E20-1C07-FFB6-BA8C70F199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55A1B2-C62C-05B8-F5EC-0D2D2F55C2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7BB9B4-7E10-82EA-7F96-3ACA98AD773C}"/>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i="0" dirty="0">
                <a:effectLst/>
                <a:latin typeface="Arial"/>
              </a:rPr>
              <a:t>Teacher note: </a:t>
            </a:r>
          </a:p>
          <a:p>
            <a:pPr algn="l">
              <a:buFont typeface="Arial" panose="020B0604020202020204" pitchFamily="34" charset="0"/>
              <a:buNone/>
            </a:pPr>
            <a:endParaRPr lang="en-AU" b="1" i="0" dirty="0">
              <a:effectLst/>
              <a:latin typeface="Arial"/>
            </a:endParaRPr>
          </a:p>
          <a:p>
            <a:pPr algn="l">
              <a:buFont typeface="Arial" panose="020B0604020202020204" pitchFamily="34" charset="0"/>
              <a:buNone/>
            </a:pPr>
            <a:r>
              <a:rPr lang="en-AU" b="1" i="0" dirty="0">
                <a:effectLst/>
                <a:latin typeface="Arial"/>
              </a:rPr>
              <a:t>Empathetic</a:t>
            </a:r>
            <a:r>
              <a:rPr lang="en-AU" b="0" i="0" dirty="0">
                <a:effectLst/>
                <a:latin typeface="Arial"/>
              </a:rPr>
              <a:t>: The author expresses a strong sense of compassion for the students' journeys, highlighting their challenges and the significance of their stories. This creates a sense of understanding and connection with the experiences of others. </a:t>
            </a:r>
          </a:p>
          <a:p>
            <a:pPr algn="l">
              <a:buFont typeface="Arial" panose="020B0604020202020204" pitchFamily="34" charset="0"/>
              <a:buNone/>
            </a:pPr>
            <a:endParaRPr lang="en-AU" b="0" i="0" dirty="0">
              <a:effectLst/>
              <a:latin typeface="Arial"/>
            </a:endParaRPr>
          </a:p>
          <a:p>
            <a:pPr algn="l">
              <a:buFont typeface="Arial" panose="020B0604020202020204" pitchFamily="34" charset="0"/>
              <a:buNone/>
            </a:pPr>
            <a:r>
              <a:rPr lang="en-AU" b="0" i="0" dirty="0">
                <a:effectLst/>
                <a:latin typeface="Arial"/>
              </a:rPr>
              <a:t>Language features used to create the empathetic tone include:</a:t>
            </a:r>
          </a:p>
          <a:p>
            <a:pPr algn="l">
              <a:buFont typeface="Arial" panose="020B0604020202020204" pitchFamily="34" charset="0"/>
              <a:buNone/>
            </a:pPr>
            <a:endParaRPr lang="en-AU" b="0" i="0" dirty="0">
              <a:effectLst/>
              <a:latin typeface="Arial"/>
            </a:endParaRPr>
          </a:p>
          <a:p>
            <a:pPr marL="342900" indent="-342900" algn="l" fontAlgn="base">
              <a:buFont typeface="+mj-lt"/>
              <a:buAutoNum type="arabicPeriod"/>
            </a:pPr>
            <a:r>
              <a:rPr lang="en-AU" b="1" i="0" dirty="0">
                <a:effectLst/>
                <a:latin typeface="Arial"/>
              </a:rPr>
              <a:t>Word Choice (Diction)</a:t>
            </a:r>
            <a:r>
              <a:rPr lang="en-AU" b="0" i="0" dirty="0">
                <a:effectLst/>
                <a:latin typeface="Arial"/>
              </a:rPr>
              <a:t>: The use of words like "dreadful," "traumas," "inspired," and “pride" evokes strong emotions. The contrast between pain and inspiration highlights the resilience of the students.</a:t>
            </a:r>
          </a:p>
          <a:p>
            <a:pPr marL="342900" indent="-342900" algn="l" fontAlgn="base">
              <a:buFont typeface="+mj-lt"/>
              <a:buAutoNum type="arabicPeriod"/>
            </a:pPr>
            <a:r>
              <a:rPr lang="en-AU" b="1" i="0" dirty="0">
                <a:effectLst/>
                <a:latin typeface="Arial"/>
              </a:rPr>
              <a:t>Imagery</a:t>
            </a:r>
            <a:r>
              <a:rPr lang="en-AU" b="0" i="0" dirty="0">
                <a:effectLst/>
                <a:latin typeface="Arial"/>
              </a:rPr>
              <a:t>: Phrases like "my father's last words during the war" and "my mother and her parents' experiences as refugees" create vivid mental images that connect personal history with the students' experiences, deepening the emotional connections.</a:t>
            </a:r>
          </a:p>
          <a:p>
            <a:pPr marL="342900" indent="-342900" algn="l" fontAlgn="base">
              <a:buFont typeface="+mj-lt"/>
              <a:buAutoNum type="arabicPeriod"/>
            </a:pPr>
            <a:r>
              <a:rPr lang="en-AU" b="1" i="0" dirty="0">
                <a:effectLst/>
                <a:latin typeface="Arial"/>
              </a:rPr>
              <a:t>Personal Anecdotes</a:t>
            </a:r>
            <a:r>
              <a:rPr lang="en-AU" b="0" i="0" dirty="0">
                <a:effectLst/>
                <a:latin typeface="Arial"/>
              </a:rPr>
              <a:t>: The author shares personal experiences, which adds authenticity and a sense of connection with the students on the excursion. This personal connection fosters empathy in the reader.</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AU" b="1" i="0" dirty="0">
                <a:effectLst/>
                <a:latin typeface="Arial"/>
              </a:rPr>
              <a:t>Repetition</a:t>
            </a:r>
            <a:r>
              <a:rPr lang="en-AU" b="0" i="0" dirty="0">
                <a:effectLst/>
                <a:latin typeface="Arial"/>
              </a:rPr>
              <a:t>: The phrase “They matter” is repeated at the end, reinforcing the importance of the students' stories and giving a sense of urgency to the message.</a:t>
            </a:r>
          </a:p>
          <a:p>
            <a:pPr marL="0" marR="0" lvl="0" indent="0" algn="l" defTabSz="1219170" rtl="0" eaLnBrk="1" fontAlgn="auto" latinLnBrk="0" hangingPunct="1">
              <a:lnSpc>
                <a:spcPct val="100000"/>
              </a:lnSpc>
              <a:spcBef>
                <a:spcPts val="0"/>
              </a:spcBef>
              <a:spcAft>
                <a:spcPts val="0"/>
              </a:spcAft>
              <a:buClrTx/>
              <a:buSzTx/>
              <a:buFont typeface="+mj-lt"/>
              <a:buNone/>
              <a:tabLst/>
              <a:defRPr/>
            </a:pPr>
            <a:endParaRPr lang="en-AU" b="0" i="0" dirty="0">
              <a:effectLst/>
              <a:latin typeface="Arial"/>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i="0" dirty="0">
              <a:effectLst/>
              <a:latin typeface="Arial"/>
            </a:endParaRPr>
          </a:p>
          <a:p>
            <a:pPr marL="0" indent="0" algn="l">
              <a:buFont typeface="Arial" panose="020B0604020202020204" pitchFamily="34" charset="0"/>
              <a:buNone/>
            </a:pPr>
            <a:endParaRPr lang="en-AU" b="0" i="0" dirty="0">
              <a:effectLst/>
              <a:latin typeface="Arial"/>
            </a:endParaRPr>
          </a:p>
          <a:p>
            <a:pPr algn="l">
              <a:buFont typeface="Arial" panose="020B0604020202020204" pitchFamily="34" charset="0"/>
              <a:buChar char="•"/>
            </a:pPr>
            <a:endParaRPr lang="en-AU" b="0" i="0" dirty="0">
              <a:effectLst/>
              <a:latin typeface="Arial"/>
            </a:endParaRPr>
          </a:p>
        </p:txBody>
      </p:sp>
      <p:sp>
        <p:nvSpPr>
          <p:cNvPr id="4" name="Slide Number Placeholder 3">
            <a:extLst>
              <a:ext uri="{FF2B5EF4-FFF2-40B4-BE49-F238E27FC236}">
                <a16:creationId xmlns:a16="http://schemas.microsoft.com/office/drawing/2014/main" id="{1855A758-3372-1C63-C910-0974C3F812CD}"/>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514170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B5E24-405B-1662-EBA1-6BE535BC3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B5BE3E-974C-4C7F-1C9C-E3412897E9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074042-9475-7A51-42C8-3BFD9F8BA656}"/>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i="0" dirty="0">
                <a:effectLst/>
                <a:latin typeface="Arial"/>
              </a:rPr>
              <a:t>Teacher note: </a:t>
            </a:r>
          </a:p>
          <a:p>
            <a:pPr algn="l">
              <a:buFont typeface="Arial" panose="020B0604020202020204" pitchFamily="34" charset="0"/>
              <a:buNone/>
            </a:pPr>
            <a:endParaRPr lang="en-AU" b="1" i="0" dirty="0">
              <a:effectLst/>
              <a:latin typeface="Arial"/>
            </a:endParaRPr>
          </a:p>
          <a:p>
            <a:pPr algn="l">
              <a:buFont typeface="Arial" panose="020B0604020202020204" pitchFamily="34" charset="0"/>
              <a:buNone/>
            </a:pPr>
            <a:r>
              <a:rPr lang="en-AU" b="1" i="0" dirty="0">
                <a:effectLst/>
                <a:latin typeface="Arial"/>
              </a:rPr>
              <a:t>Inspiring</a:t>
            </a:r>
            <a:r>
              <a:rPr lang="en-AU" b="0" i="0" dirty="0">
                <a:effectLst/>
                <a:latin typeface="Arial"/>
              </a:rPr>
              <a:t>: The text conveys a hopeful message about the power of storytelling and the importance of giving voice to those from refugee backgrounds. The author's desire for the students to know that their stories matter adds an uplifting quality to the tone.</a:t>
            </a:r>
          </a:p>
          <a:p>
            <a:pPr algn="l"/>
            <a:endParaRPr lang="en-AU" b="0" i="0" dirty="0">
              <a:effectLst/>
              <a:latin typeface="Arial"/>
            </a:endParaRPr>
          </a:p>
          <a:p>
            <a:pPr algn="l"/>
            <a:r>
              <a:rPr lang="en-AU" b="0" i="0" dirty="0">
                <a:effectLst/>
                <a:latin typeface="Arial"/>
              </a:rPr>
              <a:t>The inspirational tone in the introduction is created using:</a:t>
            </a:r>
          </a:p>
          <a:p>
            <a:pPr algn="l"/>
            <a:endParaRPr lang="en-AU" b="0" i="0" dirty="0">
              <a:effectLst/>
              <a:latin typeface="Arial"/>
            </a:endParaRPr>
          </a:p>
          <a:p>
            <a:pPr algn="l" fontAlgn="base">
              <a:buFont typeface="+mj-lt"/>
              <a:buAutoNum type="arabicPeriod"/>
            </a:pPr>
            <a:r>
              <a:rPr lang="en-AU" b="1" i="0" dirty="0">
                <a:effectLst/>
                <a:latin typeface="Arial"/>
              </a:rPr>
              <a:t>Word Choice (Diction)</a:t>
            </a:r>
            <a:r>
              <a:rPr lang="en-AU" b="0" i="0" dirty="0">
                <a:effectLst/>
                <a:latin typeface="Arial"/>
              </a:rPr>
              <a:t>: The use of words like "dreadful," "traumas," "hurt," "inspired," “pride“ and “better life” evokes strong emotions. The contrast between pain and inspiration highlights the resilience of the students.</a:t>
            </a:r>
          </a:p>
          <a:p>
            <a:pPr algn="l" fontAlgn="base">
              <a:buFont typeface="+mj-lt"/>
              <a:buAutoNum type="arabicPeriod"/>
            </a:pPr>
            <a:r>
              <a:rPr lang="en-AU" b="1" i="0" dirty="0">
                <a:effectLst/>
                <a:latin typeface="Arial"/>
              </a:rPr>
              <a:t>Sentence Structure (Syntax)</a:t>
            </a:r>
            <a:r>
              <a:rPr lang="en-AU" b="0" i="0" dirty="0">
                <a:effectLst/>
                <a:latin typeface="Arial"/>
              </a:rPr>
              <a:t>: The text’s use of shorter sentences, such as “Those words hurt but they inspire” and “They matter” help to build the inspiring tone by providing emphasis and urgency.</a:t>
            </a:r>
          </a:p>
          <a:p>
            <a:pPr algn="l" fontAlgn="base">
              <a:buFont typeface="+mj-lt"/>
              <a:buAutoNum type="arabicPeriod"/>
            </a:pPr>
            <a:r>
              <a:rPr lang="en-AU" b="1" i="0" dirty="0">
                <a:effectLst/>
                <a:latin typeface="Arial"/>
              </a:rPr>
              <a:t>Repetition</a:t>
            </a:r>
            <a:r>
              <a:rPr lang="en-AU" b="0" i="0" dirty="0">
                <a:effectLst/>
                <a:latin typeface="Arial"/>
              </a:rPr>
              <a:t>: The phrase “They matter” is repeated at the end, reinforcing the importance of the students' stories and giving a sense of urgency to the message. </a:t>
            </a:r>
            <a:r>
              <a:rPr lang="en-AU" b="0" i="0" dirty="0" err="1">
                <a:effectLst/>
                <a:latin typeface="Arial"/>
              </a:rPr>
              <a:t>Duyal</a:t>
            </a:r>
            <a:r>
              <a:rPr lang="en-AU" b="0" i="0" dirty="0">
                <a:effectLst/>
                <a:latin typeface="Arial"/>
              </a:rPr>
              <a:t> inspires us to support refugee students and make society more welcoming and accepting.</a:t>
            </a:r>
          </a:p>
          <a:p>
            <a:pPr algn="l" fontAlgn="base">
              <a:buFont typeface="+mj-lt"/>
              <a:buAutoNum type="arabicPeriod"/>
            </a:pPr>
            <a:r>
              <a:rPr lang="en-AU" b="1" i="0" dirty="0">
                <a:effectLst/>
                <a:latin typeface="Arial"/>
              </a:rPr>
              <a:t>Figurative Language</a:t>
            </a:r>
            <a:r>
              <a:rPr lang="en-AU" b="0" i="0" dirty="0">
                <a:effectLst/>
                <a:latin typeface="Arial"/>
              </a:rPr>
              <a:t>: The quote from Kimberly Ridley serves as a metaphor for storytelling as a means of connection and renewal, enriching the text's theme of shared experiences and inspiring us to read the collection and to do our part in making a better life for all. Another example is ‘window of opportunity”.</a:t>
            </a:r>
          </a:p>
          <a:p>
            <a:pPr algn="l" fontAlgn="base">
              <a:buFont typeface="+mj-lt"/>
              <a:buAutoNum type="arabicPeriod"/>
            </a:pPr>
            <a:r>
              <a:rPr lang="en-AU" b="1" i="0" dirty="0">
                <a:effectLst/>
                <a:latin typeface="Arial"/>
              </a:rPr>
              <a:t>Inclusive Language</a:t>
            </a:r>
            <a:r>
              <a:rPr lang="en-AU" b="0" i="0" dirty="0">
                <a:effectLst/>
                <a:latin typeface="Arial"/>
              </a:rPr>
              <a:t>: Other examples you could highlight include the use of the phrase "we all" and "other young people“ which foster a sense of community and collective responsibility, inviting the reader to engage with the stories and make positive changes.</a:t>
            </a:r>
          </a:p>
          <a:p>
            <a:pPr algn="l" fontAlgn="base">
              <a:buFont typeface="+mj-lt"/>
              <a:buAutoNum type="arabicPeriod"/>
            </a:pPr>
            <a:endParaRPr lang="en-AU" b="0" i="0" dirty="0">
              <a:effectLst/>
              <a:latin typeface="Arial"/>
            </a:endParaRPr>
          </a:p>
          <a:p>
            <a:pPr algn="l" fontAlgn="base">
              <a:buFont typeface="+mj-lt"/>
              <a:buNone/>
            </a:pPr>
            <a:endParaRPr lang="en-AU" b="0" i="0" dirty="0">
              <a:effectLst/>
              <a:latin typeface="Arial"/>
            </a:endParaRPr>
          </a:p>
          <a:p>
            <a:pPr algn="l"/>
            <a:endParaRPr lang="en-AU" b="0" i="0" dirty="0">
              <a:effectLst/>
              <a:latin typeface="Arial"/>
            </a:endParaRPr>
          </a:p>
          <a:p>
            <a:endParaRPr lang="en-AU" dirty="0"/>
          </a:p>
        </p:txBody>
      </p:sp>
      <p:sp>
        <p:nvSpPr>
          <p:cNvPr id="4" name="Slide Number Placeholder 3">
            <a:extLst>
              <a:ext uri="{FF2B5EF4-FFF2-40B4-BE49-F238E27FC236}">
                <a16:creationId xmlns:a16="http://schemas.microsoft.com/office/drawing/2014/main" id="{A9CC2CBD-3723-C15A-83CB-A6526C20B30B}"/>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123956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p>
          <a:p>
            <a:endParaRPr lang="en-AU" dirty="0"/>
          </a:p>
          <a:p>
            <a:r>
              <a:rPr lang="en-AU" dirty="0"/>
              <a:t>This activity can tie in with strategy 2 in </a:t>
            </a:r>
            <a:r>
              <a:rPr lang="en-AU" b="1" dirty="0"/>
              <a:t>Phase 3, resource 2 – preparing to read Core text 2 </a:t>
            </a:r>
            <a:r>
              <a:rPr lang="en-AU" dirty="0"/>
              <a:t>where students are asked to categorise vocabulary in the introduction into adjectives and nouns.</a:t>
            </a:r>
          </a:p>
          <a:p>
            <a:endParaRPr lang="en-AU" dirty="0"/>
          </a:p>
          <a:p>
            <a:r>
              <a:rPr lang="en-AU" dirty="0"/>
              <a:t>Dreadful (adjective), journeys (noun)</a:t>
            </a:r>
          </a:p>
          <a:p>
            <a:r>
              <a:rPr lang="en-AU" dirty="0"/>
              <a:t>Normal (adjective), life (noun)</a:t>
            </a:r>
          </a:p>
          <a:p>
            <a:r>
              <a:rPr lang="en-AU" dirty="0"/>
              <a:t>Very (adverb) critical (adjective) window of opportunity (noun)</a:t>
            </a:r>
          </a:p>
          <a:p>
            <a:r>
              <a:rPr lang="en-AU" dirty="0"/>
              <a:t>Refugee (used as an adjective) backgrounds (noun)</a:t>
            </a:r>
          </a:p>
          <a:p>
            <a:r>
              <a:rPr lang="en-AU" dirty="0"/>
              <a:t>Better (adjective) life (noun)</a:t>
            </a:r>
          </a:p>
          <a:p>
            <a:r>
              <a:rPr lang="en-AU" dirty="0"/>
              <a:t>Authentic (adjective) nature (noun) of each non-fiction (adjective) story (noun)</a:t>
            </a:r>
          </a:p>
          <a:p>
            <a:endParaRPr lang="en-AU" b="1" dirty="0"/>
          </a:p>
          <a:p>
            <a:r>
              <a:rPr lang="en-AU" b="1" dirty="0"/>
              <a:t>Possible activity</a:t>
            </a:r>
            <a:r>
              <a:rPr lang="en-AU" dirty="0"/>
              <a:t>: ask students to choose another adjective to expand the noun group further. Discuss how that changes/adds to the meaning of the sentence.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191553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p>
          <a:p>
            <a:endParaRPr lang="en-AU" dirty="0"/>
          </a:p>
          <a:p>
            <a:pPr marL="342900" indent="-342900" algn="l" fontAlgn="base">
              <a:buFont typeface="+mj-lt"/>
              <a:buAutoNum type="arabicPeriod"/>
            </a:pPr>
            <a:r>
              <a:rPr lang="en-AU" b="0" i="0" dirty="0">
                <a:effectLst/>
                <a:latin typeface="Arial"/>
              </a:rPr>
              <a:t>The verbs identifies are imperative verbs in this context as they are instructing the reader what to do and how to feel.</a:t>
            </a:r>
          </a:p>
          <a:p>
            <a:pPr marL="342900" indent="-342900" algn="l" fontAlgn="base">
              <a:buFont typeface="+mj-lt"/>
              <a:buAutoNum type="arabicPeriod"/>
            </a:pPr>
            <a:r>
              <a:rPr lang="en-AU" b="0" i="0" dirty="0">
                <a:effectLst/>
                <a:latin typeface="Arial"/>
              </a:rPr>
              <a:t>Discuss each action verb:</a:t>
            </a:r>
          </a:p>
          <a:p>
            <a:pPr marL="742950" lvl="1" indent="-285750" algn="l" fontAlgn="base">
              <a:buFont typeface="Arial" panose="020B0604020202020204" pitchFamily="34" charset="0"/>
              <a:buChar char="•"/>
            </a:pPr>
            <a:r>
              <a:rPr lang="en-AU" b="1" i="0" dirty="0">
                <a:effectLst/>
                <a:latin typeface="Arial"/>
              </a:rPr>
              <a:t>Hear</a:t>
            </a:r>
            <a:r>
              <a:rPr lang="en-AU" b="0" i="0" dirty="0">
                <a:effectLst/>
                <a:latin typeface="Arial"/>
              </a:rPr>
              <a:t>: Explain that this means to listen or pay attention to the voices, emphasising the importance of being aware of different perspectives.</a:t>
            </a:r>
          </a:p>
          <a:p>
            <a:pPr marL="742950" lvl="1" indent="-285750" algn="l" fontAlgn="base">
              <a:buFont typeface="Arial" panose="020B0604020202020204" pitchFamily="34" charset="0"/>
              <a:buChar char="•"/>
            </a:pPr>
            <a:r>
              <a:rPr lang="en-AU" b="1" i="0" dirty="0">
                <a:effectLst/>
                <a:latin typeface="Arial"/>
              </a:rPr>
              <a:t>Appreciate</a:t>
            </a:r>
            <a:r>
              <a:rPr lang="en-AU" b="0" i="0" dirty="0">
                <a:effectLst/>
                <a:latin typeface="Arial"/>
              </a:rPr>
              <a:t>: Describe this as recognising the value or significance of those voices, fostering understanding and empathy.</a:t>
            </a:r>
          </a:p>
          <a:p>
            <a:pPr marL="742950" lvl="1" indent="-285750" algn="l" fontAlgn="base">
              <a:buFont typeface="Arial" panose="020B0604020202020204" pitchFamily="34" charset="0"/>
              <a:buChar char="•"/>
            </a:pPr>
            <a:r>
              <a:rPr lang="en-AU" b="1" i="0" dirty="0">
                <a:effectLst/>
                <a:latin typeface="Arial"/>
              </a:rPr>
              <a:t>Get to know</a:t>
            </a:r>
            <a:r>
              <a:rPr lang="en-AU" b="0" i="0" dirty="0">
                <a:effectLst/>
                <a:latin typeface="Arial"/>
              </a:rPr>
              <a:t>: Clarify that this means to become familiar with or understand these voices over time, highlighting the idea of developing a deeper connection.</a:t>
            </a:r>
          </a:p>
          <a:p>
            <a:pPr marL="742950" lvl="1" indent="-285750" algn="l" fontAlgn="base">
              <a:buFont typeface="Arial" panose="020B0604020202020204" pitchFamily="34" charset="0"/>
              <a:buChar char="•"/>
            </a:pPr>
            <a:r>
              <a:rPr lang="en-AU" b="1" i="0" dirty="0">
                <a:effectLst/>
                <a:latin typeface="Arial"/>
              </a:rPr>
              <a:t>Matter: </a:t>
            </a:r>
            <a:r>
              <a:rPr lang="en-AU" b="0" i="0" dirty="0">
                <a:effectLst/>
                <a:latin typeface="Arial"/>
              </a:rPr>
              <a:t>Here, "matter" is used as an imperative verb, indicating the state or importance of the subject "they" (the students). The sentence conveys that "they" have significance or value and that students should matter to us as well.</a:t>
            </a:r>
          </a:p>
          <a:p>
            <a:pPr algn="l" fontAlgn="base">
              <a:buFont typeface="+mj-lt"/>
              <a:buNone/>
            </a:pP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564766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p>
          <a:p>
            <a:endParaRPr lang="en-AU" dirty="0"/>
          </a:p>
          <a:p>
            <a:r>
              <a:rPr lang="en-AU" dirty="0"/>
              <a:t>The adverbial phrases are highlighted in red. You could duplicate this slide and just have the adverbial phrases highlighted in the first example to discuss as a class. Then, to test student’s understanding of adverbial phrases, they could be challenged to find the adverbial phrases in the second example, work individually or in pairs.</a:t>
            </a:r>
          </a:p>
          <a:p>
            <a:endParaRPr lang="en-AU" dirty="0"/>
          </a:p>
          <a:p>
            <a:r>
              <a:rPr lang="en-AU" dirty="0"/>
              <a:t>Can students identify what type of information each example provides? For example, “with real life people and places” provides information about what types of students it will be easier for.</a:t>
            </a:r>
          </a:p>
          <a:p>
            <a:endParaRPr lang="en-AU" dirty="0"/>
          </a:p>
          <a:p>
            <a:r>
              <a:rPr lang="en-AU" dirty="0"/>
              <a:t>Can students find other examples in the introduction?</a:t>
            </a:r>
          </a:p>
          <a:p>
            <a:endParaRPr lang="en-AU" dirty="0"/>
          </a:p>
          <a:p>
            <a:r>
              <a:rPr lang="en-AU" dirty="0"/>
              <a:t>Please note that adverbial phrases are also categorised as prepositional phrases.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3613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teacher information only.</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980091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mj-lt"/>
              <a:buNone/>
            </a:pPr>
            <a:r>
              <a:rPr lang="en-AU" b="1" i="0" dirty="0">
                <a:effectLst/>
                <a:latin typeface="Arial"/>
              </a:rPr>
              <a:t>Teacher note:</a:t>
            </a:r>
          </a:p>
          <a:p>
            <a:pPr algn="l" fontAlgn="base">
              <a:buFont typeface="+mj-lt"/>
              <a:buNone/>
            </a:pPr>
            <a:endParaRPr lang="en-AU" b="0" i="0" dirty="0">
              <a:effectLst/>
              <a:latin typeface="Arial"/>
            </a:endParaRPr>
          </a:p>
          <a:p>
            <a:pPr marL="285750" indent="-285750" algn="l" fontAlgn="base">
              <a:buFont typeface="Arial" panose="020B0604020202020204" pitchFamily="34" charset="0"/>
              <a:buChar char="•"/>
            </a:pPr>
            <a:r>
              <a:rPr lang="en-AU" b="0" i="0" dirty="0">
                <a:effectLst/>
                <a:latin typeface="Arial"/>
              </a:rPr>
              <a:t>"the </a:t>
            </a:r>
            <a:r>
              <a:rPr lang="en-AU" b="1" i="0" dirty="0">
                <a:effectLst/>
                <a:latin typeface="Arial"/>
              </a:rPr>
              <a:t>idea for the collection </a:t>
            </a:r>
            <a:r>
              <a:rPr lang="en-AU" b="0" i="0" dirty="0">
                <a:effectLst/>
                <a:latin typeface="Arial"/>
              </a:rPr>
              <a:t>was born" is a classic example of passive voice, where the subject (the idea) is acted upon (was born) without specifying who or what caused it to be born.</a:t>
            </a:r>
          </a:p>
          <a:p>
            <a:pPr algn="l" fontAlgn="base">
              <a:buFont typeface="+mj-lt"/>
              <a:buAutoNum type="arabicPeriod"/>
            </a:pPr>
            <a:endParaRPr lang="en-AU" b="0" i="0" dirty="0">
              <a:effectLst/>
              <a:latin typeface="Arial"/>
            </a:endParaRPr>
          </a:p>
          <a:p>
            <a:pPr algn="l" fontAlgn="base">
              <a:buFont typeface="+mj-lt"/>
              <a:buNone/>
            </a:pPr>
            <a:r>
              <a:rPr lang="en-AU" b="0" i="0" dirty="0">
                <a:effectLst/>
                <a:latin typeface="Arial"/>
              </a:rPr>
              <a:t>The use of passive voice can sometimes obscure the subject performing the action, </a:t>
            </a:r>
            <a:r>
              <a:rPr lang="en-AU" b="1" i="0" dirty="0">
                <a:effectLst/>
                <a:latin typeface="Arial"/>
              </a:rPr>
              <a:t>focusing instead on the action itself or the recipient of the action</a:t>
            </a:r>
            <a:r>
              <a:rPr lang="en-AU" b="0" i="0" dirty="0">
                <a:effectLst/>
                <a:latin typeface="Arial"/>
              </a:rPr>
              <a:t>. In the end, that is </a:t>
            </a:r>
            <a:r>
              <a:rPr lang="en-AU" b="0" i="0" dirty="0" err="1">
                <a:effectLst/>
                <a:latin typeface="Arial"/>
              </a:rPr>
              <a:t>Duyal’s</a:t>
            </a:r>
            <a:r>
              <a:rPr lang="en-AU" b="0" i="0" dirty="0">
                <a:effectLst/>
                <a:latin typeface="Arial"/>
              </a:rPr>
              <a:t> goal. He wants the readers to see that the students matter, that these types of stories and voices matter.  He does not want to focus on himself as the one who ‘started’ the collection.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3614343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is an opportunity to broaden vocabulary through the exploration of adjectives. The section also includes a spelling focus that assists with nominalisation.</a:t>
            </a:r>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2620714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2527A-69E0-B581-0A59-4A108A254B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873D22-C0AC-CE9C-401B-74D2E20ECB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97A33-2C7F-8653-7162-890E1D0CEE6E}"/>
              </a:ext>
            </a:extLst>
          </p:cNvPr>
          <p:cNvSpPr>
            <a:spLocks noGrp="1"/>
          </p:cNvSpPr>
          <p:nvPr>
            <p:ph type="body" idx="1"/>
          </p:nvPr>
        </p:nvSpPr>
        <p:spPr/>
        <p:txBody>
          <a:bodyPr/>
          <a:lstStyle/>
          <a:p>
            <a:r>
              <a:rPr lang="en-AU" b="1" dirty="0"/>
              <a:t>Teacher note: </a:t>
            </a:r>
            <a:r>
              <a:rPr lang="en-AU" b="0" dirty="0"/>
              <a:t>a</a:t>
            </a:r>
            <a:r>
              <a:rPr lang="en-AU" dirty="0"/>
              <a:t>s a follow up/additional activity for the strategies suggested in </a:t>
            </a:r>
            <a:r>
              <a:rPr lang="en-AU" b="1" dirty="0"/>
              <a:t>Phase 3, resource 2 – preparing to read Core text 2 </a:t>
            </a:r>
            <a:r>
              <a:rPr lang="en-AU" dirty="0"/>
              <a:t>students could work as a whole class on placing “dreadful”, for example, on a word cline. As a first step, what does the word “dreadful” make students think of? What does the base word, dread, mean? What things could make a journey dreadful for us? For refugees?</a:t>
            </a:r>
          </a:p>
          <a:p>
            <a:endParaRPr lang="en-AU" dirty="0"/>
          </a:p>
          <a:p>
            <a:r>
              <a:rPr lang="en-AU" dirty="0"/>
              <a:t>What other words can they think of to place on the cline between horrific and wonderful? What would be the impact on the meaning of that sentence if one of the other words was used instead of “dreadful”? </a:t>
            </a:r>
          </a:p>
          <a:p>
            <a:endParaRPr lang="en-AU" dirty="0"/>
          </a:p>
          <a:p>
            <a:r>
              <a:rPr lang="en-AU" dirty="0"/>
              <a:t>You could then ask small groups of students to work on one of the other identified more challenging words e.g. “trauma” or “resonating”.</a:t>
            </a:r>
          </a:p>
        </p:txBody>
      </p:sp>
      <p:sp>
        <p:nvSpPr>
          <p:cNvPr id="4" name="Slide Number Placeholder 3">
            <a:extLst>
              <a:ext uri="{FF2B5EF4-FFF2-40B4-BE49-F238E27FC236}">
                <a16:creationId xmlns:a16="http://schemas.microsoft.com/office/drawing/2014/main" id="{6FEE3BDB-AEA7-4FB5-83F4-63C67D6321D1}"/>
              </a:ext>
            </a:extLst>
          </p:cNvPr>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2144355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n</a:t>
            </a:r>
            <a:r>
              <a:rPr lang="en-AU" b="0" i="0" dirty="0">
                <a:solidFill>
                  <a:srgbClr val="22272B"/>
                </a:solidFill>
                <a:effectLst/>
                <a:latin typeface="Public Sans" pitchFamily="2" charset="0"/>
              </a:rPr>
              <a:t>ominalisation is a process of transforming actions or events (verbs) or descriptions of nouns and pronouns (adjectives) into things, concepts or people (nouns). Nominalisation is often a feature of texts that contain abstract ideas and concepts, which is what this introduction is doing.</a:t>
            </a:r>
            <a:endParaRPr lang="en-AU" dirty="0"/>
          </a:p>
          <a:p>
            <a:endParaRPr lang="en-AU" dirty="0"/>
          </a:p>
          <a:p>
            <a:r>
              <a:rPr lang="en-AU" dirty="0"/>
              <a:t>This slide works with Phase 3, resource 2, strategy 3 (vocabulary development).</a:t>
            </a:r>
          </a:p>
          <a:p>
            <a:endParaRPr lang="en-AU" dirty="0"/>
          </a:p>
          <a:p>
            <a:r>
              <a:rPr lang="en-AU" dirty="0"/>
              <a:t>You can start with the nominalisation identified in Phase 3, resource 2 – “collection” and then expand from there. </a:t>
            </a:r>
          </a:p>
          <a:p>
            <a:endParaRPr lang="en-AU" dirty="0"/>
          </a:p>
          <a:p>
            <a:r>
              <a:rPr lang="en-AU" dirty="0"/>
              <a:t>Possible activity – challenge students to come up with as many examples of nominalisation for each verb ending in a given time limit. </a:t>
            </a:r>
          </a:p>
          <a:p>
            <a:endParaRPr lang="en-AU" dirty="0"/>
          </a:p>
          <a:p>
            <a:r>
              <a:rPr lang="en-AU" b="1" dirty="0"/>
              <a:t>Please note that there are always exceptions to the rule! </a:t>
            </a:r>
            <a:r>
              <a:rPr lang="en-AU" dirty="0"/>
              <a:t>More can be found https://www.thefreedictionary.com/Commonly-Confused-Suffixes-tion-vs-sion.htm</a:t>
            </a:r>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3700832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96CAD-CB1E-A5FA-0C7E-1B5FC7564F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EC83C6-B062-14CD-A1F3-0863CC22B0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1FA85E-B834-B647-9232-149B88DED685}"/>
              </a:ext>
            </a:extLst>
          </p:cNvPr>
          <p:cNvSpPr>
            <a:spLocks noGrp="1"/>
          </p:cNvSpPr>
          <p:nvPr>
            <p:ph type="body" idx="1"/>
          </p:nvPr>
        </p:nvSpPr>
        <p:spPr/>
        <p:txBody>
          <a:bodyPr/>
          <a:lstStyle/>
          <a:p>
            <a:r>
              <a:rPr lang="en-AU" b="1" dirty="0"/>
              <a:t>Teacher notes: </a:t>
            </a:r>
            <a:r>
              <a:rPr lang="en-AU" b="0" dirty="0"/>
              <a:t>n</a:t>
            </a:r>
            <a:r>
              <a:rPr lang="en-AU" b="0" i="0" dirty="0">
                <a:solidFill>
                  <a:srgbClr val="22272B"/>
                </a:solidFill>
                <a:effectLst/>
                <a:latin typeface="Public Sans" pitchFamily="2" charset="0"/>
              </a:rPr>
              <a:t>ominalisation is a process of transforming actions or events (verbs) or descriptions of nouns and pronouns (adjectives) into things, concepts or people (nouns). Nominalisation is often a feature of texts that contain abstract ideas and concepts, which is what this introduction is doing.</a:t>
            </a:r>
            <a:endParaRPr lang="en-AU" dirty="0"/>
          </a:p>
          <a:p>
            <a:endParaRPr lang="en-AU" dirty="0"/>
          </a:p>
          <a:p>
            <a:r>
              <a:rPr lang="en-AU" dirty="0"/>
              <a:t>This slide works with Phase 3, resource 2, strategy 3 (vocabulary development).</a:t>
            </a:r>
          </a:p>
          <a:p>
            <a:endParaRPr lang="en-AU" dirty="0"/>
          </a:p>
          <a:p>
            <a:r>
              <a:rPr lang="en-AU" dirty="0"/>
              <a:t>You will need to first identify that while “excursion” ends in –</a:t>
            </a:r>
            <a:r>
              <a:rPr lang="en-AU" dirty="0" err="1"/>
              <a:t>sion</a:t>
            </a:r>
            <a:r>
              <a:rPr lang="en-AU" dirty="0"/>
              <a:t> there is </a:t>
            </a:r>
            <a:r>
              <a:rPr lang="en-AU" b="1" dirty="0"/>
              <a:t>not</a:t>
            </a:r>
            <a:r>
              <a:rPr lang="en-AU" dirty="0"/>
              <a:t> a verb form of the word. It is a good place to identify the role of the suffix to help students identify if a word is a noun or other word type. You can then expand from there. Not every verb ending has an example on the screen. Ask students to give an example for the ones that are missing.</a:t>
            </a:r>
          </a:p>
          <a:p>
            <a:endParaRPr lang="en-AU" dirty="0"/>
          </a:p>
          <a:p>
            <a:r>
              <a:rPr lang="en-AU" dirty="0"/>
              <a:t>Possible activity – challenge students to come up with as many examples of nominalisation for each verb ending in a given time limit. </a:t>
            </a:r>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Please note that there are always exceptions to the rule! </a:t>
            </a:r>
            <a:r>
              <a:rPr lang="en-AU" dirty="0"/>
              <a:t>More can be found https://www.thefreedictionary.com/Commonly-Confused-Suffixes-tion-vs-sion.htm</a:t>
            </a:r>
          </a:p>
          <a:p>
            <a:endParaRPr lang="en-AU" dirty="0"/>
          </a:p>
        </p:txBody>
      </p:sp>
      <p:sp>
        <p:nvSpPr>
          <p:cNvPr id="4" name="Slide Number Placeholder 3">
            <a:extLst>
              <a:ext uri="{FF2B5EF4-FFF2-40B4-BE49-F238E27FC236}">
                <a16:creationId xmlns:a16="http://schemas.microsoft.com/office/drawing/2014/main" id="{2D4E416D-297B-9520-7586-E0AB95692BB0}"/>
              </a:ext>
            </a:extLst>
          </p:cNvPr>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2356067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Use the 3-2-1 thinking routine to support students to reflect on their learning.</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3762557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4108803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teacher information only – aspects of the text complexity scale that mark this text as moderately comp[lex. These underpin the grammar in context approach taken in this PowerPoint.</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4181394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 The sample success 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co-constructing with students, teachers use their expertise to guide student thinking, and often model and use exemplars to show students what success 'looks like'.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885852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Needed in this Ppt:</a:t>
            </a:r>
          </a:p>
          <a:p>
            <a:pPr marL="285750" indent="-285750">
              <a:buFont typeface="Arial" panose="020B0604020202020204" pitchFamily="34" charset="0"/>
              <a:buChar char="•"/>
            </a:pPr>
            <a:r>
              <a:rPr lang="en-AU" b="1" dirty="0">
                <a:latin typeface="Arial" panose="020B0604020202020204" pitchFamily="34" charset="0"/>
                <a:cs typeface="Arial" panose="020B0604020202020204" pitchFamily="34" charset="0"/>
              </a:rPr>
              <a:t>Elements of structure of an editor’s intro to an anthology</a:t>
            </a:r>
          </a:p>
          <a:p>
            <a:pPr marL="285750" indent="-285750">
              <a:buFont typeface="Arial" panose="020B0604020202020204" pitchFamily="34" charset="0"/>
              <a:buChar char="•"/>
            </a:pPr>
            <a:r>
              <a:rPr lang="en-AU" b="1" dirty="0">
                <a:latin typeface="Arial" panose="020B0604020202020204" pitchFamily="34" charset="0"/>
                <a:cs typeface="Arial" panose="020B0604020202020204" pitchFamily="34" charset="0"/>
              </a:rPr>
              <a:t>Tone</a:t>
            </a:r>
          </a:p>
          <a:p>
            <a:pPr marL="285750" indent="-285750">
              <a:buFont typeface="Arial" panose="020B0604020202020204" pitchFamily="34" charset="0"/>
              <a:buChar char="•"/>
            </a:pPr>
            <a:r>
              <a:rPr lang="en-AU" b="1" dirty="0">
                <a:latin typeface="Arial" panose="020B0604020202020204" pitchFamily="34" charset="0"/>
                <a:cs typeface="Arial" panose="020B0604020202020204" pitchFamily="34" charset="0"/>
              </a:rPr>
              <a:t>Language features )label for terminology as opposed to language forms)</a:t>
            </a:r>
          </a:p>
          <a:p>
            <a:endParaRPr lang="en-AU" b="1" dirty="0">
              <a:latin typeface="Arial" panose="020B0604020202020204" pitchFamily="34" charset="0"/>
              <a:cs typeface="Arial" panose="020B0604020202020204" pitchFamily="34" charset="0"/>
            </a:endParaRPr>
          </a:p>
          <a:p>
            <a:endParaRPr lang="en-AU" b="1" dirty="0">
              <a:latin typeface="Arial" panose="020B0604020202020204" pitchFamily="34" charset="0"/>
              <a:cs typeface="Arial" panose="020B0604020202020204" pitchFamily="34" charset="0"/>
            </a:endParaRPr>
          </a:p>
          <a:p>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Click lesson numbers to go to specific lessons</a:t>
            </a:r>
          </a:p>
          <a:p>
            <a:pPr marL="171450" indent="-171450">
              <a:buFont typeface="Arial"/>
              <a:buChar char="•"/>
            </a:pPr>
            <a:r>
              <a:rPr lang="en-AU" dirty="0">
                <a:latin typeface="Arial" panose="020B0604020202020204" pitchFamily="34" charset="0"/>
                <a:cs typeface="Arial" panose="020B0604020202020204" pitchFamily="34" charset="0"/>
              </a:rPr>
              <a:t>Interactive features can be viewed in slide show</a:t>
            </a:r>
          </a:p>
          <a:p>
            <a:endParaRPr lang="en-AU" b="1" dirty="0">
              <a:latin typeface="Arial" panose="020B0604020202020204" pitchFamily="34" charset="0"/>
              <a:cs typeface="Arial" panose="020B0604020202020204" pitchFamily="34" charset="0"/>
            </a:endParaRPr>
          </a:p>
          <a:p>
            <a:pPr marL="781035" lvl="1" indent="-171450">
              <a:buFont typeface="Arial"/>
              <a:buChar char="•"/>
            </a:pPr>
            <a:endParaRPr lang="en-AU" b="1" dirty="0">
              <a:latin typeface="Arial" panose="020B0604020202020204" pitchFamily="34" charset="0"/>
              <a:cs typeface="Arial" panose="020B0604020202020204" pitchFamily="34" charset="0"/>
            </a:endParaRPr>
          </a:p>
          <a:p>
            <a:pPr marL="171450" indent="-171450">
              <a:buFont typeface="Arial"/>
              <a:buChar char="•"/>
            </a:pPr>
            <a:endParaRPr lang="en-US" dirty="0">
              <a:latin typeface="Arial" panose="020B0604020202020204" pitchFamily="34" charset="0"/>
              <a:cs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p>
          <a:p>
            <a:endParaRPr lang="en-AU" dirty="0"/>
          </a:p>
          <a:p>
            <a:r>
              <a:rPr lang="en-AU" dirty="0"/>
              <a:t>It is the role of the curator, editor and or compiler to introduce the collection of works (art, objects, stories, films etc) to the audience. They must identify the purpose of the collection and connect with the audience so that they can appreciate the collection more deeply. </a:t>
            </a:r>
          </a:p>
          <a:p>
            <a:endParaRPr lang="en-AU" dirty="0"/>
          </a:p>
          <a:p>
            <a:r>
              <a:rPr lang="en-AU" dirty="0"/>
              <a:t>Each of the typical features of an introduction are unpacked in the following slides, with a focus on the textual features (code and conventions) used. </a:t>
            </a:r>
          </a:p>
          <a:p>
            <a:endParaRPr lang="en-AU" dirty="0"/>
          </a:p>
          <a:p>
            <a:r>
              <a:rPr lang="en-AU" dirty="0"/>
              <a:t>You can also refer to any of the curator texts that were explored in </a:t>
            </a:r>
            <a:r>
              <a:rPr lang="en-AU" b="1" dirty="0"/>
              <a:t>Phase 3, activity 1 – </a:t>
            </a:r>
            <a:r>
              <a:rPr lang="en-AU" sz="1800" b="1" dirty="0">
                <a:effectLst/>
                <a:latin typeface="Arial" panose="020B0604020202020204" pitchFamily="34" charset="0"/>
                <a:ea typeface="Calibri" panose="020F0502020204030204" pitchFamily="34" charset="0"/>
              </a:rPr>
              <a:t>exploring a curator’s introduction</a:t>
            </a:r>
            <a:r>
              <a:rPr lang="en-AU" b="1" dirty="0"/>
              <a:t> </a:t>
            </a:r>
            <a:r>
              <a:rPr lang="en-AU" dirty="0"/>
              <a:t>to make the connections for students as they analyse </a:t>
            </a:r>
            <a:r>
              <a:rPr lang="en-AU" dirty="0" err="1"/>
              <a:t>Duyal’s</a:t>
            </a:r>
            <a:r>
              <a:rPr lang="en-AU" dirty="0"/>
              <a:t> introduction to ‘Paper Boats”.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454496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u</a:t>
            </a:r>
            <a:r>
              <a:rPr lang="en-AU" dirty="0"/>
              <a:t>sing prior knowledge of the features of informational and persuasive texts (as introductions include elements of both forms) ask students to identify the three key structural parts of the introduction below. To focus on the opening line, or hook, focus on how this opening line connects to the 2</a:t>
            </a:r>
            <a:r>
              <a:rPr lang="en-AU" baseline="30000" dirty="0"/>
              <a:t>nd</a:t>
            </a:r>
            <a:r>
              <a:rPr lang="en-AU" dirty="0"/>
              <a:t> and 3rd:</a:t>
            </a:r>
          </a:p>
          <a:p>
            <a:endParaRPr lang="en-AU" dirty="0"/>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r>
              <a:rPr lang="en-AU" b="1" dirty="0"/>
              <a:t>Hook: </a:t>
            </a:r>
            <a:r>
              <a:rPr lang="en-AU" dirty="0"/>
              <a:t>“</a:t>
            </a:r>
            <a:r>
              <a:rPr lang="en-AU" sz="1600" dirty="0">
                <a:effectLst/>
                <a:latin typeface="Arial" panose="020B0604020202020204" pitchFamily="34" charset="0"/>
                <a:ea typeface="Calibri" panose="020F0502020204030204" pitchFamily="34" charset="0"/>
              </a:rPr>
              <a:t>It all started on the train on an excursion with my students at the end of 2009.” How could the opening line hook the reader?</a:t>
            </a:r>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r>
              <a:rPr lang="en-AU" sz="1600" b="1" dirty="0">
                <a:effectLst/>
                <a:latin typeface="Arial" panose="020B0604020202020204" pitchFamily="34" charset="0"/>
                <a:ea typeface="Calibri" panose="020F0502020204030204" pitchFamily="34" charset="0"/>
              </a:rPr>
              <a:t>Collection concept and purpose unpacked: </a:t>
            </a:r>
            <a:r>
              <a:rPr lang="en-AU" sz="1600" dirty="0" err="1">
                <a:effectLst/>
                <a:latin typeface="Arial" panose="020B0604020202020204" pitchFamily="34" charset="0"/>
                <a:ea typeface="Calibri" panose="020F0502020204030204" pitchFamily="34" charset="0"/>
              </a:rPr>
              <a:t>Duyal</a:t>
            </a:r>
            <a:r>
              <a:rPr lang="en-AU" sz="1600" dirty="0">
                <a:effectLst/>
                <a:latin typeface="Arial" panose="020B0604020202020204" pitchFamily="34" charset="0"/>
                <a:ea typeface="Calibri" panose="020F0502020204030204" pitchFamily="34" charset="0"/>
              </a:rPr>
              <a:t> starts with the personal inspiration for the collection before giving the reader more detail on the wider purpose of the collection</a:t>
            </a:r>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r>
              <a:rPr lang="en-AU" sz="1600" b="1" dirty="0">
                <a:effectLst/>
                <a:latin typeface="Arial" panose="020B0604020202020204" pitchFamily="34" charset="0"/>
                <a:ea typeface="Calibri" panose="020F0502020204030204" pitchFamily="34" charset="0"/>
              </a:rPr>
              <a:t>Call to action: </a:t>
            </a:r>
            <a:r>
              <a:rPr lang="en-AU" sz="1600" dirty="0">
                <a:effectLst/>
                <a:latin typeface="Arial" panose="020B0604020202020204" pitchFamily="34" charset="0"/>
                <a:ea typeface="Calibri" panose="020F0502020204030204" pitchFamily="34" charset="0"/>
              </a:rPr>
              <a:t>the introduction finishes with </a:t>
            </a:r>
            <a:r>
              <a:rPr lang="en-AU" sz="1600" dirty="0" err="1">
                <a:effectLst/>
                <a:latin typeface="Arial" panose="020B0604020202020204" pitchFamily="34" charset="0"/>
                <a:ea typeface="Calibri" panose="020F0502020204030204" pitchFamily="34" charset="0"/>
              </a:rPr>
              <a:t>Duyal’s</a:t>
            </a:r>
            <a:r>
              <a:rPr lang="en-AU" sz="1600" dirty="0">
                <a:effectLst/>
                <a:latin typeface="Arial" panose="020B0604020202020204" pitchFamily="34" charset="0"/>
                <a:ea typeface="Calibri" panose="020F0502020204030204" pitchFamily="34" charset="0"/>
              </a:rPr>
              <a:t> call to action. He wants the reader to open themselves to the stories and to ensure that the students, refugee students, matter to them as much as they matter to him. “They matter.”</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168979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a:t>
            </a:r>
            <a:r>
              <a:rPr lang="en-AU" dirty="0"/>
              <a:t>he following slides introduce and annotate key aspects of the author’s purpose, context and audience.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480285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312224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307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807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224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0180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814608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312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80411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4494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1681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0075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51972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49151942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unsplash.com/@kurokami04?utm_content=creditCopyText&amp;utm_medium=referral&amp;utm_source=unsplash" TargetMode="External"/><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hyperlink" Target="https://unsplash.com/photos/blue-wooden-door-with-pink-and-red-flowers-z1uhic2f7Tg?utm_content=creditCopyText&amp;utm_medium=referral&amp;utm_source=unsplash"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unsplash.com/photos/die-cast-car-collection-on-rack-JBrfoV-BZts?utm_content=creditCopyText&amp;utm_medium=referral&amp;utm_source=unsplash" TargetMode="External"/><Relationship Id="rId4" Type="http://schemas.openxmlformats.org/officeDocument/2006/relationships/hyperlink" Target="https://unsplash.com/@bright?utm_content=creditCopyText&amp;utm_medium=referral&amp;utm_source=unsplash"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https://www.researchgate.net/publication/323964092_Classroom_assessment_and_pedagog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summaries-explainers/explainers/explicit-instruction"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hyperlink" Target="https://www.edresearch.edu.au/guides-resources/practice-guides/explain-learning-objectives"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education.nsw.gov.au/about-us/education-data-and-research/cese/publications/literature-reviews/cognitive-load-theory"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ducation.nsw.gov.au/about-us/education-data-and-research/cese/publications/research-reports/what-works-best-2020-update/explicit-teaching-driving-learning-and-engagement" TargetMode="External"/><Relationship Id="rId2" Type="http://schemas.openxmlformats.org/officeDocument/2006/relationships/hyperlink" Target="https://education.nsw.gov.au/teaching-and-learning/curriculum/explicit-teaching/explicit-teaching-strategies" TargetMode="External"/><Relationship Id="rId1" Type="http://schemas.openxmlformats.org/officeDocument/2006/relationships/slideLayout" Target="../slideLayouts/slideLayout8.xml"/><Relationship Id="rId5" Type="http://schemas.openxmlformats.org/officeDocument/2006/relationships/hyperlink" Target="https://www.ascd.org/el/articles/the-right-questions-the-right-way" TargetMode="External"/><Relationship Id="rId4" Type="http://schemas.openxmlformats.org/officeDocument/2006/relationships/hyperlink" Target="https://app.education.nsw.gov.au/digital-learning-selector/LearningActivity/Browser?cache_id=f77b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australiancurriculum.edu.au/resources/national-literacy-and-numeracy-learning-progressions/version-3-of-national-literacy-and-numeracy-learning-progression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curriculum.nsw.edu.au/learning-areas/english/english-k-10-2022/overview#course-requirements-k-10-english_k_10_202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8.xml"/><Relationship Id="rId7" Type="http://schemas.openxmlformats.org/officeDocument/2006/relationships/slide" Target="slide20.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slide" Target="slide16.xml"/><Relationship Id="rId5" Type="http://schemas.openxmlformats.org/officeDocument/2006/relationships/slide" Target="slide1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888BBD-D90C-55CC-33A8-9ACC26238743}"/>
              </a:ext>
            </a:extLst>
          </p:cNvPr>
          <p:cNvSpPr>
            <a:spLocks noGrp="1"/>
          </p:cNvSpPr>
          <p:nvPr>
            <p:ph type="title"/>
          </p:nvPr>
        </p:nvSpPr>
        <p:spPr/>
        <p:txBody>
          <a:bodyPr/>
          <a:lstStyle/>
          <a:p>
            <a:r>
              <a:rPr lang="en-AU" dirty="0">
                <a:latin typeface="+mj-lt"/>
              </a:rPr>
              <a:t>Introduction and instructions for use</a:t>
            </a:r>
          </a:p>
        </p:txBody>
      </p:sp>
      <p:sp>
        <p:nvSpPr>
          <p:cNvPr id="7" name="Picture Placeholder 6">
            <a:extLst>
              <a:ext uri="{FF2B5EF4-FFF2-40B4-BE49-F238E27FC236}">
                <a16:creationId xmlns:a16="http://schemas.microsoft.com/office/drawing/2014/main" id="{06948030-A285-4604-4D17-95D4F0DEF932}"/>
              </a:ext>
            </a:extLst>
          </p:cNvPr>
          <p:cNvSpPr>
            <a:spLocks noGrp="1"/>
          </p:cNvSpPr>
          <p:nvPr>
            <p:ph type="pic" sz="quarter" idx="13"/>
          </p:nvPr>
        </p:nvSpPr>
        <p:spPr>
          <a:xfrm>
            <a:off x="359998" y="1742133"/>
            <a:ext cx="5509860" cy="4210718"/>
          </a:xfrm>
        </p:spPr>
        <p:txBody>
          <a:bodyPr/>
          <a:lstStyle/>
          <a:p>
            <a:pPr>
              <a:lnSpc>
                <a:spcPct val="125000"/>
              </a:lnSpc>
            </a:pPr>
            <a:r>
              <a:rPr lang="en-AU" sz="1600" b="1" dirty="0">
                <a:latin typeface="+mj-lt"/>
                <a:ea typeface="+mn-lt"/>
                <a:cs typeface="Arial"/>
              </a:rPr>
              <a:t>Introduction for </a:t>
            </a:r>
            <a:r>
              <a:rPr lang="en-AU" sz="1600" b="1">
                <a:latin typeface="+mj-lt"/>
                <a:ea typeface="+mn-lt"/>
                <a:cs typeface="Arial"/>
              </a:rPr>
              <a:t>the teacher</a:t>
            </a:r>
            <a:endParaRPr lang="en-US" sz="1600" b="1" dirty="0">
              <a:latin typeface="+mj-lt"/>
            </a:endParaRPr>
          </a:p>
          <a:p>
            <a:pPr marL="342900" indent="-342900">
              <a:lnSpc>
                <a:spcPct val="125000"/>
              </a:lnSpc>
              <a:buFont typeface="Arial"/>
              <a:buChar char="•"/>
            </a:pPr>
            <a:r>
              <a:rPr lang="en-AU" sz="1600" dirty="0">
                <a:latin typeface="+mn-lt"/>
                <a:ea typeface="+mn-lt"/>
                <a:cs typeface="Arial"/>
              </a:rPr>
              <a:t>This is a text annotation PowerPoint designed </a:t>
            </a:r>
            <a:r>
              <a:rPr lang="en-AU" sz="1600" dirty="0">
                <a:solidFill>
                  <a:srgbClr val="22272B"/>
                </a:solidFill>
                <a:latin typeface="+mn-lt"/>
                <a:cs typeface="Arial"/>
              </a:rPr>
              <a:t>to accompany the sample program ‘Powerful youth voices’ – Year 7, Term 1. It is not a teaching and learning program</a:t>
            </a:r>
            <a:r>
              <a:rPr lang="en-AU" sz="1600" dirty="0">
                <a:latin typeface="+mn-lt"/>
                <a:ea typeface="+mn-lt"/>
                <a:cs typeface="Arial"/>
              </a:rPr>
              <a:t>.</a:t>
            </a:r>
            <a:endParaRPr lang="en-AU" sz="1600" dirty="0">
              <a:solidFill>
                <a:srgbClr val="22272B"/>
              </a:solidFill>
              <a:latin typeface="+mn-lt"/>
              <a:cs typeface="Arial"/>
            </a:endParaRPr>
          </a:p>
          <a:p>
            <a:pPr marL="342900" indent="-342900">
              <a:lnSpc>
                <a:spcPct val="125000"/>
              </a:lnSpc>
              <a:buFont typeface="Arial"/>
              <a:buChar char="•"/>
            </a:pPr>
            <a:r>
              <a:rPr lang="en-AU" sz="1600" dirty="0">
                <a:solidFill>
                  <a:srgbClr val="22272B"/>
                </a:solidFill>
                <a:latin typeface="+mn-lt"/>
                <a:cs typeface="Arial"/>
              </a:rPr>
              <a:t>The resource annotates sections of the Core text 2 from the program – ‘Introduction’ to the Paper Boats anthology by Yasar </a:t>
            </a:r>
            <a:r>
              <a:rPr lang="en-AU" sz="1600" dirty="0" err="1">
                <a:solidFill>
                  <a:srgbClr val="22272B"/>
                </a:solidFill>
                <a:latin typeface="+mn-lt"/>
                <a:cs typeface="Arial"/>
              </a:rPr>
              <a:t>Duyal</a:t>
            </a:r>
            <a:r>
              <a:rPr lang="en-AU" sz="1600" dirty="0">
                <a:solidFill>
                  <a:srgbClr val="22272B"/>
                </a:solidFill>
                <a:latin typeface="+mn-lt"/>
                <a:cs typeface="Arial"/>
              </a:rPr>
              <a:t>.</a:t>
            </a:r>
            <a:endParaRPr lang="en-AU" sz="1600" dirty="0">
              <a:latin typeface="+mn-lt"/>
            </a:endParaRPr>
          </a:p>
          <a:p>
            <a:pPr marL="342900" indent="-342900">
              <a:lnSpc>
                <a:spcPct val="125000"/>
              </a:lnSpc>
              <a:buFont typeface="Arial"/>
              <a:buChar char="•"/>
            </a:pPr>
            <a:r>
              <a:rPr lang="en-AU" sz="1600" dirty="0">
                <a:solidFill>
                  <a:srgbClr val="22272B"/>
                </a:solidFill>
                <a:latin typeface="+mn-lt"/>
                <a:cs typeface="Arial"/>
              </a:rPr>
              <a:t>The annotations are designed according to the principles of </a:t>
            </a:r>
            <a:r>
              <a:rPr lang="en-AU" sz="1600" dirty="0">
                <a:solidFill>
                  <a:schemeClr val="tx2"/>
                </a:solidFill>
                <a:latin typeface="+mn-lt"/>
                <a:cs typeface="Arial"/>
              </a:rPr>
              <a:t>grammar in context</a:t>
            </a:r>
            <a:r>
              <a:rPr lang="en-AU" sz="1600" dirty="0">
                <a:solidFill>
                  <a:srgbClr val="22272B"/>
                </a:solidFill>
                <a:latin typeface="+mn-lt"/>
                <a:cs typeface="Arial"/>
              </a:rPr>
              <a:t> – word and sentence level grammar and punctuation as well as language forms and features are annotated and explained in relation to how they have been used by the composer to achieve a purpose. This is not a decontextualised list of grammatical features and should not be used in that way.</a:t>
            </a:r>
            <a:endParaRPr lang="en-AU" sz="1600" dirty="0">
              <a:latin typeface="+mn-lt"/>
            </a:endParaRPr>
          </a:p>
        </p:txBody>
      </p:sp>
      <p:sp>
        <p:nvSpPr>
          <p:cNvPr id="9" name="Picture Placeholder 6">
            <a:extLst>
              <a:ext uri="{FF2B5EF4-FFF2-40B4-BE49-F238E27FC236}">
                <a16:creationId xmlns:a16="http://schemas.microsoft.com/office/drawing/2014/main" id="{5F8C9F30-0CB4-257F-03EA-F48DB86BA88C}"/>
              </a:ext>
            </a:extLst>
          </p:cNvPr>
          <p:cNvSpPr txBox="1">
            <a:spLocks/>
          </p:cNvSpPr>
          <p:nvPr/>
        </p:nvSpPr>
        <p:spPr>
          <a:xfrm>
            <a:off x="6393135" y="1742133"/>
            <a:ext cx="5346581" cy="421071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pPr>
            <a:r>
              <a:rPr lang="en-AU" sz="1600" b="1" dirty="0">
                <a:latin typeface="+mj-lt"/>
                <a:ea typeface="+mn-lt"/>
                <a:cs typeface="Arial"/>
              </a:rPr>
              <a:t>Instructions</a:t>
            </a:r>
            <a:r>
              <a:rPr lang="en-AU" sz="1600" dirty="0">
                <a:latin typeface="Arial"/>
                <a:ea typeface="+mn-lt"/>
                <a:cs typeface="Arial"/>
              </a:rPr>
              <a:t> </a:t>
            </a:r>
          </a:p>
          <a:p>
            <a:pPr marL="285750" indent="-285750">
              <a:lnSpc>
                <a:spcPct val="125000"/>
              </a:lnSpc>
              <a:buFont typeface="Arial" panose="020B0604020202020204" pitchFamily="34" charset="0"/>
              <a:buChar char="•"/>
            </a:pPr>
            <a:r>
              <a:rPr lang="en-AU" sz="1600" dirty="0">
                <a:latin typeface="+mn-lt"/>
                <a:ea typeface="+mn-lt"/>
                <a:cs typeface="Arial"/>
              </a:rPr>
              <a:t>Classroom teachers are encouraged to add and adapt slides as required to meet the needs of their students.</a:t>
            </a:r>
          </a:p>
          <a:p>
            <a:pPr marL="285750" indent="-285750">
              <a:lnSpc>
                <a:spcPct val="125000"/>
              </a:lnSpc>
              <a:buFont typeface="Arial" panose="020B0604020202020204" pitchFamily="34" charset="0"/>
              <a:buChar char="•"/>
            </a:pPr>
            <a:r>
              <a:rPr lang="en-AU" sz="1600" dirty="0">
                <a:latin typeface="+mn-lt"/>
                <a:ea typeface="+mn-lt"/>
                <a:cs typeface="Arial"/>
              </a:rPr>
              <a:t>Save a copy of the file to make changes to the slide deck. Go to File &gt; Download a Copy (this downloads a copy to the computer to edit in the PowerPoint app).</a:t>
            </a:r>
          </a:p>
          <a:p>
            <a:pPr marL="285750" indent="-285750">
              <a:lnSpc>
                <a:spcPct val="125000"/>
              </a:lnSpc>
              <a:buFont typeface="Arial" panose="020B0604020202020204" pitchFamily="34" charset="0"/>
              <a:buChar char="•"/>
            </a:pPr>
            <a:r>
              <a:rPr lang="en-AU" sz="1600" dirty="0">
                <a:latin typeface="+mn-lt"/>
                <a:ea typeface="+mn-lt"/>
                <a:cs typeface="Arial"/>
              </a:rPr>
              <a:t>To convert the PowerPoint to Google Slides</a:t>
            </a:r>
          </a:p>
          <a:p>
            <a:pPr marL="714375" indent="-342900">
              <a:lnSpc>
                <a:spcPct val="125000"/>
              </a:lnSpc>
              <a:buFont typeface="+mj-lt"/>
              <a:buAutoNum type="arabicPeriod"/>
            </a:pPr>
            <a:r>
              <a:rPr lang="en-AU" sz="1600" dirty="0">
                <a:latin typeface="+mn-lt"/>
                <a:ea typeface="+mn-lt"/>
                <a:cs typeface="Arial"/>
              </a:rPr>
              <a:t>Upload the file into Google Drive and open it.</a:t>
            </a:r>
          </a:p>
          <a:p>
            <a:pPr marL="714375" indent="-342900">
              <a:lnSpc>
                <a:spcPct val="125000"/>
              </a:lnSpc>
              <a:buFont typeface="+mj-lt"/>
              <a:buAutoNum type="arabicPeriod"/>
            </a:pPr>
            <a:r>
              <a:rPr lang="en-AU" sz="1600" dirty="0">
                <a:latin typeface="+mn-lt"/>
                <a:ea typeface="+mn-lt"/>
                <a:cs typeface="Arial"/>
              </a:rPr>
              <a:t>Go to File &gt; Save as Google Slides.</a:t>
            </a:r>
          </a:p>
          <a:p>
            <a:pPr>
              <a:lnSpc>
                <a:spcPct val="125000"/>
              </a:lnSpc>
            </a:pPr>
            <a:r>
              <a:rPr lang="en-AU" sz="1600" dirty="0">
                <a:latin typeface="+mn-lt"/>
                <a:ea typeface="+mn-lt"/>
                <a:cs typeface="Arial"/>
              </a:rPr>
              <a:t>(Note – conversion may cause formatting changes in the slides.)</a:t>
            </a:r>
          </a:p>
        </p:txBody>
      </p:sp>
      <p:sp>
        <p:nvSpPr>
          <p:cNvPr id="3" name="Slide Number Placeholder 2">
            <a:extLst>
              <a:ext uri="{FF2B5EF4-FFF2-40B4-BE49-F238E27FC236}">
                <a16:creationId xmlns:a16="http://schemas.microsoft.com/office/drawing/2014/main" id="{B00A3EED-6B56-A811-8084-E19DD02215B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203814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AC9C950-8E77-A810-B0D8-C7CDF543DE6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 y="10"/>
            <a:ext cx="5039980" cy="6857990"/>
          </a:xfrm>
          <a:prstGeom prst="rect">
            <a:avLst/>
          </a:prstGeom>
          <a:noFill/>
        </p:spPr>
      </p:pic>
      <p:sp>
        <p:nvSpPr>
          <p:cNvPr id="3" name="Title 2">
            <a:extLst>
              <a:ext uri="{FF2B5EF4-FFF2-40B4-BE49-F238E27FC236}">
                <a16:creationId xmlns:a16="http://schemas.microsoft.com/office/drawing/2014/main" id="{6CE539C3-372B-0597-DA1D-170585202901}"/>
              </a:ext>
            </a:extLst>
          </p:cNvPr>
          <p:cNvSpPr>
            <a:spLocks noGrp="1"/>
          </p:cNvSpPr>
          <p:nvPr>
            <p:ph type="title"/>
          </p:nvPr>
        </p:nvSpPr>
        <p:spPr/>
        <p:txBody>
          <a:bodyPr anchor="t">
            <a:normAutofit/>
          </a:bodyPr>
          <a:lstStyle/>
          <a:p>
            <a:r>
              <a:rPr lang="en-AU" dirty="0">
                <a:latin typeface="+mj-lt"/>
              </a:rPr>
              <a:t>Discussion</a:t>
            </a:r>
          </a:p>
        </p:txBody>
      </p:sp>
      <p:sp>
        <p:nvSpPr>
          <p:cNvPr id="6" name="Rectangle 1">
            <a:extLst>
              <a:ext uri="{FF2B5EF4-FFF2-40B4-BE49-F238E27FC236}">
                <a16:creationId xmlns:a16="http://schemas.microsoft.com/office/drawing/2014/main" id="{997F75EA-D1BD-BAEB-8B54-B13ECAD75ADA}"/>
              </a:ext>
            </a:extLst>
          </p:cNvPr>
          <p:cNvSpPr>
            <a:spLocks noGrp="1" noChangeArrowheads="1"/>
          </p:cNvSpPr>
          <p:nvPr>
            <p:ph type="body" sz="quarter" idx="17"/>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en-AU" altLang="en-US" sz="2400" b="0" i="0" u="none" strike="noStrike" cap="none" normalizeH="0" baseline="0" dirty="0">
                <a:ln>
                  <a:noFill/>
                </a:ln>
                <a:effectLst/>
                <a:latin typeface="+mn-lt"/>
              </a:rPr>
              <a:t>How important is the first line of a piece of writing (and what is its job?)</a:t>
            </a:r>
          </a:p>
        </p:txBody>
      </p:sp>
      <p:sp>
        <p:nvSpPr>
          <p:cNvPr id="8" name="TextBox 7">
            <a:extLst>
              <a:ext uri="{FF2B5EF4-FFF2-40B4-BE49-F238E27FC236}">
                <a16:creationId xmlns:a16="http://schemas.microsoft.com/office/drawing/2014/main" id="{8C5CFC66-3CCE-DDE6-9F7C-8ED719E48E14}"/>
              </a:ext>
            </a:extLst>
          </p:cNvPr>
          <p:cNvSpPr txBox="1"/>
          <p:nvPr/>
        </p:nvSpPr>
        <p:spPr>
          <a:xfrm>
            <a:off x="5399998" y="6419001"/>
            <a:ext cx="6174658" cy="276999"/>
          </a:xfrm>
          <a:prstGeom prst="rect">
            <a:avLst/>
          </a:prstGeom>
          <a:noFill/>
        </p:spPr>
        <p:txBody>
          <a:bodyPr wrap="square">
            <a:spAutoFit/>
          </a:bodyPr>
          <a:lstStyle/>
          <a:p>
            <a:pPr marL="0" marR="0" lvl="0" indent="0"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effectLst/>
              </a:rPr>
              <a:t>Photo by </a:t>
            </a:r>
            <a:r>
              <a:rPr kumimoji="0" lang="en-US" altLang="en-US" sz="1200" b="0" i="0" u="none" strike="noStrike" cap="none" normalizeH="0" baseline="0" dirty="0">
                <a:ln>
                  <a:noFill/>
                </a:ln>
                <a:effectLst/>
                <a:hlinkClick r:id="rId3"/>
              </a:rPr>
              <a:t>Nazrin </a:t>
            </a:r>
            <a:r>
              <a:rPr kumimoji="0" lang="en-US" altLang="en-US" sz="1200" b="0" i="0" u="none" strike="noStrike" cap="none" normalizeH="0" baseline="0" dirty="0" err="1">
                <a:ln>
                  <a:noFill/>
                </a:ln>
                <a:effectLst/>
                <a:hlinkClick r:id="rId3"/>
              </a:rPr>
              <a:t>Babashova</a:t>
            </a:r>
            <a:r>
              <a:rPr kumimoji="0" lang="en-US" altLang="en-US" sz="1200" b="0" i="0" u="none" strike="noStrike" cap="none" normalizeH="0" baseline="0" dirty="0">
                <a:ln>
                  <a:noFill/>
                </a:ln>
                <a:effectLst/>
              </a:rPr>
              <a:t> on </a:t>
            </a:r>
            <a:r>
              <a:rPr kumimoji="0" lang="en-US" altLang="en-US" sz="1200" b="0" i="0" u="none" strike="noStrike" cap="none" normalizeH="0" baseline="0" dirty="0" err="1">
                <a:ln>
                  <a:noFill/>
                </a:ln>
                <a:effectLst/>
                <a:hlinkClick r:id="rId4"/>
              </a:rPr>
              <a:t>Unsplash</a:t>
            </a:r>
            <a:r>
              <a:rPr kumimoji="0" lang="en-US" altLang="en-US" sz="1200" b="0" i="0" u="none" strike="noStrike" cap="none" normalizeH="0" baseline="0" dirty="0">
                <a:ln>
                  <a:noFill/>
                </a:ln>
                <a:effectLst/>
              </a:rPr>
              <a:t> </a:t>
            </a:r>
          </a:p>
        </p:txBody>
      </p:sp>
      <p:sp>
        <p:nvSpPr>
          <p:cNvPr id="2" name="Slide Number Placeholder 1">
            <a:extLst>
              <a:ext uri="{FF2B5EF4-FFF2-40B4-BE49-F238E27FC236}">
                <a16:creationId xmlns:a16="http://schemas.microsoft.com/office/drawing/2014/main" id="{DCAA73B3-50B1-8573-C20A-ADACF8116C03}"/>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10</a:t>
            </a:fld>
            <a:endParaRPr lang="en-AU"/>
          </a:p>
        </p:txBody>
      </p:sp>
    </p:spTree>
    <p:extLst>
      <p:ext uri="{BB962C8B-B14F-4D97-AF65-F5344CB8AC3E}">
        <p14:creationId xmlns:p14="http://schemas.microsoft.com/office/powerpoint/2010/main" val="339544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4D6BBD-CAD1-445D-CB49-D7677E100942}"/>
              </a:ext>
            </a:extLst>
          </p:cNvPr>
          <p:cNvSpPr>
            <a:spLocks noGrp="1"/>
          </p:cNvSpPr>
          <p:nvPr>
            <p:ph type="title"/>
          </p:nvPr>
        </p:nvSpPr>
        <p:spPr/>
        <p:txBody>
          <a:bodyPr/>
          <a:lstStyle/>
          <a:p>
            <a:r>
              <a:rPr lang="en-AU" dirty="0">
                <a:latin typeface="+mj-lt"/>
              </a:rPr>
              <a:t>Organisational features</a:t>
            </a:r>
          </a:p>
        </p:txBody>
      </p:sp>
      <p:sp>
        <p:nvSpPr>
          <p:cNvPr id="4" name="Text Placeholder 3">
            <a:extLst>
              <a:ext uri="{FF2B5EF4-FFF2-40B4-BE49-F238E27FC236}">
                <a16:creationId xmlns:a16="http://schemas.microsoft.com/office/drawing/2014/main" id="{A86FD816-A1EF-95E4-F000-840BAF65C9F8}"/>
              </a:ext>
            </a:extLst>
          </p:cNvPr>
          <p:cNvSpPr>
            <a:spLocks noGrp="1"/>
          </p:cNvSpPr>
          <p:nvPr>
            <p:ph type="body" sz="quarter" idx="18"/>
          </p:nvPr>
        </p:nvSpPr>
        <p:spPr/>
        <p:txBody>
          <a:bodyPr/>
          <a:lstStyle/>
          <a:p>
            <a:r>
              <a:rPr lang="en-AU">
                <a:latin typeface="+mj-lt"/>
              </a:rPr>
              <a:t>How does an opening line set up the whole text?</a:t>
            </a:r>
          </a:p>
        </p:txBody>
      </p:sp>
      <p:sp>
        <p:nvSpPr>
          <p:cNvPr id="5" name="Text Placeholder 4">
            <a:extLst>
              <a:ext uri="{FF2B5EF4-FFF2-40B4-BE49-F238E27FC236}">
                <a16:creationId xmlns:a16="http://schemas.microsoft.com/office/drawing/2014/main" id="{42ED072D-1492-7713-667B-F19C92862213}"/>
              </a:ext>
            </a:extLst>
          </p:cNvPr>
          <p:cNvSpPr>
            <a:spLocks noGrp="1"/>
          </p:cNvSpPr>
          <p:nvPr>
            <p:ph type="body" sz="quarter" idx="17"/>
          </p:nvPr>
        </p:nvSpPr>
        <p:spPr>
          <a:xfrm>
            <a:off x="360000" y="1877101"/>
            <a:ext cx="5539355" cy="3087000"/>
          </a:xfrm>
        </p:spPr>
        <p:txBody>
          <a:bodyPr/>
          <a:lstStyle/>
          <a:p>
            <a:r>
              <a:rPr lang="en-AU" dirty="0">
                <a:latin typeface="+mn-lt"/>
              </a:rPr>
              <a:t>Features to explore:</a:t>
            </a:r>
          </a:p>
          <a:p>
            <a:pPr marL="342900" indent="-342900">
              <a:buFont typeface="Arial" panose="020B0604020202020204" pitchFamily="34" charset="0"/>
              <a:buChar char="•"/>
            </a:pPr>
            <a:r>
              <a:rPr lang="en-AU" dirty="0">
                <a:latin typeface="+mn-lt"/>
              </a:rPr>
              <a:t>Hook</a:t>
            </a:r>
          </a:p>
          <a:p>
            <a:pPr marL="342900" indent="-342900">
              <a:buFont typeface="Arial" panose="020B0604020202020204" pitchFamily="34" charset="0"/>
              <a:buChar char="•"/>
            </a:pPr>
            <a:r>
              <a:rPr lang="en-AU" dirty="0">
                <a:latin typeface="+mn-lt"/>
              </a:rPr>
              <a:t>Collection concept and purpose</a:t>
            </a:r>
          </a:p>
          <a:p>
            <a:pPr marL="342900" indent="-342900">
              <a:buFont typeface="Arial" panose="020B0604020202020204" pitchFamily="34" charset="0"/>
              <a:buChar char="•"/>
            </a:pPr>
            <a:r>
              <a:rPr lang="en-AU" dirty="0">
                <a:latin typeface="+mn-lt"/>
              </a:rPr>
              <a:t>Call to action</a:t>
            </a:r>
          </a:p>
          <a:p>
            <a:pPr marL="457200" indent="-457200">
              <a:buFont typeface="+mj-lt"/>
              <a:buAutoNum type="arabicPeriod"/>
            </a:pPr>
            <a:endParaRPr lang="en-AU" dirty="0">
              <a:latin typeface="+mn-lt"/>
            </a:endParaRPr>
          </a:p>
        </p:txBody>
      </p:sp>
      <p:sp>
        <p:nvSpPr>
          <p:cNvPr id="7" name="Rectangle: Rounded Corners 6">
            <a:extLst>
              <a:ext uri="{FF2B5EF4-FFF2-40B4-BE49-F238E27FC236}">
                <a16:creationId xmlns:a16="http://schemas.microsoft.com/office/drawing/2014/main" id="{39A874B5-9729-488E-E5ED-CB5A232EC695}"/>
              </a:ext>
            </a:extLst>
          </p:cNvPr>
          <p:cNvSpPr/>
          <p:nvPr/>
        </p:nvSpPr>
        <p:spPr>
          <a:xfrm>
            <a:off x="6096000" y="1877101"/>
            <a:ext cx="5329084" cy="3087000"/>
          </a:xfrm>
          <a:prstGeom prst="roundRect">
            <a:avLst>
              <a:gd name="adj" fmla="val 7112"/>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628650" indent="-457200">
              <a:lnSpc>
                <a:spcPct val="150000"/>
              </a:lnSpc>
              <a:spcAft>
                <a:spcPts val="1200"/>
              </a:spcAft>
              <a:buAutoNum type="arabicPeriod"/>
            </a:pPr>
            <a:r>
              <a:rPr lang="en-AU" sz="2000" dirty="0">
                <a:solidFill>
                  <a:schemeClr val="tx1"/>
                </a:solidFill>
              </a:rPr>
              <a:t>How does the opening line hook the reader?</a:t>
            </a:r>
          </a:p>
          <a:p>
            <a:pPr marL="628650" indent="-457200">
              <a:lnSpc>
                <a:spcPct val="150000"/>
              </a:lnSpc>
              <a:spcAft>
                <a:spcPts val="1200"/>
              </a:spcAft>
              <a:buAutoNum type="arabicPeriod"/>
            </a:pPr>
            <a:r>
              <a:rPr lang="en-AU" sz="2000" dirty="0">
                <a:solidFill>
                  <a:schemeClr val="tx1"/>
                </a:solidFill>
              </a:rPr>
              <a:t>What is the collection about?</a:t>
            </a:r>
          </a:p>
          <a:p>
            <a:pPr marL="628650" indent="-457200">
              <a:lnSpc>
                <a:spcPct val="150000"/>
              </a:lnSpc>
              <a:spcAft>
                <a:spcPts val="1200"/>
              </a:spcAft>
              <a:buAutoNum type="arabicPeriod"/>
            </a:pPr>
            <a:r>
              <a:rPr lang="en-AU" sz="2000" dirty="0">
                <a:solidFill>
                  <a:schemeClr val="tx1"/>
                </a:solidFill>
              </a:rPr>
              <a:t>What is </a:t>
            </a:r>
            <a:r>
              <a:rPr lang="en-AU" sz="2000" dirty="0" err="1">
                <a:solidFill>
                  <a:schemeClr val="tx1"/>
                </a:solidFill>
              </a:rPr>
              <a:t>Duyal’s</a:t>
            </a:r>
            <a:r>
              <a:rPr lang="en-AU" sz="2000" dirty="0">
                <a:solidFill>
                  <a:schemeClr val="tx1"/>
                </a:solidFill>
              </a:rPr>
              <a:t> call to action?</a:t>
            </a:r>
          </a:p>
        </p:txBody>
      </p:sp>
      <p:sp>
        <p:nvSpPr>
          <p:cNvPr id="2" name="Slide Number Placeholder 1">
            <a:extLst>
              <a:ext uri="{FF2B5EF4-FFF2-40B4-BE49-F238E27FC236}">
                <a16:creationId xmlns:a16="http://schemas.microsoft.com/office/drawing/2014/main" id="{339654BE-717B-EE3C-BF4B-37EA311DAAE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148794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Author’s context, purpose and audience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268635-AC5E-F729-E079-6C76E98D0676}"/>
              </a:ext>
            </a:extLst>
          </p:cNvPr>
          <p:cNvSpPr>
            <a:spLocks noGrp="1"/>
          </p:cNvSpPr>
          <p:nvPr>
            <p:ph type="title"/>
          </p:nvPr>
        </p:nvSpPr>
        <p:spPr>
          <a:xfrm>
            <a:off x="359999" y="360000"/>
            <a:ext cx="11484000" cy="545601"/>
          </a:xfrm>
        </p:spPr>
        <p:txBody>
          <a:bodyPr/>
          <a:lstStyle/>
          <a:p>
            <a:r>
              <a:rPr lang="en-AU" dirty="0">
                <a:latin typeface="+mj-lt"/>
              </a:rPr>
              <a:t>Context</a:t>
            </a:r>
          </a:p>
        </p:txBody>
      </p:sp>
      <p:sp>
        <p:nvSpPr>
          <p:cNvPr id="4" name="Text Placeholder 3">
            <a:extLst>
              <a:ext uri="{FF2B5EF4-FFF2-40B4-BE49-F238E27FC236}">
                <a16:creationId xmlns:a16="http://schemas.microsoft.com/office/drawing/2014/main" id="{E9DC6D38-59B0-BC02-645F-4A7386F04659}"/>
              </a:ext>
            </a:extLst>
          </p:cNvPr>
          <p:cNvSpPr>
            <a:spLocks noGrp="1"/>
          </p:cNvSpPr>
          <p:nvPr>
            <p:ph type="body" sz="quarter" idx="18"/>
          </p:nvPr>
        </p:nvSpPr>
        <p:spPr>
          <a:xfrm>
            <a:off x="359999" y="982520"/>
            <a:ext cx="11483999" cy="310015"/>
          </a:xfrm>
        </p:spPr>
        <p:txBody>
          <a:bodyPr/>
          <a:lstStyle/>
          <a:p>
            <a:r>
              <a:rPr lang="en-AU">
                <a:latin typeface="+mj-lt"/>
              </a:rPr>
              <a:t>Personal</a:t>
            </a:r>
          </a:p>
        </p:txBody>
      </p:sp>
      <p:sp>
        <p:nvSpPr>
          <p:cNvPr id="10" name="Text Placeholder 4">
            <a:extLst>
              <a:ext uri="{FF2B5EF4-FFF2-40B4-BE49-F238E27FC236}">
                <a16:creationId xmlns:a16="http://schemas.microsoft.com/office/drawing/2014/main" id="{B3B19B94-067F-0866-6BAC-5523F3AF026F}"/>
              </a:ext>
            </a:extLst>
          </p:cNvPr>
          <p:cNvSpPr txBox="1">
            <a:spLocks/>
          </p:cNvSpPr>
          <p:nvPr/>
        </p:nvSpPr>
        <p:spPr>
          <a:xfrm>
            <a:off x="359999" y="1423658"/>
            <a:ext cx="11484000" cy="114256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pPr>
            <a:r>
              <a:rPr lang="en-AU" u="sng" dirty="0">
                <a:highlight>
                  <a:srgbClr val="FBDBE7"/>
                </a:highlight>
                <a:latin typeface="+mn-lt"/>
                <a:ea typeface="Calibri" panose="020F0502020204030204" pitchFamily="34" charset="0"/>
              </a:rPr>
              <a:t>Past tense verbs</a:t>
            </a:r>
          </a:p>
          <a:p>
            <a:pPr>
              <a:spcBef>
                <a:spcPts val="1200"/>
              </a:spcBef>
              <a:spcAft>
                <a:spcPts val="600"/>
              </a:spcAft>
            </a:pPr>
            <a:r>
              <a:rPr lang="en-AU" u="sng" dirty="0">
                <a:highlight>
                  <a:srgbClr val="E5F7FC"/>
                </a:highlight>
                <a:latin typeface="+mn-lt"/>
              </a:rPr>
              <a:t>Emotive phrase and content</a:t>
            </a:r>
          </a:p>
        </p:txBody>
      </p:sp>
      <p:sp>
        <p:nvSpPr>
          <p:cNvPr id="5" name="Text Placeholder 4">
            <a:extLst>
              <a:ext uri="{FF2B5EF4-FFF2-40B4-BE49-F238E27FC236}">
                <a16:creationId xmlns:a16="http://schemas.microsoft.com/office/drawing/2014/main" id="{7D15B2BC-F2F8-D668-36A3-0B2914CD312B}"/>
              </a:ext>
            </a:extLst>
          </p:cNvPr>
          <p:cNvSpPr>
            <a:spLocks noGrp="1"/>
          </p:cNvSpPr>
          <p:nvPr>
            <p:ph type="body" sz="quarter" idx="17"/>
          </p:nvPr>
        </p:nvSpPr>
        <p:spPr>
          <a:xfrm>
            <a:off x="359999" y="3084276"/>
            <a:ext cx="11484000" cy="3020940"/>
          </a:xfrm>
        </p:spPr>
        <p:txBody>
          <a:bodyPr/>
          <a:lstStyle/>
          <a:p>
            <a:pPr>
              <a:lnSpc>
                <a:spcPct val="150000"/>
              </a:lnSpc>
              <a:spcBef>
                <a:spcPts val="1200"/>
              </a:spcBef>
              <a:spcAft>
                <a:spcPts val="600"/>
              </a:spcAft>
            </a:pPr>
            <a:r>
              <a:rPr lang="en-AU" sz="2000" dirty="0">
                <a:effectLst/>
                <a:latin typeface="+mn-lt"/>
                <a:ea typeface="Calibri" panose="020F0502020204030204" pitchFamily="34" charset="0"/>
              </a:rPr>
              <a:t>‘</a:t>
            </a:r>
            <a:r>
              <a:rPr lang="en-AU" sz="2000" u="sng" dirty="0">
                <a:effectLst/>
                <a:highlight>
                  <a:srgbClr val="FBDBE7"/>
                </a:highlight>
                <a:latin typeface="+mn-lt"/>
                <a:ea typeface="Calibri" panose="020F0502020204030204" pitchFamily="34" charset="0"/>
              </a:rPr>
              <a:t>It all started</a:t>
            </a:r>
            <a:r>
              <a:rPr lang="en-AU" sz="2000" dirty="0">
                <a:effectLst/>
                <a:latin typeface="+mn-lt"/>
                <a:ea typeface="Calibri" panose="020F0502020204030204" pitchFamily="34" charset="0"/>
              </a:rPr>
              <a:t> on the train on an excursion with my students at the end of 2009.</a:t>
            </a:r>
          </a:p>
          <a:p>
            <a:pPr>
              <a:lnSpc>
                <a:spcPct val="150000"/>
              </a:lnSpc>
              <a:spcBef>
                <a:spcPts val="1200"/>
              </a:spcBef>
              <a:spcAft>
                <a:spcPts val="600"/>
              </a:spcAft>
            </a:pPr>
            <a:r>
              <a:rPr lang="en-AU" sz="2000" dirty="0">
                <a:effectLst/>
                <a:latin typeface="+mn-lt"/>
                <a:ea typeface="Calibri" panose="020F0502020204030204" pitchFamily="34" charset="0"/>
              </a:rPr>
              <a:t>That day, </a:t>
            </a:r>
            <a:r>
              <a:rPr lang="en-AU" sz="2000" u="sng" dirty="0">
                <a:effectLst/>
                <a:highlight>
                  <a:srgbClr val="FBDBE7"/>
                </a:highlight>
                <a:latin typeface="+mn-lt"/>
                <a:ea typeface="Calibri" panose="020F0502020204030204" pitchFamily="34" charset="0"/>
              </a:rPr>
              <a:t>I was moved</a:t>
            </a:r>
            <a:r>
              <a:rPr lang="en-AU" sz="2000" dirty="0">
                <a:effectLst/>
                <a:latin typeface="+mn-lt"/>
                <a:ea typeface="Calibri" panose="020F0502020204030204" pitchFamily="34" charset="0"/>
              </a:rPr>
              <a:t> hearing about the dreadful journeys and the traumas the </a:t>
            </a:r>
            <a:r>
              <a:rPr lang="en-AU" sz="2000" u="sng" dirty="0">
                <a:effectLst/>
                <a:highlight>
                  <a:srgbClr val="FBDBE7"/>
                </a:highlight>
                <a:latin typeface="+mn-lt"/>
                <a:ea typeface="Calibri" panose="020F0502020204030204" pitchFamily="34" charset="0"/>
              </a:rPr>
              <a:t>students had gone</a:t>
            </a:r>
            <a:r>
              <a:rPr lang="en-AU" sz="2000" u="sng" dirty="0">
                <a:effectLst/>
                <a:latin typeface="+mn-lt"/>
                <a:ea typeface="Calibri" panose="020F0502020204030204" pitchFamily="34" charset="0"/>
              </a:rPr>
              <a:t> </a:t>
            </a:r>
            <a:r>
              <a:rPr lang="en-AU" sz="2000" dirty="0">
                <a:effectLst/>
                <a:latin typeface="+mn-lt"/>
                <a:ea typeface="Calibri" panose="020F0502020204030204" pitchFamily="34" charset="0"/>
              </a:rPr>
              <a:t>through at such a young age, just so that they could have some kind of normal life. </a:t>
            </a:r>
            <a:r>
              <a:rPr lang="en-AU" sz="2000" u="sng" dirty="0">
                <a:effectLst/>
                <a:highlight>
                  <a:srgbClr val="FBDBE7"/>
                </a:highlight>
                <a:latin typeface="+mn-lt"/>
                <a:ea typeface="Calibri" panose="020F0502020204030204" pitchFamily="34" charset="0"/>
              </a:rPr>
              <a:t>It felt like</a:t>
            </a:r>
            <a:r>
              <a:rPr lang="en-AU" sz="2000" dirty="0">
                <a:effectLst/>
                <a:latin typeface="+mn-lt"/>
                <a:ea typeface="Calibri" panose="020F0502020204030204" pitchFamily="34" charset="0"/>
              </a:rPr>
              <a:t> the first time I read about </a:t>
            </a:r>
            <a:r>
              <a:rPr lang="en-AU" sz="2000" u="sng" dirty="0">
                <a:effectLst/>
                <a:highlight>
                  <a:srgbClr val="E5F7FC"/>
                </a:highlight>
                <a:latin typeface="+mn-lt"/>
                <a:ea typeface="Calibri" panose="020F0502020204030204" pitchFamily="34" charset="0"/>
              </a:rPr>
              <a:t>my father's last words</a:t>
            </a:r>
            <a:r>
              <a:rPr lang="en-AU" sz="2000" dirty="0">
                <a:effectLst/>
                <a:latin typeface="+mn-lt"/>
                <a:ea typeface="Calibri" panose="020F0502020204030204" pitchFamily="34" charset="0"/>
              </a:rPr>
              <a:t> during the war; like hearing about my mother and her parents' experiences as refugees in North Cyprus in 1963. Those words hurt but they inspired. So, the idea for the collection was born.’</a:t>
            </a:r>
          </a:p>
          <a:p>
            <a:endParaRPr lang="en-AU" dirty="0">
              <a:latin typeface="+mn-lt"/>
            </a:endParaRPr>
          </a:p>
        </p:txBody>
      </p:sp>
      <p:sp>
        <p:nvSpPr>
          <p:cNvPr id="2" name="Slide Number Placeholder 1">
            <a:extLst>
              <a:ext uri="{FF2B5EF4-FFF2-40B4-BE49-F238E27FC236}">
                <a16:creationId xmlns:a16="http://schemas.microsoft.com/office/drawing/2014/main" id="{87F46813-A25D-19DD-F52E-276EFEBE1D1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26008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358141-EE49-02AE-5FCB-54C3B4D919EF}"/>
              </a:ext>
            </a:extLst>
          </p:cNvPr>
          <p:cNvSpPr>
            <a:spLocks noGrp="1"/>
          </p:cNvSpPr>
          <p:nvPr>
            <p:ph type="title"/>
          </p:nvPr>
        </p:nvSpPr>
        <p:spPr/>
        <p:txBody>
          <a:bodyPr/>
          <a:lstStyle/>
          <a:p>
            <a:r>
              <a:rPr lang="en-AU" dirty="0">
                <a:latin typeface="+mj-lt"/>
              </a:rPr>
              <a:t>Purpose</a:t>
            </a:r>
          </a:p>
        </p:txBody>
      </p:sp>
      <p:sp>
        <p:nvSpPr>
          <p:cNvPr id="5" name="Text Placeholder 4">
            <a:extLst>
              <a:ext uri="{FF2B5EF4-FFF2-40B4-BE49-F238E27FC236}">
                <a16:creationId xmlns:a16="http://schemas.microsoft.com/office/drawing/2014/main" id="{EA1516E4-D5B5-AE94-DAEB-3F6DE154EFD3}"/>
              </a:ext>
            </a:extLst>
          </p:cNvPr>
          <p:cNvSpPr>
            <a:spLocks noGrp="1"/>
          </p:cNvSpPr>
          <p:nvPr>
            <p:ph type="body" sz="quarter" idx="18"/>
          </p:nvPr>
        </p:nvSpPr>
        <p:spPr/>
        <p:txBody>
          <a:bodyPr/>
          <a:lstStyle/>
          <a:p>
            <a:r>
              <a:rPr lang="en-AU" dirty="0">
                <a:latin typeface="+mj-lt"/>
              </a:rPr>
              <a:t>How do these 2 extracts identify the purpose of the introduction and of the collection?</a:t>
            </a:r>
          </a:p>
        </p:txBody>
      </p:sp>
      <p:sp>
        <p:nvSpPr>
          <p:cNvPr id="4" name="Text Placeholder 3">
            <a:extLst>
              <a:ext uri="{FF2B5EF4-FFF2-40B4-BE49-F238E27FC236}">
                <a16:creationId xmlns:a16="http://schemas.microsoft.com/office/drawing/2014/main" id="{042854C6-3E9F-1D63-978E-2D776502E382}"/>
              </a:ext>
            </a:extLst>
          </p:cNvPr>
          <p:cNvSpPr>
            <a:spLocks noGrp="1"/>
          </p:cNvSpPr>
          <p:nvPr>
            <p:ph type="body" sz="quarter" idx="17"/>
          </p:nvPr>
        </p:nvSpPr>
        <p:spPr/>
        <p:txBody>
          <a:bodyPr/>
          <a:lstStyle/>
          <a:p>
            <a:r>
              <a:rPr lang="en-AU" sz="2000">
                <a:effectLst/>
                <a:latin typeface="+mn-lt"/>
                <a:ea typeface="Calibri" panose="020F0502020204030204" pitchFamily="34" charset="0"/>
              </a:rPr>
              <a:t>‘The collection aims to provide, for the very first time, a rare but very critical window of opportunity for these young students, mostly from refugee backgrounds, to have a louder voice and share the stories of their journeys to Australia. What is also critical is for other young people to hear, appreciate and get to know these voices. This will no doubt make it easier for such students from refugee backgrounds to settle in at school and in other environments, </a:t>
            </a:r>
            <a:r>
              <a:rPr lang="en-AU" sz="2000" u="sng">
                <a:effectLst/>
                <a:latin typeface="+mn-lt"/>
                <a:ea typeface="Calibri" panose="020F0502020204030204" pitchFamily="34" charset="0"/>
              </a:rPr>
              <a:t>holding </a:t>
            </a:r>
            <a:r>
              <a:rPr lang="en-AU" sz="2000">
                <a:effectLst/>
                <a:latin typeface="+mn-lt"/>
                <a:ea typeface="Calibri" panose="020F0502020204030204" pitchFamily="34" charset="0"/>
              </a:rPr>
              <a:t>their heads up with pride and </a:t>
            </a:r>
            <a:r>
              <a:rPr lang="en-AU" sz="2000" u="sng">
                <a:effectLst/>
                <a:latin typeface="+mn-lt"/>
                <a:ea typeface="Calibri" panose="020F0502020204030204" pitchFamily="34" charset="0"/>
              </a:rPr>
              <a:t>building </a:t>
            </a:r>
            <a:r>
              <a:rPr lang="en-AU" sz="2000">
                <a:effectLst/>
                <a:latin typeface="+mn-lt"/>
                <a:ea typeface="Calibri" panose="020F0502020204030204" pitchFamily="34" charset="0"/>
              </a:rPr>
              <a:t>a better life.</a:t>
            </a:r>
          </a:p>
          <a:p>
            <a:r>
              <a:rPr lang="en-AU" sz="2000">
                <a:effectLst/>
                <a:latin typeface="+mn-lt"/>
                <a:ea typeface="Calibri" panose="020F0502020204030204" pitchFamily="34" charset="0"/>
              </a:rPr>
              <a:t>The writer Kimberly Ridley said, 'When we let our stories </a:t>
            </a:r>
            <a:r>
              <a:rPr lang="en-AU" sz="2000" u="sng">
                <a:effectLst/>
                <a:latin typeface="+mn-lt"/>
                <a:ea typeface="Calibri" panose="020F0502020204030204" pitchFamily="34" charset="0"/>
              </a:rPr>
              <a:t>flow</a:t>
            </a:r>
            <a:r>
              <a:rPr lang="en-AU" sz="2000">
                <a:effectLst/>
                <a:latin typeface="+mn-lt"/>
                <a:ea typeface="Calibri" panose="020F0502020204030204" pitchFamily="34" charset="0"/>
              </a:rPr>
              <a:t>, we can </a:t>
            </a:r>
            <a:r>
              <a:rPr lang="en-AU" sz="2000" u="sng">
                <a:effectLst/>
                <a:latin typeface="+mn-lt"/>
                <a:ea typeface="Calibri" panose="020F0502020204030204" pitchFamily="34" charset="0"/>
              </a:rPr>
              <a:t>astonish</a:t>
            </a:r>
            <a:r>
              <a:rPr lang="en-AU" sz="2000">
                <a:effectLst/>
                <a:latin typeface="+mn-lt"/>
                <a:ea typeface="Calibri" panose="020F0502020204030204" pitchFamily="34" charset="0"/>
              </a:rPr>
              <a:t> and </a:t>
            </a:r>
            <a:r>
              <a:rPr lang="en-AU" sz="2000" u="sng">
                <a:effectLst/>
                <a:latin typeface="+mn-lt"/>
                <a:ea typeface="Calibri" panose="020F0502020204030204" pitchFamily="34" charset="0"/>
              </a:rPr>
              <a:t>renew</a:t>
            </a:r>
            <a:r>
              <a:rPr lang="en-AU" sz="2000">
                <a:effectLst/>
                <a:latin typeface="+mn-lt"/>
                <a:ea typeface="Calibri" panose="020F0502020204030204" pitchFamily="34" charset="0"/>
              </a:rPr>
              <a:t> each other.' I hope the stories in this collection also flow into the minds and hearts of all the people who read them. I just wanted the students to know that their stories matter. They matter.’</a:t>
            </a:r>
          </a:p>
          <a:p>
            <a:endParaRPr lang="en-AU" sz="2000">
              <a:effectLst/>
              <a:latin typeface="+mn-lt"/>
              <a:ea typeface="Calibri" panose="020F0502020204030204" pitchFamily="34" charset="0"/>
            </a:endParaRPr>
          </a:p>
          <a:p>
            <a:endParaRPr lang="en-AU">
              <a:latin typeface="+mn-lt"/>
            </a:endParaRPr>
          </a:p>
        </p:txBody>
      </p:sp>
    </p:spTree>
    <p:extLst>
      <p:ext uri="{BB962C8B-B14F-4D97-AF65-F5344CB8AC3E}">
        <p14:creationId xmlns:p14="http://schemas.microsoft.com/office/powerpoint/2010/main" val="5210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A2910-DEBF-3B7D-C302-8504C671B929}"/>
              </a:ext>
            </a:extLst>
          </p:cNvPr>
          <p:cNvSpPr>
            <a:spLocks noGrp="1"/>
          </p:cNvSpPr>
          <p:nvPr>
            <p:ph type="title"/>
          </p:nvPr>
        </p:nvSpPr>
        <p:spPr/>
        <p:txBody>
          <a:bodyPr/>
          <a:lstStyle/>
          <a:p>
            <a:r>
              <a:rPr lang="en-AU" dirty="0">
                <a:latin typeface="+mj-lt"/>
              </a:rPr>
              <a:t>Audience</a:t>
            </a:r>
          </a:p>
        </p:txBody>
      </p:sp>
      <p:sp>
        <p:nvSpPr>
          <p:cNvPr id="6" name="Text Placeholder 5">
            <a:extLst>
              <a:ext uri="{FF2B5EF4-FFF2-40B4-BE49-F238E27FC236}">
                <a16:creationId xmlns:a16="http://schemas.microsoft.com/office/drawing/2014/main" id="{99DCF537-42CA-7979-9736-A20FF92F592D}"/>
              </a:ext>
            </a:extLst>
          </p:cNvPr>
          <p:cNvSpPr>
            <a:spLocks noGrp="1"/>
          </p:cNvSpPr>
          <p:nvPr>
            <p:ph type="body" sz="quarter" idx="18"/>
          </p:nvPr>
        </p:nvSpPr>
        <p:spPr/>
        <p:txBody>
          <a:bodyPr/>
          <a:lstStyle/>
          <a:p>
            <a:r>
              <a:rPr lang="en-AU">
                <a:latin typeface="+mj-lt"/>
              </a:rPr>
              <a:t>Who is the audience for this collection and how do we know?</a:t>
            </a:r>
          </a:p>
        </p:txBody>
      </p:sp>
      <p:sp>
        <p:nvSpPr>
          <p:cNvPr id="5" name="Text Placeholder 4">
            <a:extLst>
              <a:ext uri="{FF2B5EF4-FFF2-40B4-BE49-F238E27FC236}">
                <a16:creationId xmlns:a16="http://schemas.microsoft.com/office/drawing/2014/main" id="{32DBEA9C-6065-AFC2-5E5C-2E3668C974C2}"/>
              </a:ext>
            </a:extLst>
          </p:cNvPr>
          <p:cNvSpPr>
            <a:spLocks noGrp="1"/>
          </p:cNvSpPr>
          <p:nvPr>
            <p:ph type="body" sz="quarter" idx="17"/>
          </p:nvPr>
        </p:nvSpPr>
        <p:spPr/>
        <p:txBody>
          <a:bodyPr/>
          <a:lstStyle/>
          <a:p>
            <a:pPr>
              <a:lnSpc>
                <a:spcPct val="150000"/>
              </a:lnSpc>
            </a:pPr>
            <a:r>
              <a:rPr lang="en-AU" dirty="0">
                <a:latin typeface="+mn-lt"/>
              </a:rPr>
              <a:t>‘… </a:t>
            </a:r>
            <a:r>
              <a:rPr lang="en-AU" sz="2000" dirty="0">
                <a:effectLst/>
                <a:latin typeface="+mn-lt"/>
                <a:ea typeface="Calibri" panose="020F0502020204030204" pitchFamily="34" charset="0"/>
              </a:rPr>
              <a:t>Hence, the stories are powerful in resonating with real-life people and places and delivering significant messages </a:t>
            </a:r>
            <a:r>
              <a:rPr lang="en-AU" sz="2000" dirty="0">
                <a:solidFill>
                  <a:schemeClr val="tx2"/>
                </a:solidFill>
                <a:effectLst/>
                <a:latin typeface="+mn-lt"/>
                <a:ea typeface="Calibri" panose="020F0502020204030204" pitchFamily="34" charset="0"/>
              </a:rPr>
              <a:t>for us all</a:t>
            </a:r>
            <a:r>
              <a:rPr lang="en-AU" sz="2000" dirty="0">
                <a:effectLst/>
                <a:latin typeface="+mn-lt"/>
                <a:ea typeface="Calibri" panose="020F0502020204030204" pitchFamily="34" charset="0"/>
              </a:rPr>
              <a:t>.</a:t>
            </a:r>
          </a:p>
          <a:p>
            <a:pPr>
              <a:lnSpc>
                <a:spcPct val="150000"/>
              </a:lnSpc>
            </a:pPr>
            <a:r>
              <a:rPr lang="en-AU" sz="2000" dirty="0">
                <a:effectLst/>
                <a:latin typeface="+mn-lt"/>
                <a:ea typeface="Calibri" panose="020F0502020204030204" pitchFamily="34" charset="0"/>
              </a:rPr>
              <a:t>The writer Kimberly Ridley said, 'When </a:t>
            </a:r>
            <a:r>
              <a:rPr lang="en-AU" sz="2000" dirty="0">
                <a:solidFill>
                  <a:schemeClr val="tx2"/>
                </a:solidFill>
                <a:effectLst/>
                <a:latin typeface="+mn-lt"/>
                <a:ea typeface="Calibri" panose="020F0502020204030204" pitchFamily="34" charset="0"/>
              </a:rPr>
              <a:t>we</a:t>
            </a:r>
            <a:r>
              <a:rPr lang="en-AU" sz="2000" dirty="0">
                <a:effectLst/>
                <a:latin typeface="+mn-lt"/>
                <a:ea typeface="Calibri" panose="020F0502020204030204" pitchFamily="34" charset="0"/>
              </a:rPr>
              <a:t> let our stories flow, </a:t>
            </a:r>
            <a:r>
              <a:rPr lang="en-AU" sz="2000" dirty="0">
                <a:solidFill>
                  <a:schemeClr val="tx2"/>
                </a:solidFill>
                <a:effectLst/>
                <a:latin typeface="+mn-lt"/>
                <a:ea typeface="Calibri" panose="020F0502020204030204" pitchFamily="34" charset="0"/>
              </a:rPr>
              <a:t>we</a:t>
            </a:r>
            <a:r>
              <a:rPr lang="en-AU" sz="2000" dirty="0">
                <a:effectLst/>
                <a:latin typeface="+mn-lt"/>
                <a:ea typeface="Calibri" panose="020F0502020204030204" pitchFamily="34" charset="0"/>
              </a:rPr>
              <a:t> can astonish and renew </a:t>
            </a:r>
            <a:r>
              <a:rPr lang="en-AU" sz="2000" dirty="0">
                <a:solidFill>
                  <a:schemeClr val="tx2"/>
                </a:solidFill>
                <a:effectLst/>
                <a:latin typeface="+mn-lt"/>
                <a:ea typeface="Calibri" panose="020F0502020204030204" pitchFamily="34" charset="0"/>
              </a:rPr>
              <a:t>each other</a:t>
            </a:r>
            <a:r>
              <a:rPr lang="en-AU" sz="2000" dirty="0">
                <a:effectLst/>
                <a:latin typeface="+mn-lt"/>
                <a:ea typeface="Calibri" panose="020F0502020204030204" pitchFamily="34" charset="0"/>
              </a:rPr>
              <a:t>.' I hope the stories in this collection also flow into the minds and hearts of </a:t>
            </a:r>
            <a:r>
              <a:rPr lang="en-AU" sz="2000" dirty="0">
                <a:solidFill>
                  <a:schemeClr val="accent2"/>
                </a:solidFill>
                <a:effectLst/>
                <a:latin typeface="+mn-lt"/>
                <a:ea typeface="Calibri" panose="020F0502020204030204" pitchFamily="34" charset="0"/>
              </a:rPr>
              <a:t>all the people who read them</a:t>
            </a:r>
            <a:r>
              <a:rPr lang="en-AU" sz="2000" dirty="0">
                <a:effectLst/>
                <a:latin typeface="+mn-lt"/>
                <a:ea typeface="Calibri" panose="020F0502020204030204" pitchFamily="34" charset="0"/>
              </a:rPr>
              <a:t>. I just wanted </a:t>
            </a:r>
            <a:r>
              <a:rPr lang="en-AU" sz="2000" dirty="0">
                <a:solidFill>
                  <a:schemeClr val="accent2"/>
                </a:solidFill>
                <a:effectLst/>
                <a:latin typeface="+mn-lt"/>
                <a:ea typeface="Calibri" panose="020F0502020204030204" pitchFamily="34" charset="0"/>
              </a:rPr>
              <a:t>the students to know that their stories matter. They matter</a:t>
            </a:r>
            <a:r>
              <a:rPr lang="en-AU" sz="2000" dirty="0">
                <a:effectLst/>
                <a:latin typeface="+mn-lt"/>
                <a:ea typeface="Calibri" panose="020F0502020204030204" pitchFamily="34" charset="0"/>
              </a:rPr>
              <a:t>.’</a:t>
            </a:r>
          </a:p>
          <a:p>
            <a:endParaRPr lang="en-AU" dirty="0">
              <a:latin typeface="+mn-lt"/>
            </a:endParaRPr>
          </a:p>
        </p:txBody>
      </p:sp>
      <p:sp>
        <p:nvSpPr>
          <p:cNvPr id="2" name="Slide Number Placeholder 1">
            <a:extLst>
              <a:ext uri="{FF2B5EF4-FFF2-40B4-BE49-F238E27FC236}">
                <a16:creationId xmlns:a16="http://schemas.microsoft.com/office/drawing/2014/main" id="{6393C9C4-DC8A-C4F6-A679-7AC469CC587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94001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949AE-F139-93CD-FCD2-FD3CF619DAC3}"/>
              </a:ext>
            </a:extLst>
          </p:cNvPr>
          <p:cNvSpPr>
            <a:spLocks noGrp="1"/>
          </p:cNvSpPr>
          <p:nvPr>
            <p:ph type="ctrTitle"/>
          </p:nvPr>
        </p:nvSpPr>
        <p:spPr/>
        <p:txBody>
          <a:bodyPr/>
          <a:lstStyle/>
          <a:p>
            <a:r>
              <a:rPr lang="en-AU" dirty="0">
                <a:latin typeface="+mj-lt"/>
              </a:rPr>
              <a:t>Tone</a:t>
            </a:r>
          </a:p>
        </p:txBody>
      </p:sp>
    </p:spTree>
    <p:extLst>
      <p:ext uri="{BB962C8B-B14F-4D97-AF65-F5344CB8AC3E}">
        <p14:creationId xmlns:p14="http://schemas.microsoft.com/office/powerpoint/2010/main" val="36207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85A78A-48A6-E232-2940-F46B754FAEBE}"/>
              </a:ext>
            </a:extLst>
          </p:cNvPr>
          <p:cNvSpPr>
            <a:spLocks noGrp="1"/>
          </p:cNvSpPr>
          <p:nvPr>
            <p:ph type="title"/>
          </p:nvPr>
        </p:nvSpPr>
        <p:spPr/>
        <p:txBody>
          <a:bodyPr/>
          <a:lstStyle/>
          <a:p>
            <a:r>
              <a:rPr lang="en-AU">
                <a:latin typeface="+mj-lt"/>
              </a:rPr>
              <a:t>Reflective</a:t>
            </a:r>
          </a:p>
        </p:txBody>
      </p:sp>
      <p:sp>
        <p:nvSpPr>
          <p:cNvPr id="5" name="Text Placeholder 4">
            <a:extLst>
              <a:ext uri="{FF2B5EF4-FFF2-40B4-BE49-F238E27FC236}">
                <a16:creationId xmlns:a16="http://schemas.microsoft.com/office/drawing/2014/main" id="{545FC34F-8503-87B7-BF49-17F2A4879F0F}"/>
              </a:ext>
            </a:extLst>
          </p:cNvPr>
          <p:cNvSpPr>
            <a:spLocks noGrp="1"/>
          </p:cNvSpPr>
          <p:nvPr>
            <p:ph type="body" sz="quarter" idx="18"/>
          </p:nvPr>
        </p:nvSpPr>
        <p:spPr/>
        <p:txBody>
          <a:bodyPr/>
          <a:lstStyle/>
          <a:p>
            <a:r>
              <a:rPr lang="en-AU" sz="1800" dirty="0">
                <a:effectLst/>
                <a:latin typeface="+mj-lt"/>
                <a:ea typeface="Calibri" panose="020F0502020204030204" pitchFamily="34" charset="0"/>
              </a:rPr>
              <a:t>How do the codes and conventions of an editor’s introduction allow the composer to establish a particular tone?</a:t>
            </a:r>
          </a:p>
        </p:txBody>
      </p:sp>
      <p:sp>
        <p:nvSpPr>
          <p:cNvPr id="4" name="Text Placeholder 3">
            <a:extLst>
              <a:ext uri="{FF2B5EF4-FFF2-40B4-BE49-F238E27FC236}">
                <a16:creationId xmlns:a16="http://schemas.microsoft.com/office/drawing/2014/main" id="{E19854E9-2A92-A5DD-D733-49BE8A90B3CB}"/>
              </a:ext>
            </a:extLst>
          </p:cNvPr>
          <p:cNvSpPr>
            <a:spLocks noGrp="1"/>
          </p:cNvSpPr>
          <p:nvPr>
            <p:ph type="body" sz="quarter" idx="17"/>
          </p:nvPr>
        </p:nvSpPr>
        <p:spPr/>
        <p:txBody>
          <a:bodyPr/>
          <a:lstStyle/>
          <a:p>
            <a:r>
              <a:rPr lang="en-AU" dirty="0">
                <a:latin typeface="+mn-lt"/>
                <a:ea typeface="Calibri" panose="020F0502020204030204" pitchFamily="34" charset="0"/>
              </a:rPr>
              <a:t>A reflective tone is created using </a:t>
            </a:r>
            <a:r>
              <a:rPr lang="en-AU" dirty="0">
                <a:solidFill>
                  <a:schemeClr val="accent2"/>
                </a:solidFill>
                <a:latin typeface="+mn-lt"/>
                <a:ea typeface="Calibri" panose="020F0502020204030204" pitchFamily="34" charset="0"/>
              </a:rPr>
              <a:t>personal anecdotes </a:t>
            </a:r>
            <a:r>
              <a:rPr lang="en-AU" dirty="0">
                <a:latin typeface="+mn-lt"/>
                <a:ea typeface="Calibri" panose="020F0502020204030204" pitchFamily="34" charset="0"/>
              </a:rPr>
              <a:t>and </a:t>
            </a:r>
            <a:r>
              <a:rPr lang="en-AU" dirty="0">
                <a:solidFill>
                  <a:schemeClr val="accent1"/>
                </a:solidFill>
                <a:latin typeface="+mn-lt"/>
                <a:ea typeface="Calibri" panose="020F0502020204030204" pitchFamily="34" charset="0"/>
              </a:rPr>
              <a:t>memories</a:t>
            </a:r>
            <a:r>
              <a:rPr lang="en-AU" dirty="0">
                <a:latin typeface="+mn-lt"/>
                <a:ea typeface="Calibri" panose="020F0502020204030204" pitchFamily="34" charset="0"/>
              </a:rPr>
              <a:t>.</a:t>
            </a:r>
            <a:endParaRPr lang="en-AU" sz="2000" dirty="0">
              <a:effectLst/>
              <a:latin typeface="+mn-lt"/>
              <a:ea typeface="Calibri" panose="020F0502020204030204" pitchFamily="34" charset="0"/>
            </a:endParaRPr>
          </a:p>
          <a:p>
            <a:pPr>
              <a:lnSpc>
                <a:spcPct val="150000"/>
              </a:lnSpc>
            </a:pPr>
            <a:r>
              <a:rPr lang="en-AU" sz="2000" dirty="0">
                <a:solidFill>
                  <a:schemeClr val="tx2"/>
                </a:solidFill>
                <a:effectLst/>
                <a:latin typeface="+mn-lt"/>
                <a:ea typeface="Calibri" panose="020F0502020204030204" pitchFamily="34" charset="0"/>
              </a:rPr>
              <a:t>‘It all started on the train on an excursion with my students at the end of 2009</a:t>
            </a:r>
            <a:r>
              <a:rPr lang="en-AU" sz="2000" dirty="0">
                <a:effectLst/>
                <a:latin typeface="+mn-lt"/>
                <a:ea typeface="Calibri" panose="020F0502020204030204" pitchFamily="34" charset="0"/>
              </a:rPr>
              <a:t>.</a:t>
            </a:r>
          </a:p>
          <a:p>
            <a:pPr>
              <a:lnSpc>
                <a:spcPct val="150000"/>
              </a:lnSpc>
            </a:pPr>
            <a:r>
              <a:rPr lang="en-AU" sz="2000" dirty="0">
                <a:solidFill>
                  <a:schemeClr val="tx2"/>
                </a:solidFill>
                <a:effectLst/>
                <a:latin typeface="+mn-lt"/>
                <a:ea typeface="Calibri" panose="020F0502020204030204" pitchFamily="34" charset="0"/>
              </a:rPr>
              <a:t>That day, I was moved hearing about the dreadful journeys and the traumas the students had gone through at such a young age, </a:t>
            </a:r>
            <a:r>
              <a:rPr lang="en-AU" sz="2000" dirty="0">
                <a:effectLst/>
                <a:latin typeface="+mn-lt"/>
                <a:ea typeface="Calibri" panose="020F0502020204030204" pitchFamily="34" charset="0"/>
              </a:rPr>
              <a:t>just so that they could have some kind of normal life. </a:t>
            </a:r>
            <a:r>
              <a:rPr lang="en-AU" sz="2000" dirty="0">
                <a:solidFill>
                  <a:schemeClr val="accent1"/>
                </a:solidFill>
                <a:effectLst/>
                <a:latin typeface="+mn-lt"/>
                <a:ea typeface="Calibri" panose="020F0502020204030204" pitchFamily="34" charset="0"/>
              </a:rPr>
              <a:t>It felt like the first time I read about my father's last words during the war; like hearing about my mother and her parents' experiences as refugees in North Cyprus in 1963</a:t>
            </a:r>
            <a:r>
              <a:rPr lang="en-AU" sz="2000" dirty="0">
                <a:effectLst/>
                <a:latin typeface="+mn-lt"/>
                <a:ea typeface="Calibri" panose="020F0502020204030204" pitchFamily="34" charset="0"/>
              </a:rPr>
              <a:t>. Those words hurt but they inspired. So, the idea for the collection was born.’</a:t>
            </a:r>
          </a:p>
          <a:p>
            <a:endParaRPr lang="en-AU" dirty="0">
              <a:latin typeface="+mn-lt"/>
            </a:endParaRPr>
          </a:p>
        </p:txBody>
      </p:sp>
      <p:sp>
        <p:nvSpPr>
          <p:cNvPr id="2" name="Slide Number Placeholder 1">
            <a:extLst>
              <a:ext uri="{FF2B5EF4-FFF2-40B4-BE49-F238E27FC236}">
                <a16:creationId xmlns:a16="http://schemas.microsoft.com/office/drawing/2014/main" id="{D5E88D5E-BB1A-A6A5-7839-2C25B7E9077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254374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DAAFA-CA55-5012-957F-DAED7C9F971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1BB4EF-83F4-27EC-56BF-7D921BAA8AB8}"/>
              </a:ext>
            </a:extLst>
          </p:cNvPr>
          <p:cNvSpPr>
            <a:spLocks noGrp="1"/>
          </p:cNvSpPr>
          <p:nvPr>
            <p:ph type="title"/>
          </p:nvPr>
        </p:nvSpPr>
        <p:spPr/>
        <p:txBody>
          <a:bodyPr/>
          <a:lstStyle/>
          <a:p>
            <a:r>
              <a:rPr lang="en-AU" dirty="0">
                <a:latin typeface="+mj-lt"/>
              </a:rPr>
              <a:t>Empathetic</a:t>
            </a:r>
          </a:p>
        </p:txBody>
      </p:sp>
      <p:sp>
        <p:nvSpPr>
          <p:cNvPr id="8" name="Text Placeholder 7">
            <a:extLst>
              <a:ext uri="{FF2B5EF4-FFF2-40B4-BE49-F238E27FC236}">
                <a16:creationId xmlns:a16="http://schemas.microsoft.com/office/drawing/2014/main" id="{C3E5B152-A995-1D17-0332-9DDDA4E30845}"/>
              </a:ext>
            </a:extLst>
          </p:cNvPr>
          <p:cNvSpPr>
            <a:spLocks noGrp="1"/>
          </p:cNvSpPr>
          <p:nvPr>
            <p:ph type="body" sz="quarter" idx="18"/>
          </p:nvPr>
        </p:nvSpPr>
        <p:spPr>
          <a:xfrm>
            <a:off x="360000" y="982521"/>
            <a:ext cx="11399381" cy="315338"/>
          </a:xfrm>
        </p:spPr>
        <p:txBody>
          <a:bodyPr/>
          <a:lstStyle/>
          <a:p>
            <a:pPr>
              <a:spcAft>
                <a:spcPts val="0"/>
              </a:spcAft>
            </a:pPr>
            <a:r>
              <a:rPr lang="en-AU" sz="1800" dirty="0">
                <a:latin typeface="+mj-lt"/>
              </a:rPr>
              <a:t>How do the codes and conventions of an editor’s introduction allow the composer to establish a particular tone?</a:t>
            </a:r>
          </a:p>
        </p:txBody>
      </p:sp>
      <p:sp>
        <p:nvSpPr>
          <p:cNvPr id="4" name="Text Placeholder 3">
            <a:extLst>
              <a:ext uri="{FF2B5EF4-FFF2-40B4-BE49-F238E27FC236}">
                <a16:creationId xmlns:a16="http://schemas.microsoft.com/office/drawing/2014/main" id="{5445023E-31CB-3044-A1B6-2203B7F5B6A6}"/>
              </a:ext>
            </a:extLst>
          </p:cNvPr>
          <p:cNvSpPr>
            <a:spLocks noGrp="1"/>
          </p:cNvSpPr>
          <p:nvPr>
            <p:ph type="body" sz="quarter" idx="17"/>
          </p:nvPr>
        </p:nvSpPr>
        <p:spPr>
          <a:xfrm>
            <a:off x="360000" y="1600919"/>
            <a:ext cx="11484000" cy="4807835"/>
          </a:xfrm>
        </p:spPr>
        <p:txBody>
          <a:bodyPr/>
          <a:lstStyle/>
          <a:p>
            <a:pPr>
              <a:lnSpc>
                <a:spcPct val="150000"/>
              </a:lnSpc>
            </a:pPr>
            <a:r>
              <a:rPr lang="en-AU" sz="1800" dirty="0">
                <a:latin typeface="+mn-lt"/>
                <a:ea typeface="Calibri" panose="020F0502020204030204" pitchFamily="34" charset="0"/>
              </a:rPr>
              <a:t>An empathetic tone is created through </a:t>
            </a:r>
            <a:r>
              <a:rPr lang="en-AU" sz="1800" dirty="0">
                <a:solidFill>
                  <a:schemeClr val="tx2"/>
                </a:solidFill>
                <a:latin typeface="+mn-lt"/>
                <a:ea typeface="Calibri" panose="020F0502020204030204" pitchFamily="34" charset="0"/>
              </a:rPr>
              <a:t>emotive</a:t>
            </a:r>
            <a:r>
              <a:rPr lang="en-AU" sz="1800" dirty="0">
                <a:latin typeface="+mn-lt"/>
                <a:ea typeface="Calibri" panose="020F0502020204030204" pitchFamily="34" charset="0"/>
              </a:rPr>
              <a:t> </a:t>
            </a:r>
            <a:r>
              <a:rPr lang="en-AU" sz="1800" dirty="0">
                <a:solidFill>
                  <a:schemeClr val="tx2"/>
                </a:solidFill>
                <a:latin typeface="+mn-lt"/>
                <a:ea typeface="Calibri" panose="020F0502020204030204" pitchFamily="34" charset="0"/>
              </a:rPr>
              <a:t>word choice</a:t>
            </a:r>
            <a:r>
              <a:rPr lang="en-AU" sz="1800" dirty="0">
                <a:latin typeface="+mn-lt"/>
                <a:ea typeface="Calibri" panose="020F0502020204030204" pitchFamily="34" charset="0"/>
              </a:rPr>
              <a:t>, </a:t>
            </a:r>
            <a:r>
              <a:rPr lang="en-AU" sz="1800" u="sng" dirty="0">
                <a:solidFill>
                  <a:schemeClr val="accent1"/>
                </a:solidFill>
                <a:latin typeface="+mn-lt"/>
                <a:ea typeface="Calibri" panose="020F0502020204030204" pitchFamily="34" charset="0"/>
              </a:rPr>
              <a:t>imagery</a:t>
            </a:r>
            <a:r>
              <a:rPr lang="en-AU" sz="1800" dirty="0">
                <a:latin typeface="+mn-lt"/>
                <a:ea typeface="Calibri" panose="020F0502020204030204" pitchFamily="34" charset="0"/>
              </a:rPr>
              <a:t>, </a:t>
            </a:r>
            <a:r>
              <a:rPr lang="en-AU" sz="1800" dirty="0">
                <a:solidFill>
                  <a:srgbClr val="00B050"/>
                </a:solidFill>
                <a:latin typeface="+mn-lt"/>
                <a:ea typeface="Calibri" panose="020F0502020204030204" pitchFamily="34" charset="0"/>
              </a:rPr>
              <a:t>personal anecdotes </a:t>
            </a:r>
            <a:r>
              <a:rPr lang="en-AU" sz="1800" dirty="0">
                <a:latin typeface="+mn-lt"/>
                <a:ea typeface="Calibri" panose="020F0502020204030204" pitchFamily="34" charset="0"/>
              </a:rPr>
              <a:t>and </a:t>
            </a:r>
            <a:r>
              <a:rPr lang="en-AU" sz="1800" dirty="0">
                <a:solidFill>
                  <a:srgbClr val="7030A0"/>
                </a:solidFill>
                <a:latin typeface="+mn-lt"/>
                <a:ea typeface="Calibri" panose="020F0502020204030204" pitchFamily="34" charset="0"/>
              </a:rPr>
              <a:t>repetition.</a:t>
            </a:r>
            <a:endParaRPr lang="en-AU" sz="1800" dirty="0">
              <a:solidFill>
                <a:srgbClr val="7030A0"/>
              </a:solidFill>
              <a:effectLst/>
              <a:latin typeface="+mn-lt"/>
              <a:ea typeface="Calibri" panose="020F0502020204030204" pitchFamily="34" charset="0"/>
            </a:endParaRPr>
          </a:p>
          <a:p>
            <a:pPr>
              <a:lnSpc>
                <a:spcPct val="150000"/>
              </a:lnSpc>
            </a:pPr>
            <a:r>
              <a:rPr lang="en-AU" sz="1800" dirty="0">
                <a:solidFill>
                  <a:srgbClr val="00B050"/>
                </a:solidFill>
                <a:effectLst/>
                <a:latin typeface="+mn-lt"/>
                <a:ea typeface="Calibri" panose="020F0502020204030204" pitchFamily="34" charset="0"/>
              </a:rPr>
              <a:t>‘That day, I was moved hearing about </a:t>
            </a:r>
            <a:r>
              <a:rPr lang="en-AU" sz="1800" dirty="0">
                <a:effectLst/>
                <a:latin typeface="+mn-lt"/>
                <a:ea typeface="Calibri" panose="020F0502020204030204" pitchFamily="34" charset="0"/>
              </a:rPr>
              <a:t>the </a:t>
            </a:r>
            <a:r>
              <a:rPr lang="en-AU" sz="1800" dirty="0">
                <a:solidFill>
                  <a:schemeClr val="tx2"/>
                </a:solidFill>
                <a:effectLst/>
                <a:latin typeface="+mn-lt"/>
                <a:ea typeface="Calibri" panose="020F0502020204030204" pitchFamily="34" charset="0"/>
              </a:rPr>
              <a:t>dreadful</a:t>
            </a:r>
            <a:r>
              <a:rPr lang="en-AU" sz="1800" dirty="0">
                <a:effectLst/>
                <a:latin typeface="+mn-lt"/>
                <a:ea typeface="Calibri" panose="020F0502020204030204" pitchFamily="34" charset="0"/>
              </a:rPr>
              <a:t> journeys and the </a:t>
            </a:r>
            <a:r>
              <a:rPr lang="en-AU" sz="1800" dirty="0">
                <a:solidFill>
                  <a:schemeClr val="tx2"/>
                </a:solidFill>
                <a:effectLst/>
                <a:latin typeface="+mn-lt"/>
                <a:ea typeface="Calibri" panose="020F0502020204030204" pitchFamily="34" charset="0"/>
              </a:rPr>
              <a:t>traumas</a:t>
            </a:r>
            <a:r>
              <a:rPr lang="en-AU" sz="1800" dirty="0">
                <a:effectLst/>
                <a:latin typeface="+mn-lt"/>
                <a:ea typeface="Calibri" panose="020F0502020204030204" pitchFamily="34" charset="0"/>
              </a:rPr>
              <a:t> the students had gone through at such a </a:t>
            </a:r>
            <a:r>
              <a:rPr lang="en-AU" sz="1800" dirty="0">
                <a:solidFill>
                  <a:schemeClr val="tx2"/>
                </a:solidFill>
                <a:effectLst/>
                <a:latin typeface="+mn-lt"/>
                <a:ea typeface="Calibri" panose="020F0502020204030204" pitchFamily="34" charset="0"/>
              </a:rPr>
              <a:t>young</a:t>
            </a:r>
            <a:r>
              <a:rPr lang="en-AU" sz="1800" dirty="0">
                <a:effectLst/>
                <a:latin typeface="+mn-lt"/>
                <a:ea typeface="Calibri" panose="020F0502020204030204" pitchFamily="34" charset="0"/>
              </a:rPr>
              <a:t> age, just so that they could have some kind of </a:t>
            </a:r>
            <a:r>
              <a:rPr lang="en-AU" sz="1800" dirty="0">
                <a:solidFill>
                  <a:schemeClr val="tx2"/>
                </a:solidFill>
                <a:effectLst/>
                <a:latin typeface="+mn-lt"/>
                <a:ea typeface="Calibri" panose="020F0502020204030204" pitchFamily="34" charset="0"/>
              </a:rPr>
              <a:t>normal</a:t>
            </a:r>
            <a:r>
              <a:rPr lang="en-AU" sz="1800" dirty="0">
                <a:effectLst/>
                <a:latin typeface="+mn-lt"/>
                <a:ea typeface="Calibri" panose="020F0502020204030204" pitchFamily="34" charset="0"/>
              </a:rPr>
              <a:t> life. </a:t>
            </a:r>
            <a:r>
              <a:rPr lang="en-AU" sz="1800" dirty="0">
                <a:solidFill>
                  <a:srgbClr val="00B050"/>
                </a:solidFill>
                <a:effectLst/>
                <a:latin typeface="+mn-lt"/>
                <a:ea typeface="Calibri" panose="020F0502020204030204" pitchFamily="34" charset="0"/>
              </a:rPr>
              <a:t>It felt like the first time I read</a:t>
            </a:r>
            <a:r>
              <a:rPr lang="en-AU" sz="1800" dirty="0">
                <a:effectLst/>
                <a:latin typeface="+mn-lt"/>
                <a:ea typeface="Calibri" panose="020F0502020204030204" pitchFamily="34" charset="0"/>
              </a:rPr>
              <a:t> about </a:t>
            </a:r>
            <a:r>
              <a:rPr lang="en-AU" sz="1800" u="sng" dirty="0">
                <a:solidFill>
                  <a:schemeClr val="accent1"/>
                </a:solidFill>
                <a:effectLst/>
                <a:latin typeface="+mn-lt"/>
                <a:ea typeface="Calibri" panose="020F0502020204030204" pitchFamily="34" charset="0"/>
              </a:rPr>
              <a:t>my father's last words </a:t>
            </a:r>
            <a:r>
              <a:rPr lang="en-AU" sz="1800" dirty="0">
                <a:solidFill>
                  <a:schemeClr val="accent1"/>
                </a:solidFill>
                <a:effectLst/>
                <a:latin typeface="+mn-lt"/>
                <a:ea typeface="Calibri" panose="020F0502020204030204" pitchFamily="34" charset="0"/>
              </a:rPr>
              <a:t>during the war</a:t>
            </a:r>
            <a:r>
              <a:rPr lang="en-AU" sz="1800" dirty="0">
                <a:effectLst/>
                <a:latin typeface="+mn-lt"/>
                <a:ea typeface="Calibri" panose="020F0502020204030204" pitchFamily="34" charset="0"/>
              </a:rPr>
              <a:t>; like hearing about </a:t>
            </a:r>
            <a:r>
              <a:rPr lang="en-AU" sz="1800" dirty="0">
                <a:solidFill>
                  <a:schemeClr val="accent1"/>
                </a:solidFill>
                <a:effectLst/>
                <a:latin typeface="+mn-lt"/>
                <a:ea typeface="Calibri" panose="020F0502020204030204" pitchFamily="34" charset="0"/>
              </a:rPr>
              <a:t>my mother and her parents' experiences as refugees</a:t>
            </a:r>
            <a:r>
              <a:rPr lang="en-AU" sz="1800" dirty="0">
                <a:effectLst/>
                <a:latin typeface="+mn-lt"/>
                <a:ea typeface="Calibri" panose="020F0502020204030204" pitchFamily="34" charset="0"/>
              </a:rPr>
              <a:t> in North Cyprus in 1963. Those words </a:t>
            </a:r>
            <a:r>
              <a:rPr lang="en-AU" sz="1800" dirty="0">
                <a:solidFill>
                  <a:schemeClr val="tx2"/>
                </a:solidFill>
                <a:effectLst/>
                <a:latin typeface="+mn-lt"/>
                <a:ea typeface="Calibri" panose="020F0502020204030204" pitchFamily="34" charset="0"/>
              </a:rPr>
              <a:t>hurt</a:t>
            </a:r>
            <a:r>
              <a:rPr lang="en-AU" sz="1800" dirty="0">
                <a:effectLst/>
                <a:latin typeface="+mn-lt"/>
                <a:ea typeface="Calibri" panose="020F0502020204030204" pitchFamily="34" charset="0"/>
              </a:rPr>
              <a:t> but they </a:t>
            </a:r>
            <a:r>
              <a:rPr lang="en-AU" sz="1800" dirty="0">
                <a:solidFill>
                  <a:schemeClr val="tx2"/>
                </a:solidFill>
                <a:effectLst/>
                <a:latin typeface="+mn-lt"/>
                <a:ea typeface="Calibri" panose="020F0502020204030204" pitchFamily="34" charset="0"/>
              </a:rPr>
              <a:t>inspired</a:t>
            </a:r>
            <a:r>
              <a:rPr lang="en-AU" sz="1800" dirty="0">
                <a:effectLst/>
                <a:latin typeface="+mn-lt"/>
                <a:ea typeface="Calibri" panose="020F0502020204030204" pitchFamily="34" charset="0"/>
              </a:rPr>
              <a:t>…</a:t>
            </a:r>
          </a:p>
          <a:p>
            <a:pPr>
              <a:lnSpc>
                <a:spcPct val="150000"/>
              </a:lnSpc>
            </a:pPr>
            <a:r>
              <a:rPr lang="en-AU" sz="1800" dirty="0">
                <a:effectLst/>
                <a:latin typeface="+mn-lt"/>
                <a:ea typeface="Calibri" panose="020F0502020204030204" pitchFamily="34" charset="0"/>
              </a:rPr>
              <a:t>This will no doubt make it easier for such students from refugee backgrounds to settle in at school and in other environments, holding their heads up with </a:t>
            </a:r>
            <a:r>
              <a:rPr lang="en-AU" sz="1800" dirty="0">
                <a:solidFill>
                  <a:schemeClr val="tx2"/>
                </a:solidFill>
                <a:effectLst/>
                <a:latin typeface="+mn-lt"/>
                <a:ea typeface="Calibri" panose="020F0502020204030204" pitchFamily="34" charset="0"/>
              </a:rPr>
              <a:t>pride </a:t>
            </a:r>
            <a:r>
              <a:rPr lang="en-AU" sz="1800" dirty="0">
                <a:effectLst/>
                <a:latin typeface="+mn-lt"/>
                <a:ea typeface="Calibri" panose="020F0502020204030204" pitchFamily="34" charset="0"/>
              </a:rPr>
              <a:t>and building a </a:t>
            </a:r>
            <a:r>
              <a:rPr lang="en-AU" sz="1800" dirty="0">
                <a:solidFill>
                  <a:schemeClr val="tx2"/>
                </a:solidFill>
                <a:effectLst/>
                <a:latin typeface="+mn-lt"/>
                <a:ea typeface="Calibri" panose="020F0502020204030204" pitchFamily="34" charset="0"/>
              </a:rPr>
              <a:t>better</a:t>
            </a:r>
            <a:r>
              <a:rPr lang="en-AU" sz="1800" dirty="0">
                <a:effectLst/>
                <a:latin typeface="+mn-lt"/>
                <a:ea typeface="Calibri" panose="020F0502020204030204" pitchFamily="34" charset="0"/>
              </a:rPr>
              <a:t> life. </a:t>
            </a:r>
          </a:p>
          <a:p>
            <a:r>
              <a:rPr lang="en-AU" sz="1800" dirty="0">
                <a:effectLst/>
                <a:latin typeface="+mn-lt"/>
                <a:ea typeface="Calibri" panose="020F0502020204030204" pitchFamily="34" charset="0"/>
              </a:rPr>
              <a:t>I just wanted the students to know that their stories </a:t>
            </a:r>
            <a:r>
              <a:rPr lang="en-AU" sz="1800" dirty="0">
                <a:solidFill>
                  <a:srgbClr val="7030A0"/>
                </a:solidFill>
                <a:effectLst/>
                <a:latin typeface="+mn-lt"/>
                <a:ea typeface="Calibri" panose="020F0502020204030204" pitchFamily="34" charset="0"/>
              </a:rPr>
              <a:t>matter</a:t>
            </a:r>
            <a:r>
              <a:rPr lang="en-AU" sz="1800" dirty="0">
                <a:effectLst/>
                <a:latin typeface="+mn-lt"/>
                <a:ea typeface="Calibri" panose="020F0502020204030204" pitchFamily="34" charset="0"/>
              </a:rPr>
              <a:t>. They </a:t>
            </a:r>
            <a:r>
              <a:rPr lang="en-AU" sz="1800" dirty="0">
                <a:solidFill>
                  <a:srgbClr val="7030A0"/>
                </a:solidFill>
                <a:effectLst/>
                <a:latin typeface="+mn-lt"/>
                <a:ea typeface="Calibri" panose="020F0502020204030204" pitchFamily="34" charset="0"/>
              </a:rPr>
              <a:t>matter</a:t>
            </a:r>
            <a:r>
              <a:rPr lang="en-AU" sz="1800" dirty="0">
                <a:effectLst/>
                <a:latin typeface="+mn-lt"/>
                <a:ea typeface="Calibri" panose="020F0502020204030204" pitchFamily="34" charset="0"/>
              </a:rPr>
              <a:t>.’</a:t>
            </a:r>
          </a:p>
        </p:txBody>
      </p:sp>
      <p:sp>
        <p:nvSpPr>
          <p:cNvPr id="2" name="Slide Number Placeholder 1">
            <a:extLst>
              <a:ext uri="{FF2B5EF4-FFF2-40B4-BE49-F238E27FC236}">
                <a16:creationId xmlns:a16="http://schemas.microsoft.com/office/drawing/2014/main" id="{3B9A7CD2-B230-E9AD-7107-6E4437842DB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275423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BB78D-C095-1417-1CC0-9364F6AA66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D67CB5-7554-5F7C-BFDD-099F386BD382}"/>
              </a:ext>
            </a:extLst>
          </p:cNvPr>
          <p:cNvSpPr>
            <a:spLocks noGrp="1"/>
          </p:cNvSpPr>
          <p:nvPr>
            <p:ph type="title"/>
          </p:nvPr>
        </p:nvSpPr>
        <p:spPr/>
        <p:txBody>
          <a:bodyPr/>
          <a:lstStyle/>
          <a:p>
            <a:r>
              <a:rPr lang="en-AU" dirty="0">
                <a:latin typeface="+mj-lt"/>
              </a:rPr>
              <a:t>Inspirational</a:t>
            </a:r>
          </a:p>
        </p:txBody>
      </p:sp>
      <p:sp>
        <p:nvSpPr>
          <p:cNvPr id="2" name="Text Placeholder 1">
            <a:extLst>
              <a:ext uri="{FF2B5EF4-FFF2-40B4-BE49-F238E27FC236}">
                <a16:creationId xmlns:a16="http://schemas.microsoft.com/office/drawing/2014/main" id="{61FA2B08-1BB4-FDE7-7641-AFFF65166B37}"/>
              </a:ext>
            </a:extLst>
          </p:cNvPr>
          <p:cNvSpPr>
            <a:spLocks noGrp="1"/>
          </p:cNvSpPr>
          <p:nvPr>
            <p:ph type="body" sz="quarter" idx="18"/>
          </p:nvPr>
        </p:nvSpPr>
        <p:spPr/>
        <p:txBody>
          <a:bodyPr/>
          <a:lstStyle/>
          <a:p>
            <a:r>
              <a:rPr lang="en-AU" sz="1800" dirty="0">
                <a:latin typeface="+mj-lt"/>
              </a:rPr>
              <a:t>How do the codes and conventions of an editor’s introduction allow the composer to establish a particular tone?</a:t>
            </a:r>
          </a:p>
        </p:txBody>
      </p:sp>
      <p:sp>
        <p:nvSpPr>
          <p:cNvPr id="4" name="Text Placeholder 3">
            <a:extLst>
              <a:ext uri="{FF2B5EF4-FFF2-40B4-BE49-F238E27FC236}">
                <a16:creationId xmlns:a16="http://schemas.microsoft.com/office/drawing/2014/main" id="{605EEC0E-C7E7-B4B8-F787-64BD1DC8A30E}"/>
              </a:ext>
            </a:extLst>
          </p:cNvPr>
          <p:cNvSpPr>
            <a:spLocks noGrp="1"/>
          </p:cNvSpPr>
          <p:nvPr>
            <p:ph type="body" sz="quarter" idx="17"/>
          </p:nvPr>
        </p:nvSpPr>
        <p:spPr>
          <a:xfrm>
            <a:off x="360000" y="1567086"/>
            <a:ext cx="11484000" cy="4807835"/>
          </a:xfrm>
        </p:spPr>
        <p:txBody>
          <a:bodyPr/>
          <a:lstStyle/>
          <a:p>
            <a:r>
              <a:rPr lang="en-AU" sz="1800" dirty="0">
                <a:latin typeface="+mn-lt"/>
                <a:ea typeface="Calibri" panose="020F0502020204030204" pitchFamily="34" charset="0"/>
              </a:rPr>
              <a:t>An inspirational tone is created through </a:t>
            </a:r>
            <a:r>
              <a:rPr lang="en-AU" sz="1800" dirty="0">
                <a:solidFill>
                  <a:schemeClr val="tx2"/>
                </a:solidFill>
                <a:latin typeface="+mn-lt"/>
                <a:ea typeface="Calibri" panose="020F0502020204030204" pitchFamily="34" charset="0"/>
              </a:rPr>
              <a:t>word choice</a:t>
            </a:r>
            <a:r>
              <a:rPr lang="en-AU" sz="1800" dirty="0">
                <a:latin typeface="+mn-lt"/>
                <a:ea typeface="Calibri" panose="020F0502020204030204" pitchFamily="34" charset="0"/>
              </a:rPr>
              <a:t>, </a:t>
            </a:r>
            <a:r>
              <a:rPr lang="en-AU" sz="1800" u="sng" dirty="0">
                <a:solidFill>
                  <a:schemeClr val="accent1"/>
                </a:solidFill>
                <a:latin typeface="+mn-lt"/>
                <a:ea typeface="Calibri" panose="020F0502020204030204" pitchFamily="34" charset="0"/>
              </a:rPr>
              <a:t>syntax</a:t>
            </a:r>
            <a:r>
              <a:rPr lang="en-AU" sz="1800" dirty="0">
                <a:latin typeface="+mn-lt"/>
                <a:ea typeface="Calibri" panose="020F0502020204030204" pitchFamily="34" charset="0"/>
              </a:rPr>
              <a:t>, </a:t>
            </a:r>
            <a:r>
              <a:rPr lang="en-AU" sz="1800" dirty="0">
                <a:solidFill>
                  <a:srgbClr val="7030A0"/>
                </a:solidFill>
                <a:latin typeface="+mn-lt"/>
                <a:ea typeface="Calibri" panose="020F0502020204030204" pitchFamily="34" charset="0"/>
              </a:rPr>
              <a:t>repetition</a:t>
            </a:r>
            <a:r>
              <a:rPr lang="en-AU" sz="1800" dirty="0">
                <a:latin typeface="+mn-lt"/>
                <a:ea typeface="Calibri" panose="020F0502020204030204" pitchFamily="34" charset="0"/>
              </a:rPr>
              <a:t>,</a:t>
            </a:r>
            <a:r>
              <a:rPr lang="en-AU" sz="1800" dirty="0">
                <a:solidFill>
                  <a:srgbClr val="7030A0"/>
                </a:solidFill>
                <a:latin typeface="+mn-lt"/>
                <a:ea typeface="Calibri" panose="020F0502020204030204" pitchFamily="34" charset="0"/>
              </a:rPr>
              <a:t> </a:t>
            </a:r>
            <a:r>
              <a:rPr lang="en-AU" sz="1800" dirty="0">
                <a:solidFill>
                  <a:srgbClr val="00B050"/>
                </a:solidFill>
                <a:latin typeface="+mn-lt"/>
                <a:ea typeface="Calibri" panose="020F0502020204030204" pitchFamily="34" charset="0"/>
              </a:rPr>
              <a:t>figurative </a:t>
            </a:r>
            <a:r>
              <a:rPr lang="en-AU" sz="1800" dirty="0">
                <a:latin typeface="+mn-lt"/>
                <a:ea typeface="Calibri" panose="020F0502020204030204" pitchFamily="34" charset="0"/>
              </a:rPr>
              <a:t>and </a:t>
            </a:r>
            <a:r>
              <a:rPr lang="en-AU" sz="1800" dirty="0">
                <a:solidFill>
                  <a:schemeClr val="accent1">
                    <a:lumMod val="50000"/>
                    <a:lumOff val="50000"/>
                  </a:schemeClr>
                </a:solidFill>
                <a:latin typeface="+mn-lt"/>
                <a:ea typeface="Calibri" panose="020F0502020204030204" pitchFamily="34" charset="0"/>
              </a:rPr>
              <a:t>inclusive</a:t>
            </a:r>
            <a:r>
              <a:rPr lang="en-AU" sz="1800" dirty="0">
                <a:latin typeface="+mn-lt"/>
                <a:ea typeface="Calibri" panose="020F0502020204030204" pitchFamily="34" charset="0"/>
              </a:rPr>
              <a:t> language.</a:t>
            </a:r>
          </a:p>
          <a:p>
            <a:r>
              <a:rPr lang="en-AU" sz="1800" dirty="0">
                <a:solidFill>
                  <a:schemeClr val="accent1"/>
                </a:solidFill>
                <a:effectLst/>
                <a:latin typeface="+mn-lt"/>
                <a:ea typeface="Calibri" panose="020F0502020204030204" pitchFamily="34" charset="0"/>
              </a:rPr>
              <a:t>‘</a:t>
            </a:r>
            <a:r>
              <a:rPr lang="en-AU" sz="1800" u="sng" dirty="0">
                <a:solidFill>
                  <a:schemeClr val="accent1"/>
                </a:solidFill>
                <a:effectLst/>
                <a:latin typeface="+mn-lt"/>
                <a:ea typeface="Calibri" panose="020F0502020204030204" pitchFamily="34" charset="0"/>
              </a:rPr>
              <a:t>Those words hurt but they </a:t>
            </a:r>
            <a:r>
              <a:rPr lang="en-AU" sz="1800" u="sng" dirty="0">
                <a:solidFill>
                  <a:schemeClr val="tx2"/>
                </a:solidFill>
                <a:effectLst/>
                <a:latin typeface="+mn-lt"/>
                <a:ea typeface="Calibri" panose="020F0502020204030204" pitchFamily="34" charset="0"/>
              </a:rPr>
              <a:t>inspired</a:t>
            </a:r>
            <a:r>
              <a:rPr lang="en-AU" sz="1800" dirty="0">
                <a:effectLst/>
                <a:latin typeface="+mn-lt"/>
                <a:ea typeface="Calibri" panose="020F0502020204030204" pitchFamily="34" charset="0"/>
              </a:rPr>
              <a:t>. So, the idea for the collection was born.</a:t>
            </a:r>
          </a:p>
          <a:p>
            <a:r>
              <a:rPr lang="en-AU" sz="1800" dirty="0">
                <a:effectLst/>
                <a:latin typeface="+mn-lt"/>
                <a:ea typeface="Calibri" panose="020F0502020204030204" pitchFamily="34" charset="0"/>
              </a:rPr>
              <a:t>… a rare but very critical window of opportunity for these young students, mostly from refugee backgrounds, to have a louder voice.</a:t>
            </a:r>
          </a:p>
          <a:p>
            <a:r>
              <a:rPr lang="en-AU" sz="1800" dirty="0">
                <a:effectLst/>
                <a:latin typeface="+mn-lt"/>
                <a:ea typeface="Calibri" panose="020F0502020204030204" pitchFamily="34" charset="0"/>
              </a:rPr>
              <a:t>The writer Kimberly Ridley said, </a:t>
            </a:r>
            <a:r>
              <a:rPr lang="en-AU" sz="1800" dirty="0">
                <a:solidFill>
                  <a:srgbClr val="00B050"/>
                </a:solidFill>
                <a:effectLst/>
                <a:latin typeface="+mn-lt"/>
                <a:ea typeface="Calibri" panose="020F0502020204030204" pitchFamily="34" charset="0"/>
              </a:rPr>
              <a:t>'When </a:t>
            </a:r>
            <a:r>
              <a:rPr lang="en-AU" sz="1800" dirty="0">
                <a:solidFill>
                  <a:schemeClr val="accent2"/>
                </a:solidFill>
                <a:effectLst/>
                <a:latin typeface="+mn-lt"/>
                <a:ea typeface="Calibri" panose="020F0502020204030204" pitchFamily="34" charset="0"/>
              </a:rPr>
              <a:t>we</a:t>
            </a:r>
            <a:r>
              <a:rPr lang="en-AU" sz="1800" dirty="0">
                <a:solidFill>
                  <a:srgbClr val="00B050"/>
                </a:solidFill>
                <a:effectLst/>
                <a:latin typeface="+mn-lt"/>
                <a:ea typeface="Calibri" panose="020F0502020204030204" pitchFamily="34" charset="0"/>
              </a:rPr>
              <a:t> let our stories flow</a:t>
            </a:r>
            <a:r>
              <a:rPr lang="en-AU" sz="1800" dirty="0">
                <a:effectLst/>
                <a:latin typeface="+mn-lt"/>
                <a:ea typeface="Calibri" panose="020F0502020204030204" pitchFamily="34" charset="0"/>
              </a:rPr>
              <a:t>, </a:t>
            </a:r>
            <a:r>
              <a:rPr lang="en-AU" sz="1800" dirty="0">
                <a:solidFill>
                  <a:schemeClr val="accent2"/>
                </a:solidFill>
                <a:effectLst/>
                <a:latin typeface="+mn-lt"/>
                <a:ea typeface="Calibri" panose="020F0502020204030204" pitchFamily="34" charset="0"/>
              </a:rPr>
              <a:t>we</a:t>
            </a:r>
            <a:r>
              <a:rPr lang="en-AU" sz="1800" dirty="0">
                <a:effectLst/>
                <a:latin typeface="+mn-lt"/>
                <a:ea typeface="Calibri" panose="020F0502020204030204" pitchFamily="34" charset="0"/>
              </a:rPr>
              <a:t> can </a:t>
            </a:r>
            <a:r>
              <a:rPr lang="en-AU" sz="1800" dirty="0">
                <a:solidFill>
                  <a:schemeClr val="tx2"/>
                </a:solidFill>
                <a:effectLst/>
                <a:latin typeface="+mn-lt"/>
                <a:ea typeface="Calibri" panose="020F0502020204030204" pitchFamily="34" charset="0"/>
              </a:rPr>
              <a:t>astonish</a:t>
            </a:r>
            <a:r>
              <a:rPr lang="en-AU" sz="1800" dirty="0">
                <a:effectLst/>
                <a:latin typeface="+mn-lt"/>
                <a:ea typeface="Calibri" panose="020F0502020204030204" pitchFamily="34" charset="0"/>
              </a:rPr>
              <a:t> and </a:t>
            </a:r>
            <a:r>
              <a:rPr lang="en-AU" sz="1800" dirty="0">
                <a:solidFill>
                  <a:schemeClr val="tx2"/>
                </a:solidFill>
                <a:effectLst/>
                <a:latin typeface="+mn-lt"/>
                <a:ea typeface="Calibri" panose="020F0502020204030204" pitchFamily="34" charset="0"/>
              </a:rPr>
              <a:t>renew</a:t>
            </a:r>
            <a:r>
              <a:rPr lang="en-AU" sz="1800" dirty="0">
                <a:effectLst/>
                <a:latin typeface="+mn-lt"/>
                <a:ea typeface="Calibri" panose="020F0502020204030204" pitchFamily="34" charset="0"/>
              </a:rPr>
              <a:t> </a:t>
            </a:r>
            <a:r>
              <a:rPr lang="en-AU" sz="1800" dirty="0">
                <a:solidFill>
                  <a:schemeClr val="accent2"/>
                </a:solidFill>
                <a:effectLst/>
                <a:latin typeface="+mn-lt"/>
                <a:ea typeface="Calibri" panose="020F0502020204030204" pitchFamily="34" charset="0"/>
              </a:rPr>
              <a:t>each other</a:t>
            </a:r>
            <a:r>
              <a:rPr lang="en-AU" sz="1800" dirty="0">
                <a:effectLst/>
                <a:latin typeface="+mn-lt"/>
                <a:ea typeface="Calibri" panose="020F0502020204030204" pitchFamily="34" charset="0"/>
              </a:rPr>
              <a:t>.’ </a:t>
            </a:r>
          </a:p>
          <a:p>
            <a:r>
              <a:rPr lang="en-AU" sz="1800" dirty="0">
                <a:effectLst/>
                <a:latin typeface="+mn-lt"/>
                <a:ea typeface="Calibri" panose="020F0502020204030204" pitchFamily="34" charset="0"/>
              </a:rPr>
              <a:t>I just wanted the students to know that their stories </a:t>
            </a:r>
            <a:r>
              <a:rPr lang="en-AU" sz="1800" dirty="0">
                <a:solidFill>
                  <a:srgbClr val="7030A0"/>
                </a:solidFill>
                <a:effectLst/>
                <a:latin typeface="+mn-lt"/>
                <a:ea typeface="Calibri" panose="020F0502020204030204" pitchFamily="34" charset="0"/>
              </a:rPr>
              <a:t>matter</a:t>
            </a:r>
            <a:r>
              <a:rPr lang="en-AU" sz="1800" dirty="0">
                <a:effectLst/>
                <a:latin typeface="+mn-lt"/>
                <a:ea typeface="Calibri" panose="020F0502020204030204" pitchFamily="34" charset="0"/>
              </a:rPr>
              <a:t>. </a:t>
            </a:r>
            <a:r>
              <a:rPr lang="en-AU" sz="1800" dirty="0">
                <a:solidFill>
                  <a:schemeClr val="accent1"/>
                </a:solidFill>
                <a:latin typeface="+mn-lt"/>
                <a:ea typeface="Calibri" panose="020F0502020204030204" pitchFamily="34" charset="0"/>
              </a:rPr>
              <a:t>They matter</a:t>
            </a:r>
            <a:r>
              <a:rPr lang="en-AU" sz="1800" dirty="0">
                <a:latin typeface="+mn-lt"/>
                <a:ea typeface="Calibri" panose="020F0502020204030204" pitchFamily="34" charset="0"/>
              </a:rPr>
              <a:t>.’</a:t>
            </a:r>
            <a:endParaRPr lang="en-AU" sz="1800" dirty="0">
              <a:effectLst/>
              <a:latin typeface="+mn-lt"/>
              <a:ea typeface="Calibri" panose="020F0502020204030204" pitchFamily="34" charset="0"/>
            </a:endParaRPr>
          </a:p>
          <a:p>
            <a:pPr>
              <a:lnSpc>
                <a:spcPct val="150000"/>
              </a:lnSpc>
            </a:pPr>
            <a:endParaRPr lang="en-AU" sz="1800" dirty="0">
              <a:effectLst/>
              <a:latin typeface="+mn-lt"/>
              <a:ea typeface="Calibri" panose="020F0502020204030204" pitchFamily="34" charset="0"/>
            </a:endParaRPr>
          </a:p>
          <a:p>
            <a:endParaRPr lang="en-AU" sz="1800" dirty="0">
              <a:latin typeface="+mn-lt"/>
            </a:endParaRPr>
          </a:p>
        </p:txBody>
      </p:sp>
      <p:sp>
        <p:nvSpPr>
          <p:cNvPr id="7" name="Rectangle: Rounded Corners 6">
            <a:extLst>
              <a:ext uri="{FF2B5EF4-FFF2-40B4-BE49-F238E27FC236}">
                <a16:creationId xmlns:a16="http://schemas.microsoft.com/office/drawing/2014/main" id="{523E6F8B-E9A3-E202-7FB7-76AFACD8AC73}"/>
              </a:ext>
            </a:extLst>
          </p:cNvPr>
          <p:cNvSpPr/>
          <p:nvPr/>
        </p:nvSpPr>
        <p:spPr>
          <a:xfrm>
            <a:off x="8748351" y="4768330"/>
            <a:ext cx="3095649" cy="1606591"/>
          </a:xfrm>
          <a:prstGeom prst="roundRect">
            <a:avLst>
              <a:gd name="adj" fmla="val 871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
              <a:lnSpc>
                <a:spcPct val="150000"/>
              </a:lnSpc>
              <a:spcAft>
                <a:spcPts val="1200"/>
              </a:spcAft>
            </a:pPr>
            <a:r>
              <a:rPr lang="en-AU" sz="1800" dirty="0">
                <a:solidFill>
                  <a:schemeClr val="tx1"/>
                </a:solidFill>
              </a:rPr>
              <a:t>What other examples can you find in the text that build an inspirational tone?</a:t>
            </a:r>
          </a:p>
        </p:txBody>
      </p:sp>
      <p:sp>
        <p:nvSpPr>
          <p:cNvPr id="5" name="Slide Number Placeholder 4">
            <a:extLst>
              <a:ext uri="{FF2B5EF4-FFF2-40B4-BE49-F238E27FC236}">
                <a16:creationId xmlns:a16="http://schemas.microsoft.com/office/drawing/2014/main" id="{456F0BD2-6155-898D-6DE5-76F1423FF5E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131863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Text annotations – ‘Introduction’ – </a:t>
            </a:r>
            <a:r>
              <a:rPr lang="en-AU" dirty="0" err="1">
                <a:effectLst/>
                <a:latin typeface="+mj-lt"/>
                <a:ea typeface="Times New Roman" panose="02020603050405020304" pitchFamily="18" charset="0"/>
              </a:rPr>
              <a:t>Duyal</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 – Year 7 – 7.1</a:t>
            </a:r>
          </a:p>
        </p:txBody>
      </p:sp>
      <p:sp>
        <p:nvSpPr>
          <p:cNvPr id="6" name="Text Placeholder 5">
            <a:extLst>
              <a:ext uri="{FF2B5EF4-FFF2-40B4-BE49-F238E27FC236}">
                <a16:creationId xmlns:a16="http://schemas.microsoft.com/office/drawing/2014/main" id="{84061C3D-5E0A-870F-1804-75A1F7018044}"/>
              </a:ext>
            </a:extLst>
          </p:cNvPr>
          <p:cNvSpPr>
            <a:spLocks noGrp="1"/>
          </p:cNvSpPr>
          <p:nvPr>
            <p:ph type="body" sz="quarter" idx="16"/>
          </p:nvPr>
        </p:nvSpPr>
        <p:spPr/>
        <p:txBody>
          <a:bodyPr/>
          <a:lstStyle/>
          <a:p>
            <a:r>
              <a:rPr lang="en-AU" dirty="0">
                <a:latin typeface="+mj-lt"/>
              </a:rPr>
              <a:t>‘Powerful youth voices’</a:t>
            </a:r>
          </a:p>
        </p:txBody>
      </p:sp>
      <p:sp>
        <p:nvSpPr>
          <p:cNvPr id="5" name="Text Placeholder 9">
            <a:extLst>
              <a:ext uri="{FF2B5EF4-FFF2-40B4-BE49-F238E27FC236}">
                <a16:creationId xmlns:a16="http://schemas.microsoft.com/office/drawing/2014/main" id="{CA029FAA-C671-CA68-B4A5-729BDA665271}"/>
              </a:ext>
            </a:extLst>
          </p:cNvPr>
          <p:cNvSpPr>
            <a:spLocks noGrp="1"/>
          </p:cNvSpPr>
          <p:nvPr>
            <p:ph type="body" sz="quarter" idx="14"/>
          </p:nvPr>
        </p:nvSpPr>
        <p:spPr/>
        <p:txBody>
          <a:bodyPr vert="horz" lIns="0" tIns="0" rIns="0" bIns="0" rtlCol="0" anchor="t">
            <a:noAutofit/>
          </a:bodyPr>
          <a:lstStyle/>
          <a:p>
            <a:r>
              <a:rPr lang="en-AU" dirty="0">
                <a:latin typeface="+mj-lt"/>
                <a:cs typeface="Arial"/>
              </a:rPr>
              <a:t>Term 1</a:t>
            </a:r>
          </a:p>
        </p:txBody>
      </p:sp>
      <p:pic>
        <p:nvPicPr>
          <p:cNvPr id="7" name="Picture Placeholder 6">
            <a:extLst>
              <a:ext uri="{FF2B5EF4-FFF2-40B4-BE49-F238E27FC236}">
                <a16:creationId xmlns:a16="http://schemas.microsoft.com/office/drawing/2014/main" id="{03B5B9D2-3698-8E7A-52F2-F6DFBF7B8F97}"/>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6084"/>
          <a:stretch/>
        </p:blipFill>
        <p:spPr>
          <a:xfrm>
            <a:off x="7128000" y="0"/>
            <a:ext cx="5064000" cy="6440756"/>
          </a:xfrm>
        </p:spPr>
      </p:pic>
      <p:sp>
        <p:nvSpPr>
          <p:cNvPr id="4" name="Rectangle 1">
            <a:extLst>
              <a:ext uri="{FF2B5EF4-FFF2-40B4-BE49-F238E27FC236}">
                <a16:creationId xmlns:a16="http://schemas.microsoft.com/office/drawing/2014/main" id="{540E5A8C-2711-07FA-4357-AC3B524B6BB9}"/>
              </a:ext>
            </a:extLst>
          </p:cNvPr>
          <p:cNvSpPr>
            <a:spLocks noChangeArrowheads="1"/>
          </p:cNvSpPr>
          <p:nvPr/>
        </p:nvSpPr>
        <p:spPr bwMode="auto">
          <a:xfrm>
            <a:off x="7216490" y="6522634"/>
            <a:ext cx="313929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rPr>
              <a:t>Photo by </a:t>
            </a:r>
            <a:r>
              <a:rPr kumimoji="0" lang="en-US" altLang="en-US" sz="1200" b="0" i="0" u="none" strike="noStrike" cap="none" normalizeH="0" baseline="0" dirty="0">
                <a:ln>
                  <a:noFill/>
                </a:ln>
                <a:solidFill>
                  <a:schemeClr val="accent2"/>
                </a:solidFill>
                <a:effectLst/>
                <a:hlinkClick r:id="rId4">
                  <a:extLst>
                    <a:ext uri="{A12FA001-AC4F-418D-AE19-62706E023703}">
                      <ahyp:hlinkClr xmlns:ahyp="http://schemas.microsoft.com/office/drawing/2018/hyperlinkcolor" val="tx"/>
                    </a:ext>
                  </a:extLst>
                </a:hlinkClick>
              </a:rPr>
              <a:t>Karen </a:t>
            </a:r>
            <a:r>
              <a:rPr kumimoji="0" lang="en-US" altLang="en-US" sz="1200" b="0" i="0" u="none" strike="noStrike" cap="none" normalizeH="0" baseline="0" dirty="0" err="1">
                <a:ln>
                  <a:noFill/>
                </a:ln>
                <a:solidFill>
                  <a:schemeClr val="accent2"/>
                </a:solidFill>
                <a:effectLst/>
                <a:hlinkClick r:id="rId4">
                  <a:extLst>
                    <a:ext uri="{A12FA001-AC4F-418D-AE19-62706E023703}">
                      <ahyp:hlinkClr xmlns:ahyp="http://schemas.microsoft.com/office/drawing/2018/hyperlinkcolor" val="tx"/>
                    </a:ext>
                  </a:extLst>
                </a:hlinkClick>
              </a:rPr>
              <a:t>Vardazaryan</a:t>
            </a:r>
            <a:r>
              <a:rPr kumimoji="0" lang="en-US" altLang="en-US" sz="1200" b="0" i="0" u="none" strike="noStrike" cap="none" normalizeH="0" baseline="0" dirty="0">
                <a:ln>
                  <a:noFill/>
                </a:ln>
                <a:effectLst/>
              </a:rPr>
              <a:t> on </a:t>
            </a:r>
            <a:r>
              <a:rPr kumimoji="0" lang="en-US" altLang="en-US" sz="1200" b="0" i="0" u="none" strike="noStrike" cap="none" normalizeH="0" baseline="0" dirty="0" err="1">
                <a:ln>
                  <a:noFill/>
                </a:ln>
                <a:solidFill>
                  <a:schemeClr val="accent2"/>
                </a:solidFill>
                <a:effectLst/>
                <a:hlinkClick r:id="rId5">
                  <a:extLst>
                    <a:ext uri="{A12FA001-AC4F-418D-AE19-62706E023703}">
                      <ahyp:hlinkClr xmlns:ahyp="http://schemas.microsoft.com/office/drawing/2018/hyperlinkcolor" val="tx"/>
                    </a:ext>
                  </a:extLst>
                </a:hlinkClick>
              </a:rPr>
              <a:t>Unsplash</a:t>
            </a:r>
            <a:r>
              <a:rPr kumimoji="0" lang="en-US" altLang="en-US" sz="1200" b="0" i="0" u="none" strike="noStrike" cap="none" normalizeH="0" baseline="0" dirty="0">
                <a:ln>
                  <a:noFill/>
                </a:ln>
                <a:solidFill>
                  <a:schemeClr val="accent2"/>
                </a:solidFill>
                <a:effectLst/>
              </a:rPr>
              <a:t> </a:t>
            </a:r>
          </a:p>
        </p:txBody>
      </p:sp>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094DD-78A3-18FF-1ABC-8A39CAA2E512}"/>
              </a:ext>
            </a:extLst>
          </p:cNvPr>
          <p:cNvSpPr>
            <a:spLocks noGrp="1"/>
          </p:cNvSpPr>
          <p:nvPr>
            <p:ph type="ctrTitle"/>
          </p:nvPr>
        </p:nvSpPr>
        <p:spPr/>
        <p:txBody>
          <a:bodyPr/>
          <a:lstStyle/>
          <a:p>
            <a:r>
              <a:rPr lang="en-AU">
                <a:latin typeface="+mj-lt"/>
              </a:rPr>
              <a:t>Grammar in context – other opportunities</a:t>
            </a:r>
          </a:p>
        </p:txBody>
      </p:sp>
    </p:spTree>
    <p:extLst>
      <p:ext uri="{BB962C8B-B14F-4D97-AF65-F5344CB8AC3E}">
        <p14:creationId xmlns:p14="http://schemas.microsoft.com/office/powerpoint/2010/main" val="132897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1F58CD-E38F-1005-BACD-ED397DA98D29}"/>
              </a:ext>
            </a:extLst>
          </p:cNvPr>
          <p:cNvSpPr>
            <a:spLocks noGrp="1"/>
          </p:cNvSpPr>
          <p:nvPr>
            <p:ph type="title"/>
          </p:nvPr>
        </p:nvSpPr>
        <p:spPr/>
        <p:txBody>
          <a:bodyPr/>
          <a:lstStyle/>
          <a:p>
            <a:r>
              <a:rPr lang="en-AU" dirty="0">
                <a:latin typeface="+mj-lt"/>
              </a:rPr>
              <a:t>Noun groups</a:t>
            </a:r>
          </a:p>
        </p:txBody>
      </p:sp>
      <p:sp>
        <p:nvSpPr>
          <p:cNvPr id="4" name="Text Placeholder 3">
            <a:extLst>
              <a:ext uri="{FF2B5EF4-FFF2-40B4-BE49-F238E27FC236}">
                <a16:creationId xmlns:a16="http://schemas.microsoft.com/office/drawing/2014/main" id="{FE0F310E-6E86-E95E-FF4D-02AD1C20FBCB}"/>
              </a:ext>
            </a:extLst>
          </p:cNvPr>
          <p:cNvSpPr>
            <a:spLocks noGrp="1"/>
          </p:cNvSpPr>
          <p:nvPr>
            <p:ph type="body" sz="quarter" idx="18"/>
          </p:nvPr>
        </p:nvSpPr>
        <p:spPr/>
        <p:txBody>
          <a:bodyPr/>
          <a:lstStyle/>
          <a:p>
            <a:r>
              <a:rPr lang="en-AU" dirty="0">
                <a:latin typeface="+mj-lt"/>
              </a:rPr>
              <a:t>Providing rich detail</a:t>
            </a:r>
          </a:p>
        </p:txBody>
      </p:sp>
      <p:sp>
        <p:nvSpPr>
          <p:cNvPr id="5" name="Text Placeholder 4">
            <a:extLst>
              <a:ext uri="{FF2B5EF4-FFF2-40B4-BE49-F238E27FC236}">
                <a16:creationId xmlns:a16="http://schemas.microsoft.com/office/drawing/2014/main" id="{9E67A5B7-704F-0681-B51C-0167BBA9712B}"/>
              </a:ext>
            </a:extLst>
          </p:cNvPr>
          <p:cNvSpPr>
            <a:spLocks noGrp="1"/>
          </p:cNvSpPr>
          <p:nvPr>
            <p:ph type="body" sz="quarter" idx="17"/>
          </p:nvPr>
        </p:nvSpPr>
        <p:spPr>
          <a:xfrm>
            <a:off x="360000" y="1567086"/>
            <a:ext cx="5411535" cy="4807835"/>
          </a:xfrm>
        </p:spPr>
        <p:txBody>
          <a:bodyPr/>
          <a:lstStyle/>
          <a:p>
            <a:r>
              <a:rPr lang="en-AU" dirty="0">
                <a:latin typeface="+mn-lt"/>
              </a:rPr>
              <a:t>‘</a:t>
            </a:r>
            <a:r>
              <a:rPr lang="en-AU" sz="2000" dirty="0">
                <a:effectLst/>
                <a:latin typeface="+mn-lt"/>
                <a:ea typeface="Calibri" panose="020F0502020204030204" pitchFamily="34" charset="0"/>
              </a:rPr>
              <a:t>dreadful journeys’</a:t>
            </a:r>
          </a:p>
          <a:p>
            <a:r>
              <a:rPr lang="en-AU" dirty="0">
                <a:latin typeface="+mn-lt"/>
                <a:ea typeface="Calibri" panose="020F0502020204030204" pitchFamily="34" charset="0"/>
              </a:rPr>
              <a:t>‘</a:t>
            </a:r>
            <a:r>
              <a:rPr lang="en-AU" sz="2000" dirty="0">
                <a:effectLst/>
                <a:latin typeface="+mn-lt"/>
                <a:ea typeface="Calibri" panose="020F0502020204030204" pitchFamily="34" charset="0"/>
              </a:rPr>
              <a:t>normal life</a:t>
            </a:r>
            <a:r>
              <a:rPr lang="en-AU" dirty="0">
                <a:latin typeface="+mn-lt"/>
                <a:ea typeface="Calibri" panose="020F0502020204030204" pitchFamily="34" charset="0"/>
              </a:rPr>
              <a:t>’</a:t>
            </a:r>
          </a:p>
          <a:p>
            <a:r>
              <a:rPr lang="en-AU" sz="2000" dirty="0">
                <a:effectLst/>
                <a:latin typeface="+mn-lt"/>
                <a:ea typeface="Calibri" panose="020F0502020204030204" pitchFamily="34" charset="0"/>
              </a:rPr>
              <a:t>‘very critical window of opportunity’</a:t>
            </a:r>
          </a:p>
          <a:p>
            <a:r>
              <a:rPr lang="en-AU" dirty="0">
                <a:latin typeface="+mn-lt"/>
                <a:ea typeface="Calibri" panose="020F0502020204030204" pitchFamily="34" charset="0"/>
              </a:rPr>
              <a:t>‘</a:t>
            </a:r>
            <a:r>
              <a:rPr lang="en-AU" sz="2000" dirty="0">
                <a:effectLst/>
                <a:latin typeface="+mn-lt"/>
                <a:ea typeface="Calibri" panose="020F0502020204030204" pitchFamily="34" charset="0"/>
              </a:rPr>
              <a:t>refugee backgrounds</a:t>
            </a:r>
            <a:r>
              <a:rPr lang="en-AU" dirty="0">
                <a:latin typeface="+mn-lt"/>
                <a:ea typeface="Calibri" panose="020F0502020204030204" pitchFamily="34" charset="0"/>
              </a:rPr>
              <a:t>’</a:t>
            </a:r>
          </a:p>
          <a:p>
            <a:r>
              <a:rPr lang="en-AU" sz="2000" dirty="0">
                <a:effectLst/>
                <a:latin typeface="+mn-lt"/>
                <a:ea typeface="Calibri" panose="020F0502020204030204" pitchFamily="34" charset="0"/>
              </a:rPr>
              <a:t>‘better life’</a:t>
            </a:r>
          </a:p>
          <a:p>
            <a:r>
              <a:rPr lang="en-AU" dirty="0">
                <a:latin typeface="+mn-lt"/>
                <a:ea typeface="Calibri" panose="020F0502020204030204" pitchFamily="34" charset="0"/>
              </a:rPr>
              <a:t>‘</a:t>
            </a:r>
            <a:r>
              <a:rPr lang="en-AU" sz="2000" dirty="0">
                <a:effectLst/>
                <a:latin typeface="+mn-lt"/>
                <a:ea typeface="Calibri" panose="020F0502020204030204" pitchFamily="34" charset="0"/>
              </a:rPr>
              <a:t>authentic nature of each non-fiction story’</a:t>
            </a:r>
          </a:p>
          <a:p>
            <a:endParaRPr lang="en-AU" dirty="0">
              <a:latin typeface="+mn-lt"/>
            </a:endParaRPr>
          </a:p>
        </p:txBody>
      </p:sp>
      <p:sp>
        <p:nvSpPr>
          <p:cNvPr id="6" name="Rectangle: Rounded Corners 5">
            <a:extLst>
              <a:ext uri="{FF2B5EF4-FFF2-40B4-BE49-F238E27FC236}">
                <a16:creationId xmlns:a16="http://schemas.microsoft.com/office/drawing/2014/main" id="{824AE5AA-6A0C-D181-FA79-8680C5FC8751}"/>
              </a:ext>
            </a:extLst>
          </p:cNvPr>
          <p:cNvSpPr/>
          <p:nvPr/>
        </p:nvSpPr>
        <p:spPr>
          <a:xfrm>
            <a:off x="6096000" y="905601"/>
            <a:ext cx="5736000" cy="5152299"/>
          </a:xfrm>
          <a:prstGeom prst="roundRect">
            <a:avLst>
              <a:gd name="adj" fmla="val 750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lnSpc>
                <a:spcPct val="150000"/>
              </a:lnSpc>
              <a:spcAft>
                <a:spcPts val="1200"/>
              </a:spcAft>
            </a:pPr>
            <a:r>
              <a:rPr lang="en-AU" sz="2000" dirty="0">
                <a:solidFill>
                  <a:schemeClr val="tx1"/>
                </a:solidFill>
              </a:rPr>
              <a:t>Noun groups are extended groups of words that provide rich or detailed information about the noun.</a:t>
            </a:r>
          </a:p>
          <a:p>
            <a:pPr>
              <a:lnSpc>
                <a:spcPct val="150000"/>
              </a:lnSpc>
              <a:spcAft>
                <a:spcPts val="1200"/>
              </a:spcAft>
            </a:pPr>
            <a:r>
              <a:rPr lang="en-AU" sz="2000" dirty="0">
                <a:solidFill>
                  <a:schemeClr val="tx1"/>
                </a:solidFill>
              </a:rPr>
              <a:t>Noun groups include adjectives that add more information and detail about the noun.</a:t>
            </a:r>
          </a:p>
          <a:p>
            <a:pPr>
              <a:lnSpc>
                <a:spcPct val="150000"/>
              </a:lnSpc>
              <a:spcAft>
                <a:spcPts val="1200"/>
              </a:spcAft>
            </a:pPr>
            <a:r>
              <a:rPr lang="en-AU" sz="2000" dirty="0">
                <a:solidFill>
                  <a:schemeClr val="tx1"/>
                </a:solidFill>
              </a:rPr>
              <a:t>What is the noun in each example and which word or words are the adjectives? </a:t>
            </a:r>
          </a:p>
          <a:p>
            <a:pPr>
              <a:lnSpc>
                <a:spcPct val="150000"/>
              </a:lnSpc>
              <a:spcAft>
                <a:spcPts val="1200"/>
              </a:spcAft>
            </a:pPr>
            <a:r>
              <a:rPr lang="en-AU" sz="2000" dirty="0">
                <a:solidFill>
                  <a:schemeClr val="tx1"/>
                </a:solidFill>
              </a:rPr>
              <a:t>What additional information does each adjective add to the noun?</a:t>
            </a:r>
          </a:p>
        </p:txBody>
      </p:sp>
      <p:sp>
        <p:nvSpPr>
          <p:cNvPr id="2" name="Slide Number Placeholder 1">
            <a:extLst>
              <a:ext uri="{FF2B5EF4-FFF2-40B4-BE49-F238E27FC236}">
                <a16:creationId xmlns:a16="http://schemas.microsoft.com/office/drawing/2014/main" id="{B7016B6C-6214-304D-102D-D848C45B330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324608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8BD49C-B2AD-A082-0C10-44E5165A779D}"/>
              </a:ext>
            </a:extLst>
          </p:cNvPr>
          <p:cNvSpPr>
            <a:spLocks noGrp="1"/>
          </p:cNvSpPr>
          <p:nvPr>
            <p:ph type="title"/>
          </p:nvPr>
        </p:nvSpPr>
        <p:spPr/>
        <p:txBody>
          <a:bodyPr/>
          <a:lstStyle/>
          <a:p>
            <a:r>
              <a:rPr lang="en-AU" dirty="0">
                <a:latin typeface="+mj-lt"/>
              </a:rPr>
              <a:t>Imperative verbs</a:t>
            </a:r>
          </a:p>
        </p:txBody>
      </p:sp>
      <p:sp>
        <p:nvSpPr>
          <p:cNvPr id="4" name="Text Placeholder 3">
            <a:extLst>
              <a:ext uri="{FF2B5EF4-FFF2-40B4-BE49-F238E27FC236}">
                <a16:creationId xmlns:a16="http://schemas.microsoft.com/office/drawing/2014/main" id="{D3CC8589-C86E-A5EB-CC35-500DC5D7696C}"/>
              </a:ext>
            </a:extLst>
          </p:cNvPr>
          <p:cNvSpPr>
            <a:spLocks noGrp="1"/>
          </p:cNvSpPr>
          <p:nvPr>
            <p:ph type="body" sz="quarter" idx="18"/>
          </p:nvPr>
        </p:nvSpPr>
        <p:spPr/>
        <p:txBody>
          <a:bodyPr/>
          <a:lstStyle/>
          <a:p>
            <a:r>
              <a:rPr lang="en-AU">
                <a:latin typeface="+mj-lt"/>
              </a:rPr>
              <a:t>Creating your writing voice as an editor of a collection</a:t>
            </a:r>
          </a:p>
        </p:txBody>
      </p:sp>
      <p:sp>
        <p:nvSpPr>
          <p:cNvPr id="5" name="Text Placeholder 4">
            <a:extLst>
              <a:ext uri="{FF2B5EF4-FFF2-40B4-BE49-F238E27FC236}">
                <a16:creationId xmlns:a16="http://schemas.microsoft.com/office/drawing/2014/main" id="{12D2F17F-E18C-EAA7-CC2A-8D77BD49F419}"/>
              </a:ext>
            </a:extLst>
          </p:cNvPr>
          <p:cNvSpPr>
            <a:spLocks noGrp="1"/>
          </p:cNvSpPr>
          <p:nvPr>
            <p:ph type="body" sz="quarter" idx="17"/>
          </p:nvPr>
        </p:nvSpPr>
        <p:spPr>
          <a:xfrm>
            <a:off x="360000" y="1567086"/>
            <a:ext cx="11484000" cy="4807835"/>
          </a:xfrm>
        </p:spPr>
        <p:txBody>
          <a:bodyPr/>
          <a:lstStyle/>
          <a:p>
            <a:r>
              <a:rPr lang="en-AU" sz="2000" dirty="0">
                <a:effectLst/>
                <a:latin typeface="+mj-lt"/>
                <a:ea typeface="Calibri" panose="020F0502020204030204" pitchFamily="34" charset="0"/>
              </a:rPr>
              <a:t>‘What is also critical is for other young people </a:t>
            </a:r>
            <a:r>
              <a:rPr lang="en-AU" sz="2000" dirty="0">
                <a:solidFill>
                  <a:schemeClr val="tx2"/>
                </a:solidFill>
                <a:effectLst/>
                <a:latin typeface="+mj-lt"/>
                <a:ea typeface="Calibri" panose="020F0502020204030204" pitchFamily="34" charset="0"/>
              </a:rPr>
              <a:t>to hear, appreciate and get to know </a:t>
            </a:r>
            <a:r>
              <a:rPr lang="en-AU" sz="2000" dirty="0">
                <a:effectLst/>
                <a:latin typeface="+mj-lt"/>
                <a:ea typeface="Calibri" panose="020F0502020204030204" pitchFamily="34" charset="0"/>
              </a:rPr>
              <a:t>these voices.’</a:t>
            </a:r>
          </a:p>
          <a:p>
            <a:r>
              <a:rPr lang="en-AU" dirty="0">
                <a:latin typeface="+mj-lt"/>
                <a:ea typeface="Calibri" panose="020F0502020204030204" pitchFamily="34" charset="0"/>
              </a:rPr>
              <a:t>‘They </a:t>
            </a:r>
            <a:r>
              <a:rPr lang="en-AU" dirty="0">
                <a:solidFill>
                  <a:schemeClr val="tx2"/>
                </a:solidFill>
                <a:latin typeface="+mj-lt"/>
                <a:ea typeface="Calibri" panose="020F0502020204030204" pitchFamily="34" charset="0"/>
              </a:rPr>
              <a:t>matter</a:t>
            </a:r>
            <a:r>
              <a:rPr lang="en-AU" dirty="0">
                <a:latin typeface="+mj-lt"/>
                <a:ea typeface="Calibri" panose="020F0502020204030204" pitchFamily="34" charset="0"/>
              </a:rPr>
              <a:t>.’</a:t>
            </a:r>
            <a:endParaRPr lang="en-AU" sz="2000" dirty="0">
              <a:effectLst/>
              <a:latin typeface="+mj-lt"/>
              <a:ea typeface="Calibri" panose="020F0502020204030204" pitchFamily="34" charset="0"/>
            </a:endParaRPr>
          </a:p>
          <a:p>
            <a:endParaRPr lang="en-AU" dirty="0">
              <a:latin typeface="+mj-lt"/>
            </a:endParaRPr>
          </a:p>
        </p:txBody>
      </p:sp>
      <p:sp>
        <p:nvSpPr>
          <p:cNvPr id="7" name="Rectangle: Rounded Corners 6">
            <a:extLst>
              <a:ext uri="{FF2B5EF4-FFF2-40B4-BE49-F238E27FC236}">
                <a16:creationId xmlns:a16="http://schemas.microsoft.com/office/drawing/2014/main" id="{8CF3BA3B-7314-9012-3F53-053C0011C826}"/>
              </a:ext>
            </a:extLst>
          </p:cNvPr>
          <p:cNvSpPr/>
          <p:nvPr/>
        </p:nvSpPr>
        <p:spPr>
          <a:xfrm>
            <a:off x="6592062" y="3973793"/>
            <a:ext cx="5251938" cy="2401128"/>
          </a:xfrm>
          <a:prstGeom prst="roundRect">
            <a:avLst>
              <a:gd name="adj" fmla="val 10525"/>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dirty="0">
                <a:solidFill>
                  <a:srgbClr val="22272B"/>
                </a:solidFill>
                <a:latin typeface="Public Sans" pitchFamily="2" charset="0"/>
              </a:rPr>
              <a:t>I</a:t>
            </a:r>
            <a:r>
              <a:rPr lang="en-AU" sz="2000" b="0" i="0" dirty="0">
                <a:solidFill>
                  <a:srgbClr val="22272B"/>
                </a:solidFill>
                <a:effectLst/>
                <a:latin typeface="Public Sans" pitchFamily="2" charset="0"/>
              </a:rPr>
              <a:t>mperative verbs are used to command, request, invite, warn or instruct. They are  typically directed to an implied person, in this case us (the reader).</a:t>
            </a:r>
            <a:endParaRPr lang="en-AU" sz="2000" dirty="0"/>
          </a:p>
        </p:txBody>
      </p:sp>
      <p:sp>
        <p:nvSpPr>
          <p:cNvPr id="2" name="Slide Number Placeholder 1">
            <a:extLst>
              <a:ext uri="{FF2B5EF4-FFF2-40B4-BE49-F238E27FC236}">
                <a16:creationId xmlns:a16="http://schemas.microsoft.com/office/drawing/2014/main" id="{0931A43F-6360-B929-223B-021B5477F72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134612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63ED9-49AE-88C4-D9A8-AA4F48E27652}"/>
              </a:ext>
            </a:extLst>
          </p:cNvPr>
          <p:cNvSpPr>
            <a:spLocks noGrp="1"/>
          </p:cNvSpPr>
          <p:nvPr>
            <p:ph type="title"/>
          </p:nvPr>
        </p:nvSpPr>
        <p:spPr/>
        <p:txBody>
          <a:bodyPr/>
          <a:lstStyle/>
          <a:p>
            <a:r>
              <a:rPr lang="en-AU" dirty="0">
                <a:latin typeface="+mj-lt"/>
              </a:rPr>
              <a:t>Adverbial phrases</a:t>
            </a:r>
          </a:p>
        </p:txBody>
      </p:sp>
      <p:sp>
        <p:nvSpPr>
          <p:cNvPr id="4" name="Text Placeholder 3">
            <a:extLst>
              <a:ext uri="{FF2B5EF4-FFF2-40B4-BE49-F238E27FC236}">
                <a16:creationId xmlns:a16="http://schemas.microsoft.com/office/drawing/2014/main" id="{2CA189B4-713B-0CD3-176A-357D33AFD3BD}"/>
              </a:ext>
            </a:extLst>
          </p:cNvPr>
          <p:cNvSpPr>
            <a:spLocks noGrp="1"/>
          </p:cNvSpPr>
          <p:nvPr>
            <p:ph type="body" sz="quarter" idx="18"/>
          </p:nvPr>
        </p:nvSpPr>
        <p:spPr/>
        <p:txBody>
          <a:bodyPr/>
          <a:lstStyle/>
          <a:p>
            <a:r>
              <a:rPr lang="en-AU">
                <a:latin typeface="+mj-lt"/>
              </a:rPr>
              <a:t>Adding detail to descriptions</a:t>
            </a:r>
          </a:p>
        </p:txBody>
      </p:sp>
      <p:sp>
        <p:nvSpPr>
          <p:cNvPr id="5" name="Text Placeholder 4">
            <a:extLst>
              <a:ext uri="{FF2B5EF4-FFF2-40B4-BE49-F238E27FC236}">
                <a16:creationId xmlns:a16="http://schemas.microsoft.com/office/drawing/2014/main" id="{2433DEBA-DF7D-CDE5-7FB6-E29135073BF5}"/>
              </a:ext>
            </a:extLst>
          </p:cNvPr>
          <p:cNvSpPr>
            <a:spLocks noGrp="1"/>
          </p:cNvSpPr>
          <p:nvPr>
            <p:ph type="body" sz="quarter" idx="17"/>
          </p:nvPr>
        </p:nvSpPr>
        <p:spPr>
          <a:xfrm>
            <a:off x="360000" y="1567086"/>
            <a:ext cx="11484000" cy="4807835"/>
          </a:xfrm>
        </p:spPr>
        <p:txBody>
          <a:bodyPr/>
          <a:lstStyle/>
          <a:p>
            <a:r>
              <a:rPr lang="en-AU" sz="2000" dirty="0">
                <a:effectLst/>
                <a:latin typeface="+mn-lt"/>
                <a:ea typeface="Calibri" panose="020F0502020204030204" pitchFamily="34" charset="0"/>
              </a:rPr>
              <a:t>Hence, the stories are powerful in resonating </a:t>
            </a:r>
            <a:r>
              <a:rPr lang="en-AU" sz="2000" dirty="0">
                <a:solidFill>
                  <a:schemeClr val="tx2"/>
                </a:solidFill>
                <a:effectLst/>
                <a:latin typeface="+mn-lt"/>
                <a:ea typeface="Calibri" panose="020F0502020204030204" pitchFamily="34" charset="0"/>
              </a:rPr>
              <a:t>with real-life people and places </a:t>
            </a:r>
            <a:r>
              <a:rPr lang="en-AU" sz="2000" dirty="0">
                <a:effectLst/>
                <a:latin typeface="+mn-lt"/>
                <a:ea typeface="Calibri" panose="020F0502020204030204" pitchFamily="34" charset="0"/>
              </a:rPr>
              <a:t>and delivering significant messages </a:t>
            </a:r>
            <a:r>
              <a:rPr lang="en-AU" sz="2000" dirty="0">
                <a:solidFill>
                  <a:schemeClr val="tx2"/>
                </a:solidFill>
                <a:effectLst/>
                <a:latin typeface="+mn-lt"/>
                <a:ea typeface="Calibri" panose="020F0502020204030204" pitchFamily="34" charset="0"/>
              </a:rPr>
              <a:t>for us all</a:t>
            </a:r>
            <a:r>
              <a:rPr lang="en-AU" sz="2000" dirty="0">
                <a:effectLst/>
                <a:latin typeface="+mn-lt"/>
                <a:ea typeface="Calibri" panose="020F0502020204030204" pitchFamily="34" charset="0"/>
              </a:rPr>
              <a:t>.</a:t>
            </a:r>
          </a:p>
          <a:p>
            <a:r>
              <a:rPr lang="en-AU" sz="2000" dirty="0">
                <a:effectLst/>
                <a:latin typeface="+mn-lt"/>
                <a:ea typeface="Calibri" panose="020F0502020204030204" pitchFamily="34" charset="0"/>
              </a:rPr>
              <a:t>This will no doubt make it easier for such students </a:t>
            </a:r>
            <a:r>
              <a:rPr lang="en-AU" sz="2000" dirty="0">
                <a:solidFill>
                  <a:schemeClr val="tx2"/>
                </a:solidFill>
                <a:effectLst/>
                <a:latin typeface="+mn-lt"/>
                <a:ea typeface="Calibri" panose="020F0502020204030204" pitchFamily="34" charset="0"/>
              </a:rPr>
              <a:t>from refugee backgrounds </a:t>
            </a:r>
            <a:r>
              <a:rPr lang="en-AU" sz="2000" dirty="0">
                <a:effectLst/>
                <a:latin typeface="+mn-lt"/>
                <a:ea typeface="Calibri" panose="020F0502020204030204" pitchFamily="34" charset="0"/>
              </a:rPr>
              <a:t>to settle in </a:t>
            </a:r>
            <a:r>
              <a:rPr lang="en-AU" sz="2000" dirty="0">
                <a:solidFill>
                  <a:schemeClr val="tx2"/>
                </a:solidFill>
                <a:effectLst/>
                <a:latin typeface="+mn-lt"/>
                <a:ea typeface="Calibri" panose="020F0502020204030204" pitchFamily="34" charset="0"/>
              </a:rPr>
              <a:t>at school and in other environments</a:t>
            </a:r>
            <a:r>
              <a:rPr lang="en-AU" sz="2000" dirty="0">
                <a:effectLst/>
                <a:latin typeface="+mn-lt"/>
                <a:ea typeface="Calibri" panose="020F0502020204030204" pitchFamily="34" charset="0"/>
              </a:rPr>
              <a:t>, holding their heads up</a:t>
            </a:r>
            <a:r>
              <a:rPr lang="en-AU" sz="2000" dirty="0">
                <a:solidFill>
                  <a:srgbClr val="FF0000"/>
                </a:solidFill>
                <a:effectLst/>
                <a:latin typeface="+mn-lt"/>
                <a:ea typeface="Calibri" panose="020F0502020204030204" pitchFamily="34" charset="0"/>
              </a:rPr>
              <a:t> </a:t>
            </a:r>
            <a:r>
              <a:rPr lang="en-AU" sz="2000" dirty="0">
                <a:solidFill>
                  <a:schemeClr val="tx2"/>
                </a:solidFill>
                <a:effectLst/>
                <a:latin typeface="+mn-lt"/>
                <a:ea typeface="Calibri" panose="020F0502020204030204" pitchFamily="34" charset="0"/>
              </a:rPr>
              <a:t>with pride </a:t>
            </a:r>
            <a:r>
              <a:rPr lang="en-AU" sz="2000" dirty="0">
                <a:effectLst/>
                <a:latin typeface="+mn-lt"/>
                <a:ea typeface="Calibri" panose="020F0502020204030204" pitchFamily="34" charset="0"/>
              </a:rPr>
              <a:t>and building a better life.</a:t>
            </a:r>
          </a:p>
          <a:p>
            <a:endParaRPr lang="en-AU" dirty="0">
              <a:latin typeface="+mn-lt"/>
            </a:endParaRPr>
          </a:p>
        </p:txBody>
      </p:sp>
      <p:sp>
        <p:nvSpPr>
          <p:cNvPr id="6" name="Rectangle: Rounded Corners 5">
            <a:extLst>
              <a:ext uri="{FF2B5EF4-FFF2-40B4-BE49-F238E27FC236}">
                <a16:creationId xmlns:a16="http://schemas.microsoft.com/office/drawing/2014/main" id="{A57CFC2E-28E8-9CEA-EA17-8CB35608C1C0}"/>
              </a:ext>
            </a:extLst>
          </p:cNvPr>
          <p:cNvSpPr/>
          <p:nvPr/>
        </p:nvSpPr>
        <p:spPr>
          <a:xfrm>
            <a:off x="7545364" y="4227871"/>
            <a:ext cx="4298636" cy="2147050"/>
          </a:xfrm>
          <a:prstGeom prst="roundRect">
            <a:avLst>
              <a:gd name="adj" fmla="val 8765"/>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solidFill>
                  <a:srgbClr val="22272B"/>
                </a:solidFill>
                <a:effectLst/>
                <a:ea typeface="Calibri" panose="020F0502020204030204" pitchFamily="34" charset="0"/>
              </a:rPr>
              <a:t>An adverbial phrase is a group of words that provides information about where, when, with what, how far, how long, with whom, about what, as what.</a:t>
            </a:r>
            <a:endParaRPr lang="en-AU" dirty="0">
              <a:solidFill>
                <a:schemeClr val="tx1"/>
              </a:solidFill>
            </a:endParaRPr>
          </a:p>
        </p:txBody>
      </p:sp>
      <p:sp>
        <p:nvSpPr>
          <p:cNvPr id="2" name="Slide Number Placeholder 1">
            <a:extLst>
              <a:ext uri="{FF2B5EF4-FFF2-40B4-BE49-F238E27FC236}">
                <a16:creationId xmlns:a16="http://schemas.microsoft.com/office/drawing/2014/main" id="{EF26D4CF-5496-1731-4644-CD400B0749B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316128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CCE173-BB1F-2067-20A4-74255EAEA9A1}"/>
              </a:ext>
            </a:extLst>
          </p:cNvPr>
          <p:cNvSpPr>
            <a:spLocks noGrp="1"/>
          </p:cNvSpPr>
          <p:nvPr>
            <p:ph type="title"/>
          </p:nvPr>
        </p:nvSpPr>
        <p:spPr>
          <a:xfrm>
            <a:off x="359999" y="360000"/>
            <a:ext cx="11484000" cy="545601"/>
          </a:xfrm>
        </p:spPr>
        <p:txBody>
          <a:bodyPr/>
          <a:lstStyle/>
          <a:p>
            <a:r>
              <a:rPr lang="en-AU" dirty="0">
                <a:latin typeface="+mj-lt"/>
              </a:rPr>
              <a:t>Passive voice</a:t>
            </a:r>
          </a:p>
        </p:txBody>
      </p:sp>
      <p:sp>
        <p:nvSpPr>
          <p:cNvPr id="4" name="Text Placeholder 3">
            <a:extLst>
              <a:ext uri="{FF2B5EF4-FFF2-40B4-BE49-F238E27FC236}">
                <a16:creationId xmlns:a16="http://schemas.microsoft.com/office/drawing/2014/main" id="{D18D6414-6D88-F5AA-C51D-279ACBD23C36}"/>
              </a:ext>
            </a:extLst>
          </p:cNvPr>
          <p:cNvSpPr>
            <a:spLocks noGrp="1"/>
          </p:cNvSpPr>
          <p:nvPr>
            <p:ph type="body" sz="quarter" idx="18"/>
          </p:nvPr>
        </p:nvSpPr>
        <p:spPr>
          <a:xfrm>
            <a:off x="359999" y="982520"/>
            <a:ext cx="11483999" cy="310015"/>
          </a:xfrm>
        </p:spPr>
        <p:txBody>
          <a:bodyPr/>
          <a:lstStyle/>
          <a:p>
            <a:r>
              <a:rPr lang="en-AU">
                <a:latin typeface="+mj-lt"/>
              </a:rPr>
              <a:t>Can you find another example? Why, why not?</a:t>
            </a:r>
          </a:p>
        </p:txBody>
      </p:sp>
      <p:sp>
        <p:nvSpPr>
          <p:cNvPr id="5" name="Text Placeholder 4">
            <a:extLst>
              <a:ext uri="{FF2B5EF4-FFF2-40B4-BE49-F238E27FC236}">
                <a16:creationId xmlns:a16="http://schemas.microsoft.com/office/drawing/2014/main" id="{D3A9BDF1-4473-E38F-2668-9984C3DA40F9}"/>
              </a:ext>
            </a:extLst>
          </p:cNvPr>
          <p:cNvSpPr>
            <a:spLocks noGrp="1"/>
          </p:cNvSpPr>
          <p:nvPr>
            <p:ph type="body" sz="quarter" idx="17"/>
          </p:nvPr>
        </p:nvSpPr>
        <p:spPr>
          <a:xfrm>
            <a:off x="3323302" y="1567087"/>
            <a:ext cx="4178711" cy="507520"/>
          </a:xfrm>
        </p:spPr>
        <p:txBody>
          <a:bodyPr/>
          <a:lstStyle/>
          <a:p>
            <a:r>
              <a:rPr lang="en-AU" b="0" i="0" dirty="0">
                <a:effectLst/>
                <a:latin typeface="+mn-lt"/>
              </a:rPr>
              <a:t>‘the idea for the collection was born’</a:t>
            </a:r>
          </a:p>
        </p:txBody>
      </p:sp>
      <p:sp>
        <p:nvSpPr>
          <p:cNvPr id="8" name="TextBox 7">
            <a:extLst>
              <a:ext uri="{FF2B5EF4-FFF2-40B4-BE49-F238E27FC236}">
                <a16:creationId xmlns:a16="http://schemas.microsoft.com/office/drawing/2014/main" id="{0E07294F-F19E-F968-CBA2-8BD4A498815E}"/>
              </a:ext>
            </a:extLst>
          </p:cNvPr>
          <p:cNvSpPr txBox="1"/>
          <p:nvPr/>
        </p:nvSpPr>
        <p:spPr>
          <a:xfrm>
            <a:off x="359999" y="3429000"/>
            <a:ext cx="4493342" cy="1112549"/>
          </a:xfrm>
          <a:prstGeom prst="rect">
            <a:avLst/>
          </a:prstGeom>
          <a:noFill/>
        </p:spPr>
        <p:txBody>
          <a:bodyPr wrap="square">
            <a:spAutoFit/>
          </a:bodyPr>
          <a:lstStyle/>
          <a:p>
            <a:pPr>
              <a:lnSpc>
                <a:spcPct val="150000"/>
              </a:lnSpc>
              <a:spcAft>
                <a:spcPts val="1200"/>
              </a:spcAft>
            </a:pPr>
            <a:r>
              <a:rPr lang="en-AU" sz="2000" dirty="0">
                <a:solidFill>
                  <a:schemeClr val="tx2"/>
                </a:solidFill>
                <a:latin typeface="+mn-lt"/>
              </a:rPr>
              <a:t>Why would an introduction like this</a:t>
            </a:r>
          </a:p>
          <a:p>
            <a:pPr>
              <a:lnSpc>
                <a:spcPct val="150000"/>
              </a:lnSpc>
              <a:spcAft>
                <a:spcPts val="1200"/>
              </a:spcAft>
            </a:pPr>
            <a:r>
              <a:rPr lang="en-AU" sz="2000" dirty="0">
                <a:solidFill>
                  <a:schemeClr val="tx2"/>
                </a:solidFill>
                <a:latin typeface="+mn-lt"/>
              </a:rPr>
              <a:t>b</a:t>
            </a:r>
            <a:r>
              <a:rPr lang="en-AU" sz="2000" b="0" i="0" dirty="0">
                <a:solidFill>
                  <a:schemeClr val="tx2"/>
                </a:solidFill>
                <a:effectLst/>
                <a:latin typeface="+mn-lt"/>
              </a:rPr>
              <a:t>e written mostly in the active voice?</a:t>
            </a:r>
          </a:p>
        </p:txBody>
      </p:sp>
      <p:sp>
        <p:nvSpPr>
          <p:cNvPr id="6" name="Rectangle: Rounded Corners 5">
            <a:extLst>
              <a:ext uri="{FF2B5EF4-FFF2-40B4-BE49-F238E27FC236}">
                <a16:creationId xmlns:a16="http://schemas.microsoft.com/office/drawing/2014/main" id="{6E06BE57-FCB3-A9BA-9F02-FA55B5D6C340}"/>
              </a:ext>
            </a:extLst>
          </p:cNvPr>
          <p:cNvSpPr/>
          <p:nvPr/>
        </p:nvSpPr>
        <p:spPr>
          <a:xfrm>
            <a:off x="5416063" y="2869034"/>
            <a:ext cx="6067938" cy="3006446"/>
          </a:xfrm>
          <a:prstGeom prst="roundRect">
            <a:avLst>
              <a:gd name="adj" fmla="val 652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lnSpc>
                <a:spcPct val="150000"/>
              </a:lnSpc>
              <a:spcAft>
                <a:spcPts val="1200"/>
              </a:spcAft>
            </a:pPr>
            <a:r>
              <a:rPr lang="en-AU" sz="1800" dirty="0">
                <a:solidFill>
                  <a:schemeClr val="tx1"/>
                </a:solidFill>
              </a:rPr>
              <a:t>In the active voice, the subject of the sentence performs the action (subject-verb-object). In the passive voice, the order of the words is reversed (object-verb-subject). Sometimes, the subject can be implied.</a:t>
            </a:r>
          </a:p>
          <a:p>
            <a:pPr>
              <a:lnSpc>
                <a:spcPct val="150000"/>
              </a:lnSpc>
              <a:spcAft>
                <a:spcPts val="1200"/>
              </a:spcAft>
            </a:pPr>
            <a:r>
              <a:rPr lang="en-AU" sz="1800" dirty="0">
                <a:solidFill>
                  <a:schemeClr val="tx1"/>
                </a:solidFill>
              </a:rPr>
              <a:t>What is the object in each of these examples?</a:t>
            </a:r>
          </a:p>
          <a:p>
            <a:pPr>
              <a:lnSpc>
                <a:spcPct val="150000"/>
              </a:lnSpc>
              <a:spcAft>
                <a:spcPts val="1200"/>
              </a:spcAft>
            </a:pPr>
            <a:r>
              <a:rPr lang="en-AU" sz="1800" dirty="0">
                <a:solidFill>
                  <a:schemeClr val="tx1"/>
                </a:solidFill>
              </a:rPr>
              <a:t>Look at the complete sentence – what is the subject? </a:t>
            </a:r>
          </a:p>
        </p:txBody>
      </p:sp>
      <p:sp>
        <p:nvSpPr>
          <p:cNvPr id="2" name="Slide Number Placeholder 1">
            <a:extLst>
              <a:ext uri="{FF2B5EF4-FFF2-40B4-BE49-F238E27FC236}">
                <a16:creationId xmlns:a16="http://schemas.microsoft.com/office/drawing/2014/main" id="{219C7A3E-EB55-12E6-F497-38D3E45BD9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427956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0A400-19C2-B527-64D9-BE393667A2FA}"/>
              </a:ext>
            </a:extLst>
          </p:cNvPr>
          <p:cNvSpPr>
            <a:spLocks noGrp="1"/>
          </p:cNvSpPr>
          <p:nvPr>
            <p:ph type="ctrTitle"/>
          </p:nvPr>
        </p:nvSpPr>
        <p:spPr/>
        <p:txBody>
          <a:bodyPr/>
          <a:lstStyle/>
          <a:p>
            <a:r>
              <a:rPr lang="en-AU">
                <a:latin typeface="+mj-lt"/>
              </a:rPr>
              <a:t>Vocabulary and spelling</a:t>
            </a:r>
          </a:p>
        </p:txBody>
      </p:sp>
    </p:spTree>
    <p:extLst>
      <p:ext uri="{BB962C8B-B14F-4D97-AF65-F5344CB8AC3E}">
        <p14:creationId xmlns:p14="http://schemas.microsoft.com/office/powerpoint/2010/main" val="63651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6BCEB-9E75-14C2-F48C-D806E620626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70429E-44CC-D5DE-90B8-04624E6E00DA}"/>
              </a:ext>
            </a:extLst>
          </p:cNvPr>
          <p:cNvSpPr>
            <a:spLocks noGrp="1"/>
          </p:cNvSpPr>
          <p:nvPr>
            <p:ph type="title"/>
          </p:nvPr>
        </p:nvSpPr>
        <p:spPr/>
        <p:txBody>
          <a:bodyPr/>
          <a:lstStyle/>
          <a:p>
            <a:r>
              <a:rPr lang="en-AU" dirty="0">
                <a:latin typeface="+mj-lt"/>
              </a:rPr>
              <a:t>Cline for more challenging words</a:t>
            </a:r>
          </a:p>
        </p:txBody>
      </p:sp>
      <p:sp>
        <p:nvSpPr>
          <p:cNvPr id="4" name="Text Placeholder 3">
            <a:extLst>
              <a:ext uri="{FF2B5EF4-FFF2-40B4-BE49-F238E27FC236}">
                <a16:creationId xmlns:a16="http://schemas.microsoft.com/office/drawing/2014/main" id="{23B12558-1EEC-AB0B-016D-5AF76245DEDD}"/>
              </a:ext>
            </a:extLst>
          </p:cNvPr>
          <p:cNvSpPr>
            <a:spLocks noGrp="1"/>
          </p:cNvSpPr>
          <p:nvPr>
            <p:ph type="body" sz="quarter" idx="18"/>
          </p:nvPr>
        </p:nvSpPr>
        <p:spPr/>
        <p:txBody>
          <a:bodyPr/>
          <a:lstStyle/>
          <a:p>
            <a:r>
              <a:rPr lang="en-AU">
                <a:latin typeface="+mj-lt"/>
              </a:rPr>
              <a:t>Where would you place the word “dreadful” on the cline?</a:t>
            </a:r>
          </a:p>
        </p:txBody>
      </p:sp>
      <p:sp>
        <p:nvSpPr>
          <p:cNvPr id="5" name="Google Shape;157;p17">
            <a:extLst>
              <a:ext uri="{FF2B5EF4-FFF2-40B4-BE49-F238E27FC236}">
                <a16:creationId xmlns:a16="http://schemas.microsoft.com/office/drawing/2014/main" id="{8680E762-5947-24AE-58E9-CEEF2D1FF01D}"/>
              </a:ext>
              <a:ext uri="{C183D7F6-B498-43B3-948B-1728B52AA6E4}">
                <adec:decorative xmlns:adec="http://schemas.microsoft.com/office/drawing/2017/decorative" val="1"/>
              </a:ext>
            </a:extLst>
          </p:cNvPr>
          <p:cNvSpPr/>
          <p:nvPr/>
        </p:nvSpPr>
        <p:spPr>
          <a:xfrm>
            <a:off x="360000" y="2166818"/>
            <a:ext cx="11425200" cy="1227200"/>
          </a:xfrm>
          <a:prstGeom prst="leftRightArrow">
            <a:avLst>
              <a:gd name="adj1" fmla="val 47499"/>
              <a:gd name="adj2" fmla="val 36248"/>
            </a:avLst>
          </a:prstGeom>
          <a:gradFill flip="none" rotWithShape="1">
            <a:gsLst>
              <a:gs pos="53000">
                <a:srgbClr val="7030A0"/>
              </a:gs>
              <a:gs pos="0">
                <a:srgbClr val="00ACC2"/>
              </a:gs>
              <a:gs pos="100000">
                <a:srgbClr val="B51458"/>
              </a:gs>
            </a:gsLst>
            <a:lin ang="0" scaled="1"/>
            <a:tileRect/>
          </a:gradFill>
          <a:ln>
            <a:noFill/>
          </a:ln>
        </p:spPr>
        <p:txBody>
          <a:bodyPr spcFirstLastPara="1" wrap="square" lIns="121900" tIns="60933" rIns="121900" bIns="60933" anchor="ctr" anchorCtr="0">
            <a:noAutofit/>
          </a:bodyPr>
          <a:lstStyle/>
          <a:p>
            <a:pPr algn="ctr"/>
            <a:endParaRPr sz="1867">
              <a:solidFill>
                <a:schemeClr val="lt1"/>
              </a:solidFill>
              <a:latin typeface="Calibri"/>
              <a:ea typeface="Calibri"/>
              <a:cs typeface="Calibri"/>
              <a:sym typeface="Calibri"/>
            </a:endParaRPr>
          </a:p>
        </p:txBody>
      </p:sp>
      <p:sp>
        <p:nvSpPr>
          <p:cNvPr id="6" name="Google Shape;159;p17">
            <a:extLst>
              <a:ext uri="{FF2B5EF4-FFF2-40B4-BE49-F238E27FC236}">
                <a16:creationId xmlns:a16="http://schemas.microsoft.com/office/drawing/2014/main" id="{6CF33570-7618-6016-7CF5-73D0839F1DB1}"/>
              </a:ext>
            </a:extLst>
          </p:cNvPr>
          <p:cNvSpPr txBox="1"/>
          <p:nvPr/>
        </p:nvSpPr>
        <p:spPr>
          <a:xfrm>
            <a:off x="817723" y="2567903"/>
            <a:ext cx="1609595" cy="416338"/>
          </a:xfrm>
          <a:prstGeom prst="rect">
            <a:avLst/>
          </a:prstGeom>
          <a:solidFill>
            <a:srgbClr val="E5F7FC"/>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a:defRPr lang="en-US"/>
            </a:defPPr>
            <a:lvl1pPr algn="ctr">
              <a:buClr>
                <a:srgbClr val="000000"/>
              </a:buClr>
              <a:buFont typeface="Arial"/>
              <a:defRPr sz="1800" b="1">
                <a:solidFill>
                  <a:srgbClr val="000000"/>
                </a:solidFill>
                <a:latin typeface="Arial" panose="020B0604020202020204" pitchFamily="34" charset="0"/>
                <a:cs typeface="Arial" panose="020B0604020202020204" pitchFamily="34" charset="0"/>
              </a:defRPr>
            </a:lvl1pPr>
          </a:lstStyle>
          <a:p>
            <a:r>
              <a:rPr lang="en-US" dirty="0">
                <a:latin typeface="+mj-lt"/>
                <a:sym typeface="Calibri"/>
              </a:rPr>
              <a:t>Wonderful</a:t>
            </a:r>
            <a:endParaRPr dirty="0">
              <a:latin typeface="+mj-lt"/>
            </a:endParaRPr>
          </a:p>
        </p:txBody>
      </p:sp>
      <p:sp>
        <p:nvSpPr>
          <p:cNvPr id="8" name="Google Shape;150;p17">
            <a:extLst>
              <a:ext uri="{FF2B5EF4-FFF2-40B4-BE49-F238E27FC236}">
                <a16:creationId xmlns:a16="http://schemas.microsoft.com/office/drawing/2014/main" id="{CF99E264-CD07-9766-ECE3-D1B14519B163}"/>
              </a:ext>
            </a:extLst>
          </p:cNvPr>
          <p:cNvSpPr/>
          <p:nvPr/>
        </p:nvSpPr>
        <p:spPr>
          <a:xfrm>
            <a:off x="360000" y="3970718"/>
            <a:ext cx="1487200" cy="474400"/>
          </a:xfrm>
          <a:prstGeom prst="roundRect">
            <a:avLst>
              <a:gd name="adj" fmla="val 10628"/>
            </a:avLst>
          </a:prstGeom>
          <a:noFill/>
          <a:ln w="19050" cap="flat" cmpd="sng">
            <a:solidFill>
              <a:srgbClr val="0E9DBE"/>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ea typeface="Calibri"/>
                <a:cs typeface="Arial" panose="020B0604020202020204" pitchFamily="34" charset="0"/>
                <a:sym typeface="Calibri"/>
              </a:rPr>
              <a:t>Word</a:t>
            </a:r>
            <a:endParaRPr sz="2000">
              <a:cs typeface="Arial" panose="020B0604020202020204" pitchFamily="34" charset="0"/>
            </a:endParaRPr>
          </a:p>
        </p:txBody>
      </p:sp>
      <p:sp>
        <p:nvSpPr>
          <p:cNvPr id="35" name="Google Shape;150;p17">
            <a:extLst>
              <a:ext uri="{FF2B5EF4-FFF2-40B4-BE49-F238E27FC236}">
                <a16:creationId xmlns:a16="http://schemas.microsoft.com/office/drawing/2014/main" id="{B302933E-25F7-51A2-7549-099B0AD071A9}"/>
              </a:ext>
            </a:extLst>
          </p:cNvPr>
          <p:cNvSpPr/>
          <p:nvPr/>
        </p:nvSpPr>
        <p:spPr>
          <a:xfrm>
            <a:off x="1355372" y="4751748"/>
            <a:ext cx="1487200" cy="474400"/>
          </a:xfrm>
          <a:prstGeom prst="roundRect">
            <a:avLst>
              <a:gd name="adj" fmla="val 10628"/>
            </a:avLst>
          </a:prstGeom>
          <a:noFill/>
          <a:ln w="19050" cap="flat" cmpd="sng">
            <a:solidFill>
              <a:srgbClr val="2088B8"/>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ea typeface="Calibri"/>
                <a:cs typeface="Arial" panose="020B0604020202020204" pitchFamily="34" charset="0"/>
                <a:sym typeface="Calibri"/>
              </a:rPr>
              <a:t>Word</a:t>
            </a:r>
            <a:endParaRPr sz="2000">
              <a:cs typeface="Arial" panose="020B0604020202020204" pitchFamily="34" charset="0"/>
            </a:endParaRPr>
          </a:p>
        </p:txBody>
      </p:sp>
      <p:sp>
        <p:nvSpPr>
          <p:cNvPr id="34" name="Google Shape;150;p17">
            <a:extLst>
              <a:ext uri="{FF2B5EF4-FFF2-40B4-BE49-F238E27FC236}">
                <a16:creationId xmlns:a16="http://schemas.microsoft.com/office/drawing/2014/main" id="{056E4C2D-EC8D-4E2D-C154-0B265D0EB9D0}"/>
              </a:ext>
            </a:extLst>
          </p:cNvPr>
          <p:cNvSpPr/>
          <p:nvPr/>
        </p:nvSpPr>
        <p:spPr>
          <a:xfrm>
            <a:off x="2347600" y="3970718"/>
            <a:ext cx="1487200" cy="474400"/>
          </a:xfrm>
          <a:prstGeom prst="roundRect">
            <a:avLst>
              <a:gd name="adj" fmla="val 10628"/>
            </a:avLst>
          </a:prstGeom>
          <a:noFill/>
          <a:ln w="19050" cap="flat" cmpd="sng">
            <a:solidFill>
              <a:srgbClr val="3274B3"/>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ea typeface="Calibri"/>
                <a:cs typeface="Arial" panose="020B0604020202020204" pitchFamily="34" charset="0"/>
                <a:sym typeface="Calibri"/>
              </a:rPr>
              <a:t>Word</a:t>
            </a:r>
            <a:endParaRPr sz="2000">
              <a:cs typeface="Arial" panose="020B0604020202020204" pitchFamily="34" charset="0"/>
            </a:endParaRPr>
          </a:p>
        </p:txBody>
      </p:sp>
      <p:sp>
        <p:nvSpPr>
          <p:cNvPr id="36" name="Google Shape;150;p17">
            <a:extLst>
              <a:ext uri="{FF2B5EF4-FFF2-40B4-BE49-F238E27FC236}">
                <a16:creationId xmlns:a16="http://schemas.microsoft.com/office/drawing/2014/main" id="{8A52A87F-F78B-E331-D619-D336C6C574A3}"/>
              </a:ext>
            </a:extLst>
          </p:cNvPr>
          <p:cNvSpPr/>
          <p:nvPr/>
        </p:nvSpPr>
        <p:spPr>
          <a:xfrm>
            <a:off x="3339704" y="4751748"/>
            <a:ext cx="1487200" cy="474400"/>
          </a:xfrm>
          <a:prstGeom prst="roundRect">
            <a:avLst>
              <a:gd name="adj" fmla="val 10628"/>
            </a:avLst>
          </a:prstGeom>
          <a:noFill/>
          <a:ln w="19050" cap="flat" cmpd="sng">
            <a:solidFill>
              <a:srgbClr val="4560AD"/>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ea typeface="Calibri"/>
                <a:cs typeface="Arial" panose="020B0604020202020204" pitchFamily="34" charset="0"/>
                <a:sym typeface="Calibri"/>
              </a:rPr>
              <a:t>Word</a:t>
            </a:r>
            <a:endParaRPr sz="2000">
              <a:cs typeface="Arial" panose="020B0604020202020204" pitchFamily="34" charset="0"/>
            </a:endParaRPr>
          </a:p>
        </p:txBody>
      </p:sp>
      <p:sp>
        <p:nvSpPr>
          <p:cNvPr id="33" name="Google Shape;150;p17">
            <a:extLst>
              <a:ext uri="{FF2B5EF4-FFF2-40B4-BE49-F238E27FC236}">
                <a16:creationId xmlns:a16="http://schemas.microsoft.com/office/drawing/2014/main" id="{F905D2DA-A8B4-32B2-9239-8EB89B10E055}"/>
              </a:ext>
            </a:extLst>
          </p:cNvPr>
          <p:cNvSpPr/>
          <p:nvPr/>
        </p:nvSpPr>
        <p:spPr>
          <a:xfrm>
            <a:off x="4335200" y="3970718"/>
            <a:ext cx="1487200" cy="474400"/>
          </a:xfrm>
          <a:prstGeom prst="roundRect">
            <a:avLst>
              <a:gd name="adj" fmla="val 10628"/>
            </a:avLst>
          </a:prstGeom>
          <a:noFill/>
          <a:ln w="19050" cap="flat" cmpd="sng">
            <a:solidFill>
              <a:srgbClr val="574BA7"/>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ea typeface="Calibri"/>
                <a:cs typeface="Arial" panose="020B0604020202020204" pitchFamily="34" charset="0"/>
                <a:sym typeface="Calibri"/>
              </a:rPr>
              <a:t>Word</a:t>
            </a:r>
            <a:endParaRPr sz="2000">
              <a:cs typeface="Arial" panose="020B0604020202020204" pitchFamily="34" charset="0"/>
            </a:endParaRPr>
          </a:p>
        </p:txBody>
      </p:sp>
      <p:sp>
        <p:nvSpPr>
          <p:cNvPr id="37" name="Google Shape;150;p17">
            <a:extLst>
              <a:ext uri="{FF2B5EF4-FFF2-40B4-BE49-F238E27FC236}">
                <a16:creationId xmlns:a16="http://schemas.microsoft.com/office/drawing/2014/main" id="{D9A5257F-FEE3-CDD3-8554-F7E8E59FF99A}"/>
              </a:ext>
            </a:extLst>
          </p:cNvPr>
          <p:cNvSpPr/>
          <p:nvPr/>
        </p:nvSpPr>
        <p:spPr>
          <a:xfrm>
            <a:off x="5324036" y="4751748"/>
            <a:ext cx="1487200" cy="474400"/>
          </a:xfrm>
          <a:prstGeom prst="roundRect">
            <a:avLst>
              <a:gd name="adj" fmla="val 10628"/>
            </a:avLst>
          </a:prstGeom>
          <a:noFill/>
          <a:ln w="19050" cap="flat" cmpd="sng">
            <a:solidFill>
              <a:srgbClr val="6A37A2"/>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ea typeface="Calibri"/>
                <a:cs typeface="Arial" panose="020B0604020202020204" pitchFamily="34" charset="0"/>
                <a:sym typeface="Calibri"/>
              </a:rPr>
              <a:t>Word</a:t>
            </a:r>
            <a:endParaRPr sz="2000">
              <a:cs typeface="Arial" panose="020B0604020202020204" pitchFamily="34" charset="0"/>
            </a:endParaRPr>
          </a:p>
        </p:txBody>
      </p:sp>
      <p:sp>
        <p:nvSpPr>
          <p:cNvPr id="32" name="Google Shape;150;p17">
            <a:extLst>
              <a:ext uri="{FF2B5EF4-FFF2-40B4-BE49-F238E27FC236}">
                <a16:creationId xmlns:a16="http://schemas.microsoft.com/office/drawing/2014/main" id="{5DDA79BE-90AE-E301-A8E6-B6EA8741DAF1}"/>
              </a:ext>
            </a:extLst>
          </p:cNvPr>
          <p:cNvSpPr/>
          <p:nvPr/>
        </p:nvSpPr>
        <p:spPr>
          <a:xfrm>
            <a:off x="6322800" y="3970718"/>
            <a:ext cx="1487200" cy="474400"/>
          </a:xfrm>
          <a:prstGeom prst="roundRect">
            <a:avLst>
              <a:gd name="adj" fmla="val 10628"/>
            </a:avLst>
          </a:prstGeom>
          <a:noFill/>
          <a:ln w="19050" cap="flat" cmpd="sng">
            <a:solidFill>
              <a:srgbClr val="782D97"/>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ea typeface="Calibri"/>
                <a:cs typeface="Arial" panose="020B0604020202020204" pitchFamily="34" charset="0"/>
                <a:sym typeface="Calibri"/>
              </a:rPr>
              <a:t>Word</a:t>
            </a:r>
            <a:endParaRPr sz="2000">
              <a:cs typeface="Arial" panose="020B0604020202020204" pitchFamily="34" charset="0"/>
            </a:endParaRPr>
          </a:p>
        </p:txBody>
      </p:sp>
      <p:sp>
        <p:nvSpPr>
          <p:cNvPr id="38" name="Google Shape;150;p17">
            <a:extLst>
              <a:ext uri="{FF2B5EF4-FFF2-40B4-BE49-F238E27FC236}">
                <a16:creationId xmlns:a16="http://schemas.microsoft.com/office/drawing/2014/main" id="{AFEF3817-FD25-6E2D-D93E-CC39C688EF10}"/>
              </a:ext>
            </a:extLst>
          </p:cNvPr>
          <p:cNvSpPr/>
          <p:nvPr/>
        </p:nvSpPr>
        <p:spPr>
          <a:xfrm>
            <a:off x="7308368" y="4751748"/>
            <a:ext cx="1487200" cy="474400"/>
          </a:xfrm>
          <a:prstGeom prst="roundRect">
            <a:avLst>
              <a:gd name="adj" fmla="val 10628"/>
            </a:avLst>
          </a:prstGeom>
          <a:noFill/>
          <a:ln w="19050" cap="flat" cmpd="sng">
            <a:solidFill>
              <a:srgbClr val="85278A"/>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ea typeface="Calibri"/>
                <a:cs typeface="Arial" panose="020B0604020202020204" pitchFamily="34" charset="0"/>
                <a:sym typeface="Calibri"/>
              </a:rPr>
              <a:t>Word</a:t>
            </a:r>
            <a:endParaRPr sz="2000">
              <a:cs typeface="Arial" panose="020B0604020202020204" pitchFamily="34" charset="0"/>
            </a:endParaRPr>
          </a:p>
        </p:txBody>
      </p:sp>
      <p:sp>
        <p:nvSpPr>
          <p:cNvPr id="31" name="Google Shape;150;p17">
            <a:extLst>
              <a:ext uri="{FF2B5EF4-FFF2-40B4-BE49-F238E27FC236}">
                <a16:creationId xmlns:a16="http://schemas.microsoft.com/office/drawing/2014/main" id="{19DCE90C-6EF5-B695-CAA4-4751AB6D876F}"/>
              </a:ext>
            </a:extLst>
          </p:cNvPr>
          <p:cNvSpPr/>
          <p:nvPr/>
        </p:nvSpPr>
        <p:spPr>
          <a:xfrm>
            <a:off x="8310400" y="3970718"/>
            <a:ext cx="1487200" cy="474400"/>
          </a:xfrm>
          <a:prstGeom prst="roundRect">
            <a:avLst>
              <a:gd name="adj" fmla="val 10628"/>
            </a:avLst>
          </a:prstGeom>
          <a:noFill/>
          <a:ln w="19050" cap="flat" cmpd="sng">
            <a:solidFill>
              <a:srgbClr val="92227D"/>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ea typeface="Calibri"/>
                <a:cs typeface="Arial" panose="020B0604020202020204" pitchFamily="34" charset="0"/>
                <a:sym typeface="Calibri"/>
              </a:rPr>
              <a:t>Word</a:t>
            </a:r>
            <a:endParaRPr sz="2000">
              <a:cs typeface="Arial" panose="020B0604020202020204" pitchFamily="34" charset="0"/>
            </a:endParaRPr>
          </a:p>
        </p:txBody>
      </p:sp>
      <p:sp>
        <p:nvSpPr>
          <p:cNvPr id="39" name="Google Shape;150;p17">
            <a:extLst>
              <a:ext uri="{FF2B5EF4-FFF2-40B4-BE49-F238E27FC236}">
                <a16:creationId xmlns:a16="http://schemas.microsoft.com/office/drawing/2014/main" id="{8AEC230C-3BB2-9A2F-788C-EBB4BA690A96}"/>
              </a:ext>
            </a:extLst>
          </p:cNvPr>
          <p:cNvSpPr/>
          <p:nvPr/>
        </p:nvSpPr>
        <p:spPr>
          <a:xfrm>
            <a:off x="9292701" y="4751748"/>
            <a:ext cx="1487200" cy="474400"/>
          </a:xfrm>
          <a:prstGeom prst="roundRect">
            <a:avLst>
              <a:gd name="adj" fmla="val 10628"/>
            </a:avLst>
          </a:prstGeom>
          <a:noFill/>
          <a:ln w="19050" cap="flat" cmpd="sng">
            <a:solidFill>
              <a:srgbClr val="9E1D70"/>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ea typeface="Calibri"/>
                <a:cs typeface="Arial" panose="020B0604020202020204" pitchFamily="34" charset="0"/>
                <a:sym typeface="Calibri"/>
              </a:rPr>
              <a:t>Word</a:t>
            </a:r>
            <a:endParaRPr sz="2000">
              <a:cs typeface="Arial" panose="020B0604020202020204" pitchFamily="34" charset="0"/>
            </a:endParaRPr>
          </a:p>
        </p:txBody>
      </p:sp>
      <p:sp>
        <p:nvSpPr>
          <p:cNvPr id="30" name="Google Shape;150;p17">
            <a:extLst>
              <a:ext uri="{FF2B5EF4-FFF2-40B4-BE49-F238E27FC236}">
                <a16:creationId xmlns:a16="http://schemas.microsoft.com/office/drawing/2014/main" id="{8F90C2E9-5AB8-C413-2BA3-6EC75ED0F3AD}"/>
              </a:ext>
            </a:extLst>
          </p:cNvPr>
          <p:cNvSpPr/>
          <p:nvPr/>
        </p:nvSpPr>
        <p:spPr>
          <a:xfrm>
            <a:off x="10298000" y="3970718"/>
            <a:ext cx="1487200" cy="474400"/>
          </a:xfrm>
          <a:prstGeom prst="roundRect">
            <a:avLst>
              <a:gd name="adj" fmla="val 10628"/>
            </a:avLst>
          </a:prstGeom>
          <a:noFill/>
          <a:ln w="19050" cap="flat" cmpd="sng">
            <a:solidFill>
              <a:srgbClr val="AB1862"/>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ea typeface="Calibri"/>
                <a:cs typeface="Arial" panose="020B0604020202020204" pitchFamily="34" charset="0"/>
                <a:sym typeface="Calibri"/>
              </a:rPr>
              <a:t>Word</a:t>
            </a:r>
            <a:endParaRPr sz="2000">
              <a:cs typeface="Arial" panose="020B0604020202020204" pitchFamily="34" charset="0"/>
            </a:endParaRPr>
          </a:p>
        </p:txBody>
      </p:sp>
      <p:grpSp>
        <p:nvGrpSpPr>
          <p:cNvPr id="7" name="Group 6">
            <a:extLst>
              <a:ext uri="{FF2B5EF4-FFF2-40B4-BE49-F238E27FC236}">
                <a16:creationId xmlns:a16="http://schemas.microsoft.com/office/drawing/2014/main" id="{059E8D9A-97A4-3366-CDE3-388CE381BE17}"/>
              </a:ext>
              <a:ext uri="{C183D7F6-B498-43B3-948B-1728B52AA6E4}">
                <adec:decorative xmlns:adec="http://schemas.microsoft.com/office/drawing/2017/decorative" val="1"/>
              </a:ext>
            </a:extLst>
          </p:cNvPr>
          <p:cNvGrpSpPr/>
          <p:nvPr/>
        </p:nvGrpSpPr>
        <p:grpSpPr>
          <a:xfrm>
            <a:off x="1103600" y="3062108"/>
            <a:ext cx="9928042" cy="1689640"/>
            <a:chOff x="1103600" y="3062108"/>
            <a:chExt cx="9928042" cy="1689640"/>
          </a:xfrm>
        </p:grpSpPr>
        <p:cxnSp>
          <p:nvCxnSpPr>
            <p:cNvPr id="41" name="Straight Connector 40">
              <a:extLst>
                <a:ext uri="{FF2B5EF4-FFF2-40B4-BE49-F238E27FC236}">
                  <a16:creationId xmlns:a16="http://schemas.microsoft.com/office/drawing/2014/main" id="{D03D5479-B1C5-7C93-907A-8BB93318187B}"/>
                </a:ext>
                <a:ext uri="{C183D7F6-B498-43B3-948B-1728B52AA6E4}">
                  <adec:decorative xmlns:adec="http://schemas.microsoft.com/office/drawing/2017/decorative" val="1"/>
                </a:ext>
              </a:extLst>
            </p:cNvPr>
            <p:cNvCxnSpPr>
              <a:cxnSpLocks/>
            </p:cNvCxnSpPr>
            <p:nvPr/>
          </p:nvCxnSpPr>
          <p:spPr>
            <a:xfrm>
              <a:off x="1103600" y="3070860"/>
              <a:ext cx="0" cy="899858"/>
            </a:xfrm>
            <a:prstGeom prst="line">
              <a:avLst/>
            </a:prstGeom>
            <a:noFill/>
            <a:ln w="19050" cap="flat" cmpd="sng">
              <a:solidFill>
                <a:srgbClr val="0E9DBE"/>
              </a:solidFill>
              <a:prstDash val="solid"/>
              <a:round/>
              <a:headEnd type="none" w="med" len="med"/>
              <a:tailEnd type="none" w="med" len="med"/>
            </a:ln>
          </p:spPr>
        </p:cxnSp>
        <p:cxnSp>
          <p:nvCxnSpPr>
            <p:cNvPr id="43" name="Straight Connector 42">
              <a:extLst>
                <a:ext uri="{FF2B5EF4-FFF2-40B4-BE49-F238E27FC236}">
                  <a16:creationId xmlns:a16="http://schemas.microsoft.com/office/drawing/2014/main" id="{7846FBC8-610E-068B-3678-1124D71789FD}"/>
                </a:ext>
                <a:ext uri="{C183D7F6-B498-43B3-948B-1728B52AA6E4}">
                  <adec:decorative xmlns:adec="http://schemas.microsoft.com/office/drawing/2017/decorative" val="1"/>
                </a:ext>
              </a:extLst>
            </p:cNvPr>
            <p:cNvCxnSpPr>
              <a:cxnSpLocks/>
            </p:cNvCxnSpPr>
            <p:nvPr/>
          </p:nvCxnSpPr>
          <p:spPr>
            <a:xfrm>
              <a:off x="3089208" y="3062108"/>
              <a:ext cx="0" cy="899858"/>
            </a:xfrm>
            <a:prstGeom prst="line">
              <a:avLst/>
            </a:prstGeom>
            <a:noFill/>
            <a:ln w="19050" cap="flat" cmpd="sng">
              <a:solidFill>
                <a:srgbClr val="3274B3"/>
              </a:solidFill>
              <a:prstDash val="solid"/>
              <a:round/>
              <a:headEnd type="none" w="med" len="med"/>
              <a:tailEnd type="none" w="med" len="med"/>
            </a:ln>
          </p:spPr>
        </p:cxnSp>
        <p:cxnSp>
          <p:nvCxnSpPr>
            <p:cNvPr id="44" name="Straight Connector 43">
              <a:extLst>
                <a:ext uri="{FF2B5EF4-FFF2-40B4-BE49-F238E27FC236}">
                  <a16:creationId xmlns:a16="http://schemas.microsoft.com/office/drawing/2014/main" id="{4F9056C9-EB33-C9BC-0412-FDF527921E89}"/>
                </a:ext>
                <a:ext uri="{C183D7F6-B498-43B3-948B-1728B52AA6E4}">
                  <adec:decorative xmlns:adec="http://schemas.microsoft.com/office/drawing/2017/decorative" val="1"/>
                </a:ext>
              </a:extLst>
            </p:cNvPr>
            <p:cNvCxnSpPr>
              <a:cxnSpLocks/>
            </p:cNvCxnSpPr>
            <p:nvPr/>
          </p:nvCxnSpPr>
          <p:spPr>
            <a:xfrm>
              <a:off x="5074816" y="3070860"/>
              <a:ext cx="0" cy="899858"/>
            </a:xfrm>
            <a:prstGeom prst="line">
              <a:avLst/>
            </a:prstGeom>
            <a:noFill/>
            <a:ln w="19050" cap="flat" cmpd="sng">
              <a:solidFill>
                <a:srgbClr val="574BA7"/>
              </a:solidFill>
              <a:prstDash val="solid"/>
              <a:round/>
              <a:headEnd type="none" w="med" len="med"/>
              <a:tailEnd type="none" w="med" len="med"/>
            </a:ln>
          </p:spPr>
        </p:cxnSp>
        <p:cxnSp>
          <p:nvCxnSpPr>
            <p:cNvPr id="45" name="Straight Connector 44">
              <a:extLst>
                <a:ext uri="{FF2B5EF4-FFF2-40B4-BE49-F238E27FC236}">
                  <a16:creationId xmlns:a16="http://schemas.microsoft.com/office/drawing/2014/main" id="{3B56CEE4-3AB7-65FE-2C09-23A24C940747}"/>
                </a:ext>
                <a:ext uri="{C183D7F6-B498-43B3-948B-1728B52AA6E4}">
                  <adec:decorative xmlns:adec="http://schemas.microsoft.com/office/drawing/2017/decorative" val="1"/>
                </a:ext>
              </a:extLst>
            </p:cNvPr>
            <p:cNvCxnSpPr>
              <a:cxnSpLocks/>
            </p:cNvCxnSpPr>
            <p:nvPr/>
          </p:nvCxnSpPr>
          <p:spPr>
            <a:xfrm>
              <a:off x="7060424" y="3070860"/>
              <a:ext cx="0" cy="899858"/>
            </a:xfrm>
            <a:prstGeom prst="line">
              <a:avLst/>
            </a:prstGeom>
            <a:noFill/>
            <a:ln w="19050" cap="flat" cmpd="sng">
              <a:solidFill>
                <a:srgbClr val="782D97"/>
              </a:solidFill>
              <a:prstDash val="solid"/>
              <a:round/>
              <a:headEnd type="none" w="med" len="med"/>
              <a:tailEnd type="none" w="med" len="med"/>
            </a:ln>
          </p:spPr>
        </p:cxnSp>
        <p:cxnSp>
          <p:nvCxnSpPr>
            <p:cNvPr id="46" name="Straight Connector 45">
              <a:extLst>
                <a:ext uri="{FF2B5EF4-FFF2-40B4-BE49-F238E27FC236}">
                  <a16:creationId xmlns:a16="http://schemas.microsoft.com/office/drawing/2014/main" id="{4F7C34A0-EAFA-9CFF-4380-78EC0D07F8EC}"/>
                </a:ext>
                <a:ext uri="{C183D7F6-B498-43B3-948B-1728B52AA6E4}">
                  <adec:decorative xmlns:adec="http://schemas.microsoft.com/office/drawing/2017/decorative" val="1"/>
                </a:ext>
              </a:extLst>
            </p:cNvPr>
            <p:cNvCxnSpPr>
              <a:cxnSpLocks/>
            </p:cNvCxnSpPr>
            <p:nvPr/>
          </p:nvCxnSpPr>
          <p:spPr>
            <a:xfrm>
              <a:off x="9046032" y="3070860"/>
              <a:ext cx="0" cy="899858"/>
            </a:xfrm>
            <a:prstGeom prst="line">
              <a:avLst/>
            </a:prstGeom>
            <a:noFill/>
            <a:ln w="19050" cap="flat" cmpd="sng">
              <a:solidFill>
                <a:srgbClr val="92227D"/>
              </a:solidFill>
              <a:prstDash val="solid"/>
              <a:round/>
              <a:headEnd type="none" w="med" len="med"/>
              <a:tailEnd type="none" w="med" len="med"/>
            </a:ln>
          </p:spPr>
        </p:cxnSp>
        <p:cxnSp>
          <p:nvCxnSpPr>
            <p:cNvPr id="47" name="Straight Connector 46">
              <a:extLst>
                <a:ext uri="{FF2B5EF4-FFF2-40B4-BE49-F238E27FC236}">
                  <a16:creationId xmlns:a16="http://schemas.microsoft.com/office/drawing/2014/main" id="{AC2F49B7-1183-F117-0D7D-4BDB2A3119B1}"/>
                </a:ext>
                <a:ext uri="{C183D7F6-B498-43B3-948B-1728B52AA6E4}">
                  <adec:decorative xmlns:adec="http://schemas.microsoft.com/office/drawing/2017/decorative" val="1"/>
                </a:ext>
              </a:extLst>
            </p:cNvPr>
            <p:cNvCxnSpPr>
              <a:cxnSpLocks/>
            </p:cNvCxnSpPr>
            <p:nvPr/>
          </p:nvCxnSpPr>
          <p:spPr>
            <a:xfrm>
              <a:off x="11031642" y="3070860"/>
              <a:ext cx="0" cy="899858"/>
            </a:xfrm>
            <a:prstGeom prst="line">
              <a:avLst/>
            </a:prstGeom>
            <a:noFill/>
            <a:ln w="19050" cap="flat" cmpd="sng">
              <a:solidFill>
                <a:srgbClr val="AB1862"/>
              </a:solidFill>
              <a:prstDash val="solid"/>
              <a:round/>
              <a:headEnd type="none" w="med" len="med"/>
              <a:tailEnd type="none" w="med" len="med"/>
            </a:ln>
          </p:spPr>
        </p:cxnSp>
        <p:cxnSp>
          <p:nvCxnSpPr>
            <p:cNvPr id="48" name="Straight Connector 47">
              <a:extLst>
                <a:ext uri="{FF2B5EF4-FFF2-40B4-BE49-F238E27FC236}">
                  <a16:creationId xmlns:a16="http://schemas.microsoft.com/office/drawing/2014/main" id="{564C3C39-4FAC-DFDB-C1BC-79D99818AAA7}"/>
                </a:ext>
                <a:ext uri="{C183D7F6-B498-43B3-948B-1728B52AA6E4}">
                  <adec:decorative xmlns:adec="http://schemas.microsoft.com/office/drawing/2017/decorative" val="1"/>
                </a:ext>
              </a:extLst>
            </p:cNvPr>
            <p:cNvCxnSpPr>
              <a:cxnSpLocks/>
            </p:cNvCxnSpPr>
            <p:nvPr/>
          </p:nvCxnSpPr>
          <p:spPr>
            <a:xfrm>
              <a:off x="2096404" y="3073978"/>
              <a:ext cx="0" cy="1677770"/>
            </a:xfrm>
            <a:prstGeom prst="line">
              <a:avLst/>
            </a:prstGeom>
            <a:noFill/>
            <a:ln w="19050" cap="flat" cmpd="sng">
              <a:solidFill>
                <a:srgbClr val="2088B8"/>
              </a:solidFill>
              <a:prstDash val="solid"/>
              <a:round/>
              <a:headEnd type="none" w="med" len="med"/>
              <a:tailEnd type="none" w="med" len="med"/>
            </a:ln>
          </p:spPr>
        </p:cxnSp>
        <p:cxnSp>
          <p:nvCxnSpPr>
            <p:cNvPr id="50" name="Straight Connector 49">
              <a:extLst>
                <a:ext uri="{FF2B5EF4-FFF2-40B4-BE49-F238E27FC236}">
                  <a16:creationId xmlns:a16="http://schemas.microsoft.com/office/drawing/2014/main" id="{10454373-6BB1-F130-F766-B442E843B2D8}"/>
                </a:ext>
                <a:ext uri="{C183D7F6-B498-43B3-948B-1728B52AA6E4}">
                  <adec:decorative xmlns:adec="http://schemas.microsoft.com/office/drawing/2017/decorative" val="1"/>
                </a:ext>
              </a:extLst>
            </p:cNvPr>
            <p:cNvCxnSpPr>
              <a:cxnSpLocks/>
            </p:cNvCxnSpPr>
            <p:nvPr/>
          </p:nvCxnSpPr>
          <p:spPr>
            <a:xfrm>
              <a:off x="10038837" y="3067468"/>
              <a:ext cx="0" cy="1677770"/>
            </a:xfrm>
            <a:prstGeom prst="line">
              <a:avLst/>
            </a:prstGeom>
            <a:noFill/>
            <a:ln w="19050" cap="flat" cmpd="sng">
              <a:solidFill>
                <a:srgbClr val="9E1D70"/>
              </a:solidFill>
              <a:prstDash val="solid"/>
              <a:round/>
              <a:headEnd type="none" w="med" len="med"/>
              <a:tailEnd type="none" w="med" len="med"/>
            </a:ln>
          </p:spPr>
        </p:cxnSp>
        <p:cxnSp>
          <p:nvCxnSpPr>
            <p:cNvPr id="51" name="Straight Connector 50">
              <a:extLst>
                <a:ext uri="{FF2B5EF4-FFF2-40B4-BE49-F238E27FC236}">
                  <a16:creationId xmlns:a16="http://schemas.microsoft.com/office/drawing/2014/main" id="{D9389809-23C2-FD9C-3C5A-1DA286F14883}"/>
                </a:ext>
                <a:ext uri="{C183D7F6-B498-43B3-948B-1728B52AA6E4}">
                  <adec:decorative xmlns:adec="http://schemas.microsoft.com/office/drawing/2017/decorative" val="1"/>
                </a:ext>
              </a:extLst>
            </p:cNvPr>
            <p:cNvCxnSpPr>
              <a:cxnSpLocks/>
            </p:cNvCxnSpPr>
            <p:nvPr/>
          </p:nvCxnSpPr>
          <p:spPr>
            <a:xfrm>
              <a:off x="4082012" y="3073978"/>
              <a:ext cx="0" cy="1677770"/>
            </a:xfrm>
            <a:prstGeom prst="line">
              <a:avLst/>
            </a:prstGeom>
            <a:noFill/>
            <a:ln w="19050" cap="flat" cmpd="sng">
              <a:solidFill>
                <a:srgbClr val="4560AD"/>
              </a:solidFill>
              <a:prstDash val="solid"/>
              <a:round/>
              <a:headEnd type="none" w="med" len="med"/>
              <a:tailEnd type="none" w="med" len="med"/>
            </a:ln>
          </p:spPr>
        </p:cxnSp>
        <p:cxnSp>
          <p:nvCxnSpPr>
            <p:cNvPr id="52" name="Straight Connector 51">
              <a:extLst>
                <a:ext uri="{FF2B5EF4-FFF2-40B4-BE49-F238E27FC236}">
                  <a16:creationId xmlns:a16="http://schemas.microsoft.com/office/drawing/2014/main" id="{23674F52-8B22-9815-EB75-23F4D8A18850}"/>
                </a:ext>
                <a:ext uri="{C183D7F6-B498-43B3-948B-1728B52AA6E4}">
                  <adec:decorative xmlns:adec="http://schemas.microsoft.com/office/drawing/2017/decorative" val="1"/>
                </a:ext>
              </a:extLst>
            </p:cNvPr>
            <p:cNvCxnSpPr>
              <a:cxnSpLocks/>
            </p:cNvCxnSpPr>
            <p:nvPr/>
          </p:nvCxnSpPr>
          <p:spPr>
            <a:xfrm>
              <a:off x="6067620" y="3064448"/>
              <a:ext cx="0" cy="1677770"/>
            </a:xfrm>
            <a:prstGeom prst="line">
              <a:avLst/>
            </a:prstGeom>
            <a:noFill/>
            <a:ln w="19050" cap="flat" cmpd="sng">
              <a:solidFill>
                <a:srgbClr val="6A37A2"/>
              </a:solidFill>
              <a:prstDash val="solid"/>
              <a:round/>
              <a:headEnd type="none" w="med" len="med"/>
              <a:tailEnd type="none" w="med" len="med"/>
            </a:ln>
          </p:spPr>
        </p:cxnSp>
        <p:cxnSp>
          <p:nvCxnSpPr>
            <p:cNvPr id="53" name="Straight Connector 52">
              <a:extLst>
                <a:ext uri="{FF2B5EF4-FFF2-40B4-BE49-F238E27FC236}">
                  <a16:creationId xmlns:a16="http://schemas.microsoft.com/office/drawing/2014/main" id="{E2EBBA4A-3DF6-10C4-7890-04C051B49D81}"/>
                </a:ext>
                <a:ext uri="{C183D7F6-B498-43B3-948B-1728B52AA6E4}">
                  <adec:decorative xmlns:adec="http://schemas.microsoft.com/office/drawing/2017/decorative" val="1"/>
                </a:ext>
              </a:extLst>
            </p:cNvPr>
            <p:cNvCxnSpPr>
              <a:cxnSpLocks/>
            </p:cNvCxnSpPr>
            <p:nvPr/>
          </p:nvCxnSpPr>
          <p:spPr>
            <a:xfrm>
              <a:off x="8053228" y="3073978"/>
              <a:ext cx="0" cy="1677770"/>
            </a:xfrm>
            <a:prstGeom prst="line">
              <a:avLst/>
            </a:prstGeom>
            <a:noFill/>
            <a:ln w="19050" cap="flat" cmpd="sng">
              <a:solidFill>
                <a:srgbClr val="85278A"/>
              </a:solidFill>
              <a:prstDash val="solid"/>
              <a:round/>
              <a:headEnd type="none" w="med" len="med"/>
              <a:tailEnd type="none" w="med" len="med"/>
            </a:ln>
          </p:spPr>
        </p:cxnSp>
      </p:grpSp>
      <p:sp>
        <p:nvSpPr>
          <p:cNvPr id="54" name="Google Shape;159;p17">
            <a:extLst>
              <a:ext uri="{FF2B5EF4-FFF2-40B4-BE49-F238E27FC236}">
                <a16:creationId xmlns:a16="http://schemas.microsoft.com/office/drawing/2014/main" id="{CD73D241-5D82-07F9-259A-0BB7163E6FD1}"/>
              </a:ext>
            </a:extLst>
          </p:cNvPr>
          <p:cNvSpPr txBox="1"/>
          <p:nvPr/>
        </p:nvSpPr>
        <p:spPr>
          <a:xfrm>
            <a:off x="9733613" y="2570961"/>
            <a:ext cx="1609595" cy="416338"/>
          </a:xfrm>
          <a:prstGeom prst="rect">
            <a:avLst/>
          </a:prstGeom>
          <a:solidFill>
            <a:srgbClr val="FBDBE7"/>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a:defRPr lang="en-US"/>
            </a:defPPr>
            <a:lvl1pPr algn="ctr">
              <a:buClr>
                <a:srgbClr val="000000"/>
              </a:buClr>
              <a:buFont typeface="Arial"/>
              <a:defRPr sz="1800" b="1">
                <a:solidFill>
                  <a:srgbClr val="000000"/>
                </a:solidFill>
                <a:latin typeface="Arial" panose="020B0604020202020204" pitchFamily="34" charset="0"/>
                <a:cs typeface="Arial" panose="020B0604020202020204" pitchFamily="34" charset="0"/>
              </a:defRPr>
            </a:lvl1pPr>
          </a:lstStyle>
          <a:p>
            <a:r>
              <a:rPr lang="en-US">
                <a:latin typeface="+mj-lt"/>
                <a:sym typeface="Calibri"/>
              </a:rPr>
              <a:t>Horrific</a:t>
            </a:r>
            <a:endParaRPr>
              <a:latin typeface="+mj-lt"/>
            </a:endParaRPr>
          </a:p>
        </p:txBody>
      </p:sp>
      <p:sp>
        <p:nvSpPr>
          <p:cNvPr id="2" name="Slide Number Placeholder 1">
            <a:extLst>
              <a:ext uri="{FF2B5EF4-FFF2-40B4-BE49-F238E27FC236}">
                <a16:creationId xmlns:a16="http://schemas.microsoft.com/office/drawing/2014/main" id="{363195FD-7521-69E1-97BF-45930B9FB84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a:p>
        </p:txBody>
      </p:sp>
    </p:spTree>
    <p:extLst>
      <p:ext uri="{BB962C8B-B14F-4D97-AF65-F5344CB8AC3E}">
        <p14:creationId xmlns:p14="http://schemas.microsoft.com/office/powerpoint/2010/main" val="397281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F43DDA-124C-5BB0-B128-166AD8DDA469}"/>
              </a:ext>
            </a:extLst>
          </p:cNvPr>
          <p:cNvSpPr>
            <a:spLocks noGrp="1"/>
          </p:cNvSpPr>
          <p:nvPr>
            <p:ph type="title"/>
          </p:nvPr>
        </p:nvSpPr>
        <p:spPr/>
        <p:txBody>
          <a:bodyPr/>
          <a:lstStyle/>
          <a:p>
            <a:r>
              <a:rPr lang="en-AU" dirty="0">
                <a:latin typeface="+mj-lt"/>
              </a:rPr>
              <a:t>Nominalisation using “–</a:t>
            </a:r>
            <a:r>
              <a:rPr lang="en-AU" dirty="0" err="1">
                <a:latin typeface="+mj-lt"/>
              </a:rPr>
              <a:t>tion</a:t>
            </a:r>
            <a:r>
              <a:rPr lang="en-AU" dirty="0">
                <a:latin typeface="+mj-lt"/>
              </a:rPr>
              <a:t>”</a:t>
            </a:r>
            <a:endParaRPr lang="en-AU" dirty="0"/>
          </a:p>
        </p:txBody>
      </p:sp>
      <p:sp>
        <p:nvSpPr>
          <p:cNvPr id="11" name="Text Placeholder 10">
            <a:extLst>
              <a:ext uri="{FF2B5EF4-FFF2-40B4-BE49-F238E27FC236}">
                <a16:creationId xmlns:a16="http://schemas.microsoft.com/office/drawing/2014/main" id="{011AA6EC-5138-02D2-64E6-A3B3DF8D2024}"/>
              </a:ext>
            </a:extLst>
          </p:cNvPr>
          <p:cNvSpPr>
            <a:spLocks noGrp="1"/>
          </p:cNvSpPr>
          <p:nvPr>
            <p:ph type="body" sz="quarter" idx="18"/>
          </p:nvPr>
        </p:nvSpPr>
        <p:spPr/>
        <p:txBody>
          <a:bodyPr/>
          <a:lstStyle/>
          <a:p>
            <a:r>
              <a:rPr lang="en-AU" dirty="0">
                <a:latin typeface="+mj-lt"/>
              </a:rPr>
              <a:t>Making a verb into a noun</a:t>
            </a:r>
          </a:p>
        </p:txBody>
      </p:sp>
      <p:sp>
        <p:nvSpPr>
          <p:cNvPr id="19" name="Text Placeholder 18">
            <a:extLst>
              <a:ext uri="{FF2B5EF4-FFF2-40B4-BE49-F238E27FC236}">
                <a16:creationId xmlns:a16="http://schemas.microsoft.com/office/drawing/2014/main" id="{B7DB6876-8447-A8B9-3052-D426AC2C0F03}"/>
              </a:ext>
            </a:extLst>
          </p:cNvPr>
          <p:cNvSpPr>
            <a:spLocks noGrp="1"/>
          </p:cNvSpPr>
          <p:nvPr>
            <p:ph type="body" sz="quarter" idx="17"/>
          </p:nvPr>
        </p:nvSpPr>
        <p:spPr>
          <a:xfrm>
            <a:off x="360000" y="1567086"/>
            <a:ext cx="6611071" cy="4807835"/>
          </a:xfrm>
        </p:spPr>
        <p:txBody>
          <a:bodyPr numCol="2"/>
          <a:lstStyle/>
          <a:p>
            <a:r>
              <a:rPr lang="en-US" dirty="0"/>
              <a:t>Collect</a:t>
            </a:r>
          </a:p>
          <a:p>
            <a:r>
              <a:rPr lang="en-US" dirty="0"/>
              <a:t>Appreciate</a:t>
            </a:r>
          </a:p>
          <a:p>
            <a:r>
              <a:rPr lang="en-US" dirty="0"/>
              <a:t>Adopt</a:t>
            </a:r>
          </a:p>
          <a:p>
            <a:r>
              <a:rPr lang="en-US" dirty="0"/>
              <a:t>Act</a:t>
            </a:r>
          </a:p>
          <a:p>
            <a:r>
              <a:rPr lang="en-US" dirty="0"/>
              <a:t>Complete</a:t>
            </a:r>
          </a:p>
          <a:p>
            <a:r>
              <a:rPr lang="en-US" dirty="0"/>
              <a:t>Opposite</a:t>
            </a:r>
          </a:p>
          <a:p>
            <a:r>
              <a:rPr lang="en-US" dirty="0"/>
              <a:t>Edit</a:t>
            </a:r>
          </a:p>
          <a:p>
            <a:r>
              <a:rPr lang="en-US" dirty="0"/>
              <a:t>Introduce</a:t>
            </a:r>
          </a:p>
          <a:p>
            <a:r>
              <a:rPr lang="en-US" dirty="0"/>
              <a:t>Collection</a:t>
            </a:r>
          </a:p>
          <a:p>
            <a:r>
              <a:rPr lang="en-US" dirty="0"/>
              <a:t>Appreciation</a:t>
            </a:r>
          </a:p>
          <a:p>
            <a:r>
              <a:rPr lang="en-US" dirty="0"/>
              <a:t>Adoption</a:t>
            </a:r>
          </a:p>
          <a:p>
            <a:r>
              <a:rPr lang="en-US" dirty="0"/>
              <a:t>Action</a:t>
            </a:r>
          </a:p>
          <a:p>
            <a:r>
              <a:rPr lang="en-US" dirty="0"/>
              <a:t>Completion</a:t>
            </a:r>
          </a:p>
          <a:p>
            <a:r>
              <a:rPr lang="en-US" dirty="0"/>
              <a:t>Opposition</a:t>
            </a:r>
          </a:p>
          <a:p>
            <a:r>
              <a:rPr lang="en-US" dirty="0"/>
              <a:t>Edition</a:t>
            </a:r>
          </a:p>
          <a:p>
            <a:r>
              <a:rPr lang="en-US" dirty="0"/>
              <a:t>Introduction</a:t>
            </a:r>
          </a:p>
        </p:txBody>
      </p:sp>
      <p:grpSp>
        <p:nvGrpSpPr>
          <p:cNvPr id="2" name="Group 1">
            <a:extLst>
              <a:ext uri="{FF2B5EF4-FFF2-40B4-BE49-F238E27FC236}">
                <a16:creationId xmlns:a16="http://schemas.microsoft.com/office/drawing/2014/main" id="{D8732D40-2EEE-D256-C229-B30F850C2BB0}"/>
              </a:ext>
              <a:ext uri="{C183D7F6-B498-43B3-948B-1728B52AA6E4}">
                <adec:decorative xmlns:adec="http://schemas.microsoft.com/office/drawing/2017/decorative" val="1"/>
              </a:ext>
            </a:extLst>
          </p:cNvPr>
          <p:cNvGrpSpPr/>
          <p:nvPr/>
        </p:nvGrpSpPr>
        <p:grpSpPr>
          <a:xfrm>
            <a:off x="2135111" y="1820859"/>
            <a:ext cx="1113692" cy="4262282"/>
            <a:chOff x="2135111" y="1820859"/>
            <a:chExt cx="1113692" cy="4262282"/>
          </a:xfrm>
        </p:grpSpPr>
        <p:cxnSp>
          <p:nvCxnSpPr>
            <p:cNvPr id="28" name="Straight Arrow Connector 27">
              <a:extLst>
                <a:ext uri="{FF2B5EF4-FFF2-40B4-BE49-F238E27FC236}">
                  <a16:creationId xmlns:a16="http://schemas.microsoft.com/office/drawing/2014/main" id="{E2C823EC-D98C-9133-B4EE-30C6062E5AA0}"/>
                </a:ext>
              </a:extLst>
            </p:cNvPr>
            <p:cNvCxnSpPr>
              <a:cxnSpLocks/>
            </p:cNvCxnSpPr>
            <p:nvPr/>
          </p:nvCxnSpPr>
          <p:spPr>
            <a:xfrm>
              <a:off x="2135111" y="1820859"/>
              <a:ext cx="1113692" cy="0"/>
            </a:xfrm>
            <a:prstGeom prst="straightConnector1">
              <a:avLst/>
            </a:prstGeom>
            <a:ln w="19050"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9703622E-7C8A-1E42-948D-87BE5A300ECF}"/>
                </a:ext>
              </a:extLst>
            </p:cNvPr>
            <p:cNvCxnSpPr>
              <a:cxnSpLocks/>
            </p:cNvCxnSpPr>
            <p:nvPr/>
          </p:nvCxnSpPr>
          <p:spPr>
            <a:xfrm>
              <a:off x="2135111" y="2435375"/>
              <a:ext cx="1113692" cy="0"/>
            </a:xfrm>
            <a:prstGeom prst="straightConnector1">
              <a:avLst/>
            </a:prstGeom>
            <a:ln w="19050"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85F368B4-40D5-852E-20A0-C320592D12FB}"/>
                </a:ext>
              </a:extLst>
            </p:cNvPr>
            <p:cNvCxnSpPr>
              <a:cxnSpLocks/>
            </p:cNvCxnSpPr>
            <p:nvPr/>
          </p:nvCxnSpPr>
          <p:spPr>
            <a:xfrm>
              <a:off x="2135111" y="3049891"/>
              <a:ext cx="1113692" cy="0"/>
            </a:xfrm>
            <a:prstGeom prst="straightConnector1">
              <a:avLst/>
            </a:prstGeom>
            <a:ln w="19050"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95FBD20C-FA35-0CBD-C656-B4284DA6E587}"/>
                </a:ext>
              </a:extLst>
            </p:cNvPr>
            <p:cNvCxnSpPr>
              <a:cxnSpLocks/>
            </p:cNvCxnSpPr>
            <p:nvPr/>
          </p:nvCxnSpPr>
          <p:spPr>
            <a:xfrm>
              <a:off x="2135111" y="3644743"/>
              <a:ext cx="1113692" cy="0"/>
            </a:xfrm>
            <a:prstGeom prst="straightConnector1">
              <a:avLst/>
            </a:prstGeom>
            <a:ln w="19050"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6A9419A9-3EC4-FAB8-6055-2A12C21E6D4D}"/>
                </a:ext>
              </a:extLst>
            </p:cNvPr>
            <p:cNvCxnSpPr>
              <a:cxnSpLocks/>
            </p:cNvCxnSpPr>
            <p:nvPr/>
          </p:nvCxnSpPr>
          <p:spPr>
            <a:xfrm>
              <a:off x="2135111" y="4249426"/>
              <a:ext cx="1113692" cy="0"/>
            </a:xfrm>
            <a:prstGeom prst="straightConnector1">
              <a:avLst/>
            </a:prstGeom>
            <a:ln w="19050"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Straight Arrow Connector 32">
              <a:extLst>
                <a:ext uri="{FF2B5EF4-FFF2-40B4-BE49-F238E27FC236}">
                  <a16:creationId xmlns:a16="http://schemas.microsoft.com/office/drawing/2014/main" id="{B638C3E4-DCB4-70E5-2D15-BB6F5420C415}"/>
                </a:ext>
              </a:extLst>
            </p:cNvPr>
            <p:cNvCxnSpPr>
              <a:cxnSpLocks/>
            </p:cNvCxnSpPr>
            <p:nvPr/>
          </p:nvCxnSpPr>
          <p:spPr>
            <a:xfrm>
              <a:off x="2135111" y="4863941"/>
              <a:ext cx="1113692" cy="0"/>
            </a:xfrm>
            <a:prstGeom prst="straightConnector1">
              <a:avLst/>
            </a:prstGeom>
            <a:ln w="19050"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5D0E7006-C8AF-BB58-B3A8-F1E978AE00CB}"/>
                </a:ext>
              </a:extLst>
            </p:cNvPr>
            <p:cNvCxnSpPr>
              <a:cxnSpLocks/>
            </p:cNvCxnSpPr>
            <p:nvPr/>
          </p:nvCxnSpPr>
          <p:spPr>
            <a:xfrm>
              <a:off x="2135111" y="5468626"/>
              <a:ext cx="1113692" cy="0"/>
            </a:xfrm>
            <a:prstGeom prst="straightConnector1">
              <a:avLst/>
            </a:prstGeom>
            <a:ln w="19050"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Straight Arrow Connector 34">
              <a:extLst>
                <a:ext uri="{FF2B5EF4-FFF2-40B4-BE49-F238E27FC236}">
                  <a16:creationId xmlns:a16="http://schemas.microsoft.com/office/drawing/2014/main" id="{FD293A21-21C6-D1C8-71B4-71CC18D57C45}"/>
                </a:ext>
              </a:extLst>
            </p:cNvPr>
            <p:cNvCxnSpPr>
              <a:cxnSpLocks/>
            </p:cNvCxnSpPr>
            <p:nvPr/>
          </p:nvCxnSpPr>
          <p:spPr>
            <a:xfrm>
              <a:off x="2135111" y="6083141"/>
              <a:ext cx="1113692" cy="0"/>
            </a:xfrm>
            <a:prstGeom prst="straightConnector1">
              <a:avLst/>
            </a:prstGeom>
            <a:ln w="19050"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60" name="Rectangle: Rounded Corners 59">
            <a:extLst>
              <a:ext uri="{FF2B5EF4-FFF2-40B4-BE49-F238E27FC236}">
                <a16:creationId xmlns:a16="http://schemas.microsoft.com/office/drawing/2014/main" id="{CE6B6E55-F298-08B7-3A71-06754FF34236}"/>
              </a:ext>
            </a:extLst>
          </p:cNvPr>
          <p:cNvSpPr/>
          <p:nvPr/>
        </p:nvSpPr>
        <p:spPr>
          <a:xfrm>
            <a:off x="6095999" y="1820859"/>
            <a:ext cx="5706587" cy="4424703"/>
          </a:xfrm>
          <a:prstGeom prst="roundRect">
            <a:avLst>
              <a:gd name="adj" fmla="val 622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8900">
              <a:lnSpc>
                <a:spcPct val="114000"/>
              </a:lnSpc>
              <a:spcAft>
                <a:spcPts val="600"/>
              </a:spcAft>
            </a:pPr>
            <a:r>
              <a:rPr lang="en-AU" sz="2000" dirty="0">
                <a:solidFill>
                  <a:schemeClr val="tx1"/>
                </a:solidFill>
              </a:rPr>
              <a:t>Typically use the suffix “–</a:t>
            </a:r>
            <a:r>
              <a:rPr lang="en-AU" sz="2000" dirty="0" err="1">
                <a:solidFill>
                  <a:schemeClr val="tx1"/>
                </a:solidFill>
              </a:rPr>
              <a:t>tion</a:t>
            </a:r>
            <a:r>
              <a:rPr lang="en-AU" sz="2000" dirty="0">
                <a:solidFill>
                  <a:schemeClr val="tx1"/>
                </a:solidFill>
              </a:rPr>
              <a:t>” for verbs ending in:</a:t>
            </a:r>
          </a:p>
          <a:p>
            <a:pPr marL="452438" indent="-342900">
              <a:lnSpc>
                <a:spcPct val="114000"/>
              </a:lnSpc>
              <a:spcAft>
                <a:spcPts val="600"/>
              </a:spcAft>
              <a:buFont typeface="Arial" panose="020B0604020202020204" pitchFamily="34" charset="0"/>
              <a:buChar char="•"/>
            </a:pPr>
            <a:r>
              <a:rPr lang="en-AU" sz="2000" dirty="0">
                <a:solidFill>
                  <a:schemeClr val="tx1"/>
                </a:solidFill>
              </a:rPr>
              <a:t>–</a:t>
            </a:r>
            <a:r>
              <a:rPr lang="en-AU" sz="2000" dirty="0" err="1">
                <a:solidFill>
                  <a:schemeClr val="tx1"/>
                </a:solidFill>
              </a:rPr>
              <a:t>ct</a:t>
            </a:r>
            <a:endParaRPr lang="en-AU" sz="2000" dirty="0">
              <a:solidFill>
                <a:schemeClr val="tx1"/>
              </a:solidFill>
            </a:endParaRPr>
          </a:p>
          <a:p>
            <a:pPr marL="452438" indent="-342900">
              <a:lnSpc>
                <a:spcPct val="114000"/>
              </a:lnSpc>
              <a:spcAft>
                <a:spcPts val="600"/>
              </a:spcAft>
              <a:buFont typeface="Arial" panose="020B0604020202020204" pitchFamily="34" charset="0"/>
              <a:buChar char="•"/>
            </a:pPr>
            <a:r>
              <a:rPr lang="en-AU" sz="2000" dirty="0">
                <a:solidFill>
                  <a:schemeClr val="tx1"/>
                </a:solidFill>
              </a:rPr>
              <a:t>–t</a:t>
            </a:r>
          </a:p>
          <a:p>
            <a:pPr marL="452438" indent="-342900">
              <a:lnSpc>
                <a:spcPct val="114000"/>
              </a:lnSpc>
              <a:spcAft>
                <a:spcPts val="600"/>
              </a:spcAft>
              <a:buFont typeface="Arial" panose="020B0604020202020204" pitchFamily="34" charset="0"/>
              <a:buChar char="•"/>
            </a:pPr>
            <a:r>
              <a:rPr lang="en-AU" sz="2000" dirty="0">
                <a:solidFill>
                  <a:schemeClr val="tx1"/>
                </a:solidFill>
              </a:rPr>
              <a:t>–ate</a:t>
            </a:r>
          </a:p>
          <a:p>
            <a:pPr marL="452438" indent="-342900">
              <a:lnSpc>
                <a:spcPct val="114000"/>
              </a:lnSpc>
              <a:spcAft>
                <a:spcPts val="600"/>
              </a:spcAft>
              <a:buFont typeface="Arial" panose="020B0604020202020204" pitchFamily="34" charset="0"/>
              <a:buChar char="•"/>
            </a:pPr>
            <a:r>
              <a:rPr lang="en-AU" sz="2000" dirty="0">
                <a:solidFill>
                  <a:schemeClr val="tx1"/>
                </a:solidFill>
              </a:rPr>
              <a:t>–pt </a:t>
            </a:r>
          </a:p>
          <a:p>
            <a:pPr marL="452438" indent="-342900">
              <a:lnSpc>
                <a:spcPct val="114000"/>
              </a:lnSpc>
              <a:spcAft>
                <a:spcPts val="600"/>
              </a:spcAft>
              <a:buFont typeface="Arial" panose="020B0604020202020204" pitchFamily="34" charset="0"/>
              <a:buChar char="•"/>
            </a:pPr>
            <a:r>
              <a:rPr lang="en-AU" sz="2000" dirty="0">
                <a:solidFill>
                  <a:schemeClr val="tx1"/>
                </a:solidFill>
              </a:rPr>
              <a:t>–</a:t>
            </a:r>
            <a:r>
              <a:rPr lang="en-AU" sz="2000" dirty="0" err="1">
                <a:solidFill>
                  <a:schemeClr val="tx1"/>
                </a:solidFill>
              </a:rPr>
              <a:t>ete</a:t>
            </a:r>
            <a:endParaRPr lang="en-AU" sz="2000" dirty="0">
              <a:solidFill>
                <a:schemeClr val="tx1"/>
              </a:solidFill>
            </a:endParaRPr>
          </a:p>
          <a:p>
            <a:pPr marL="452438" indent="-342900">
              <a:lnSpc>
                <a:spcPct val="114000"/>
              </a:lnSpc>
              <a:spcAft>
                <a:spcPts val="600"/>
              </a:spcAft>
              <a:buFont typeface="Arial" panose="020B0604020202020204" pitchFamily="34" charset="0"/>
              <a:buChar char="•"/>
            </a:pPr>
            <a:r>
              <a:rPr lang="en-AU" sz="2000" dirty="0">
                <a:solidFill>
                  <a:schemeClr val="tx1"/>
                </a:solidFill>
              </a:rPr>
              <a:t>–it</a:t>
            </a:r>
          </a:p>
          <a:p>
            <a:pPr marL="452438" indent="-342900">
              <a:lnSpc>
                <a:spcPct val="114000"/>
              </a:lnSpc>
              <a:spcAft>
                <a:spcPts val="600"/>
              </a:spcAft>
              <a:buFont typeface="Arial" panose="020B0604020202020204" pitchFamily="34" charset="0"/>
              <a:buChar char="•"/>
            </a:pPr>
            <a:r>
              <a:rPr lang="en-AU" sz="2000" dirty="0">
                <a:solidFill>
                  <a:schemeClr val="tx1"/>
                </a:solidFill>
              </a:rPr>
              <a:t>–</a:t>
            </a:r>
            <a:r>
              <a:rPr lang="en-AU" sz="2000" dirty="0" err="1">
                <a:solidFill>
                  <a:schemeClr val="tx1"/>
                </a:solidFill>
              </a:rPr>
              <a:t>ite</a:t>
            </a:r>
            <a:endParaRPr lang="en-AU" sz="2000" dirty="0">
              <a:solidFill>
                <a:schemeClr val="tx1"/>
              </a:solidFill>
            </a:endParaRPr>
          </a:p>
          <a:p>
            <a:pPr marL="452438" indent="-342900">
              <a:lnSpc>
                <a:spcPct val="114000"/>
              </a:lnSpc>
              <a:spcAft>
                <a:spcPts val="600"/>
              </a:spcAft>
              <a:buFont typeface="Arial" panose="020B0604020202020204" pitchFamily="34" charset="0"/>
              <a:buChar char="•"/>
            </a:pPr>
            <a:r>
              <a:rPr lang="en-AU" sz="2000" dirty="0">
                <a:solidFill>
                  <a:schemeClr val="tx1"/>
                </a:solidFill>
              </a:rPr>
              <a:t>–</a:t>
            </a:r>
            <a:r>
              <a:rPr lang="en-AU" sz="2000" dirty="0" err="1">
                <a:solidFill>
                  <a:schemeClr val="tx1"/>
                </a:solidFill>
              </a:rPr>
              <a:t>duce</a:t>
            </a:r>
            <a:endParaRPr lang="en-AU" sz="2000" dirty="0">
              <a:solidFill>
                <a:schemeClr val="tx1"/>
              </a:solidFill>
            </a:endParaRPr>
          </a:p>
        </p:txBody>
      </p:sp>
      <p:sp>
        <p:nvSpPr>
          <p:cNvPr id="3" name="Slide Number Placeholder 2">
            <a:extLst>
              <a:ext uri="{FF2B5EF4-FFF2-40B4-BE49-F238E27FC236}">
                <a16:creationId xmlns:a16="http://schemas.microsoft.com/office/drawing/2014/main" id="{BFB807A6-EC84-F048-3506-D3A51812E6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138187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BD296-6A61-213D-ACF0-3044A3DBD2E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667269A-9945-E05F-1536-EF02690F5E21}"/>
              </a:ext>
            </a:extLst>
          </p:cNvPr>
          <p:cNvSpPr>
            <a:spLocks noGrp="1"/>
          </p:cNvSpPr>
          <p:nvPr>
            <p:ph type="title"/>
          </p:nvPr>
        </p:nvSpPr>
        <p:spPr/>
        <p:txBody>
          <a:bodyPr/>
          <a:lstStyle/>
          <a:p>
            <a:r>
              <a:rPr lang="en-AU" dirty="0"/>
              <a:t>Nominalisation using ‘–</a:t>
            </a:r>
            <a:r>
              <a:rPr lang="en-AU" dirty="0" err="1"/>
              <a:t>sion</a:t>
            </a:r>
            <a:r>
              <a:rPr lang="en-AU" dirty="0"/>
              <a:t>’</a:t>
            </a:r>
          </a:p>
        </p:txBody>
      </p:sp>
      <p:sp>
        <p:nvSpPr>
          <p:cNvPr id="11" name="Text Placeholder 10">
            <a:extLst>
              <a:ext uri="{FF2B5EF4-FFF2-40B4-BE49-F238E27FC236}">
                <a16:creationId xmlns:a16="http://schemas.microsoft.com/office/drawing/2014/main" id="{E29EB67A-C139-59C7-E657-52E97277D222}"/>
              </a:ext>
            </a:extLst>
          </p:cNvPr>
          <p:cNvSpPr>
            <a:spLocks noGrp="1"/>
          </p:cNvSpPr>
          <p:nvPr>
            <p:ph type="body" sz="quarter" idx="18"/>
          </p:nvPr>
        </p:nvSpPr>
        <p:spPr/>
        <p:txBody>
          <a:bodyPr/>
          <a:lstStyle/>
          <a:p>
            <a:r>
              <a:rPr lang="en-AU" dirty="0"/>
              <a:t>Making a verb into a noun</a:t>
            </a:r>
          </a:p>
        </p:txBody>
      </p:sp>
      <p:sp>
        <p:nvSpPr>
          <p:cNvPr id="19" name="Text Placeholder 18">
            <a:extLst>
              <a:ext uri="{FF2B5EF4-FFF2-40B4-BE49-F238E27FC236}">
                <a16:creationId xmlns:a16="http://schemas.microsoft.com/office/drawing/2014/main" id="{4713E492-0B08-DF57-0945-924EF6378DD6}"/>
              </a:ext>
            </a:extLst>
          </p:cNvPr>
          <p:cNvSpPr>
            <a:spLocks noGrp="1"/>
          </p:cNvSpPr>
          <p:nvPr>
            <p:ph type="body" sz="quarter" idx="17"/>
          </p:nvPr>
        </p:nvSpPr>
        <p:spPr>
          <a:xfrm>
            <a:off x="360001" y="1567086"/>
            <a:ext cx="7005304" cy="4807835"/>
          </a:xfrm>
        </p:spPr>
        <p:txBody>
          <a:bodyPr numCol="2"/>
          <a:lstStyle/>
          <a:p>
            <a:r>
              <a:rPr lang="en-US" dirty="0"/>
              <a:t>Invade</a:t>
            </a:r>
          </a:p>
          <a:p>
            <a:r>
              <a:rPr lang="en-US" dirty="0"/>
              <a:t>Collide</a:t>
            </a:r>
          </a:p>
          <a:p>
            <a:r>
              <a:rPr lang="en-US" dirty="0"/>
              <a:t>Explode</a:t>
            </a:r>
          </a:p>
          <a:p>
            <a:r>
              <a:rPr lang="en-US" dirty="0"/>
              <a:t>Revise</a:t>
            </a:r>
          </a:p>
          <a:p>
            <a:r>
              <a:rPr lang="en-US" dirty="0"/>
              <a:t>Conclude</a:t>
            </a:r>
          </a:p>
          <a:p>
            <a:r>
              <a:rPr lang="en-US" dirty="0"/>
              <a:t>Compel</a:t>
            </a:r>
          </a:p>
          <a:p>
            <a:r>
              <a:rPr lang="en-US" dirty="0"/>
              <a:t>Admit</a:t>
            </a:r>
          </a:p>
          <a:p>
            <a:endParaRPr lang="en-US" dirty="0"/>
          </a:p>
          <a:p>
            <a:r>
              <a:rPr lang="en-US" dirty="0"/>
              <a:t>Invasion</a:t>
            </a:r>
          </a:p>
          <a:p>
            <a:r>
              <a:rPr lang="en-US" dirty="0"/>
              <a:t>Collision</a:t>
            </a:r>
          </a:p>
          <a:p>
            <a:r>
              <a:rPr lang="en-US" dirty="0"/>
              <a:t>Explosion</a:t>
            </a:r>
          </a:p>
          <a:p>
            <a:r>
              <a:rPr lang="en-US" dirty="0"/>
              <a:t>Revision</a:t>
            </a:r>
          </a:p>
          <a:p>
            <a:r>
              <a:rPr lang="en-US" dirty="0"/>
              <a:t>Conclusion</a:t>
            </a:r>
          </a:p>
          <a:p>
            <a:r>
              <a:rPr lang="en-US" dirty="0"/>
              <a:t>Compulsion</a:t>
            </a:r>
          </a:p>
          <a:p>
            <a:r>
              <a:rPr lang="en-US" dirty="0"/>
              <a:t>Admission</a:t>
            </a:r>
          </a:p>
        </p:txBody>
      </p:sp>
      <p:grpSp>
        <p:nvGrpSpPr>
          <p:cNvPr id="2" name="Group 1">
            <a:extLst>
              <a:ext uri="{FF2B5EF4-FFF2-40B4-BE49-F238E27FC236}">
                <a16:creationId xmlns:a16="http://schemas.microsoft.com/office/drawing/2014/main" id="{0C4A0225-403B-560D-1FF6-84890B03F296}"/>
              </a:ext>
              <a:ext uri="{C183D7F6-B498-43B3-948B-1728B52AA6E4}">
                <adec:decorative xmlns:adec="http://schemas.microsoft.com/office/drawing/2017/decorative" val="1"/>
              </a:ext>
            </a:extLst>
          </p:cNvPr>
          <p:cNvGrpSpPr/>
          <p:nvPr/>
        </p:nvGrpSpPr>
        <p:grpSpPr>
          <a:xfrm>
            <a:off x="2135111" y="1820859"/>
            <a:ext cx="1113692" cy="3647767"/>
            <a:chOff x="2135111" y="1820859"/>
            <a:chExt cx="1113692" cy="3647767"/>
          </a:xfrm>
        </p:grpSpPr>
        <p:cxnSp>
          <p:nvCxnSpPr>
            <p:cNvPr id="20" name="Straight Arrow Connector 19">
              <a:extLst>
                <a:ext uri="{FF2B5EF4-FFF2-40B4-BE49-F238E27FC236}">
                  <a16:creationId xmlns:a16="http://schemas.microsoft.com/office/drawing/2014/main" id="{101E86F2-8ACC-0137-5495-C68BE5871A81}"/>
                </a:ext>
              </a:extLst>
            </p:cNvPr>
            <p:cNvCxnSpPr>
              <a:cxnSpLocks/>
            </p:cNvCxnSpPr>
            <p:nvPr/>
          </p:nvCxnSpPr>
          <p:spPr>
            <a:xfrm>
              <a:off x="2135111" y="1820859"/>
              <a:ext cx="1113692" cy="0"/>
            </a:xfrm>
            <a:prstGeom prst="straightConnector1">
              <a:avLst/>
            </a:prstGeom>
            <a:ln w="19050"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33C19F6C-F51C-FA54-32B6-BCD76A13C7B6}"/>
                </a:ext>
              </a:extLst>
            </p:cNvPr>
            <p:cNvCxnSpPr>
              <a:cxnSpLocks/>
            </p:cNvCxnSpPr>
            <p:nvPr/>
          </p:nvCxnSpPr>
          <p:spPr>
            <a:xfrm>
              <a:off x="2135111" y="2435375"/>
              <a:ext cx="1113692" cy="0"/>
            </a:xfrm>
            <a:prstGeom prst="straightConnector1">
              <a:avLst/>
            </a:prstGeom>
            <a:ln w="19050"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ECFF6AE5-53DD-2B3F-3C6C-6DA189AD9E0B}"/>
                </a:ext>
              </a:extLst>
            </p:cNvPr>
            <p:cNvCxnSpPr>
              <a:cxnSpLocks/>
            </p:cNvCxnSpPr>
            <p:nvPr/>
          </p:nvCxnSpPr>
          <p:spPr>
            <a:xfrm>
              <a:off x="2135111" y="3049891"/>
              <a:ext cx="1113692" cy="0"/>
            </a:xfrm>
            <a:prstGeom prst="straightConnector1">
              <a:avLst/>
            </a:prstGeom>
            <a:ln w="19050"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923A0E1A-C092-03AC-3A47-D23D2726E4BC}"/>
                </a:ext>
              </a:extLst>
            </p:cNvPr>
            <p:cNvCxnSpPr>
              <a:cxnSpLocks/>
            </p:cNvCxnSpPr>
            <p:nvPr/>
          </p:nvCxnSpPr>
          <p:spPr>
            <a:xfrm>
              <a:off x="2135111" y="3644743"/>
              <a:ext cx="1113692" cy="0"/>
            </a:xfrm>
            <a:prstGeom prst="straightConnector1">
              <a:avLst/>
            </a:prstGeom>
            <a:ln w="19050"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03A3762D-324D-829A-4A5C-2EC9D09DA9C5}"/>
                </a:ext>
              </a:extLst>
            </p:cNvPr>
            <p:cNvCxnSpPr>
              <a:cxnSpLocks/>
            </p:cNvCxnSpPr>
            <p:nvPr/>
          </p:nvCxnSpPr>
          <p:spPr>
            <a:xfrm>
              <a:off x="2135111" y="4249426"/>
              <a:ext cx="1113692" cy="0"/>
            </a:xfrm>
            <a:prstGeom prst="straightConnector1">
              <a:avLst/>
            </a:prstGeom>
            <a:ln w="19050"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E595F99E-FAEC-C8DC-D1BA-3E24C9DDB1DC}"/>
                </a:ext>
              </a:extLst>
            </p:cNvPr>
            <p:cNvCxnSpPr>
              <a:cxnSpLocks/>
            </p:cNvCxnSpPr>
            <p:nvPr/>
          </p:nvCxnSpPr>
          <p:spPr>
            <a:xfrm>
              <a:off x="2135111" y="4863941"/>
              <a:ext cx="1113692" cy="0"/>
            </a:xfrm>
            <a:prstGeom prst="straightConnector1">
              <a:avLst/>
            </a:prstGeom>
            <a:ln w="19050"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id="{DFCA1396-69C4-20B7-7FE3-93517B548590}"/>
                </a:ext>
              </a:extLst>
            </p:cNvPr>
            <p:cNvCxnSpPr>
              <a:cxnSpLocks/>
            </p:cNvCxnSpPr>
            <p:nvPr/>
          </p:nvCxnSpPr>
          <p:spPr>
            <a:xfrm>
              <a:off x="2135111" y="5468626"/>
              <a:ext cx="1113692" cy="0"/>
            </a:xfrm>
            <a:prstGeom prst="straightConnector1">
              <a:avLst/>
            </a:prstGeom>
            <a:ln w="19050"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28" name="Rectangle: Rounded Corners 27">
            <a:extLst>
              <a:ext uri="{FF2B5EF4-FFF2-40B4-BE49-F238E27FC236}">
                <a16:creationId xmlns:a16="http://schemas.microsoft.com/office/drawing/2014/main" id="{62EE1DEC-643B-9024-9E15-F98C9EECD789}"/>
              </a:ext>
            </a:extLst>
          </p:cNvPr>
          <p:cNvSpPr/>
          <p:nvPr/>
        </p:nvSpPr>
        <p:spPr>
          <a:xfrm>
            <a:off x="6137411" y="982520"/>
            <a:ext cx="5706587" cy="5256498"/>
          </a:xfrm>
          <a:prstGeom prst="roundRect">
            <a:avLst>
              <a:gd name="adj" fmla="val 4466"/>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a:lnSpc>
                <a:spcPct val="114000"/>
              </a:lnSpc>
              <a:spcAft>
                <a:spcPts val="600"/>
              </a:spcAft>
            </a:pPr>
            <a:r>
              <a:rPr lang="en-AU" sz="2000" dirty="0">
                <a:solidFill>
                  <a:schemeClr val="tx1"/>
                </a:solidFill>
              </a:rPr>
              <a:t>Typically use the suffix “–</a:t>
            </a:r>
            <a:r>
              <a:rPr lang="en-AU" sz="2000" dirty="0" err="1">
                <a:solidFill>
                  <a:schemeClr val="tx1"/>
                </a:solidFill>
              </a:rPr>
              <a:t>tion</a:t>
            </a:r>
            <a:r>
              <a:rPr lang="en-AU" sz="2000" dirty="0">
                <a:solidFill>
                  <a:schemeClr val="tx1"/>
                </a:solidFill>
              </a:rPr>
              <a:t>” for verbs ending in:</a:t>
            </a:r>
          </a:p>
          <a:p>
            <a:pPr marL="180000" indent="-342900">
              <a:lnSpc>
                <a:spcPct val="114000"/>
              </a:lnSpc>
              <a:spcAft>
                <a:spcPts val="600"/>
              </a:spcAft>
              <a:buFont typeface="Arial" panose="020B0604020202020204" pitchFamily="34" charset="0"/>
              <a:buChar char="•"/>
            </a:pPr>
            <a:r>
              <a:rPr lang="en-AU" sz="2000" dirty="0">
                <a:solidFill>
                  <a:schemeClr val="tx1"/>
                </a:solidFill>
              </a:rPr>
              <a:t>–</a:t>
            </a:r>
            <a:r>
              <a:rPr lang="en-AU" sz="2000" dirty="0" err="1">
                <a:solidFill>
                  <a:schemeClr val="tx1"/>
                </a:solidFill>
              </a:rPr>
              <a:t>ade</a:t>
            </a:r>
            <a:endParaRPr lang="en-AU" sz="2000" dirty="0">
              <a:solidFill>
                <a:schemeClr val="tx1"/>
              </a:solidFill>
            </a:endParaRPr>
          </a:p>
          <a:p>
            <a:pPr marL="180000" indent="-342900">
              <a:lnSpc>
                <a:spcPct val="114000"/>
              </a:lnSpc>
              <a:spcAft>
                <a:spcPts val="600"/>
              </a:spcAft>
              <a:buFont typeface="Arial" panose="020B0604020202020204" pitchFamily="34" charset="0"/>
              <a:buChar char="•"/>
            </a:pPr>
            <a:r>
              <a:rPr lang="en-AU" sz="2000" dirty="0">
                <a:solidFill>
                  <a:schemeClr val="tx1"/>
                </a:solidFill>
              </a:rPr>
              <a:t>–ide</a:t>
            </a:r>
          </a:p>
          <a:p>
            <a:pPr marL="180000" indent="-342900">
              <a:lnSpc>
                <a:spcPct val="114000"/>
              </a:lnSpc>
              <a:spcAft>
                <a:spcPts val="600"/>
              </a:spcAft>
              <a:buFont typeface="Arial" panose="020B0604020202020204" pitchFamily="34" charset="0"/>
              <a:buChar char="•"/>
            </a:pPr>
            <a:r>
              <a:rPr lang="en-AU" sz="2000" dirty="0">
                <a:solidFill>
                  <a:schemeClr val="tx1"/>
                </a:solidFill>
              </a:rPr>
              <a:t>–ode</a:t>
            </a:r>
          </a:p>
          <a:p>
            <a:pPr marL="180000" indent="-342900">
              <a:lnSpc>
                <a:spcPct val="114000"/>
              </a:lnSpc>
              <a:spcAft>
                <a:spcPts val="600"/>
              </a:spcAft>
              <a:buFont typeface="Arial" panose="020B0604020202020204" pitchFamily="34" charset="0"/>
              <a:buChar char="•"/>
            </a:pPr>
            <a:r>
              <a:rPr lang="en-AU" sz="2000" dirty="0">
                <a:solidFill>
                  <a:schemeClr val="tx1"/>
                </a:solidFill>
              </a:rPr>
              <a:t>–</a:t>
            </a:r>
            <a:r>
              <a:rPr lang="en-AU" sz="2000" dirty="0" err="1">
                <a:solidFill>
                  <a:schemeClr val="tx1"/>
                </a:solidFill>
              </a:rPr>
              <a:t>ude</a:t>
            </a:r>
            <a:r>
              <a:rPr lang="en-AU" sz="2000" dirty="0">
                <a:solidFill>
                  <a:schemeClr val="tx1"/>
                </a:solidFill>
              </a:rPr>
              <a:t> </a:t>
            </a:r>
          </a:p>
          <a:p>
            <a:pPr marL="180000" indent="-342900">
              <a:lnSpc>
                <a:spcPct val="114000"/>
              </a:lnSpc>
              <a:spcAft>
                <a:spcPts val="600"/>
              </a:spcAft>
              <a:buFont typeface="Arial" panose="020B0604020202020204" pitchFamily="34" charset="0"/>
              <a:buChar char="•"/>
            </a:pPr>
            <a:r>
              <a:rPr lang="en-AU" sz="2000" dirty="0">
                <a:solidFill>
                  <a:schemeClr val="tx1"/>
                </a:solidFill>
              </a:rPr>
              <a:t>–</a:t>
            </a:r>
            <a:r>
              <a:rPr lang="en-AU" sz="2000" dirty="0" err="1">
                <a:solidFill>
                  <a:schemeClr val="tx1"/>
                </a:solidFill>
              </a:rPr>
              <a:t>ise</a:t>
            </a:r>
            <a:endParaRPr lang="en-AU" sz="2000" dirty="0">
              <a:solidFill>
                <a:schemeClr val="tx1"/>
              </a:solidFill>
            </a:endParaRPr>
          </a:p>
          <a:p>
            <a:pPr marL="180000" indent="-342900">
              <a:lnSpc>
                <a:spcPct val="114000"/>
              </a:lnSpc>
              <a:spcAft>
                <a:spcPts val="600"/>
              </a:spcAft>
              <a:buFont typeface="Arial" panose="020B0604020202020204" pitchFamily="34" charset="0"/>
              <a:buChar char="•"/>
            </a:pPr>
            <a:r>
              <a:rPr lang="en-AU" sz="2000" dirty="0">
                <a:solidFill>
                  <a:schemeClr val="tx1"/>
                </a:solidFill>
              </a:rPr>
              <a:t>–use</a:t>
            </a:r>
          </a:p>
          <a:p>
            <a:pPr marL="180000" indent="-342900">
              <a:lnSpc>
                <a:spcPct val="114000"/>
              </a:lnSpc>
              <a:spcAft>
                <a:spcPts val="600"/>
              </a:spcAft>
              <a:buFont typeface="Arial" panose="020B0604020202020204" pitchFamily="34" charset="0"/>
              <a:buChar char="•"/>
            </a:pPr>
            <a:r>
              <a:rPr lang="en-AU" sz="2000" dirty="0">
                <a:solidFill>
                  <a:schemeClr val="tx1"/>
                </a:solidFill>
              </a:rPr>
              <a:t>–pel </a:t>
            </a:r>
          </a:p>
          <a:p>
            <a:pPr marL="180000" indent="-342900">
              <a:lnSpc>
                <a:spcPct val="114000"/>
              </a:lnSpc>
              <a:spcAft>
                <a:spcPts val="600"/>
              </a:spcAft>
              <a:buFont typeface="Arial" panose="020B0604020202020204" pitchFamily="34" charset="0"/>
              <a:buChar char="•"/>
            </a:pPr>
            <a:r>
              <a:rPr lang="en-AU" sz="2000" dirty="0">
                <a:solidFill>
                  <a:schemeClr val="tx1"/>
                </a:solidFill>
              </a:rPr>
              <a:t>–</a:t>
            </a:r>
            <a:r>
              <a:rPr lang="en-AU" sz="2000" dirty="0" err="1">
                <a:solidFill>
                  <a:schemeClr val="tx1"/>
                </a:solidFill>
              </a:rPr>
              <a:t>mit</a:t>
            </a:r>
            <a:endParaRPr lang="en-AU" sz="2000" dirty="0">
              <a:solidFill>
                <a:schemeClr val="tx1"/>
              </a:solidFill>
            </a:endParaRPr>
          </a:p>
          <a:p>
            <a:pPr marL="180000" indent="-342900">
              <a:lnSpc>
                <a:spcPct val="114000"/>
              </a:lnSpc>
              <a:spcAft>
                <a:spcPts val="600"/>
              </a:spcAft>
              <a:buFont typeface="Arial" panose="020B0604020202020204" pitchFamily="34" charset="0"/>
              <a:buChar char="•"/>
            </a:pPr>
            <a:r>
              <a:rPr lang="en-AU" sz="2000" dirty="0">
                <a:solidFill>
                  <a:schemeClr val="tx1"/>
                </a:solidFill>
              </a:rPr>
              <a:t>–cede</a:t>
            </a:r>
          </a:p>
          <a:p>
            <a:pPr marL="180000" indent="-342900">
              <a:lnSpc>
                <a:spcPct val="114000"/>
              </a:lnSpc>
              <a:spcAft>
                <a:spcPts val="600"/>
              </a:spcAft>
              <a:buFont typeface="Arial" panose="020B0604020202020204" pitchFamily="34" charset="0"/>
              <a:buChar char="•"/>
            </a:pPr>
            <a:r>
              <a:rPr lang="en-AU" sz="2000" dirty="0">
                <a:solidFill>
                  <a:schemeClr val="tx1"/>
                </a:solidFill>
              </a:rPr>
              <a:t>–ss</a:t>
            </a:r>
          </a:p>
        </p:txBody>
      </p:sp>
      <p:sp>
        <p:nvSpPr>
          <p:cNvPr id="3" name="Slide Number Placeholder 2">
            <a:extLst>
              <a:ext uri="{FF2B5EF4-FFF2-40B4-BE49-F238E27FC236}">
                <a16:creationId xmlns:a16="http://schemas.microsoft.com/office/drawing/2014/main" id="{0DD86382-74EF-7F4B-3D0C-23F19E377E8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120221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4C1E855-FE35-4023-154D-792099412C25}"/>
              </a:ext>
              <a:ext uri="{C183D7F6-B498-43B3-948B-1728B52AA6E4}">
                <adec:decorative xmlns:adec="http://schemas.microsoft.com/office/drawing/2017/decorative" val="1"/>
              </a:ext>
            </a:extLst>
          </p:cNvPr>
          <p:cNvSpPr/>
          <p:nvPr/>
        </p:nvSpPr>
        <p:spPr>
          <a:xfrm>
            <a:off x="804077" y="950571"/>
            <a:ext cx="11163354" cy="178446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EF16494D-7C9B-805A-614B-CD6BB941ABBF}"/>
              </a:ext>
              <a:ext uri="{C183D7F6-B498-43B3-948B-1728B52AA6E4}">
                <adec:decorative xmlns:adec="http://schemas.microsoft.com/office/drawing/2017/decorative" val="1"/>
              </a:ext>
            </a:extLst>
          </p:cNvPr>
          <p:cNvSpPr/>
          <p:nvPr/>
        </p:nvSpPr>
        <p:spPr>
          <a:xfrm>
            <a:off x="804077" y="2808768"/>
            <a:ext cx="11163354" cy="1784466"/>
          </a:xfrm>
          <a:prstGeom prst="roundRect">
            <a:avLst/>
          </a:prstGeom>
          <a:solidFill>
            <a:srgbClr val="E5F7FC"/>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5F481AA6-9FE2-4645-406C-FBD4BD99BA1D}"/>
              </a:ext>
              <a:ext uri="{C183D7F6-B498-43B3-948B-1728B52AA6E4}">
                <adec:decorative xmlns:adec="http://schemas.microsoft.com/office/drawing/2017/decorative" val="1"/>
              </a:ext>
            </a:extLst>
          </p:cNvPr>
          <p:cNvSpPr/>
          <p:nvPr/>
        </p:nvSpPr>
        <p:spPr>
          <a:xfrm>
            <a:off x="804077" y="4666966"/>
            <a:ext cx="11163354" cy="1784466"/>
          </a:xfrm>
          <a:prstGeom prst="roundRect">
            <a:avLst/>
          </a:prstGeom>
          <a:solidFill>
            <a:srgbClr val="FBDBE7"/>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BFB4A71-FB7A-EF84-8877-38FAB4E1BEF5}"/>
              </a:ext>
            </a:extLst>
          </p:cNvPr>
          <p:cNvSpPr>
            <a:spLocks noGrp="1"/>
          </p:cNvSpPr>
          <p:nvPr>
            <p:ph type="title"/>
          </p:nvPr>
        </p:nvSpPr>
        <p:spPr/>
        <p:txBody>
          <a:bodyPr/>
          <a:lstStyle/>
          <a:p>
            <a:r>
              <a:rPr lang="en-AU" dirty="0">
                <a:latin typeface="+mj-lt"/>
              </a:rPr>
              <a:t>3-2-1 things I learned today</a:t>
            </a:r>
          </a:p>
        </p:txBody>
      </p:sp>
      <p:sp>
        <p:nvSpPr>
          <p:cNvPr id="21" name="Google Shape;91;p15">
            <a:extLst>
              <a:ext uri="{FF2B5EF4-FFF2-40B4-BE49-F238E27FC236}">
                <a16:creationId xmlns:a16="http://schemas.microsoft.com/office/drawing/2014/main" id="{2401BCF4-5099-C8CA-2E02-0D76934D9FA3}"/>
              </a:ext>
            </a:extLst>
          </p:cNvPr>
          <p:cNvSpPr txBox="1"/>
          <p:nvPr/>
        </p:nvSpPr>
        <p:spPr>
          <a:xfrm>
            <a:off x="1641476" y="950571"/>
            <a:ext cx="4373600"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List 3 things you learned today</a:t>
            </a:r>
            <a:r>
              <a:rPr lang="en" sz="1600" dirty="0">
                <a:ea typeface="Montserrat"/>
                <a:cs typeface="Montserrat"/>
                <a:sym typeface="Montserrat"/>
              </a:rPr>
              <a:t>:</a:t>
            </a:r>
            <a:endParaRPr sz="3200" dirty="0">
              <a:ea typeface="Roboto"/>
              <a:cs typeface="Roboto"/>
              <a:sym typeface="Roboto"/>
            </a:endParaRPr>
          </a:p>
        </p:txBody>
      </p:sp>
      <p:sp>
        <p:nvSpPr>
          <p:cNvPr id="18" name="Google Shape;92;p15">
            <a:extLst>
              <a:ext uri="{FF2B5EF4-FFF2-40B4-BE49-F238E27FC236}">
                <a16:creationId xmlns:a16="http://schemas.microsoft.com/office/drawing/2014/main" id="{6EFDC7AD-9B2C-F220-857F-5C8364B30A7C}"/>
              </a:ext>
            </a:extLst>
          </p:cNvPr>
          <p:cNvSpPr txBox="1"/>
          <p:nvPr/>
        </p:nvSpPr>
        <p:spPr>
          <a:xfrm>
            <a:off x="1782255"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defPPr>
              <a:defRPr lang="en-US"/>
            </a:defPPr>
            <a:lvl1pPr>
              <a:defRPr sz="1600">
                <a:latin typeface="Arial" panose="020B0604020202020204" pitchFamily="34" charset="0"/>
                <a:ea typeface="Montserrat"/>
                <a:cs typeface="Arial" panose="020B0604020202020204" pitchFamily="34" charset="0"/>
              </a:defRPr>
            </a:lvl1pPr>
          </a:lstStyle>
          <a:p>
            <a:r>
              <a:rPr lang="en">
                <a:latin typeface="+mn-lt"/>
                <a:sym typeface="Montserrat"/>
              </a:rPr>
              <a:t>1. </a:t>
            </a:r>
            <a:endParaRPr>
              <a:latin typeface="+mn-lt"/>
              <a:sym typeface="Montserrat"/>
            </a:endParaRPr>
          </a:p>
        </p:txBody>
      </p:sp>
      <p:sp>
        <p:nvSpPr>
          <p:cNvPr id="19" name="Google Shape;93;p15">
            <a:extLst>
              <a:ext uri="{FF2B5EF4-FFF2-40B4-BE49-F238E27FC236}">
                <a16:creationId xmlns:a16="http://schemas.microsoft.com/office/drawing/2014/main" id="{FC74774B-0DA0-CB7E-DE68-E8F9B6F37CE7}"/>
              </a:ext>
            </a:extLst>
          </p:cNvPr>
          <p:cNvSpPr txBox="1"/>
          <p:nvPr/>
        </p:nvSpPr>
        <p:spPr>
          <a:xfrm>
            <a:off x="5285289"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2. </a:t>
            </a:r>
            <a:endParaRPr sz="1600">
              <a:ea typeface="Montserrat"/>
              <a:cs typeface="Arial" panose="020B0604020202020204" pitchFamily="34" charset="0"/>
              <a:sym typeface="Montserrat"/>
            </a:endParaRPr>
          </a:p>
        </p:txBody>
      </p:sp>
      <p:sp>
        <p:nvSpPr>
          <p:cNvPr id="20" name="Google Shape;94;p15">
            <a:extLst>
              <a:ext uri="{FF2B5EF4-FFF2-40B4-BE49-F238E27FC236}">
                <a16:creationId xmlns:a16="http://schemas.microsoft.com/office/drawing/2014/main" id="{56C9B42B-5502-2D01-1F54-02EAD37D035F}"/>
              </a:ext>
            </a:extLst>
          </p:cNvPr>
          <p:cNvSpPr txBox="1"/>
          <p:nvPr/>
        </p:nvSpPr>
        <p:spPr>
          <a:xfrm>
            <a:off x="8694422"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3. </a:t>
            </a:r>
            <a:endParaRPr sz="1600">
              <a:ea typeface="Montserrat"/>
              <a:cs typeface="Arial" panose="020B0604020202020204" pitchFamily="34" charset="0"/>
              <a:sym typeface="Montserrat"/>
            </a:endParaRPr>
          </a:p>
        </p:txBody>
      </p:sp>
      <p:sp>
        <p:nvSpPr>
          <p:cNvPr id="25" name="Google Shape;91;p15">
            <a:extLst>
              <a:ext uri="{FF2B5EF4-FFF2-40B4-BE49-F238E27FC236}">
                <a16:creationId xmlns:a16="http://schemas.microsoft.com/office/drawing/2014/main" id="{6059574B-D602-B315-6BAB-E35B76ADBFF3}"/>
              </a:ext>
            </a:extLst>
          </p:cNvPr>
          <p:cNvSpPr txBox="1"/>
          <p:nvPr/>
        </p:nvSpPr>
        <p:spPr>
          <a:xfrm>
            <a:off x="1641476" y="2822179"/>
            <a:ext cx="4373600"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List 2 questions you have about these things</a:t>
            </a:r>
            <a:r>
              <a:rPr lang="en" sz="1600" dirty="0">
                <a:ea typeface="Montserrat"/>
                <a:cs typeface="Montserrat"/>
                <a:sym typeface="Montserrat"/>
              </a:rPr>
              <a:t>:</a:t>
            </a:r>
            <a:endParaRPr sz="3200" dirty="0">
              <a:ea typeface="Roboto"/>
              <a:cs typeface="Roboto"/>
              <a:sym typeface="Roboto"/>
            </a:endParaRPr>
          </a:p>
        </p:txBody>
      </p:sp>
      <p:sp>
        <p:nvSpPr>
          <p:cNvPr id="22" name="Google Shape;92;p15">
            <a:extLst>
              <a:ext uri="{FF2B5EF4-FFF2-40B4-BE49-F238E27FC236}">
                <a16:creationId xmlns:a16="http://schemas.microsoft.com/office/drawing/2014/main" id="{2EF834D0-7A71-20AC-EF77-753DEBCD9DFF}"/>
              </a:ext>
            </a:extLst>
          </p:cNvPr>
          <p:cNvSpPr txBox="1"/>
          <p:nvPr/>
        </p:nvSpPr>
        <p:spPr>
          <a:xfrm>
            <a:off x="1782255"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1. </a:t>
            </a:r>
            <a:endParaRPr sz="1600">
              <a:ea typeface="Montserrat"/>
              <a:cs typeface="Arial" panose="020B0604020202020204" pitchFamily="34" charset="0"/>
              <a:sym typeface="Montserrat"/>
            </a:endParaRPr>
          </a:p>
        </p:txBody>
      </p:sp>
      <p:sp>
        <p:nvSpPr>
          <p:cNvPr id="23" name="Google Shape;93;p15">
            <a:extLst>
              <a:ext uri="{FF2B5EF4-FFF2-40B4-BE49-F238E27FC236}">
                <a16:creationId xmlns:a16="http://schemas.microsoft.com/office/drawing/2014/main" id="{ADD4898E-D8C2-2311-C09D-FF33B751798B}"/>
              </a:ext>
            </a:extLst>
          </p:cNvPr>
          <p:cNvSpPr txBox="1"/>
          <p:nvPr/>
        </p:nvSpPr>
        <p:spPr>
          <a:xfrm>
            <a:off x="5285289"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2. </a:t>
            </a:r>
            <a:endParaRPr sz="1600">
              <a:ea typeface="Montserrat"/>
              <a:cs typeface="Arial" panose="020B0604020202020204" pitchFamily="34" charset="0"/>
              <a:sym typeface="Montserrat"/>
            </a:endParaRPr>
          </a:p>
        </p:txBody>
      </p:sp>
      <p:sp>
        <p:nvSpPr>
          <p:cNvPr id="29" name="Google Shape;91;p15">
            <a:extLst>
              <a:ext uri="{FF2B5EF4-FFF2-40B4-BE49-F238E27FC236}">
                <a16:creationId xmlns:a16="http://schemas.microsoft.com/office/drawing/2014/main" id="{8F677DED-B9DE-217A-6DC7-5FC5B8A275CD}"/>
              </a:ext>
            </a:extLst>
          </p:cNvPr>
          <p:cNvSpPr txBox="1"/>
          <p:nvPr/>
        </p:nvSpPr>
        <p:spPr>
          <a:xfrm>
            <a:off x="1641476" y="4666965"/>
            <a:ext cx="6078458"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Give 1 reason why it’s important to learn about these things:</a:t>
            </a:r>
            <a:endParaRPr sz="3200" dirty="0">
              <a:ea typeface="Roboto"/>
              <a:cs typeface="Roboto"/>
              <a:sym typeface="Roboto"/>
            </a:endParaRPr>
          </a:p>
        </p:txBody>
      </p:sp>
      <p:sp>
        <p:nvSpPr>
          <p:cNvPr id="26" name="Google Shape;92;p15">
            <a:extLst>
              <a:ext uri="{FF2B5EF4-FFF2-40B4-BE49-F238E27FC236}">
                <a16:creationId xmlns:a16="http://schemas.microsoft.com/office/drawing/2014/main" id="{A46D5317-47DD-BB2F-3559-AC948AF7A8FE}"/>
              </a:ext>
            </a:extLst>
          </p:cNvPr>
          <p:cNvSpPr txBox="1"/>
          <p:nvPr/>
        </p:nvSpPr>
        <p:spPr>
          <a:xfrm>
            <a:off x="1782255" y="5147954"/>
            <a:ext cx="3018000" cy="1168603"/>
          </a:xfrm>
          <a:prstGeom prst="rect">
            <a:avLst/>
          </a:prstGeom>
          <a:solidFill>
            <a:schemeClr val="bg1"/>
          </a:solidFill>
          <a:ln w="19050" cap="flat" cmpd="sng">
            <a:solidFill>
              <a:srgbClr val="B51458"/>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1. </a:t>
            </a:r>
            <a:endParaRPr sz="1600">
              <a:ea typeface="Montserrat"/>
              <a:cs typeface="Arial" panose="020B0604020202020204" pitchFamily="34" charset="0"/>
              <a:sym typeface="Montserrat"/>
            </a:endParaRPr>
          </a:p>
        </p:txBody>
      </p:sp>
      <p:sp>
        <p:nvSpPr>
          <p:cNvPr id="4" name="Oval 3">
            <a:extLst>
              <a:ext uri="{FF2B5EF4-FFF2-40B4-BE49-F238E27FC236}">
                <a16:creationId xmlns:a16="http://schemas.microsoft.com/office/drawing/2014/main" id="{F6713399-4E93-FA0D-F7D9-914B524BC640}"/>
              </a:ext>
              <a:ext uri="{C183D7F6-B498-43B3-948B-1728B52AA6E4}">
                <adec:decorative xmlns:adec="http://schemas.microsoft.com/office/drawing/2017/decorative" val="1"/>
              </a:ext>
            </a:extLst>
          </p:cNvPr>
          <p:cNvSpPr/>
          <p:nvPr/>
        </p:nvSpPr>
        <p:spPr>
          <a:xfrm>
            <a:off x="224569" y="1161745"/>
            <a:ext cx="1362119" cy="1362119"/>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a:latin typeface="+mj-lt"/>
                <a:cs typeface="Arial" panose="020B0604020202020204" pitchFamily="34" charset="0"/>
              </a:rPr>
              <a:t>3</a:t>
            </a:r>
          </a:p>
        </p:txBody>
      </p:sp>
      <p:sp>
        <p:nvSpPr>
          <p:cNvPr id="6" name="Oval 5">
            <a:extLst>
              <a:ext uri="{FF2B5EF4-FFF2-40B4-BE49-F238E27FC236}">
                <a16:creationId xmlns:a16="http://schemas.microsoft.com/office/drawing/2014/main" id="{5FD5EFF0-764F-863F-0FBD-67B120FD2D34}"/>
              </a:ext>
              <a:ext uri="{C183D7F6-B498-43B3-948B-1728B52AA6E4}">
                <adec:decorative xmlns:adec="http://schemas.microsoft.com/office/drawing/2017/decorative" val="1"/>
              </a:ext>
            </a:extLst>
          </p:cNvPr>
          <p:cNvSpPr/>
          <p:nvPr/>
        </p:nvSpPr>
        <p:spPr>
          <a:xfrm>
            <a:off x="224568" y="3019942"/>
            <a:ext cx="1362119" cy="1362119"/>
          </a:xfrm>
          <a:prstGeom prst="ellipse">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a:latin typeface="+mj-lt"/>
                <a:cs typeface="Arial" panose="020B0604020202020204" pitchFamily="34" charset="0"/>
              </a:rPr>
              <a:t>2</a:t>
            </a:r>
          </a:p>
        </p:txBody>
      </p:sp>
      <p:sp>
        <p:nvSpPr>
          <p:cNvPr id="7" name="Oval 6">
            <a:extLst>
              <a:ext uri="{FF2B5EF4-FFF2-40B4-BE49-F238E27FC236}">
                <a16:creationId xmlns:a16="http://schemas.microsoft.com/office/drawing/2014/main" id="{0DC96485-95E7-FA78-5581-8832EA5A392D}"/>
              </a:ext>
              <a:ext uri="{C183D7F6-B498-43B3-948B-1728B52AA6E4}">
                <adec:decorative xmlns:adec="http://schemas.microsoft.com/office/drawing/2017/decorative" val="1"/>
              </a:ext>
            </a:extLst>
          </p:cNvPr>
          <p:cNvSpPr/>
          <p:nvPr/>
        </p:nvSpPr>
        <p:spPr>
          <a:xfrm>
            <a:off x="208967" y="4878140"/>
            <a:ext cx="1362119" cy="1362119"/>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a:latin typeface="+mj-lt"/>
                <a:cs typeface="Arial" panose="020B0604020202020204" pitchFamily="34" charset="0"/>
              </a:rPr>
              <a:t>1</a:t>
            </a:r>
          </a:p>
        </p:txBody>
      </p:sp>
      <p:sp>
        <p:nvSpPr>
          <p:cNvPr id="2" name="Slide Number Placeholder 1">
            <a:extLst>
              <a:ext uri="{FF2B5EF4-FFF2-40B4-BE49-F238E27FC236}">
                <a16:creationId xmlns:a16="http://schemas.microsoft.com/office/drawing/2014/main" id="{2F9B91D8-D263-DC15-F49B-8DC67887CDB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29</a:t>
            </a:fld>
            <a:endParaRPr lang="en-AU"/>
          </a:p>
        </p:txBody>
      </p:sp>
    </p:spTree>
    <p:extLst>
      <p:ext uri="{BB962C8B-B14F-4D97-AF65-F5344CB8AC3E}">
        <p14:creationId xmlns:p14="http://schemas.microsoft.com/office/powerpoint/2010/main" val="213774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696AA-1610-0ACE-1EFF-2370E636240D}"/>
              </a:ext>
            </a:extLst>
          </p:cNvPr>
          <p:cNvSpPr>
            <a:spLocks noGrp="1"/>
          </p:cNvSpPr>
          <p:nvPr>
            <p:ph type="title"/>
          </p:nvPr>
        </p:nvSpPr>
        <p:spPr/>
        <p:txBody>
          <a:bodyPr/>
          <a:lstStyle/>
          <a:p>
            <a:r>
              <a:rPr lang="en-US" err="1">
                <a:latin typeface="+mj-lt"/>
                <a:cs typeface="Arial"/>
              </a:rPr>
              <a:t>Licence</a:t>
            </a:r>
            <a:r>
              <a:rPr lang="en-US">
                <a:latin typeface="+mj-lt"/>
                <a:cs typeface="Arial"/>
              </a:rPr>
              <a:t> agreement details </a:t>
            </a:r>
            <a:endParaRPr lang="en-US">
              <a:latin typeface="+mj-lt"/>
            </a:endParaRPr>
          </a:p>
        </p:txBody>
      </p:sp>
      <p:sp>
        <p:nvSpPr>
          <p:cNvPr id="4" name="Text Placeholder 3">
            <a:extLst>
              <a:ext uri="{FF2B5EF4-FFF2-40B4-BE49-F238E27FC236}">
                <a16:creationId xmlns:a16="http://schemas.microsoft.com/office/drawing/2014/main" id="{F49DCE32-3DA5-47EE-0438-E458FEBF6A43}"/>
              </a:ext>
            </a:extLst>
          </p:cNvPr>
          <p:cNvSpPr>
            <a:spLocks noGrp="1"/>
          </p:cNvSpPr>
          <p:nvPr>
            <p:ph type="body" sz="quarter" idx="18"/>
          </p:nvPr>
        </p:nvSpPr>
        <p:spPr/>
        <p:txBody>
          <a:bodyPr/>
          <a:lstStyle/>
          <a:p>
            <a:r>
              <a:rPr lang="en-US">
                <a:latin typeface="+mj-lt"/>
              </a:rPr>
              <a:t>Core text 3 – memoir</a:t>
            </a:r>
          </a:p>
        </p:txBody>
      </p:sp>
      <p:sp>
        <p:nvSpPr>
          <p:cNvPr id="3" name="Text Placeholder 2">
            <a:extLst>
              <a:ext uri="{FF2B5EF4-FFF2-40B4-BE49-F238E27FC236}">
                <a16:creationId xmlns:a16="http://schemas.microsoft.com/office/drawing/2014/main" id="{375D3EE6-68A4-0B4D-9A99-958A70722F0F}"/>
              </a:ext>
            </a:extLst>
          </p:cNvPr>
          <p:cNvSpPr>
            <a:spLocks noGrp="1"/>
          </p:cNvSpPr>
          <p:nvPr>
            <p:ph type="body" sz="quarter" idx="17"/>
          </p:nvPr>
        </p:nvSpPr>
        <p:spPr/>
        <p:txBody>
          <a:bodyPr/>
          <a:lstStyle/>
          <a:p>
            <a:r>
              <a:rPr lang="en-AU" dirty="0">
                <a:latin typeface="+mn-lt"/>
              </a:rPr>
              <a:t>‘Introduction’ by Yasar </a:t>
            </a:r>
            <a:r>
              <a:rPr lang="en-AU" dirty="0" err="1">
                <a:latin typeface="+mn-lt"/>
              </a:rPr>
              <a:t>Duyal</a:t>
            </a:r>
            <a:r>
              <a:rPr lang="en-AU" dirty="0">
                <a:latin typeface="+mn-lt"/>
              </a:rPr>
              <a:t> (2012), from </a:t>
            </a:r>
            <a:r>
              <a:rPr lang="en-AU" i="1" dirty="0">
                <a:latin typeface="+mn-lt"/>
              </a:rPr>
              <a:t>Paper Boats</a:t>
            </a:r>
            <a:r>
              <a:rPr lang="en-AU" dirty="0">
                <a:latin typeface="+mn-lt"/>
              </a:rPr>
              <a:t>, Cambridge University Press Australia ISBN: 9781107608887</a:t>
            </a:r>
          </a:p>
          <a:p>
            <a:r>
              <a:rPr lang="en-AU" dirty="0">
                <a:latin typeface="+mn-lt"/>
              </a:rPr>
              <a:t>Reproduced and made available for copying and communication by NSW Department of Education for its educational purposes with the permission of Cambridge University Press. This resource is licensed up until 31 March 2026.</a:t>
            </a:r>
          </a:p>
          <a:p>
            <a:endParaRPr lang="en-US" dirty="0">
              <a:latin typeface="+mn-lt"/>
            </a:endParaRPr>
          </a:p>
        </p:txBody>
      </p:sp>
      <p:sp>
        <p:nvSpPr>
          <p:cNvPr id="5" name="Slide Number Placeholder 4">
            <a:extLst>
              <a:ext uri="{FF2B5EF4-FFF2-40B4-BE49-F238E27FC236}">
                <a16:creationId xmlns:a16="http://schemas.microsoft.com/office/drawing/2014/main" id="{8D199471-DFE1-2475-ADC8-25813E738DE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86730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cs typeface="Arial"/>
              </a:rPr>
              <a:t>References (1)</a:t>
            </a:r>
            <a:endParaRPr lang="en-AU">
              <a:latin typeface="+mj-lt"/>
            </a:endParaRP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48476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1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dirty="0">
                <a:ln>
                  <a:noFill/>
                </a:ln>
                <a:solidFill>
                  <a:srgbClr val="CBEDFD"/>
                </a:solidFill>
                <a:effectLst/>
                <a:uLnTx/>
                <a:uFillTx/>
                <a:ea typeface="+mn-ea"/>
                <a:cs typeface="+mn-cs"/>
              </a:rPr>
              <a:t> </a:t>
            </a:r>
            <a:r>
              <a:rPr kumimoji="0" lang="en-AU" sz="11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1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382220"/>
            <a:ext cx="11484000" cy="2927351"/>
          </a:xfrm>
        </p:spPr>
        <p:txBody>
          <a:bodyPr/>
          <a:lstStyle/>
          <a:p>
            <a:pPr>
              <a:spcAft>
                <a:spcPts val="600"/>
              </a:spcAft>
            </a:pPr>
            <a:r>
              <a:rPr lang="en-AU" dirty="0">
                <a:latin typeface="+mn-lt"/>
              </a:rPr>
              <a:t>English K–10 © Syllabus NSW Education Standards Authority (NESA) for and on behalf of the Crown in right of the State of New South Wales, 2022.​</a:t>
            </a:r>
          </a:p>
          <a:p>
            <a:pPr>
              <a:spcAft>
                <a:spcPts val="600"/>
              </a:spcAft>
            </a:pPr>
            <a:r>
              <a:rPr lang="en-AU" dirty="0">
                <a:latin typeface="+mn-lt"/>
              </a:rPr>
              <a:t>Australian Education Research Organisation (AERO) (2024a) </a:t>
            </a:r>
            <a:r>
              <a:rPr lang="en-AU" dirty="0">
                <a:latin typeface="+mn-lt"/>
                <a:hlinkClick r:id="rId6"/>
              </a:rPr>
              <a:t>Explain learning objectives</a:t>
            </a:r>
            <a:r>
              <a:rPr lang="en-AU" dirty="0">
                <a:latin typeface="+mn-lt"/>
              </a:rPr>
              <a:t>, AERO, accessed 16 April 2024.</a:t>
            </a:r>
          </a:p>
          <a:p>
            <a:pPr>
              <a:spcAft>
                <a:spcPts val="600"/>
              </a:spcAft>
            </a:pPr>
            <a:r>
              <a:rPr lang="en-AU" dirty="0">
                <a:latin typeface="+mn-lt"/>
              </a:rPr>
              <a:t>AERO (Australian Education Research Organisation) (2024b) </a:t>
            </a:r>
            <a:r>
              <a:rPr lang="en-AU" dirty="0">
                <a:latin typeface="+mn-lt"/>
                <a:hlinkClick r:id="rId7"/>
              </a:rPr>
              <a:t>Why explicit instruction works</a:t>
            </a:r>
            <a:r>
              <a:rPr lang="en-AU" dirty="0">
                <a:latin typeface="+mn-lt"/>
              </a:rPr>
              <a:t>, AERO website, accessed 16 April 2024.</a:t>
            </a:r>
          </a:p>
          <a:p>
            <a:pPr>
              <a:spcAft>
                <a:spcPts val="600"/>
              </a:spcAft>
            </a:pPr>
            <a:r>
              <a:rPr lang="en-AU" dirty="0">
                <a:latin typeface="+mn-lt"/>
              </a:rPr>
              <a:t>Black P and Wiliam D (2018) ‘</a:t>
            </a:r>
            <a:r>
              <a:rPr lang="en-AU" dirty="0">
                <a:latin typeface="+mn-lt"/>
                <a:hlinkClick r:id="rId8"/>
              </a:rPr>
              <a:t>Classroom assessment and pedagogy</a:t>
            </a:r>
            <a:r>
              <a:rPr lang="en-AU" dirty="0">
                <a:latin typeface="+mn-lt"/>
              </a:rPr>
              <a:t>’, Assessment in Education Principles Policy and Practice, 25(1):1–25.</a:t>
            </a:r>
          </a:p>
          <a:p>
            <a:pPr>
              <a:spcAft>
                <a:spcPts val="600"/>
              </a:spcAft>
            </a:pPr>
            <a:r>
              <a:rPr lang="en-AU" dirty="0">
                <a:latin typeface="+mn-lt"/>
              </a:rPr>
              <a:t>CESE (Centre for Education Statistics and Evaluation) (2017) </a:t>
            </a:r>
            <a:r>
              <a:rPr lang="en-AU" dirty="0">
                <a:latin typeface="+mn-lt"/>
                <a:hlinkClick r:id="rId9"/>
              </a:rPr>
              <a:t>Cognitive load theory: Research that teachers really need to understand</a:t>
            </a:r>
            <a:r>
              <a:rPr lang="en-AU" dirty="0">
                <a:latin typeface="+mn-lt"/>
              </a:rPr>
              <a:t>, NSW Department of Education, accessed 16 April 2024.</a:t>
            </a:r>
          </a:p>
          <a:p>
            <a:pPr>
              <a:spcAft>
                <a:spcPts val="600"/>
              </a:spcAft>
            </a:pPr>
            <a:r>
              <a:rPr lang="en-AU" dirty="0">
                <a:latin typeface="+mn-lt"/>
              </a:rPr>
              <a:t>Clarke S (2014) Outstanding formative assessment: culture and practice, Hodder Education, Great Britain.</a:t>
            </a:r>
          </a:p>
          <a:p>
            <a:pPr>
              <a:spcAft>
                <a:spcPts val="600"/>
              </a:spcAft>
            </a:pPr>
            <a:r>
              <a:rPr lang="en-AU" dirty="0">
                <a:latin typeface="+mn-lt"/>
              </a:rPr>
              <a:t>Clarke S, Timperley H, Hattie J (2003) Unlocking formative assessment: Practical strategies for enhancing students’ learning in the primary and intermediate classroom, Hodder Moa Beckett, Auckland NZ, 2003.</a:t>
            </a:r>
          </a:p>
          <a:p>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30</a:t>
            </a:fld>
            <a:endParaRPr lang="en-AU"/>
          </a:p>
        </p:txBody>
      </p:sp>
    </p:spTree>
    <p:extLst>
      <p:ext uri="{BB962C8B-B14F-4D97-AF65-F5344CB8AC3E}">
        <p14:creationId xmlns:p14="http://schemas.microsoft.com/office/powerpoint/2010/main" val="304193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F43FFD-06A9-829A-7247-A70F7D45916E}"/>
              </a:ext>
            </a:extLst>
          </p:cNvPr>
          <p:cNvSpPr>
            <a:spLocks noGrp="1"/>
          </p:cNvSpPr>
          <p:nvPr>
            <p:ph type="title"/>
          </p:nvPr>
        </p:nvSpPr>
        <p:spPr/>
        <p:txBody>
          <a:bodyPr/>
          <a:lstStyle/>
          <a:p>
            <a:r>
              <a:rPr lang="en-US" dirty="0"/>
              <a:t>Reference (2)</a:t>
            </a:r>
            <a:endParaRPr lang="en-AU" dirty="0"/>
          </a:p>
        </p:txBody>
      </p:sp>
      <p:sp>
        <p:nvSpPr>
          <p:cNvPr id="8" name="TextBox 7">
            <a:extLst>
              <a:ext uri="{FF2B5EF4-FFF2-40B4-BE49-F238E27FC236}">
                <a16:creationId xmlns:a16="http://schemas.microsoft.com/office/drawing/2014/main" id="{44F5995B-CA2E-75DC-8F74-21675DEB41D6}"/>
              </a:ext>
            </a:extLst>
          </p:cNvPr>
          <p:cNvSpPr txBox="1"/>
          <p:nvPr/>
        </p:nvSpPr>
        <p:spPr>
          <a:xfrm>
            <a:off x="360000" y="1093296"/>
            <a:ext cx="11484000" cy="2335704"/>
          </a:xfrm>
          <a:prstGeom prst="rect">
            <a:avLst/>
          </a:prstGeom>
          <a:noFill/>
        </p:spPr>
        <p:txBody>
          <a:bodyPr wrap="square">
            <a:spAutoFit/>
          </a:bodyPr>
          <a:lstStyle/>
          <a:p>
            <a:pPr>
              <a:lnSpc>
                <a:spcPct val="150000"/>
              </a:lnSpc>
              <a:spcAft>
                <a:spcPts val="1200"/>
              </a:spcAft>
            </a:pPr>
            <a:r>
              <a:rPr lang="en-AU" sz="1200" dirty="0">
                <a:latin typeface="+mn-lt"/>
              </a:rPr>
              <a:t>Griffin P (2018) Assessment for teaching, Cambridge University Press. </a:t>
            </a:r>
          </a:p>
          <a:p>
            <a:pPr>
              <a:lnSpc>
                <a:spcPct val="150000"/>
              </a:lnSpc>
              <a:spcAft>
                <a:spcPts val="1200"/>
              </a:spcAft>
            </a:pPr>
            <a:r>
              <a:rPr lang="en-AU" sz="1200" dirty="0">
                <a:latin typeface="+mn-lt"/>
              </a:rPr>
              <a:t>State of New South Wales (Department of Education) (2024.) </a:t>
            </a:r>
            <a:r>
              <a:rPr lang="en-AU" sz="1200" dirty="0">
                <a:latin typeface="+mn-lt"/>
                <a:hlinkClick r:id="rId2"/>
              </a:rPr>
              <a:t>Explicit teaching strategies</a:t>
            </a:r>
            <a:r>
              <a:rPr lang="en-AU" sz="1200" dirty="0">
                <a:latin typeface="+mn-lt"/>
              </a:rPr>
              <a:t>, NSW Department of Education website, accessed 5 April 2024. </a:t>
            </a:r>
          </a:p>
          <a:p>
            <a:pPr>
              <a:lnSpc>
                <a:spcPct val="150000"/>
              </a:lnSpc>
              <a:spcAft>
                <a:spcPts val="1200"/>
              </a:spcAft>
            </a:pPr>
            <a:r>
              <a:rPr lang="en-AU" sz="1200" dirty="0">
                <a:latin typeface="+mn-lt"/>
              </a:rPr>
              <a:t>State of New South Wales (Department of Education) (2024) the </a:t>
            </a:r>
            <a:r>
              <a:rPr lang="en-AU" sz="1200" dirty="0">
                <a:latin typeface="+mn-lt"/>
                <a:hlinkClick r:id="rId3"/>
              </a:rPr>
              <a:t>Explicit teaching – Driving learning and engagement</a:t>
            </a:r>
            <a:r>
              <a:rPr lang="en-AU" sz="1200" dirty="0">
                <a:latin typeface="+mn-lt"/>
              </a:rPr>
              <a:t>, Centre for Education Statistics and Evaluation website, accessed 5 April 2024. </a:t>
            </a:r>
          </a:p>
          <a:p>
            <a:pPr>
              <a:lnSpc>
                <a:spcPct val="150000"/>
              </a:lnSpc>
              <a:spcAft>
                <a:spcPts val="1200"/>
              </a:spcAft>
            </a:pPr>
            <a:r>
              <a:rPr lang="en-AU" sz="1200" dirty="0">
                <a:latin typeface="+mn-lt"/>
              </a:rPr>
              <a:t>State of New South Wales (Department of Education) (n.d.) </a:t>
            </a:r>
            <a:r>
              <a:rPr lang="en-AU" sz="1200" dirty="0">
                <a:latin typeface="+mn-lt"/>
                <a:hlinkClick r:id="rId4"/>
              </a:rPr>
              <a:t>Digital Learning Selector</a:t>
            </a:r>
            <a:r>
              <a:rPr lang="en-AU" sz="1200" dirty="0">
                <a:latin typeface="+mn-lt"/>
              </a:rPr>
              <a:t>, NSW Department of Education website, accessed 5 April 2024. </a:t>
            </a:r>
          </a:p>
          <a:p>
            <a:pPr>
              <a:lnSpc>
                <a:spcPct val="150000"/>
              </a:lnSpc>
              <a:spcAft>
                <a:spcPts val="1200"/>
              </a:spcAft>
            </a:pPr>
            <a:r>
              <a:rPr lang="en-AU" sz="1200" dirty="0">
                <a:latin typeface="+mn-lt"/>
              </a:rPr>
              <a:t>Wiliam D (2014) ‘</a:t>
            </a:r>
            <a:r>
              <a:rPr lang="en-AU" sz="1200" dirty="0">
                <a:latin typeface="+mn-lt"/>
                <a:hlinkClick r:id="rId5"/>
              </a:rPr>
              <a:t>The right questions, the right way </a:t>
            </a:r>
            <a:r>
              <a:rPr lang="en-AU" sz="1200" dirty="0">
                <a:latin typeface="+mn-lt"/>
              </a:rPr>
              <a:t>’, Educational Leadership, 71(6).</a:t>
            </a:r>
          </a:p>
        </p:txBody>
      </p:sp>
      <p:sp>
        <p:nvSpPr>
          <p:cNvPr id="2" name="Slide Number Placeholder 1">
            <a:extLst>
              <a:ext uri="{FF2B5EF4-FFF2-40B4-BE49-F238E27FC236}">
                <a16:creationId xmlns:a16="http://schemas.microsoft.com/office/drawing/2014/main" id="{F6A6D19C-9272-1FBE-8C49-E0450269079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31</a:t>
            </a:fld>
            <a:endParaRPr lang="en-AU"/>
          </a:p>
        </p:txBody>
      </p:sp>
    </p:spTree>
    <p:extLst>
      <p:ext uri="{BB962C8B-B14F-4D97-AF65-F5344CB8AC3E}">
        <p14:creationId xmlns:p14="http://schemas.microsoft.com/office/powerpoint/2010/main" val="10943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586FE3-4290-5D5B-0978-E741DD45E755}"/>
              </a:ext>
            </a:extLst>
          </p:cNvPr>
          <p:cNvSpPr>
            <a:spLocks noGrp="1"/>
          </p:cNvSpPr>
          <p:nvPr>
            <p:ph type="title"/>
          </p:nvPr>
        </p:nvSpPr>
        <p:spPr/>
        <p:txBody>
          <a:bodyPr/>
          <a:lstStyle/>
          <a:p>
            <a:r>
              <a:rPr lang="en-AU" dirty="0">
                <a:latin typeface="+mj-lt"/>
              </a:rPr>
              <a:t>Text complexity details</a:t>
            </a:r>
          </a:p>
        </p:txBody>
      </p:sp>
      <p:sp>
        <p:nvSpPr>
          <p:cNvPr id="7" name="Text Placeholder 6">
            <a:extLst>
              <a:ext uri="{FF2B5EF4-FFF2-40B4-BE49-F238E27FC236}">
                <a16:creationId xmlns:a16="http://schemas.microsoft.com/office/drawing/2014/main" id="{062E9026-E73B-E006-ADCC-BEE5992B038A}"/>
              </a:ext>
            </a:extLst>
          </p:cNvPr>
          <p:cNvSpPr>
            <a:spLocks noGrp="1"/>
          </p:cNvSpPr>
          <p:nvPr>
            <p:ph type="body" sz="quarter" idx="18"/>
          </p:nvPr>
        </p:nvSpPr>
        <p:spPr/>
        <p:txBody>
          <a:bodyPr/>
          <a:lstStyle/>
          <a:p>
            <a:r>
              <a:rPr lang="en-AU" dirty="0">
                <a:latin typeface="+mj-lt"/>
              </a:rPr>
              <a:t>For ‘Introduction’ by Yasar </a:t>
            </a:r>
            <a:r>
              <a:rPr lang="en-AU" dirty="0" err="1">
                <a:latin typeface="+mj-lt"/>
              </a:rPr>
              <a:t>Duyal</a:t>
            </a:r>
            <a:endParaRPr lang="en-AU" dirty="0">
              <a:latin typeface="+mj-lt"/>
            </a:endParaRPr>
          </a:p>
        </p:txBody>
      </p:sp>
      <p:sp>
        <p:nvSpPr>
          <p:cNvPr id="6" name="Text Placeholder 5">
            <a:extLst>
              <a:ext uri="{FF2B5EF4-FFF2-40B4-BE49-F238E27FC236}">
                <a16:creationId xmlns:a16="http://schemas.microsoft.com/office/drawing/2014/main" id="{8B84A789-4498-2709-BCE6-16967C984CC8}"/>
              </a:ext>
            </a:extLst>
          </p:cNvPr>
          <p:cNvSpPr>
            <a:spLocks noGrp="1"/>
          </p:cNvSpPr>
          <p:nvPr>
            <p:ph type="body" sz="quarter" idx="17"/>
          </p:nvPr>
        </p:nvSpPr>
        <p:spPr/>
        <p:txBody>
          <a:bodyPr/>
          <a:lstStyle/>
          <a:p>
            <a:pPr>
              <a:lnSpc>
                <a:spcPct val="150000"/>
              </a:lnSpc>
              <a:spcBef>
                <a:spcPts val="1200"/>
              </a:spcBef>
              <a:spcAft>
                <a:spcPts val="600"/>
              </a:spcAft>
            </a:pPr>
            <a:r>
              <a:rPr lang="en-AU" sz="1800" dirty="0">
                <a:effectLst/>
                <a:latin typeface="+mn-lt"/>
                <a:ea typeface="Calibri" panose="020F0502020204030204" pitchFamily="34" charset="0"/>
              </a:rPr>
              <a:t>This ‘Introduction’ to an anthology contains </a:t>
            </a:r>
            <a:r>
              <a:rPr lang="en-AU" sz="1800" dirty="0">
                <a:solidFill>
                  <a:schemeClr val="tx2"/>
                </a:solidFill>
                <a:effectLst/>
                <a:latin typeface="+mn-lt"/>
                <a:ea typeface="Calibri" panose="020F0502020204030204" pitchFamily="34" charset="0"/>
              </a:rPr>
              <a:t>technical and learning area specific words and phrases, nominalisation and complex sentences</a:t>
            </a:r>
            <a:r>
              <a:rPr lang="en-AU" sz="1800" dirty="0">
                <a:effectLst/>
                <a:latin typeface="+mn-lt"/>
                <a:ea typeface="Calibri" panose="020F0502020204030204" pitchFamily="34" charset="0"/>
              </a:rPr>
              <a:t>. Together with the discipline-specific content these features align with the moderately complex level of the Text complexity scale as per the </a:t>
            </a:r>
            <a:r>
              <a:rPr lang="en-AU" sz="1800" u="sng" dirty="0">
                <a:solidFill>
                  <a:srgbClr val="2F5496"/>
                </a:solidFill>
                <a:effectLst/>
                <a:latin typeface="+mn-lt"/>
                <a:ea typeface="Calibri" panose="020F0502020204030204" pitchFamily="34" charset="0"/>
                <a:hlinkClick r:id="rId3"/>
              </a:rPr>
              <a:t>National Literacy Learning Progression (NLLP) (V3)</a:t>
            </a:r>
            <a:r>
              <a:rPr lang="en-AU" sz="1800" u="sng" dirty="0">
                <a:solidFill>
                  <a:srgbClr val="2F5496"/>
                </a:solidFill>
                <a:effectLst/>
                <a:latin typeface="+mn-lt"/>
                <a:ea typeface="Calibri" panose="020F0502020204030204" pitchFamily="34" charset="0"/>
              </a:rPr>
              <a:t>.</a:t>
            </a:r>
            <a:r>
              <a:rPr lang="en-AU" sz="1800" dirty="0">
                <a:effectLst/>
                <a:latin typeface="+mn-lt"/>
                <a:ea typeface="Calibri" panose="020F0502020204030204" pitchFamily="34" charset="0"/>
              </a:rPr>
              <a:t> It provides students opportunities to engage with </a:t>
            </a:r>
            <a:r>
              <a:rPr lang="en-AU" sz="1800" dirty="0">
                <a:solidFill>
                  <a:schemeClr val="tx2"/>
                </a:solidFill>
                <a:effectLst/>
                <a:latin typeface="+mn-lt"/>
                <a:ea typeface="Calibri" panose="020F0502020204030204" pitchFamily="34" charset="0"/>
              </a:rPr>
              <a:t>a new form and text structure </a:t>
            </a:r>
            <a:r>
              <a:rPr lang="en-AU" sz="1800" dirty="0">
                <a:effectLst/>
                <a:latin typeface="+mn-lt"/>
                <a:ea typeface="Calibri" panose="020F0502020204030204" pitchFamily="34" charset="0"/>
              </a:rPr>
              <a:t>related to a specific learning area. </a:t>
            </a:r>
          </a:p>
          <a:p>
            <a:pPr>
              <a:spcBef>
                <a:spcPts val="1200"/>
              </a:spcBef>
              <a:spcAft>
                <a:spcPts val="600"/>
              </a:spcAft>
            </a:pPr>
            <a:r>
              <a:rPr lang="en-AU" sz="1800" dirty="0">
                <a:effectLst/>
                <a:latin typeface="+mn-lt"/>
                <a:ea typeface="Calibri" panose="020F0502020204030204" pitchFamily="34" charset="0"/>
              </a:rPr>
              <a:t>The text helps meet the </a:t>
            </a:r>
            <a:r>
              <a:rPr lang="en-AU" sz="1800" u="sng" dirty="0">
                <a:solidFill>
                  <a:srgbClr val="2F5496"/>
                </a:solidFill>
                <a:effectLst/>
                <a:latin typeface="+mn-lt"/>
                <a:ea typeface="Calibri" panose="020F0502020204030204" pitchFamily="34" charset="0"/>
                <a:hlinkClick r:id="rId4"/>
              </a:rPr>
              <a:t>Text requirements for English 7–10</a:t>
            </a:r>
            <a:r>
              <a:rPr lang="en-AU" sz="1800" dirty="0">
                <a:effectLst/>
                <a:latin typeface="+mn-lt"/>
                <a:ea typeface="Calibri" panose="020F0502020204030204" pitchFamily="34" charset="0"/>
              </a:rPr>
              <a:t> as students are required to engage with short texts, and a range of non-fiction texts that are widely regarded as quality literature.</a:t>
            </a:r>
            <a:r>
              <a:rPr lang="en-AU" sz="1800" b="1" dirty="0">
                <a:effectLst/>
                <a:latin typeface="+mn-lt"/>
                <a:ea typeface="Calibri" panose="020F0502020204030204" pitchFamily="34" charset="0"/>
              </a:rPr>
              <a:t> </a:t>
            </a:r>
            <a:endParaRPr lang="en-AU" sz="1800" dirty="0">
              <a:effectLst/>
              <a:latin typeface="+mn-lt"/>
              <a:ea typeface="Calibri" panose="020F0502020204030204" pitchFamily="34" charset="0"/>
            </a:endParaRPr>
          </a:p>
          <a:p>
            <a:endParaRPr lang="en-AU" dirty="0">
              <a:latin typeface="+mn-lt"/>
            </a:endParaRPr>
          </a:p>
        </p:txBody>
      </p:sp>
      <p:sp>
        <p:nvSpPr>
          <p:cNvPr id="2" name="Slide Number Placeholder 1">
            <a:extLst>
              <a:ext uri="{FF2B5EF4-FFF2-40B4-BE49-F238E27FC236}">
                <a16:creationId xmlns:a16="http://schemas.microsoft.com/office/drawing/2014/main" id="{EF28B11A-0055-7732-6207-FC4EE05D16F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1249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Sharing learning intentions and success criteria</a:t>
            </a:r>
          </a:p>
        </p:txBody>
      </p:sp>
    </p:spTree>
    <p:extLst>
      <p:ext uri="{BB962C8B-B14F-4D97-AF65-F5344CB8AC3E}">
        <p14:creationId xmlns:p14="http://schemas.microsoft.com/office/powerpoint/2010/main" val="236516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4" name="Picture Placeholder 3">
            <a:extLst>
              <a:ext uri="{FF2B5EF4-FFF2-40B4-BE49-F238E27FC236}">
                <a16:creationId xmlns:a16="http://schemas.microsoft.com/office/drawing/2014/main" id="{7B45E5B2-29BA-F42A-6F64-0F4BC2308117}"/>
              </a:ext>
            </a:extLst>
          </p:cNvPr>
          <p:cNvSpPr>
            <a:spLocks noGrp="1"/>
          </p:cNvSpPr>
          <p:nvPr>
            <p:ph type="pic" sz="quarter" idx="13"/>
          </p:nvPr>
        </p:nvSpPr>
        <p:spPr/>
        <p:txBody>
          <a:bodyPr/>
          <a:lstStyle/>
          <a:p>
            <a:pPr>
              <a:lnSpc>
                <a:spcPct val="150000"/>
              </a:lnSpc>
            </a:pPr>
            <a:r>
              <a:rPr lang="en-AU" sz="1800" b="1" dirty="0">
                <a:solidFill>
                  <a:schemeClr val="accent1"/>
                </a:solidFill>
                <a:latin typeface="+mj-lt"/>
                <a:cs typeface="Arial" panose="020B0604020202020204" pitchFamily="34" charset="0"/>
              </a:rPr>
              <a:t>We are learning to</a:t>
            </a:r>
            <a:endParaRPr lang="en-AU" sz="1800" b="1" dirty="0">
              <a:solidFill>
                <a:schemeClr val="accent1"/>
              </a:solidFill>
              <a:latin typeface="+mj-lt"/>
              <a:ea typeface="+mn-lt"/>
              <a:cs typeface="Arial" panose="020B0604020202020204" pitchFamily="34" charset="0"/>
            </a:endParaRPr>
          </a:p>
          <a:p>
            <a:pPr marL="342900" indent="-342900">
              <a:lnSpc>
                <a:spcPct val="150000"/>
              </a:lnSpc>
              <a:buFont typeface="Arial" panose="020B0604020202020204" pitchFamily="34" charset="0"/>
              <a:buChar char="•"/>
            </a:pPr>
            <a:r>
              <a:rPr lang="en-AU" sz="1800" dirty="0">
                <a:latin typeface="+mn-lt"/>
                <a:cs typeface="Arial" panose="020B0604020202020204" pitchFamily="34" charset="0"/>
              </a:rPr>
              <a:t>identify the codes and conventions of an editor’s introduction to a collection of writing</a:t>
            </a:r>
          </a:p>
          <a:p>
            <a:pPr marL="342900" indent="-342900">
              <a:lnSpc>
                <a:spcPct val="150000"/>
              </a:lnSpc>
              <a:buFont typeface="Arial" panose="020B0604020202020204" pitchFamily="34" charset="0"/>
              <a:buChar char="•"/>
            </a:pPr>
            <a:r>
              <a:rPr lang="en-AU" sz="1800" dirty="0">
                <a:latin typeface="+mn-lt"/>
                <a:cs typeface="Arial" panose="020B0604020202020204" pitchFamily="34" charset="0"/>
              </a:rPr>
              <a:t>understand how language is used to achieve the writer’s purpose</a:t>
            </a:r>
          </a:p>
          <a:p>
            <a:pPr marL="342900" indent="-342900">
              <a:lnSpc>
                <a:spcPct val="150000"/>
              </a:lnSpc>
              <a:buFont typeface="Arial" panose="020B0604020202020204" pitchFamily="34" charset="0"/>
              <a:buChar char="•"/>
            </a:pPr>
            <a:r>
              <a:rPr lang="en-AU" sz="1800" dirty="0">
                <a:latin typeface="+mn-lt"/>
                <a:cs typeface="Arial" panose="020B0604020202020204" pitchFamily="34" charset="0"/>
              </a:rPr>
              <a:t>[insert learning intention].</a:t>
            </a:r>
          </a:p>
          <a:p>
            <a:pPr>
              <a:lnSpc>
                <a:spcPct val="150000"/>
              </a:lnSpc>
            </a:pPr>
            <a:r>
              <a:rPr lang="en-AU" sz="1800" b="1" dirty="0">
                <a:solidFill>
                  <a:schemeClr val="accent1"/>
                </a:solidFill>
                <a:latin typeface="+mj-lt"/>
                <a:cs typeface="Arial" panose="020B0604020202020204" pitchFamily="34" charset="0"/>
              </a:rPr>
              <a:t>We can</a:t>
            </a:r>
            <a:endParaRPr lang="en-US" sz="1800" dirty="0">
              <a:solidFill>
                <a:schemeClr val="accent1"/>
              </a:solidFill>
              <a:latin typeface="+mj-lt"/>
              <a:cs typeface="Arial" panose="020B0604020202020204" pitchFamily="34" charset="0"/>
            </a:endParaRPr>
          </a:p>
          <a:p>
            <a:pPr marL="342900" indent="-342900">
              <a:lnSpc>
                <a:spcPct val="150000"/>
              </a:lnSpc>
              <a:buFont typeface="Arial"/>
              <a:buChar char="•"/>
            </a:pPr>
            <a:r>
              <a:rPr lang="en-AU" sz="1800" dirty="0">
                <a:latin typeface="+mn-lt"/>
                <a:cs typeface="Arial" panose="020B0604020202020204" pitchFamily="34" charset="0"/>
              </a:rPr>
              <a:t>[classroom teacher to insert co-constructed success criteria]</a:t>
            </a:r>
            <a:endParaRPr lang="en-US" sz="1800" dirty="0">
              <a:latin typeface="+mn-lt"/>
              <a:cs typeface="Arial" panose="020B0604020202020204" pitchFamily="34" charset="0"/>
            </a:endParaRPr>
          </a:p>
          <a:p>
            <a:pPr marL="342900" indent="-342900">
              <a:lnSpc>
                <a:spcPct val="150000"/>
              </a:lnSpc>
              <a:buFont typeface="Arial"/>
              <a:buChar char="•"/>
            </a:pPr>
            <a:r>
              <a:rPr lang="en-AU" sz="1800" dirty="0">
                <a:latin typeface="+mn-lt"/>
                <a:ea typeface="+mn-lt"/>
                <a:cs typeface="Arial" panose="020B0604020202020204" pitchFamily="34" charset="0"/>
              </a:rPr>
              <a:t>[classroom teacher to insert co-constructed success criteria]</a:t>
            </a:r>
            <a:endParaRPr lang="en-US" sz="1800" dirty="0">
              <a:latin typeface="+mn-lt"/>
              <a:ea typeface="+mn-lt"/>
              <a:cs typeface="Arial" panose="020B0604020202020204" pitchFamily="34" charset="0"/>
            </a:endParaRPr>
          </a:p>
          <a:p>
            <a:pPr marL="342900" indent="-342900">
              <a:lnSpc>
                <a:spcPct val="150000"/>
              </a:lnSpc>
              <a:buFont typeface="Arial"/>
              <a:buChar char="•"/>
            </a:pPr>
            <a:r>
              <a:rPr lang="en-AU" sz="1800" dirty="0">
                <a:latin typeface="+mn-lt"/>
                <a:ea typeface="+mn-lt"/>
                <a:cs typeface="Arial" panose="020B0604020202020204" pitchFamily="34" charset="0"/>
              </a:rPr>
              <a:t>[classroom teacher to insert co-constructed success criteria].</a:t>
            </a:r>
            <a:endParaRPr lang="en-AU" sz="1800" dirty="0">
              <a:latin typeface="+mn-lt"/>
              <a:cs typeface="Arial" panose="020B0604020202020204" pitchFamily="34" charset="0"/>
            </a:endParaRPr>
          </a:p>
          <a:p>
            <a:endParaRPr lang="en-AU" sz="1800" dirty="0"/>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6489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a:latin typeface="+mj-lt"/>
              </a:rPr>
              <a:t>Lessons</a:t>
            </a:r>
          </a:p>
        </p:txBody>
      </p:sp>
      <p:grpSp>
        <p:nvGrpSpPr>
          <p:cNvPr id="6" name="Group 5" descr="The opening of an introduction">
            <a:extLst>
              <a:ext uri="{FF2B5EF4-FFF2-40B4-BE49-F238E27FC236}">
                <a16:creationId xmlns:a16="http://schemas.microsoft.com/office/drawing/2014/main" id="{DF2DB97E-02D4-1280-A008-A64211EED972}"/>
              </a:ext>
            </a:extLst>
          </p:cNvPr>
          <p:cNvGrpSpPr/>
          <p:nvPr/>
        </p:nvGrpSpPr>
        <p:grpSpPr>
          <a:xfrm>
            <a:off x="360000" y="1266959"/>
            <a:ext cx="4775638" cy="1045440"/>
            <a:chOff x="360000" y="1266959"/>
            <a:chExt cx="4775638" cy="1045440"/>
          </a:xfrm>
        </p:grpSpPr>
        <p:sp>
          <p:nvSpPr>
            <p:cNvPr id="8" name="Rectangle: Rounded Corners 7">
              <a:extLst>
                <a:ext uri="{FF2B5EF4-FFF2-40B4-BE49-F238E27FC236}">
                  <a16:creationId xmlns:a16="http://schemas.microsoft.com/office/drawing/2014/main" id="{A4CDB288-D8E4-815F-52F4-DBA89740DDC8}"/>
                </a:ext>
                <a:ext uri="{C183D7F6-B498-43B3-948B-1728B52AA6E4}">
                  <adec:decorative xmlns:adec="http://schemas.microsoft.com/office/drawing/2017/decorative" val="1"/>
                </a:ext>
              </a:extLst>
            </p:cNvPr>
            <p:cNvSpPr/>
            <p:nvPr/>
          </p:nvSpPr>
          <p:spPr>
            <a:xfrm>
              <a:off x="1037782" y="133098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AU" dirty="0">
                  <a:solidFill>
                    <a:schemeClr val="accent1"/>
                  </a:solidFill>
                  <a:latin typeface="+mj-lt"/>
                  <a:hlinkClick r:id="rId3" action="ppaction://hlinksldjump"/>
                </a:rPr>
                <a:t>The opening of an introduction</a:t>
              </a:r>
              <a:endParaRPr lang="en-AU" dirty="0">
                <a:solidFill>
                  <a:schemeClr val="accent1"/>
                </a:solidFill>
                <a:latin typeface="+mj-lt"/>
              </a:endParaRPr>
            </a:p>
          </p:txBody>
        </p:sp>
        <p:sp>
          <p:nvSpPr>
            <p:cNvPr id="9" name="Oval 8">
              <a:hlinkClick r:id="rId4" action="ppaction://hlinksldjump"/>
              <a:extLst>
                <a:ext uri="{FF2B5EF4-FFF2-40B4-BE49-F238E27FC236}">
                  <a16:creationId xmlns:a16="http://schemas.microsoft.com/office/drawing/2014/main" id="{4DA2E15D-11E6-3D50-2E84-1FAC502A96D6}"/>
                </a:ext>
              </a:extLst>
            </p:cNvPr>
            <p:cNvSpPr/>
            <p:nvPr/>
          </p:nvSpPr>
          <p:spPr>
            <a:xfrm>
              <a:off x="360000" y="12669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1</a:t>
              </a:r>
            </a:p>
          </p:txBody>
        </p:sp>
      </p:grpSp>
      <p:grpSp>
        <p:nvGrpSpPr>
          <p:cNvPr id="10" name="Group 9" descr="Author’s context, purpose and audience">
            <a:extLst>
              <a:ext uri="{FF2B5EF4-FFF2-40B4-BE49-F238E27FC236}">
                <a16:creationId xmlns:a16="http://schemas.microsoft.com/office/drawing/2014/main" id="{EDE775AC-F5E8-9FE8-5E7F-79F103AAD1AA}"/>
              </a:ext>
            </a:extLst>
          </p:cNvPr>
          <p:cNvGrpSpPr/>
          <p:nvPr/>
        </p:nvGrpSpPr>
        <p:grpSpPr>
          <a:xfrm>
            <a:off x="360000" y="2362859"/>
            <a:ext cx="4775638" cy="1045440"/>
            <a:chOff x="360000" y="2362859"/>
            <a:chExt cx="4775638" cy="1045440"/>
          </a:xfrm>
        </p:grpSpPr>
        <p:sp>
          <p:nvSpPr>
            <p:cNvPr id="11" name="Rectangle: Rounded Corners 10">
              <a:extLst>
                <a:ext uri="{FF2B5EF4-FFF2-40B4-BE49-F238E27FC236}">
                  <a16:creationId xmlns:a16="http://schemas.microsoft.com/office/drawing/2014/main" id="{A3E3BB2B-625E-06EE-BC9D-CEF3E468A055}"/>
                </a:ext>
                <a:ext uri="{C183D7F6-B498-43B3-948B-1728B52AA6E4}">
                  <adec:decorative xmlns:adec="http://schemas.microsoft.com/office/drawing/2017/decorative" val="1"/>
                </a:ext>
              </a:extLst>
            </p:cNvPr>
            <p:cNvSpPr/>
            <p:nvPr/>
          </p:nvSpPr>
          <p:spPr>
            <a:xfrm>
              <a:off x="1037782" y="242688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AU" dirty="0">
                  <a:solidFill>
                    <a:schemeClr val="accent1"/>
                  </a:solidFill>
                  <a:latin typeface="+mj-lt"/>
                  <a:hlinkClick r:id="rId5" action="ppaction://hlinksldjump"/>
                </a:rPr>
                <a:t>Author’s context, purpose and audience</a:t>
              </a:r>
              <a:endParaRPr lang="en-AU" dirty="0">
                <a:solidFill>
                  <a:schemeClr val="accent1"/>
                </a:solidFill>
                <a:latin typeface="+mj-lt"/>
              </a:endParaRPr>
            </a:p>
          </p:txBody>
        </p:sp>
        <p:sp>
          <p:nvSpPr>
            <p:cNvPr id="12" name="Oval 11">
              <a:hlinkClick r:id="rId4" action="ppaction://hlinksldjump"/>
              <a:extLst>
                <a:ext uri="{FF2B5EF4-FFF2-40B4-BE49-F238E27FC236}">
                  <a16:creationId xmlns:a16="http://schemas.microsoft.com/office/drawing/2014/main" id="{B542D8B5-E6FF-B817-00B7-BB0416A664D8}"/>
                </a:ext>
              </a:extLst>
            </p:cNvPr>
            <p:cNvSpPr/>
            <p:nvPr/>
          </p:nvSpPr>
          <p:spPr>
            <a:xfrm>
              <a:off x="360000" y="23628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2</a:t>
              </a:r>
            </a:p>
          </p:txBody>
        </p:sp>
      </p:grpSp>
      <p:grpSp>
        <p:nvGrpSpPr>
          <p:cNvPr id="13" name="Group 12" descr="Tone">
            <a:extLst>
              <a:ext uri="{FF2B5EF4-FFF2-40B4-BE49-F238E27FC236}">
                <a16:creationId xmlns:a16="http://schemas.microsoft.com/office/drawing/2014/main" id="{BF9FFE13-7CD5-A314-B0B6-B42D27EAE4B7}"/>
              </a:ext>
            </a:extLst>
          </p:cNvPr>
          <p:cNvGrpSpPr/>
          <p:nvPr/>
        </p:nvGrpSpPr>
        <p:grpSpPr>
          <a:xfrm>
            <a:off x="360000" y="3458759"/>
            <a:ext cx="4775638" cy="1045440"/>
            <a:chOff x="360000" y="3458759"/>
            <a:chExt cx="4775638" cy="1045440"/>
          </a:xfrm>
        </p:grpSpPr>
        <p:sp>
          <p:nvSpPr>
            <p:cNvPr id="14" name="Rectangle: Rounded Corners 13">
              <a:extLst>
                <a:ext uri="{FF2B5EF4-FFF2-40B4-BE49-F238E27FC236}">
                  <a16:creationId xmlns:a16="http://schemas.microsoft.com/office/drawing/2014/main" id="{5010BB9E-2183-63F9-6466-60E5B7C9338D}"/>
                </a:ext>
                <a:ext uri="{C183D7F6-B498-43B3-948B-1728B52AA6E4}">
                  <adec:decorative xmlns:adec="http://schemas.microsoft.com/office/drawing/2017/decorative" val="1"/>
                </a:ext>
              </a:extLst>
            </p:cNvPr>
            <p:cNvSpPr/>
            <p:nvPr/>
          </p:nvSpPr>
          <p:spPr>
            <a:xfrm>
              <a:off x="1037782" y="352278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hlinkClick r:id="rId6" action="ppaction://hlinksldjump"/>
                </a:rPr>
                <a:t>Tone</a:t>
              </a:r>
              <a:endParaRPr lang="en-US" dirty="0">
                <a:solidFill>
                  <a:schemeClr val="accent1"/>
                </a:solidFill>
                <a:latin typeface="+mj-lt"/>
              </a:endParaRPr>
            </a:p>
          </p:txBody>
        </p:sp>
        <p:sp>
          <p:nvSpPr>
            <p:cNvPr id="15" name="Oval 14">
              <a:hlinkClick r:id="rId4" action="ppaction://hlinksldjump"/>
              <a:extLst>
                <a:ext uri="{FF2B5EF4-FFF2-40B4-BE49-F238E27FC236}">
                  <a16:creationId xmlns:a16="http://schemas.microsoft.com/office/drawing/2014/main" id="{ACC0DFA0-D4D9-BF6B-7F83-CACB614F75C6}"/>
                </a:ext>
              </a:extLst>
            </p:cNvPr>
            <p:cNvSpPr/>
            <p:nvPr/>
          </p:nvSpPr>
          <p:spPr>
            <a:xfrm>
              <a:off x="360000" y="34587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3</a:t>
              </a:r>
            </a:p>
          </p:txBody>
        </p:sp>
      </p:grpSp>
      <p:grpSp>
        <p:nvGrpSpPr>
          <p:cNvPr id="16" name="Group 15" descr="Grammar in context">
            <a:extLst>
              <a:ext uri="{FF2B5EF4-FFF2-40B4-BE49-F238E27FC236}">
                <a16:creationId xmlns:a16="http://schemas.microsoft.com/office/drawing/2014/main" id="{8FC24AC6-EA21-41FE-D7BC-18320437774E}"/>
              </a:ext>
            </a:extLst>
          </p:cNvPr>
          <p:cNvGrpSpPr/>
          <p:nvPr/>
        </p:nvGrpSpPr>
        <p:grpSpPr>
          <a:xfrm>
            <a:off x="360000" y="4554659"/>
            <a:ext cx="4775638" cy="1045440"/>
            <a:chOff x="360000" y="4554659"/>
            <a:chExt cx="4775638" cy="1045440"/>
          </a:xfrm>
        </p:grpSpPr>
        <p:sp>
          <p:nvSpPr>
            <p:cNvPr id="17" name="Rectangle: Rounded Corners 16">
              <a:extLst>
                <a:ext uri="{FF2B5EF4-FFF2-40B4-BE49-F238E27FC236}">
                  <a16:creationId xmlns:a16="http://schemas.microsoft.com/office/drawing/2014/main" id="{52CFE47C-86EF-E36D-519C-51927BBCB8A3}"/>
                </a:ext>
                <a:ext uri="{C183D7F6-B498-43B3-948B-1728B52AA6E4}">
                  <adec:decorative xmlns:adec="http://schemas.microsoft.com/office/drawing/2017/decorative" val="1"/>
                </a:ext>
              </a:extLst>
            </p:cNvPr>
            <p:cNvSpPr/>
            <p:nvPr/>
          </p:nvSpPr>
          <p:spPr>
            <a:xfrm>
              <a:off x="1037782" y="461868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hlinkClick r:id="rId7" action="ppaction://hlinksldjump"/>
                </a:rPr>
                <a:t>Grammar in context</a:t>
              </a:r>
              <a:endParaRPr lang="en-US" dirty="0">
                <a:solidFill>
                  <a:schemeClr val="accent1"/>
                </a:solidFill>
                <a:latin typeface="+mj-lt"/>
              </a:endParaRPr>
            </a:p>
          </p:txBody>
        </p:sp>
        <p:sp>
          <p:nvSpPr>
            <p:cNvPr id="18" name="Oval 17">
              <a:hlinkClick r:id="rId4" action="ppaction://hlinksldjump"/>
              <a:extLst>
                <a:ext uri="{FF2B5EF4-FFF2-40B4-BE49-F238E27FC236}">
                  <a16:creationId xmlns:a16="http://schemas.microsoft.com/office/drawing/2014/main" id="{50EF20BC-8ABA-E472-AA8B-F2ACFC0786D0}"/>
                </a:ext>
              </a:extLst>
            </p:cNvPr>
            <p:cNvSpPr/>
            <p:nvPr/>
          </p:nvSpPr>
          <p:spPr>
            <a:xfrm>
              <a:off x="360000" y="45546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4</a:t>
              </a:r>
            </a:p>
          </p:txBody>
        </p:sp>
      </p:grpSp>
      <p:grpSp>
        <p:nvGrpSpPr>
          <p:cNvPr id="19" name="Group 18" descr="Vocabulary and spelling">
            <a:extLst>
              <a:ext uri="{FF2B5EF4-FFF2-40B4-BE49-F238E27FC236}">
                <a16:creationId xmlns:a16="http://schemas.microsoft.com/office/drawing/2014/main" id="{16E57FBC-7E08-AA11-7DE0-F95F48918CE8}"/>
              </a:ext>
            </a:extLst>
          </p:cNvPr>
          <p:cNvGrpSpPr/>
          <p:nvPr/>
        </p:nvGrpSpPr>
        <p:grpSpPr>
          <a:xfrm>
            <a:off x="360000" y="5650560"/>
            <a:ext cx="4775638" cy="1045440"/>
            <a:chOff x="360000" y="5650560"/>
            <a:chExt cx="4775638" cy="1045440"/>
          </a:xfrm>
        </p:grpSpPr>
        <p:sp>
          <p:nvSpPr>
            <p:cNvPr id="32" name="Rectangle: Rounded Corners 31">
              <a:extLst>
                <a:ext uri="{FF2B5EF4-FFF2-40B4-BE49-F238E27FC236}">
                  <a16:creationId xmlns:a16="http://schemas.microsoft.com/office/drawing/2014/main" id="{3DEB2EEE-A1E2-A6FA-CB22-B1FA79C0AC11}"/>
                </a:ext>
                <a:ext uri="{C183D7F6-B498-43B3-948B-1728B52AA6E4}">
                  <adec:decorative xmlns:adec="http://schemas.microsoft.com/office/drawing/2017/decorative" val="1"/>
                </a:ext>
              </a:extLst>
            </p:cNvPr>
            <p:cNvSpPr/>
            <p:nvPr/>
          </p:nvSpPr>
          <p:spPr>
            <a:xfrm>
              <a:off x="1037782" y="5714583"/>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hlinkClick r:id="rId8" action="ppaction://hlinksldjump"/>
                </a:rPr>
                <a:t>Vocabulary and spelling</a:t>
              </a:r>
              <a:endParaRPr lang="en-US" dirty="0">
                <a:solidFill>
                  <a:schemeClr val="accent1"/>
                </a:solidFill>
                <a:latin typeface="+mj-lt"/>
              </a:endParaRPr>
            </a:p>
          </p:txBody>
        </p:sp>
        <p:sp>
          <p:nvSpPr>
            <p:cNvPr id="33" name="Oval 32">
              <a:hlinkClick r:id="rId4" action="ppaction://hlinksldjump"/>
              <a:extLst>
                <a:ext uri="{FF2B5EF4-FFF2-40B4-BE49-F238E27FC236}">
                  <a16:creationId xmlns:a16="http://schemas.microsoft.com/office/drawing/2014/main" id="{940EDC20-ECE4-DD56-89A6-37DBE60BC258}"/>
                </a:ext>
              </a:extLst>
            </p:cNvPr>
            <p:cNvSpPr/>
            <p:nvPr/>
          </p:nvSpPr>
          <p:spPr>
            <a:xfrm>
              <a:off x="360000" y="5650560"/>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5</a:t>
              </a:r>
            </a:p>
          </p:txBody>
        </p:sp>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C2AF7-1BBF-C265-B967-FAD8E369053B}"/>
              </a:ext>
            </a:extLst>
          </p:cNvPr>
          <p:cNvSpPr>
            <a:spLocks noGrp="1"/>
          </p:cNvSpPr>
          <p:nvPr>
            <p:ph type="ctrTitle"/>
          </p:nvPr>
        </p:nvSpPr>
        <p:spPr/>
        <p:txBody>
          <a:bodyPr/>
          <a:lstStyle/>
          <a:p>
            <a:r>
              <a:rPr lang="en-AU">
                <a:latin typeface="+mj-lt"/>
              </a:rPr>
              <a:t>The opening of an introduction</a:t>
            </a:r>
          </a:p>
        </p:txBody>
      </p:sp>
    </p:spTree>
    <p:extLst>
      <p:ext uri="{BB962C8B-B14F-4D97-AF65-F5344CB8AC3E}">
        <p14:creationId xmlns:p14="http://schemas.microsoft.com/office/powerpoint/2010/main" val="319153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3D52A0-6362-BB57-7D1B-92968FBE351F}"/>
              </a:ext>
            </a:extLst>
          </p:cNvPr>
          <p:cNvSpPr>
            <a:spLocks noGrp="1"/>
          </p:cNvSpPr>
          <p:nvPr>
            <p:ph type="title"/>
          </p:nvPr>
        </p:nvSpPr>
        <p:spPr/>
        <p:txBody>
          <a:bodyPr/>
          <a:lstStyle/>
          <a:p>
            <a:r>
              <a:rPr lang="en-AU">
                <a:latin typeface="+mj-lt"/>
              </a:rPr>
              <a:t>What are the features of an introduction to a collection?</a:t>
            </a:r>
          </a:p>
        </p:txBody>
      </p:sp>
      <p:sp>
        <p:nvSpPr>
          <p:cNvPr id="5" name="Text Placeholder 4">
            <a:extLst>
              <a:ext uri="{FF2B5EF4-FFF2-40B4-BE49-F238E27FC236}">
                <a16:creationId xmlns:a16="http://schemas.microsoft.com/office/drawing/2014/main" id="{4DDCEA8C-8128-03E7-9933-B134C7CBD52D}"/>
              </a:ext>
            </a:extLst>
          </p:cNvPr>
          <p:cNvSpPr>
            <a:spLocks noGrp="1"/>
          </p:cNvSpPr>
          <p:nvPr>
            <p:ph type="body" sz="quarter" idx="17"/>
          </p:nvPr>
        </p:nvSpPr>
        <p:spPr>
          <a:xfrm>
            <a:off x="360000" y="1144299"/>
            <a:ext cx="10764000" cy="5551701"/>
          </a:xfrm>
        </p:spPr>
        <p:txBody>
          <a:bodyPr vert="horz" lIns="0" tIns="0" rIns="0" bIns="0" rtlCol="0" anchor="t">
            <a:noAutofit/>
          </a:bodyPr>
          <a:lstStyle/>
          <a:p>
            <a:pPr algn="l" fontAlgn="base"/>
            <a:r>
              <a:rPr lang="en-AU" sz="1800" b="1" i="0" dirty="0">
                <a:effectLst/>
                <a:latin typeface="+mn-lt"/>
                <a:cs typeface="Arial"/>
              </a:rPr>
              <a:t>Purpose </a:t>
            </a:r>
            <a:r>
              <a:rPr lang="en-AU" sz="1800" i="0" dirty="0">
                <a:effectLst/>
                <a:latin typeface="+mn-lt"/>
                <a:cs typeface="Arial"/>
              </a:rPr>
              <a:t>–</a:t>
            </a:r>
            <a:r>
              <a:rPr lang="en-AU" sz="1800" b="1" i="0" dirty="0">
                <a:effectLst/>
                <a:latin typeface="+mn-lt"/>
                <a:cs typeface="Arial"/>
              </a:rPr>
              <a:t> </a:t>
            </a:r>
            <a:r>
              <a:rPr lang="en-AU" sz="1800" dirty="0">
                <a:latin typeface="+mn-lt"/>
                <a:cs typeface="Arial"/>
              </a:rPr>
              <a:t>t</a:t>
            </a:r>
            <a:r>
              <a:rPr lang="en-AU" sz="1800" b="0" i="0" dirty="0">
                <a:effectLst/>
                <a:latin typeface="+mn-lt"/>
                <a:cs typeface="Arial"/>
              </a:rPr>
              <a:t>he introduction usually explains the purpose of the collection and what it aims to achieve. </a:t>
            </a:r>
          </a:p>
          <a:p>
            <a:pPr algn="l" fontAlgn="base"/>
            <a:r>
              <a:rPr lang="en-AU" sz="1800" b="1" i="0" dirty="0">
                <a:effectLst/>
                <a:latin typeface="+mn-lt"/>
                <a:cs typeface="Arial"/>
              </a:rPr>
              <a:t>Context</a:t>
            </a:r>
            <a:r>
              <a:rPr lang="en-AU" sz="1800" b="0" i="0" dirty="0">
                <a:effectLst/>
                <a:latin typeface="+mn-lt"/>
                <a:cs typeface="Arial"/>
              </a:rPr>
              <a:t> </a:t>
            </a:r>
            <a:r>
              <a:rPr lang="en-AU" sz="1800" i="0" dirty="0">
                <a:effectLst/>
                <a:latin typeface="+mn-lt"/>
                <a:cs typeface="Arial"/>
              </a:rPr>
              <a:t>–</a:t>
            </a:r>
            <a:r>
              <a:rPr lang="en-AU" sz="1800" b="0" i="0" dirty="0">
                <a:effectLst/>
                <a:latin typeface="+mn-lt"/>
                <a:cs typeface="Arial"/>
              </a:rPr>
              <a:t> background information may be provided regarding the authors, the historical or cultural context of the works, or the significance of the themes explored in the collection.</a:t>
            </a:r>
          </a:p>
          <a:p>
            <a:pPr algn="l" fontAlgn="base"/>
            <a:r>
              <a:rPr lang="en-AU" sz="1800" b="1" i="0" dirty="0">
                <a:effectLst/>
                <a:latin typeface="+mn-lt"/>
                <a:cs typeface="Arial"/>
              </a:rPr>
              <a:t>Target Audience</a:t>
            </a:r>
            <a:r>
              <a:rPr lang="en-AU" sz="1800" b="0" i="0" dirty="0">
                <a:effectLst/>
                <a:latin typeface="+mn-lt"/>
                <a:cs typeface="Arial"/>
              </a:rPr>
              <a:t> </a:t>
            </a:r>
            <a:r>
              <a:rPr lang="en-AU" sz="1800" i="0" dirty="0">
                <a:effectLst/>
                <a:latin typeface="+mn-lt"/>
                <a:cs typeface="Arial"/>
              </a:rPr>
              <a:t>–</a:t>
            </a:r>
            <a:r>
              <a:rPr lang="en-AU" sz="1800" b="0" i="0" dirty="0">
                <a:effectLst/>
                <a:latin typeface="+mn-lt"/>
                <a:cs typeface="Arial"/>
              </a:rPr>
              <a:t> it may indicate who the intended audience is, whether general readers, students, or specific interest groups.</a:t>
            </a:r>
          </a:p>
          <a:p>
            <a:pPr algn="l" fontAlgn="base"/>
            <a:r>
              <a:rPr lang="en-AU" sz="1800" b="1" dirty="0">
                <a:latin typeface="+mn-lt"/>
                <a:cs typeface="Arial"/>
              </a:rPr>
              <a:t>Form </a:t>
            </a:r>
            <a:r>
              <a:rPr lang="en-AU" sz="1800" dirty="0">
                <a:latin typeface="+mn-lt"/>
                <a:cs typeface="Arial"/>
              </a:rPr>
              <a:t>–</a:t>
            </a:r>
            <a:r>
              <a:rPr lang="en-AU" sz="1800" b="1" dirty="0">
                <a:latin typeface="+mn-lt"/>
                <a:cs typeface="Arial"/>
              </a:rPr>
              <a:t> </a:t>
            </a:r>
            <a:r>
              <a:rPr lang="en-AU" sz="1800" dirty="0">
                <a:latin typeface="+mn-lt"/>
                <a:cs typeface="Arial"/>
              </a:rPr>
              <a:t>the introduction may incorporate elements of informative, persuasive, and analytical writing.</a:t>
            </a:r>
            <a:endParaRPr lang="en-AU" sz="1800" b="0" i="0" dirty="0">
              <a:effectLst/>
              <a:latin typeface="+mn-lt"/>
              <a:cs typeface="Arial"/>
            </a:endParaRPr>
          </a:p>
          <a:p>
            <a:pPr algn="l" fontAlgn="base"/>
            <a:r>
              <a:rPr lang="en-AU" sz="1800" b="1" i="0" dirty="0">
                <a:effectLst/>
                <a:latin typeface="+mn-lt"/>
                <a:cs typeface="Arial"/>
              </a:rPr>
              <a:t>Tone</a:t>
            </a:r>
            <a:r>
              <a:rPr lang="en-AU" sz="1800" b="0" i="0" dirty="0">
                <a:effectLst/>
                <a:latin typeface="+mn-lt"/>
                <a:cs typeface="Arial"/>
              </a:rPr>
              <a:t> </a:t>
            </a:r>
            <a:r>
              <a:rPr lang="en-AU" sz="1800" i="0" dirty="0">
                <a:effectLst/>
                <a:latin typeface="+mn-lt"/>
                <a:cs typeface="Arial"/>
              </a:rPr>
              <a:t>–</a:t>
            </a:r>
            <a:r>
              <a:rPr lang="en-AU" sz="1800" b="0" i="0" dirty="0">
                <a:effectLst/>
                <a:latin typeface="+mn-lt"/>
                <a:cs typeface="Arial"/>
              </a:rPr>
              <a:t> the tone of the introduction sets the mood for the collection. </a:t>
            </a:r>
          </a:p>
          <a:p>
            <a:pPr algn="l" fontAlgn="base"/>
            <a:r>
              <a:rPr lang="en-AU" sz="1800" b="1" i="0" dirty="0">
                <a:effectLst/>
                <a:latin typeface="+mn-lt"/>
                <a:cs typeface="Arial"/>
              </a:rPr>
              <a:t>Engagement with the Reader</a:t>
            </a:r>
            <a:r>
              <a:rPr lang="en-AU" sz="1800" b="0" i="0" dirty="0">
                <a:effectLst/>
                <a:latin typeface="+mn-lt"/>
                <a:cs typeface="Arial"/>
              </a:rPr>
              <a:t> </a:t>
            </a:r>
            <a:r>
              <a:rPr lang="en-AU" sz="1800" i="0" dirty="0">
                <a:effectLst/>
                <a:latin typeface="+mn-lt"/>
                <a:cs typeface="Arial"/>
              </a:rPr>
              <a:t>–</a:t>
            </a:r>
            <a:r>
              <a:rPr lang="en-AU" sz="1800" b="0" i="0" dirty="0">
                <a:effectLst/>
                <a:latin typeface="+mn-lt"/>
                <a:cs typeface="Arial"/>
              </a:rPr>
              <a:t> an effective introduction may invite readers to engage with the texts in a specific way or encourage them to reflect on their own experiences in relation to the themes presented.</a:t>
            </a:r>
          </a:p>
          <a:p>
            <a:pPr algn="l" fontAlgn="base"/>
            <a:r>
              <a:rPr lang="en-AU" sz="1800" b="1" i="0" dirty="0">
                <a:effectLst/>
                <a:latin typeface="+mn-lt"/>
                <a:cs typeface="Arial"/>
              </a:rPr>
              <a:t>Significance</a:t>
            </a:r>
            <a:r>
              <a:rPr lang="en-AU" sz="1800" b="0" i="0" dirty="0">
                <a:effectLst/>
                <a:latin typeface="+mn-lt"/>
                <a:cs typeface="Arial"/>
              </a:rPr>
              <a:t> </a:t>
            </a:r>
            <a:r>
              <a:rPr lang="en-AU" sz="1800" i="0" dirty="0">
                <a:effectLst/>
                <a:latin typeface="+mn-lt"/>
                <a:cs typeface="Arial"/>
              </a:rPr>
              <a:t>–</a:t>
            </a:r>
            <a:r>
              <a:rPr lang="en-AU" sz="1800" b="0" i="0" dirty="0">
                <a:effectLst/>
                <a:latin typeface="+mn-lt"/>
                <a:cs typeface="Arial"/>
              </a:rPr>
              <a:t> the introduction may articulate the significance of the collection in the broader context of literature, culture, or social issues, emphasising why the reader should care about the content.</a:t>
            </a:r>
          </a:p>
          <a:p>
            <a:endParaRPr lang="en-AU" dirty="0">
              <a:latin typeface="+mn-lt"/>
            </a:endParaRPr>
          </a:p>
        </p:txBody>
      </p:sp>
      <p:sp>
        <p:nvSpPr>
          <p:cNvPr id="2" name="Slide Number Placeholder 1">
            <a:extLst>
              <a:ext uri="{FF2B5EF4-FFF2-40B4-BE49-F238E27FC236}">
                <a16:creationId xmlns:a16="http://schemas.microsoft.com/office/drawing/2014/main" id="{B38A4617-D544-14CB-26F2-7481167D87E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57539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2d03496e235b9d817491fa7cea2b6e4e">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1621bbbc198d165ad4696d5eadb2c4b9"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C26A442-E373-4F53-9707-7B0DF6472DF5}"/>
</file>

<file path=customXml/itemProps2.xml><?xml version="1.0" encoding="utf-8"?>
<ds:datastoreItem xmlns:ds="http://schemas.openxmlformats.org/officeDocument/2006/customXml" ds:itemID="{C15A6094-95F4-4571-ABA7-C4E991BA9C0A}"/>
</file>

<file path=customXml/itemProps3.xml><?xml version="1.0" encoding="utf-8"?>
<ds:datastoreItem xmlns:ds="http://schemas.openxmlformats.org/officeDocument/2006/customXml" ds:itemID="{7F13EFC3-8AFC-47D0-8907-96AC9B1671F1}"/>
</file>

<file path=docProps/app.xml><?xml version="1.0" encoding="utf-8"?>
<Properties xmlns="http://schemas.openxmlformats.org/officeDocument/2006/extended-properties" xmlns:vt="http://schemas.openxmlformats.org/officeDocument/2006/docPropsVTypes">
  <Template>student-facing-secondary-template-v1.4</Template>
  <TotalTime>0</TotalTime>
  <Words>6471</Words>
  <Application>Microsoft Office PowerPoint</Application>
  <PresentationFormat>Widescreen</PresentationFormat>
  <Paragraphs>459</Paragraphs>
  <Slides>32</Slides>
  <Notes>27</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Times New Roman</vt:lpstr>
      <vt:lpstr>Public Sans</vt:lpstr>
      <vt:lpstr>Calibri</vt:lpstr>
      <vt:lpstr>Montserrat</vt:lpstr>
      <vt:lpstr>Roboto</vt:lpstr>
      <vt:lpstr>1_NSWG Corporate</vt:lpstr>
      <vt:lpstr>Introduction and instructions for use</vt:lpstr>
      <vt:lpstr>Text annotations – ‘Introduction’ – Duyal</vt:lpstr>
      <vt:lpstr>Licence agreement details </vt:lpstr>
      <vt:lpstr>Text complexity details</vt:lpstr>
      <vt:lpstr>Sharing learning intentions and success criteria</vt:lpstr>
      <vt:lpstr>Learning intentions and success criteria</vt:lpstr>
      <vt:lpstr>Lessons</vt:lpstr>
      <vt:lpstr>The opening of an introduction</vt:lpstr>
      <vt:lpstr>What are the features of an introduction to a collection?</vt:lpstr>
      <vt:lpstr>Discussion</vt:lpstr>
      <vt:lpstr>Organisational features</vt:lpstr>
      <vt:lpstr>Author’s context, purpose and audience</vt:lpstr>
      <vt:lpstr>Context</vt:lpstr>
      <vt:lpstr>Purpose</vt:lpstr>
      <vt:lpstr>Audience</vt:lpstr>
      <vt:lpstr>Tone</vt:lpstr>
      <vt:lpstr>Reflective</vt:lpstr>
      <vt:lpstr>Empathetic</vt:lpstr>
      <vt:lpstr>Inspirational</vt:lpstr>
      <vt:lpstr>Grammar in context – other opportunities</vt:lpstr>
      <vt:lpstr>Noun groups</vt:lpstr>
      <vt:lpstr>Imperative verbs</vt:lpstr>
      <vt:lpstr>Adverbial phrases</vt:lpstr>
      <vt:lpstr>Passive voice</vt:lpstr>
      <vt:lpstr>Vocabulary and spelling</vt:lpstr>
      <vt:lpstr>Cline for more challenging words</vt:lpstr>
      <vt:lpstr>Nominalisation using “–tion”</vt:lpstr>
      <vt:lpstr>Nominalisation using ‘–sion’</vt:lpstr>
      <vt:lpstr>3-2-1 things I learned today</vt:lpstr>
      <vt:lpstr>References (1)</vt:lpstr>
      <vt:lpstr>Reference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annotations – ‘Introduction’ – Duyal – Powerful youth voices</dc:title>
  <dc:creator>NSW Department of Education</dc:creator>
  <dcterms:created xsi:type="dcterms:W3CDTF">2025-02-04T02:49:05Z</dcterms:created>
  <dcterms:modified xsi:type="dcterms:W3CDTF">2025-02-04T02:49:24Z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2025-02-04T02:49:24Z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c9b334e6-73e4-42d1-89ad-b9d624142918</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ies>
</file>