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65" r:id="rId1"/>
    <p:sldMasterId id="2147483660" r:id="rId2"/>
  </p:sldMasterIdLst>
  <p:notesMasterIdLst>
    <p:notesMasterId r:id="rId34"/>
  </p:notesMasterIdLst>
  <p:handoutMasterIdLst>
    <p:handoutMasterId r:id="rId35"/>
  </p:handoutMasterIdLst>
  <p:sldIdLst>
    <p:sldId id="26517" r:id="rId3"/>
    <p:sldId id="266" r:id="rId4"/>
    <p:sldId id="26427" r:id="rId5"/>
    <p:sldId id="26401" r:id="rId6"/>
    <p:sldId id="26393" r:id="rId7"/>
    <p:sldId id="26400" r:id="rId8"/>
    <p:sldId id="26383" r:id="rId9"/>
    <p:sldId id="26486" r:id="rId10"/>
    <p:sldId id="26487" r:id="rId11"/>
    <p:sldId id="26488" r:id="rId12"/>
    <p:sldId id="26508" r:id="rId13"/>
    <p:sldId id="26509" r:id="rId14"/>
    <p:sldId id="26446" r:id="rId15"/>
    <p:sldId id="26483" r:id="rId16"/>
    <p:sldId id="289" r:id="rId17"/>
    <p:sldId id="26502" r:id="rId18"/>
    <p:sldId id="26504" r:id="rId19"/>
    <p:sldId id="26505" r:id="rId20"/>
    <p:sldId id="26437" r:id="rId21"/>
    <p:sldId id="26510" r:id="rId22"/>
    <p:sldId id="26511" r:id="rId23"/>
    <p:sldId id="26512" r:id="rId24"/>
    <p:sldId id="26513" r:id="rId25"/>
    <p:sldId id="26440" r:id="rId26"/>
    <p:sldId id="26514" r:id="rId27"/>
    <p:sldId id="26515" r:id="rId28"/>
    <p:sldId id="26501" r:id="rId29"/>
    <p:sldId id="26518" r:id="rId30"/>
    <p:sldId id="26394" r:id="rId31"/>
    <p:sldId id="26519" r:id="rId32"/>
    <p:sldId id="361" r:id="rId33"/>
  </p:sldIdLst>
  <p:sldSz cx="12192000" cy="6858000"/>
  <p:notesSz cx="6858000" cy="9144000"/>
  <p:embeddedFontLst>
    <p:embeddedFont>
      <p:font typeface="Open Sans" panose="020B0606030504020204" pitchFamily="34" charset="0"/>
      <p:regular r:id="rId36"/>
      <p:bold r:id="rId37"/>
      <p:italic r:id="rId38"/>
      <p:boldItalic r:id="rId39"/>
    </p:embeddedFont>
    <p:embeddedFont>
      <p:font typeface="Public Sans" pitchFamily="2" charset="0"/>
      <p:regular r:id="rId40"/>
      <p:bold r:id="rId41"/>
      <p:italic r:id="rId42"/>
      <p:boldItalic r:id="rId43"/>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for teachers" id="{E2540145-C446-48E2-9140-9B215E91A42D}">
          <p14:sldIdLst>
            <p14:sldId id="26517"/>
          </p14:sldIdLst>
        </p14:section>
        <p14:section name="Content" id="{D5A8010D-981F-43AA-A0D6-182EC53CAA84}">
          <p14:sldIdLst>
            <p14:sldId id="266"/>
            <p14:sldId id="26427"/>
            <p14:sldId id="26401"/>
            <p14:sldId id="26393"/>
            <p14:sldId id="26400"/>
            <p14:sldId id="26383"/>
            <p14:sldId id="26486"/>
            <p14:sldId id="26487"/>
            <p14:sldId id="26488"/>
            <p14:sldId id="26508"/>
            <p14:sldId id="26509"/>
            <p14:sldId id="26446"/>
            <p14:sldId id="26483"/>
            <p14:sldId id="289"/>
            <p14:sldId id="26502"/>
            <p14:sldId id="26504"/>
            <p14:sldId id="26505"/>
            <p14:sldId id="26437"/>
            <p14:sldId id="26510"/>
            <p14:sldId id="26511"/>
            <p14:sldId id="26512"/>
            <p14:sldId id="26513"/>
            <p14:sldId id="26440"/>
            <p14:sldId id="26514"/>
            <p14:sldId id="26515"/>
            <p14:sldId id="26501"/>
            <p14:sldId id="26518"/>
          </p14:sldIdLst>
        </p14:section>
        <p14:section name="References &amp; copyright" id="{DBC31484-F5F8-4CB1-8DB4-A562A9780899}">
          <p14:sldIdLst>
            <p14:sldId id="26394"/>
            <p14:sldId id="26519"/>
            <p14:sldId id="361"/>
          </p14:sldIdLst>
        </p14:section>
      </p14:sectionLst>
    </p:ex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8FC4258-1DDF-C290-B62D-A91B5F1EC4F1}" name="Paula Madigan (Paula Madigan)" initials="PM" userId="S::PAULA.MADIGAN@det.nsw.edu.au::d6b6ebd3-2c3a-42cb-a194-cd194c8a3f36" providerId="AD"/>
  <p188:author id="{891DFDF4-8EFC-2531-3005-37651726765B}" name="Clare Matthews" initials="CM" userId="S::CLARE.F.MATTHEWS@det.nsw.edu.au::b9003554-d734-49fd-b77c-681d2b3d99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96C"/>
    <a:srgbClr val="B51458"/>
    <a:srgbClr val="00ACC2"/>
    <a:srgbClr val="64BB47"/>
    <a:srgbClr val="E5F7FC"/>
    <a:srgbClr val="FBDBE7"/>
    <a:srgbClr val="FFFFFF"/>
    <a:srgbClr val="EDF9E0"/>
    <a:srgbClr val="63E2EF"/>
    <a:srgbClr val="146C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844" autoAdjust="0"/>
  </p:normalViewPr>
  <p:slideViewPr>
    <p:cSldViewPr snapToGrid="0">
      <p:cViewPr varScale="1">
        <p:scale>
          <a:sx n="76" d="100"/>
          <a:sy n="76" d="100"/>
        </p:scale>
        <p:origin x="1836" y="96"/>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4.fntdata"/><Relationship Id="rId21" Type="http://schemas.openxmlformats.org/officeDocument/2006/relationships/slide" Target="slides/slide19.xml"/><Relationship Id="rId34" Type="http://schemas.openxmlformats.org/officeDocument/2006/relationships/notesMaster" Target="notesMasters/notesMaster1.xml"/><Relationship Id="rId42" Type="http://schemas.openxmlformats.org/officeDocument/2006/relationships/font" Target="fonts/font7.fntdata"/><Relationship Id="rId47" Type="http://schemas.openxmlformats.org/officeDocument/2006/relationships/tableStyles" Target="tableStyles.xml"/><Relationship Id="rId50" Type="http://schemas.openxmlformats.org/officeDocument/2006/relationships/customXml" Target="../customXml/item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font" Target="fonts/font1.fntdata"/><Relationship Id="rId49"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43" Type="http://schemas.openxmlformats.org/officeDocument/2006/relationships/font" Target="fonts/font8.fntdata"/><Relationship Id="rId48" Type="http://schemas.microsoft.com/office/2018/10/relationships/authors" Target="authors.xml"/><Relationship Id="rId8" Type="http://schemas.openxmlformats.org/officeDocument/2006/relationships/slide" Target="slides/slide6.xml"/><Relationship Id="rId51" Type="http://schemas.openxmlformats.org/officeDocument/2006/relationships/customXml" Target="../customXml/item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font" Target="fonts/font3.fntdata"/><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4/02/2025</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4/02/2025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1pPr>
    <a:lvl2pPr marL="609585"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2pPr>
    <a:lvl3pPr marL="121917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3pPr>
    <a:lvl4pPr marL="1828754"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4pPr>
    <a:lvl5pPr marL="2438339"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008813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reinforce the concepts of narrative point of view = 1</a:t>
            </a:r>
            <a:r>
              <a:rPr lang="en-AU" baseline="30000" dirty="0"/>
              <a:t>st</a:t>
            </a:r>
            <a:r>
              <a:rPr lang="en-AU" dirty="0"/>
              <a:t>, 2</a:t>
            </a:r>
            <a:r>
              <a:rPr lang="en-AU" baseline="30000" dirty="0"/>
              <a:t>nd</a:t>
            </a:r>
            <a:r>
              <a:rPr lang="en-AU" dirty="0"/>
              <a:t> and 3</a:t>
            </a:r>
            <a:r>
              <a:rPr lang="en-AU" baseline="30000" dirty="0"/>
              <a:t>rd</a:t>
            </a:r>
            <a:r>
              <a:rPr lang="en-AU" dirty="0"/>
              <a:t> person POV. They might need to be explicitly taught that ‘direct address’ is another way of discussing 2</a:t>
            </a:r>
            <a:r>
              <a:rPr lang="en-AU" baseline="30000" dirty="0"/>
              <a:t>nd</a:t>
            </a:r>
            <a:r>
              <a:rPr lang="en-AU" dirty="0"/>
              <a:t> person POV in writing. They might choose to ask students to identify POV in another example from the text and ask students in pairs to discuss the impact of this narrative point of view.</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dirty="0"/>
              <a:t>(</a:t>
            </a:r>
            <a:r>
              <a:rPr lang="en-AU" b="1" i="1" dirty="0"/>
              <a:t>Possible answers </a:t>
            </a:r>
            <a:r>
              <a:rPr lang="en-AU" dirty="0"/>
              <a:t>– for example, it makes it more personal and authentic or more relatable and engaging or less distanced or objective than 3</a:t>
            </a:r>
            <a:r>
              <a:rPr lang="en-AU" baseline="30000" dirty="0"/>
              <a:t>rd</a:t>
            </a:r>
            <a:r>
              <a:rPr lang="en-AU" dirty="0"/>
              <a:t> person POV)</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1020316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students might be asked to highly other examples of repetition throughout the memoir and discuss what emotional impact this repetition has on the reader. </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b="1" i="1" dirty="0"/>
              <a:t>Possible answers </a:t>
            </a:r>
            <a:r>
              <a:rPr lang="en-AU" dirty="0"/>
              <a:t>– students might discuss how words like ‘home’ and ‘mother’ are emotive and position the reader to connect and empathise with his situation. Words such as ‘journey’ are repeated both to structure and organise the story and to emphasise his hardship and struggle throughout the journey, highlighting his resilience. ‘Detention’ is a word with harsh connotations of prisons and injustice so it has an emotive impact upon the reader. </a:t>
            </a:r>
          </a:p>
          <a:p>
            <a:r>
              <a:rPr lang="en-AU" dirty="0"/>
              <a:t>Note that all examples here are nouns. Depending on class context you may discuss this – inexperienced writers sometimes feel that </a:t>
            </a:r>
            <a:r>
              <a:rPr lang="en-AU" dirty="0" err="1"/>
              <a:t>emtions</a:t>
            </a:r>
            <a:r>
              <a:rPr lang="en-AU" dirty="0"/>
              <a:t> are built only through descriptions involving adjectives and actions of verbs. These emotive nouns suggest how important ideas are in building an emotive impact on the reader.</a:t>
            </a:r>
          </a:p>
        </p:txBody>
      </p:sp>
      <p:sp>
        <p:nvSpPr>
          <p:cNvPr id="4" name="Slide Number Placeholder 3"/>
          <p:cNvSpPr>
            <a:spLocks noGrp="1"/>
          </p:cNvSpPr>
          <p:nvPr>
            <p:ph type="sldNum" sz="quarter" idx="5"/>
          </p:nvPr>
        </p:nvSpPr>
        <p:spPr/>
        <p:txBody>
          <a:bodyPr/>
          <a:lstStyle/>
          <a:p>
            <a:fld id="{B07158C4-A119-4B78-9DE8-A50001BC31DC}" type="slidenum">
              <a:rPr lang="en-AU" smtClean="0"/>
              <a:pPr/>
              <a:t>12</a:t>
            </a:fld>
            <a:endParaRPr lang="en-AU"/>
          </a:p>
        </p:txBody>
      </p:sp>
    </p:spTree>
    <p:extLst>
      <p:ext uri="{BB962C8B-B14F-4D97-AF65-F5344CB8AC3E}">
        <p14:creationId xmlns:p14="http://schemas.microsoft.com/office/powerpoint/2010/main" val="1668702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33D88A-3BC3-D736-17A3-17C11527AB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979851-8677-E31A-3696-65FC39C969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355DB3-C739-D83F-7592-576003750E92}"/>
              </a:ext>
            </a:extLst>
          </p:cNvPr>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these slides on imaginative features highlight the authorial purpose of Jafari’s memoir. </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dirty="0"/>
              <a:t>Although this is a non-fiction, informative text, his purpose is to tell his personal story vividly in order to engage the reader. Teachers might therefore discuss with students how the features of fiction texts can be utilised by writers of non-fiction, depending on authorial purpose. </a:t>
            </a:r>
          </a:p>
          <a:p>
            <a:endParaRPr lang="en-AU" dirty="0"/>
          </a:p>
        </p:txBody>
      </p:sp>
      <p:sp>
        <p:nvSpPr>
          <p:cNvPr id="4" name="Slide Number Placeholder 3">
            <a:extLst>
              <a:ext uri="{FF2B5EF4-FFF2-40B4-BE49-F238E27FC236}">
                <a16:creationId xmlns:a16="http://schemas.microsoft.com/office/drawing/2014/main" id="{C64653AE-A1B4-6D7A-4515-1420E961324A}"/>
              </a:ext>
            </a:extLst>
          </p:cNvPr>
          <p:cNvSpPr>
            <a:spLocks noGrp="1"/>
          </p:cNvSpPr>
          <p:nvPr>
            <p:ph type="sldNum" sz="quarter" idx="5"/>
          </p:nvPr>
        </p:nvSpPr>
        <p:spPr/>
        <p:txBody>
          <a:bodyPr/>
          <a:lstStyle/>
          <a:p>
            <a:fld id="{B07158C4-A119-4B78-9DE8-A50001BC31DC}" type="slidenum">
              <a:rPr lang="en-AU" smtClean="0"/>
              <a:pPr/>
              <a:t>13</a:t>
            </a:fld>
            <a:endParaRPr lang="en-AU"/>
          </a:p>
        </p:txBody>
      </p:sp>
    </p:spTree>
    <p:extLst>
      <p:ext uri="{BB962C8B-B14F-4D97-AF65-F5344CB8AC3E}">
        <p14:creationId xmlns:p14="http://schemas.microsoft.com/office/powerpoint/2010/main" val="202953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14977-3DCA-8A7B-1CF4-5EC037ADB8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34C845-D296-1980-0480-56586E7BE7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96D398-86A3-B528-2305-4C3DDE733575}"/>
              </a:ext>
            </a:extLst>
          </p:cNvPr>
          <p:cNvSpPr>
            <a:spLocks noGrp="1"/>
          </p:cNvSpPr>
          <p:nvPr>
            <p:ph type="body" idx="1"/>
          </p:nvPr>
        </p:nvSpPr>
        <p:spPr/>
        <p:txBody>
          <a:bodyPr/>
          <a:lstStyle/>
          <a:p>
            <a:r>
              <a:rPr lang="en-AU" b="1" dirty="0"/>
              <a:t>Teacher note: </a:t>
            </a:r>
            <a:r>
              <a:rPr lang="en-AU" dirty="0"/>
              <a:t>this slide is optional. It might be used to introduce the term ‘anecdote’ if students are unfamiliar with this vocabulary.</a:t>
            </a:r>
          </a:p>
        </p:txBody>
      </p:sp>
      <p:sp>
        <p:nvSpPr>
          <p:cNvPr id="4" name="Slide Number Placeholder 3">
            <a:extLst>
              <a:ext uri="{FF2B5EF4-FFF2-40B4-BE49-F238E27FC236}">
                <a16:creationId xmlns:a16="http://schemas.microsoft.com/office/drawing/2014/main" id="{BA923DAE-5A37-F77F-700A-5D2FE8318C15}"/>
              </a:ext>
            </a:extLst>
          </p:cNvPr>
          <p:cNvSpPr>
            <a:spLocks noGrp="1"/>
          </p:cNvSpPr>
          <p:nvPr>
            <p:ph type="sldNum" sz="quarter" idx="5"/>
          </p:nvPr>
        </p:nvSpPr>
        <p:spPr/>
        <p:txBody>
          <a:bodyPr/>
          <a:lstStyle/>
          <a:p>
            <a:fld id="{B07158C4-A119-4B78-9DE8-A50001BC31DC}" type="slidenum">
              <a:rPr lang="en-AU" smtClean="0"/>
              <a:pPr/>
              <a:t>14</a:t>
            </a:fld>
            <a:endParaRPr lang="en-AU"/>
          </a:p>
        </p:txBody>
      </p:sp>
    </p:spTree>
    <p:extLst>
      <p:ext uri="{BB962C8B-B14F-4D97-AF65-F5344CB8AC3E}">
        <p14:creationId xmlns:p14="http://schemas.microsoft.com/office/powerpoint/2010/main" val="1598036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b="0" dirty="0"/>
              <a:t>as well as conveying action and urgency, the following notes show how dramatic verbs are utilised to convey action, develop tension and create imagery for the reader in this anecdote</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i="1" kern="100" dirty="0">
                <a:effectLst/>
                <a:latin typeface="+mn-lt"/>
                <a:ea typeface="Aptos" panose="020B0004020202020204" pitchFamily="34" charset="0"/>
                <a:cs typeface="Times New Roman" panose="02020603050405020304" pitchFamily="18" charset="0"/>
              </a:rPr>
              <a:t>Creating Vivid Imagery</a:t>
            </a:r>
            <a:r>
              <a:rPr lang="en-AU" sz="1600" b="1" kern="100" dirty="0">
                <a:effectLst/>
                <a:latin typeface="+mn-lt"/>
                <a:ea typeface="Aptos" panose="020B0004020202020204" pitchFamily="34" charset="0"/>
                <a:cs typeface="Times New Roman" panose="02020603050405020304" pitchFamily="18" charset="0"/>
              </a:rPr>
              <a:t>: </a:t>
            </a:r>
            <a:r>
              <a:rPr lang="en-AU" sz="1600" b="0" kern="100" dirty="0">
                <a:effectLst/>
                <a:latin typeface="+mn-lt"/>
                <a:ea typeface="Aptos" panose="020B0004020202020204" pitchFamily="34" charset="0"/>
                <a:cs typeface="Times New Roman" panose="02020603050405020304" pitchFamily="18" charset="0"/>
              </a:rPr>
              <a:t>d</a:t>
            </a:r>
            <a:r>
              <a:rPr lang="en-AU" sz="1600" kern="100" dirty="0">
                <a:effectLst/>
                <a:latin typeface="+mn-lt"/>
                <a:ea typeface="Aptos" panose="020B0004020202020204" pitchFamily="34" charset="0"/>
              </a:rPr>
              <a:t>ramatic verbs </a:t>
            </a:r>
            <a:r>
              <a:rPr lang="en-AU" sz="1600" kern="100" dirty="0">
                <a:solidFill>
                  <a:schemeClr val="tx2"/>
                </a:solidFill>
                <a:effectLst/>
                <a:latin typeface="+mn-lt"/>
                <a:ea typeface="Aptos" panose="020B0004020202020204" pitchFamily="34" charset="0"/>
              </a:rPr>
              <a:t>paint strong images in the reader’s mind,</a:t>
            </a:r>
            <a:r>
              <a:rPr lang="en-AU" sz="1600" kern="100" dirty="0">
                <a:effectLst/>
                <a:latin typeface="+mn-lt"/>
                <a:ea typeface="Aptos" panose="020B0004020202020204" pitchFamily="34" charset="0"/>
              </a:rPr>
              <a:t> making the narrative more engaging</a:t>
            </a:r>
            <a:r>
              <a:rPr lang="en-AU" sz="1600" kern="100" dirty="0">
                <a:latin typeface="+mn-lt"/>
                <a:ea typeface="Aptos" panose="020B0004020202020204" pitchFamily="34" charset="0"/>
              </a:rPr>
              <a:t>.</a:t>
            </a:r>
            <a:r>
              <a:rPr lang="en-AU" sz="1600" kern="100" dirty="0">
                <a:effectLst/>
                <a:latin typeface="+mn-lt"/>
                <a:ea typeface="Aptos" panose="020B0004020202020204" pitchFamily="34" charset="0"/>
              </a:rPr>
              <a:t> When he describes the waves that </a:t>
            </a:r>
            <a:r>
              <a:rPr lang="en-AU" sz="1600" kern="100" dirty="0">
                <a:solidFill>
                  <a:schemeClr val="accent2"/>
                </a:solidFill>
                <a:effectLst/>
                <a:latin typeface="+mn-lt"/>
                <a:ea typeface="Aptos" panose="020B0004020202020204" pitchFamily="34" charset="0"/>
              </a:rPr>
              <a:t>“rammed” </a:t>
            </a:r>
            <a:r>
              <a:rPr lang="en-AU" sz="1600" kern="100" dirty="0">
                <a:effectLst/>
                <a:latin typeface="+mn-lt"/>
                <a:ea typeface="Aptos" panose="020B0004020202020204" pitchFamily="34" charset="0"/>
              </a:rPr>
              <a:t>against the boat, it shows both the physical danger and the turmoil of his situation.</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i="1" kern="100" dirty="0">
                <a:effectLst/>
                <a:ea typeface="Aptos" panose="020B0004020202020204" pitchFamily="34" charset="0"/>
              </a:rPr>
              <a:t>Developing Tension</a:t>
            </a:r>
            <a:r>
              <a:rPr lang="en-AU" sz="1600" kern="100" dirty="0">
                <a:effectLst/>
                <a:ea typeface="Aptos" panose="020B0004020202020204" pitchFamily="34" charset="0"/>
              </a:rPr>
              <a:t>: Jafari uses dramatic verbs to </a:t>
            </a:r>
            <a:r>
              <a:rPr lang="en-AU" sz="1600" kern="100" dirty="0">
                <a:solidFill>
                  <a:schemeClr val="tx2"/>
                </a:solidFill>
                <a:effectLst/>
                <a:ea typeface="Aptos" panose="020B0004020202020204" pitchFamily="34" charset="0"/>
              </a:rPr>
              <a:t>build tension </a:t>
            </a:r>
            <a:r>
              <a:rPr lang="en-AU" sz="1600" kern="100" dirty="0">
                <a:effectLst/>
                <a:ea typeface="Aptos" panose="020B0004020202020204" pitchFamily="34" charset="0"/>
              </a:rPr>
              <a:t>throughout the memoir. For example, when he describes the moment he </a:t>
            </a:r>
            <a:r>
              <a:rPr lang="en-AU" sz="1600" kern="100" dirty="0">
                <a:solidFill>
                  <a:schemeClr val="accent2"/>
                </a:solidFill>
                <a:effectLst/>
                <a:ea typeface="Aptos" panose="020B0004020202020204" pitchFamily="34" charset="0"/>
              </a:rPr>
              <a:t>"slipped" </a:t>
            </a:r>
            <a:r>
              <a:rPr lang="en-AU" sz="1600" kern="100" dirty="0">
                <a:effectLst/>
                <a:ea typeface="Aptos" panose="020B0004020202020204" pitchFamily="34" charset="0"/>
              </a:rPr>
              <a:t>and </a:t>
            </a:r>
            <a:r>
              <a:rPr lang="en-AU" sz="1600" kern="100" dirty="0">
                <a:solidFill>
                  <a:schemeClr val="accent2"/>
                </a:solidFill>
                <a:effectLst/>
                <a:ea typeface="Aptos" panose="020B0004020202020204" pitchFamily="34" charset="0"/>
              </a:rPr>
              <a:t>"fell" </a:t>
            </a:r>
            <a:r>
              <a:rPr lang="en-AU" sz="1600" kern="100" dirty="0">
                <a:effectLst/>
                <a:ea typeface="Aptos" panose="020B0004020202020204" pitchFamily="34" charset="0"/>
              </a:rPr>
              <a:t>into the sea, those verbs </a:t>
            </a:r>
            <a:r>
              <a:rPr lang="en-AU" sz="1600" kern="100" dirty="0">
                <a:solidFill>
                  <a:schemeClr val="tx2"/>
                </a:solidFill>
                <a:effectLst/>
                <a:ea typeface="Aptos" panose="020B0004020202020204" pitchFamily="34" charset="0"/>
              </a:rPr>
              <a:t>create a sense of immediate danger</a:t>
            </a:r>
            <a:r>
              <a:rPr lang="en-AU" sz="1600" kern="100" dirty="0">
                <a:effectLst/>
                <a:ea typeface="Aptos" panose="020B0004020202020204" pitchFamily="34" charset="0"/>
              </a:rPr>
              <a:t>, keeping readers on edge.</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kern="100" dirty="0">
              <a:effectLst/>
              <a:ea typeface="Aptos" panose="020B000402020202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kern="100" dirty="0">
                <a:effectLst/>
                <a:ea typeface="Aptos" panose="020B0004020202020204" pitchFamily="34" charset="0"/>
              </a:rPr>
              <a:t>Some analysis of other passages has been provided below:</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1" i="0" kern="100" dirty="0">
                <a:effectLst/>
                <a:latin typeface="+mn-lt"/>
                <a:ea typeface="Aptos" panose="020B0004020202020204" pitchFamily="34" charset="0"/>
                <a:cs typeface="Times New Roman" panose="02020603050405020304" pitchFamily="18" charset="0"/>
              </a:rPr>
              <a:t>Expressing emotional states</a:t>
            </a:r>
            <a:r>
              <a:rPr lang="en-AU" sz="1600" kern="100" dirty="0">
                <a:effectLst/>
                <a:latin typeface="+mn-lt"/>
                <a:ea typeface="Aptos" panose="020B0004020202020204" pitchFamily="34" charset="0"/>
                <a:cs typeface="Times New Roman" panose="02020603050405020304" pitchFamily="18" charset="0"/>
              </a:rPr>
              <a:t>: dramatic verbs are often </a:t>
            </a:r>
            <a:r>
              <a:rPr lang="en-AU" sz="1600" kern="100" dirty="0">
                <a:solidFill>
                  <a:schemeClr val="tx2"/>
                </a:solidFill>
                <a:effectLst/>
                <a:latin typeface="+mn-lt"/>
                <a:ea typeface="Aptos" panose="020B0004020202020204" pitchFamily="34" charset="0"/>
                <a:cs typeface="Times New Roman" panose="02020603050405020304" pitchFamily="18" charset="0"/>
              </a:rPr>
              <a:t>used within emotional contexts, </a:t>
            </a:r>
            <a:r>
              <a:rPr lang="en-AU" sz="1600" kern="100" dirty="0">
                <a:effectLst/>
                <a:latin typeface="+mn-lt"/>
                <a:ea typeface="Aptos" panose="020B0004020202020204" pitchFamily="34" charset="0"/>
                <a:cs typeface="Times New Roman" panose="02020603050405020304" pitchFamily="18" charset="0"/>
              </a:rPr>
              <a:t>so readers </a:t>
            </a:r>
            <a:r>
              <a:rPr lang="en-AU" sz="1600" kern="100" dirty="0">
                <a:latin typeface="+mn-lt"/>
                <a:ea typeface="Aptos" panose="020B0004020202020204" pitchFamily="34" charset="0"/>
                <a:cs typeface="Times New Roman" panose="02020603050405020304" pitchFamily="18" charset="0"/>
              </a:rPr>
              <a:t>can</a:t>
            </a:r>
            <a:r>
              <a:rPr lang="en-AU" sz="1600" kern="100" dirty="0">
                <a:effectLst/>
                <a:latin typeface="+mn-lt"/>
                <a:ea typeface="Aptos" panose="020B0004020202020204" pitchFamily="34" charset="0"/>
                <a:cs typeface="Times New Roman" panose="02020603050405020304" pitchFamily="18" charset="0"/>
              </a:rPr>
              <a:t> feel the intensity of Jafari's experiences. For instance, verbs like </a:t>
            </a:r>
            <a:r>
              <a:rPr lang="en-AU" sz="1600" kern="100" dirty="0">
                <a:solidFill>
                  <a:schemeClr val="accent2"/>
                </a:solidFill>
                <a:effectLst/>
                <a:latin typeface="+mn-lt"/>
                <a:ea typeface="Aptos" panose="020B0004020202020204" pitchFamily="34" charset="0"/>
                <a:cs typeface="Times New Roman" panose="02020603050405020304" pitchFamily="18" charset="0"/>
              </a:rPr>
              <a:t>‘hauled’, ‘bleeding’ </a:t>
            </a:r>
            <a:r>
              <a:rPr lang="en-AU" sz="1600" kern="100" dirty="0">
                <a:effectLst/>
                <a:latin typeface="+mn-lt"/>
                <a:ea typeface="Aptos" panose="020B0004020202020204" pitchFamily="34" charset="0"/>
                <a:cs typeface="Times New Roman" panose="02020603050405020304" pitchFamily="18" charset="0"/>
              </a:rPr>
              <a:t>or </a:t>
            </a:r>
            <a:r>
              <a:rPr lang="en-AU" sz="1600" kern="100" dirty="0">
                <a:solidFill>
                  <a:schemeClr val="accent2"/>
                </a:solidFill>
                <a:effectLst/>
                <a:latin typeface="+mn-lt"/>
                <a:ea typeface="Aptos" panose="020B0004020202020204" pitchFamily="34" charset="0"/>
                <a:cs typeface="Times New Roman" panose="02020603050405020304" pitchFamily="18" charset="0"/>
              </a:rPr>
              <a:t>‘vomited’ </a:t>
            </a:r>
            <a:r>
              <a:rPr lang="en-AU" sz="1600" kern="100" dirty="0">
                <a:solidFill>
                  <a:schemeClr val="tx2"/>
                </a:solidFill>
                <a:effectLst/>
                <a:latin typeface="+mn-lt"/>
                <a:ea typeface="Aptos" panose="020B0004020202020204" pitchFamily="34" charset="0"/>
                <a:cs typeface="Times New Roman" panose="02020603050405020304" pitchFamily="18" charset="0"/>
              </a:rPr>
              <a:t>create a strong emotional responses, </a:t>
            </a:r>
            <a:r>
              <a:rPr lang="en-AU" sz="1600" kern="100" dirty="0">
                <a:effectLst/>
                <a:latin typeface="+mn-lt"/>
                <a:ea typeface="Aptos" panose="020B0004020202020204" pitchFamily="34" charset="0"/>
                <a:cs typeface="Times New Roman" panose="02020603050405020304" pitchFamily="18" charset="0"/>
              </a:rPr>
              <a:t>illustrating his fear, despair, or exhaustion.</a:t>
            </a:r>
          </a:p>
          <a:p>
            <a:pPr marL="285750" marR="0" lvl="0" indent="-285750">
              <a:lnSpc>
                <a:spcPct val="107000"/>
              </a:lnSpc>
              <a:spcAft>
                <a:spcPts val="800"/>
              </a:spcAft>
              <a:buFont typeface="Arial" panose="020B0604020202020204" pitchFamily="34" charset="0"/>
              <a:buChar char="•"/>
              <a:tabLst>
                <a:tab pos="457200" algn="l"/>
              </a:tabLst>
            </a:pPr>
            <a:r>
              <a:rPr lang="en-AU" sz="1600" b="1" i="0" kern="100" dirty="0">
                <a:effectLst/>
                <a:ea typeface="Aptos" panose="020B0004020202020204" pitchFamily="34" charset="0"/>
              </a:rPr>
              <a:t>Illustrating conflict</a:t>
            </a:r>
            <a:r>
              <a:rPr lang="en-AU" sz="1600" i="0" kern="100" dirty="0">
                <a:effectLst/>
                <a:ea typeface="Aptos" panose="020B0004020202020204" pitchFamily="34" charset="0"/>
              </a:rPr>
              <a:t>: </a:t>
            </a:r>
            <a:r>
              <a:rPr lang="en-AU" sz="1600" kern="100" dirty="0">
                <a:effectLst/>
                <a:ea typeface="Aptos" panose="020B0004020202020204" pitchFamily="34" charset="0"/>
              </a:rPr>
              <a:t>verbs that suggest struggle or confrontation, such as </a:t>
            </a:r>
            <a:r>
              <a:rPr lang="en-AU" sz="1600" kern="100" dirty="0">
                <a:solidFill>
                  <a:schemeClr val="accent2"/>
                </a:solidFill>
                <a:effectLst/>
                <a:ea typeface="Aptos" panose="020B0004020202020204" pitchFamily="34" charset="0"/>
              </a:rPr>
              <a:t>‘persecuted’, ‘suffered’, </a:t>
            </a:r>
            <a:r>
              <a:rPr lang="en-AU" sz="1600" kern="100" dirty="0">
                <a:effectLst/>
                <a:ea typeface="Aptos" panose="020B0004020202020204" pitchFamily="34" charset="0"/>
              </a:rPr>
              <a:t>show the conflict he faces both externally (in his environment) and internally (with his emotions and fears). This </a:t>
            </a:r>
            <a:r>
              <a:rPr lang="en-AU" sz="1600" kern="100" dirty="0">
                <a:solidFill>
                  <a:schemeClr val="tx2"/>
                </a:solidFill>
                <a:effectLst/>
                <a:ea typeface="Aptos" panose="020B0004020202020204" pitchFamily="34" charset="0"/>
              </a:rPr>
              <a:t>emphasises his resilience and determination</a:t>
            </a:r>
            <a:r>
              <a:rPr lang="en-AU" sz="1600" kern="100" dirty="0">
                <a:effectLst/>
                <a:ea typeface="Aptos" panose="020B0004020202020204" pitchFamily="34" charset="0"/>
              </a:rPr>
              <a:t> in the face of adversity.</a:t>
            </a:r>
          </a:p>
          <a:p>
            <a:pPr marL="285750" marR="0" lvl="0" indent="-285750">
              <a:lnSpc>
                <a:spcPct val="107000"/>
              </a:lnSpc>
              <a:spcAft>
                <a:spcPts val="800"/>
              </a:spcAft>
              <a:buFont typeface="Arial" panose="020B0604020202020204" pitchFamily="34" charset="0"/>
              <a:buChar char="•"/>
              <a:tabLst>
                <a:tab pos="457200" algn="l"/>
              </a:tabLst>
            </a:pPr>
            <a:r>
              <a:rPr lang="en-AU" sz="1600" b="1" i="0" kern="100" dirty="0">
                <a:effectLst/>
                <a:ea typeface="Aptos" panose="020B0004020202020204" pitchFamily="34" charset="0"/>
              </a:rPr>
              <a:t>Enhancing the narrative voice</a:t>
            </a:r>
            <a:r>
              <a:rPr lang="en-AU" sz="1600" i="0" kern="100" dirty="0">
                <a:effectLst/>
                <a:ea typeface="Aptos" panose="020B0004020202020204" pitchFamily="34" charset="0"/>
              </a:rPr>
              <a:t>: </a:t>
            </a:r>
            <a:r>
              <a:rPr lang="en-AU" sz="1600" kern="100" dirty="0">
                <a:effectLst/>
                <a:ea typeface="Aptos" panose="020B0004020202020204" pitchFamily="34" charset="0"/>
              </a:rPr>
              <a:t>the choice of dramatic verbs contributes to </a:t>
            </a:r>
            <a:r>
              <a:rPr lang="en-AU" sz="1600" kern="100" dirty="0">
                <a:solidFill>
                  <a:schemeClr val="accent2"/>
                </a:solidFill>
                <a:effectLst/>
                <a:ea typeface="Aptos" panose="020B0004020202020204" pitchFamily="34" charset="0"/>
              </a:rPr>
              <a:t>Jafari's distinctive narrative voice,</a:t>
            </a:r>
            <a:r>
              <a:rPr lang="en-AU" sz="1600" kern="100" dirty="0">
                <a:effectLst/>
                <a:ea typeface="Aptos" panose="020B0004020202020204" pitchFamily="34" charset="0"/>
              </a:rPr>
              <a:t> which is </a:t>
            </a:r>
            <a:r>
              <a:rPr lang="en-AU" sz="1600" kern="100" dirty="0">
                <a:solidFill>
                  <a:schemeClr val="tx2"/>
                </a:solidFill>
                <a:effectLst/>
                <a:ea typeface="Aptos" panose="020B0004020202020204" pitchFamily="34" charset="0"/>
              </a:rPr>
              <a:t>both urgent and reflective</a:t>
            </a:r>
            <a:r>
              <a:rPr lang="en-AU" sz="1600" kern="100" dirty="0">
                <a:effectLst/>
                <a:ea typeface="Aptos" panose="020B0004020202020204" pitchFamily="34" charset="0"/>
              </a:rPr>
              <a:t>. It allows him to </a:t>
            </a:r>
            <a:r>
              <a:rPr lang="en-AU" sz="1600" kern="100" dirty="0">
                <a:solidFill>
                  <a:schemeClr val="tx2"/>
                </a:solidFill>
                <a:effectLst/>
                <a:ea typeface="Aptos" panose="020B0004020202020204" pitchFamily="34" charset="0"/>
              </a:rPr>
              <a:t>express not just what happened, but how it felt </a:t>
            </a:r>
            <a:r>
              <a:rPr lang="en-AU" sz="1600" kern="100" dirty="0">
                <a:effectLst/>
                <a:ea typeface="Aptos" panose="020B0004020202020204" pitchFamily="34" charset="0"/>
              </a:rPr>
              <a:t>to experience those moments, </a:t>
            </a:r>
            <a:r>
              <a:rPr lang="en-AU" sz="1600" kern="100" dirty="0">
                <a:solidFill>
                  <a:schemeClr val="tx2"/>
                </a:solidFill>
                <a:effectLst/>
                <a:ea typeface="Aptos" panose="020B0004020202020204" pitchFamily="34" charset="0"/>
              </a:rPr>
              <a:t>making his voice more authentic and relatable to the reader.</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kern="100" dirty="0">
              <a:effectLst/>
              <a:latin typeface="+mn-lt"/>
              <a:ea typeface="Aptos" panose="020B0004020202020204" pitchFamily="34" charset="0"/>
              <a:cs typeface="Times New Roman" panose="02020603050405020304" pitchFamily="18"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kern="100" dirty="0">
              <a:effectLst/>
              <a:ea typeface="Aptos" panose="020B000402020202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kern="100" dirty="0">
              <a:effectLst/>
              <a:latin typeface="+mn-lt"/>
              <a:ea typeface="Aptos" panose="020B000402020202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kern="100" dirty="0">
              <a:effectLst/>
              <a:latin typeface="+mn-lt"/>
              <a:ea typeface="Aptos" panose="020B000402020202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15</a:t>
            </a:fld>
            <a:endParaRPr lang="en-AU"/>
          </a:p>
        </p:txBody>
      </p:sp>
    </p:spTree>
    <p:extLst>
      <p:ext uri="{BB962C8B-B14F-4D97-AF65-F5344CB8AC3E}">
        <p14:creationId xmlns:p14="http://schemas.microsoft.com/office/powerpoint/2010/main" val="1858200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b="0" dirty="0"/>
              <a:t>noun groups are used for different purposes elsewhere in the memoir text. Analysis of these examples is provided below, to support teachers when students complete the activity on the slide.</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b="1" kern="100" dirty="0">
              <a:effectLst/>
              <a:latin typeface="+mn-lt"/>
              <a:ea typeface="Aptos" panose="020B0004020202020204" pitchFamily="34" charset="0"/>
            </a:endParaRPr>
          </a:p>
          <a:p>
            <a:pPr marL="342900" marR="0" lvl="0" indent="-342900">
              <a:lnSpc>
                <a:spcPct val="107000"/>
              </a:lnSpc>
              <a:spcAft>
                <a:spcPts val="800"/>
              </a:spcAft>
              <a:buFont typeface="Arial" panose="020B0604020202020204" pitchFamily="34" charset="0"/>
              <a:buChar char="•"/>
              <a:tabLst>
                <a:tab pos="457200" algn="l"/>
              </a:tabLst>
            </a:pPr>
            <a:r>
              <a:rPr lang="en-AU" sz="1600" b="1" kern="100" dirty="0">
                <a:effectLst/>
                <a:ea typeface="Aptos" panose="020B0004020202020204" pitchFamily="34" charset="0"/>
              </a:rPr>
              <a:t>Emotional weight: </a:t>
            </a:r>
            <a:r>
              <a:rPr lang="en-AU" sz="1600" kern="100" dirty="0">
                <a:effectLst/>
                <a:ea typeface="Aptos" panose="020B0004020202020204" pitchFamily="34" charset="0"/>
              </a:rPr>
              <a:t>when he refers to </a:t>
            </a:r>
            <a:r>
              <a:rPr lang="en-AU" sz="1600" kern="100" dirty="0">
                <a:solidFill>
                  <a:schemeClr val="accent2"/>
                </a:solidFill>
                <a:effectLst/>
                <a:ea typeface="Aptos" panose="020B0004020202020204" pitchFamily="34" charset="0"/>
              </a:rPr>
              <a:t>‘my mother’, ‘my father’, </a:t>
            </a:r>
            <a:r>
              <a:rPr lang="en-AU" sz="1600" kern="100" dirty="0">
                <a:effectLst/>
                <a:ea typeface="Aptos" panose="020B0004020202020204" pitchFamily="34" charset="0"/>
              </a:rPr>
              <a:t>or </a:t>
            </a:r>
            <a:r>
              <a:rPr lang="en-AU" sz="1600" kern="100" dirty="0">
                <a:solidFill>
                  <a:schemeClr val="accent2"/>
                </a:solidFill>
                <a:effectLst/>
                <a:ea typeface="Aptos" panose="020B0004020202020204" pitchFamily="34" charset="0"/>
              </a:rPr>
              <a:t>‘my brother’, </a:t>
            </a:r>
            <a:r>
              <a:rPr lang="en-AU" sz="1600" kern="100" dirty="0">
                <a:solidFill>
                  <a:schemeClr val="tx2"/>
                </a:solidFill>
                <a:effectLst/>
                <a:ea typeface="Aptos" panose="020B0004020202020204" pitchFamily="34" charset="0"/>
              </a:rPr>
              <a:t>these noun groups evoke feelings of love and loss, </a:t>
            </a:r>
            <a:r>
              <a:rPr lang="en-AU" sz="1600" kern="100" dirty="0">
                <a:effectLst/>
                <a:ea typeface="Aptos" panose="020B0004020202020204" pitchFamily="34" charset="0"/>
              </a:rPr>
              <a:t>emphasising the personal stakes involved in his journey.</a:t>
            </a:r>
          </a:p>
          <a:p>
            <a:pPr marL="342900" marR="0" lvl="0" indent="-342900">
              <a:lnSpc>
                <a:spcPct val="107000"/>
              </a:lnSpc>
              <a:spcAft>
                <a:spcPts val="800"/>
              </a:spcAft>
              <a:buFont typeface="Arial" panose="020B0604020202020204" pitchFamily="34" charset="0"/>
              <a:buChar char="•"/>
              <a:tabLst>
                <a:tab pos="457200" algn="l"/>
              </a:tabLst>
            </a:pPr>
            <a:r>
              <a:rPr lang="en-AU" sz="1600" b="1" kern="100" dirty="0">
                <a:effectLst/>
                <a:ea typeface="Aptos" panose="020B0004020202020204" pitchFamily="34" charset="0"/>
              </a:rPr>
              <a:t>Complex ideas</a:t>
            </a:r>
            <a:r>
              <a:rPr lang="en-AU" sz="1600" b="0" kern="100" dirty="0">
                <a:effectLst/>
                <a:ea typeface="Aptos" panose="020B0004020202020204" pitchFamily="34" charset="0"/>
              </a:rPr>
              <a:t>: f</a:t>
            </a:r>
            <a:r>
              <a:rPr lang="en-AU" sz="1600" kern="100" dirty="0">
                <a:effectLst/>
                <a:ea typeface="Aptos" panose="020B0004020202020204" pitchFamily="34" charset="0"/>
              </a:rPr>
              <a:t>or instance, terms like </a:t>
            </a:r>
            <a:r>
              <a:rPr lang="en-AU" sz="1600" kern="100" dirty="0">
                <a:solidFill>
                  <a:schemeClr val="accent2"/>
                </a:solidFill>
                <a:effectLst/>
                <a:ea typeface="Aptos" panose="020B0004020202020204" pitchFamily="34" charset="0"/>
              </a:rPr>
              <a:t>‘ethnic minority’, ‘human rights’, </a:t>
            </a:r>
            <a:r>
              <a:rPr lang="en-AU" sz="1600" kern="100" dirty="0">
                <a:effectLst/>
                <a:ea typeface="Aptos" panose="020B0004020202020204" pitchFamily="34" charset="0"/>
              </a:rPr>
              <a:t>or </a:t>
            </a:r>
            <a:r>
              <a:rPr lang="en-AU" sz="1600" kern="100" dirty="0">
                <a:solidFill>
                  <a:schemeClr val="accent2"/>
                </a:solidFill>
                <a:effectLst/>
                <a:ea typeface="Aptos" panose="020B0004020202020204" pitchFamily="34" charset="0"/>
              </a:rPr>
              <a:t>‘refugee status’ </a:t>
            </a:r>
            <a:r>
              <a:rPr lang="en-AU" sz="1600" kern="100" dirty="0">
                <a:solidFill>
                  <a:schemeClr val="tx2"/>
                </a:solidFill>
                <a:effectLst/>
                <a:ea typeface="Aptos" panose="020B0004020202020204" pitchFamily="34" charset="0"/>
              </a:rPr>
              <a:t>succinctly communicate broader themes </a:t>
            </a:r>
            <a:r>
              <a:rPr lang="en-AU" sz="1600" kern="100" dirty="0">
                <a:effectLst/>
                <a:ea typeface="Aptos" panose="020B0004020202020204" pitchFamily="34" charset="0"/>
              </a:rPr>
              <a:t>related to identity, persecution, and the struggle for safety. </a:t>
            </a:r>
            <a:endParaRPr lang="en-AU" sz="1600" kern="100" dirty="0">
              <a:effectLst/>
              <a:latin typeface="+mn-lt"/>
              <a:ea typeface="Aptos" panose="020B0004020202020204" pitchFamily="34" charset="0"/>
            </a:endParaRPr>
          </a:p>
          <a:p>
            <a:pPr marL="342900" indent="-342900">
              <a:lnSpc>
                <a:spcPct val="100000"/>
              </a:lnSpc>
              <a:buFont typeface="Arial" panose="020B0604020202020204" pitchFamily="34" charset="0"/>
              <a:buChar char="•"/>
            </a:pPr>
            <a:r>
              <a:rPr lang="en-AU" sz="1600" b="1" kern="100" dirty="0">
                <a:effectLst/>
                <a:ea typeface="Aptos" panose="020B0004020202020204" pitchFamily="34" charset="0"/>
              </a:rPr>
              <a:t>Imagery and symbolism</a:t>
            </a:r>
            <a:r>
              <a:rPr lang="en-AU" sz="1600" kern="100" dirty="0">
                <a:effectLst/>
                <a:ea typeface="Aptos" panose="020B0004020202020204" pitchFamily="34" charset="0"/>
              </a:rPr>
              <a:t>: </a:t>
            </a:r>
            <a:r>
              <a:rPr lang="en-AU" sz="1600" kern="100" dirty="0">
                <a:solidFill>
                  <a:schemeClr val="tx2"/>
                </a:solidFill>
                <a:effectLst/>
                <a:ea typeface="Aptos" panose="020B0004020202020204" pitchFamily="34" charset="0"/>
              </a:rPr>
              <a:t>noun groups often create vivid imagery or symbolise larger concepts. </a:t>
            </a:r>
            <a:r>
              <a:rPr lang="en-AU" sz="1600" kern="100" dirty="0">
                <a:effectLst/>
                <a:ea typeface="Aptos" panose="020B0004020202020204" pitchFamily="34" charset="0"/>
              </a:rPr>
              <a:t>For example, describing </a:t>
            </a:r>
            <a:r>
              <a:rPr lang="en-AU" sz="1600" kern="100" dirty="0">
                <a:solidFill>
                  <a:schemeClr val="accent2"/>
                </a:solidFill>
                <a:effectLst/>
                <a:ea typeface="Aptos" panose="020B0004020202020204" pitchFamily="34" charset="0"/>
              </a:rPr>
              <a:t>‘barbed wire’ </a:t>
            </a:r>
            <a:r>
              <a:rPr lang="en-AU" sz="1600" kern="100" dirty="0">
                <a:effectLst/>
                <a:ea typeface="Aptos" panose="020B0004020202020204" pitchFamily="34" charset="0"/>
              </a:rPr>
              <a:t>not only shows the physical barriers of the detention centre but also symbolises confinement and restriction. </a:t>
            </a:r>
          </a:p>
          <a:p>
            <a:pPr marL="342900" marR="0" lvl="0" indent="-342900">
              <a:lnSpc>
                <a:spcPct val="107000"/>
              </a:lnSpc>
              <a:spcAft>
                <a:spcPts val="800"/>
              </a:spcAft>
              <a:buFont typeface="Arial" panose="020B0604020202020204" pitchFamily="34" charset="0"/>
              <a:buChar char="•"/>
              <a:tabLst>
                <a:tab pos="457200" algn="l"/>
              </a:tabLst>
            </a:pPr>
            <a:r>
              <a:rPr lang="en-AU" sz="1600" b="1" kern="100" dirty="0">
                <a:effectLst/>
                <a:ea typeface="Aptos" panose="020B0004020202020204" pitchFamily="34" charset="0"/>
              </a:rPr>
              <a:t>Repetition for emphasis</a:t>
            </a:r>
            <a:r>
              <a:rPr lang="en-AU" sz="1600" kern="100" dirty="0">
                <a:effectLst/>
                <a:ea typeface="Aptos" panose="020B0004020202020204" pitchFamily="34" charset="0"/>
              </a:rPr>
              <a:t>: Jafari sometimes repeats certain noun groups to reinforce key themes or emotions. By highlighting phrases like ‘detention centre’ he </a:t>
            </a:r>
            <a:r>
              <a:rPr lang="en-AU" sz="1600" kern="100" dirty="0">
                <a:solidFill>
                  <a:schemeClr val="tx2"/>
                </a:solidFill>
                <a:effectLst/>
                <a:ea typeface="Aptos" panose="020B0004020202020204" pitchFamily="34" charset="0"/>
              </a:rPr>
              <a:t>draws attention to the challenges and hope that define his experience.</a:t>
            </a:r>
          </a:p>
          <a:p>
            <a:pPr marL="342900" marR="0" lvl="0" indent="-342900">
              <a:lnSpc>
                <a:spcPct val="107000"/>
              </a:lnSpc>
              <a:spcAft>
                <a:spcPts val="800"/>
              </a:spcAft>
              <a:buFont typeface="Arial" panose="020B0604020202020204" pitchFamily="34" charset="0"/>
              <a:buChar char="•"/>
              <a:tabLst>
                <a:tab pos="457200" algn="l"/>
              </a:tabLst>
            </a:pPr>
            <a:r>
              <a:rPr lang="en-AU" sz="1600" b="1" kern="100" dirty="0">
                <a:effectLst/>
                <a:ea typeface="Aptos" panose="020B0004020202020204" pitchFamily="34" charset="0"/>
              </a:rPr>
              <a:t>Voice and tone: </a:t>
            </a:r>
            <a:r>
              <a:rPr lang="en-AU" sz="1600" kern="100" dirty="0">
                <a:effectLst/>
                <a:ea typeface="Aptos" panose="020B0004020202020204" pitchFamily="34" charset="0"/>
              </a:rPr>
              <a:t>the choice of noun groups </a:t>
            </a:r>
            <a:r>
              <a:rPr lang="en-AU" sz="1600" kern="100" dirty="0">
                <a:solidFill>
                  <a:schemeClr val="tx2"/>
                </a:solidFill>
                <a:effectLst/>
                <a:ea typeface="Aptos" panose="020B0004020202020204" pitchFamily="34" charset="0"/>
              </a:rPr>
              <a:t>helps to establish Jafari's voice and tone</a:t>
            </a:r>
            <a:r>
              <a:rPr lang="en-AU" sz="1600" kern="100" dirty="0">
                <a:effectLst/>
                <a:ea typeface="Aptos" panose="020B0004020202020204" pitchFamily="34" charset="0"/>
              </a:rPr>
              <a:t>. The nouns he selects - whether they are harsh and serious or more hopeful - contribute to the overall mood of the memoir. </a:t>
            </a:r>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kern="100" dirty="0">
              <a:effectLst/>
              <a:latin typeface="+mn-lt"/>
              <a:ea typeface="Aptos" panose="020B000402020202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16</a:t>
            </a:fld>
            <a:endParaRPr lang="en-AU"/>
          </a:p>
        </p:txBody>
      </p:sp>
    </p:spTree>
    <p:extLst>
      <p:ext uri="{BB962C8B-B14F-4D97-AF65-F5344CB8AC3E}">
        <p14:creationId xmlns:p14="http://schemas.microsoft.com/office/powerpoint/2010/main" val="3027362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b="0" dirty="0"/>
              <a:t>the noun group ‘huge waves’ creates a </a:t>
            </a:r>
            <a:r>
              <a:rPr lang="en-AU" b="1" i="1" dirty="0"/>
              <a:t>visual image</a:t>
            </a:r>
            <a:r>
              <a:rPr lang="en-AU" b="0" dirty="0"/>
              <a:t>. The dramatic verbs in  ‘thrashed about’ and ‘swallowing litres of water’ create </a:t>
            </a:r>
            <a:r>
              <a:rPr lang="en-AU" b="1" i="1" dirty="0"/>
              <a:t>tactile imagery</a:t>
            </a:r>
            <a:r>
              <a:rPr lang="en-AU" b="0" dirty="0"/>
              <a:t>, with the feeling of being tossed about and swallowing water.</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kern="100" dirty="0">
                <a:effectLst/>
                <a:latin typeface="+mn-lt"/>
                <a:ea typeface="Aptos" panose="020B0004020202020204" pitchFamily="34" charset="0"/>
                <a:cs typeface="Times New Roman" panose="02020603050405020304" pitchFamily="18" charset="0"/>
              </a:rPr>
              <a:t>This imaginative style immerses readers in his experiences, making the argument about the harsh realities faced by refugees more impactful</a:t>
            </a:r>
            <a:r>
              <a:rPr lang="en-AU" dirty="0"/>
              <a:t>.</a:t>
            </a:r>
          </a:p>
          <a:p>
            <a:endParaRPr lang="en-AU" dirty="0"/>
          </a:p>
          <a:p>
            <a:r>
              <a:rPr lang="en-AU" b="0" i="0" dirty="0"/>
              <a:t>Possible passages students might choose to analyse: ‘</a:t>
            </a:r>
            <a:r>
              <a:rPr lang="en-AU" sz="1800" dirty="0">
                <a:effectLst/>
                <a:latin typeface="Arial" panose="020B0604020202020204" pitchFamily="34" charset="0"/>
                <a:ea typeface="Calibri" panose="020F0502020204030204" pitchFamily="34" charset="0"/>
              </a:rPr>
              <a:t>All I could see was barbed wire and lots of officers’. This is an example of visual imagery.</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17</a:t>
            </a:fld>
            <a:endParaRPr lang="en-AU"/>
          </a:p>
        </p:txBody>
      </p:sp>
    </p:spTree>
    <p:extLst>
      <p:ext uri="{BB962C8B-B14F-4D97-AF65-F5344CB8AC3E}">
        <p14:creationId xmlns:p14="http://schemas.microsoft.com/office/powerpoint/2010/main" val="1358743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kern="100" dirty="0">
                <a:effectLst/>
                <a:latin typeface="+mn-lt"/>
                <a:ea typeface="Aptos" panose="020B0004020202020204" pitchFamily="34" charset="0"/>
                <a:cs typeface="Times New Roman" panose="02020603050405020304" pitchFamily="18" charset="0"/>
              </a:rPr>
              <a:t>Teacher note: </a:t>
            </a:r>
            <a:r>
              <a:rPr lang="en-AU" sz="1600" b="0" kern="100" dirty="0">
                <a:effectLst/>
                <a:latin typeface="+mn-lt"/>
                <a:ea typeface="Aptos" panose="020B0004020202020204" pitchFamily="34" charset="0"/>
                <a:cs typeface="Times New Roman" panose="02020603050405020304" pitchFamily="18" charset="0"/>
              </a:rPr>
              <a:t>support students to understand emotional tone using this slide.</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kern="100" dirty="0">
                <a:effectLst/>
                <a:latin typeface="+mn-lt"/>
                <a:ea typeface="Aptos" panose="020B0004020202020204" pitchFamily="34" charset="0"/>
                <a:cs typeface="Times New Roman" panose="02020603050405020304" pitchFamily="18" charset="0"/>
              </a:rPr>
              <a:t>Emotional tone</a:t>
            </a:r>
            <a:r>
              <a:rPr lang="en-AU" sz="1600" kern="100" dirty="0">
                <a:effectLst/>
                <a:latin typeface="+mn-lt"/>
                <a:ea typeface="Aptos" panose="020B0004020202020204" pitchFamily="34" charset="0"/>
                <a:cs typeface="Times New Roman" panose="02020603050405020304" pitchFamily="18" charset="0"/>
              </a:rPr>
              <a:t>: the memoir conveys a range of emotions - from fear and despair to hope and resilience. This emotional depth invites readers to engage with his perspective and highlights the psychological and emotional toll of his experiences.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kern="100" dirty="0">
              <a:effectLst/>
              <a:latin typeface="+mn-lt"/>
              <a:ea typeface="Aptos" panose="020B0004020202020204" pitchFamily="34" charset="0"/>
              <a:cs typeface="Times New Roman" panose="02020603050405020304" pitchFamily="18"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800" b="0" i="0" dirty="0"/>
              <a:t>Possible passages students might choose to analyse</a:t>
            </a:r>
            <a:r>
              <a:rPr lang="en-AU" sz="1800" b="1" i="1" dirty="0"/>
              <a:t>: </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1" i="1" dirty="0"/>
              <a:t>‘</a:t>
            </a:r>
            <a:r>
              <a:rPr lang="en-AU" sz="1800" dirty="0">
                <a:effectLst/>
                <a:latin typeface="Arial" panose="020B0604020202020204" pitchFamily="34" charset="0"/>
                <a:ea typeface="Calibri" panose="020F0502020204030204" pitchFamily="34" charset="0"/>
              </a:rPr>
              <a:t>I ate and drank like it was my last meal.’ This is a simile conveying his relief and exhaustion.</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effectLst/>
                <a:latin typeface="Arial" panose="020B0604020202020204" pitchFamily="34" charset="0"/>
                <a:ea typeface="Calibri" panose="020F0502020204030204" pitchFamily="34" charset="0"/>
              </a:rPr>
              <a:t>‘After a week a boat took us to Jakarta. It took three days to get there and the whole time I was scared the police would catch us.’ The use of verb groups and descriptive detail convey fear and suffering.</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effectLst/>
                <a:latin typeface="Arial" panose="020B0604020202020204" pitchFamily="34" charset="0"/>
                <a:ea typeface="Calibri" panose="020F0502020204030204" pitchFamily="34" charset="0"/>
              </a:rPr>
              <a:t>‘As you expect, it was small, there was not enough food and far too many people crammed on board.’ This descriptive detail creates the feeling of their suffering and fear. </a:t>
            </a:r>
            <a:endParaRPr lang="en-AU" sz="1600" kern="100" dirty="0">
              <a:effectLst/>
              <a:latin typeface="+mn-lt"/>
              <a:ea typeface="Aptos" panose="020B0004020202020204" pitchFamily="34" charset="0"/>
              <a:cs typeface="Times New Roman" panose="02020603050405020304" pitchFamily="18" charset="0"/>
            </a:endParaRPr>
          </a:p>
          <a:p>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0" i="0" dirty="0">
                <a:effectLst/>
                <a:latin typeface="Arial" panose="020B0604020202020204" pitchFamily="34" charset="0"/>
                <a:ea typeface="Calibri" panose="020F0502020204030204" pitchFamily="34" charset="0"/>
                <a:cs typeface="Times New Roman" panose="02020603050405020304" pitchFamily="18" charset="0"/>
              </a:rPr>
              <a:t>This slide supports the instructions within Phase 5 of the teaching and learning program</a:t>
            </a:r>
            <a:r>
              <a:rPr lang="en-AU" sz="1600" b="0" dirty="0">
                <a:effectLst/>
                <a:latin typeface="Arial" panose="020B0604020202020204" pitchFamily="34" charset="0"/>
                <a:ea typeface="Calibri" panose="020F0502020204030204" pitchFamily="34" charset="0"/>
                <a:cs typeface="Times New Roman" panose="02020603050405020304" pitchFamily="18" charset="0"/>
              </a:rPr>
              <a:t>, </a:t>
            </a:r>
            <a:r>
              <a:rPr lang="en-AU" sz="1600" dirty="0">
                <a:effectLst/>
                <a:latin typeface="Arial" panose="020B0604020202020204" pitchFamily="34" charset="0"/>
                <a:ea typeface="Calibri" panose="020F0502020204030204" pitchFamily="34" charset="0"/>
                <a:cs typeface="Times New Roman" panose="02020603050405020304" pitchFamily="18" charset="0"/>
              </a:rPr>
              <a:t>which say: ‘The teacher models how to analyse and explain the use of dramatic verbs and imagery in the paragraph beginning with ‘The boat turned around … ‘ </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dirty="0">
                <a:effectLst/>
                <a:latin typeface="Arial" panose="020B0604020202020204" pitchFamily="34" charset="0"/>
                <a:ea typeface="Calibri" panose="020F0502020204030204" pitchFamily="34" charset="0"/>
                <a:cs typeface="Times New Roman" panose="02020603050405020304" pitchFamily="18" charset="0"/>
              </a:rPr>
              <a:t>With teacher guidance, students compare this to the emotive language used to reveal feelings (for example, ‘exhausted’) and to the use of simile in ‘drank like it was my last meal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Calibri" panose="020F0502020204030204" pitchFamily="34" charset="0"/>
              </a:rPr>
              <a:t>Guided and collaborative analysis – pairs annotate another paragraph for dramatic verbs and figurative expressions that create and describe drama, and emotive language that suggests perspective. </a:t>
            </a:r>
          </a:p>
          <a:p>
            <a:endParaRPr lang="en-AU"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18</a:t>
            </a:fld>
            <a:endParaRPr lang="en-AU"/>
          </a:p>
        </p:txBody>
      </p:sp>
    </p:spTree>
    <p:extLst>
      <p:ext uri="{BB962C8B-B14F-4D97-AF65-F5344CB8AC3E}">
        <p14:creationId xmlns:p14="http://schemas.microsoft.com/office/powerpoint/2010/main" val="151195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872AD-3A8A-A2B0-525D-1FB5CFB441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D257C7-717A-46AE-0303-47C8896182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8E6103-4494-1F76-C17E-64E2062DF05F}"/>
              </a:ext>
            </a:extLst>
          </p:cNvPr>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800" b="1" dirty="0">
                <a:effectLst/>
                <a:latin typeface="Arial" panose="020B0604020202020204" pitchFamily="34" charset="0"/>
                <a:ea typeface="Calibri" panose="020F0502020204030204" pitchFamily="34" charset="0"/>
              </a:rPr>
              <a:t>Teacher note: </a:t>
            </a:r>
            <a:r>
              <a:rPr lang="en-AU" sz="1800" dirty="0">
                <a:effectLst/>
                <a:latin typeface="Arial" panose="020B0604020202020204" pitchFamily="34" charset="0"/>
                <a:ea typeface="Calibri" panose="020F0502020204030204" pitchFamily="34" charset="0"/>
              </a:rPr>
              <a:t>teachers can connect the discussion of the writer’s voice to earlier work on subjective and objective language, as well as literal and figurative language. Note the links to conceptual programming question 1: What are the features of persuasive texts and memoirs that effectively engage responders?</a:t>
            </a:r>
          </a:p>
          <a:p>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dirty="0"/>
              <a:t>The following slides support teachers to explicitly unpack the language forms and features that create a writer’s voice, when utilising the teaching and learning resource found in </a:t>
            </a:r>
            <a:r>
              <a:rPr lang="en-AU" sz="1800" b="1" dirty="0">
                <a:solidFill>
                  <a:srgbClr val="002664"/>
                </a:solidFill>
                <a:effectLst/>
                <a:latin typeface="Arial" panose="020B0604020202020204" pitchFamily="34" charset="0"/>
              </a:rPr>
              <a:t>Phase 5, activity 3 – language examples from ‘Salt Water’</a:t>
            </a:r>
          </a:p>
          <a:p>
            <a:endParaRPr lang="en-AU" dirty="0"/>
          </a:p>
        </p:txBody>
      </p:sp>
      <p:sp>
        <p:nvSpPr>
          <p:cNvPr id="4" name="Slide Number Placeholder 3">
            <a:extLst>
              <a:ext uri="{FF2B5EF4-FFF2-40B4-BE49-F238E27FC236}">
                <a16:creationId xmlns:a16="http://schemas.microsoft.com/office/drawing/2014/main" id="{A452BB81-0872-6E80-B6FE-640C7159C3BA}"/>
              </a:ext>
            </a:extLst>
          </p:cNvPr>
          <p:cNvSpPr>
            <a:spLocks noGrp="1"/>
          </p:cNvSpPr>
          <p:nvPr>
            <p:ph type="sldNum" sz="quarter" idx="5"/>
          </p:nvPr>
        </p:nvSpPr>
        <p:spPr/>
        <p:txBody>
          <a:bodyPr/>
          <a:lstStyle/>
          <a:p>
            <a:fld id="{B07158C4-A119-4B78-9DE8-A50001BC31DC}" type="slidenum">
              <a:rPr lang="en-AU" smtClean="0"/>
              <a:pPr/>
              <a:t>19</a:t>
            </a:fld>
            <a:endParaRPr lang="en-AU"/>
          </a:p>
        </p:txBody>
      </p:sp>
    </p:spTree>
    <p:extLst>
      <p:ext uri="{BB962C8B-B14F-4D97-AF65-F5344CB8AC3E}">
        <p14:creationId xmlns:p14="http://schemas.microsoft.com/office/powerpoint/2010/main" val="1253775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ask students to choose another line, from the memoir, to begin the text. How does the choice, especially if it is a dramatic or highly emotive line, change the tone. Which do they prefer and why?</a:t>
            </a:r>
          </a:p>
        </p:txBody>
      </p:sp>
      <p:sp>
        <p:nvSpPr>
          <p:cNvPr id="4" name="Slide Number Placeholder 3"/>
          <p:cNvSpPr>
            <a:spLocks noGrp="1"/>
          </p:cNvSpPr>
          <p:nvPr>
            <p:ph type="sldNum" sz="quarter" idx="5"/>
          </p:nvPr>
        </p:nvSpPr>
        <p:spPr/>
        <p:txBody>
          <a:bodyPr/>
          <a:lstStyle/>
          <a:p>
            <a:fld id="{B07158C4-A119-4B78-9DE8-A50001BC31DC}" type="slidenum">
              <a:rPr lang="en-AU" smtClean="0"/>
              <a:pPr/>
              <a:t>20</a:t>
            </a:fld>
            <a:endParaRPr lang="en-AU"/>
          </a:p>
        </p:txBody>
      </p:sp>
    </p:spTree>
    <p:extLst>
      <p:ext uri="{BB962C8B-B14F-4D97-AF65-F5344CB8AC3E}">
        <p14:creationId xmlns:p14="http://schemas.microsoft.com/office/powerpoint/2010/main" val="2263125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For teacher reference only.</a:t>
            </a:r>
          </a:p>
        </p:txBody>
      </p:sp>
      <p:sp>
        <p:nvSpPr>
          <p:cNvPr id="4" name="Slide Number Placeholder 3"/>
          <p:cNvSpPr>
            <a:spLocks noGrp="1"/>
          </p:cNvSpPr>
          <p:nvPr>
            <p:ph type="sldNum" sz="quarter" idx="5"/>
          </p:nvPr>
        </p:nvSpPr>
        <p:spPr/>
        <p:txBody>
          <a:bodyPr/>
          <a:lstStyle/>
          <a:p>
            <a:fld id="{B07158C4-A119-4B78-9DE8-A50001BC31DC}" type="slidenum">
              <a:rPr lang="en-AU" smtClean="0"/>
              <a:pPr/>
              <a:t>3</a:t>
            </a:fld>
            <a:endParaRPr lang="en-AU"/>
          </a:p>
        </p:txBody>
      </p:sp>
    </p:spTree>
    <p:extLst>
      <p:ext uri="{BB962C8B-B14F-4D97-AF65-F5344CB8AC3E}">
        <p14:creationId xmlns:p14="http://schemas.microsoft.com/office/powerpoint/2010/main" val="1924221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a:t>
            </a:r>
            <a:r>
              <a:rPr lang="en-AU" dirty="0"/>
              <a:t>: this may be an opportunity to discuss the impact of figurative expressions if the purpose is to be emotive. Ask students to write a non-figurative replacement for that sentence and discuss the differences.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21</a:t>
            </a:fld>
            <a:endParaRPr lang="en-AU"/>
          </a:p>
        </p:txBody>
      </p:sp>
    </p:spTree>
    <p:extLst>
      <p:ext uri="{BB962C8B-B14F-4D97-AF65-F5344CB8AC3E}">
        <p14:creationId xmlns:p14="http://schemas.microsoft.com/office/powerpoint/2010/main" val="1924906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students might also identify another area of the text where a matter-of-fact style is used. This is appropriate for the informative elements of the text and connects with Jafari’s purpose overall. </a:t>
            </a:r>
          </a:p>
        </p:txBody>
      </p:sp>
      <p:sp>
        <p:nvSpPr>
          <p:cNvPr id="4" name="Slide Number Placeholder 3"/>
          <p:cNvSpPr>
            <a:spLocks noGrp="1"/>
          </p:cNvSpPr>
          <p:nvPr>
            <p:ph type="sldNum" sz="quarter" idx="5"/>
          </p:nvPr>
        </p:nvSpPr>
        <p:spPr/>
        <p:txBody>
          <a:bodyPr/>
          <a:lstStyle/>
          <a:p>
            <a:fld id="{B07158C4-A119-4B78-9DE8-A50001BC31DC}" type="slidenum">
              <a:rPr lang="en-AU" smtClean="0"/>
              <a:pPr/>
              <a:t>22</a:t>
            </a:fld>
            <a:endParaRPr lang="en-AU"/>
          </a:p>
        </p:txBody>
      </p:sp>
    </p:spTree>
    <p:extLst>
      <p:ext uri="{BB962C8B-B14F-4D97-AF65-F5344CB8AC3E}">
        <p14:creationId xmlns:p14="http://schemas.microsoft.com/office/powerpoint/2010/main" val="6499373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use a Frayer model to explore the meaning of the word ‘poignancy’ or ‘poignant’ here.</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23</a:t>
            </a:fld>
            <a:endParaRPr lang="en-AU"/>
          </a:p>
        </p:txBody>
      </p:sp>
    </p:spTree>
    <p:extLst>
      <p:ext uri="{BB962C8B-B14F-4D97-AF65-F5344CB8AC3E}">
        <p14:creationId xmlns:p14="http://schemas.microsoft.com/office/powerpoint/2010/main" val="2438893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8CB4C-3181-C93A-1BAD-5B2A9932B2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FA92FD-9FE6-6577-4366-EBDCAFC1A9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E8C02F3-7A5E-CF8B-4982-B9E6AD60BFF8}"/>
              </a:ext>
            </a:extLst>
          </p:cNvPr>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discuss how a hybrid text can achieve cohesion, despite utilising aspects of different text types in its construction. This discussion can link back to the authorial purpose and the conceptual programming questions </a:t>
            </a:r>
          </a:p>
          <a:p>
            <a:pPr marL="342900" marR="0" lvl="0" indent="-342900" algn="l" defTabSz="1219170" rtl="0" eaLnBrk="1" fontAlgn="auto" latinLnBrk="0" hangingPunct="1">
              <a:lnSpc>
                <a:spcPct val="100000"/>
              </a:lnSpc>
              <a:spcBef>
                <a:spcPts val="0"/>
              </a:spcBef>
              <a:spcAft>
                <a:spcPts val="0"/>
              </a:spcAft>
              <a:buClrTx/>
              <a:buSzTx/>
              <a:buFont typeface="+mj-lt"/>
              <a:buAutoNum type="arabicPeriod"/>
              <a:tabLst/>
              <a:defRPr/>
            </a:pPr>
            <a:r>
              <a:rPr lang="en-AU" sz="1600" dirty="0">
                <a:effectLst/>
                <a:latin typeface="Arial" panose="020B0604020202020204" pitchFamily="34" charset="0"/>
                <a:ea typeface="Calibri" panose="020F0502020204030204" pitchFamily="34" charset="0"/>
              </a:rPr>
              <a:t>What are the features of persuasive texts and memoirs that effectively engage responders?</a:t>
            </a:r>
          </a:p>
          <a:p>
            <a:endParaRPr lang="en-AU" dirty="0"/>
          </a:p>
        </p:txBody>
      </p:sp>
      <p:sp>
        <p:nvSpPr>
          <p:cNvPr id="4" name="Slide Number Placeholder 3">
            <a:extLst>
              <a:ext uri="{FF2B5EF4-FFF2-40B4-BE49-F238E27FC236}">
                <a16:creationId xmlns:a16="http://schemas.microsoft.com/office/drawing/2014/main" id="{4D921CF1-AEED-44C8-0F9F-334749978348}"/>
              </a:ext>
            </a:extLst>
          </p:cNvPr>
          <p:cNvSpPr>
            <a:spLocks noGrp="1"/>
          </p:cNvSpPr>
          <p:nvPr>
            <p:ph type="sldNum" sz="quarter" idx="5"/>
          </p:nvPr>
        </p:nvSpPr>
        <p:spPr/>
        <p:txBody>
          <a:bodyPr/>
          <a:lstStyle/>
          <a:p>
            <a:fld id="{B07158C4-A119-4B78-9DE8-A50001BC31DC}" type="slidenum">
              <a:rPr lang="en-AU" smtClean="0"/>
              <a:pPr/>
              <a:t>24</a:t>
            </a:fld>
            <a:endParaRPr lang="en-AU"/>
          </a:p>
        </p:txBody>
      </p:sp>
    </p:spTree>
    <p:extLst>
      <p:ext uri="{BB962C8B-B14F-4D97-AF65-F5344CB8AC3E}">
        <p14:creationId xmlns:p14="http://schemas.microsoft.com/office/powerpoint/2010/main" val="6814989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discuss how the story flows from one thing to the other and draw students’ attention back to the authorial intent. </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25</a:t>
            </a:fld>
            <a:endParaRPr lang="en-AU"/>
          </a:p>
        </p:txBody>
      </p:sp>
    </p:spTree>
    <p:extLst>
      <p:ext uri="{BB962C8B-B14F-4D97-AF65-F5344CB8AC3E}">
        <p14:creationId xmlns:p14="http://schemas.microsoft.com/office/powerpoint/2010/main" val="4076589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students can also highlight temporal markers and coordinating / contrasting conjunctions to discuss the overall structure of the memoir text. They can identify the parts of the memoir set in Afghanistan and where this changes to his experience in Australia. This would help students to identify textual evidence showing contrast and juxtaposition for themselves and reinforce the learning about coordinating and contrasting conjunctions.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26</a:t>
            </a:fld>
            <a:endParaRPr lang="en-AU"/>
          </a:p>
        </p:txBody>
      </p:sp>
    </p:spTree>
    <p:extLst>
      <p:ext uri="{BB962C8B-B14F-4D97-AF65-F5344CB8AC3E}">
        <p14:creationId xmlns:p14="http://schemas.microsoft.com/office/powerpoint/2010/main" val="3197848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Aft>
                <a:spcPts val="800"/>
              </a:spcAft>
              <a:buFont typeface="+mj-lt"/>
              <a:buNone/>
              <a:tabLst>
                <a:tab pos="457200" algn="l"/>
              </a:tabLs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Teacher note: </a:t>
            </a:r>
            <a:r>
              <a:rPr lang="en-AU" sz="1800" b="0" kern="100" dirty="0">
                <a:effectLst/>
                <a:latin typeface="Aptos" panose="020B0004020202020204" pitchFamily="34" charset="0"/>
                <a:ea typeface="Aptos" panose="020B0004020202020204" pitchFamily="34" charset="0"/>
                <a:cs typeface="Times New Roman" panose="02020603050405020304" pitchFamily="18" charset="0"/>
              </a:rPr>
              <a:t>support students to understand how connectives and punctuation are used to clarify complex ideas.</a:t>
            </a:r>
          </a:p>
          <a:p>
            <a:pPr marL="0" marR="0" lvl="0" indent="0">
              <a:lnSpc>
                <a:spcPct val="107000"/>
              </a:lnSpc>
              <a:spcAft>
                <a:spcPts val="800"/>
              </a:spcAft>
              <a:buFont typeface="+mj-lt"/>
              <a:buNone/>
              <a:tabLst>
                <a:tab pos="457200" algn="l"/>
              </a:tabLst>
            </a:pPr>
            <a:endParaRPr lang="en-AU"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Clarification of complex Ideas: </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Jafari uses phrases like ‘that is’ or ‘in other words’ to simplify complex situations. For instance, when he describes the dangers he faced in Afghanistan, he might say something like, ‘The Taliban came to power … and made everything worse’. In this example, he is restating the dire implications of living under such a regime. This helps readers understand the gravity of his circumstances. This is also shown in ‘</a:t>
            </a:r>
            <a:r>
              <a:rPr lang="en-AU" sz="1800" b="0" i="0" dirty="0">
                <a:effectLst/>
                <a:latin typeface="Arial" panose="020B0604020202020204" pitchFamily="34" charset="0"/>
                <a:ea typeface="Calibri" panose="020F0502020204030204" pitchFamily="34" charset="0"/>
              </a:rPr>
              <a:t>You see</a:t>
            </a:r>
            <a:r>
              <a:rPr lang="en-AU" sz="1800" b="1" i="1" dirty="0">
                <a:effectLst/>
                <a:latin typeface="Arial" panose="020B0604020202020204" pitchFamily="34" charset="0"/>
                <a:ea typeface="Calibri" panose="020F0502020204030204" pitchFamily="34" charset="0"/>
              </a:rPr>
              <a:t>, </a:t>
            </a:r>
            <a:r>
              <a:rPr lang="en-AU" sz="1800" dirty="0">
                <a:effectLst/>
                <a:latin typeface="Arial" panose="020B0604020202020204" pitchFamily="34" charset="0"/>
                <a:ea typeface="Calibri" panose="020F0502020204030204" pitchFamily="34" charset="0"/>
              </a:rPr>
              <a:t>it was not safe for my mother to be a teacher or even an educated woman.’</a:t>
            </a:r>
            <a:endParaRPr lang="en-AU"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Building a conversational tone: </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Jafari's use of clarifying phrases creates a more personal tone. When he writes, ‘</a:t>
            </a:r>
            <a:r>
              <a:rPr lang="en-AU" sz="1800" dirty="0">
                <a:solidFill>
                  <a:schemeClr val="tx2"/>
                </a:solidFill>
                <a:effectLst/>
                <a:latin typeface="Arial" panose="020B0604020202020204" pitchFamily="34" charset="0"/>
                <a:ea typeface="Calibri" panose="020F0502020204030204" pitchFamily="34" charset="0"/>
              </a:rPr>
              <a:t>You might say that </a:t>
            </a:r>
            <a:r>
              <a:rPr lang="en-AU" sz="1800" dirty="0">
                <a:effectLst/>
                <a:latin typeface="Arial" panose="020B0604020202020204" pitchFamily="34" charset="0"/>
                <a:ea typeface="Calibri" panose="020F0502020204030204" pitchFamily="34" charset="0"/>
              </a:rPr>
              <a:t>I was born during a really bad time in history’, </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it feels as if he is speaking directly to the reader. This conversational quality draws readers in and makes them feel connected to his story.</a:t>
            </a:r>
          </a:p>
          <a:p>
            <a:pPr marL="342900" marR="0" lvl="0" indent="-342900">
              <a:lnSpc>
                <a:spcPct val="107000"/>
              </a:lnSpc>
              <a:spcAft>
                <a:spcPts val="800"/>
              </a:spcAft>
              <a:buFont typeface="+mj-lt"/>
              <a:buAutoNum type="arabicPeriod"/>
              <a:tabLst>
                <a:tab pos="457200" algn="l"/>
              </a:tabLs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Highlighting emotional complexity</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 Jafari uses connectives to express nuanced emotions. After describing a traumatic event, he might clarify with, ‘</a:t>
            </a:r>
            <a:r>
              <a:rPr lang="en-AU" sz="1800" dirty="0">
                <a:effectLst/>
                <a:latin typeface="Arial" panose="020B0604020202020204" pitchFamily="34" charset="0"/>
                <a:ea typeface="Calibri" panose="020F0502020204030204" pitchFamily="34" charset="0"/>
              </a:rPr>
              <a:t>I was exhausted and my foot was bleeding.’ The use of connectives here allows </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readers to grasp the depth of his feelings. This helps convey the emotional weight of his experiences.</a:t>
            </a:r>
          </a:p>
          <a:p>
            <a:pPr marL="342900" marR="0" lvl="0" indent="-342900">
              <a:lnSpc>
                <a:spcPct val="107000"/>
              </a:lnSpc>
              <a:spcAft>
                <a:spcPts val="800"/>
              </a:spcAft>
              <a:buFont typeface="+mj-lt"/>
              <a:buAutoNum type="arabicPeriod"/>
              <a:tabLst>
                <a:tab pos="457200" algn="l"/>
              </a:tabLst>
            </a:pPr>
            <a:r>
              <a:rPr lang="en-AU" sz="1800" b="1" kern="100" dirty="0">
                <a:effectLst/>
                <a:latin typeface="Aptos" panose="020B0004020202020204" pitchFamily="34" charset="0"/>
                <a:ea typeface="Aptos" panose="020B0004020202020204" pitchFamily="34" charset="0"/>
                <a:cs typeface="Times New Roman" panose="02020603050405020304" pitchFamily="18" charset="0"/>
              </a:rPr>
              <a:t>Inviting reflection: </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by restating important points, Jafari encourages readers to think critically. For example, when describing his time in detention he says, ‘</a:t>
            </a:r>
            <a:r>
              <a:rPr lang="en-AU" sz="1800" dirty="0">
                <a:effectLst/>
                <a:latin typeface="Arial" panose="020B0604020202020204" pitchFamily="34" charset="0"/>
                <a:ea typeface="Calibri" panose="020F0502020204030204" pitchFamily="34" charset="0"/>
              </a:rPr>
              <a:t>All I could see was barbed wire and lots of officers. I was very scared and I thought to myself, 'Why do they want to put me in jail</a:t>
            </a:r>
            <a:r>
              <a:rPr lang="en-AU" sz="1800" i="0" dirty="0">
                <a:effectLst/>
                <a:latin typeface="Arial" panose="020B0604020202020204" pitchFamily="34" charset="0"/>
                <a:ea typeface="Calibri" panose="020F0502020204030204" pitchFamily="34" charset="0"/>
              </a:rPr>
              <a:t>?' </a:t>
            </a:r>
            <a:r>
              <a:rPr lang="en-AU" sz="1800" b="0" i="0" dirty="0">
                <a:effectLst/>
                <a:latin typeface="Arial" panose="020B0604020202020204" pitchFamily="34" charset="0"/>
                <a:ea typeface="Calibri" panose="020F0502020204030204" pitchFamily="34" charset="0"/>
              </a:rPr>
              <a:t>I had been told that Australia helped refugees’ This clarifies </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his thoughts and prompts readers to reflect on the broader implications of his journey and the concept of safety.</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27</a:t>
            </a:fld>
            <a:endParaRPr lang="en-AU"/>
          </a:p>
        </p:txBody>
      </p:sp>
    </p:spTree>
    <p:extLst>
      <p:ext uri="{BB962C8B-B14F-4D97-AF65-F5344CB8AC3E}">
        <p14:creationId xmlns:p14="http://schemas.microsoft.com/office/powerpoint/2010/main" val="6089328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C79BD6-6970-AA6F-9548-9D050668BB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C97E70-C3D7-F0E5-F234-EFD04E907C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9B9567-73D4-6A56-24D5-8FF207ECE432}"/>
              </a:ext>
            </a:extLst>
          </p:cNvPr>
          <p:cNvSpPr>
            <a:spLocks noGrp="1"/>
          </p:cNvSpPr>
          <p:nvPr>
            <p:ph type="body" idx="1"/>
          </p:nvPr>
        </p:nvSpPr>
        <p:spPr/>
        <p:txBody>
          <a:bodyPr/>
          <a:lstStyle/>
          <a:p>
            <a:r>
              <a:rPr lang="en-AU" sz="1800" b="1" i="0" dirty="0">
                <a:solidFill>
                  <a:srgbClr val="212529"/>
                </a:solidFill>
                <a:effectLst/>
                <a:latin typeface="Open Sans" panose="020B0606030504020204" pitchFamily="34" charset="0"/>
              </a:rPr>
              <a:t>Teacher note: </a:t>
            </a:r>
            <a:r>
              <a:rPr lang="en-AU" sz="1800" b="0" i="0" dirty="0">
                <a:solidFill>
                  <a:srgbClr val="212529"/>
                </a:solidFill>
                <a:effectLst/>
                <a:latin typeface="Open Sans" panose="020B0606030504020204" pitchFamily="34" charset="0"/>
              </a:rPr>
              <a:t>the teacher can explain that an ellipsis is most usually written as …  </a:t>
            </a:r>
          </a:p>
          <a:p>
            <a:r>
              <a:rPr lang="en-AU" sz="1800" b="0" i="0" dirty="0">
                <a:solidFill>
                  <a:srgbClr val="212529"/>
                </a:solidFill>
                <a:effectLst/>
                <a:latin typeface="Open Sans" panose="020B0606030504020204" pitchFamily="34" charset="0"/>
              </a:rPr>
              <a:t>However, the Merriam-Webster dictionary defines it as: </a:t>
            </a:r>
          </a:p>
          <a:p>
            <a:r>
              <a:rPr lang="en-AU" sz="1800" b="1" i="0" dirty="0">
                <a:solidFill>
                  <a:srgbClr val="303336"/>
                </a:solidFill>
                <a:effectLst/>
                <a:latin typeface="Open Sans" panose="020B0606030504020204" pitchFamily="34" charset="0"/>
              </a:rPr>
              <a:t>1a</a:t>
            </a:r>
            <a:r>
              <a:rPr lang="en-AU" sz="1800" b="1" i="0" dirty="0">
                <a:solidFill>
                  <a:srgbClr val="212529"/>
                </a:solidFill>
                <a:effectLst/>
                <a:latin typeface="Arial"/>
              </a:rPr>
              <a:t>: </a:t>
            </a:r>
            <a:r>
              <a:rPr lang="en-AU" sz="1800" b="0" i="0" dirty="0">
                <a:solidFill>
                  <a:srgbClr val="212529"/>
                </a:solidFill>
                <a:effectLst/>
                <a:latin typeface="Open Sans" panose="020B0606030504020204" pitchFamily="34" charset="0"/>
              </a:rPr>
              <a:t>the omission of one or more words that are obviously understood but that must be supplied to make a construction grammatically complete</a:t>
            </a:r>
          </a:p>
          <a:p>
            <a:pPr algn="l" fontAlgn="base"/>
            <a:r>
              <a:rPr lang="en-AU" sz="1800" b="1" i="0" dirty="0">
                <a:solidFill>
                  <a:srgbClr val="303336"/>
                </a:solidFill>
                <a:effectLst/>
                <a:latin typeface="Open Sans" panose="020B0606030504020204" pitchFamily="34" charset="0"/>
              </a:rPr>
              <a:t>1b</a:t>
            </a:r>
            <a:r>
              <a:rPr lang="en-AU" sz="1800" b="1" i="0" dirty="0">
                <a:solidFill>
                  <a:srgbClr val="212529"/>
                </a:solidFill>
                <a:effectLst/>
                <a:latin typeface="Arial"/>
              </a:rPr>
              <a:t>: </a:t>
            </a:r>
            <a:r>
              <a:rPr lang="en-AU" sz="1800" b="0" i="0" dirty="0">
                <a:solidFill>
                  <a:srgbClr val="212529"/>
                </a:solidFill>
                <a:effectLst/>
                <a:latin typeface="Open Sans" panose="020B0606030504020204" pitchFamily="34" charset="0"/>
              </a:rPr>
              <a:t>a sudden leap from one topic to another</a:t>
            </a:r>
          </a:p>
          <a:p>
            <a:pPr algn="l" fontAlgn="base"/>
            <a:r>
              <a:rPr lang="en-AU" sz="1800" b="1" i="0" dirty="0">
                <a:solidFill>
                  <a:srgbClr val="303336"/>
                </a:solidFill>
                <a:effectLst/>
                <a:latin typeface="Open Sans" panose="020B0606030504020204" pitchFamily="34" charset="0"/>
              </a:rPr>
              <a:t>2</a:t>
            </a:r>
            <a:r>
              <a:rPr lang="en-AU" sz="1800" b="1" i="0" dirty="0">
                <a:solidFill>
                  <a:srgbClr val="212529"/>
                </a:solidFill>
                <a:effectLst/>
                <a:latin typeface="Arial"/>
              </a:rPr>
              <a:t>: </a:t>
            </a:r>
            <a:r>
              <a:rPr lang="en-AU" sz="1800" b="0" i="0" dirty="0">
                <a:solidFill>
                  <a:srgbClr val="212529"/>
                </a:solidFill>
                <a:effectLst/>
                <a:latin typeface="Open Sans" panose="020B0606030504020204" pitchFamily="34" charset="0"/>
              </a:rPr>
              <a:t>marks or a mark (such as … ) indicating an omission (as of words) or a pause</a:t>
            </a:r>
          </a:p>
          <a:p>
            <a:pPr algn="l" fontAlgn="base">
              <a:spcAft>
                <a:spcPts val="375"/>
              </a:spcAft>
            </a:pPr>
            <a:endParaRPr lang="en-AU" sz="1800" b="0" i="0" dirty="0">
              <a:solidFill>
                <a:srgbClr val="212529"/>
              </a:solidFill>
              <a:effectLst/>
              <a:latin typeface="Open Sans" panose="020B0606030504020204" pitchFamily="34" charset="0"/>
            </a:endParaRPr>
          </a:p>
          <a:p>
            <a:pPr algn="l" fontAlgn="base">
              <a:spcAft>
                <a:spcPts val="375"/>
              </a:spcAft>
            </a:pPr>
            <a:r>
              <a:rPr lang="en-AU" sz="1800" b="0" i="0" dirty="0">
                <a:solidFill>
                  <a:srgbClr val="212529"/>
                </a:solidFill>
                <a:effectLst/>
                <a:latin typeface="Open Sans" panose="020B0606030504020204" pitchFamily="34" charset="0"/>
              </a:rPr>
              <a:t>https://www.merriam-webster.com/dictionary/ellipsis</a:t>
            </a:r>
          </a:p>
          <a:p>
            <a:endParaRPr lang="en-AU" sz="1800" dirty="0"/>
          </a:p>
        </p:txBody>
      </p:sp>
      <p:sp>
        <p:nvSpPr>
          <p:cNvPr id="4" name="Slide Number Placeholder 3">
            <a:extLst>
              <a:ext uri="{FF2B5EF4-FFF2-40B4-BE49-F238E27FC236}">
                <a16:creationId xmlns:a16="http://schemas.microsoft.com/office/drawing/2014/main" id="{CA8D8982-E8C6-E151-1F64-7C926156E5B0}"/>
              </a:ext>
            </a:extLst>
          </p:cNvPr>
          <p:cNvSpPr>
            <a:spLocks noGrp="1"/>
          </p:cNvSpPr>
          <p:nvPr>
            <p:ph type="sldNum" sz="quarter" idx="5"/>
          </p:nvPr>
        </p:nvSpPr>
        <p:spPr/>
        <p:txBody>
          <a:bodyPr/>
          <a:lstStyle/>
          <a:p>
            <a:fld id="{B07158C4-A119-4B78-9DE8-A50001BC31DC}" type="slidenum">
              <a:rPr lang="en-AU" smtClean="0"/>
              <a:pPr/>
              <a:t>28</a:t>
            </a:fld>
            <a:endParaRPr lang="en-AU"/>
          </a:p>
        </p:txBody>
      </p:sp>
    </p:spTree>
    <p:extLst>
      <p:ext uri="{BB962C8B-B14F-4D97-AF65-F5344CB8AC3E}">
        <p14:creationId xmlns:p14="http://schemas.microsoft.com/office/powerpoint/2010/main" val="16621134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29</a:t>
            </a:fld>
            <a:endParaRPr lang="en-AU"/>
          </a:p>
        </p:txBody>
      </p:sp>
    </p:spTree>
    <p:extLst>
      <p:ext uri="{BB962C8B-B14F-4D97-AF65-F5344CB8AC3E}">
        <p14:creationId xmlns:p14="http://schemas.microsoft.com/office/powerpoint/2010/main" val="41088033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31</a:t>
            </a:fld>
            <a:endParaRPr lang="en-AU"/>
          </a:p>
        </p:txBody>
      </p:sp>
    </p:spTree>
    <p:extLst>
      <p:ext uri="{BB962C8B-B14F-4D97-AF65-F5344CB8AC3E}">
        <p14:creationId xmlns:p14="http://schemas.microsoft.com/office/powerpoint/2010/main" val="1810535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dirty="0"/>
              <a:t>For teacher reference only – note the aspects of the text complexity scale that mark this text as complex. These form the basis of activities and annotations throughout.</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a:p>
        </p:txBody>
      </p:sp>
    </p:spTree>
    <p:extLst>
      <p:ext uri="{BB962C8B-B14F-4D97-AF65-F5344CB8AC3E}">
        <p14:creationId xmlns:p14="http://schemas.microsoft.com/office/powerpoint/2010/main" val="1211197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Arial" panose="020B0604020202020204" pitchFamily="34" charset="0"/>
                <a:cs typeface="Arial" panose="020B0604020202020204" pitchFamily="34" charset="0"/>
              </a:rPr>
              <a:t>Teacher note:</a:t>
            </a:r>
            <a:endParaRPr lang="en-US"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Click lesson numbers to go to specific lessons</a:t>
            </a:r>
          </a:p>
          <a:p>
            <a:pPr marL="171450" indent="-171450">
              <a:buFont typeface="Arial"/>
              <a:buChar char="•"/>
            </a:pPr>
            <a:r>
              <a:rPr lang="en-AU" dirty="0">
                <a:latin typeface="Arial" panose="020B0604020202020204" pitchFamily="34" charset="0"/>
                <a:cs typeface="Arial" panose="020B0604020202020204" pitchFamily="34" charset="0"/>
              </a:rPr>
              <a:t>Interactive features can be viewed in slide show</a:t>
            </a:r>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324276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a:t>
            </a:r>
            <a:r>
              <a:rPr lang="en-AU" dirty="0"/>
              <a:t>: this slide has been used to identify the Explicit teaching learning strategy and should be deleted or hidden when using in a classroom setting. Sharing learning intentions allows a teacher to effectively communicate learning goals with students. They allow students to connect new learning to existing knowledge, skills and understanding. When used with success criteria students have a clear idea of the learning goal and how to get there (AERO 2024). The sample success criteria are aligned to the syllabus. They break the learning intention into smaller and more manageable actions. They show students what they must do, say, make, create or perform to demonstrate their learning (Griffin 2018). These have been left blank with suggestions provided in the notes to allow for the co-construction of success criteria that reflects student need. When co-constructing with students, teachers use their expertise to guide student thinking, and often model and use exemplars to show students what success 'looks like'.</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1885852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 typeface="Arial"/>
              <a:buNone/>
              <a:tabLst/>
              <a:defRPr/>
            </a:pPr>
            <a:r>
              <a:rPr lang="en-AU" b="1" dirty="0">
                <a:cs typeface="Calibri"/>
              </a:rPr>
              <a:t>Teacher note: </a:t>
            </a:r>
            <a:r>
              <a:rPr lang="en-AU" b="0" dirty="0">
                <a:cs typeface="Calibri"/>
              </a:rPr>
              <a:t>These first two sample learning intentions are taken from Phase 5 of the </a:t>
            </a:r>
            <a:r>
              <a:rPr lang="en-AU" b="1" dirty="0">
                <a:cs typeface="Calibri"/>
              </a:rPr>
              <a:t>Powerful Youth Voices </a:t>
            </a:r>
            <a:r>
              <a:rPr lang="en-AU" b="0" dirty="0">
                <a:cs typeface="Calibri"/>
              </a:rPr>
              <a:t>teaching and learning program,</a:t>
            </a:r>
            <a:r>
              <a:rPr lang="en-AU" b="1" dirty="0">
                <a:cs typeface="Calibri"/>
              </a:rPr>
              <a:t> </a:t>
            </a:r>
            <a:r>
              <a:rPr lang="en-AU" sz="1600" dirty="0">
                <a:effectLst/>
                <a:latin typeface="Arial" panose="020B0604020202020204" pitchFamily="34" charset="0"/>
                <a:ea typeface="Calibri" panose="020F0502020204030204" pitchFamily="34" charset="0"/>
              </a:rPr>
              <a:t>‘engaging critically and creatively with model texts’ phase. These LI are designed to identify the LI for a series of lessons, so might need to be adjusted in for use within the classroom.</a:t>
            </a:r>
            <a:endParaRPr lang="en-AU" b="1" dirty="0">
              <a:cs typeface="Calibri"/>
            </a:endParaRPr>
          </a:p>
          <a:p>
            <a:pPr marL="0" indent="0">
              <a:buFont typeface="Arial"/>
              <a:buNone/>
            </a:pPr>
            <a:endParaRPr lang="en-AU"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Learning intentions and success criteria are best co-constructed with students. Adapt the learning intention as required and add matching success criteria.</a:t>
            </a:r>
          </a:p>
          <a:p>
            <a:pPr marL="171450" indent="-171450">
              <a:buFont typeface="Arial"/>
              <a:buChar char="•"/>
            </a:pPr>
            <a:r>
              <a:rPr lang="en-AU" dirty="0">
                <a:latin typeface="Arial" panose="020B0604020202020204" pitchFamily="34" charset="0"/>
                <a:cs typeface="Arial" panose="020B0604020202020204" pitchFamily="34" charset="0"/>
              </a:rPr>
              <a:t>For more information See ⁠</a:t>
            </a:r>
            <a:r>
              <a:rPr lang="en-AU" dirty="0">
                <a:latin typeface="Arial" panose="020B0604020202020204" pitchFamily="34" charset="0"/>
                <a:cs typeface="Arial" panose="020B0604020202020204" pitchFamily="34" charset="0"/>
                <a:hlinkClick r:id="rId3" tooltip="https://www.aitsl.edu.au/docs/default-source/feedback/aitsl-learning-intentions-and-success-criteria-strategy.pdf?sfvrsn=382dec3c_2"/>
              </a:rPr>
              <a:t>AITSL</a:t>
            </a:r>
            <a:r>
              <a:rPr lang="en-AU" dirty="0">
                <a:latin typeface="Arial" panose="020B0604020202020204" pitchFamily="34" charset="0"/>
                <a:cs typeface="Arial" panose="020B0604020202020204" pitchFamily="34" charset="0"/>
              </a:rPr>
              <a:t> or the NSW Department of Education explicit teaching strategies, ⁠</a:t>
            </a:r>
            <a:r>
              <a:rPr lang="en-AU" dirty="0">
                <a:latin typeface="Arial" panose="020B0604020202020204" pitchFamily="34" charset="0"/>
                <a:cs typeface="Arial" panose="020B0604020202020204" pitchFamily="34" charset="0"/>
                <a:hlinkClick r:id="rId4" tooltip="https://education.nsw.gov.au/teaching-and-learning/curriculum/explicit-teaching/explicit-teaching-strategies/sharing-learning-intentions"/>
              </a:rPr>
              <a:t>Sharing learning intentions</a:t>
            </a:r>
            <a:r>
              <a:rPr lang="en-AU" dirty="0">
                <a:latin typeface="Arial" panose="020B0604020202020204" pitchFamily="34" charset="0"/>
                <a:cs typeface="Arial" panose="020B0604020202020204" pitchFamily="34" charset="0"/>
              </a:rPr>
              <a:t> and ⁠</a:t>
            </a:r>
            <a:r>
              <a:rPr lang="en-AU" dirty="0">
                <a:latin typeface="Arial" panose="020B0604020202020204" pitchFamily="34" charset="0"/>
                <a:cs typeface="Arial" panose="020B0604020202020204" pitchFamily="34" charset="0"/>
                <a:hlinkClick r:id="rId5" tooltip="https://education.nsw.gov.au/teaching-and-learning/curriculum/explicit-teaching/explicit-teaching-strategies/sharing-success-criteria"/>
              </a:rPr>
              <a:t>Sharing success criteria</a:t>
            </a:r>
            <a:endParaRPr lang="en-AU"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LISC is not necessarily presented at the beginning of the lesson. Teacher needs to consider most effectual time to introduce </a:t>
            </a:r>
          </a:p>
          <a:p>
            <a:pPr marL="171450" indent="-171450">
              <a:buFont typeface="Arial"/>
              <a:buChar char="•"/>
            </a:pPr>
            <a:r>
              <a:rPr lang="en-AU" dirty="0">
                <a:latin typeface="Arial" panose="020B0604020202020204" pitchFamily="34" charset="0"/>
                <a:cs typeface="Arial" panose="020B0604020202020204" pitchFamily="34" charset="0"/>
              </a:rPr>
              <a:t>LISC should be revisited during the lesson to support students' evaluation of their learning</a:t>
            </a:r>
          </a:p>
          <a:p>
            <a:endParaRPr lang="en-AU" b="1" dirty="0">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7</a:t>
            </a:fld>
            <a:endParaRPr lang="en-AU"/>
          </a:p>
        </p:txBody>
      </p:sp>
    </p:spTree>
    <p:extLst>
      <p:ext uri="{BB962C8B-B14F-4D97-AF65-F5344CB8AC3E}">
        <p14:creationId xmlns:p14="http://schemas.microsoft.com/office/powerpoint/2010/main" val="1915126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26A975-F8F3-4A77-27B2-08558010FD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C03433-F737-A708-A3CD-532D3F8C0B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94E4FD-7DE6-C9A5-2A37-0FB170D04176}"/>
              </a:ext>
            </a:extLst>
          </p:cNvPr>
          <p:cNvSpPr>
            <a:spLocks noGrp="1"/>
          </p:cNvSpPr>
          <p:nvPr>
            <p:ph type="body" idx="1"/>
          </p:nvPr>
        </p:nvSpPr>
        <p:spPr/>
        <p:txBody>
          <a:bodyPr/>
          <a:lstStyle/>
          <a:p>
            <a:pPr marL="0" marR="0" lvl="0" indent="0">
              <a:lnSpc>
                <a:spcPct val="150000"/>
              </a:lnSpc>
              <a:spcBef>
                <a:spcPts val="1200"/>
              </a:spcBef>
              <a:buFont typeface="+mj-lt"/>
              <a:buNone/>
            </a:pPr>
            <a:r>
              <a:rPr lang="en-AU" sz="1600" b="1" dirty="0">
                <a:effectLst/>
                <a:latin typeface="Arial" panose="020B0604020202020204" pitchFamily="34" charset="0"/>
                <a:ea typeface="Calibri" panose="020F0502020204030204" pitchFamily="34" charset="0"/>
              </a:rPr>
              <a:t>Teacher note: </a:t>
            </a:r>
            <a:r>
              <a:rPr lang="en-AU" sz="1600" dirty="0">
                <a:effectLst/>
                <a:latin typeface="Arial" panose="020B0604020202020204" pitchFamily="34" charset="0"/>
                <a:ea typeface="Calibri" panose="020F0502020204030204" pitchFamily="34" charset="0"/>
              </a:rPr>
              <a:t>the conceptual programming questions for this phase of the program (Phase 3, ‘discovering and engaging analytically with the core texts’ ) are: </a:t>
            </a:r>
          </a:p>
          <a:p>
            <a:pPr marL="342900" lvl="0" indent="-342900">
              <a:lnSpc>
                <a:spcPct val="150000"/>
              </a:lnSpc>
              <a:spcBef>
                <a:spcPts val="600"/>
              </a:spcBef>
              <a:spcAft>
                <a:spcPts val="600"/>
              </a:spcAft>
              <a:buFont typeface="Symbol" panose="05050102010706020507" pitchFamily="18" charset="2"/>
              <a:buChar char=""/>
            </a:pPr>
            <a:r>
              <a:rPr lang="en-AU" sz="1800" dirty="0">
                <a:effectLst/>
                <a:latin typeface="Arial" panose="020B0604020202020204" pitchFamily="34" charset="0"/>
                <a:ea typeface="Calibri" panose="020F0502020204030204" pitchFamily="34" charset="0"/>
              </a:rPr>
              <a:t>How do the codes and conventions of an editor’s introduction allow the composer to establish a particular tone?</a:t>
            </a:r>
          </a:p>
          <a:p>
            <a:pPr marL="342900" lvl="0" indent="-342900">
              <a:lnSpc>
                <a:spcPct val="150000"/>
              </a:lnSpc>
              <a:spcBef>
                <a:spcPts val="600"/>
              </a:spcBef>
              <a:spcAft>
                <a:spcPts val="600"/>
              </a:spcAft>
              <a:buFont typeface="Symbol" panose="05050102010706020507" pitchFamily="18" charset="2"/>
              <a:buChar char=""/>
            </a:pPr>
            <a:r>
              <a:rPr lang="en-AU" sz="1800" dirty="0">
                <a:effectLst/>
                <a:latin typeface="Arial" panose="020B0604020202020204" pitchFamily="34" charset="0"/>
                <a:ea typeface="Calibri" panose="020F0502020204030204" pitchFamily="34" charset="0"/>
              </a:rPr>
              <a:t>How is the writing voice of a memoir constructed to engage the reader and present a perspective?</a:t>
            </a:r>
          </a:p>
          <a:p>
            <a:pPr marL="285750" indent="-285750">
              <a:buFont typeface="Arial" panose="020B0604020202020204" pitchFamily="34" charset="0"/>
              <a:buChar char="•"/>
            </a:pPr>
            <a:r>
              <a:rPr lang="en-AU" sz="1800" dirty="0">
                <a:effectLst/>
                <a:latin typeface="Arial" panose="020B0604020202020204" pitchFamily="34" charset="0"/>
                <a:ea typeface="Calibri" panose="020F0502020204030204" pitchFamily="34" charset="0"/>
              </a:rPr>
              <a:t>What are the codes and conventions of informative writing that support the development of an engaging voice?</a:t>
            </a:r>
            <a:endParaRPr lang="en-AU" sz="1600" dirty="0">
              <a:effectLst/>
              <a:latin typeface="Arial" panose="020B0604020202020204" pitchFamily="34" charset="0"/>
              <a:ea typeface="Calibri" panose="020F0502020204030204" pitchFamily="34" charset="0"/>
            </a:endParaRPr>
          </a:p>
          <a:p>
            <a:pPr marL="0" marR="0" lvl="0" indent="0">
              <a:lnSpc>
                <a:spcPct val="150000"/>
              </a:lnSpc>
              <a:buFont typeface="+mj-lt"/>
              <a:buNone/>
            </a:pPr>
            <a:r>
              <a:rPr lang="en-AU" sz="1600" dirty="0">
                <a:effectLst/>
                <a:latin typeface="Arial" panose="020B0604020202020204" pitchFamily="34" charset="0"/>
                <a:ea typeface="Calibri" panose="020F0502020204030204" pitchFamily="34" charset="0"/>
              </a:rPr>
              <a:t>This PowerPoint supports teachers to engage with these questions in relation to ‘Salt Water.’ </a:t>
            </a:r>
          </a:p>
          <a:p>
            <a:pPr marL="0" marR="0" lvl="0" indent="0">
              <a:lnSpc>
                <a:spcPct val="150000"/>
              </a:lnSpc>
              <a:buFont typeface="+mj-lt"/>
              <a:buNone/>
            </a:pPr>
            <a:r>
              <a:rPr lang="en-AU" sz="1600" dirty="0">
                <a:effectLst/>
                <a:latin typeface="Arial" panose="020B0604020202020204" pitchFamily="34" charset="0"/>
                <a:ea typeface="Calibri" panose="020F0502020204030204" pitchFamily="34" charset="0"/>
              </a:rPr>
              <a:t>Teachers may choose to come back to some of the slides as models, once students begin to write their own memoir texts, in order to explicitly support them in utilising these features in their own writing. </a:t>
            </a:r>
          </a:p>
          <a:p>
            <a:endParaRPr lang="en-AU" dirty="0"/>
          </a:p>
        </p:txBody>
      </p:sp>
      <p:sp>
        <p:nvSpPr>
          <p:cNvPr id="4" name="Slide Number Placeholder 3">
            <a:extLst>
              <a:ext uri="{FF2B5EF4-FFF2-40B4-BE49-F238E27FC236}">
                <a16:creationId xmlns:a16="http://schemas.microsoft.com/office/drawing/2014/main" id="{796B5AAF-CB04-73B7-E585-E9B48A6DB20E}"/>
              </a:ext>
            </a:extLst>
          </p:cNvPr>
          <p:cNvSpPr>
            <a:spLocks noGrp="1"/>
          </p:cNvSpPr>
          <p:nvPr>
            <p:ph type="sldNum" sz="quarter" idx="5"/>
          </p:nvPr>
        </p:nvSpPr>
        <p:spPr/>
        <p:txBody>
          <a:bodyPr/>
          <a:lstStyle/>
          <a:p>
            <a:fld id="{B07158C4-A119-4B78-9DE8-A50001BC31DC}" type="slidenum">
              <a:rPr lang="en-AU" smtClean="0"/>
              <a:pPr/>
              <a:t>8</a:t>
            </a:fld>
            <a:endParaRPr lang="en-AU"/>
          </a:p>
        </p:txBody>
      </p:sp>
    </p:spTree>
    <p:extLst>
      <p:ext uri="{BB962C8B-B14F-4D97-AF65-F5344CB8AC3E}">
        <p14:creationId xmlns:p14="http://schemas.microsoft.com/office/powerpoint/2010/main" val="1202603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73CDD-52E5-8753-5B84-04D1C218FE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BFA9DD-299B-CFF2-64A6-14CE150586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C7893B-4D4C-3852-ACC0-A62A8A37BEAB}"/>
              </a:ext>
            </a:extLst>
          </p:cNvPr>
          <p:cNvSpPr>
            <a:spLocks noGrp="1"/>
          </p:cNvSpPr>
          <p:nvPr>
            <p:ph type="body" idx="1"/>
          </p:nvPr>
        </p:nvSpPr>
        <p:spPr/>
        <p:txBody>
          <a:bodyPr/>
          <a:lstStyle/>
          <a:p>
            <a:r>
              <a:rPr lang="en-AU" sz="1600" b="1" dirty="0">
                <a:effectLst/>
                <a:latin typeface="Arial" panose="020B0604020202020204" pitchFamily="34" charset="0"/>
                <a:ea typeface="Calibri" panose="020F0502020204030204" pitchFamily="34" charset="0"/>
              </a:rPr>
              <a:t>Teacher note: </a:t>
            </a:r>
            <a:r>
              <a:rPr lang="en-AU" dirty="0"/>
              <a:t>explain that this text does not simply fit into one ‘text type’. As a memoir text, it contains features of both persuasive and imaginative or narrative texts. Its combination of elements means that it falls into the definition of a ‘complex’ text.</a:t>
            </a:r>
          </a:p>
          <a:p>
            <a:r>
              <a:rPr lang="en-AU" dirty="0"/>
              <a:t>Students might discuss whether it is a ‘complex’ text in terms of ideas, vocabulary or sentence complexity.</a:t>
            </a:r>
          </a:p>
        </p:txBody>
      </p:sp>
      <p:sp>
        <p:nvSpPr>
          <p:cNvPr id="4" name="Slide Number Placeholder 3">
            <a:extLst>
              <a:ext uri="{FF2B5EF4-FFF2-40B4-BE49-F238E27FC236}">
                <a16:creationId xmlns:a16="http://schemas.microsoft.com/office/drawing/2014/main" id="{20160EA5-C622-0C9C-66FE-339E86AF5F6D}"/>
              </a:ext>
            </a:extLst>
          </p:cNvPr>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161195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B62486-67C6-35D2-5A83-573757CBCF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A16335-18AE-75D7-95DD-84D574206AF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FB6589-6710-2F5A-D472-9389BFBCACCA}"/>
              </a:ext>
            </a:extLst>
          </p:cNvPr>
          <p:cNvSpPr>
            <a:spLocks noGrp="1"/>
          </p:cNvSpPr>
          <p:nvPr>
            <p:ph type="body" idx="1"/>
          </p:nvPr>
        </p:nvSpPr>
        <p:spPr/>
        <p:txBody>
          <a:bodyPr/>
          <a:lstStyle/>
          <a:p>
            <a:r>
              <a:rPr lang="en-AU" b="1" dirty="0"/>
              <a:t>Teacher note: </a:t>
            </a:r>
            <a:r>
              <a:rPr lang="en-AU" dirty="0"/>
              <a:t>these slides are to </a:t>
            </a:r>
            <a:r>
              <a:rPr lang="en-AU" b="0" dirty="0"/>
              <a:t>highlight the authorial purpose of Jafari’s memoir – </a:t>
            </a:r>
            <a:r>
              <a:rPr lang="en-AU" dirty="0"/>
              <a:t>to persuade his reader to understand and empathise with the plight of refugees, as well as tell his own personal story in an engaging and informative way.</a:t>
            </a:r>
          </a:p>
        </p:txBody>
      </p:sp>
      <p:sp>
        <p:nvSpPr>
          <p:cNvPr id="4" name="Slide Number Placeholder 3">
            <a:extLst>
              <a:ext uri="{FF2B5EF4-FFF2-40B4-BE49-F238E27FC236}">
                <a16:creationId xmlns:a16="http://schemas.microsoft.com/office/drawing/2014/main" id="{7FC2F205-F33B-602E-846C-036A7E6BDAC8}"/>
              </a:ext>
            </a:extLst>
          </p:cNvPr>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10103375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dirty="0"/>
              <a:t>Presenter name</a:t>
            </a:r>
            <a:endParaRPr lang="en-AU" dirty="0"/>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dirty="0"/>
          </a:p>
        </p:txBody>
      </p:sp>
    </p:spTree>
    <p:extLst>
      <p:ext uri="{BB962C8B-B14F-4D97-AF65-F5344CB8AC3E}">
        <p14:creationId xmlns:p14="http://schemas.microsoft.com/office/powerpoint/2010/main" val="174265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dirty="0"/>
              <a:t>References</a:t>
            </a:r>
            <a:endParaRPr lang="en-AU" dirty="0"/>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7138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859850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59999" y="360000"/>
            <a:ext cx="11483999"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3998"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58199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a:t>Presenter name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GB"/>
              <a:t>Click icon to add picture</a:t>
            </a:r>
            <a:endParaRPr lang="en-AU"/>
          </a:p>
        </p:txBody>
      </p:sp>
    </p:spTree>
    <p:extLst>
      <p:ext uri="{BB962C8B-B14F-4D97-AF65-F5344CB8AC3E}">
        <p14:creationId xmlns:p14="http://schemas.microsoft.com/office/powerpoint/2010/main" val="157840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86467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GB"/>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GB"/>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297222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947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GB"/>
              <a:t>Click icon to add picture</a:t>
            </a:r>
            <a:endParaRPr lang="en-AU"/>
          </a:p>
        </p:txBody>
      </p:sp>
    </p:spTree>
    <p:extLst>
      <p:ext uri="{BB962C8B-B14F-4D97-AF65-F5344CB8AC3E}">
        <p14:creationId xmlns:p14="http://schemas.microsoft.com/office/powerpoint/2010/main" val="428385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GB"/>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72199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78147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dirty="0"/>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777906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58680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07603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207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dirty="0"/>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83982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6213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3691571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dirty="0"/>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4153964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udent devised exam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8F6E96-99E3-4F1D-3A20-E08B77215476}"/>
              </a:ext>
            </a:extLst>
          </p:cNvPr>
          <p:cNvSpPr/>
          <p:nvPr userDrawn="1"/>
        </p:nvSpPr>
        <p:spPr>
          <a:xfrm>
            <a:off x="0" y="0"/>
            <a:ext cx="12192000" cy="1616364"/>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535382"/>
            <a:ext cx="9920073"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1743837"/>
            <a:ext cx="9920073" cy="471554"/>
          </a:xfrm>
        </p:spPr>
        <p:txBody>
          <a:bodyPr anchor="b">
            <a:noAutofit/>
          </a:bodyPr>
          <a:lstStyle>
            <a:lvl1pPr>
              <a:defRPr sz="28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pic>
        <p:nvPicPr>
          <p:cNvPr id="3" name="Picture 2" descr="A blue circle with a piece of a puzzle&#10;&#10;Description automatically generated">
            <a:extLst>
              <a:ext uri="{FF2B5EF4-FFF2-40B4-BE49-F238E27FC236}">
                <a16:creationId xmlns:a16="http://schemas.microsoft.com/office/drawing/2014/main" id="{F96725C5-9C99-B330-D0AA-938DE6B59F4D}"/>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682417" y="134354"/>
            <a:ext cx="1347657" cy="1347657"/>
          </a:xfrm>
          <a:prstGeom prst="rect">
            <a:avLst/>
          </a:prstGeom>
          <a:noFill/>
          <a:extLst>
            <a:ext uri="{909E8E84-426E-40DD-AFC4-6F175D3DCCD1}">
              <a14:hiddenFill xmlns:a14="http://schemas.microsoft.com/office/drawing/2010/main">
                <a:solidFill>
                  <a:srgbClr val="FFFFFF"/>
                </a:solidFill>
              </a14:hiddenFill>
            </a:ext>
          </a:extLst>
        </p:spPr>
      </p:pic>
      <p:sp>
        <p:nvSpPr>
          <p:cNvPr id="8" name="Picture Placeholder 7">
            <a:extLst>
              <a:ext uri="{FF2B5EF4-FFF2-40B4-BE49-F238E27FC236}">
                <a16:creationId xmlns:a16="http://schemas.microsoft.com/office/drawing/2014/main" id="{0A1CAFC3-176E-0DAD-ACB1-AD56FA16962A}"/>
              </a:ext>
            </a:extLst>
          </p:cNvPr>
          <p:cNvSpPr>
            <a:spLocks noGrp="1"/>
          </p:cNvSpPr>
          <p:nvPr>
            <p:ph type="pic" sz="quarter" idx="19"/>
          </p:nvPr>
        </p:nvSpPr>
        <p:spPr>
          <a:xfrm>
            <a:off x="360363" y="2317750"/>
            <a:ext cx="11483637" cy="2060575"/>
          </a:xfrm>
        </p:spPr>
        <p:txBody>
          <a:bodyPr/>
          <a:lstStyle/>
          <a:p>
            <a:r>
              <a:rPr lang="en-US"/>
              <a:t>Click icon to add picture</a:t>
            </a:r>
            <a:endParaRPr lang="en-AU"/>
          </a:p>
        </p:txBody>
      </p:sp>
      <p:sp>
        <p:nvSpPr>
          <p:cNvPr id="10" name="Text Placeholder 9">
            <a:extLst>
              <a:ext uri="{FF2B5EF4-FFF2-40B4-BE49-F238E27FC236}">
                <a16:creationId xmlns:a16="http://schemas.microsoft.com/office/drawing/2014/main" id="{3C17158F-8305-9FAD-5D27-F260E3A45E51}"/>
              </a:ext>
            </a:extLst>
          </p:cNvPr>
          <p:cNvSpPr>
            <a:spLocks noGrp="1"/>
          </p:cNvSpPr>
          <p:nvPr>
            <p:ph type="body" sz="quarter" idx="20"/>
          </p:nvPr>
        </p:nvSpPr>
        <p:spPr>
          <a:xfrm>
            <a:off x="360363" y="4579938"/>
            <a:ext cx="11483975" cy="1743075"/>
          </a:xfrm>
        </p:spPr>
        <p:txBody>
          <a:bodyPr/>
          <a:lstStyle>
            <a:lvl1pPr>
              <a:spcAft>
                <a:spcPts val="1200"/>
              </a:spcAft>
              <a:defRPr sz="1800"/>
            </a:lvl1pPr>
            <a:lvl2pPr>
              <a:spcAft>
                <a:spcPts val="1200"/>
              </a:spcAft>
              <a:defRPr sz="1800"/>
            </a:lvl2pPr>
            <a:lvl3pPr>
              <a:spcAft>
                <a:spcPts val="1200"/>
              </a:spcAft>
              <a:defRPr sz="1800"/>
            </a:lvl3pPr>
            <a:lvl4pPr>
              <a:spcAft>
                <a:spcPts val="1200"/>
              </a:spcAft>
              <a:defRPr sz="1800"/>
            </a:lvl4pPr>
            <a:lvl5pPr>
              <a:spcAft>
                <a:spcPts val="12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66248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55262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594149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634073186"/>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GB"/>
              <a:t>Click to edit Master title style</a:t>
            </a:r>
            <a:endParaRPr lang="en-US"/>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728" r:id="rId1"/>
    <p:sldLayoutId id="2147483731" r:id="rId2"/>
    <p:sldLayoutId id="2147483747" r:id="rId3"/>
    <p:sldLayoutId id="2147483724" r:id="rId4"/>
    <p:sldLayoutId id="2147483762" r:id="rId5"/>
    <p:sldLayoutId id="2147483723" r:id="rId6"/>
    <p:sldLayoutId id="2147483746" r:id="rId7"/>
    <p:sldLayoutId id="2147483725" r:id="rId8"/>
    <p:sldLayoutId id="2147483743" r:id="rId9"/>
    <p:sldLayoutId id="2147483744" r:id="rId10"/>
    <p:sldLayoutId id="214748376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ducation.nsw.gov.au/teaching-and-learning/curriculum/english/english-curriculum-resources-k-12/english-7-10-resources/stage-4-year-7-powerful-youth-voices)."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unsplash.com/photos/cloud-above-ocean-xe-ss5Tg2mo?utm_content=creditCopyText&amp;utm_medium=referral&amp;utm_source=unsplash" TargetMode="External"/><Relationship Id="rId4" Type="http://schemas.openxmlformats.org/officeDocument/2006/relationships/hyperlink" Target="https://unsplash.com/@hellocolor?utm_content=creditCopyText&amp;utm_medium=referral&amp;utm_source=unsplash"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hyperlink" Target="https://www.researchgate.net/publication/323964092_Classroom_assessment_and_pedagogy" TargetMode="External"/><Relationship Id="rId3" Type="http://schemas.openxmlformats.org/officeDocument/2006/relationships/hyperlink" Target="https://educationstandards.nsw.edu.au/wps/portal/nesa/mini-footer/copyright" TargetMode="External"/><Relationship Id="rId7" Type="http://schemas.openxmlformats.org/officeDocument/2006/relationships/hyperlink" Target="https://www.edresearch.edu.au/summaries-explainers/explainers/explicit-instruction" TargetMode="External"/><Relationship Id="rId2" Type="http://schemas.openxmlformats.org/officeDocument/2006/relationships/notesSlide" Target="../notesSlides/notesSlide28.xml"/><Relationship Id="rId1" Type="http://schemas.openxmlformats.org/officeDocument/2006/relationships/slideLayout" Target="../slideLayouts/slideLayout10.xml"/><Relationship Id="rId6" Type="http://schemas.openxmlformats.org/officeDocument/2006/relationships/hyperlink" Target="https://www.edresearch.edu.au/guides-resources/practice-guides/explain-learning-objectives" TargetMode="External"/><Relationship Id="rId5" Type="http://schemas.openxmlformats.org/officeDocument/2006/relationships/hyperlink" Target="https://curriculum.nsw.edu.au/" TargetMode="External"/><Relationship Id="rId4" Type="http://schemas.openxmlformats.org/officeDocument/2006/relationships/hyperlink" Target="https://educationstandards.nsw.edu.au/wps/portal/nesa/home" TargetMode="External"/><Relationship Id="rId9" Type="http://schemas.openxmlformats.org/officeDocument/2006/relationships/hyperlink" Target="https://education.nsw.gov.au/about-us/education-data-and-research/cese/publications/literature-reviews/cognitive-load-theor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education.nsw.gov.au/about-us/education-data-and-research/cese/publications/research-reports/what-works-best-2020-update/explicit-teaching-driving-learning-and-engagement" TargetMode="External"/><Relationship Id="rId2" Type="http://schemas.openxmlformats.org/officeDocument/2006/relationships/hyperlink" Target="https://education.nsw.gov.au/teaching-and-learning/curriculum/explicit-teaching/explicit-teaching-strategies" TargetMode="External"/><Relationship Id="rId1" Type="http://schemas.openxmlformats.org/officeDocument/2006/relationships/slideLayout" Target="../slideLayouts/slideLayout16.xml"/><Relationship Id="rId5" Type="http://schemas.openxmlformats.org/officeDocument/2006/relationships/hyperlink" Target="https://www.ascd.org/el/articles/the-right-questions-the-right-way" TargetMode="External"/><Relationship Id="rId4" Type="http://schemas.openxmlformats.org/officeDocument/2006/relationships/hyperlink" Target="https://app.education.nsw.gov.au/digital-learning-selector/LearningActivity/Browser?cache_id=f77b0"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www.australiancurriculum.edu.au/resources/national-literacy-and-numeracy-learning-progressions/version-3-of-national-literacy-and-numeracy-learning-progression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curriculum.nsw.edu.au/learning-areas/english/english-k-10-2022/overview#course-requirements-k-10-english_k_10_2022" TargetMode="External"/></Relationships>
</file>

<file path=ppt/slides/_rels/slide5.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slide" Target="slide8.xml"/><Relationship Id="rId7" Type="http://schemas.openxmlformats.org/officeDocument/2006/relationships/slide" Target="slide19.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slide" Target="slide13.xml"/><Relationship Id="rId5" Type="http://schemas.openxmlformats.org/officeDocument/2006/relationships/slide" Target="slide10.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8060755-FDF5-1AED-5C8C-C12EBFFE952B}"/>
              </a:ext>
            </a:extLst>
          </p:cNvPr>
          <p:cNvSpPr>
            <a:spLocks noGrp="1"/>
          </p:cNvSpPr>
          <p:nvPr>
            <p:ph type="title"/>
          </p:nvPr>
        </p:nvSpPr>
        <p:spPr/>
        <p:txBody>
          <a:bodyPr/>
          <a:lstStyle/>
          <a:p>
            <a:r>
              <a:rPr lang="en-AU" dirty="0">
                <a:latin typeface="+mj-lt"/>
              </a:rPr>
              <a:t>Instructions </a:t>
            </a:r>
            <a:r>
              <a:rPr lang="en-AU">
                <a:latin typeface="+mj-lt"/>
              </a:rPr>
              <a:t>for use</a:t>
            </a:r>
            <a:endParaRPr lang="en-AU" dirty="0"/>
          </a:p>
        </p:txBody>
      </p:sp>
      <p:sp>
        <p:nvSpPr>
          <p:cNvPr id="7" name="Picture Placeholder 6">
            <a:extLst>
              <a:ext uri="{FF2B5EF4-FFF2-40B4-BE49-F238E27FC236}">
                <a16:creationId xmlns:a16="http://schemas.microsoft.com/office/drawing/2014/main" id="{428D3D1F-36F1-E872-EA88-862AD96752BD}"/>
              </a:ext>
            </a:extLst>
          </p:cNvPr>
          <p:cNvSpPr>
            <a:spLocks noGrp="1"/>
          </p:cNvSpPr>
          <p:nvPr>
            <p:ph type="pic" sz="quarter" idx="13"/>
          </p:nvPr>
        </p:nvSpPr>
        <p:spPr>
          <a:xfrm>
            <a:off x="359998" y="1830622"/>
            <a:ext cx="11483999" cy="4667377"/>
          </a:xfrm>
        </p:spPr>
        <p:txBody>
          <a:bodyPr/>
          <a:lstStyle/>
          <a:p>
            <a:pPr marL="342900" indent="-342900">
              <a:buFont typeface="Arial"/>
              <a:buChar char="•"/>
            </a:pPr>
            <a:r>
              <a:rPr lang="en-AU" sz="1800" dirty="0">
                <a:latin typeface="+mn-lt"/>
                <a:ea typeface="+mn-lt"/>
                <a:cs typeface="+mn-lt"/>
              </a:rPr>
              <a:t>This resource is not a teaching and learning program. It should be used in conjunction with </a:t>
            </a:r>
            <a:r>
              <a:rPr lang="en-AU" sz="1800" b="1" dirty="0">
                <a:latin typeface="+mn-lt"/>
                <a:ea typeface="+mn-lt"/>
                <a:cs typeface="+mn-lt"/>
              </a:rPr>
              <a:t>‘</a:t>
            </a:r>
            <a:r>
              <a:rPr lang="en-AU" sz="1800" b="1" dirty="0">
                <a:latin typeface="+mn-lt"/>
                <a:ea typeface="+mn-lt"/>
                <a:cs typeface="+mn-lt"/>
                <a:hlinkClick r:id="rId2"/>
              </a:rPr>
              <a:t>Powerful youth voices’ – Year 7, Term 1</a:t>
            </a:r>
            <a:r>
              <a:rPr lang="en-AU" sz="1800" b="1" dirty="0">
                <a:latin typeface="+mn-lt"/>
                <a:ea typeface="+mn-lt"/>
                <a:cs typeface="+mn-lt"/>
              </a:rPr>
              <a:t>.</a:t>
            </a:r>
            <a:endParaRPr lang="en-AU" sz="1800" b="1" dirty="0">
              <a:solidFill>
                <a:srgbClr val="22272B"/>
              </a:solidFill>
              <a:latin typeface="+mn-lt"/>
            </a:endParaRPr>
          </a:p>
          <a:p>
            <a:pPr marL="342900" indent="-342900">
              <a:lnSpc>
                <a:spcPct val="150000"/>
              </a:lnSpc>
              <a:buFont typeface="Arial"/>
              <a:buChar char="•"/>
            </a:pPr>
            <a:r>
              <a:rPr lang="en-AU" sz="1800" dirty="0">
                <a:solidFill>
                  <a:srgbClr val="22272B"/>
                </a:solidFill>
                <a:latin typeface="+mn-lt"/>
              </a:rPr>
              <a:t>Classroom teachers are encouraged to add and adapt slides as required to meet the needs of their students.</a:t>
            </a:r>
          </a:p>
          <a:p>
            <a:pPr marL="342900" indent="-342900">
              <a:lnSpc>
                <a:spcPct val="150000"/>
              </a:lnSpc>
              <a:buFont typeface="Arial"/>
              <a:buChar char="•"/>
            </a:pPr>
            <a:r>
              <a:rPr lang="en-AU" sz="1800" dirty="0">
                <a:solidFill>
                  <a:srgbClr val="22272B"/>
                </a:solidFill>
                <a:latin typeface="+mn-lt"/>
              </a:rPr>
              <a:t>Save a copy of the file to make changes to the slide deck. Go to </a:t>
            </a:r>
            <a:r>
              <a:rPr lang="en-AU" sz="1800" b="1" dirty="0">
                <a:solidFill>
                  <a:srgbClr val="22272B"/>
                </a:solidFill>
                <a:latin typeface="+mn-lt"/>
              </a:rPr>
              <a:t>File &gt; Download a Copy </a:t>
            </a:r>
            <a:r>
              <a:rPr lang="en-AU" sz="1800" dirty="0">
                <a:solidFill>
                  <a:srgbClr val="22272B"/>
                </a:solidFill>
                <a:latin typeface="+mn-lt"/>
              </a:rPr>
              <a:t>(this downloads a copy to the computer to edit in the PowerPoint app).</a:t>
            </a:r>
          </a:p>
          <a:p>
            <a:pPr marL="342900" indent="-342900">
              <a:lnSpc>
                <a:spcPct val="150000"/>
              </a:lnSpc>
              <a:buFont typeface="Arial"/>
              <a:buChar char="•"/>
            </a:pPr>
            <a:r>
              <a:rPr lang="en-AU" sz="1800" dirty="0">
                <a:solidFill>
                  <a:srgbClr val="22272B"/>
                </a:solidFill>
                <a:latin typeface="+mn-lt"/>
              </a:rPr>
              <a:t>To convert the PowerPoint to Google Slides</a:t>
            </a:r>
          </a:p>
          <a:p>
            <a:pPr marL="913765" lvl="1" indent="-457200">
              <a:lnSpc>
                <a:spcPct val="150000"/>
              </a:lnSpc>
              <a:spcAft>
                <a:spcPts val="1200"/>
              </a:spcAft>
              <a:buFont typeface="+mj-lt"/>
              <a:buAutoNum type="arabicPeriod"/>
            </a:pPr>
            <a:r>
              <a:rPr lang="en-AU" dirty="0">
                <a:solidFill>
                  <a:srgbClr val="22272B"/>
                </a:solidFill>
                <a:latin typeface="+mn-lt"/>
              </a:rPr>
              <a:t>Upload the file into Google Drive and open it.</a:t>
            </a:r>
          </a:p>
          <a:p>
            <a:pPr marL="913765" lvl="1" indent="-457200">
              <a:lnSpc>
                <a:spcPct val="150000"/>
              </a:lnSpc>
              <a:spcAft>
                <a:spcPts val="1200"/>
              </a:spcAft>
              <a:buFont typeface="+mj-lt"/>
              <a:buAutoNum type="arabicPeriod"/>
            </a:pPr>
            <a:r>
              <a:rPr lang="en-AU" dirty="0">
                <a:solidFill>
                  <a:srgbClr val="22272B"/>
                </a:solidFill>
                <a:latin typeface="+mn-lt"/>
              </a:rPr>
              <a:t>Go to </a:t>
            </a:r>
            <a:r>
              <a:rPr lang="en-AU" b="1" dirty="0">
                <a:solidFill>
                  <a:srgbClr val="22272B"/>
                </a:solidFill>
                <a:latin typeface="+mn-lt"/>
              </a:rPr>
              <a:t>File &gt; Save as Google Slides</a:t>
            </a:r>
            <a:r>
              <a:rPr lang="en-AU" dirty="0">
                <a:solidFill>
                  <a:srgbClr val="22272B"/>
                </a:solidFill>
                <a:latin typeface="+mn-lt"/>
              </a:rPr>
              <a:t>.</a:t>
            </a:r>
          </a:p>
          <a:p>
            <a:pPr marL="456565" lvl="1">
              <a:lnSpc>
                <a:spcPct val="150000"/>
              </a:lnSpc>
              <a:spcAft>
                <a:spcPts val="1200"/>
              </a:spcAft>
            </a:pPr>
            <a:r>
              <a:rPr lang="en-AU" dirty="0">
                <a:solidFill>
                  <a:srgbClr val="22272B"/>
                </a:solidFill>
                <a:latin typeface="+mn-lt"/>
              </a:rPr>
              <a:t>(Note – conversion may cause formatting changes in the slides.)</a:t>
            </a:r>
          </a:p>
        </p:txBody>
      </p:sp>
      <p:sp>
        <p:nvSpPr>
          <p:cNvPr id="3" name="Slide Number Placeholder 2">
            <a:extLst>
              <a:ext uri="{FF2B5EF4-FFF2-40B4-BE49-F238E27FC236}">
                <a16:creationId xmlns:a16="http://schemas.microsoft.com/office/drawing/2014/main" id="{217394C3-ECA5-1E6B-7193-0E38272F80AE}"/>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a:t>
            </a:fld>
            <a:endParaRPr lang="en-AU"/>
          </a:p>
        </p:txBody>
      </p:sp>
    </p:spTree>
    <p:extLst>
      <p:ext uri="{BB962C8B-B14F-4D97-AF65-F5344CB8AC3E}">
        <p14:creationId xmlns:p14="http://schemas.microsoft.com/office/powerpoint/2010/main" val="101272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30F58-9D5E-5816-C843-8D5B3093C96B}"/>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8D8A4C6-A4F6-E7DB-25D1-505DC3D1B235}"/>
              </a:ext>
            </a:extLst>
          </p:cNvPr>
          <p:cNvSpPr>
            <a:spLocks noGrp="1"/>
          </p:cNvSpPr>
          <p:nvPr>
            <p:ph type="ctrTitle"/>
          </p:nvPr>
        </p:nvSpPr>
        <p:spPr/>
        <p:txBody>
          <a:bodyPr/>
          <a:lstStyle/>
          <a:p>
            <a:r>
              <a:rPr lang="en-AU" kern="100">
                <a:effectLst/>
                <a:latin typeface="+mj-lt"/>
                <a:ea typeface="Aptos" panose="020B0004020202020204" pitchFamily="34" charset="0"/>
                <a:cs typeface="Times New Roman" panose="02020603050405020304" pitchFamily="18" charset="0"/>
              </a:rPr>
              <a:t>Persuasive writing language features</a:t>
            </a:r>
            <a:endParaRPr lang="en-US"/>
          </a:p>
        </p:txBody>
      </p:sp>
    </p:spTree>
    <p:extLst>
      <p:ext uri="{BB962C8B-B14F-4D97-AF65-F5344CB8AC3E}">
        <p14:creationId xmlns:p14="http://schemas.microsoft.com/office/powerpoint/2010/main" val="2375637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813220-5D31-EBC4-183E-BC8D3E62E04D}"/>
              </a:ext>
            </a:extLst>
          </p:cNvPr>
          <p:cNvSpPr>
            <a:spLocks noGrp="1"/>
          </p:cNvSpPr>
          <p:nvPr>
            <p:ph type="title"/>
          </p:nvPr>
        </p:nvSpPr>
        <p:spPr/>
        <p:txBody>
          <a:bodyPr/>
          <a:lstStyle/>
          <a:p>
            <a:r>
              <a:rPr lang="en-AU" dirty="0">
                <a:latin typeface="+mj-lt"/>
              </a:rPr>
              <a:t>Direct address and first-person point of view</a:t>
            </a:r>
          </a:p>
        </p:txBody>
      </p:sp>
      <p:sp>
        <p:nvSpPr>
          <p:cNvPr id="4" name="Text Placeholder 3">
            <a:extLst>
              <a:ext uri="{FF2B5EF4-FFF2-40B4-BE49-F238E27FC236}">
                <a16:creationId xmlns:a16="http://schemas.microsoft.com/office/drawing/2014/main" id="{A5E10D2C-1FAE-DE4F-2307-39B35F8B1F7B}"/>
              </a:ext>
            </a:extLst>
          </p:cNvPr>
          <p:cNvSpPr>
            <a:spLocks noGrp="1"/>
          </p:cNvSpPr>
          <p:nvPr>
            <p:ph type="body" sz="quarter" idx="18"/>
          </p:nvPr>
        </p:nvSpPr>
        <p:spPr/>
        <p:txBody>
          <a:bodyPr/>
          <a:lstStyle/>
          <a:p>
            <a:r>
              <a:rPr lang="en-AU">
                <a:latin typeface="+mj-lt"/>
              </a:rPr>
              <a:t>Creating a personal authorial voice</a:t>
            </a:r>
          </a:p>
        </p:txBody>
      </p:sp>
      <p:sp>
        <p:nvSpPr>
          <p:cNvPr id="5" name="Text Placeholder 4">
            <a:extLst>
              <a:ext uri="{FF2B5EF4-FFF2-40B4-BE49-F238E27FC236}">
                <a16:creationId xmlns:a16="http://schemas.microsoft.com/office/drawing/2014/main" id="{77A72793-D04E-019C-832D-A2260303E2D4}"/>
              </a:ext>
            </a:extLst>
          </p:cNvPr>
          <p:cNvSpPr>
            <a:spLocks noGrp="1"/>
          </p:cNvSpPr>
          <p:nvPr>
            <p:ph type="body" sz="quarter" idx="17"/>
          </p:nvPr>
        </p:nvSpPr>
        <p:spPr/>
        <p:txBody>
          <a:bodyPr/>
          <a:lstStyle/>
          <a:p>
            <a:r>
              <a:rPr lang="en-AU" sz="2000" kern="100" dirty="0">
                <a:solidFill>
                  <a:schemeClr val="tx1"/>
                </a:solidFill>
                <a:effectLst/>
                <a:latin typeface="+mn-lt"/>
                <a:ea typeface="Aptos" panose="020B0004020202020204" pitchFamily="34" charset="0"/>
                <a:cs typeface="Times New Roman" panose="02020603050405020304" pitchFamily="18" charset="0"/>
              </a:rPr>
              <a:t>By frequently using </a:t>
            </a:r>
            <a:r>
              <a:rPr lang="en-AU" kern="100" dirty="0">
                <a:solidFill>
                  <a:schemeClr val="accent2"/>
                </a:solidFill>
                <a:latin typeface="+mn-lt"/>
                <a:ea typeface="Aptos" panose="020B0004020202020204" pitchFamily="34" charset="0"/>
                <a:cs typeface="Times New Roman" panose="02020603050405020304" pitchFamily="18" charset="0"/>
              </a:rPr>
              <a:t>direct address to the reader ‘</a:t>
            </a:r>
            <a:r>
              <a:rPr lang="en-AU" sz="2000" kern="100" dirty="0">
                <a:solidFill>
                  <a:schemeClr val="accent2"/>
                </a:solidFill>
                <a:effectLst/>
                <a:latin typeface="+mn-lt"/>
                <a:ea typeface="Aptos" panose="020B0004020202020204" pitchFamily="34" charset="0"/>
                <a:cs typeface="Times New Roman" panose="02020603050405020304" pitchFamily="18" charset="0"/>
              </a:rPr>
              <a:t>you’, </a:t>
            </a:r>
            <a:r>
              <a:rPr lang="en-AU" sz="2000" kern="100" dirty="0">
                <a:solidFill>
                  <a:schemeClr val="tx1"/>
                </a:solidFill>
                <a:effectLst/>
                <a:latin typeface="+mn-lt"/>
                <a:ea typeface="Aptos" panose="020B0004020202020204" pitchFamily="34" charset="0"/>
                <a:cs typeface="Times New Roman" panose="02020603050405020304" pitchFamily="18" charset="0"/>
              </a:rPr>
              <a:t>together with the </a:t>
            </a:r>
            <a:r>
              <a:rPr lang="en-AU" sz="2000" kern="100" dirty="0">
                <a:solidFill>
                  <a:schemeClr val="tx2"/>
                </a:solidFill>
                <a:effectLst/>
                <a:latin typeface="+mn-lt"/>
                <a:ea typeface="Aptos" panose="020B0004020202020204" pitchFamily="34" charset="0"/>
                <a:cs typeface="Times New Roman" panose="02020603050405020304" pitchFamily="18" charset="0"/>
              </a:rPr>
              <a:t>first person pronoun ‘I’</a:t>
            </a:r>
            <a:r>
              <a:rPr lang="en-AU" sz="2000" kern="100" dirty="0">
                <a:effectLst/>
                <a:latin typeface="+mn-lt"/>
                <a:ea typeface="Aptos" panose="020B0004020202020204" pitchFamily="34" charset="0"/>
                <a:cs typeface="Times New Roman" panose="02020603050405020304" pitchFamily="18" charset="0"/>
              </a:rPr>
              <a:t>, </a:t>
            </a:r>
            <a:r>
              <a:rPr lang="en-AU" sz="2000" kern="100" dirty="0">
                <a:solidFill>
                  <a:schemeClr val="tx1"/>
                </a:solidFill>
                <a:effectLst/>
                <a:latin typeface="+mn-lt"/>
                <a:ea typeface="Aptos" panose="020B0004020202020204" pitchFamily="34" charset="0"/>
                <a:cs typeface="Times New Roman" panose="02020603050405020304" pitchFamily="18" charset="0"/>
              </a:rPr>
              <a:t>Jafari creates a close connection with the reader, making his argument more personal and persuasive. This </a:t>
            </a:r>
            <a:r>
              <a:rPr lang="en-AU" sz="2000" kern="100" dirty="0">
                <a:solidFill>
                  <a:schemeClr val="accent2"/>
                </a:solidFill>
                <a:effectLst/>
                <a:latin typeface="+mn-lt"/>
                <a:ea typeface="Aptos" panose="020B0004020202020204" pitchFamily="34" charset="0"/>
                <a:cs typeface="Times New Roman" panose="02020603050405020304" pitchFamily="18" charset="0"/>
              </a:rPr>
              <a:t>direct address </a:t>
            </a:r>
            <a:r>
              <a:rPr lang="en-AU" sz="2000" kern="100" dirty="0">
                <a:solidFill>
                  <a:schemeClr val="tx1"/>
                </a:solidFill>
                <a:effectLst/>
                <a:latin typeface="+mn-lt"/>
                <a:ea typeface="Aptos" panose="020B0004020202020204" pitchFamily="34" charset="0"/>
                <a:cs typeface="Times New Roman" panose="02020603050405020304" pitchFamily="18" charset="0"/>
              </a:rPr>
              <a:t>invites readers to think about their own views on refugees and </a:t>
            </a:r>
            <a:r>
              <a:rPr lang="en-AU" kern="100" dirty="0">
                <a:latin typeface="+mn-lt"/>
                <a:ea typeface="Aptos" panose="020B0004020202020204" pitchFamily="34" charset="0"/>
                <a:cs typeface="Times New Roman" panose="02020603050405020304" pitchFamily="18" charset="0"/>
              </a:rPr>
              <a:t>understand that</a:t>
            </a:r>
            <a:r>
              <a:rPr lang="en-AU" sz="2000" kern="100" dirty="0">
                <a:solidFill>
                  <a:schemeClr val="tx1"/>
                </a:solidFill>
                <a:effectLst/>
                <a:latin typeface="+mn-lt"/>
                <a:ea typeface="Aptos" panose="020B0004020202020204" pitchFamily="34" charset="0"/>
                <a:cs typeface="Times New Roman" panose="02020603050405020304" pitchFamily="18" charset="0"/>
              </a:rPr>
              <a:t> migration is a complex issue.</a:t>
            </a:r>
          </a:p>
          <a:p>
            <a:r>
              <a:rPr lang="en-AU" dirty="0">
                <a:latin typeface="+mn-lt"/>
                <a:ea typeface="Calibri" panose="020F0502020204030204" pitchFamily="34" charset="0"/>
              </a:rPr>
              <a:t>‘</a:t>
            </a:r>
            <a:r>
              <a:rPr lang="en-AU" sz="2000" dirty="0">
                <a:effectLst/>
                <a:latin typeface="+mn-lt"/>
                <a:ea typeface="Calibri" panose="020F0502020204030204" pitchFamily="34" charset="0"/>
              </a:rPr>
              <a:t>The first thing </a:t>
            </a:r>
            <a:r>
              <a:rPr lang="en-AU" sz="2000" b="1" dirty="0">
                <a:solidFill>
                  <a:schemeClr val="accent2"/>
                </a:solidFill>
                <a:effectLst/>
                <a:latin typeface="+mn-lt"/>
                <a:ea typeface="Calibri" panose="020F0502020204030204" pitchFamily="34" charset="0"/>
              </a:rPr>
              <a:t>you</a:t>
            </a:r>
            <a:r>
              <a:rPr lang="en-AU" sz="2000" dirty="0">
                <a:solidFill>
                  <a:schemeClr val="accent2"/>
                </a:solidFill>
                <a:effectLst/>
                <a:latin typeface="+mn-lt"/>
                <a:ea typeface="Calibri" panose="020F0502020204030204" pitchFamily="34" charset="0"/>
              </a:rPr>
              <a:t> </a:t>
            </a:r>
            <a:r>
              <a:rPr lang="en-AU" sz="2000" dirty="0">
                <a:effectLst/>
                <a:latin typeface="+mn-lt"/>
                <a:ea typeface="Calibri" panose="020F0502020204030204" pitchFamily="34" charset="0"/>
              </a:rPr>
              <a:t>ought to know about </a:t>
            </a:r>
            <a:r>
              <a:rPr lang="en-AU" sz="2000" b="1" dirty="0">
                <a:solidFill>
                  <a:schemeClr val="tx2"/>
                </a:solidFill>
                <a:effectLst/>
                <a:latin typeface="+mn-lt"/>
                <a:ea typeface="Calibri" panose="020F0502020204030204" pitchFamily="34" charset="0"/>
              </a:rPr>
              <a:t>me</a:t>
            </a:r>
            <a:r>
              <a:rPr lang="en-AU" sz="2000" dirty="0">
                <a:effectLst/>
                <a:latin typeface="+mn-lt"/>
                <a:ea typeface="Calibri" panose="020F0502020204030204" pitchFamily="34" charset="0"/>
              </a:rPr>
              <a:t> is that </a:t>
            </a:r>
            <a:r>
              <a:rPr lang="en-AU" sz="2000" b="1" dirty="0">
                <a:solidFill>
                  <a:schemeClr val="tx2"/>
                </a:solidFill>
                <a:effectLst/>
                <a:latin typeface="+mn-lt"/>
                <a:ea typeface="Calibri" panose="020F0502020204030204" pitchFamily="34" charset="0"/>
              </a:rPr>
              <a:t>I</a:t>
            </a:r>
            <a:r>
              <a:rPr lang="en-AU" sz="2000" dirty="0">
                <a:effectLst/>
                <a:latin typeface="+mn-lt"/>
                <a:ea typeface="Calibri" panose="020F0502020204030204" pitchFamily="34" charset="0"/>
              </a:rPr>
              <a:t> am one of those refugees that came to this country by boat and was kept in a detention centre for a long time.’</a:t>
            </a:r>
          </a:p>
          <a:p>
            <a:r>
              <a:rPr lang="en-AU" kern="100" dirty="0">
                <a:solidFill>
                  <a:schemeClr val="accent2"/>
                </a:solidFill>
                <a:latin typeface="+mn-lt"/>
                <a:cs typeface="Times New Roman" panose="02020603050405020304" pitchFamily="18" charset="0"/>
              </a:rPr>
              <a:t>Identify first person point of view or direct address in another passage from the text and discuss its effect.</a:t>
            </a:r>
            <a:endParaRPr lang="en-AU" dirty="0">
              <a:solidFill>
                <a:schemeClr val="accent2"/>
              </a:solidFill>
              <a:latin typeface="+mn-lt"/>
            </a:endParaRPr>
          </a:p>
          <a:p>
            <a:endParaRPr lang="en-AU" dirty="0">
              <a:latin typeface="+mn-lt"/>
            </a:endParaRPr>
          </a:p>
        </p:txBody>
      </p:sp>
      <p:sp>
        <p:nvSpPr>
          <p:cNvPr id="2" name="Slide Number Placeholder 1">
            <a:extLst>
              <a:ext uri="{FF2B5EF4-FFF2-40B4-BE49-F238E27FC236}">
                <a16:creationId xmlns:a16="http://schemas.microsoft.com/office/drawing/2014/main" id="{E495E960-9280-FBA8-951E-D3E3E4220248}"/>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11</a:t>
            </a:fld>
            <a:endParaRPr lang="en-AU"/>
          </a:p>
        </p:txBody>
      </p:sp>
    </p:spTree>
    <p:extLst>
      <p:ext uri="{BB962C8B-B14F-4D97-AF65-F5344CB8AC3E}">
        <p14:creationId xmlns:p14="http://schemas.microsoft.com/office/powerpoint/2010/main" val="4272451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F61106-3F7C-E58C-17B1-071F7CE21306}"/>
              </a:ext>
            </a:extLst>
          </p:cNvPr>
          <p:cNvSpPr>
            <a:spLocks noGrp="1"/>
          </p:cNvSpPr>
          <p:nvPr>
            <p:ph type="title"/>
          </p:nvPr>
        </p:nvSpPr>
        <p:spPr/>
        <p:txBody>
          <a:bodyPr/>
          <a:lstStyle/>
          <a:p>
            <a:r>
              <a:rPr lang="en-AU" dirty="0">
                <a:latin typeface="+mj-lt"/>
              </a:rPr>
              <a:t>Repetition for emphasis</a:t>
            </a:r>
          </a:p>
        </p:txBody>
      </p:sp>
      <p:sp>
        <p:nvSpPr>
          <p:cNvPr id="4" name="Text Placeholder 3">
            <a:extLst>
              <a:ext uri="{FF2B5EF4-FFF2-40B4-BE49-F238E27FC236}">
                <a16:creationId xmlns:a16="http://schemas.microsoft.com/office/drawing/2014/main" id="{DD437EB1-7DA7-EBDA-A95B-F2F4B8ABF9C3}"/>
              </a:ext>
            </a:extLst>
          </p:cNvPr>
          <p:cNvSpPr>
            <a:spLocks noGrp="1"/>
          </p:cNvSpPr>
          <p:nvPr>
            <p:ph type="body" sz="quarter" idx="18"/>
          </p:nvPr>
        </p:nvSpPr>
        <p:spPr/>
        <p:txBody>
          <a:bodyPr/>
          <a:lstStyle/>
          <a:p>
            <a:r>
              <a:rPr lang="en-AU">
                <a:latin typeface="+mj-lt"/>
              </a:rPr>
              <a:t>Using repetition to highlight key ideas or evoke emotion</a:t>
            </a:r>
          </a:p>
        </p:txBody>
      </p:sp>
      <p:sp>
        <p:nvSpPr>
          <p:cNvPr id="5" name="Text Placeholder 4">
            <a:extLst>
              <a:ext uri="{FF2B5EF4-FFF2-40B4-BE49-F238E27FC236}">
                <a16:creationId xmlns:a16="http://schemas.microsoft.com/office/drawing/2014/main" id="{21887F44-13E6-36FD-CE7E-FB3586613E4B}"/>
              </a:ext>
            </a:extLst>
          </p:cNvPr>
          <p:cNvSpPr>
            <a:spLocks noGrp="1"/>
          </p:cNvSpPr>
          <p:nvPr>
            <p:ph type="body" sz="quarter" idx="17"/>
          </p:nvPr>
        </p:nvSpPr>
        <p:spPr/>
        <p:txBody>
          <a:bodyPr/>
          <a:lstStyle/>
          <a:p>
            <a:r>
              <a:rPr lang="en-AU" b="1" dirty="0">
                <a:latin typeface="+mn-lt"/>
              </a:rPr>
              <a:t>‘</a:t>
            </a:r>
            <a:r>
              <a:rPr lang="en-AU" b="1" i="0" dirty="0">
                <a:effectLst/>
                <a:latin typeface="+mn-lt"/>
              </a:rPr>
              <a:t>Safe’ or </a:t>
            </a:r>
            <a:r>
              <a:rPr lang="en-AU" b="1" dirty="0">
                <a:latin typeface="+mn-lt"/>
              </a:rPr>
              <a:t>‘</a:t>
            </a:r>
            <a:r>
              <a:rPr lang="en-AU" b="1" i="0" dirty="0">
                <a:effectLst/>
                <a:latin typeface="+mn-lt"/>
              </a:rPr>
              <a:t>Safety’ </a:t>
            </a:r>
            <a:r>
              <a:rPr lang="en-AU" b="0" i="0" dirty="0">
                <a:effectLst/>
                <a:latin typeface="+mn-lt"/>
              </a:rPr>
              <a:t>is often repeated </a:t>
            </a:r>
            <a:r>
              <a:rPr lang="en-AU" dirty="0">
                <a:latin typeface="+mn-lt"/>
              </a:rPr>
              <a:t>to show </a:t>
            </a:r>
            <a:r>
              <a:rPr lang="en-AU" b="0" i="0" dirty="0">
                <a:effectLst/>
                <a:latin typeface="+mn-lt"/>
              </a:rPr>
              <a:t>Jafari's </a:t>
            </a:r>
            <a:r>
              <a:rPr lang="en-AU" dirty="0">
                <a:latin typeface="+mn-lt"/>
              </a:rPr>
              <a:t>longing for a safe place. This highlights the central theme of his longing for </a:t>
            </a:r>
            <a:r>
              <a:rPr lang="en-AU" b="0" i="0" dirty="0">
                <a:effectLst/>
                <a:latin typeface="+mn-lt"/>
              </a:rPr>
              <a:t>refuge and the dangers he faces. </a:t>
            </a:r>
          </a:p>
          <a:p>
            <a:r>
              <a:rPr lang="en-AU" b="1" dirty="0">
                <a:latin typeface="+mn-lt"/>
              </a:rPr>
              <a:t>‘</a:t>
            </a:r>
            <a:r>
              <a:rPr lang="en-AU" b="1" i="0" dirty="0">
                <a:effectLst/>
                <a:latin typeface="+mn-lt"/>
              </a:rPr>
              <a:t>Fear’</a:t>
            </a:r>
            <a:r>
              <a:rPr lang="en-AU" dirty="0">
                <a:latin typeface="+mn-lt"/>
              </a:rPr>
              <a:t> is repeated as he </a:t>
            </a:r>
            <a:r>
              <a:rPr lang="en-AU" b="0" i="0" dirty="0">
                <a:effectLst/>
                <a:latin typeface="+mn-lt"/>
              </a:rPr>
              <a:t>describes various moments of danger, stress and tension. These occur during his experiences in Afghanistan, on the boat, or in detention, emphasising the continuous experience of fear in his life as a refugee.</a:t>
            </a:r>
            <a:endParaRPr lang="en-AU" dirty="0">
              <a:latin typeface="+mn-lt"/>
            </a:endParaRPr>
          </a:p>
          <a:p>
            <a:pPr fontAlgn="base">
              <a:spcBef>
                <a:spcPts val="3600"/>
              </a:spcBef>
            </a:pPr>
            <a:r>
              <a:rPr lang="en-AU" i="0" dirty="0">
                <a:solidFill>
                  <a:schemeClr val="accent2"/>
                </a:solidFill>
                <a:effectLst/>
                <a:latin typeface="+mn-lt"/>
              </a:rPr>
              <a:t>Other words and phases are repeated throughout the memoir, such as ‘</a:t>
            </a:r>
            <a:r>
              <a:rPr lang="en-AU" dirty="0">
                <a:solidFill>
                  <a:schemeClr val="accent2"/>
                </a:solidFill>
                <a:latin typeface="+mn-lt"/>
              </a:rPr>
              <a:t>h</a:t>
            </a:r>
            <a:r>
              <a:rPr lang="en-AU" i="0" dirty="0">
                <a:solidFill>
                  <a:schemeClr val="accent2"/>
                </a:solidFill>
                <a:effectLst/>
                <a:latin typeface="+mn-lt"/>
              </a:rPr>
              <a:t>ome’, </a:t>
            </a:r>
            <a:r>
              <a:rPr lang="en-AU" dirty="0">
                <a:solidFill>
                  <a:schemeClr val="accent2"/>
                </a:solidFill>
                <a:latin typeface="+mn-lt"/>
              </a:rPr>
              <a:t>‘</a:t>
            </a:r>
            <a:r>
              <a:rPr lang="en-AU" i="0" dirty="0">
                <a:solidFill>
                  <a:schemeClr val="accent2"/>
                </a:solidFill>
                <a:effectLst/>
                <a:latin typeface="+mn-lt"/>
              </a:rPr>
              <a:t>mother’, </a:t>
            </a:r>
            <a:r>
              <a:rPr lang="en-AU" dirty="0">
                <a:solidFill>
                  <a:schemeClr val="accent2"/>
                </a:solidFill>
                <a:latin typeface="+mn-lt"/>
              </a:rPr>
              <a:t>‘j</a:t>
            </a:r>
            <a:r>
              <a:rPr lang="en-AU" i="0" dirty="0">
                <a:solidFill>
                  <a:schemeClr val="accent2"/>
                </a:solidFill>
                <a:effectLst/>
                <a:latin typeface="+mn-lt"/>
              </a:rPr>
              <a:t>ourney</a:t>
            </a:r>
            <a:r>
              <a:rPr lang="en-AU" dirty="0">
                <a:solidFill>
                  <a:schemeClr val="accent2"/>
                </a:solidFill>
                <a:latin typeface="+mn-lt"/>
              </a:rPr>
              <a:t>’</a:t>
            </a:r>
            <a:r>
              <a:rPr lang="en-AU" i="0" dirty="0">
                <a:solidFill>
                  <a:schemeClr val="accent2"/>
                </a:solidFill>
                <a:effectLst/>
                <a:latin typeface="+mn-lt"/>
              </a:rPr>
              <a:t> and ‘detention.’ </a:t>
            </a:r>
            <a:r>
              <a:rPr lang="en-AU" dirty="0">
                <a:solidFill>
                  <a:schemeClr val="accent2"/>
                </a:solidFill>
                <a:latin typeface="+mn-lt"/>
              </a:rPr>
              <a:t>What is the impact of this repetition on the authority of his persuasive argument?</a:t>
            </a:r>
            <a:endParaRPr lang="en-AU" b="0" i="0" dirty="0">
              <a:effectLst/>
              <a:latin typeface="+mn-lt"/>
            </a:endParaRPr>
          </a:p>
          <a:p>
            <a:endParaRPr lang="en-AU" dirty="0">
              <a:latin typeface="+mn-lt"/>
            </a:endParaRPr>
          </a:p>
        </p:txBody>
      </p:sp>
      <p:sp>
        <p:nvSpPr>
          <p:cNvPr id="2" name="Slide Number Placeholder 1">
            <a:extLst>
              <a:ext uri="{FF2B5EF4-FFF2-40B4-BE49-F238E27FC236}">
                <a16:creationId xmlns:a16="http://schemas.microsoft.com/office/drawing/2014/main" id="{C0B09EE2-C7B4-C5B5-4E9D-04B24E9544F4}"/>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12</a:t>
            </a:fld>
            <a:endParaRPr lang="en-AU"/>
          </a:p>
        </p:txBody>
      </p:sp>
    </p:spTree>
    <p:extLst>
      <p:ext uri="{BB962C8B-B14F-4D97-AF65-F5344CB8AC3E}">
        <p14:creationId xmlns:p14="http://schemas.microsoft.com/office/powerpoint/2010/main" val="383699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2011F-AA29-BA82-1FFE-CD1B9AE8424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58DA6C8-8B4E-602D-78D6-E895A95987B9}"/>
              </a:ext>
            </a:extLst>
          </p:cNvPr>
          <p:cNvSpPr>
            <a:spLocks noGrp="1"/>
          </p:cNvSpPr>
          <p:nvPr>
            <p:ph type="ctrTitle"/>
          </p:nvPr>
        </p:nvSpPr>
        <p:spPr/>
        <p:txBody>
          <a:bodyPr/>
          <a:lstStyle/>
          <a:p>
            <a:r>
              <a:rPr lang="en-AU" kern="100">
                <a:effectLst/>
                <a:latin typeface="+mj-lt"/>
                <a:ea typeface="Aptos" panose="020B0004020202020204" pitchFamily="34" charset="0"/>
                <a:cs typeface="Times New Roman" panose="02020603050405020304" pitchFamily="18" charset="0"/>
              </a:rPr>
              <a:t>Imaginative writing style</a:t>
            </a:r>
            <a:endParaRPr lang="en-US"/>
          </a:p>
        </p:txBody>
      </p:sp>
    </p:spTree>
    <p:extLst>
      <p:ext uri="{BB962C8B-B14F-4D97-AF65-F5344CB8AC3E}">
        <p14:creationId xmlns:p14="http://schemas.microsoft.com/office/powerpoint/2010/main" val="312364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FE7A9555-FF52-9FDC-7643-ABB4562BEB1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4E0D973-370E-1E4D-6243-84D987CE9656}"/>
              </a:ext>
            </a:extLst>
          </p:cNvPr>
          <p:cNvSpPr>
            <a:spLocks noGrp="1"/>
          </p:cNvSpPr>
          <p:nvPr>
            <p:ph type="title"/>
          </p:nvPr>
        </p:nvSpPr>
        <p:spPr/>
        <p:txBody>
          <a:bodyPr/>
          <a:lstStyle/>
          <a:p>
            <a:r>
              <a:rPr lang="en-AU">
                <a:latin typeface="+mj-lt"/>
              </a:rPr>
              <a:t>Frayer diagram for vocabulary development</a:t>
            </a:r>
          </a:p>
        </p:txBody>
      </p:sp>
      <p:sp>
        <p:nvSpPr>
          <p:cNvPr id="5" name="Google Shape;72;p15">
            <a:extLst>
              <a:ext uri="{FF2B5EF4-FFF2-40B4-BE49-F238E27FC236}">
                <a16:creationId xmlns:a16="http://schemas.microsoft.com/office/drawing/2014/main" id="{04D7384E-460E-F7D8-5E84-CEE993F2A2E5}"/>
              </a:ext>
              <a:ext uri="{C183D7F6-B498-43B3-948B-1728B52AA6E4}">
                <adec:decorative xmlns:adec="http://schemas.microsoft.com/office/drawing/2017/decorative" val="1"/>
              </a:ext>
            </a:extLst>
          </p:cNvPr>
          <p:cNvSpPr/>
          <p:nvPr/>
        </p:nvSpPr>
        <p:spPr>
          <a:xfrm rot="16200000">
            <a:off x="2509649" y="61201"/>
            <a:ext cx="2525626" cy="4551266"/>
          </a:xfrm>
          <a:prstGeom prst="round1Rect">
            <a:avLst>
              <a:gd name="adj" fmla="val 16667"/>
            </a:avLst>
          </a:prstGeom>
          <a:solidFill>
            <a:srgbClr val="E5F7FC"/>
          </a:solidFill>
          <a:ln w="19050" cap="rnd" cmpd="sng">
            <a:solidFill>
              <a:schemeClr val="bg1"/>
            </a:solidFill>
            <a:prstDash val="dot"/>
            <a:round/>
            <a:headEnd type="none" w="sm" len="sm"/>
            <a:tailEnd type="none" w="sm" len="sm"/>
          </a:ln>
          <a:effectLst/>
        </p:spPr>
        <p:txBody>
          <a:bodyPr spcFirstLastPara="1" wrap="square" lIns="121900" tIns="121900" rIns="121900" bIns="121900" anchor="ctr" anchorCtr="0">
            <a:noAutofit/>
          </a:bodyPr>
          <a:lstStyle/>
          <a:p>
            <a:endParaRPr sz="3200">
              <a:latin typeface="Arial" panose="020B0604020202020204" pitchFamily="34" charset="0"/>
              <a:cs typeface="Arial" panose="020B0604020202020204" pitchFamily="34" charset="0"/>
            </a:endParaRPr>
          </a:p>
        </p:txBody>
      </p:sp>
      <p:sp>
        <p:nvSpPr>
          <p:cNvPr id="6" name="Google Shape;73;p15">
            <a:extLst>
              <a:ext uri="{FF2B5EF4-FFF2-40B4-BE49-F238E27FC236}">
                <a16:creationId xmlns:a16="http://schemas.microsoft.com/office/drawing/2014/main" id="{6E79B961-10A1-F2B1-7414-245D955AA745}"/>
              </a:ext>
            </a:extLst>
          </p:cNvPr>
          <p:cNvSpPr txBox="1"/>
          <p:nvPr/>
        </p:nvSpPr>
        <p:spPr>
          <a:xfrm>
            <a:off x="1496829" y="1074256"/>
            <a:ext cx="4551266" cy="2022942"/>
          </a:xfrm>
          <a:prstGeom prst="rect">
            <a:avLst/>
          </a:prstGeom>
          <a:noFill/>
          <a:ln>
            <a:noFill/>
          </a:ln>
        </p:spPr>
        <p:txBody>
          <a:bodyPr spcFirstLastPara="1" wrap="square" lIns="151700" tIns="151700" rIns="151700" bIns="151700" anchor="t" anchorCtr="0">
            <a:noAutofit/>
          </a:bodyPr>
          <a:lstStyle/>
          <a:p>
            <a:pPr marL="479988">
              <a:lnSpc>
                <a:spcPct val="90000"/>
              </a:lnSpc>
              <a:buClr>
                <a:srgbClr val="1E4E79"/>
              </a:buClr>
              <a:buSzPts val="1600"/>
            </a:pPr>
            <a:br>
              <a:rPr lang="en" sz="2000" b="1">
                <a:ea typeface="Calibri"/>
                <a:cs typeface="Arial" panose="020B0604020202020204" pitchFamily="34" charset="0"/>
                <a:sym typeface="Calibri"/>
              </a:rPr>
            </a:br>
            <a:r>
              <a:rPr lang="en" sz="2000" b="1">
                <a:ea typeface="Calibri"/>
                <a:cs typeface="Arial" panose="020B0604020202020204" pitchFamily="34" charset="0"/>
                <a:sym typeface="Calibri"/>
              </a:rPr>
              <a:t>Definition </a:t>
            </a:r>
            <a:br>
              <a:rPr lang="en" sz="2000">
                <a:ea typeface="Calibri"/>
                <a:cs typeface="Arial" panose="020B0604020202020204" pitchFamily="34" charset="0"/>
                <a:sym typeface="Calibri"/>
              </a:rPr>
            </a:br>
            <a:endParaRPr sz="2000">
              <a:cs typeface="Arial" panose="020B0604020202020204" pitchFamily="34" charset="0"/>
            </a:endParaRPr>
          </a:p>
        </p:txBody>
      </p:sp>
      <p:sp>
        <p:nvSpPr>
          <p:cNvPr id="7" name="Google Shape;74;p15">
            <a:extLst>
              <a:ext uri="{FF2B5EF4-FFF2-40B4-BE49-F238E27FC236}">
                <a16:creationId xmlns:a16="http://schemas.microsoft.com/office/drawing/2014/main" id="{600C6F71-D9ED-F408-1BEC-0928FE121A19}"/>
              </a:ext>
              <a:ext uri="{C183D7F6-B498-43B3-948B-1728B52AA6E4}">
                <adec:decorative xmlns:adec="http://schemas.microsoft.com/office/drawing/2017/decorative" val="1"/>
              </a:ext>
            </a:extLst>
          </p:cNvPr>
          <p:cNvSpPr/>
          <p:nvPr/>
        </p:nvSpPr>
        <p:spPr>
          <a:xfrm>
            <a:off x="6198194" y="1059232"/>
            <a:ext cx="4497303" cy="2527829"/>
          </a:xfrm>
          <a:prstGeom prst="round1Rect">
            <a:avLst>
              <a:gd name="adj" fmla="val 16667"/>
            </a:avLst>
          </a:prstGeom>
          <a:solidFill>
            <a:srgbClr val="E5F7FC"/>
          </a:solidFill>
          <a:ln w="19050" cap="rnd" cmpd="sng">
            <a:solidFill>
              <a:schemeClr val="bg1"/>
            </a:solidFill>
            <a:prstDash val="dot"/>
            <a:round/>
            <a:headEnd type="none" w="sm" len="sm"/>
            <a:tailEnd type="none" w="sm" len="sm"/>
          </a:ln>
          <a:effectLst/>
        </p:spPr>
        <p:txBody>
          <a:bodyPr spcFirstLastPara="1" wrap="square" lIns="121900" tIns="121900" rIns="121900" bIns="121900" anchor="ctr" anchorCtr="0">
            <a:noAutofit/>
          </a:bodyPr>
          <a:lstStyle/>
          <a:p>
            <a:endParaRPr sz="3200">
              <a:latin typeface="Arial" panose="020B0604020202020204" pitchFamily="34" charset="0"/>
              <a:cs typeface="Arial" panose="020B0604020202020204" pitchFamily="34" charset="0"/>
              <a:sym typeface="Calibri"/>
            </a:endParaRPr>
          </a:p>
        </p:txBody>
      </p:sp>
      <p:sp>
        <p:nvSpPr>
          <p:cNvPr id="8" name="Google Shape;75;p15">
            <a:extLst>
              <a:ext uri="{FF2B5EF4-FFF2-40B4-BE49-F238E27FC236}">
                <a16:creationId xmlns:a16="http://schemas.microsoft.com/office/drawing/2014/main" id="{C734467F-8025-CADA-552C-1C4588F6A220}"/>
              </a:ext>
            </a:extLst>
          </p:cNvPr>
          <p:cNvSpPr txBox="1"/>
          <p:nvPr/>
        </p:nvSpPr>
        <p:spPr>
          <a:xfrm>
            <a:off x="6198194" y="1059232"/>
            <a:ext cx="4497303" cy="1896422"/>
          </a:xfrm>
          <a:prstGeom prst="rect">
            <a:avLst/>
          </a:prstGeom>
          <a:noFill/>
          <a:ln>
            <a:noFill/>
          </a:ln>
        </p:spPr>
        <p:txBody>
          <a:bodyPr spcFirstLastPara="1" wrap="square" lIns="0" tIns="170667" rIns="170667" bIns="170667" anchor="t" anchorCtr="0">
            <a:noAutofit/>
          </a:bodyPr>
          <a:lstStyle/>
          <a:p>
            <a:pPr marL="479988">
              <a:lnSpc>
                <a:spcPct val="90000"/>
              </a:lnSpc>
              <a:buClr>
                <a:srgbClr val="1E4E79"/>
              </a:buClr>
              <a:buSzPts val="1800"/>
            </a:pPr>
            <a:br>
              <a:rPr lang="en" sz="2000" b="1">
                <a:ea typeface="Calibri"/>
                <a:cs typeface="Arial" panose="020B0604020202020204" pitchFamily="34" charset="0"/>
                <a:sym typeface="Calibri"/>
              </a:rPr>
            </a:br>
            <a:r>
              <a:rPr lang="en" sz="2000" b="1">
                <a:ea typeface="Calibri"/>
                <a:cs typeface="Arial" panose="020B0604020202020204" pitchFamily="34" charset="0"/>
                <a:sym typeface="Calibri"/>
              </a:rPr>
              <a:t>Facts/Characteristics</a:t>
            </a:r>
            <a:br>
              <a:rPr lang="en" sz="2000" b="1">
                <a:ea typeface="Calibri"/>
                <a:cs typeface="Arial" panose="020B0604020202020204" pitchFamily="34" charset="0"/>
                <a:sym typeface="Calibri"/>
              </a:rPr>
            </a:br>
            <a:endParaRPr sz="2000">
              <a:ea typeface="Calibri"/>
              <a:cs typeface="Arial" panose="020B0604020202020204" pitchFamily="34" charset="0"/>
              <a:sym typeface="Calibri"/>
            </a:endParaRPr>
          </a:p>
        </p:txBody>
      </p:sp>
      <p:sp>
        <p:nvSpPr>
          <p:cNvPr id="9" name="Google Shape;76;p15">
            <a:extLst>
              <a:ext uri="{FF2B5EF4-FFF2-40B4-BE49-F238E27FC236}">
                <a16:creationId xmlns:a16="http://schemas.microsoft.com/office/drawing/2014/main" id="{AF258C3E-545E-A154-F4F2-6F14972CC16A}"/>
              </a:ext>
              <a:ext uri="{C183D7F6-B498-43B3-948B-1728B52AA6E4}">
                <adec:decorative xmlns:adec="http://schemas.microsoft.com/office/drawing/2017/decorative" val="1"/>
              </a:ext>
            </a:extLst>
          </p:cNvPr>
          <p:cNvSpPr/>
          <p:nvPr/>
        </p:nvSpPr>
        <p:spPr>
          <a:xfrm rot="10800000">
            <a:off x="1496502" y="3693916"/>
            <a:ext cx="4551266" cy="2632084"/>
          </a:xfrm>
          <a:prstGeom prst="round1Rect">
            <a:avLst>
              <a:gd name="adj" fmla="val 16667"/>
            </a:avLst>
          </a:prstGeom>
          <a:solidFill>
            <a:srgbClr val="E5F7FC"/>
          </a:solidFill>
          <a:ln w="19050" cap="rnd" cmpd="sng">
            <a:solidFill>
              <a:schemeClr val="bg1"/>
            </a:solidFill>
            <a:prstDash val="dot"/>
            <a:round/>
            <a:headEnd type="none" w="sm" len="sm"/>
            <a:tailEnd type="none" w="sm" len="sm"/>
          </a:ln>
          <a:effectLst/>
        </p:spPr>
        <p:txBody>
          <a:bodyPr spcFirstLastPara="1" wrap="square" lIns="121900" tIns="121900" rIns="121900" bIns="121900" anchor="ctr" anchorCtr="0">
            <a:noAutofit/>
          </a:bodyPr>
          <a:lstStyle/>
          <a:p>
            <a:endParaRPr sz="3200">
              <a:latin typeface="+mj-lt"/>
              <a:cs typeface="Arial" panose="020B0604020202020204" pitchFamily="34" charset="0"/>
            </a:endParaRPr>
          </a:p>
        </p:txBody>
      </p:sp>
      <p:sp>
        <p:nvSpPr>
          <p:cNvPr id="10" name="Google Shape;77;p15">
            <a:extLst>
              <a:ext uri="{FF2B5EF4-FFF2-40B4-BE49-F238E27FC236}">
                <a16:creationId xmlns:a16="http://schemas.microsoft.com/office/drawing/2014/main" id="{9C8C6F1C-285E-8F0C-86A0-34FC4DC424C1}"/>
              </a:ext>
            </a:extLst>
          </p:cNvPr>
          <p:cNvSpPr txBox="1"/>
          <p:nvPr/>
        </p:nvSpPr>
        <p:spPr>
          <a:xfrm>
            <a:off x="1496829" y="4352086"/>
            <a:ext cx="4551266" cy="1973512"/>
          </a:xfrm>
          <a:prstGeom prst="rect">
            <a:avLst/>
          </a:prstGeom>
          <a:noFill/>
          <a:ln>
            <a:noFill/>
          </a:ln>
        </p:spPr>
        <p:txBody>
          <a:bodyPr spcFirstLastPara="1" wrap="square" lIns="151700" tIns="0" rIns="151700" bIns="151700" anchor="t" anchorCtr="0">
            <a:noAutofit/>
          </a:bodyPr>
          <a:lstStyle/>
          <a:p>
            <a:pPr marL="479988">
              <a:buClr>
                <a:srgbClr val="1E4E79"/>
              </a:buClr>
              <a:buSzPts val="1600"/>
            </a:pPr>
            <a:r>
              <a:rPr lang="en" sz="2000" b="1">
                <a:ea typeface="Calibri"/>
                <a:cs typeface="Arial" panose="020B0604020202020204" pitchFamily="34" charset="0"/>
                <a:sym typeface="Calibri"/>
              </a:rPr>
              <a:t>Examples</a:t>
            </a:r>
            <a:br>
              <a:rPr lang="en" sz="2000" b="1">
                <a:ea typeface="Calibri"/>
                <a:cs typeface="Arial" panose="020B0604020202020204" pitchFamily="34" charset="0"/>
                <a:sym typeface="Calibri"/>
              </a:rPr>
            </a:br>
            <a:endParaRPr sz="2000">
              <a:ea typeface="Calibri"/>
              <a:cs typeface="Arial" panose="020B0604020202020204" pitchFamily="34" charset="0"/>
              <a:sym typeface="Calibri"/>
            </a:endParaRPr>
          </a:p>
        </p:txBody>
      </p:sp>
      <p:sp>
        <p:nvSpPr>
          <p:cNvPr id="11" name="Google Shape;78;p15">
            <a:extLst>
              <a:ext uri="{FF2B5EF4-FFF2-40B4-BE49-F238E27FC236}">
                <a16:creationId xmlns:a16="http://schemas.microsoft.com/office/drawing/2014/main" id="{1A95A48E-CFB1-062F-8283-5B264DA7146C}"/>
              </a:ext>
              <a:ext uri="{C183D7F6-B498-43B3-948B-1728B52AA6E4}">
                <adec:decorative xmlns:adec="http://schemas.microsoft.com/office/drawing/2017/decorative" val="1"/>
              </a:ext>
            </a:extLst>
          </p:cNvPr>
          <p:cNvSpPr/>
          <p:nvPr/>
        </p:nvSpPr>
        <p:spPr>
          <a:xfrm rot="5400000">
            <a:off x="7132622" y="2768367"/>
            <a:ext cx="2628413" cy="4483354"/>
          </a:xfrm>
          <a:prstGeom prst="round1Rect">
            <a:avLst>
              <a:gd name="adj" fmla="val 16667"/>
            </a:avLst>
          </a:prstGeom>
          <a:solidFill>
            <a:srgbClr val="E5F7FC"/>
          </a:solidFill>
          <a:ln w="19050" cap="rnd" cmpd="sng">
            <a:solidFill>
              <a:schemeClr val="bg1"/>
            </a:solidFill>
            <a:prstDash val="dot"/>
            <a:round/>
            <a:headEnd type="none" w="sm" len="sm"/>
            <a:tailEnd type="none" w="sm" len="sm"/>
          </a:ln>
          <a:effectLst/>
        </p:spPr>
        <p:txBody>
          <a:bodyPr spcFirstLastPara="1" wrap="square" lIns="121900" tIns="121900" rIns="121900" bIns="121900" anchor="ctr" anchorCtr="0">
            <a:noAutofit/>
          </a:bodyPr>
          <a:lstStyle/>
          <a:p>
            <a:endParaRPr sz="3200">
              <a:latin typeface="+mj-lt"/>
              <a:cs typeface="Arial" panose="020B0604020202020204" pitchFamily="34" charset="0"/>
            </a:endParaRPr>
          </a:p>
        </p:txBody>
      </p:sp>
      <p:sp>
        <p:nvSpPr>
          <p:cNvPr id="12" name="Google Shape;79;p15">
            <a:extLst>
              <a:ext uri="{FF2B5EF4-FFF2-40B4-BE49-F238E27FC236}">
                <a16:creationId xmlns:a16="http://schemas.microsoft.com/office/drawing/2014/main" id="{1C3CB431-85AC-E4B8-93D4-64C29E4A8F28}"/>
              </a:ext>
            </a:extLst>
          </p:cNvPr>
          <p:cNvSpPr txBox="1"/>
          <p:nvPr/>
        </p:nvSpPr>
        <p:spPr>
          <a:xfrm>
            <a:off x="6205065" y="4352948"/>
            <a:ext cx="4483354" cy="1970943"/>
          </a:xfrm>
          <a:prstGeom prst="rect">
            <a:avLst/>
          </a:prstGeom>
          <a:noFill/>
          <a:ln>
            <a:noFill/>
          </a:ln>
        </p:spPr>
        <p:txBody>
          <a:bodyPr spcFirstLastPara="1" wrap="square" lIns="0" tIns="0" rIns="151700" bIns="151700" anchor="t" anchorCtr="0">
            <a:noAutofit/>
          </a:bodyPr>
          <a:lstStyle/>
          <a:p>
            <a:pPr marL="479988">
              <a:lnSpc>
                <a:spcPct val="90000"/>
              </a:lnSpc>
              <a:buClr>
                <a:srgbClr val="1E4E79"/>
              </a:buClr>
              <a:buSzPts val="1600"/>
            </a:pPr>
            <a:r>
              <a:rPr lang="en" sz="2000" b="1" dirty="0">
                <a:ea typeface="Calibri"/>
                <a:cs typeface="Arial" panose="020B0604020202020204" pitchFamily="34" charset="0"/>
                <a:sym typeface="Calibri"/>
              </a:rPr>
              <a:t>Non-examples</a:t>
            </a:r>
            <a:br>
              <a:rPr lang="en" sz="2000" b="1" dirty="0">
                <a:ea typeface="Calibri"/>
                <a:cs typeface="Arial" panose="020B0604020202020204" pitchFamily="34" charset="0"/>
                <a:sym typeface="Calibri"/>
              </a:rPr>
            </a:br>
            <a:endParaRPr sz="2000" dirty="0">
              <a:ea typeface="Calibri"/>
              <a:cs typeface="Arial" panose="020B0604020202020204" pitchFamily="34" charset="0"/>
              <a:sym typeface="Calibri"/>
            </a:endParaRPr>
          </a:p>
        </p:txBody>
      </p:sp>
      <p:sp>
        <p:nvSpPr>
          <p:cNvPr id="13" name="Google Shape;80;p15">
            <a:extLst>
              <a:ext uri="{FF2B5EF4-FFF2-40B4-BE49-F238E27FC236}">
                <a16:creationId xmlns:a16="http://schemas.microsoft.com/office/drawing/2014/main" id="{8EB19003-1C95-B4FA-455B-861B8F9A7B5F}"/>
              </a:ext>
              <a:ext uri="{C183D7F6-B498-43B3-948B-1728B52AA6E4}">
                <adec:decorative xmlns:adec="http://schemas.microsoft.com/office/drawing/2017/decorative" val="1"/>
              </a:ext>
            </a:extLst>
          </p:cNvPr>
          <p:cNvSpPr/>
          <p:nvPr/>
        </p:nvSpPr>
        <p:spPr>
          <a:xfrm>
            <a:off x="4813068" y="3140242"/>
            <a:ext cx="2594640" cy="1039985"/>
          </a:xfrm>
          <a:prstGeom prst="roundRect">
            <a:avLst>
              <a:gd name="adj" fmla="val 16667"/>
            </a:avLst>
          </a:prstGeom>
          <a:solidFill>
            <a:schemeClr val="bg1"/>
          </a:solidFill>
          <a:ln w="38100" cap="flat" cmpd="sng">
            <a:solidFill>
              <a:schemeClr val="tx1"/>
            </a:solidFill>
            <a:prstDash val="solid"/>
            <a:miter lim="800000"/>
            <a:headEnd type="none" w="sm" len="sm"/>
            <a:tailEnd type="none" w="sm" len="sm"/>
          </a:ln>
        </p:spPr>
        <p:txBody>
          <a:bodyPr spcFirstLastPara="1" wrap="square" lIns="79125" tIns="39550" rIns="79125" bIns="39550" anchor="ctr" anchorCtr="0">
            <a:noAutofit/>
          </a:bodyPr>
          <a:lstStyle/>
          <a:p>
            <a:pPr algn="ctr">
              <a:buClr>
                <a:srgbClr val="000000"/>
              </a:buClr>
            </a:pPr>
            <a:endParaRPr sz="2000" b="1">
              <a:latin typeface="Arial" panose="020B0604020202020204" pitchFamily="34" charset="0"/>
              <a:cs typeface="Arial" panose="020B0604020202020204" pitchFamily="34" charset="0"/>
            </a:endParaRPr>
          </a:p>
        </p:txBody>
      </p:sp>
      <p:sp>
        <p:nvSpPr>
          <p:cNvPr id="14" name="Google Shape;81;p15">
            <a:extLst>
              <a:ext uri="{FF2B5EF4-FFF2-40B4-BE49-F238E27FC236}">
                <a16:creationId xmlns:a16="http://schemas.microsoft.com/office/drawing/2014/main" id="{E6D94147-A48E-EC39-95AA-A6CFED5D091E}"/>
              </a:ext>
            </a:extLst>
          </p:cNvPr>
          <p:cNvSpPr txBox="1"/>
          <p:nvPr/>
        </p:nvSpPr>
        <p:spPr>
          <a:xfrm>
            <a:off x="4863817" y="3191467"/>
            <a:ext cx="2492955" cy="937932"/>
          </a:xfrm>
          <a:prstGeom prst="rect">
            <a:avLst/>
          </a:prstGeom>
          <a:noFill/>
          <a:ln>
            <a:noFill/>
          </a:ln>
        </p:spPr>
        <p:txBody>
          <a:bodyPr spcFirstLastPara="1" wrap="square" lIns="101600" tIns="101600" rIns="101600" bIns="101600" anchor="ctr" anchorCtr="0">
            <a:noAutofit/>
          </a:bodyPr>
          <a:lstStyle/>
          <a:p>
            <a:pPr algn="ctr">
              <a:buClr>
                <a:srgbClr val="1E4E79"/>
              </a:buClr>
              <a:buSzPts val="2000"/>
            </a:pPr>
            <a:r>
              <a:rPr lang="en" b="1">
                <a:latin typeface="+mj-lt"/>
                <a:ea typeface="Calibri"/>
                <a:cs typeface="Arial" panose="020B0604020202020204" pitchFamily="34" charset="0"/>
                <a:sym typeface="Calibri"/>
              </a:rPr>
              <a:t>Anecdote</a:t>
            </a:r>
            <a:endParaRPr>
              <a:latin typeface="+mj-lt"/>
              <a:cs typeface="Arial" panose="020B0604020202020204" pitchFamily="34" charset="0"/>
            </a:endParaRPr>
          </a:p>
        </p:txBody>
      </p:sp>
      <p:sp>
        <p:nvSpPr>
          <p:cNvPr id="2" name="Slide Number Placeholder 1">
            <a:extLst>
              <a:ext uri="{FF2B5EF4-FFF2-40B4-BE49-F238E27FC236}">
                <a16:creationId xmlns:a16="http://schemas.microsoft.com/office/drawing/2014/main" id="{041DE9D6-B378-668A-D20A-1A7233A344F7}"/>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14</a:t>
            </a:fld>
            <a:endParaRPr lang="en-AU"/>
          </a:p>
        </p:txBody>
      </p:sp>
    </p:spTree>
    <p:extLst>
      <p:ext uri="{BB962C8B-B14F-4D97-AF65-F5344CB8AC3E}">
        <p14:creationId xmlns:p14="http://schemas.microsoft.com/office/powerpoint/2010/main" val="1369246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AU" dirty="0">
                <a:latin typeface="+mj-lt"/>
              </a:rPr>
              <a:t>Dramatic action</a:t>
            </a: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AU">
                <a:latin typeface="+mj-lt"/>
              </a:rPr>
              <a:t>Dramatic verbs</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a:lstStyle/>
          <a:p>
            <a:r>
              <a:rPr lang="en-AU" sz="2000" dirty="0">
                <a:effectLst/>
                <a:latin typeface="+mn-lt"/>
                <a:ea typeface="Calibri" panose="020F0502020204030204" pitchFamily="34" charset="0"/>
              </a:rPr>
              <a:t>The </a:t>
            </a:r>
            <a:r>
              <a:rPr lang="en-AU" sz="2000" dirty="0">
                <a:solidFill>
                  <a:schemeClr val="tx2"/>
                </a:solidFill>
                <a:effectLst/>
                <a:latin typeface="+mn-lt"/>
                <a:ea typeface="Calibri" panose="020F0502020204030204" pitchFamily="34" charset="0"/>
              </a:rPr>
              <a:t>dramatic verbs </a:t>
            </a:r>
            <a:r>
              <a:rPr lang="en-AU" sz="2000" dirty="0">
                <a:effectLst/>
                <a:latin typeface="+mn-lt"/>
                <a:ea typeface="Calibri" panose="020F0502020204030204" pitchFamily="34" charset="0"/>
              </a:rPr>
              <a:t>in the passage below have been </a:t>
            </a:r>
            <a:r>
              <a:rPr lang="en-AU" sz="2000" b="1" dirty="0">
                <a:effectLst/>
                <a:latin typeface="+mn-lt"/>
                <a:ea typeface="Calibri" panose="020F0502020204030204" pitchFamily="34" charset="0"/>
              </a:rPr>
              <a:t>bolded</a:t>
            </a:r>
            <a:r>
              <a:rPr lang="en-AU" sz="2000" dirty="0">
                <a:effectLst/>
                <a:latin typeface="+mn-lt"/>
                <a:ea typeface="Calibri" panose="020F0502020204030204" pitchFamily="34" charset="0"/>
              </a:rPr>
              <a:t>.</a:t>
            </a:r>
          </a:p>
          <a:p>
            <a:r>
              <a:rPr lang="en-AU" sz="2000" kern="100" dirty="0">
                <a:solidFill>
                  <a:schemeClr val="accent2"/>
                </a:solidFill>
                <a:effectLst/>
                <a:latin typeface="+mn-lt"/>
                <a:ea typeface="Aptos" panose="020B0004020202020204" pitchFamily="34" charset="0"/>
                <a:cs typeface="Times New Roman" panose="02020603050405020304" pitchFamily="18" charset="0"/>
              </a:rPr>
              <a:t>These verbs convey action and urgency For example </a:t>
            </a:r>
            <a:r>
              <a:rPr lang="en-AU" sz="2000" b="1" kern="100" dirty="0">
                <a:solidFill>
                  <a:schemeClr val="accent2"/>
                </a:solidFill>
                <a:effectLst/>
                <a:latin typeface="+mn-lt"/>
                <a:ea typeface="Aptos" panose="020B0004020202020204" pitchFamily="34" charset="0"/>
                <a:cs typeface="Times New Roman" panose="02020603050405020304" pitchFamily="18" charset="0"/>
              </a:rPr>
              <a:t>“tossed” </a:t>
            </a:r>
            <a:r>
              <a:rPr lang="en-AU" sz="2000" kern="100" dirty="0">
                <a:solidFill>
                  <a:schemeClr val="accent2"/>
                </a:solidFill>
                <a:effectLst/>
                <a:latin typeface="+mn-lt"/>
                <a:ea typeface="Aptos" panose="020B0004020202020204" pitchFamily="34" charset="0"/>
                <a:cs typeface="Times New Roman" panose="02020603050405020304" pitchFamily="18" charset="0"/>
              </a:rPr>
              <a:t>depict intense moments during his journey at sea, immersing readers in the chaos and danger he faced.</a:t>
            </a:r>
          </a:p>
          <a:p>
            <a:r>
              <a:rPr lang="en-AU" sz="2000" dirty="0">
                <a:effectLst/>
                <a:latin typeface="+mn-lt"/>
                <a:ea typeface="Calibri" panose="020F0502020204030204" pitchFamily="34" charset="0"/>
              </a:rPr>
              <a:t>‘Huge waves hit the vessel; the sea played it like a toy and </a:t>
            </a:r>
            <a:r>
              <a:rPr lang="en-AU" sz="2000" b="1" dirty="0">
                <a:effectLst/>
                <a:latin typeface="+mn-lt"/>
                <a:ea typeface="Calibri" panose="020F0502020204030204" pitchFamily="34" charset="0"/>
              </a:rPr>
              <a:t>tossed</a:t>
            </a:r>
            <a:r>
              <a:rPr lang="en-AU" sz="2000" dirty="0">
                <a:effectLst/>
                <a:latin typeface="+mn-lt"/>
                <a:ea typeface="Calibri" panose="020F0502020204030204" pitchFamily="34" charset="0"/>
              </a:rPr>
              <a:t> us about inside.’</a:t>
            </a:r>
          </a:p>
          <a:p>
            <a:r>
              <a:rPr lang="en-AU" sz="2000" dirty="0">
                <a:effectLst/>
                <a:latin typeface="+mn-lt"/>
                <a:ea typeface="Calibri" panose="020F0502020204030204" pitchFamily="34" charset="0"/>
              </a:rPr>
              <a:t>‘Suddenly, a big wave</a:t>
            </a:r>
            <a:r>
              <a:rPr lang="en-AU" sz="2000" b="1" dirty="0">
                <a:effectLst/>
                <a:latin typeface="+mn-lt"/>
                <a:ea typeface="Calibri" panose="020F0502020204030204" pitchFamily="34" charset="0"/>
              </a:rPr>
              <a:t> rammed</a:t>
            </a:r>
            <a:r>
              <a:rPr lang="en-AU" sz="2000" dirty="0">
                <a:solidFill>
                  <a:schemeClr val="tx2"/>
                </a:solidFill>
                <a:effectLst/>
                <a:latin typeface="+mn-lt"/>
                <a:ea typeface="Calibri" panose="020F0502020204030204" pitchFamily="34" charset="0"/>
              </a:rPr>
              <a:t> </a:t>
            </a:r>
            <a:r>
              <a:rPr lang="en-AU" sz="2000" dirty="0">
                <a:effectLst/>
                <a:latin typeface="+mn-lt"/>
                <a:ea typeface="Calibri" panose="020F0502020204030204" pitchFamily="34" charset="0"/>
              </a:rPr>
              <a:t>the side of the boat. I </a:t>
            </a:r>
            <a:r>
              <a:rPr lang="en-AU" sz="2000" b="1" dirty="0">
                <a:effectLst/>
                <a:latin typeface="+mn-lt"/>
                <a:ea typeface="Calibri" panose="020F0502020204030204" pitchFamily="34" charset="0"/>
              </a:rPr>
              <a:t>slipped </a:t>
            </a:r>
            <a:r>
              <a:rPr lang="en-AU" sz="2000" dirty="0">
                <a:effectLst/>
                <a:latin typeface="+mn-lt"/>
                <a:ea typeface="Calibri" panose="020F0502020204030204" pitchFamily="34" charset="0"/>
              </a:rPr>
              <a:t>and </a:t>
            </a:r>
            <a:r>
              <a:rPr lang="en-AU" sz="2000" b="1" dirty="0">
                <a:effectLst/>
                <a:latin typeface="+mn-lt"/>
                <a:ea typeface="Calibri" panose="020F0502020204030204" pitchFamily="34" charset="0"/>
              </a:rPr>
              <a:t>fell</a:t>
            </a:r>
            <a:r>
              <a:rPr lang="en-AU" sz="2000" dirty="0">
                <a:effectLst/>
                <a:latin typeface="+mn-lt"/>
                <a:ea typeface="Calibri" panose="020F0502020204030204" pitchFamily="34" charset="0"/>
              </a:rPr>
              <a:t> into the sea. The water took me under the boat, injuring my right foot very badly. I could not swim and in my panic to stay afloat I </a:t>
            </a:r>
            <a:r>
              <a:rPr lang="en-AU" sz="2000" b="1" dirty="0">
                <a:effectLst/>
                <a:latin typeface="+mn-lt"/>
                <a:ea typeface="Calibri" panose="020F0502020204030204" pitchFamily="34" charset="0"/>
              </a:rPr>
              <a:t>thrashed</a:t>
            </a:r>
            <a:r>
              <a:rPr lang="en-AU" sz="2000" dirty="0">
                <a:effectLst/>
                <a:latin typeface="+mn-lt"/>
                <a:ea typeface="Calibri" panose="020F0502020204030204" pitchFamily="34" charset="0"/>
              </a:rPr>
              <a:t> around, swallowing litres of water.’</a:t>
            </a:r>
          </a:p>
          <a:p>
            <a:pPr>
              <a:spcBef>
                <a:spcPts val="3600"/>
              </a:spcBef>
            </a:pPr>
            <a:r>
              <a:rPr lang="en-AU" sz="2000" dirty="0">
                <a:solidFill>
                  <a:schemeClr val="accent2"/>
                </a:solidFill>
                <a:latin typeface="+mn-lt"/>
                <a:ea typeface="Calibri" panose="020F0502020204030204" pitchFamily="34" charset="0"/>
              </a:rPr>
              <a:t>Choose another passage to identify Jafari’s use of dramatic verbs and analyse their effect.</a:t>
            </a:r>
            <a:endParaRPr lang="en-AU" sz="2000" dirty="0">
              <a:solidFill>
                <a:schemeClr val="accent2"/>
              </a:solidFill>
              <a:effectLst/>
              <a:latin typeface="+mn-lt"/>
              <a:ea typeface="Calibri" panose="020F0502020204030204" pitchFamily="34" charset="0"/>
            </a:endParaRPr>
          </a:p>
          <a:p>
            <a:endParaRPr lang="en-AU" sz="2000" dirty="0">
              <a:effectLst/>
              <a:latin typeface="+mn-lt"/>
              <a:ea typeface="Calibri" panose="020F0502020204030204" pitchFamily="34" charset="0"/>
            </a:endParaRPr>
          </a:p>
          <a:p>
            <a:endParaRPr lang="en-AU" dirty="0">
              <a:latin typeface="+mn-lt"/>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15</a:t>
            </a:fld>
            <a:endParaRPr lang="en-AU"/>
          </a:p>
        </p:txBody>
      </p:sp>
    </p:spTree>
    <p:extLst>
      <p:ext uri="{BB962C8B-B14F-4D97-AF65-F5344CB8AC3E}">
        <p14:creationId xmlns:p14="http://schemas.microsoft.com/office/powerpoint/2010/main" val="424422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4882BD-0C87-69D4-7F00-9749F3E6288F}"/>
              </a:ext>
            </a:extLst>
          </p:cNvPr>
          <p:cNvSpPr>
            <a:spLocks noGrp="1"/>
          </p:cNvSpPr>
          <p:nvPr>
            <p:ph type="title"/>
          </p:nvPr>
        </p:nvSpPr>
        <p:spPr/>
        <p:txBody>
          <a:bodyPr/>
          <a:lstStyle/>
          <a:p>
            <a:r>
              <a:rPr lang="en-AU" dirty="0">
                <a:latin typeface="+mj-lt"/>
              </a:rPr>
              <a:t>Specificity and descriptive detail</a:t>
            </a:r>
          </a:p>
        </p:txBody>
      </p:sp>
      <p:sp>
        <p:nvSpPr>
          <p:cNvPr id="4" name="Text Placeholder 3">
            <a:extLst>
              <a:ext uri="{FF2B5EF4-FFF2-40B4-BE49-F238E27FC236}">
                <a16:creationId xmlns:a16="http://schemas.microsoft.com/office/drawing/2014/main" id="{3EB6C2B5-75E0-07C3-E928-1CA922C82CC9}"/>
              </a:ext>
            </a:extLst>
          </p:cNvPr>
          <p:cNvSpPr>
            <a:spLocks noGrp="1"/>
          </p:cNvSpPr>
          <p:nvPr>
            <p:ph type="body" sz="quarter" idx="18"/>
          </p:nvPr>
        </p:nvSpPr>
        <p:spPr/>
        <p:txBody>
          <a:bodyPr/>
          <a:lstStyle/>
          <a:p>
            <a:r>
              <a:rPr lang="en-AU">
                <a:latin typeface="+mj-lt"/>
              </a:rPr>
              <a:t>Creating vivid descriptive detail through noun groups</a:t>
            </a:r>
          </a:p>
        </p:txBody>
      </p:sp>
      <p:sp>
        <p:nvSpPr>
          <p:cNvPr id="5" name="Text Placeholder 4">
            <a:extLst>
              <a:ext uri="{FF2B5EF4-FFF2-40B4-BE49-F238E27FC236}">
                <a16:creationId xmlns:a16="http://schemas.microsoft.com/office/drawing/2014/main" id="{17E3E076-A7DE-2AF1-2329-7AD4E62CB0FC}"/>
              </a:ext>
            </a:extLst>
          </p:cNvPr>
          <p:cNvSpPr>
            <a:spLocks noGrp="1"/>
          </p:cNvSpPr>
          <p:nvPr>
            <p:ph type="body" sz="quarter" idx="17"/>
          </p:nvPr>
        </p:nvSpPr>
        <p:spPr/>
        <p:txBody>
          <a:bodyPr/>
          <a:lstStyle/>
          <a:p>
            <a:r>
              <a:rPr lang="en-AU" sz="2000" kern="100" dirty="0">
                <a:latin typeface="+mn-lt"/>
                <a:ea typeface="Aptos" panose="020B0004020202020204" pitchFamily="34" charset="0"/>
              </a:rPr>
              <a:t>J</a:t>
            </a:r>
            <a:r>
              <a:rPr lang="en-AU" sz="2000" kern="100" dirty="0">
                <a:effectLst/>
                <a:latin typeface="+mn-lt"/>
                <a:ea typeface="Aptos" panose="020B0004020202020204" pitchFamily="34" charset="0"/>
              </a:rPr>
              <a:t>afari often employs </a:t>
            </a:r>
            <a:r>
              <a:rPr lang="en-AU" sz="2000" kern="100" dirty="0">
                <a:solidFill>
                  <a:schemeClr val="tx2"/>
                </a:solidFill>
                <a:effectLst/>
                <a:latin typeface="+mn-lt"/>
                <a:ea typeface="Aptos" panose="020B0004020202020204" pitchFamily="34" charset="0"/>
              </a:rPr>
              <a:t>detailed noun groups </a:t>
            </a:r>
            <a:r>
              <a:rPr lang="en-AU" sz="2000" kern="100" dirty="0">
                <a:effectLst/>
                <a:latin typeface="+mn-lt"/>
                <a:ea typeface="Aptos" panose="020B0004020202020204" pitchFamily="34" charset="0"/>
              </a:rPr>
              <a:t>that include </a:t>
            </a:r>
            <a:r>
              <a:rPr lang="en-AU" sz="2000" kern="100" dirty="0">
                <a:solidFill>
                  <a:schemeClr val="tx2"/>
                </a:solidFill>
                <a:effectLst/>
                <a:latin typeface="+mn-lt"/>
                <a:ea typeface="Aptos" panose="020B0004020202020204" pitchFamily="34" charset="0"/>
              </a:rPr>
              <a:t>adjectives and modifiers, </a:t>
            </a:r>
            <a:r>
              <a:rPr lang="en-AU" sz="2000" kern="100" dirty="0">
                <a:effectLst/>
                <a:latin typeface="+mn-lt"/>
                <a:ea typeface="Aptos" panose="020B0004020202020204" pitchFamily="34" charset="0"/>
              </a:rPr>
              <a:t>which provide specificity to his descriptions. The noun groups below have been </a:t>
            </a:r>
            <a:r>
              <a:rPr lang="en-AU" sz="2000" b="1" kern="100" dirty="0">
                <a:effectLst/>
                <a:latin typeface="+mn-lt"/>
                <a:ea typeface="Aptos" panose="020B0004020202020204" pitchFamily="34" charset="0"/>
              </a:rPr>
              <a:t>bolded.</a:t>
            </a:r>
          </a:p>
          <a:p>
            <a:r>
              <a:rPr lang="en-AU" kern="100" dirty="0">
                <a:solidFill>
                  <a:schemeClr val="accent2"/>
                </a:solidFill>
                <a:latin typeface="+mn-lt"/>
                <a:ea typeface="Aptos" panose="020B0004020202020204" pitchFamily="34" charset="0"/>
              </a:rPr>
              <a:t>Identify the adjectives or modifiers that create the noun groups.</a:t>
            </a:r>
            <a:endParaRPr lang="en-AU" sz="2000" kern="100" dirty="0">
              <a:solidFill>
                <a:schemeClr val="accent2"/>
              </a:solidFill>
              <a:effectLst/>
              <a:latin typeface="+mn-lt"/>
              <a:ea typeface="Aptos" panose="020B0004020202020204" pitchFamily="34" charset="0"/>
            </a:endParaRPr>
          </a:p>
          <a:p>
            <a:pPr>
              <a:spcBef>
                <a:spcPts val="3600"/>
              </a:spcBef>
            </a:pPr>
            <a:r>
              <a:rPr lang="en-AU" sz="2000" dirty="0">
                <a:effectLst/>
                <a:latin typeface="+mn-lt"/>
                <a:ea typeface="Calibri" panose="020F0502020204030204" pitchFamily="34" charset="0"/>
              </a:rPr>
              <a:t>‘It was nearly morning on the </a:t>
            </a:r>
            <a:r>
              <a:rPr lang="en-AU" sz="2000" b="1" dirty="0">
                <a:effectLst/>
                <a:latin typeface="+mn-lt"/>
                <a:ea typeface="Calibri" panose="020F0502020204030204" pitchFamily="34" charset="0"/>
              </a:rPr>
              <a:t>first day</a:t>
            </a:r>
            <a:r>
              <a:rPr lang="en-AU" sz="2000" dirty="0">
                <a:effectLst/>
                <a:latin typeface="+mn-lt"/>
                <a:ea typeface="Calibri" panose="020F0502020204030204" pitchFamily="34" charset="0"/>
              </a:rPr>
              <a:t>. Rain was falling. I sat on the edge of the boat, getting drenched. A storm broke and the sea got worse. I honestly thought it was my last day on earth. </a:t>
            </a:r>
            <a:r>
              <a:rPr lang="en-AU" sz="2000" b="1" dirty="0">
                <a:effectLst/>
                <a:latin typeface="+mn-lt"/>
                <a:ea typeface="Calibri" panose="020F0502020204030204" pitchFamily="34" charset="0"/>
              </a:rPr>
              <a:t>Huge</a:t>
            </a:r>
            <a:r>
              <a:rPr lang="en-AU" sz="2000" b="1" dirty="0">
                <a:solidFill>
                  <a:schemeClr val="tx2"/>
                </a:solidFill>
                <a:effectLst/>
                <a:latin typeface="+mn-lt"/>
                <a:ea typeface="Calibri" panose="020F0502020204030204" pitchFamily="34" charset="0"/>
              </a:rPr>
              <a:t> </a:t>
            </a:r>
            <a:r>
              <a:rPr lang="en-AU" sz="2000" b="1" dirty="0">
                <a:effectLst/>
                <a:latin typeface="+mn-lt"/>
                <a:ea typeface="Calibri" panose="020F0502020204030204" pitchFamily="34" charset="0"/>
              </a:rPr>
              <a:t>waves</a:t>
            </a:r>
            <a:r>
              <a:rPr lang="en-AU" sz="2000" b="1" dirty="0">
                <a:solidFill>
                  <a:schemeClr val="tx2"/>
                </a:solidFill>
                <a:effectLst/>
                <a:latin typeface="+mn-lt"/>
                <a:ea typeface="Calibri" panose="020F0502020204030204" pitchFamily="34" charset="0"/>
              </a:rPr>
              <a:t> </a:t>
            </a:r>
            <a:r>
              <a:rPr lang="en-AU" sz="2000" dirty="0">
                <a:effectLst/>
                <a:latin typeface="+mn-lt"/>
                <a:ea typeface="Calibri" panose="020F0502020204030204" pitchFamily="34" charset="0"/>
              </a:rPr>
              <a:t>hit the vessel; the sea played it like a toy and tossed us about inside.’</a:t>
            </a:r>
          </a:p>
          <a:p>
            <a:r>
              <a:rPr lang="en-AU" sz="2000" dirty="0">
                <a:effectLst/>
                <a:latin typeface="+mn-lt"/>
                <a:ea typeface="Calibri" panose="020F0502020204030204" pitchFamily="34" charset="0"/>
              </a:rPr>
              <a:t>‘Suddenly, a </a:t>
            </a:r>
            <a:r>
              <a:rPr lang="en-AU" sz="2000" b="1" dirty="0">
                <a:effectLst/>
                <a:latin typeface="+mn-lt"/>
                <a:ea typeface="Calibri" panose="020F0502020204030204" pitchFamily="34" charset="0"/>
              </a:rPr>
              <a:t>big wave </a:t>
            </a:r>
            <a:r>
              <a:rPr lang="en-AU" sz="2000" dirty="0">
                <a:effectLst/>
                <a:latin typeface="+mn-lt"/>
                <a:ea typeface="Calibri" panose="020F0502020204030204" pitchFamily="34" charset="0"/>
              </a:rPr>
              <a:t>rammed</a:t>
            </a:r>
            <a:r>
              <a:rPr lang="en-AU" sz="2000" b="1" dirty="0">
                <a:effectLst/>
                <a:latin typeface="+mn-lt"/>
                <a:ea typeface="Calibri" panose="020F0502020204030204" pitchFamily="34" charset="0"/>
              </a:rPr>
              <a:t> </a:t>
            </a:r>
            <a:r>
              <a:rPr lang="en-AU" sz="2000" dirty="0">
                <a:effectLst/>
                <a:latin typeface="+mn-lt"/>
                <a:ea typeface="Calibri" panose="020F0502020204030204" pitchFamily="34" charset="0"/>
              </a:rPr>
              <a:t>the side of the boat. I slipped and fell into the sea.’</a:t>
            </a:r>
          </a:p>
          <a:p>
            <a:r>
              <a:rPr lang="en-AU" sz="2000" dirty="0">
                <a:solidFill>
                  <a:schemeClr val="accent2"/>
                </a:solidFill>
                <a:latin typeface="+mn-lt"/>
              </a:rPr>
              <a:t>Choose another passage to identify where noun groups are used and analyse their effect.</a:t>
            </a:r>
          </a:p>
          <a:p>
            <a:endParaRPr lang="en-AU" sz="2000" b="1" kern="100" dirty="0">
              <a:effectLst/>
              <a:latin typeface="+mn-lt"/>
              <a:ea typeface="Aptos" panose="020B0004020202020204" pitchFamily="34" charset="0"/>
            </a:endParaRPr>
          </a:p>
          <a:p>
            <a:endParaRPr lang="en-AU" dirty="0">
              <a:latin typeface="+mn-lt"/>
            </a:endParaRPr>
          </a:p>
        </p:txBody>
      </p:sp>
      <p:sp>
        <p:nvSpPr>
          <p:cNvPr id="2" name="Slide Number Placeholder 1">
            <a:extLst>
              <a:ext uri="{FF2B5EF4-FFF2-40B4-BE49-F238E27FC236}">
                <a16:creationId xmlns:a16="http://schemas.microsoft.com/office/drawing/2014/main" id="{08384CBD-2FC4-8B97-3822-793176E242F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16</a:t>
            </a:fld>
            <a:endParaRPr lang="en-AU"/>
          </a:p>
        </p:txBody>
      </p:sp>
    </p:spTree>
    <p:extLst>
      <p:ext uri="{BB962C8B-B14F-4D97-AF65-F5344CB8AC3E}">
        <p14:creationId xmlns:p14="http://schemas.microsoft.com/office/powerpoint/2010/main" val="1657203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F738772-E7FF-799B-8B53-09998D7AC3F5}"/>
              </a:ext>
            </a:extLst>
          </p:cNvPr>
          <p:cNvSpPr>
            <a:spLocks noGrp="1"/>
          </p:cNvSpPr>
          <p:nvPr>
            <p:ph type="title"/>
          </p:nvPr>
        </p:nvSpPr>
        <p:spPr/>
        <p:txBody>
          <a:bodyPr/>
          <a:lstStyle/>
          <a:p>
            <a:r>
              <a:rPr lang="en-AU" dirty="0">
                <a:latin typeface="+mj-lt"/>
              </a:rPr>
              <a:t>Figurative language</a:t>
            </a:r>
          </a:p>
        </p:txBody>
      </p:sp>
      <p:sp>
        <p:nvSpPr>
          <p:cNvPr id="4" name="Text Placeholder 3">
            <a:extLst>
              <a:ext uri="{FF2B5EF4-FFF2-40B4-BE49-F238E27FC236}">
                <a16:creationId xmlns:a16="http://schemas.microsoft.com/office/drawing/2014/main" id="{85E01649-6777-62A0-985B-30B34DD8F108}"/>
              </a:ext>
            </a:extLst>
          </p:cNvPr>
          <p:cNvSpPr>
            <a:spLocks noGrp="1"/>
          </p:cNvSpPr>
          <p:nvPr>
            <p:ph type="body" sz="quarter" idx="18"/>
          </p:nvPr>
        </p:nvSpPr>
        <p:spPr/>
        <p:txBody>
          <a:bodyPr/>
          <a:lstStyle/>
          <a:p>
            <a:r>
              <a:rPr lang="en-AU" dirty="0">
                <a:latin typeface="+mj-lt"/>
              </a:rPr>
              <a:t>Imagery, descriptive detail and similes</a:t>
            </a:r>
          </a:p>
        </p:txBody>
      </p:sp>
      <p:sp>
        <p:nvSpPr>
          <p:cNvPr id="5" name="Text Placeholder 4">
            <a:extLst>
              <a:ext uri="{FF2B5EF4-FFF2-40B4-BE49-F238E27FC236}">
                <a16:creationId xmlns:a16="http://schemas.microsoft.com/office/drawing/2014/main" id="{DB672975-054E-BFEC-6325-0C168DED1D26}"/>
              </a:ext>
            </a:extLst>
          </p:cNvPr>
          <p:cNvSpPr>
            <a:spLocks noGrp="1"/>
          </p:cNvSpPr>
          <p:nvPr>
            <p:ph type="body" sz="quarter" idx="17"/>
          </p:nvPr>
        </p:nvSpPr>
        <p:spPr/>
        <p:txBody>
          <a:bodyPr/>
          <a:lstStyle/>
          <a:p>
            <a:r>
              <a:rPr lang="en-AU" kern="100" dirty="0">
                <a:effectLst/>
                <a:latin typeface="+mn-lt"/>
                <a:ea typeface="Aptos" panose="020B0004020202020204" pitchFamily="34" charset="0"/>
                <a:cs typeface="Times New Roman" panose="02020603050405020304" pitchFamily="18" charset="0"/>
              </a:rPr>
              <a:t>Jafari uses </a:t>
            </a:r>
            <a:r>
              <a:rPr lang="en-AU" kern="100" dirty="0">
                <a:solidFill>
                  <a:schemeClr val="tx2"/>
                </a:solidFill>
                <a:effectLst/>
                <a:latin typeface="+mn-lt"/>
                <a:ea typeface="Aptos" panose="020B0004020202020204" pitchFamily="34" charset="0"/>
                <a:cs typeface="Times New Roman" panose="02020603050405020304" pitchFamily="18" charset="0"/>
              </a:rPr>
              <a:t>rich sensory imagery, </a:t>
            </a:r>
            <a:r>
              <a:rPr lang="en-AU" kern="100" dirty="0">
                <a:effectLst/>
                <a:latin typeface="+mn-lt"/>
                <a:ea typeface="Aptos" panose="020B0004020202020204" pitchFamily="34" charset="0"/>
                <a:cs typeface="Times New Roman" panose="02020603050405020304" pitchFamily="18" charset="0"/>
              </a:rPr>
              <a:t>using the senses to paint a picture of the dangerous sea journey.</a:t>
            </a:r>
          </a:p>
          <a:p>
            <a:r>
              <a:rPr lang="en-AU" kern="100" dirty="0">
                <a:effectLst/>
                <a:latin typeface="+mn-lt"/>
                <a:ea typeface="Aptos" panose="020B0004020202020204" pitchFamily="34" charset="0"/>
                <a:cs typeface="Times New Roman" panose="02020603050405020304" pitchFamily="18" charset="0"/>
              </a:rPr>
              <a:t> </a:t>
            </a:r>
            <a:r>
              <a:rPr lang="en-AU" kern="100" dirty="0">
                <a:solidFill>
                  <a:schemeClr val="accent2"/>
                </a:solidFill>
                <a:effectLst/>
                <a:latin typeface="+mn-lt"/>
                <a:ea typeface="Aptos" panose="020B0004020202020204" pitchFamily="34" charset="0"/>
                <a:cs typeface="Times New Roman" panose="02020603050405020304" pitchFamily="18" charset="0"/>
              </a:rPr>
              <a:t>Which senses are being used in th</a:t>
            </a:r>
            <a:r>
              <a:rPr lang="en-AU" kern="100" dirty="0">
                <a:solidFill>
                  <a:schemeClr val="accent2"/>
                </a:solidFill>
                <a:latin typeface="+mn-lt"/>
                <a:ea typeface="Aptos" panose="020B0004020202020204" pitchFamily="34" charset="0"/>
                <a:cs typeface="Times New Roman" panose="02020603050405020304" pitchFamily="18" charset="0"/>
              </a:rPr>
              <a:t>e examples that have been bolded below?</a:t>
            </a:r>
            <a:endParaRPr lang="en-AU" dirty="0">
              <a:effectLst/>
              <a:latin typeface="+mn-lt"/>
              <a:ea typeface="Calibri" panose="020F0502020204030204" pitchFamily="34" charset="0"/>
            </a:endParaRPr>
          </a:p>
          <a:p>
            <a:pPr>
              <a:spcBef>
                <a:spcPts val="3600"/>
              </a:spcBef>
            </a:pPr>
            <a:r>
              <a:rPr lang="en-AU" b="1" dirty="0">
                <a:latin typeface="+mn-lt"/>
                <a:ea typeface="Calibri" panose="020F0502020204030204" pitchFamily="34" charset="0"/>
              </a:rPr>
              <a:t>‘</a:t>
            </a:r>
            <a:r>
              <a:rPr lang="en-AU" b="1" dirty="0">
                <a:effectLst/>
                <a:latin typeface="+mn-lt"/>
                <a:ea typeface="Calibri" panose="020F0502020204030204" pitchFamily="34" charset="0"/>
              </a:rPr>
              <a:t>Huge waves </a:t>
            </a:r>
            <a:r>
              <a:rPr lang="en-AU" dirty="0">
                <a:effectLst/>
                <a:latin typeface="+mn-lt"/>
                <a:ea typeface="Calibri" panose="020F0502020204030204" pitchFamily="34" charset="0"/>
              </a:rPr>
              <a:t>hit the vessel; the sea </a:t>
            </a:r>
            <a:r>
              <a:rPr lang="en-AU" b="1" dirty="0">
                <a:effectLst/>
                <a:latin typeface="+mn-lt"/>
                <a:ea typeface="Calibri" panose="020F0502020204030204" pitchFamily="34" charset="0"/>
              </a:rPr>
              <a:t>played it like a toy </a:t>
            </a:r>
            <a:r>
              <a:rPr lang="en-AU" dirty="0">
                <a:effectLst/>
                <a:latin typeface="+mn-lt"/>
                <a:ea typeface="Calibri" panose="020F0502020204030204" pitchFamily="34" charset="0"/>
              </a:rPr>
              <a:t>and tossed us about inside.’</a:t>
            </a:r>
          </a:p>
          <a:p>
            <a:r>
              <a:rPr lang="en-AU" dirty="0">
                <a:latin typeface="+mn-lt"/>
                <a:ea typeface="Calibri" panose="020F0502020204030204" pitchFamily="34" charset="0"/>
              </a:rPr>
              <a:t>‘</a:t>
            </a:r>
            <a:r>
              <a:rPr lang="en-AU" dirty="0">
                <a:effectLst/>
                <a:latin typeface="+mn-lt"/>
                <a:ea typeface="Calibri" panose="020F0502020204030204" pitchFamily="34" charset="0"/>
              </a:rPr>
              <a:t>I could not swim and in my panic to stay afloat </a:t>
            </a:r>
            <a:r>
              <a:rPr lang="en-AU" b="1" dirty="0">
                <a:effectLst/>
                <a:latin typeface="+mn-lt"/>
                <a:ea typeface="Calibri" panose="020F0502020204030204" pitchFamily="34" charset="0"/>
              </a:rPr>
              <a:t>I thrashed around, swallowing litres of water</a:t>
            </a:r>
            <a:r>
              <a:rPr lang="en-AU" dirty="0">
                <a:effectLst/>
                <a:latin typeface="+mn-lt"/>
                <a:ea typeface="Calibri" panose="020F0502020204030204" pitchFamily="34" charset="0"/>
              </a:rPr>
              <a:t>.’</a:t>
            </a:r>
            <a:endParaRPr lang="en-AU" dirty="0">
              <a:latin typeface="+mn-lt"/>
              <a:ea typeface="Calibri" panose="020F0502020204030204" pitchFamily="34" charset="0"/>
            </a:endParaRPr>
          </a:p>
          <a:p>
            <a:pPr>
              <a:spcBef>
                <a:spcPts val="3600"/>
              </a:spcBef>
            </a:pPr>
            <a:r>
              <a:rPr lang="en-AU" sz="2000" dirty="0">
                <a:solidFill>
                  <a:schemeClr val="accent2"/>
                </a:solidFill>
                <a:latin typeface="+mn-lt"/>
              </a:rPr>
              <a:t>Choose another passage to identify where the senses are used to create imagery and immerse the reader in Jafari’s experience.</a:t>
            </a:r>
          </a:p>
          <a:p>
            <a:endParaRPr lang="en-AU" dirty="0">
              <a:effectLst/>
              <a:latin typeface="+mn-lt"/>
              <a:ea typeface="Calibri" panose="020F0502020204030204" pitchFamily="34" charset="0"/>
            </a:endParaRPr>
          </a:p>
          <a:p>
            <a:endParaRPr lang="en-AU" dirty="0">
              <a:latin typeface="+mn-lt"/>
            </a:endParaRPr>
          </a:p>
        </p:txBody>
      </p:sp>
      <p:sp>
        <p:nvSpPr>
          <p:cNvPr id="2" name="Slide Number Placeholder 1">
            <a:extLst>
              <a:ext uri="{FF2B5EF4-FFF2-40B4-BE49-F238E27FC236}">
                <a16:creationId xmlns:a16="http://schemas.microsoft.com/office/drawing/2014/main" id="{C8A2689D-50B9-6FCC-92CE-6EA9CB8BE8D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17</a:t>
            </a:fld>
            <a:endParaRPr lang="en-AU"/>
          </a:p>
        </p:txBody>
      </p:sp>
    </p:spTree>
    <p:extLst>
      <p:ext uri="{BB962C8B-B14F-4D97-AF65-F5344CB8AC3E}">
        <p14:creationId xmlns:p14="http://schemas.microsoft.com/office/powerpoint/2010/main" val="956807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3C37C1-4DB3-7347-6301-174907F9E6BF}"/>
              </a:ext>
            </a:extLst>
          </p:cNvPr>
          <p:cNvSpPr>
            <a:spLocks noGrp="1"/>
          </p:cNvSpPr>
          <p:nvPr>
            <p:ph type="title"/>
          </p:nvPr>
        </p:nvSpPr>
        <p:spPr/>
        <p:txBody>
          <a:bodyPr/>
          <a:lstStyle/>
          <a:p>
            <a:r>
              <a:rPr lang="en-AU" dirty="0">
                <a:latin typeface="+mj-lt"/>
              </a:rPr>
              <a:t>Emotional tone</a:t>
            </a:r>
          </a:p>
        </p:txBody>
      </p:sp>
      <p:sp>
        <p:nvSpPr>
          <p:cNvPr id="4" name="Text Placeholder 3">
            <a:extLst>
              <a:ext uri="{FF2B5EF4-FFF2-40B4-BE49-F238E27FC236}">
                <a16:creationId xmlns:a16="http://schemas.microsoft.com/office/drawing/2014/main" id="{12448727-9A67-E5F0-D545-03B347DC4126}"/>
              </a:ext>
            </a:extLst>
          </p:cNvPr>
          <p:cNvSpPr>
            <a:spLocks noGrp="1"/>
          </p:cNvSpPr>
          <p:nvPr>
            <p:ph type="body" sz="quarter" idx="18"/>
          </p:nvPr>
        </p:nvSpPr>
        <p:spPr/>
        <p:txBody>
          <a:bodyPr/>
          <a:lstStyle/>
          <a:p>
            <a:r>
              <a:rPr lang="en-AU">
                <a:latin typeface="+mj-lt"/>
              </a:rPr>
              <a:t>Emotive language</a:t>
            </a:r>
          </a:p>
        </p:txBody>
      </p:sp>
      <p:sp>
        <p:nvSpPr>
          <p:cNvPr id="5" name="Text Placeholder 4">
            <a:extLst>
              <a:ext uri="{FF2B5EF4-FFF2-40B4-BE49-F238E27FC236}">
                <a16:creationId xmlns:a16="http://schemas.microsoft.com/office/drawing/2014/main" id="{CE76A326-FF4A-BB5A-E5BB-DB359BFF539D}"/>
              </a:ext>
            </a:extLst>
          </p:cNvPr>
          <p:cNvSpPr>
            <a:spLocks noGrp="1"/>
          </p:cNvSpPr>
          <p:nvPr>
            <p:ph type="body" sz="quarter" idx="17"/>
          </p:nvPr>
        </p:nvSpPr>
        <p:spPr/>
        <p:txBody>
          <a:bodyPr/>
          <a:lstStyle/>
          <a:p>
            <a:r>
              <a:rPr lang="en-AU" sz="2000" dirty="0">
                <a:effectLst/>
                <a:latin typeface="+mn-lt"/>
                <a:ea typeface="Calibri" panose="020F0502020204030204" pitchFamily="34" charset="0"/>
              </a:rPr>
              <a:t>The strong </a:t>
            </a:r>
            <a:r>
              <a:rPr lang="en-AU" sz="2000" dirty="0">
                <a:solidFill>
                  <a:schemeClr val="tx2"/>
                </a:solidFill>
                <a:effectLst/>
                <a:latin typeface="+mn-lt"/>
                <a:ea typeface="Calibri" panose="020F0502020204030204" pitchFamily="34" charset="0"/>
              </a:rPr>
              <a:t>emotive verbs </a:t>
            </a:r>
            <a:r>
              <a:rPr lang="en-AU" sz="2000" dirty="0">
                <a:effectLst/>
                <a:latin typeface="+mn-lt"/>
                <a:ea typeface="Calibri" panose="020F0502020204030204" pitchFamily="34" charset="0"/>
              </a:rPr>
              <a:t>bolded in the examples below evoke the feelings of his suffering, fear and desperation. </a:t>
            </a:r>
          </a:p>
          <a:p>
            <a:r>
              <a:rPr lang="en-AU" dirty="0">
                <a:latin typeface="+mn-lt"/>
                <a:ea typeface="Calibri" panose="020F0502020204030204" pitchFamily="34" charset="0"/>
              </a:rPr>
              <a:t>‘</a:t>
            </a:r>
            <a:r>
              <a:rPr lang="en-AU" sz="2000" dirty="0">
                <a:effectLst/>
                <a:latin typeface="+mn-lt"/>
                <a:ea typeface="Calibri" panose="020F0502020204030204" pitchFamily="34" charset="0"/>
              </a:rPr>
              <a:t>My family and I </a:t>
            </a:r>
            <a:r>
              <a:rPr lang="en-AU" sz="2000" b="1" dirty="0">
                <a:effectLst/>
                <a:latin typeface="+mn-lt"/>
                <a:ea typeface="Calibri" panose="020F0502020204030204" pitchFamily="34" charset="0"/>
              </a:rPr>
              <a:t>suffered</a:t>
            </a:r>
            <a:r>
              <a:rPr lang="en-AU" sz="2000" dirty="0">
                <a:solidFill>
                  <a:schemeClr val="accent2"/>
                </a:solidFill>
                <a:effectLst/>
                <a:latin typeface="+mn-lt"/>
                <a:ea typeface="Calibri" panose="020F0502020204030204" pitchFamily="34" charset="0"/>
              </a:rPr>
              <a:t> </a:t>
            </a:r>
            <a:r>
              <a:rPr lang="en-AU" sz="2000" dirty="0">
                <a:effectLst/>
                <a:latin typeface="+mn-lt"/>
                <a:ea typeface="Calibri" panose="020F0502020204030204" pitchFamily="34" charset="0"/>
              </a:rPr>
              <a:t>at their hands. I still remember being </a:t>
            </a:r>
            <a:r>
              <a:rPr lang="en-AU" sz="2000" b="1" dirty="0">
                <a:effectLst/>
                <a:latin typeface="+mn-lt"/>
                <a:ea typeface="Calibri" panose="020F0502020204030204" pitchFamily="34" charset="0"/>
              </a:rPr>
              <a:t>beaten badly </a:t>
            </a:r>
            <a:r>
              <a:rPr lang="en-AU" sz="2000" dirty="0">
                <a:effectLst/>
                <a:latin typeface="+mn-lt"/>
                <a:ea typeface="Calibri" panose="020F0502020204030204" pitchFamily="34" charset="0"/>
              </a:rPr>
              <a:t>and </a:t>
            </a:r>
            <a:r>
              <a:rPr lang="en-AU" sz="2000" b="1" dirty="0">
                <a:effectLst/>
                <a:latin typeface="+mn-lt"/>
                <a:ea typeface="Calibri" panose="020F0502020204030204" pitchFamily="34" charset="0"/>
              </a:rPr>
              <a:t>stoned</a:t>
            </a:r>
            <a:r>
              <a:rPr lang="en-AU" sz="2000" dirty="0">
                <a:effectLst/>
                <a:latin typeface="+mn-lt"/>
                <a:ea typeface="Calibri" panose="020F0502020204030204" pitchFamily="34" charset="0"/>
              </a:rPr>
              <a:t> on the way to school.’</a:t>
            </a:r>
          </a:p>
          <a:p>
            <a:r>
              <a:rPr lang="en-AU" dirty="0">
                <a:latin typeface="+mn-lt"/>
                <a:ea typeface="Calibri" panose="020F0502020204030204" pitchFamily="34" charset="0"/>
              </a:rPr>
              <a:t>The </a:t>
            </a:r>
            <a:r>
              <a:rPr lang="en-AU" dirty="0">
                <a:solidFill>
                  <a:schemeClr val="tx2"/>
                </a:solidFill>
                <a:latin typeface="+mn-lt"/>
                <a:ea typeface="Calibri" panose="020F0502020204030204" pitchFamily="34" charset="0"/>
              </a:rPr>
              <a:t>simile</a:t>
            </a:r>
            <a:r>
              <a:rPr lang="en-AU" dirty="0">
                <a:latin typeface="+mn-lt"/>
                <a:ea typeface="Calibri" panose="020F0502020204030204" pitchFamily="34" charset="0"/>
              </a:rPr>
              <a:t> in the example below creates a sense of hope and conveys Jafari’s resilience.</a:t>
            </a:r>
          </a:p>
          <a:p>
            <a:r>
              <a:rPr lang="en-AU" dirty="0">
                <a:latin typeface="+mn-lt"/>
                <a:ea typeface="Calibri" panose="020F0502020204030204" pitchFamily="34" charset="0"/>
              </a:rPr>
              <a:t>‘</a:t>
            </a:r>
            <a:r>
              <a:rPr lang="en-AU" sz="2000" dirty="0">
                <a:effectLst/>
                <a:latin typeface="+mn-lt"/>
                <a:ea typeface="Calibri" panose="020F0502020204030204" pitchFamily="34" charset="0"/>
              </a:rPr>
              <a:t>To me it </a:t>
            </a:r>
            <a:r>
              <a:rPr lang="en-AU" sz="2000" b="1" dirty="0">
                <a:effectLst/>
                <a:latin typeface="+mn-lt"/>
                <a:ea typeface="Calibri" panose="020F0502020204030204" pitchFamily="34" charset="0"/>
              </a:rPr>
              <a:t>was</a:t>
            </a:r>
            <a:r>
              <a:rPr lang="en-AU" sz="2000" dirty="0">
                <a:effectLst/>
                <a:latin typeface="+mn-lt"/>
                <a:ea typeface="Calibri" panose="020F0502020204030204" pitchFamily="34" charset="0"/>
              </a:rPr>
              <a:t> </a:t>
            </a:r>
            <a:r>
              <a:rPr lang="en-AU" sz="2000" b="1" dirty="0">
                <a:effectLst/>
                <a:latin typeface="+mn-lt"/>
                <a:ea typeface="Calibri" panose="020F0502020204030204" pitchFamily="34" charset="0"/>
              </a:rPr>
              <a:t>like coming from darkness to light</a:t>
            </a:r>
            <a:r>
              <a:rPr lang="en-AU" b="1" dirty="0">
                <a:latin typeface="+mn-lt"/>
                <a:ea typeface="Calibri" panose="020F0502020204030204" pitchFamily="34" charset="0"/>
              </a:rPr>
              <a:t>.’</a:t>
            </a:r>
            <a:endParaRPr lang="en-AU" dirty="0">
              <a:latin typeface="+mn-lt"/>
              <a:ea typeface="Calibri" panose="020F0502020204030204" pitchFamily="34" charset="0"/>
            </a:endParaRPr>
          </a:p>
          <a:p>
            <a:pPr>
              <a:spcBef>
                <a:spcPts val="3600"/>
              </a:spcBef>
            </a:pPr>
            <a:r>
              <a:rPr lang="en-AU" sz="2000" dirty="0">
                <a:solidFill>
                  <a:schemeClr val="accent2"/>
                </a:solidFill>
                <a:latin typeface="+mn-lt"/>
              </a:rPr>
              <a:t>Choose another passage to identify where dramatic verbs, descriptive detail or similes are used to convey emotions.</a:t>
            </a:r>
            <a:endParaRPr lang="en-AU" sz="2000" dirty="0">
              <a:effectLst/>
              <a:latin typeface="+mn-lt"/>
              <a:ea typeface="Calibri" panose="020F0502020204030204" pitchFamily="34" charset="0"/>
            </a:endParaRPr>
          </a:p>
          <a:p>
            <a:endParaRPr lang="en-AU" dirty="0">
              <a:latin typeface="+mn-lt"/>
            </a:endParaRPr>
          </a:p>
        </p:txBody>
      </p:sp>
      <p:sp>
        <p:nvSpPr>
          <p:cNvPr id="2" name="Slide Number Placeholder 1">
            <a:extLst>
              <a:ext uri="{FF2B5EF4-FFF2-40B4-BE49-F238E27FC236}">
                <a16:creationId xmlns:a16="http://schemas.microsoft.com/office/drawing/2014/main" id="{908630E5-2BDF-43C3-F583-503F79269DB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18</a:t>
            </a:fld>
            <a:endParaRPr lang="en-AU"/>
          </a:p>
        </p:txBody>
      </p:sp>
    </p:spTree>
    <p:extLst>
      <p:ext uri="{BB962C8B-B14F-4D97-AF65-F5344CB8AC3E}">
        <p14:creationId xmlns:p14="http://schemas.microsoft.com/office/powerpoint/2010/main" val="3379233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C2422-F335-674E-B75B-3463192FB9F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31E5B6FC-863A-E030-9498-DB670F3CEC70}"/>
              </a:ext>
            </a:extLst>
          </p:cNvPr>
          <p:cNvSpPr>
            <a:spLocks noGrp="1"/>
          </p:cNvSpPr>
          <p:nvPr>
            <p:ph type="ctrTitle"/>
          </p:nvPr>
        </p:nvSpPr>
        <p:spPr/>
        <p:txBody>
          <a:bodyPr/>
          <a:lstStyle/>
          <a:p>
            <a:r>
              <a:rPr lang="en-AU">
                <a:latin typeface="+mj-lt"/>
                <a:cs typeface="Arial"/>
              </a:rPr>
              <a:t>Describing the writer’s voice</a:t>
            </a:r>
            <a:endParaRPr lang="en-US">
              <a:latin typeface="+mj-lt"/>
            </a:endParaRPr>
          </a:p>
        </p:txBody>
      </p:sp>
    </p:spTree>
    <p:extLst>
      <p:ext uri="{BB962C8B-B14F-4D97-AF65-F5344CB8AC3E}">
        <p14:creationId xmlns:p14="http://schemas.microsoft.com/office/powerpoint/2010/main" val="4004941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38185-B00A-9878-8E80-7D55E5647711}"/>
              </a:ext>
            </a:extLst>
          </p:cNvPr>
          <p:cNvSpPr>
            <a:spLocks noGrp="1"/>
          </p:cNvSpPr>
          <p:nvPr>
            <p:ph type="ctrTitle"/>
          </p:nvPr>
        </p:nvSpPr>
        <p:spPr/>
        <p:txBody>
          <a:bodyPr/>
          <a:lstStyle/>
          <a:p>
            <a:r>
              <a:rPr lang="en-AU" dirty="0">
                <a:effectLst/>
                <a:latin typeface="+mj-lt"/>
                <a:ea typeface="Times New Roman" panose="02020603050405020304" pitchFamily="18" charset="0"/>
              </a:rPr>
              <a:t>Text annotations – ‘Salt Water’ – Jafari</a:t>
            </a:r>
            <a:endParaRPr lang="en-AU" dirty="0">
              <a:latin typeface="+mj-lt"/>
            </a:endParaRPr>
          </a:p>
        </p:txBody>
      </p:sp>
      <p:sp>
        <p:nvSpPr>
          <p:cNvPr id="11" name="Text Placeholder 10">
            <a:extLst>
              <a:ext uri="{FF2B5EF4-FFF2-40B4-BE49-F238E27FC236}">
                <a16:creationId xmlns:a16="http://schemas.microsoft.com/office/drawing/2014/main" id="{3D12AD43-6748-1D46-1B69-DCBF45A45856}"/>
              </a:ext>
            </a:extLst>
          </p:cNvPr>
          <p:cNvSpPr>
            <a:spLocks noGrp="1"/>
          </p:cNvSpPr>
          <p:nvPr>
            <p:ph type="body" sz="quarter" idx="10"/>
          </p:nvPr>
        </p:nvSpPr>
        <p:spPr/>
        <p:txBody>
          <a:bodyPr/>
          <a:lstStyle/>
          <a:p>
            <a:r>
              <a:rPr lang="en-AU" dirty="0">
                <a:latin typeface="+mj-lt"/>
              </a:rPr>
              <a:t>Stage 4 – Year 7 – 7.1</a:t>
            </a:r>
          </a:p>
        </p:txBody>
      </p:sp>
      <p:sp>
        <p:nvSpPr>
          <p:cNvPr id="6" name="Text Placeholder 5">
            <a:extLst>
              <a:ext uri="{FF2B5EF4-FFF2-40B4-BE49-F238E27FC236}">
                <a16:creationId xmlns:a16="http://schemas.microsoft.com/office/drawing/2014/main" id="{23D299BE-9A98-E674-DE8A-C971C14A5DBC}"/>
              </a:ext>
            </a:extLst>
          </p:cNvPr>
          <p:cNvSpPr>
            <a:spLocks noGrp="1"/>
          </p:cNvSpPr>
          <p:nvPr>
            <p:ph type="body" sz="quarter" idx="16"/>
          </p:nvPr>
        </p:nvSpPr>
        <p:spPr/>
        <p:txBody>
          <a:bodyPr/>
          <a:lstStyle/>
          <a:p>
            <a:r>
              <a:rPr lang="en-AU" dirty="0">
                <a:latin typeface="+mj-lt"/>
              </a:rPr>
              <a:t>‘Powerful youth voices’</a:t>
            </a:r>
          </a:p>
        </p:txBody>
      </p:sp>
      <p:sp>
        <p:nvSpPr>
          <p:cNvPr id="5" name="Text Placeholder 9">
            <a:extLst>
              <a:ext uri="{FF2B5EF4-FFF2-40B4-BE49-F238E27FC236}">
                <a16:creationId xmlns:a16="http://schemas.microsoft.com/office/drawing/2014/main" id="{43F9D008-782C-2433-F423-0095864FBBE0}"/>
              </a:ext>
            </a:extLst>
          </p:cNvPr>
          <p:cNvSpPr>
            <a:spLocks noGrp="1"/>
          </p:cNvSpPr>
          <p:nvPr>
            <p:ph type="body" sz="quarter" idx="14"/>
          </p:nvPr>
        </p:nvSpPr>
        <p:spPr/>
        <p:txBody>
          <a:bodyPr vert="horz" lIns="0" tIns="0" rIns="0" bIns="0" rtlCol="0" anchor="t">
            <a:noAutofit/>
          </a:bodyPr>
          <a:lstStyle/>
          <a:p>
            <a:r>
              <a:rPr lang="en-AU" dirty="0">
                <a:latin typeface="+mj-lt"/>
                <a:cs typeface="Arial"/>
              </a:rPr>
              <a:t>Term 1</a:t>
            </a:r>
          </a:p>
        </p:txBody>
      </p:sp>
      <p:pic>
        <p:nvPicPr>
          <p:cNvPr id="7" name="Picture Placeholder 6">
            <a:extLst>
              <a:ext uri="{FF2B5EF4-FFF2-40B4-BE49-F238E27FC236}">
                <a16:creationId xmlns:a16="http://schemas.microsoft.com/office/drawing/2014/main" id="{110671F6-C19A-883E-B580-175108DFBF88}"/>
              </a:ext>
              <a:ext uri="{C183D7F6-B498-43B3-948B-1728B52AA6E4}">
                <adec:decorative xmlns:adec="http://schemas.microsoft.com/office/drawing/2017/decorative" val="1"/>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b="6777"/>
          <a:stretch/>
        </p:blipFill>
        <p:spPr>
          <a:xfrm>
            <a:off x="7128000" y="0"/>
            <a:ext cx="5064000" cy="6393212"/>
          </a:xfrm>
        </p:spPr>
      </p:pic>
      <p:sp>
        <p:nvSpPr>
          <p:cNvPr id="4" name="Rectangle 1">
            <a:extLst>
              <a:ext uri="{FF2B5EF4-FFF2-40B4-BE49-F238E27FC236}">
                <a16:creationId xmlns:a16="http://schemas.microsoft.com/office/drawing/2014/main" id="{8018E730-0A15-78CD-C263-109E61F75587}"/>
              </a:ext>
            </a:extLst>
          </p:cNvPr>
          <p:cNvSpPr>
            <a:spLocks noChangeArrowheads="1"/>
          </p:cNvSpPr>
          <p:nvPr/>
        </p:nvSpPr>
        <p:spPr bwMode="auto">
          <a:xfrm>
            <a:off x="7128000" y="6491535"/>
            <a:ext cx="271726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effectLst/>
                <a:latin typeface="Arial" panose="020B0604020202020204" pitchFamily="34" charset="0"/>
              </a:rPr>
              <a:t>Photo by </a:t>
            </a:r>
            <a:r>
              <a:rPr kumimoji="0" lang="en-US" altLang="en-US" sz="1100" b="0" i="0" u="none" strike="noStrike" cap="none" normalizeH="0" baseline="0" dirty="0">
                <a:ln>
                  <a:noFill/>
                </a:ln>
                <a:solidFill>
                  <a:schemeClr val="accent2"/>
                </a:solidFill>
                <a:effectLst/>
                <a:latin typeface="Arial" panose="020B0604020202020204" pitchFamily="34" charset="0"/>
                <a:hlinkClick r:id="rId4">
                  <a:extLst>
                    <a:ext uri="{A12FA001-AC4F-418D-AE19-62706E023703}">
                      <ahyp:hlinkClr xmlns:ahyp="http://schemas.microsoft.com/office/drawing/2018/hyperlinkcolor" val="tx"/>
                    </a:ext>
                  </a:extLst>
                </a:hlinkClick>
              </a:rPr>
              <a:t>Pawel </a:t>
            </a:r>
            <a:r>
              <a:rPr kumimoji="0" lang="en-US" altLang="en-US" sz="1100" b="0" i="0" u="none" strike="noStrike" cap="none" normalizeH="0" baseline="0" dirty="0" err="1">
                <a:ln>
                  <a:noFill/>
                </a:ln>
                <a:solidFill>
                  <a:schemeClr val="accent2"/>
                </a:solidFill>
                <a:effectLst/>
                <a:latin typeface="Arial" panose="020B0604020202020204" pitchFamily="34" charset="0"/>
                <a:hlinkClick r:id="rId4">
                  <a:extLst>
                    <a:ext uri="{A12FA001-AC4F-418D-AE19-62706E023703}">
                      <ahyp:hlinkClr xmlns:ahyp="http://schemas.microsoft.com/office/drawing/2018/hyperlinkcolor" val="tx"/>
                    </a:ext>
                  </a:extLst>
                </a:hlinkClick>
              </a:rPr>
              <a:t>Nolbert</a:t>
            </a:r>
            <a:r>
              <a:rPr kumimoji="0" lang="en-US" altLang="en-US" sz="1100" b="0" i="0" u="none" strike="noStrike" cap="none" normalizeH="0" baseline="0" dirty="0">
                <a:ln>
                  <a:noFill/>
                </a:ln>
                <a:effectLst/>
                <a:latin typeface="Arial" panose="020B0604020202020204" pitchFamily="34" charset="0"/>
              </a:rPr>
              <a:t> on </a:t>
            </a:r>
            <a:r>
              <a:rPr kumimoji="0" lang="en-US" altLang="en-US" sz="1100" b="0" i="0" u="none" strike="noStrike" cap="none" normalizeH="0" baseline="0" dirty="0" err="1">
                <a:ln>
                  <a:noFill/>
                </a:ln>
                <a:solidFill>
                  <a:schemeClr val="accent2"/>
                </a:solidFill>
                <a:effectLst/>
                <a:latin typeface="Arial" panose="020B0604020202020204" pitchFamily="34" charset="0"/>
                <a:hlinkClick r:id="rId5">
                  <a:extLst>
                    <a:ext uri="{A12FA001-AC4F-418D-AE19-62706E023703}">
                      <ahyp:hlinkClr xmlns:ahyp="http://schemas.microsoft.com/office/drawing/2018/hyperlinkcolor" val="tx"/>
                    </a:ext>
                  </a:extLst>
                </a:hlinkClick>
              </a:rPr>
              <a:t>Unsplash</a:t>
            </a:r>
            <a:r>
              <a:rPr kumimoji="0" lang="en-US" altLang="en-US" sz="1100" b="0" i="0" u="none" strike="noStrike" cap="none" normalizeH="0" baseline="0" dirty="0">
                <a:ln>
                  <a:noFill/>
                </a:ln>
                <a:solidFill>
                  <a:schemeClr val="accent2"/>
                </a:solidFill>
                <a:effectLst/>
                <a:latin typeface="Arial" panose="020B0604020202020204" pitchFamily="34" charset="0"/>
              </a:rPr>
              <a:t> </a:t>
            </a:r>
          </a:p>
        </p:txBody>
      </p:sp>
    </p:spTree>
    <p:extLst>
      <p:ext uri="{BB962C8B-B14F-4D97-AF65-F5344CB8AC3E}">
        <p14:creationId xmlns:p14="http://schemas.microsoft.com/office/powerpoint/2010/main" val="321811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E3B4B-624D-2869-F6FC-2F72645F826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5983CA4-4F84-F44A-8180-D721B041181B}"/>
              </a:ext>
            </a:extLst>
          </p:cNvPr>
          <p:cNvSpPr>
            <a:spLocks noGrp="1"/>
          </p:cNvSpPr>
          <p:nvPr>
            <p:ph type="title"/>
          </p:nvPr>
        </p:nvSpPr>
        <p:spPr/>
        <p:txBody>
          <a:bodyPr/>
          <a:lstStyle/>
          <a:p>
            <a:r>
              <a:rPr lang="en-AU" dirty="0">
                <a:latin typeface="+mj-lt"/>
              </a:rPr>
              <a:t>Restrained</a:t>
            </a:r>
          </a:p>
        </p:txBody>
      </p:sp>
      <p:sp>
        <p:nvSpPr>
          <p:cNvPr id="4" name="Text Placeholder 3">
            <a:extLst>
              <a:ext uri="{FF2B5EF4-FFF2-40B4-BE49-F238E27FC236}">
                <a16:creationId xmlns:a16="http://schemas.microsoft.com/office/drawing/2014/main" id="{082F2829-2D14-6F8B-C380-3AFC3CF3BC9C}"/>
              </a:ext>
            </a:extLst>
          </p:cNvPr>
          <p:cNvSpPr>
            <a:spLocks noGrp="1"/>
          </p:cNvSpPr>
          <p:nvPr>
            <p:ph type="body" sz="quarter" idx="18"/>
          </p:nvPr>
        </p:nvSpPr>
        <p:spPr/>
        <p:txBody>
          <a:bodyPr/>
          <a:lstStyle/>
          <a:p>
            <a:r>
              <a:rPr lang="en-AU" dirty="0">
                <a:latin typeface="+mj-lt"/>
              </a:rPr>
              <a:t>How tone is used to create an authorial voice</a:t>
            </a:r>
          </a:p>
        </p:txBody>
      </p:sp>
      <p:sp>
        <p:nvSpPr>
          <p:cNvPr id="5" name="Text Placeholder 4">
            <a:extLst>
              <a:ext uri="{FF2B5EF4-FFF2-40B4-BE49-F238E27FC236}">
                <a16:creationId xmlns:a16="http://schemas.microsoft.com/office/drawing/2014/main" id="{EBF051C0-5B1F-BA95-6899-5CED4F78727E}"/>
              </a:ext>
            </a:extLst>
          </p:cNvPr>
          <p:cNvSpPr>
            <a:spLocks noGrp="1"/>
          </p:cNvSpPr>
          <p:nvPr>
            <p:ph type="body" sz="quarter" idx="17"/>
          </p:nvPr>
        </p:nvSpPr>
        <p:spPr/>
        <p:txBody>
          <a:bodyPr/>
          <a:lstStyle/>
          <a:p>
            <a:r>
              <a:rPr lang="en-AU" sz="2000" kern="100" dirty="0">
                <a:effectLst/>
                <a:latin typeface="+mn-lt"/>
                <a:ea typeface="Aptos" panose="020B0004020202020204" pitchFamily="34" charset="0"/>
                <a:cs typeface="Times New Roman" panose="02020603050405020304" pitchFamily="18" charset="0"/>
              </a:rPr>
              <a:t>Jafari exhibits restraint in his emotional expression, particularly when recounting traumatic experiences.</a:t>
            </a:r>
            <a:endParaRPr lang="en-AU" dirty="0">
              <a:latin typeface="+mn-lt"/>
            </a:endParaRPr>
          </a:p>
          <a:p>
            <a:pPr>
              <a:spcBef>
                <a:spcPts val="3600"/>
              </a:spcBef>
            </a:pPr>
            <a:r>
              <a:rPr lang="en-AU" b="1" kern="100" dirty="0">
                <a:latin typeface="+mn-lt"/>
                <a:ea typeface="Aptos" panose="020B0004020202020204" pitchFamily="34" charset="0"/>
                <a:cs typeface="Times New Roman" panose="02020603050405020304" pitchFamily="18" charset="0"/>
              </a:rPr>
              <a:t>‘</a:t>
            </a:r>
            <a:r>
              <a:rPr lang="en-AU" sz="2000" b="1" kern="100" dirty="0">
                <a:effectLst/>
                <a:latin typeface="+mn-lt"/>
                <a:ea typeface="Aptos" panose="020B0004020202020204" pitchFamily="34" charset="0"/>
                <a:cs typeface="Times New Roman" panose="02020603050405020304" pitchFamily="18" charset="0"/>
              </a:rPr>
              <a:t>I have a superstitious hesitation in lifting the veil on the past’ </a:t>
            </a:r>
            <a:r>
              <a:rPr lang="en-AU" sz="2000" kern="100" dirty="0">
                <a:effectLst/>
                <a:latin typeface="+mn-lt"/>
                <a:ea typeface="Aptos" panose="020B0004020202020204" pitchFamily="34" charset="0"/>
                <a:cs typeface="Times New Roman" panose="02020603050405020304" pitchFamily="18" charset="0"/>
              </a:rPr>
              <a:t>shows a </a:t>
            </a:r>
            <a:r>
              <a:rPr lang="en-AU" sz="2000" kern="100" dirty="0">
                <a:solidFill>
                  <a:schemeClr val="tx2"/>
                </a:solidFill>
                <a:effectLst/>
                <a:latin typeface="+mn-lt"/>
                <a:ea typeface="Aptos" panose="020B0004020202020204" pitchFamily="34" charset="0"/>
                <a:cs typeface="Times New Roman" panose="02020603050405020304" pitchFamily="18" charset="0"/>
              </a:rPr>
              <a:t>careful approach </a:t>
            </a:r>
            <a:r>
              <a:rPr lang="en-AU" sz="2000" kern="100" dirty="0">
                <a:effectLst/>
                <a:latin typeface="+mn-lt"/>
                <a:ea typeface="Aptos" panose="020B0004020202020204" pitchFamily="34" charset="0"/>
                <a:cs typeface="Times New Roman" panose="02020603050405020304" pitchFamily="18" charset="0"/>
              </a:rPr>
              <a:t>to sharing his story. This suggests </a:t>
            </a:r>
            <a:r>
              <a:rPr lang="en-AU" sz="2000" kern="100" dirty="0">
                <a:latin typeface="+mn-lt"/>
                <a:ea typeface="Aptos" panose="020B0004020202020204" pitchFamily="34" charset="0"/>
                <a:cs typeface="Times New Roman" panose="02020603050405020304" pitchFamily="18" charset="0"/>
              </a:rPr>
              <a:t>he is</a:t>
            </a:r>
            <a:r>
              <a:rPr lang="en-AU" sz="2000" kern="100" dirty="0">
                <a:effectLst/>
                <a:latin typeface="+mn-lt"/>
                <a:ea typeface="Aptos" panose="020B0004020202020204" pitchFamily="34" charset="0"/>
                <a:cs typeface="Times New Roman" panose="02020603050405020304" pitchFamily="18" charset="0"/>
              </a:rPr>
              <a:t> aware of the seriousness of his experiences, reflecting a </a:t>
            </a:r>
            <a:r>
              <a:rPr lang="en-AU" sz="2000" kern="100" dirty="0">
                <a:solidFill>
                  <a:schemeClr val="tx2"/>
                </a:solidFill>
                <a:effectLst/>
                <a:latin typeface="+mn-lt"/>
                <a:ea typeface="Aptos" panose="020B0004020202020204" pitchFamily="34" charset="0"/>
                <a:cs typeface="Times New Roman" panose="02020603050405020304" pitchFamily="18" charset="0"/>
              </a:rPr>
              <a:t>subdued tone </a:t>
            </a:r>
            <a:r>
              <a:rPr lang="en-AU" sz="2000" kern="100" dirty="0">
                <a:effectLst/>
                <a:latin typeface="+mn-lt"/>
                <a:ea typeface="Aptos" panose="020B0004020202020204" pitchFamily="34" charset="0"/>
                <a:cs typeface="Times New Roman" panose="02020603050405020304" pitchFamily="18" charset="0"/>
              </a:rPr>
              <a:t>as he navigates painful memories without becoming overly emotional.</a:t>
            </a:r>
          </a:p>
          <a:p>
            <a:pPr>
              <a:spcBef>
                <a:spcPts val="3600"/>
              </a:spcBef>
            </a:pPr>
            <a:r>
              <a:rPr lang="en-AU" sz="2000" kern="100" dirty="0">
                <a:solidFill>
                  <a:schemeClr val="accent2"/>
                </a:solidFill>
                <a:effectLst/>
                <a:latin typeface="+mn-lt"/>
                <a:ea typeface="Aptos" panose="020B0004020202020204" pitchFamily="34" charset="0"/>
                <a:cs typeface="Times New Roman" panose="02020603050405020304" pitchFamily="18" charset="0"/>
              </a:rPr>
              <a:t>Discuss with a partner where to place the vocabulary word ‘restrained’ on a word cline, between ‘passionate’ to indicate high emotional intensity and ‘apathetic’ to indicate no emotional involvement.</a:t>
            </a:r>
          </a:p>
          <a:p>
            <a:endParaRPr lang="en-AU" sz="2000" kern="100" dirty="0">
              <a:effectLst/>
              <a:latin typeface="+mn-lt"/>
              <a:ea typeface="Aptos" panose="020B0004020202020204" pitchFamily="34" charset="0"/>
              <a:cs typeface="Times New Roman" panose="02020603050405020304" pitchFamily="18" charset="0"/>
            </a:endParaRPr>
          </a:p>
          <a:p>
            <a:endParaRPr lang="en-AU" dirty="0">
              <a:latin typeface="+mn-lt"/>
            </a:endParaRPr>
          </a:p>
        </p:txBody>
      </p:sp>
      <p:sp>
        <p:nvSpPr>
          <p:cNvPr id="2" name="Slide Number Placeholder 1">
            <a:extLst>
              <a:ext uri="{FF2B5EF4-FFF2-40B4-BE49-F238E27FC236}">
                <a16:creationId xmlns:a16="http://schemas.microsoft.com/office/drawing/2014/main" id="{2A69462A-1727-A2EF-884F-42F90B9699B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20</a:t>
            </a:fld>
            <a:endParaRPr lang="en-AU"/>
          </a:p>
        </p:txBody>
      </p:sp>
    </p:spTree>
    <p:extLst>
      <p:ext uri="{BB962C8B-B14F-4D97-AF65-F5344CB8AC3E}">
        <p14:creationId xmlns:p14="http://schemas.microsoft.com/office/powerpoint/2010/main" val="353774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FA2B7-18E4-F370-4BC5-9F2E1E72E86B}"/>
              </a:ext>
            </a:extLst>
          </p:cNvPr>
          <p:cNvSpPr>
            <a:spLocks noGrp="1"/>
          </p:cNvSpPr>
          <p:nvPr>
            <p:ph type="title"/>
          </p:nvPr>
        </p:nvSpPr>
        <p:spPr/>
        <p:txBody>
          <a:bodyPr/>
          <a:lstStyle/>
          <a:p>
            <a:r>
              <a:rPr lang="en-AU" dirty="0">
                <a:latin typeface="+mj-lt"/>
              </a:rPr>
              <a:t>Passionate</a:t>
            </a:r>
          </a:p>
        </p:txBody>
      </p:sp>
      <p:sp>
        <p:nvSpPr>
          <p:cNvPr id="4" name="Text Placeholder 3">
            <a:extLst>
              <a:ext uri="{FF2B5EF4-FFF2-40B4-BE49-F238E27FC236}">
                <a16:creationId xmlns:a16="http://schemas.microsoft.com/office/drawing/2014/main" id="{11D10EE8-F453-06F9-0370-BAB20CE84660}"/>
              </a:ext>
            </a:extLst>
          </p:cNvPr>
          <p:cNvSpPr>
            <a:spLocks noGrp="1"/>
          </p:cNvSpPr>
          <p:nvPr>
            <p:ph type="body" sz="quarter" idx="18"/>
          </p:nvPr>
        </p:nvSpPr>
        <p:spPr/>
        <p:txBody>
          <a:bodyPr/>
          <a:lstStyle/>
          <a:p>
            <a:r>
              <a:rPr lang="en-AU">
                <a:latin typeface="+mj-lt"/>
              </a:rPr>
              <a:t>Emotive language used to create a passionate authorial voice</a:t>
            </a:r>
          </a:p>
        </p:txBody>
      </p:sp>
      <p:sp>
        <p:nvSpPr>
          <p:cNvPr id="5" name="Text Placeholder 4">
            <a:extLst>
              <a:ext uri="{FF2B5EF4-FFF2-40B4-BE49-F238E27FC236}">
                <a16:creationId xmlns:a16="http://schemas.microsoft.com/office/drawing/2014/main" id="{35A06D27-2AF5-91E4-E14A-1FC5A517836B}"/>
              </a:ext>
            </a:extLst>
          </p:cNvPr>
          <p:cNvSpPr>
            <a:spLocks noGrp="1"/>
          </p:cNvSpPr>
          <p:nvPr>
            <p:ph type="body" sz="quarter" idx="17"/>
          </p:nvPr>
        </p:nvSpPr>
        <p:spPr/>
        <p:txBody>
          <a:bodyPr/>
          <a:lstStyle/>
          <a:p>
            <a:r>
              <a:rPr lang="en-AU" sz="2000" kern="100" dirty="0">
                <a:effectLst/>
                <a:latin typeface="+mn-lt"/>
                <a:ea typeface="Aptos" panose="020B0004020202020204" pitchFamily="34" charset="0"/>
                <a:cs typeface="Times New Roman" panose="02020603050405020304" pitchFamily="18" charset="0"/>
              </a:rPr>
              <a:t>Despite moments of restraint, Jafari's passion shines through in his descriptions of his longing for safety and freedom.</a:t>
            </a:r>
          </a:p>
          <a:p>
            <a:r>
              <a:rPr lang="en-AU" sz="2000" kern="100" dirty="0">
                <a:effectLst/>
                <a:latin typeface="+mn-lt"/>
                <a:ea typeface="Aptos" panose="020B0004020202020204" pitchFamily="34" charset="0"/>
                <a:cs typeface="Times New Roman" panose="02020603050405020304" pitchFamily="18" charset="0"/>
              </a:rPr>
              <a:t>The use of </a:t>
            </a:r>
            <a:r>
              <a:rPr lang="en-AU" sz="2000" kern="100" dirty="0">
                <a:solidFill>
                  <a:schemeClr val="tx2"/>
                </a:solidFill>
                <a:effectLst/>
                <a:latin typeface="+mn-lt"/>
                <a:ea typeface="Aptos" panose="020B0004020202020204" pitchFamily="34" charset="0"/>
                <a:cs typeface="Times New Roman" panose="02020603050405020304" pitchFamily="18" charset="0"/>
              </a:rPr>
              <a:t>emotive language</a:t>
            </a:r>
            <a:r>
              <a:rPr lang="en-AU" sz="2000" kern="100" dirty="0">
                <a:effectLst/>
                <a:latin typeface="+mn-lt"/>
                <a:ea typeface="Aptos" panose="020B0004020202020204" pitchFamily="34" charset="0"/>
                <a:cs typeface="Times New Roman" panose="02020603050405020304" pitchFamily="18" charset="0"/>
              </a:rPr>
              <a:t>, such as </a:t>
            </a:r>
            <a:r>
              <a:rPr lang="en-AU" b="1" kern="100" dirty="0">
                <a:latin typeface="+mn-lt"/>
                <a:ea typeface="Aptos" panose="020B0004020202020204" pitchFamily="34" charset="0"/>
                <a:cs typeface="Times New Roman" panose="02020603050405020304" pitchFamily="18" charset="0"/>
              </a:rPr>
              <a:t>‘</a:t>
            </a:r>
            <a:r>
              <a:rPr lang="en-AU" sz="2000" b="1" kern="100" dirty="0">
                <a:effectLst/>
                <a:latin typeface="+mn-lt"/>
                <a:ea typeface="Aptos" panose="020B0004020202020204" pitchFamily="34" charset="0"/>
                <a:cs typeface="Times New Roman" panose="02020603050405020304" pitchFamily="18" charset="0"/>
              </a:rPr>
              <a:t>To me it was like coming from darkness to light</a:t>
            </a:r>
            <a:r>
              <a:rPr lang="en-AU" b="1" kern="100" dirty="0">
                <a:latin typeface="+mn-lt"/>
                <a:ea typeface="Aptos" panose="020B0004020202020204" pitchFamily="34" charset="0"/>
                <a:cs typeface="Times New Roman" panose="02020603050405020304" pitchFamily="18" charset="0"/>
              </a:rPr>
              <a:t>’,</a:t>
            </a:r>
            <a:r>
              <a:rPr lang="en-AU" sz="2000" b="1" kern="100" dirty="0">
                <a:effectLst/>
                <a:latin typeface="+mn-lt"/>
                <a:ea typeface="Aptos" panose="020B0004020202020204" pitchFamily="34" charset="0"/>
                <a:cs typeface="Times New Roman" panose="02020603050405020304" pitchFamily="18" charset="0"/>
              </a:rPr>
              <a:t> </a:t>
            </a:r>
            <a:r>
              <a:rPr lang="en-AU" sz="2000" kern="100" dirty="0">
                <a:effectLst/>
                <a:latin typeface="+mn-lt"/>
                <a:ea typeface="Aptos" panose="020B0004020202020204" pitchFamily="34" charset="0"/>
                <a:cs typeface="Times New Roman" panose="02020603050405020304" pitchFamily="18" charset="0"/>
              </a:rPr>
              <a:t>reveals a </a:t>
            </a:r>
            <a:r>
              <a:rPr lang="en-AU" sz="2000" kern="100" dirty="0">
                <a:solidFill>
                  <a:schemeClr val="tx2"/>
                </a:solidFill>
                <a:effectLst/>
                <a:latin typeface="+mn-lt"/>
                <a:ea typeface="Aptos" panose="020B0004020202020204" pitchFamily="34" charset="0"/>
                <a:cs typeface="Times New Roman" panose="02020603050405020304" pitchFamily="18" charset="0"/>
              </a:rPr>
              <a:t>deep yearning </a:t>
            </a:r>
            <a:r>
              <a:rPr lang="en-AU" sz="2000" kern="100" dirty="0">
                <a:effectLst/>
                <a:latin typeface="+mn-lt"/>
                <a:ea typeface="Aptos" panose="020B0004020202020204" pitchFamily="34" charset="0"/>
                <a:cs typeface="Times New Roman" panose="02020603050405020304" pitchFamily="18" charset="0"/>
              </a:rPr>
              <a:t>for a better life. He </a:t>
            </a:r>
            <a:r>
              <a:rPr lang="en-AU" sz="2000" kern="100" dirty="0">
                <a:solidFill>
                  <a:schemeClr val="tx2"/>
                </a:solidFill>
                <a:effectLst/>
                <a:latin typeface="+mn-lt"/>
                <a:ea typeface="Aptos" panose="020B0004020202020204" pitchFamily="34" charset="0"/>
                <a:cs typeface="Times New Roman" panose="02020603050405020304" pitchFamily="18" charset="0"/>
              </a:rPr>
              <a:t>reflects passionately </a:t>
            </a:r>
            <a:r>
              <a:rPr lang="en-AU" sz="2000" kern="100" dirty="0">
                <a:effectLst/>
                <a:latin typeface="+mn-lt"/>
                <a:ea typeface="Aptos" panose="020B0004020202020204" pitchFamily="34" charset="0"/>
                <a:cs typeface="Times New Roman" panose="02020603050405020304" pitchFamily="18" charset="0"/>
              </a:rPr>
              <a:t>on his family and the injustices they faced, emphasising his </a:t>
            </a:r>
            <a:r>
              <a:rPr lang="en-AU" sz="2000" kern="100" dirty="0">
                <a:solidFill>
                  <a:schemeClr val="tx2"/>
                </a:solidFill>
                <a:effectLst/>
                <a:latin typeface="+mn-lt"/>
                <a:ea typeface="Aptos" panose="020B0004020202020204" pitchFamily="34" charset="0"/>
                <a:cs typeface="Times New Roman" panose="02020603050405020304" pitchFamily="18" charset="0"/>
              </a:rPr>
              <a:t>emotional investment </a:t>
            </a:r>
            <a:r>
              <a:rPr lang="en-AU" sz="2000" kern="100" dirty="0">
                <a:effectLst/>
                <a:latin typeface="+mn-lt"/>
                <a:ea typeface="Aptos" panose="020B0004020202020204" pitchFamily="34" charset="0"/>
                <a:cs typeface="Times New Roman" panose="02020603050405020304" pitchFamily="18" charset="0"/>
              </a:rPr>
              <a:t>in the narrative, thus the reader is positioned to empathise deeply with his emotions. </a:t>
            </a:r>
          </a:p>
          <a:p>
            <a:r>
              <a:rPr lang="en-AU" dirty="0">
                <a:solidFill>
                  <a:schemeClr val="accent2"/>
                </a:solidFill>
                <a:latin typeface="+mn-lt"/>
              </a:rPr>
              <a:t>The word ‘passionate’ is often used to refer to romantic love, but it can mean a strong belief and commitment to an idea or issue. Find other examples of passionate language is used in this text, then discuss with a partner where the word ‘passionate’ might be used, in the wider community.</a:t>
            </a:r>
          </a:p>
          <a:p>
            <a:endParaRPr lang="en-AU" sz="2000" kern="100" dirty="0">
              <a:effectLst/>
              <a:latin typeface="+mn-lt"/>
              <a:ea typeface="Aptos" panose="020B0004020202020204" pitchFamily="34" charset="0"/>
              <a:cs typeface="Times New Roman" panose="02020603050405020304" pitchFamily="18" charset="0"/>
            </a:endParaRPr>
          </a:p>
          <a:p>
            <a:endParaRPr lang="en-AU" dirty="0">
              <a:latin typeface="+mn-lt"/>
            </a:endParaRPr>
          </a:p>
        </p:txBody>
      </p:sp>
      <p:sp>
        <p:nvSpPr>
          <p:cNvPr id="2" name="Slide Number Placeholder 1">
            <a:extLst>
              <a:ext uri="{FF2B5EF4-FFF2-40B4-BE49-F238E27FC236}">
                <a16:creationId xmlns:a16="http://schemas.microsoft.com/office/drawing/2014/main" id="{2F9F8D99-CC9A-B471-D646-F8CED6C8C018}"/>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21</a:t>
            </a:fld>
            <a:endParaRPr lang="en-AU"/>
          </a:p>
        </p:txBody>
      </p:sp>
    </p:spTree>
    <p:extLst>
      <p:ext uri="{BB962C8B-B14F-4D97-AF65-F5344CB8AC3E}">
        <p14:creationId xmlns:p14="http://schemas.microsoft.com/office/powerpoint/2010/main" val="687588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67FF4B-806A-B752-A240-85E64EF91D5C}"/>
              </a:ext>
            </a:extLst>
          </p:cNvPr>
          <p:cNvSpPr>
            <a:spLocks noGrp="1"/>
          </p:cNvSpPr>
          <p:nvPr>
            <p:ph type="title"/>
          </p:nvPr>
        </p:nvSpPr>
        <p:spPr/>
        <p:txBody>
          <a:bodyPr/>
          <a:lstStyle/>
          <a:p>
            <a:r>
              <a:rPr lang="en-AU" dirty="0">
                <a:latin typeface="+mj-lt"/>
              </a:rPr>
              <a:t>Matter-of-fact</a:t>
            </a:r>
          </a:p>
        </p:txBody>
      </p:sp>
      <p:sp>
        <p:nvSpPr>
          <p:cNvPr id="4" name="Text Placeholder 3">
            <a:extLst>
              <a:ext uri="{FF2B5EF4-FFF2-40B4-BE49-F238E27FC236}">
                <a16:creationId xmlns:a16="http://schemas.microsoft.com/office/drawing/2014/main" id="{89C0E921-8F24-3C25-A433-C51B56E8AC3C}"/>
              </a:ext>
            </a:extLst>
          </p:cNvPr>
          <p:cNvSpPr>
            <a:spLocks noGrp="1"/>
          </p:cNvSpPr>
          <p:nvPr>
            <p:ph type="body" sz="quarter" idx="18"/>
          </p:nvPr>
        </p:nvSpPr>
        <p:spPr/>
        <p:txBody>
          <a:bodyPr/>
          <a:lstStyle/>
          <a:p>
            <a:r>
              <a:rPr lang="en-AU">
                <a:latin typeface="+mj-lt"/>
              </a:rPr>
              <a:t>How language is used to create a style</a:t>
            </a:r>
          </a:p>
        </p:txBody>
      </p:sp>
      <p:sp>
        <p:nvSpPr>
          <p:cNvPr id="5" name="Text Placeholder 4">
            <a:extLst>
              <a:ext uri="{FF2B5EF4-FFF2-40B4-BE49-F238E27FC236}">
                <a16:creationId xmlns:a16="http://schemas.microsoft.com/office/drawing/2014/main" id="{FEB804C6-5EC5-068C-211E-7DCE31BE4ED4}"/>
              </a:ext>
            </a:extLst>
          </p:cNvPr>
          <p:cNvSpPr>
            <a:spLocks noGrp="1"/>
          </p:cNvSpPr>
          <p:nvPr>
            <p:ph type="body" sz="quarter" idx="17"/>
          </p:nvPr>
        </p:nvSpPr>
        <p:spPr/>
        <p:txBody>
          <a:bodyPr/>
          <a:lstStyle/>
          <a:p>
            <a:r>
              <a:rPr lang="en-AU" kern="100" dirty="0">
                <a:effectLst/>
                <a:latin typeface="+mn-lt"/>
                <a:ea typeface="Aptos" panose="020B0004020202020204" pitchFamily="34" charset="0"/>
                <a:cs typeface="Times New Roman" panose="02020603050405020304" pitchFamily="18" charset="0"/>
              </a:rPr>
              <a:t>Jafari employs a </a:t>
            </a:r>
            <a:r>
              <a:rPr lang="en-AU" kern="100" dirty="0">
                <a:solidFill>
                  <a:schemeClr val="tx2"/>
                </a:solidFill>
                <a:effectLst/>
                <a:latin typeface="+mn-lt"/>
                <a:ea typeface="Aptos" panose="020B0004020202020204" pitchFamily="34" charset="0"/>
                <a:cs typeface="Times New Roman" panose="02020603050405020304" pitchFamily="18" charset="0"/>
              </a:rPr>
              <a:t>straightforward, factual style </a:t>
            </a:r>
            <a:r>
              <a:rPr lang="en-AU" kern="100" dirty="0">
                <a:effectLst/>
                <a:latin typeface="+mn-lt"/>
                <a:ea typeface="Aptos" panose="020B0004020202020204" pitchFamily="34" charset="0"/>
                <a:cs typeface="Times New Roman" panose="02020603050405020304" pitchFamily="18" charset="0"/>
              </a:rPr>
              <a:t>when discussing events, which lends a matter-of-fact quality to parts of his narrative.</a:t>
            </a:r>
          </a:p>
          <a:p>
            <a:r>
              <a:rPr lang="en-AU" kern="100" dirty="0">
                <a:effectLst/>
                <a:latin typeface="+mn-lt"/>
                <a:ea typeface="Aptos" panose="020B0004020202020204" pitchFamily="34" charset="0"/>
                <a:cs typeface="Times New Roman" panose="02020603050405020304" pitchFamily="18" charset="0"/>
              </a:rPr>
              <a:t>Statements like </a:t>
            </a:r>
            <a:r>
              <a:rPr lang="en-AU" b="1" kern="100" dirty="0">
                <a:latin typeface="+mn-lt"/>
                <a:ea typeface="Aptos" panose="020B0004020202020204" pitchFamily="34" charset="0"/>
                <a:cs typeface="Times New Roman" panose="02020603050405020304" pitchFamily="18" charset="0"/>
              </a:rPr>
              <a:t>‘</a:t>
            </a:r>
            <a:r>
              <a:rPr lang="en-AU" b="1" kern="100" dirty="0">
                <a:effectLst/>
                <a:latin typeface="+mn-lt"/>
                <a:ea typeface="Aptos" panose="020B0004020202020204" pitchFamily="34" charset="0"/>
                <a:cs typeface="Times New Roman" panose="02020603050405020304" pitchFamily="18" charset="0"/>
              </a:rPr>
              <a:t>I was born in 1994, in a town in Helmand province’ </a:t>
            </a:r>
            <a:r>
              <a:rPr lang="en-AU" kern="100" dirty="0">
                <a:effectLst/>
                <a:latin typeface="+mn-lt"/>
                <a:ea typeface="Aptos" panose="020B0004020202020204" pitchFamily="34" charset="0"/>
                <a:cs typeface="Times New Roman" panose="02020603050405020304" pitchFamily="18" charset="0"/>
              </a:rPr>
              <a:t>present information in a </a:t>
            </a:r>
            <a:r>
              <a:rPr lang="en-AU" kern="100" dirty="0">
                <a:solidFill>
                  <a:schemeClr val="tx2"/>
                </a:solidFill>
                <a:effectLst/>
                <a:latin typeface="+mn-lt"/>
                <a:ea typeface="Aptos" panose="020B0004020202020204" pitchFamily="34" charset="0"/>
                <a:cs typeface="Times New Roman" panose="02020603050405020304" pitchFamily="18" charset="0"/>
              </a:rPr>
              <a:t>direct </a:t>
            </a:r>
            <a:r>
              <a:rPr lang="en-AU" kern="100" dirty="0">
                <a:effectLst/>
                <a:latin typeface="+mn-lt"/>
                <a:ea typeface="Aptos" panose="020B0004020202020204" pitchFamily="34" charset="0"/>
                <a:cs typeface="Times New Roman" panose="02020603050405020304" pitchFamily="18" charset="0"/>
              </a:rPr>
              <a:t>manner. This </a:t>
            </a:r>
            <a:r>
              <a:rPr lang="en-AU" kern="100" dirty="0">
                <a:solidFill>
                  <a:schemeClr val="tx2"/>
                </a:solidFill>
                <a:effectLst/>
                <a:latin typeface="+mn-lt"/>
                <a:ea typeface="Aptos" panose="020B0004020202020204" pitchFamily="34" charset="0"/>
                <a:cs typeface="Times New Roman" panose="02020603050405020304" pitchFamily="18" charset="0"/>
              </a:rPr>
              <a:t>clear, straightforward language </a:t>
            </a:r>
            <a:r>
              <a:rPr lang="en-AU" kern="100" dirty="0">
                <a:effectLst/>
                <a:latin typeface="+mn-lt"/>
                <a:ea typeface="Aptos" panose="020B0004020202020204" pitchFamily="34" charset="0"/>
                <a:cs typeface="Times New Roman" panose="02020603050405020304" pitchFamily="18" charset="0"/>
              </a:rPr>
              <a:t>helps readers understand the chronology and context of his life, suggesting a </a:t>
            </a:r>
            <a:r>
              <a:rPr lang="en-AU" kern="100" dirty="0">
                <a:solidFill>
                  <a:schemeClr val="tx2"/>
                </a:solidFill>
                <a:effectLst/>
                <a:latin typeface="+mn-lt"/>
                <a:ea typeface="Aptos" panose="020B0004020202020204" pitchFamily="34" charset="0"/>
                <a:cs typeface="Times New Roman" panose="02020603050405020304" pitchFamily="18" charset="0"/>
              </a:rPr>
              <a:t>rational approach </a:t>
            </a:r>
            <a:r>
              <a:rPr lang="en-AU" kern="100" dirty="0">
                <a:effectLst/>
                <a:latin typeface="+mn-lt"/>
                <a:ea typeface="Aptos" panose="020B0004020202020204" pitchFamily="34" charset="0"/>
                <a:cs typeface="Times New Roman" panose="02020603050405020304" pitchFamily="18" charset="0"/>
              </a:rPr>
              <a:t>to recounting his experiences without exaggeration.</a:t>
            </a:r>
            <a:endParaRPr lang="en-AU" kern="100" dirty="0">
              <a:latin typeface="+mn-lt"/>
              <a:ea typeface="Aptos" panose="020B0004020202020204" pitchFamily="34" charset="0"/>
              <a:cs typeface="Times New Roman" panose="02020603050405020304" pitchFamily="18" charset="0"/>
            </a:endParaRPr>
          </a:p>
          <a:p>
            <a:pPr>
              <a:spcBef>
                <a:spcPts val="3600"/>
              </a:spcBef>
            </a:pPr>
            <a:r>
              <a:rPr lang="en-AU" sz="2000" kern="100" dirty="0">
                <a:solidFill>
                  <a:schemeClr val="accent2"/>
                </a:solidFill>
                <a:effectLst/>
                <a:latin typeface="+mn-lt"/>
                <a:ea typeface="Aptos" panose="020B0004020202020204" pitchFamily="34" charset="0"/>
                <a:cs typeface="Times New Roman" panose="02020603050405020304" pitchFamily="18" charset="0"/>
              </a:rPr>
              <a:t>Refer back to the word cline you created earlier for the word ‘restrained.’ Discuss and decide where to place ‘matter-of-fact’, between ‘passionate’ to indicate high emotional intensity and ‘apathetic’ to indicate no emotional involvement.</a:t>
            </a:r>
          </a:p>
          <a:p>
            <a:endParaRPr lang="en-AU" kern="100" dirty="0">
              <a:effectLst/>
              <a:latin typeface="+mn-lt"/>
              <a:ea typeface="Aptos" panose="020B0004020202020204" pitchFamily="34" charset="0"/>
              <a:cs typeface="Times New Roman" panose="02020603050405020304" pitchFamily="18" charset="0"/>
            </a:endParaRPr>
          </a:p>
          <a:p>
            <a:endParaRPr lang="en-AU" dirty="0"/>
          </a:p>
        </p:txBody>
      </p:sp>
      <p:sp>
        <p:nvSpPr>
          <p:cNvPr id="2" name="Slide Number Placeholder 1">
            <a:extLst>
              <a:ext uri="{FF2B5EF4-FFF2-40B4-BE49-F238E27FC236}">
                <a16:creationId xmlns:a16="http://schemas.microsoft.com/office/drawing/2014/main" id="{ECA53703-ED73-13E2-1A3C-892B45F45B63}"/>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22</a:t>
            </a:fld>
            <a:endParaRPr lang="en-AU"/>
          </a:p>
        </p:txBody>
      </p:sp>
    </p:spTree>
    <p:extLst>
      <p:ext uri="{BB962C8B-B14F-4D97-AF65-F5344CB8AC3E}">
        <p14:creationId xmlns:p14="http://schemas.microsoft.com/office/powerpoint/2010/main" val="2808491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DE2CDE-1BC0-733A-076D-CF4A0667354F}"/>
              </a:ext>
            </a:extLst>
          </p:cNvPr>
          <p:cNvSpPr>
            <a:spLocks noGrp="1"/>
          </p:cNvSpPr>
          <p:nvPr>
            <p:ph type="title"/>
          </p:nvPr>
        </p:nvSpPr>
        <p:spPr/>
        <p:txBody>
          <a:bodyPr/>
          <a:lstStyle/>
          <a:p>
            <a:r>
              <a:rPr lang="en-AU" dirty="0">
                <a:latin typeface="+mj-lt"/>
              </a:rPr>
              <a:t>Mature and philosophical</a:t>
            </a:r>
          </a:p>
        </p:txBody>
      </p:sp>
      <p:sp>
        <p:nvSpPr>
          <p:cNvPr id="4" name="Text Placeholder 3">
            <a:extLst>
              <a:ext uri="{FF2B5EF4-FFF2-40B4-BE49-F238E27FC236}">
                <a16:creationId xmlns:a16="http://schemas.microsoft.com/office/drawing/2014/main" id="{69F5092C-85CC-7565-141F-2489C290246D}"/>
              </a:ext>
            </a:extLst>
          </p:cNvPr>
          <p:cNvSpPr>
            <a:spLocks noGrp="1"/>
          </p:cNvSpPr>
          <p:nvPr>
            <p:ph type="body" sz="quarter" idx="18"/>
          </p:nvPr>
        </p:nvSpPr>
        <p:spPr/>
        <p:txBody>
          <a:bodyPr/>
          <a:lstStyle/>
          <a:p>
            <a:r>
              <a:rPr lang="en-AU">
                <a:latin typeface="+mj-lt"/>
              </a:rPr>
              <a:t>Balancing description and action with reflection</a:t>
            </a:r>
          </a:p>
        </p:txBody>
      </p:sp>
      <p:sp>
        <p:nvSpPr>
          <p:cNvPr id="5" name="Text Placeholder 4">
            <a:extLst>
              <a:ext uri="{FF2B5EF4-FFF2-40B4-BE49-F238E27FC236}">
                <a16:creationId xmlns:a16="http://schemas.microsoft.com/office/drawing/2014/main" id="{FC2E875A-99DD-4C0D-2A1C-16A679913EEE}"/>
              </a:ext>
            </a:extLst>
          </p:cNvPr>
          <p:cNvSpPr>
            <a:spLocks noGrp="1"/>
          </p:cNvSpPr>
          <p:nvPr>
            <p:ph type="body" sz="quarter" idx="17"/>
          </p:nvPr>
        </p:nvSpPr>
        <p:spPr/>
        <p:txBody>
          <a:bodyPr/>
          <a:lstStyle/>
          <a:p>
            <a:r>
              <a:rPr lang="en-AU" sz="2000" kern="100" dirty="0">
                <a:effectLst/>
                <a:latin typeface="+mn-lt"/>
                <a:ea typeface="Aptos" panose="020B0004020202020204" pitchFamily="34" charset="0"/>
              </a:rPr>
              <a:t>Jafari’s reflections on his experiences demonstrate a mature and philosophical outlook on life, particularly regarding the themes of suffering and resilience.</a:t>
            </a:r>
          </a:p>
          <a:p>
            <a:r>
              <a:rPr lang="en-AU" sz="2000" kern="100" dirty="0">
                <a:effectLst/>
                <a:latin typeface="+mn-lt"/>
                <a:ea typeface="Aptos" panose="020B0004020202020204" pitchFamily="34" charset="0"/>
                <a:cs typeface="Times New Roman" panose="02020603050405020304" pitchFamily="18" charset="0"/>
              </a:rPr>
              <a:t>Phrases such as </a:t>
            </a:r>
            <a:r>
              <a:rPr lang="en-AU" b="1" kern="100" dirty="0">
                <a:latin typeface="+mn-lt"/>
                <a:ea typeface="Aptos" panose="020B0004020202020204" pitchFamily="34" charset="0"/>
                <a:cs typeface="Times New Roman" panose="02020603050405020304" pitchFamily="18" charset="0"/>
              </a:rPr>
              <a:t>‘</a:t>
            </a:r>
            <a:r>
              <a:rPr lang="en-AU" sz="2000" b="1" kern="100" dirty="0">
                <a:effectLst/>
                <a:latin typeface="+mn-lt"/>
                <a:ea typeface="Aptos" panose="020B0004020202020204" pitchFamily="34" charset="0"/>
                <a:cs typeface="Times New Roman" panose="02020603050405020304" pitchFamily="18" charset="0"/>
              </a:rPr>
              <a:t>many of the joys and sorrows of childhood have lost their poignancy’ </a:t>
            </a:r>
            <a:r>
              <a:rPr lang="en-AU" sz="2000" kern="100" dirty="0">
                <a:effectLst/>
                <a:latin typeface="+mn-lt"/>
                <a:ea typeface="Aptos" panose="020B0004020202020204" pitchFamily="34" charset="0"/>
                <a:cs typeface="Times New Roman" panose="02020603050405020304" pitchFamily="18" charset="0"/>
              </a:rPr>
              <a:t>create a </a:t>
            </a:r>
            <a:r>
              <a:rPr lang="en-AU" sz="2000" kern="100" dirty="0">
                <a:solidFill>
                  <a:schemeClr val="tx2"/>
                </a:solidFill>
                <a:effectLst/>
                <a:latin typeface="+mn-lt"/>
                <a:ea typeface="Aptos" panose="020B0004020202020204" pitchFamily="34" charset="0"/>
                <a:cs typeface="Times New Roman" panose="02020603050405020304" pitchFamily="18" charset="0"/>
              </a:rPr>
              <a:t>reflective tone</a:t>
            </a:r>
            <a:r>
              <a:rPr lang="en-AU" sz="2000" kern="100" dirty="0">
                <a:effectLst/>
                <a:latin typeface="+mn-lt"/>
                <a:ea typeface="Aptos" panose="020B0004020202020204" pitchFamily="34" charset="0"/>
                <a:cs typeface="Times New Roman" panose="02020603050405020304" pitchFamily="18" charset="0"/>
              </a:rPr>
              <a:t>, as looks back and </a:t>
            </a:r>
            <a:r>
              <a:rPr lang="en-AU" sz="2000" kern="100" dirty="0">
                <a:solidFill>
                  <a:schemeClr val="tx2"/>
                </a:solidFill>
                <a:effectLst/>
                <a:latin typeface="+mn-lt"/>
                <a:ea typeface="Aptos" panose="020B0004020202020204" pitchFamily="34" charset="0"/>
                <a:cs typeface="Times New Roman" panose="02020603050405020304" pitchFamily="18" charset="0"/>
              </a:rPr>
              <a:t>contemplates</a:t>
            </a:r>
            <a:r>
              <a:rPr lang="en-AU" sz="2000" kern="100" dirty="0">
                <a:effectLst/>
                <a:latin typeface="+mn-lt"/>
                <a:ea typeface="Aptos" panose="020B0004020202020204" pitchFamily="34" charset="0"/>
                <a:cs typeface="Times New Roman" panose="02020603050405020304" pitchFamily="18" charset="0"/>
              </a:rPr>
              <a:t> his past. His </a:t>
            </a:r>
            <a:r>
              <a:rPr lang="en-AU" sz="2000" kern="100" dirty="0">
                <a:solidFill>
                  <a:schemeClr val="tx2"/>
                </a:solidFill>
                <a:effectLst/>
                <a:latin typeface="+mn-lt"/>
                <a:ea typeface="Aptos" panose="020B0004020202020204" pitchFamily="34" charset="0"/>
                <a:cs typeface="Times New Roman" panose="02020603050405020304" pitchFamily="18" charset="0"/>
              </a:rPr>
              <a:t>mature insights </a:t>
            </a:r>
            <a:r>
              <a:rPr lang="en-AU" sz="2000" kern="100" dirty="0">
                <a:effectLst/>
                <a:latin typeface="+mn-lt"/>
                <a:ea typeface="Aptos" panose="020B0004020202020204" pitchFamily="34" charset="0"/>
                <a:cs typeface="Times New Roman" panose="02020603050405020304" pitchFamily="18" charset="0"/>
              </a:rPr>
              <a:t>into the complexities of identity and the refugee experience suggest a </a:t>
            </a:r>
            <a:r>
              <a:rPr lang="en-AU" sz="2000" kern="100" dirty="0">
                <a:solidFill>
                  <a:schemeClr val="tx2"/>
                </a:solidFill>
                <a:effectLst/>
                <a:latin typeface="+mn-lt"/>
                <a:ea typeface="Aptos" panose="020B0004020202020204" pitchFamily="34" charset="0"/>
                <a:cs typeface="Times New Roman" panose="02020603050405020304" pitchFamily="18" charset="0"/>
              </a:rPr>
              <a:t>philosophical depth </a:t>
            </a:r>
            <a:r>
              <a:rPr lang="en-AU" sz="2000" kern="100" dirty="0">
                <a:effectLst/>
                <a:latin typeface="+mn-lt"/>
                <a:ea typeface="Aptos" panose="020B0004020202020204" pitchFamily="34" charset="0"/>
                <a:cs typeface="Times New Roman" panose="02020603050405020304" pitchFamily="18" charset="0"/>
              </a:rPr>
              <a:t>that allows readers to engage with the broader implications of his story.</a:t>
            </a:r>
            <a:endParaRPr lang="en-AU" sz="2000" kern="100" dirty="0">
              <a:effectLst/>
              <a:latin typeface="+mn-lt"/>
              <a:ea typeface="Aptos" panose="020B0004020202020204" pitchFamily="34" charset="0"/>
            </a:endParaRPr>
          </a:p>
          <a:p>
            <a:pPr>
              <a:spcBef>
                <a:spcPts val="3600"/>
              </a:spcBef>
            </a:pPr>
            <a:r>
              <a:rPr lang="en-AU" dirty="0">
                <a:solidFill>
                  <a:schemeClr val="accent2"/>
                </a:solidFill>
                <a:latin typeface="+mn-lt"/>
              </a:rPr>
              <a:t>At the beginning of the memoir, Jafari states that he is only 17. Discuss how he is able to have such a mature insight into his experiences. </a:t>
            </a:r>
          </a:p>
          <a:p>
            <a:endParaRPr lang="en-AU" dirty="0">
              <a:latin typeface="+mn-lt"/>
            </a:endParaRPr>
          </a:p>
        </p:txBody>
      </p:sp>
      <p:sp>
        <p:nvSpPr>
          <p:cNvPr id="2" name="Slide Number Placeholder 1">
            <a:extLst>
              <a:ext uri="{FF2B5EF4-FFF2-40B4-BE49-F238E27FC236}">
                <a16:creationId xmlns:a16="http://schemas.microsoft.com/office/drawing/2014/main" id="{A1A54778-AD73-18F9-9AEE-E042B98A15BA}"/>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23</a:t>
            </a:fld>
            <a:endParaRPr lang="en-AU"/>
          </a:p>
        </p:txBody>
      </p:sp>
    </p:spTree>
    <p:extLst>
      <p:ext uri="{BB962C8B-B14F-4D97-AF65-F5344CB8AC3E}">
        <p14:creationId xmlns:p14="http://schemas.microsoft.com/office/powerpoint/2010/main" val="2059570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99D80-8F0D-2C4D-08CE-EA7E9C36F38F}"/>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A6294538-C886-6686-609B-49A7B371CFA7}"/>
              </a:ext>
            </a:extLst>
          </p:cNvPr>
          <p:cNvSpPr>
            <a:spLocks noGrp="1"/>
          </p:cNvSpPr>
          <p:nvPr>
            <p:ph type="ctrTitle"/>
          </p:nvPr>
        </p:nvSpPr>
        <p:spPr/>
        <p:txBody>
          <a:bodyPr/>
          <a:lstStyle/>
          <a:p>
            <a:r>
              <a:rPr lang="en-AU">
                <a:latin typeface="+mj-lt"/>
                <a:cs typeface="Arial"/>
              </a:rPr>
              <a:t>Annotating cohesion</a:t>
            </a:r>
            <a:endParaRPr lang="en-US">
              <a:latin typeface="+mj-lt"/>
            </a:endParaRPr>
          </a:p>
        </p:txBody>
      </p:sp>
    </p:spTree>
    <p:extLst>
      <p:ext uri="{BB962C8B-B14F-4D97-AF65-F5344CB8AC3E}">
        <p14:creationId xmlns:p14="http://schemas.microsoft.com/office/powerpoint/2010/main" val="422403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B70CD5-C8BD-C1D8-F1E8-1308CBFF422A}"/>
              </a:ext>
            </a:extLst>
          </p:cNvPr>
          <p:cNvSpPr>
            <a:spLocks noGrp="1"/>
          </p:cNvSpPr>
          <p:nvPr>
            <p:ph type="title"/>
          </p:nvPr>
        </p:nvSpPr>
        <p:spPr/>
        <p:txBody>
          <a:bodyPr/>
          <a:lstStyle/>
          <a:p>
            <a:r>
              <a:rPr lang="en-AU" dirty="0">
                <a:latin typeface="+mj-lt"/>
              </a:rPr>
              <a:t>Sequential markers</a:t>
            </a:r>
          </a:p>
        </p:txBody>
      </p:sp>
      <p:sp>
        <p:nvSpPr>
          <p:cNvPr id="4" name="Text Placeholder 3">
            <a:extLst>
              <a:ext uri="{FF2B5EF4-FFF2-40B4-BE49-F238E27FC236}">
                <a16:creationId xmlns:a16="http://schemas.microsoft.com/office/drawing/2014/main" id="{6F654618-88F7-688B-DFEB-0CAD8CB68DCD}"/>
              </a:ext>
            </a:extLst>
          </p:cNvPr>
          <p:cNvSpPr>
            <a:spLocks noGrp="1"/>
          </p:cNvSpPr>
          <p:nvPr>
            <p:ph type="body" sz="quarter" idx="18"/>
          </p:nvPr>
        </p:nvSpPr>
        <p:spPr/>
        <p:txBody>
          <a:bodyPr/>
          <a:lstStyle/>
          <a:p>
            <a:r>
              <a:rPr lang="en-AU">
                <a:latin typeface="+mj-lt"/>
              </a:rPr>
              <a:t>Chronological order</a:t>
            </a:r>
          </a:p>
        </p:txBody>
      </p:sp>
      <p:sp>
        <p:nvSpPr>
          <p:cNvPr id="5" name="Text Placeholder 4">
            <a:extLst>
              <a:ext uri="{FF2B5EF4-FFF2-40B4-BE49-F238E27FC236}">
                <a16:creationId xmlns:a16="http://schemas.microsoft.com/office/drawing/2014/main" id="{83769058-4F70-CEBC-5D61-C8ECDE5A9933}"/>
              </a:ext>
            </a:extLst>
          </p:cNvPr>
          <p:cNvSpPr>
            <a:spLocks noGrp="1"/>
          </p:cNvSpPr>
          <p:nvPr>
            <p:ph type="body" sz="quarter" idx="17"/>
          </p:nvPr>
        </p:nvSpPr>
        <p:spPr/>
        <p:txBody>
          <a:bodyPr/>
          <a:lstStyle/>
          <a:p>
            <a:r>
              <a:rPr lang="en-AU" sz="2000" kern="100" dirty="0">
                <a:effectLst/>
                <a:latin typeface="+mn-lt"/>
                <a:ea typeface="Aptos" panose="020B0004020202020204" pitchFamily="34" charset="0"/>
                <a:cs typeface="Times New Roman" panose="02020603050405020304" pitchFamily="18" charset="0"/>
              </a:rPr>
              <a:t>The use of </a:t>
            </a:r>
            <a:r>
              <a:rPr lang="en-AU" sz="2000" kern="100" dirty="0">
                <a:solidFill>
                  <a:schemeClr val="tx2"/>
                </a:solidFill>
                <a:effectLst/>
                <a:latin typeface="+mn-lt"/>
                <a:ea typeface="Aptos" panose="020B0004020202020204" pitchFamily="34" charset="0"/>
                <a:cs typeface="Times New Roman" panose="02020603050405020304" pitchFamily="18" charset="0"/>
              </a:rPr>
              <a:t>time markers </a:t>
            </a:r>
            <a:r>
              <a:rPr lang="en-AU" sz="2000" kern="100" dirty="0">
                <a:effectLst/>
                <a:latin typeface="+mn-lt"/>
                <a:ea typeface="Aptos" panose="020B0004020202020204" pitchFamily="34" charset="0"/>
                <a:cs typeface="Times New Roman" panose="02020603050405020304" pitchFamily="18" charset="0"/>
              </a:rPr>
              <a:t>and </a:t>
            </a:r>
            <a:r>
              <a:rPr lang="en-AU" sz="2000" kern="100" dirty="0">
                <a:solidFill>
                  <a:schemeClr val="tx2"/>
                </a:solidFill>
                <a:effectLst/>
                <a:latin typeface="+mn-lt"/>
                <a:ea typeface="Aptos" panose="020B0004020202020204" pitchFamily="34" charset="0"/>
                <a:cs typeface="Times New Roman" panose="02020603050405020304" pitchFamily="18" charset="0"/>
              </a:rPr>
              <a:t>transitional phrases </a:t>
            </a:r>
            <a:r>
              <a:rPr lang="en-AU" sz="2000" kern="100" dirty="0">
                <a:effectLst/>
                <a:latin typeface="+mn-lt"/>
                <a:ea typeface="Aptos" panose="020B0004020202020204" pitchFamily="34" charset="0"/>
                <a:cs typeface="Times New Roman" panose="02020603050405020304" pitchFamily="18" charset="0"/>
              </a:rPr>
              <a:t>(for example ‘After that</a:t>
            </a:r>
            <a:r>
              <a:rPr lang="en-AU" kern="100" dirty="0">
                <a:latin typeface="+mn-lt"/>
                <a:ea typeface="Aptos" panose="020B0004020202020204" pitchFamily="34" charset="0"/>
                <a:cs typeface="Times New Roman" panose="02020603050405020304" pitchFamily="18" charset="0"/>
              </a:rPr>
              <a:t>’,</a:t>
            </a:r>
            <a:r>
              <a:rPr lang="en-AU" sz="2000" kern="100" dirty="0">
                <a:effectLst/>
                <a:latin typeface="+mn-lt"/>
                <a:ea typeface="Aptos" panose="020B0004020202020204" pitchFamily="34" charset="0"/>
                <a:cs typeface="Times New Roman" panose="02020603050405020304" pitchFamily="18" charset="0"/>
              </a:rPr>
              <a:t> </a:t>
            </a:r>
            <a:r>
              <a:rPr lang="en-AU" kern="100" dirty="0">
                <a:latin typeface="+mn-lt"/>
                <a:ea typeface="Aptos" panose="020B0004020202020204" pitchFamily="34" charset="0"/>
                <a:cs typeface="Times New Roman" panose="02020603050405020304" pitchFamily="18" charset="0"/>
              </a:rPr>
              <a:t>‘</a:t>
            </a:r>
            <a:r>
              <a:rPr lang="en-AU" sz="2000" kern="100" dirty="0">
                <a:effectLst/>
                <a:latin typeface="+mn-lt"/>
                <a:ea typeface="Aptos" panose="020B0004020202020204" pitchFamily="34" charset="0"/>
                <a:cs typeface="Times New Roman" panose="02020603050405020304" pitchFamily="18" charset="0"/>
              </a:rPr>
              <a:t>In the meantime</a:t>
            </a:r>
            <a:r>
              <a:rPr lang="en-AU" kern="100" dirty="0">
                <a:latin typeface="+mn-lt"/>
                <a:ea typeface="Aptos" panose="020B0004020202020204" pitchFamily="34" charset="0"/>
                <a:cs typeface="Times New Roman" panose="02020603050405020304" pitchFamily="18" charset="0"/>
              </a:rPr>
              <a:t>’,</a:t>
            </a:r>
            <a:r>
              <a:rPr lang="en-AU" sz="2000" kern="100" dirty="0">
                <a:effectLst/>
                <a:latin typeface="+mn-lt"/>
                <a:ea typeface="Aptos" panose="020B0004020202020204" pitchFamily="34" charset="0"/>
                <a:cs typeface="Times New Roman" panose="02020603050405020304" pitchFamily="18" charset="0"/>
              </a:rPr>
              <a:t> </a:t>
            </a:r>
            <a:r>
              <a:rPr lang="en-AU" kern="100" dirty="0">
                <a:latin typeface="+mn-lt"/>
                <a:ea typeface="Aptos" panose="020B0004020202020204" pitchFamily="34" charset="0"/>
                <a:cs typeface="Times New Roman" panose="02020603050405020304" pitchFamily="18" charset="0"/>
              </a:rPr>
              <a:t>‘</a:t>
            </a:r>
            <a:r>
              <a:rPr lang="en-AU" sz="2000" kern="100" dirty="0">
                <a:effectLst/>
                <a:latin typeface="+mn-lt"/>
                <a:ea typeface="Aptos" panose="020B0004020202020204" pitchFamily="34" charset="0"/>
                <a:cs typeface="Times New Roman" panose="02020603050405020304" pitchFamily="18" charset="0"/>
              </a:rPr>
              <a:t>Finally</a:t>
            </a:r>
            <a:r>
              <a:rPr lang="en-AU" kern="100" dirty="0">
                <a:latin typeface="+mn-lt"/>
                <a:ea typeface="Aptos" panose="020B0004020202020204" pitchFamily="34" charset="0"/>
                <a:cs typeface="Times New Roman" panose="02020603050405020304" pitchFamily="18" charset="0"/>
              </a:rPr>
              <a:t>’</a:t>
            </a:r>
            <a:r>
              <a:rPr lang="en-AU" sz="2000" kern="100" dirty="0">
                <a:effectLst/>
                <a:latin typeface="+mn-lt"/>
                <a:ea typeface="Aptos" panose="020B0004020202020204" pitchFamily="34" charset="0"/>
                <a:cs typeface="Times New Roman" panose="02020603050405020304" pitchFamily="18" charset="0"/>
              </a:rPr>
              <a:t>) helps guide the reader through the chronological sequence of events. </a:t>
            </a:r>
          </a:p>
          <a:p>
            <a:r>
              <a:rPr lang="en-AU" sz="2000" kern="100" dirty="0">
                <a:effectLst/>
                <a:latin typeface="+mn-lt"/>
                <a:ea typeface="Aptos" panose="020B0004020202020204" pitchFamily="34" charset="0"/>
                <a:cs typeface="Times New Roman" panose="02020603050405020304" pitchFamily="18" charset="0"/>
              </a:rPr>
              <a:t>This is seen as he describes his journey from Afghanistan to Australia, allowing the narrative to flow logically from one event to the next.</a:t>
            </a:r>
          </a:p>
          <a:p>
            <a:r>
              <a:rPr lang="en-AU" kern="100" dirty="0">
                <a:latin typeface="+mn-lt"/>
                <a:cs typeface="Times New Roman" panose="02020603050405020304" pitchFamily="18" charset="0"/>
              </a:rPr>
              <a:t>Examples include; </a:t>
            </a:r>
            <a:r>
              <a:rPr lang="en-AU" kern="100" dirty="0">
                <a:latin typeface="+mn-lt"/>
                <a:ea typeface="Calibri" panose="020F0502020204030204" pitchFamily="34" charset="0"/>
                <a:cs typeface="Times New Roman" panose="02020603050405020304" pitchFamily="18" charset="0"/>
              </a:rPr>
              <a:t>‘</a:t>
            </a:r>
            <a:r>
              <a:rPr lang="en-AU" sz="2000" dirty="0">
                <a:effectLst/>
                <a:latin typeface="+mn-lt"/>
                <a:ea typeface="Calibri" panose="020F0502020204030204" pitchFamily="34" charset="0"/>
              </a:rPr>
              <a:t>war </a:t>
            </a:r>
            <a:r>
              <a:rPr lang="en-AU" sz="2000" b="1" dirty="0">
                <a:effectLst/>
                <a:latin typeface="+mn-lt"/>
                <a:ea typeface="Calibri" panose="020F0502020204030204" pitchFamily="34" charset="0"/>
              </a:rPr>
              <a:t>has been raging since</a:t>
            </a:r>
            <a:r>
              <a:rPr lang="en-AU" b="1" dirty="0">
                <a:latin typeface="+mn-lt"/>
                <a:ea typeface="Calibri" panose="020F0502020204030204" pitchFamily="34" charset="0"/>
              </a:rPr>
              <a:t>’,</a:t>
            </a:r>
            <a:r>
              <a:rPr lang="en-AU" sz="2400" b="1" kern="100" dirty="0">
                <a:latin typeface="+mn-lt"/>
                <a:ea typeface="Calibri" panose="020F0502020204030204" pitchFamily="34" charset="0"/>
                <a:cs typeface="Times New Roman" panose="02020603050405020304" pitchFamily="18" charset="0"/>
              </a:rPr>
              <a:t> </a:t>
            </a:r>
            <a:r>
              <a:rPr lang="en-AU" b="1" kern="100" dirty="0">
                <a:latin typeface="+mn-lt"/>
                <a:ea typeface="Calibri" panose="020F0502020204030204" pitchFamily="34" charset="0"/>
                <a:cs typeface="Times New Roman" panose="02020603050405020304" pitchFamily="18" charset="0"/>
              </a:rPr>
              <a:t>‘</a:t>
            </a:r>
            <a:r>
              <a:rPr lang="en-AU" sz="2000" b="1" dirty="0">
                <a:effectLst/>
                <a:latin typeface="+mn-lt"/>
                <a:ea typeface="Calibri" panose="020F0502020204030204" pitchFamily="34" charset="0"/>
              </a:rPr>
              <a:t>when I was in Grade 4</a:t>
            </a:r>
            <a:r>
              <a:rPr lang="en-AU" b="1" dirty="0">
                <a:latin typeface="+mn-lt"/>
                <a:ea typeface="Calibri" panose="020F0502020204030204" pitchFamily="34" charset="0"/>
              </a:rPr>
              <a:t>’,</a:t>
            </a:r>
            <a:r>
              <a:rPr lang="en-AU" dirty="0">
                <a:latin typeface="+mn-lt"/>
              </a:rPr>
              <a:t> </a:t>
            </a:r>
            <a:r>
              <a:rPr lang="en-AU" dirty="0">
                <a:latin typeface="+mn-lt"/>
                <a:ea typeface="Calibri" panose="020F0502020204030204" pitchFamily="34" charset="0"/>
              </a:rPr>
              <a:t>‘</a:t>
            </a:r>
            <a:r>
              <a:rPr lang="en-AU" sz="2000" b="1" dirty="0">
                <a:effectLst/>
                <a:latin typeface="+mn-lt"/>
                <a:ea typeface="Calibri" panose="020F0502020204030204" pitchFamily="34" charset="0"/>
              </a:rPr>
              <a:t>After living for a year </a:t>
            </a:r>
            <a:r>
              <a:rPr lang="en-AU" sz="2000" dirty="0">
                <a:effectLst/>
                <a:latin typeface="+mn-lt"/>
                <a:ea typeface="Calibri" panose="020F0502020204030204" pitchFamily="34" charset="0"/>
              </a:rPr>
              <a:t>in Pakistan.’</a:t>
            </a:r>
            <a:endParaRPr lang="en-AU" dirty="0">
              <a:latin typeface="+mn-lt"/>
            </a:endParaRPr>
          </a:p>
          <a:p>
            <a:pPr>
              <a:spcBef>
                <a:spcPts val="3600"/>
              </a:spcBef>
            </a:pPr>
            <a:r>
              <a:rPr lang="en-AU" dirty="0">
                <a:solidFill>
                  <a:schemeClr val="accent2"/>
                </a:solidFill>
                <a:latin typeface="+mn-lt"/>
              </a:rPr>
              <a:t>Highlight other examples of time markers and transitional phrases and discuss their effect on cohesion.</a:t>
            </a:r>
          </a:p>
        </p:txBody>
      </p:sp>
      <p:sp>
        <p:nvSpPr>
          <p:cNvPr id="2" name="Slide Number Placeholder 1">
            <a:extLst>
              <a:ext uri="{FF2B5EF4-FFF2-40B4-BE49-F238E27FC236}">
                <a16:creationId xmlns:a16="http://schemas.microsoft.com/office/drawing/2014/main" id="{37C6319C-B8C3-7D6E-5C0F-D75448A0550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25</a:t>
            </a:fld>
            <a:endParaRPr lang="en-AU"/>
          </a:p>
        </p:txBody>
      </p:sp>
    </p:spTree>
    <p:extLst>
      <p:ext uri="{BB962C8B-B14F-4D97-AF65-F5344CB8AC3E}">
        <p14:creationId xmlns:p14="http://schemas.microsoft.com/office/powerpoint/2010/main" val="1303074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FC7449-40AB-7ABC-EA11-D9C6DE8F1D72}"/>
              </a:ext>
            </a:extLst>
          </p:cNvPr>
          <p:cNvSpPr>
            <a:spLocks noGrp="1"/>
          </p:cNvSpPr>
          <p:nvPr>
            <p:ph type="title"/>
          </p:nvPr>
        </p:nvSpPr>
        <p:spPr/>
        <p:txBody>
          <a:bodyPr/>
          <a:lstStyle/>
          <a:p>
            <a:r>
              <a:rPr lang="en-AU" dirty="0">
                <a:latin typeface="+mj-lt"/>
              </a:rPr>
              <a:t>Contrast and cause-effect relationships</a:t>
            </a:r>
          </a:p>
        </p:txBody>
      </p:sp>
      <p:sp>
        <p:nvSpPr>
          <p:cNvPr id="4" name="Text Placeholder 3">
            <a:extLst>
              <a:ext uri="{FF2B5EF4-FFF2-40B4-BE49-F238E27FC236}">
                <a16:creationId xmlns:a16="http://schemas.microsoft.com/office/drawing/2014/main" id="{B1455EDD-F9F1-9207-99A2-D38FCA7D0ED7}"/>
              </a:ext>
            </a:extLst>
          </p:cNvPr>
          <p:cNvSpPr>
            <a:spLocks noGrp="1"/>
          </p:cNvSpPr>
          <p:nvPr>
            <p:ph type="body" sz="quarter" idx="18"/>
          </p:nvPr>
        </p:nvSpPr>
        <p:spPr/>
        <p:txBody>
          <a:bodyPr/>
          <a:lstStyle/>
          <a:p>
            <a:r>
              <a:rPr lang="en-AU">
                <a:latin typeface="+mj-lt"/>
              </a:rPr>
              <a:t>Coordinating and contrasting conjunctions</a:t>
            </a:r>
          </a:p>
        </p:txBody>
      </p:sp>
      <p:sp>
        <p:nvSpPr>
          <p:cNvPr id="5" name="Text Placeholder 4">
            <a:extLst>
              <a:ext uri="{FF2B5EF4-FFF2-40B4-BE49-F238E27FC236}">
                <a16:creationId xmlns:a16="http://schemas.microsoft.com/office/drawing/2014/main" id="{91270425-437B-D6E1-0F2A-41D37B023B13}"/>
              </a:ext>
            </a:extLst>
          </p:cNvPr>
          <p:cNvSpPr>
            <a:spLocks noGrp="1"/>
          </p:cNvSpPr>
          <p:nvPr>
            <p:ph type="body" sz="quarter" idx="17"/>
          </p:nvPr>
        </p:nvSpPr>
        <p:spPr/>
        <p:txBody>
          <a:bodyPr/>
          <a:lstStyle/>
          <a:p>
            <a:r>
              <a:rPr lang="en-AU" sz="2000" kern="100" dirty="0">
                <a:effectLst/>
                <a:latin typeface="+mn-lt"/>
                <a:ea typeface="Aptos" panose="020B0004020202020204" pitchFamily="34" charset="0"/>
                <a:cs typeface="Times New Roman" panose="02020603050405020304" pitchFamily="18" charset="0"/>
              </a:rPr>
              <a:t>The use of </a:t>
            </a:r>
            <a:r>
              <a:rPr lang="en-AU" sz="2000" b="1" kern="100" dirty="0">
                <a:effectLst/>
                <a:latin typeface="+mn-lt"/>
                <a:ea typeface="Aptos" panose="020B0004020202020204" pitchFamily="34" charset="0"/>
                <a:cs typeface="Times New Roman" panose="02020603050405020304" pitchFamily="18" charset="0"/>
              </a:rPr>
              <a:t>coordinating conjunctions </a:t>
            </a:r>
            <a:r>
              <a:rPr lang="en-AU" sz="2000" kern="100" dirty="0">
                <a:effectLst/>
                <a:latin typeface="+mn-lt"/>
                <a:ea typeface="Aptos" panose="020B0004020202020204" pitchFamily="34" charset="0"/>
                <a:cs typeface="Times New Roman" panose="02020603050405020304" pitchFamily="18" charset="0"/>
              </a:rPr>
              <a:t>helps to connect ideas, for example </a:t>
            </a:r>
            <a:r>
              <a:rPr lang="en-AU" kern="100" dirty="0">
                <a:latin typeface="+mn-lt"/>
                <a:ea typeface="Aptos" panose="020B0004020202020204" pitchFamily="34" charset="0"/>
                <a:cs typeface="Times New Roman" panose="02020603050405020304" pitchFamily="18" charset="0"/>
              </a:rPr>
              <a:t>to show cause and effect in the bolded example below. </a:t>
            </a:r>
            <a:r>
              <a:rPr lang="en-AU" kern="100" dirty="0">
                <a:solidFill>
                  <a:schemeClr val="tx2"/>
                </a:solidFill>
                <a:latin typeface="+mn-lt"/>
                <a:ea typeface="Aptos" panose="020B0004020202020204" pitchFamily="34" charset="0"/>
                <a:cs typeface="Times New Roman" panose="02020603050405020304" pitchFamily="18" charset="0"/>
              </a:rPr>
              <a:t>C</a:t>
            </a:r>
            <a:r>
              <a:rPr lang="en-AU" sz="2000" kern="100" dirty="0">
                <a:solidFill>
                  <a:schemeClr val="tx2"/>
                </a:solidFill>
                <a:effectLst/>
                <a:latin typeface="+mn-lt"/>
                <a:ea typeface="Aptos" panose="020B0004020202020204" pitchFamily="34" charset="0"/>
                <a:cs typeface="Times New Roman" panose="02020603050405020304" pitchFamily="18" charset="0"/>
              </a:rPr>
              <a:t>ontrasting conjunctions (for example ‘but’) </a:t>
            </a:r>
            <a:r>
              <a:rPr lang="en-AU" sz="2000" kern="100" dirty="0">
                <a:effectLst/>
                <a:latin typeface="+mn-lt"/>
                <a:ea typeface="Aptos" panose="020B0004020202020204" pitchFamily="34" charset="0"/>
                <a:cs typeface="Times New Roman" panose="02020603050405020304" pitchFamily="18" charset="0"/>
              </a:rPr>
              <a:t>highlight shifts in circumstances, such as the transition from safety to danger. This is seen when he discusses the safety of his mother being a teacher, followed by the dangers they faced.</a:t>
            </a:r>
            <a:endParaRPr lang="en-AU" dirty="0">
              <a:latin typeface="+mn-lt"/>
              <a:ea typeface="Calibri" panose="020F0502020204030204" pitchFamily="34" charset="0"/>
            </a:endParaRPr>
          </a:p>
          <a:p>
            <a:pPr>
              <a:spcBef>
                <a:spcPts val="3600"/>
              </a:spcBef>
            </a:pPr>
            <a:r>
              <a:rPr lang="en-AU" dirty="0">
                <a:latin typeface="+mn-lt"/>
                <a:ea typeface="Calibri" panose="020F0502020204030204" pitchFamily="34" charset="0"/>
              </a:rPr>
              <a:t>‘</a:t>
            </a:r>
            <a:r>
              <a:rPr lang="en-AU" sz="2000" dirty="0">
                <a:effectLst/>
                <a:latin typeface="+mn-lt"/>
                <a:ea typeface="Calibri" panose="020F0502020204030204" pitchFamily="34" charset="0"/>
              </a:rPr>
              <a:t>Our school was burned down when I was in Grade 4. My mother was a teacher, </a:t>
            </a:r>
            <a:r>
              <a:rPr lang="en-AU" sz="2000" b="1" dirty="0">
                <a:effectLst/>
                <a:latin typeface="+mn-lt"/>
                <a:ea typeface="Calibri" panose="020F0502020204030204" pitchFamily="34" charset="0"/>
              </a:rPr>
              <a:t>so </a:t>
            </a:r>
            <a:r>
              <a:rPr lang="en-AU" sz="2000" dirty="0">
                <a:effectLst/>
                <a:latin typeface="+mn-lt"/>
                <a:ea typeface="Calibri" panose="020F0502020204030204" pitchFamily="34" charset="0"/>
              </a:rPr>
              <a:t>she home-schooled us from there on. </a:t>
            </a:r>
            <a:r>
              <a:rPr lang="en-AU" sz="2000" dirty="0">
                <a:solidFill>
                  <a:schemeClr val="tx2"/>
                </a:solidFill>
                <a:effectLst/>
                <a:latin typeface="+mn-lt"/>
                <a:ea typeface="Calibri" panose="020F0502020204030204" pitchFamily="34" charset="0"/>
              </a:rPr>
              <a:t>But</a:t>
            </a:r>
            <a:r>
              <a:rPr lang="en-AU" sz="2000" dirty="0">
                <a:effectLst/>
                <a:latin typeface="+mn-lt"/>
                <a:ea typeface="Calibri" panose="020F0502020204030204" pitchFamily="34" charset="0"/>
              </a:rPr>
              <a:t> events at the start of 2009 changed my life forever. </a:t>
            </a:r>
            <a:r>
              <a:rPr lang="en-AU" sz="2000" b="1" dirty="0">
                <a:effectLst/>
                <a:latin typeface="+mn-lt"/>
                <a:ea typeface="Calibri" panose="020F0502020204030204" pitchFamily="34" charset="0"/>
              </a:rPr>
              <a:t>You see, </a:t>
            </a:r>
            <a:r>
              <a:rPr lang="en-AU" sz="2000" dirty="0">
                <a:effectLst/>
                <a:latin typeface="+mn-lt"/>
                <a:ea typeface="Calibri" panose="020F0502020204030204" pitchFamily="34" charset="0"/>
              </a:rPr>
              <a:t>it was not safe for my mother to be a teacher or even an educated woman.’</a:t>
            </a:r>
            <a:endParaRPr lang="en-AU" dirty="0">
              <a:latin typeface="+mn-lt"/>
            </a:endParaRPr>
          </a:p>
          <a:p>
            <a:r>
              <a:rPr lang="en-AU" dirty="0">
                <a:solidFill>
                  <a:schemeClr val="accent2"/>
                </a:solidFill>
                <a:latin typeface="+mn-lt"/>
              </a:rPr>
              <a:t>Highlight cause-effect conjunctions and contrasting conjunctions in other passages. </a:t>
            </a:r>
            <a:endParaRPr lang="en-AU" sz="2000" kern="100" dirty="0">
              <a:solidFill>
                <a:schemeClr val="accent2"/>
              </a:solidFill>
              <a:effectLst/>
              <a:latin typeface="+mn-lt"/>
              <a:ea typeface="Aptos" panose="020B0004020202020204" pitchFamily="34" charset="0"/>
              <a:cs typeface="Times New Roman" panose="02020603050405020304" pitchFamily="18" charset="0"/>
            </a:endParaRPr>
          </a:p>
          <a:p>
            <a:endParaRPr lang="en-AU" dirty="0">
              <a:latin typeface="+mn-lt"/>
            </a:endParaRPr>
          </a:p>
        </p:txBody>
      </p:sp>
      <p:sp>
        <p:nvSpPr>
          <p:cNvPr id="2" name="Slide Number Placeholder 1">
            <a:extLst>
              <a:ext uri="{FF2B5EF4-FFF2-40B4-BE49-F238E27FC236}">
                <a16:creationId xmlns:a16="http://schemas.microsoft.com/office/drawing/2014/main" id="{CD0A87A1-655D-034A-8B2D-5608D96CDAAD}"/>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26</a:t>
            </a:fld>
            <a:endParaRPr lang="en-AU"/>
          </a:p>
        </p:txBody>
      </p:sp>
    </p:spTree>
    <p:extLst>
      <p:ext uri="{BB962C8B-B14F-4D97-AF65-F5344CB8AC3E}">
        <p14:creationId xmlns:p14="http://schemas.microsoft.com/office/powerpoint/2010/main" val="1389865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1936FD-8D4E-530C-E481-BE86C36F25A6}"/>
              </a:ext>
            </a:extLst>
          </p:cNvPr>
          <p:cNvSpPr>
            <a:spLocks noGrp="1"/>
          </p:cNvSpPr>
          <p:nvPr>
            <p:ph type="title"/>
          </p:nvPr>
        </p:nvSpPr>
        <p:spPr/>
        <p:txBody>
          <a:bodyPr/>
          <a:lstStyle/>
          <a:p>
            <a:r>
              <a:rPr lang="en-AU"/>
              <a:t>Clarifying connectives</a:t>
            </a:r>
          </a:p>
        </p:txBody>
      </p:sp>
      <p:sp>
        <p:nvSpPr>
          <p:cNvPr id="4" name="Text Placeholder 3">
            <a:extLst>
              <a:ext uri="{FF2B5EF4-FFF2-40B4-BE49-F238E27FC236}">
                <a16:creationId xmlns:a16="http://schemas.microsoft.com/office/drawing/2014/main" id="{3F7F17AF-9755-3347-27E2-BEE3D23919F2}"/>
              </a:ext>
            </a:extLst>
          </p:cNvPr>
          <p:cNvSpPr>
            <a:spLocks noGrp="1"/>
          </p:cNvSpPr>
          <p:nvPr>
            <p:ph type="body" sz="quarter" idx="18"/>
          </p:nvPr>
        </p:nvSpPr>
        <p:spPr/>
        <p:txBody>
          <a:bodyPr/>
          <a:lstStyle/>
          <a:p>
            <a:r>
              <a:rPr lang="en-AU"/>
              <a:t>Clarifying complex ideas through connectives and punctuation</a:t>
            </a:r>
          </a:p>
        </p:txBody>
      </p:sp>
      <p:sp>
        <p:nvSpPr>
          <p:cNvPr id="5" name="Content Placeholder 4">
            <a:extLst>
              <a:ext uri="{FF2B5EF4-FFF2-40B4-BE49-F238E27FC236}">
                <a16:creationId xmlns:a16="http://schemas.microsoft.com/office/drawing/2014/main" id="{48F6BE44-844D-51FD-B06C-646296E52370}"/>
              </a:ext>
            </a:extLst>
          </p:cNvPr>
          <p:cNvSpPr>
            <a:spLocks noGrp="1"/>
          </p:cNvSpPr>
          <p:nvPr>
            <p:ph sz="quarter" idx="19"/>
          </p:nvPr>
        </p:nvSpPr>
        <p:spPr>
          <a:xfrm>
            <a:off x="360363" y="1562471"/>
            <a:ext cx="11483635" cy="4814518"/>
          </a:xfrm>
        </p:spPr>
        <p:txBody>
          <a:bodyPr/>
          <a:lstStyle/>
          <a:p>
            <a:endParaRPr lang="en-AU" sz="1800" dirty="0">
              <a:effectLst/>
              <a:latin typeface="Arial" panose="020B0604020202020204" pitchFamily="34" charset="0"/>
              <a:ea typeface="Calibri" panose="020F0502020204030204" pitchFamily="34" charset="0"/>
            </a:endParaRPr>
          </a:p>
          <a:p>
            <a:r>
              <a:rPr lang="en-AU" sz="1800" dirty="0">
                <a:effectLst/>
                <a:latin typeface="Arial" panose="020B0604020202020204" pitchFamily="34" charset="0"/>
                <a:ea typeface="Calibri" panose="020F0502020204030204" pitchFamily="34" charset="0"/>
              </a:rPr>
              <a:t>‘I was born in 1994, in a town in Helmand province. </a:t>
            </a:r>
            <a:r>
              <a:rPr lang="en-AU" sz="1800" dirty="0">
                <a:solidFill>
                  <a:schemeClr val="tx2"/>
                </a:solidFill>
                <a:effectLst/>
                <a:latin typeface="Arial" panose="020B0604020202020204" pitchFamily="34" charset="0"/>
                <a:ea typeface="Calibri" panose="020F0502020204030204" pitchFamily="34" charset="0"/>
              </a:rPr>
              <a:t>You might say that </a:t>
            </a:r>
            <a:r>
              <a:rPr lang="en-AU" sz="1800" dirty="0">
                <a:effectLst/>
                <a:latin typeface="Arial" panose="020B0604020202020204" pitchFamily="34" charset="0"/>
                <a:ea typeface="Calibri" panose="020F0502020204030204" pitchFamily="34" charset="0"/>
              </a:rPr>
              <a:t>I was born during a really bad time in history. My father was killed when I was one. Civil war raged all over Afghanistan, bringing many disasters with it. </a:t>
            </a:r>
            <a:r>
              <a:rPr lang="en-AU" sz="1800" dirty="0">
                <a:solidFill>
                  <a:schemeClr val="tx2"/>
                </a:solidFill>
                <a:effectLst/>
                <a:latin typeface="Arial" panose="020B0604020202020204" pitchFamily="34" charset="0"/>
                <a:ea typeface="Calibri" panose="020F0502020204030204" pitchFamily="34" charset="0"/>
              </a:rPr>
              <a:t>As if that wasn't bad enough, </a:t>
            </a:r>
            <a:r>
              <a:rPr lang="en-AU" sz="1800" dirty="0">
                <a:effectLst/>
                <a:latin typeface="Arial" panose="020B0604020202020204" pitchFamily="34" charset="0"/>
                <a:ea typeface="Calibri" panose="020F0502020204030204" pitchFamily="34" charset="0"/>
              </a:rPr>
              <a:t>the Taliban came to power in 1996 </a:t>
            </a:r>
            <a:r>
              <a:rPr lang="en-AU" sz="1800" dirty="0">
                <a:solidFill>
                  <a:schemeClr val="tx2"/>
                </a:solidFill>
                <a:effectLst/>
                <a:latin typeface="Arial" panose="020B0604020202020204" pitchFamily="34" charset="0"/>
                <a:ea typeface="Calibri" panose="020F0502020204030204" pitchFamily="34" charset="0"/>
              </a:rPr>
              <a:t>and made everything worse</a:t>
            </a:r>
            <a:r>
              <a:rPr lang="en-AU" sz="1800" dirty="0">
                <a:effectLst/>
                <a:latin typeface="Arial" panose="020B0604020202020204" pitchFamily="34" charset="0"/>
                <a:ea typeface="Calibri" panose="020F0502020204030204" pitchFamily="34" charset="0"/>
              </a:rPr>
              <a:t>.’</a:t>
            </a:r>
          </a:p>
          <a:p>
            <a:endParaRPr lang="en-AU" sz="1800" dirty="0">
              <a:effectLst/>
              <a:latin typeface="Arial" panose="020B0604020202020204" pitchFamily="34" charset="0"/>
              <a:ea typeface="Calibri" panose="020F0502020204030204" pitchFamily="34" charset="0"/>
            </a:endParaRPr>
          </a:p>
          <a:p>
            <a:r>
              <a:rPr lang="en-AU" sz="1800" dirty="0">
                <a:solidFill>
                  <a:schemeClr val="accent2"/>
                </a:solidFill>
                <a:ea typeface="Calibri" panose="020F0502020204030204" pitchFamily="34" charset="0"/>
              </a:rPr>
              <a:t>Punctuation is also used within the memoir to create cohesion and indicate a transition between ideas.</a:t>
            </a:r>
            <a:endParaRPr lang="en-AU" sz="1800" dirty="0">
              <a:solidFill>
                <a:schemeClr val="accent2"/>
              </a:solidFill>
              <a:effectLst/>
              <a:latin typeface="Arial" panose="020B0604020202020204" pitchFamily="34" charset="0"/>
              <a:ea typeface="Calibri" panose="020F0502020204030204" pitchFamily="34" charset="0"/>
            </a:endParaRPr>
          </a:p>
          <a:p>
            <a:r>
              <a:rPr lang="en-AU" sz="1800" dirty="0">
                <a:effectLst/>
                <a:latin typeface="Arial" panose="020B0604020202020204" pitchFamily="34" charset="0"/>
                <a:ea typeface="Calibri" panose="020F0502020204030204" pitchFamily="34" charset="0"/>
              </a:rPr>
              <a:t>‘Once again, my brother and I were faced with a dilemma</a:t>
            </a:r>
            <a:r>
              <a:rPr lang="en-AU" sz="1800" dirty="0">
                <a:solidFill>
                  <a:schemeClr val="tx2"/>
                </a:solidFill>
                <a:effectLst/>
                <a:latin typeface="Arial" panose="020B0604020202020204" pitchFamily="34" charset="0"/>
                <a:ea typeface="Calibri" panose="020F0502020204030204" pitchFamily="34" charset="0"/>
              </a:rPr>
              <a:t>: </a:t>
            </a:r>
            <a:r>
              <a:rPr lang="en-AU" sz="1800" dirty="0">
                <a:effectLst/>
                <a:latin typeface="Arial" panose="020B0604020202020204" pitchFamily="34" charset="0"/>
                <a:ea typeface="Calibri" panose="020F0502020204030204" pitchFamily="34" charset="0"/>
              </a:rPr>
              <a:t>where to run next?’</a:t>
            </a:r>
          </a:p>
          <a:p>
            <a:endParaRPr lang="en-AU" dirty="0"/>
          </a:p>
          <a:p>
            <a:r>
              <a:rPr lang="en-AU" dirty="0">
                <a:solidFill>
                  <a:schemeClr val="accent2"/>
                </a:solidFill>
              </a:rPr>
              <a:t>Highlight other examples where clarifying connectives are used to convey the meaning in the text.</a:t>
            </a:r>
          </a:p>
          <a:p>
            <a:endParaRPr lang="en-AU" dirty="0"/>
          </a:p>
        </p:txBody>
      </p:sp>
      <p:sp>
        <p:nvSpPr>
          <p:cNvPr id="2" name="Slide Number Placeholder 1">
            <a:extLst>
              <a:ext uri="{FF2B5EF4-FFF2-40B4-BE49-F238E27FC236}">
                <a16:creationId xmlns:a16="http://schemas.microsoft.com/office/drawing/2014/main" id="{666F7CF5-BF5C-6434-E51B-3EDD67F494D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27</a:t>
            </a:fld>
            <a:endParaRPr lang="en-AU"/>
          </a:p>
        </p:txBody>
      </p:sp>
    </p:spTree>
    <p:extLst>
      <p:ext uri="{BB962C8B-B14F-4D97-AF65-F5344CB8AC3E}">
        <p14:creationId xmlns:p14="http://schemas.microsoft.com/office/powerpoint/2010/main" val="392779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AF46B-9B5B-FABF-E479-E4C15E17A0F6}"/>
            </a:ext>
          </a:extLst>
        </p:cNvPr>
        <p:cNvGrpSpPr/>
        <p:nvPr/>
      </p:nvGrpSpPr>
      <p:grpSpPr>
        <a:xfrm>
          <a:off x="0" y="0"/>
          <a:ext cx="0" cy="0"/>
          <a:chOff x="0" y="0"/>
          <a:chExt cx="0" cy="0"/>
        </a:xfrm>
      </p:grpSpPr>
      <p:sp>
        <p:nvSpPr>
          <p:cNvPr id="11" name="Title 10">
            <a:extLst>
              <a:ext uri="{FF2B5EF4-FFF2-40B4-BE49-F238E27FC236}">
                <a16:creationId xmlns:a16="http://schemas.microsoft.com/office/drawing/2014/main" id="{B4D9B2EA-E635-0D10-9363-3BD4501813FD}"/>
              </a:ext>
            </a:extLst>
          </p:cNvPr>
          <p:cNvSpPr>
            <a:spLocks noGrp="1"/>
          </p:cNvSpPr>
          <p:nvPr>
            <p:ph type="title"/>
          </p:nvPr>
        </p:nvSpPr>
        <p:spPr/>
        <p:txBody>
          <a:bodyPr/>
          <a:lstStyle/>
          <a:p>
            <a:r>
              <a:rPr lang="en-AU" dirty="0"/>
              <a:t>Substitution</a:t>
            </a:r>
          </a:p>
        </p:txBody>
      </p:sp>
      <p:sp>
        <p:nvSpPr>
          <p:cNvPr id="13" name="Text Placeholder 12">
            <a:extLst>
              <a:ext uri="{FF2B5EF4-FFF2-40B4-BE49-F238E27FC236}">
                <a16:creationId xmlns:a16="http://schemas.microsoft.com/office/drawing/2014/main" id="{42BE0BCD-F172-216F-7E85-3E78EF14AA6F}"/>
              </a:ext>
            </a:extLst>
          </p:cNvPr>
          <p:cNvSpPr>
            <a:spLocks noGrp="1"/>
          </p:cNvSpPr>
          <p:nvPr>
            <p:ph type="body" sz="quarter" idx="18"/>
          </p:nvPr>
        </p:nvSpPr>
        <p:spPr/>
        <p:txBody>
          <a:bodyPr/>
          <a:lstStyle/>
          <a:p>
            <a:r>
              <a:rPr lang="en-AU" dirty="0"/>
              <a:t>Keeping things moving</a:t>
            </a:r>
          </a:p>
        </p:txBody>
      </p:sp>
      <p:sp>
        <p:nvSpPr>
          <p:cNvPr id="12" name="Text Placeholder 11">
            <a:extLst>
              <a:ext uri="{FF2B5EF4-FFF2-40B4-BE49-F238E27FC236}">
                <a16:creationId xmlns:a16="http://schemas.microsoft.com/office/drawing/2014/main" id="{8487743E-5B5A-0285-3C5B-7172171AF97D}"/>
              </a:ext>
            </a:extLst>
          </p:cNvPr>
          <p:cNvSpPr>
            <a:spLocks noGrp="1"/>
          </p:cNvSpPr>
          <p:nvPr>
            <p:ph type="body" sz="quarter" idx="17"/>
          </p:nvPr>
        </p:nvSpPr>
        <p:spPr/>
        <p:txBody>
          <a:bodyPr/>
          <a:lstStyle/>
          <a:p>
            <a:r>
              <a:rPr lang="en-AU" sz="2000" kern="100" dirty="0">
                <a:effectLst/>
                <a:latin typeface="+mj-lt"/>
                <a:ea typeface="Aptos" panose="020B0004020202020204" pitchFamily="34" charset="0"/>
                <a:cs typeface="Times New Roman" panose="02020603050405020304" pitchFamily="18" charset="0"/>
              </a:rPr>
              <a:t>Jafari sometimes </a:t>
            </a:r>
            <a:r>
              <a:rPr lang="en-AU" sz="2000" b="1" kern="100" dirty="0">
                <a:effectLst/>
                <a:latin typeface="+mj-lt"/>
                <a:ea typeface="Aptos" panose="020B0004020202020204" pitchFamily="34" charset="0"/>
                <a:cs typeface="Times New Roman" panose="02020603050405020304" pitchFamily="18" charset="0"/>
              </a:rPr>
              <a:t>substitutes full phrases with shorter forms </a:t>
            </a:r>
            <a:r>
              <a:rPr lang="en-AU" sz="2000" kern="100" dirty="0">
                <a:effectLst/>
                <a:latin typeface="+mj-lt"/>
                <a:ea typeface="Aptos" panose="020B0004020202020204" pitchFamily="34" charset="0"/>
                <a:cs typeface="Times New Roman" panose="02020603050405020304" pitchFamily="18" charset="0"/>
              </a:rPr>
              <a:t>to avoid unnecessary repetition (as seen in the examples bolded below). </a:t>
            </a:r>
            <a:endParaRPr lang="en-AU" sz="2000" kern="100" dirty="0">
              <a:latin typeface="+mj-lt"/>
              <a:ea typeface="Aptos" panose="020B0004020202020204" pitchFamily="34" charset="0"/>
              <a:cs typeface="Times New Roman" panose="02020603050405020304" pitchFamily="18" charset="0"/>
            </a:endParaRPr>
          </a:p>
          <a:p>
            <a:r>
              <a:rPr lang="en-AU" sz="2000" dirty="0">
                <a:effectLst/>
                <a:latin typeface="Arial" panose="020B0604020202020204" pitchFamily="34" charset="0"/>
                <a:ea typeface="Calibri" panose="020F0502020204030204" pitchFamily="34" charset="0"/>
              </a:rPr>
              <a:t>The longer version </a:t>
            </a:r>
            <a:r>
              <a:rPr lang="en-AU" b="1" dirty="0">
                <a:ea typeface="Calibri" panose="020F0502020204030204" pitchFamily="34" charset="0"/>
              </a:rPr>
              <a:t>‘</a:t>
            </a:r>
            <a:r>
              <a:rPr lang="en-AU" sz="2000" b="1" dirty="0">
                <a:effectLst/>
                <a:latin typeface="Arial" panose="020B0604020202020204" pitchFamily="34" charset="0"/>
                <a:ea typeface="Calibri" panose="020F0502020204030204" pitchFamily="34" charset="0"/>
              </a:rPr>
              <a:t>Civil war</a:t>
            </a:r>
            <a:r>
              <a:rPr lang="en-AU" b="1" dirty="0">
                <a:ea typeface="Calibri" panose="020F0502020204030204" pitchFamily="34" charset="0"/>
              </a:rPr>
              <a:t>’ </a:t>
            </a:r>
            <a:r>
              <a:rPr lang="en-AU" sz="2000" dirty="0">
                <a:effectLst/>
                <a:latin typeface="Arial" panose="020B0604020202020204" pitchFamily="34" charset="0"/>
                <a:ea typeface="Calibri" panose="020F0502020204030204" pitchFamily="34" charset="0"/>
              </a:rPr>
              <a:t>is substituted with </a:t>
            </a:r>
            <a:r>
              <a:rPr lang="en-AU" b="1" dirty="0">
                <a:ea typeface="Calibri" panose="020F0502020204030204" pitchFamily="34" charset="0"/>
              </a:rPr>
              <a:t>‘</a:t>
            </a:r>
            <a:r>
              <a:rPr lang="en-AU" sz="2000" b="1" dirty="0">
                <a:effectLst/>
                <a:latin typeface="Arial" panose="020B0604020202020204" pitchFamily="34" charset="0"/>
                <a:ea typeface="Calibri" panose="020F0502020204030204" pitchFamily="34" charset="0"/>
              </a:rPr>
              <a:t>war</a:t>
            </a:r>
            <a:r>
              <a:rPr lang="en-AU" b="1" dirty="0">
                <a:ea typeface="Calibri" panose="020F0502020204030204" pitchFamily="34" charset="0"/>
              </a:rPr>
              <a:t>’.</a:t>
            </a:r>
            <a:endParaRPr lang="en-AU" sz="2000" b="1" dirty="0">
              <a:effectLst/>
              <a:latin typeface="Arial" panose="020B0604020202020204" pitchFamily="34" charset="0"/>
              <a:ea typeface="Calibri" panose="020F0502020204030204" pitchFamily="34" charset="0"/>
            </a:endParaRPr>
          </a:p>
          <a:p>
            <a:r>
              <a:rPr lang="en-AU" dirty="0">
                <a:ea typeface="Calibri" panose="020F0502020204030204" pitchFamily="34" charset="0"/>
              </a:rPr>
              <a:t>‘</a:t>
            </a:r>
            <a:r>
              <a:rPr lang="en-AU" sz="2000" dirty="0">
                <a:effectLst/>
                <a:latin typeface="Arial" panose="020B0604020202020204" pitchFamily="34" charset="0"/>
                <a:ea typeface="Calibri" panose="020F0502020204030204" pitchFamily="34" charset="0"/>
              </a:rPr>
              <a:t>I was moved to </a:t>
            </a:r>
            <a:r>
              <a:rPr lang="en-AU" sz="2000" b="1" dirty="0">
                <a:effectLst/>
                <a:latin typeface="Arial" panose="020B0604020202020204" pitchFamily="34" charset="0"/>
                <a:ea typeface="Calibri" panose="020F0502020204030204" pitchFamily="34" charset="0"/>
              </a:rPr>
              <a:t>the Darwin detention centre</a:t>
            </a:r>
            <a:r>
              <a:rPr lang="en-AU" b="1" dirty="0">
                <a:ea typeface="Calibri" panose="020F0502020204030204" pitchFamily="34" charset="0"/>
              </a:rPr>
              <a:t>’</a:t>
            </a:r>
            <a:r>
              <a:rPr lang="en-AU" sz="2000" dirty="0">
                <a:effectLst/>
                <a:latin typeface="Arial" panose="020B0604020202020204" pitchFamily="34" charset="0"/>
                <a:ea typeface="Calibri" panose="020F0502020204030204" pitchFamily="34" charset="0"/>
              </a:rPr>
              <a:t> becomes</a:t>
            </a:r>
            <a:r>
              <a:rPr lang="en-AU" dirty="0">
                <a:ea typeface="Calibri" panose="020F0502020204030204" pitchFamily="34" charset="0"/>
              </a:rPr>
              <a:t> ‘</a:t>
            </a:r>
            <a:r>
              <a:rPr lang="en-AU" sz="2000" dirty="0">
                <a:effectLst/>
                <a:latin typeface="Arial" panose="020B0604020202020204" pitchFamily="34" charset="0"/>
                <a:ea typeface="Calibri" panose="020F0502020204030204" pitchFamily="34" charset="0"/>
              </a:rPr>
              <a:t>I got out of </a:t>
            </a:r>
            <a:r>
              <a:rPr lang="en-AU" sz="2000" b="1" dirty="0">
                <a:effectLst/>
                <a:latin typeface="Arial" panose="020B0604020202020204" pitchFamily="34" charset="0"/>
                <a:ea typeface="Calibri" panose="020F0502020204030204" pitchFamily="34" charset="0"/>
              </a:rPr>
              <a:t>detention’.</a:t>
            </a:r>
            <a:endParaRPr lang="en-AU" sz="2000" dirty="0">
              <a:solidFill>
                <a:schemeClr val="accent2"/>
              </a:solidFill>
              <a:ea typeface="Calibri" panose="020F0502020204030204" pitchFamily="34" charset="0"/>
            </a:endParaRPr>
          </a:p>
          <a:p>
            <a:r>
              <a:rPr lang="en-AU" sz="2000" kern="100" dirty="0">
                <a:solidFill>
                  <a:schemeClr val="accent2"/>
                </a:solidFill>
                <a:effectLst/>
                <a:latin typeface="+mj-lt"/>
                <a:ea typeface="Aptos" panose="020B0004020202020204" pitchFamily="34" charset="0"/>
                <a:cs typeface="Times New Roman" panose="02020603050405020304" pitchFamily="18" charset="0"/>
              </a:rPr>
              <a:t>Identify and discuss other examples of su</a:t>
            </a:r>
            <a:r>
              <a:rPr lang="en-AU" sz="2000" kern="100" dirty="0">
                <a:solidFill>
                  <a:schemeClr val="accent2"/>
                </a:solidFill>
                <a:latin typeface="+mj-lt"/>
                <a:ea typeface="Aptos" panose="020B0004020202020204" pitchFamily="34" charset="0"/>
                <a:cs typeface="Times New Roman" panose="02020603050405020304" pitchFamily="18" charset="0"/>
              </a:rPr>
              <a:t>bstitution within the text.</a:t>
            </a:r>
            <a:endParaRPr lang="en-AU" sz="2000" kern="100" dirty="0">
              <a:solidFill>
                <a:schemeClr val="accent2"/>
              </a:solidFill>
              <a:effectLst/>
              <a:latin typeface="+mj-lt"/>
              <a:ea typeface="Aptos" panose="020B000402020202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7987D496-3895-CC7D-AD32-609533665D0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28</a:t>
            </a:fld>
            <a:endParaRPr lang="en-AU"/>
          </a:p>
        </p:txBody>
      </p:sp>
    </p:spTree>
    <p:extLst>
      <p:ext uri="{BB962C8B-B14F-4D97-AF65-F5344CB8AC3E}">
        <p14:creationId xmlns:p14="http://schemas.microsoft.com/office/powerpoint/2010/main" val="138508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dirty="0">
                <a:latin typeface="+mj-lt"/>
              </a:rPr>
              <a:t>References (1)</a:t>
            </a: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484765"/>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dirty="0">
                <a:ln>
                  <a:noFill/>
                </a:ln>
                <a:solidFill>
                  <a:srgbClr val="FFFFFF"/>
                </a:solidFill>
                <a:effectLst/>
                <a:uLnTx/>
                <a:uFillTx/>
                <a:ea typeface="+mn-ea"/>
                <a:cs typeface="+mn-cs"/>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dirty="0">
                <a:ln>
                  <a:noFill/>
                </a:ln>
                <a:solidFill>
                  <a:srgbClr val="FFFFFF"/>
                </a:solidFill>
                <a:effectLst/>
                <a:uLnTx/>
                <a:uFillTx/>
                <a:ea typeface="+mn-ea"/>
                <a:cs typeface="+mn-cs"/>
              </a:rPr>
              <a:t>Please refer to the NESA Copyright Disclaimer for more information </a:t>
            </a:r>
            <a:r>
              <a:rPr kumimoji="0" lang="en-AU" sz="1100" b="0" i="0" u="none" strike="noStrike" kern="1200" cap="none" spc="0" normalizeH="0" baseline="0" noProof="0" dirty="0">
                <a:ln>
                  <a:noFill/>
                </a:ln>
                <a:solidFill>
                  <a:srgbClr val="CBEDFD"/>
                </a:solidFill>
                <a:effectLst/>
                <a:uLnTx/>
                <a:uFillTx/>
                <a:ea typeface="+mn-ea"/>
                <a:cs typeface="+mn-cs"/>
                <a:hlinkClick r:id="rId3">
                  <a:extLst>
                    <a:ext uri="{A12FA001-AC4F-418D-AE19-62706E023703}">
                      <ahyp:hlinkClr xmlns:ahyp="http://schemas.microsoft.com/office/drawing/2018/hyperlinkcolor" val="tx"/>
                    </a:ext>
                  </a:extLst>
                </a:hlinkClick>
              </a:rPr>
              <a:t>https://educationstandards.nsw.edu.au/wps/portal/nesa/mini-footer/copyright</a:t>
            </a:r>
            <a:r>
              <a:rPr kumimoji="0" lang="en-AU" sz="1100" b="0" i="0" u="none" strike="noStrike" kern="1200" cap="none" spc="0" normalizeH="0" baseline="0" noProof="0" dirty="0">
                <a:ln>
                  <a:noFill/>
                </a:ln>
                <a:solidFill>
                  <a:srgbClr val="FFFFFF"/>
                </a:solidFill>
                <a:effectLst/>
                <a:uLnTx/>
                <a:uFillTx/>
                <a:ea typeface="+mn-ea"/>
                <a:cs typeface="+mn-cs"/>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dirty="0">
                <a:ln>
                  <a:noFill/>
                </a:ln>
                <a:solidFill>
                  <a:srgbClr val="FFFFFF"/>
                </a:solidFill>
                <a:effectLst/>
                <a:uLnTx/>
                <a:uFillTx/>
                <a:ea typeface="+mn-ea"/>
                <a:cs typeface="+mn-cs"/>
              </a:rPr>
              <a:t>NESA holds the only official and up-to-date versions of the NSW Curriculum and syllabus documents. Please visit the NSW Education Standards Authority (NESA) website </a:t>
            </a:r>
            <a:r>
              <a:rPr kumimoji="0" lang="en-AU" sz="1100" b="0" i="0" u="none" strike="noStrike" kern="1200" cap="none" spc="0" normalizeH="0" baseline="0" noProof="0" dirty="0">
                <a:ln>
                  <a:noFill/>
                </a:ln>
                <a:solidFill>
                  <a:srgbClr val="CBEDFD"/>
                </a:solidFill>
                <a:effectLst/>
                <a:uLnTx/>
                <a:uFillTx/>
                <a:ea typeface="+mn-ea"/>
                <a:cs typeface="+mn-cs"/>
                <a:hlinkClick r:id="rId4">
                  <a:extLst>
                    <a:ext uri="{A12FA001-AC4F-418D-AE19-62706E023703}">
                      <ahyp:hlinkClr xmlns:ahyp="http://schemas.microsoft.com/office/drawing/2018/hyperlinkcolor" val="tx"/>
                    </a:ext>
                  </a:extLst>
                </a:hlinkClick>
              </a:rPr>
              <a:t>https://educationstandards.nsw.edu.au/wps/portal/nesa/home</a:t>
            </a:r>
            <a:r>
              <a:rPr kumimoji="0" lang="en-AU" sz="1100" b="0" i="0" u="none" strike="noStrike" kern="1200" cap="none" spc="0" normalizeH="0" baseline="0" noProof="0" dirty="0">
                <a:ln>
                  <a:noFill/>
                </a:ln>
                <a:solidFill>
                  <a:srgbClr val="CBEDFD"/>
                </a:solidFill>
                <a:effectLst/>
                <a:uLnTx/>
                <a:uFillTx/>
                <a:ea typeface="+mn-ea"/>
                <a:cs typeface="+mn-cs"/>
              </a:rPr>
              <a:t> </a:t>
            </a:r>
            <a:r>
              <a:rPr kumimoji="0" lang="en-AU" sz="1100" b="0" i="0" u="none" strike="noStrike" kern="1200" cap="none" spc="0" normalizeH="0" baseline="0" noProof="0" dirty="0">
                <a:ln>
                  <a:noFill/>
                </a:ln>
                <a:solidFill>
                  <a:srgbClr val="FFFFFF"/>
                </a:solidFill>
                <a:effectLst/>
                <a:uLnTx/>
                <a:uFillTx/>
                <a:ea typeface="+mn-ea"/>
                <a:cs typeface="+mn-cs"/>
              </a:rPr>
              <a:t>and the NSW Curriculum website </a:t>
            </a:r>
            <a:r>
              <a:rPr kumimoji="0" lang="en-AU" sz="1100" b="0" i="0" u="none" strike="noStrike" kern="1200" cap="none" spc="0" normalizeH="0" baseline="0" noProof="0" dirty="0">
                <a:ln>
                  <a:noFill/>
                </a:ln>
                <a:solidFill>
                  <a:srgbClr val="CBEDFD"/>
                </a:solidFill>
                <a:effectLst/>
                <a:uLnTx/>
                <a:uFillTx/>
                <a:ea typeface="+mn-ea"/>
                <a:cs typeface="+mn-cs"/>
                <a:hlinkClick r:id="rId5">
                  <a:extLst>
                    <a:ext uri="{A12FA001-AC4F-418D-AE19-62706E023703}">
                      <ahyp:hlinkClr xmlns:ahyp="http://schemas.microsoft.com/office/drawing/2018/hyperlinkcolor" val="tx"/>
                    </a:ext>
                  </a:extLst>
                </a:hlinkClick>
              </a:rPr>
              <a:t>https://curriculum.nsw.edu.au</a:t>
            </a:r>
            <a:r>
              <a:rPr kumimoji="0" lang="en-AU" sz="1100" b="0" i="0" u="none" strike="noStrike" kern="1200" cap="none" spc="0" normalizeH="0" baseline="0" noProof="0" dirty="0">
                <a:ln>
                  <a:noFill/>
                </a:ln>
                <a:solidFill>
                  <a:srgbClr val="FFFFFF"/>
                </a:solidFill>
                <a:effectLst/>
                <a:uLnTx/>
                <a:uFillTx/>
                <a:ea typeface="+mn-ea"/>
                <a:cs typeface="+mn-cs"/>
              </a:rPr>
              <a:t>.</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p:txBody>
          <a:bodyPr/>
          <a:lstStyle/>
          <a:p>
            <a:r>
              <a:rPr lang="en-AU" dirty="0">
                <a:latin typeface="+mn-lt"/>
              </a:rPr>
              <a:t>English K–10 © Syllabus NSW Education Standards Authority (NESA) for and on behalf of the Crown in right of the State of New South Wales, 2022.​​</a:t>
            </a:r>
          </a:p>
          <a:p>
            <a:r>
              <a:rPr lang="en-AU" dirty="0">
                <a:latin typeface="+mn-lt"/>
              </a:rPr>
              <a:t>Australian Education Research Organisation (AERO) (2024a) </a:t>
            </a:r>
            <a:r>
              <a:rPr lang="en-AU" dirty="0">
                <a:latin typeface="+mn-lt"/>
                <a:hlinkClick r:id="rId6"/>
              </a:rPr>
              <a:t>Explain learning objectives</a:t>
            </a:r>
            <a:r>
              <a:rPr lang="en-AU" dirty="0">
                <a:latin typeface="+mn-lt"/>
              </a:rPr>
              <a:t>, AERO, accessed 16 April 2024.</a:t>
            </a:r>
          </a:p>
          <a:p>
            <a:r>
              <a:rPr lang="en-AU" dirty="0">
                <a:latin typeface="+mn-lt"/>
              </a:rPr>
              <a:t>AERO (Australian Education Research Organisation) (2024b) </a:t>
            </a:r>
            <a:r>
              <a:rPr lang="en-AU" dirty="0">
                <a:latin typeface="+mn-lt"/>
                <a:hlinkClick r:id="rId7"/>
              </a:rPr>
              <a:t>Why explicit instruction works</a:t>
            </a:r>
            <a:r>
              <a:rPr lang="en-AU" dirty="0">
                <a:latin typeface="+mn-lt"/>
              </a:rPr>
              <a:t>, AERO website, accessed 16 April 2024.</a:t>
            </a:r>
          </a:p>
          <a:p>
            <a:r>
              <a:rPr lang="en-AU" dirty="0">
                <a:latin typeface="+mn-lt"/>
              </a:rPr>
              <a:t>Black P and Wiliam D (2018) ‘</a:t>
            </a:r>
            <a:r>
              <a:rPr lang="en-AU" dirty="0">
                <a:latin typeface="+mn-lt"/>
                <a:hlinkClick r:id="rId8"/>
              </a:rPr>
              <a:t>Classroom assessment and pedagogy</a:t>
            </a:r>
            <a:r>
              <a:rPr lang="en-AU" dirty="0">
                <a:latin typeface="+mn-lt"/>
              </a:rPr>
              <a:t>’, Assessment in Education Principles Policy and Practice, 25(1):1–25.</a:t>
            </a:r>
          </a:p>
          <a:p>
            <a:r>
              <a:rPr lang="en-AU" dirty="0">
                <a:latin typeface="+mn-lt"/>
              </a:rPr>
              <a:t>CESE (Centre for Education Statistics and Evaluation) (2017) </a:t>
            </a:r>
            <a:r>
              <a:rPr lang="en-AU" dirty="0">
                <a:latin typeface="+mn-lt"/>
                <a:hlinkClick r:id="rId9"/>
              </a:rPr>
              <a:t>Cognitive load theory: Research that teachers really need to understand</a:t>
            </a:r>
            <a:r>
              <a:rPr lang="en-AU" dirty="0">
                <a:latin typeface="+mn-lt"/>
              </a:rPr>
              <a:t>, NSW Department of Education, accessed 16 April 2024.</a:t>
            </a:r>
          </a:p>
          <a:p>
            <a:r>
              <a:rPr lang="en-AU" dirty="0">
                <a:latin typeface="+mn-lt"/>
              </a:rPr>
              <a:t>Clarke S (2014) Outstanding formative assessment: culture and practice, Hodder Education, Great Britain.</a:t>
            </a: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29</a:t>
            </a:fld>
            <a:endParaRPr lang="en-AU"/>
          </a:p>
        </p:txBody>
      </p:sp>
    </p:spTree>
    <p:extLst>
      <p:ext uri="{BB962C8B-B14F-4D97-AF65-F5344CB8AC3E}">
        <p14:creationId xmlns:p14="http://schemas.microsoft.com/office/powerpoint/2010/main" val="304193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696AA-1610-0ACE-1EFF-2370E636240D}"/>
              </a:ext>
            </a:extLst>
          </p:cNvPr>
          <p:cNvSpPr>
            <a:spLocks noGrp="1"/>
          </p:cNvSpPr>
          <p:nvPr>
            <p:ph type="title"/>
          </p:nvPr>
        </p:nvSpPr>
        <p:spPr/>
        <p:txBody>
          <a:bodyPr/>
          <a:lstStyle/>
          <a:p>
            <a:r>
              <a:rPr lang="en-US" err="1">
                <a:latin typeface="+mj-lt"/>
                <a:cs typeface="Arial"/>
              </a:rPr>
              <a:t>Licence</a:t>
            </a:r>
            <a:r>
              <a:rPr lang="en-US">
                <a:latin typeface="+mj-lt"/>
                <a:cs typeface="Arial"/>
              </a:rPr>
              <a:t> agreement details </a:t>
            </a:r>
            <a:endParaRPr lang="en-US">
              <a:latin typeface="+mj-lt"/>
            </a:endParaRPr>
          </a:p>
        </p:txBody>
      </p:sp>
      <p:sp>
        <p:nvSpPr>
          <p:cNvPr id="4" name="Text Placeholder 3">
            <a:extLst>
              <a:ext uri="{FF2B5EF4-FFF2-40B4-BE49-F238E27FC236}">
                <a16:creationId xmlns:a16="http://schemas.microsoft.com/office/drawing/2014/main" id="{F49DCE32-3DA5-47EE-0438-E458FEBF6A43}"/>
              </a:ext>
            </a:extLst>
          </p:cNvPr>
          <p:cNvSpPr>
            <a:spLocks noGrp="1"/>
          </p:cNvSpPr>
          <p:nvPr>
            <p:ph type="body" sz="quarter" idx="18"/>
          </p:nvPr>
        </p:nvSpPr>
        <p:spPr/>
        <p:txBody>
          <a:bodyPr/>
          <a:lstStyle/>
          <a:p>
            <a:r>
              <a:rPr lang="en-US">
                <a:latin typeface="+mj-lt"/>
              </a:rPr>
              <a:t>Core text 4 – memoir</a:t>
            </a:r>
          </a:p>
        </p:txBody>
      </p:sp>
      <p:sp>
        <p:nvSpPr>
          <p:cNvPr id="3" name="Text Placeholder 2">
            <a:extLst>
              <a:ext uri="{FF2B5EF4-FFF2-40B4-BE49-F238E27FC236}">
                <a16:creationId xmlns:a16="http://schemas.microsoft.com/office/drawing/2014/main" id="{375D3EE6-68A4-0B4D-9A99-958A70722F0F}"/>
              </a:ext>
            </a:extLst>
          </p:cNvPr>
          <p:cNvSpPr>
            <a:spLocks noGrp="1"/>
          </p:cNvSpPr>
          <p:nvPr>
            <p:ph type="body" sz="quarter" idx="17"/>
          </p:nvPr>
        </p:nvSpPr>
        <p:spPr/>
        <p:txBody>
          <a:bodyPr/>
          <a:lstStyle/>
          <a:p>
            <a:r>
              <a:rPr lang="en-AU" dirty="0">
                <a:latin typeface="+mn-lt"/>
              </a:rPr>
              <a:t>‘Salt Water’ by Mohammed Mohsin Jafari (2012), from </a:t>
            </a:r>
            <a:r>
              <a:rPr lang="en-AU" i="1" dirty="0">
                <a:latin typeface="+mn-lt"/>
              </a:rPr>
              <a:t>Paper Boats</a:t>
            </a:r>
            <a:r>
              <a:rPr lang="en-AU" dirty="0">
                <a:latin typeface="+mn-lt"/>
              </a:rPr>
              <a:t>, Cambridge University Press Australia ISBN: 9781107608887</a:t>
            </a:r>
          </a:p>
          <a:p>
            <a:r>
              <a:rPr lang="en-AU" dirty="0">
                <a:latin typeface="+mn-lt"/>
              </a:rPr>
              <a:t>Reproduced and made available for copying and communication by NSW Department of Education for its educational purposes with the permission of Cambridge University Press. This resource is licensed up until 31 March 2026.</a:t>
            </a:r>
          </a:p>
          <a:p>
            <a:endParaRPr lang="en-US" dirty="0">
              <a:latin typeface="+mn-lt"/>
            </a:endParaRPr>
          </a:p>
        </p:txBody>
      </p:sp>
      <p:sp>
        <p:nvSpPr>
          <p:cNvPr id="5" name="Slide Number Placeholder 4">
            <a:extLst>
              <a:ext uri="{FF2B5EF4-FFF2-40B4-BE49-F238E27FC236}">
                <a16:creationId xmlns:a16="http://schemas.microsoft.com/office/drawing/2014/main" id="{45DD7A22-4C3A-C117-6538-CC1488D2B914}"/>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3</a:t>
            </a:fld>
            <a:endParaRPr lang="en-AU"/>
          </a:p>
        </p:txBody>
      </p:sp>
    </p:spTree>
    <p:extLst>
      <p:ext uri="{BB962C8B-B14F-4D97-AF65-F5344CB8AC3E}">
        <p14:creationId xmlns:p14="http://schemas.microsoft.com/office/powerpoint/2010/main" val="186730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9FE967-2A3B-DBD7-BAE4-A22E427F9197}"/>
              </a:ext>
            </a:extLst>
          </p:cNvPr>
          <p:cNvSpPr>
            <a:spLocks noGrp="1"/>
          </p:cNvSpPr>
          <p:nvPr>
            <p:ph type="title"/>
          </p:nvPr>
        </p:nvSpPr>
        <p:spPr/>
        <p:txBody>
          <a:bodyPr/>
          <a:lstStyle/>
          <a:p>
            <a:r>
              <a:rPr lang="en-US" dirty="0">
                <a:latin typeface="+mj-lt"/>
              </a:rPr>
              <a:t>References (2)</a:t>
            </a:r>
            <a:endParaRPr lang="en-AU" dirty="0">
              <a:latin typeface="+mj-lt"/>
            </a:endParaRPr>
          </a:p>
        </p:txBody>
      </p:sp>
      <p:sp>
        <p:nvSpPr>
          <p:cNvPr id="6" name="Text Placeholder 5">
            <a:extLst>
              <a:ext uri="{FF2B5EF4-FFF2-40B4-BE49-F238E27FC236}">
                <a16:creationId xmlns:a16="http://schemas.microsoft.com/office/drawing/2014/main" id="{BAEF9BB2-D59A-ED00-68D6-8AE889AC0C52}"/>
              </a:ext>
            </a:extLst>
          </p:cNvPr>
          <p:cNvSpPr>
            <a:spLocks noGrp="1"/>
          </p:cNvSpPr>
          <p:nvPr>
            <p:ph type="body" sz="quarter" idx="17"/>
          </p:nvPr>
        </p:nvSpPr>
        <p:spPr/>
        <p:txBody>
          <a:bodyPr/>
          <a:lstStyle/>
          <a:p>
            <a:r>
              <a:rPr lang="en-AU" sz="1200" dirty="0">
                <a:latin typeface="+mn-lt"/>
              </a:rPr>
              <a:t>Clarke S, Timperley H, Hattie J (2003) Unlocking formative assessment: Practical strategies for enhancing students’ learning in the primary and intermediate classroom, Hodder Moa Beckett, Auckland NZ, 2003.</a:t>
            </a:r>
          </a:p>
          <a:p>
            <a:r>
              <a:rPr lang="en-AU" sz="1200" dirty="0">
                <a:latin typeface="+mn-lt"/>
              </a:rPr>
              <a:t>Griffin P (2018) Assessment for teaching, Cambridge University Press. </a:t>
            </a:r>
          </a:p>
          <a:p>
            <a:r>
              <a:rPr lang="en-AU" sz="1200" dirty="0">
                <a:latin typeface="+mn-lt"/>
              </a:rPr>
              <a:t>State of New South Wales (Department of Education) (2024.) </a:t>
            </a:r>
            <a:r>
              <a:rPr lang="en-AU" sz="1200" dirty="0">
                <a:latin typeface="+mn-lt"/>
                <a:hlinkClick r:id="rId2"/>
              </a:rPr>
              <a:t>Explicit teaching strategies</a:t>
            </a:r>
            <a:r>
              <a:rPr lang="en-AU" sz="1200" dirty="0">
                <a:latin typeface="+mn-lt"/>
              </a:rPr>
              <a:t>, NSW Department of Education website, accessed 5 April 2024. </a:t>
            </a:r>
          </a:p>
          <a:p>
            <a:r>
              <a:rPr lang="en-AU" sz="1200" dirty="0">
                <a:latin typeface="+mn-lt"/>
              </a:rPr>
              <a:t>State of New South Wales (Department of Education) (2024) the </a:t>
            </a:r>
            <a:r>
              <a:rPr lang="en-AU" sz="1200" dirty="0">
                <a:latin typeface="+mn-lt"/>
                <a:hlinkClick r:id="rId3"/>
              </a:rPr>
              <a:t>Explicit teaching – Driving learning and engagement</a:t>
            </a:r>
            <a:r>
              <a:rPr lang="en-AU" sz="1200" dirty="0">
                <a:latin typeface="+mn-lt"/>
              </a:rPr>
              <a:t>, Centre for Education Statistics and Evaluation website, accessed 5 April 2024. </a:t>
            </a:r>
          </a:p>
          <a:p>
            <a:r>
              <a:rPr lang="en-AU" sz="1200" dirty="0">
                <a:latin typeface="+mn-lt"/>
              </a:rPr>
              <a:t>State of New South Wales (Department of Education) (n.d.) </a:t>
            </a:r>
            <a:r>
              <a:rPr lang="en-AU" sz="1200" dirty="0">
                <a:latin typeface="+mn-lt"/>
                <a:hlinkClick r:id="rId4"/>
              </a:rPr>
              <a:t>Digital Learning Selector</a:t>
            </a:r>
            <a:r>
              <a:rPr lang="en-AU" sz="1200" dirty="0">
                <a:latin typeface="+mn-lt"/>
              </a:rPr>
              <a:t>, NSW Department of Education website, accessed 5 April 2024. </a:t>
            </a:r>
          </a:p>
          <a:p>
            <a:r>
              <a:rPr lang="en-AU" sz="1200" dirty="0">
                <a:latin typeface="+mn-lt"/>
              </a:rPr>
              <a:t>Wiliam D (2014) ‘</a:t>
            </a:r>
            <a:r>
              <a:rPr lang="en-AU" sz="1200" dirty="0">
                <a:latin typeface="+mn-lt"/>
                <a:hlinkClick r:id="rId5"/>
              </a:rPr>
              <a:t>The right questions, the right way </a:t>
            </a:r>
            <a:r>
              <a:rPr lang="en-AU" sz="1200" dirty="0">
                <a:latin typeface="+mn-lt"/>
              </a:rPr>
              <a:t>’, Educational Leadership, 71(6).</a:t>
            </a:r>
          </a:p>
        </p:txBody>
      </p:sp>
      <p:sp>
        <p:nvSpPr>
          <p:cNvPr id="2" name="Slide Number Placeholder 1">
            <a:extLst>
              <a:ext uri="{FF2B5EF4-FFF2-40B4-BE49-F238E27FC236}">
                <a16:creationId xmlns:a16="http://schemas.microsoft.com/office/drawing/2014/main" id="{8A29FD9F-594B-2340-C797-37862B340A7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30</a:t>
            </a:fld>
            <a:endParaRPr lang="en-AU"/>
          </a:p>
        </p:txBody>
      </p:sp>
    </p:spTree>
    <p:extLst>
      <p:ext uri="{BB962C8B-B14F-4D97-AF65-F5344CB8AC3E}">
        <p14:creationId xmlns:p14="http://schemas.microsoft.com/office/powerpoint/2010/main" val="1634966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p:txBody>
          <a:bodyPr/>
          <a:lstStyle/>
          <a:p>
            <a:r>
              <a:rPr lang="en-AU">
                <a:latin typeface="+mj-lt"/>
              </a:rPr>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dirty="0">
                <a:latin typeface="+mj-lt"/>
              </a:rPr>
              <a:t>© State of New South Wales (Department of Education), 2025</a:t>
            </a:r>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rPr>
              <a:t>.</a:t>
            </a:r>
          </a:p>
          <a:p>
            <a:pPr algn="l">
              <a:lnSpc>
                <a:spcPct val="150000"/>
              </a:lnSpc>
              <a:spcAft>
                <a:spcPts val="600"/>
              </a:spcAft>
            </a:pPr>
            <a:r>
              <a:rPr lang="en-AU" sz="1200" dirty="0">
                <a:solidFill>
                  <a:schemeClr val="bg1"/>
                </a:solidFill>
              </a:rPr>
              <a:t>This license allows you to share and adapt the material for any purpose, even commercially.</a:t>
            </a:r>
          </a:p>
          <a:p>
            <a:pPr algn="l">
              <a:lnSpc>
                <a:spcPct val="150000"/>
              </a:lnSpc>
              <a:spcAft>
                <a:spcPts val="600"/>
              </a:spcAft>
            </a:pPr>
            <a:r>
              <a:rPr lang="en-AU" sz="1200" dirty="0">
                <a:solidFill>
                  <a:schemeClr val="bg1"/>
                </a:solidFill>
              </a:rPr>
              <a:t>Attribution should be given to © State of New South Wales (Department of Education), 2025.</a:t>
            </a:r>
          </a:p>
          <a:p>
            <a:pPr algn="l">
              <a:lnSpc>
                <a:spcPct val="150000"/>
              </a:lnSpc>
            </a:pPr>
            <a:r>
              <a:rPr lang="en-AU" sz="1200" dirty="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algn="l">
              <a:lnSpc>
                <a:spcPct val="150000"/>
              </a:lnSpc>
              <a:spcAft>
                <a:spcPts val="600"/>
              </a:spcAft>
            </a:pPr>
            <a:r>
              <a:rPr lang="en-AU" sz="1200" dirty="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algn="l">
              <a:lnSpc>
                <a:spcPct val="150000"/>
              </a:lnSpc>
              <a:spcAft>
                <a:spcPts val="600"/>
              </a:spcAft>
            </a:pPr>
            <a:r>
              <a:rPr lang="en-AU" sz="1200" dirty="0">
                <a:solidFill>
                  <a:schemeClr val="bg1"/>
                </a:solidFill>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rPr>
              <a:t>Copyright Act 1968 </a:t>
            </a:r>
            <a:r>
              <a:rPr lang="en-AU" sz="1200" dirty="0">
                <a:solidFill>
                  <a:schemeClr val="bg1"/>
                </a:solidFill>
              </a:rPr>
              <a:t>(</a:t>
            </a:r>
            <a:r>
              <a:rPr lang="en-AU" sz="1200" dirty="0" err="1">
                <a:solidFill>
                  <a:schemeClr val="bg1"/>
                </a:solidFill>
              </a:rPr>
              <a:t>Cth</a:t>
            </a:r>
            <a:r>
              <a:rPr lang="en-AU" sz="1200" dirty="0">
                <a:solidFill>
                  <a:schemeClr val="bg1"/>
                </a:solidFill>
              </a:rPr>
              <a:t>). The department accepts no responsibility for content on third-party websites. </a:t>
            </a:r>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35B477-A32D-CD58-C6E1-C556C865B85D}"/>
              </a:ext>
            </a:extLst>
          </p:cNvPr>
          <p:cNvSpPr>
            <a:spLocks noGrp="1"/>
          </p:cNvSpPr>
          <p:nvPr>
            <p:ph type="title"/>
          </p:nvPr>
        </p:nvSpPr>
        <p:spPr/>
        <p:txBody>
          <a:bodyPr/>
          <a:lstStyle/>
          <a:p>
            <a:r>
              <a:rPr lang="en-AU">
                <a:latin typeface="+mj-lt"/>
              </a:rPr>
              <a:t>Text complexity details</a:t>
            </a:r>
          </a:p>
        </p:txBody>
      </p:sp>
      <p:sp>
        <p:nvSpPr>
          <p:cNvPr id="5" name="Text Placeholder 4">
            <a:extLst>
              <a:ext uri="{FF2B5EF4-FFF2-40B4-BE49-F238E27FC236}">
                <a16:creationId xmlns:a16="http://schemas.microsoft.com/office/drawing/2014/main" id="{9C517CBD-29A8-5369-6B6A-ACE8E454C637}"/>
              </a:ext>
            </a:extLst>
          </p:cNvPr>
          <p:cNvSpPr>
            <a:spLocks noGrp="1"/>
          </p:cNvSpPr>
          <p:nvPr>
            <p:ph type="body" sz="quarter" idx="17"/>
          </p:nvPr>
        </p:nvSpPr>
        <p:spPr/>
        <p:txBody>
          <a:bodyPr/>
          <a:lstStyle/>
          <a:p>
            <a:pPr>
              <a:lnSpc>
                <a:spcPct val="150000"/>
              </a:lnSpc>
              <a:spcBef>
                <a:spcPts val="1200"/>
              </a:spcBef>
            </a:pPr>
            <a:r>
              <a:rPr lang="en-AU" sz="1800" dirty="0">
                <a:effectLst/>
                <a:latin typeface="+mn-lt"/>
                <a:ea typeface="Calibri" panose="020F0502020204030204" pitchFamily="34" charset="0"/>
              </a:rPr>
              <a:t>This short memoir contains a range of markers which align with the complex level of the Text complexity scale as per the </a:t>
            </a:r>
            <a:r>
              <a:rPr lang="en-AU" sz="1800" u="sng" dirty="0">
                <a:solidFill>
                  <a:srgbClr val="2F5496"/>
                </a:solidFill>
                <a:effectLst/>
                <a:latin typeface="+mn-lt"/>
                <a:ea typeface="Calibri" panose="020F0502020204030204" pitchFamily="34" charset="0"/>
                <a:hlinkClick r:id="rId3"/>
              </a:rPr>
              <a:t>National Literacy Learning Progression (NLLP) (V3)</a:t>
            </a:r>
            <a:r>
              <a:rPr lang="en-AU" sz="1800" u="sng" dirty="0">
                <a:solidFill>
                  <a:srgbClr val="2F5496"/>
                </a:solidFill>
                <a:effectLst/>
                <a:latin typeface="+mn-lt"/>
                <a:ea typeface="Calibri" panose="020F0502020204030204" pitchFamily="34" charset="0"/>
              </a:rPr>
              <a:t>.</a:t>
            </a:r>
            <a:r>
              <a:rPr lang="en-AU" sz="1800" dirty="0">
                <a:effectLst/>
                <a:latin typeface="+mn-lt"/>
                <a:ea typeface="Calibri" panose="020F0502020204030204" pitchFamily="34" charset="0"/>
              </a:rPr>
              <a:t> It provides students opportunities to engage with a short text containing synthesised ideas from </a:t>
            </a:r>
            <a:r>
              <a:rPr lang="en-AU" sz="1800" dirty="0">
                <a:solidFill>
                  <a:schemeClr val="tx2"/>
                </a:solidFill>
                <a:effectLst/>
                <a:latin typeface="+mn-lt"/>
                <a:ea typeface="Calibri" panose="020F0502020204030204" pitchFamily="34" charset="0"/>
              </a:rPr>
              <a:t>a clear and sustained authorial position</a:t>
            </a:r>
            <a:r>
              <a:rPr lang="en-AU" sz="1800" dirty="0">
                <a:effectLst/>
                <a:latin typeface="+mn-lt"/>
                <a:ea typeface="Calibri" panose="020F0502020204030204" pitchFamily="34" charset="0"/>
              </a:rPr>
              <a:t>. The text contains discussion and descriptions containing </a:t>
            </a:r>
            <a:r>
              <a:rPr lang="en-AU" sz="1800" dirty="0">
                <a:solidFill>
                  <a:schemeClr val="tx2"/>
                </a:solidFill>
                <a:effectLst/>
                <a:latin typeface="+mn-lt"/>
                <a:ea typeface="Calibri" panose="020F0502020204030204" pitchFamily="34" charset="0"/>
              </a:rPr>
              <a:t>complex multiclause sentences</a:t>
            </a:r>
            <a:r>
              <a:rPr lang="en-AU" sz="1800" dirty="0">
                <a:effectLst/>
                <a:latin typeface="+mn-lt"/>
                <a:ea typeface="Calibri" panose="020F0502020204030204" pitchFamily="34" charset="0"/>
              </a:rPr>
              <a:t>, </a:t>
            </a:r>
            <a:r>
              <a:rPr lang="en-AU" sz="1800" dirty="0">
                <a:solidFill>
                  <a:schemeClr val="tx2"/>
                </a:solidFill>
                <a:effectLst/>
                <a:latin typeface="+mn-lt"/>
                <a:ea typeface="Calibri" panose="020F0502020204030204" pitchFamily="34" charset="0"/>
              </a:rPr>
              <a:t>non-literal descriptive details </a:t>
            </a:r>
            <a:r>
              <a:rPr lang="en-AU" sz="1800" dirty="0">
                <a:effectLst/>
                <a:latin typeface="+mn-lt"/>
                <a:ea typeface="Calibri" panose="020F0502020204030204" pitchFamily="34" charset="0"/>
              </a:rPr>
              <a:t>and challenging ideas such as the experiences of detention.</a:t>
            </a:r>
          </a:p>
          <a:p>
            <a:r>
              <a:rPr lang="en-AU" sz="1800" dirty="0">
                <a:effectLst/>
                <a:latin typeface="+mn-lt"/>
                <a:ea typeface="Calibri" panose="020F0502020204030204" pitchFamily="34" charset="0"/>
              </a:rPr>
              <a:t>The text helps meet the </a:t>
            </a:r>
            <a:r>
              <a:rPr lang="en-AU" sz="1800" u="sng" dirty="0">
                <a:solidFill>
                  <a:srgbClr val="2F5496"/>
                </a:solidFill>
                <a:effectLst/>
                <a:latin typeface="+mn-lt"/>
                <a:ea typeface="Calibri" panose="020F0502020204030204" pitchFamily="34" charset="0"/>
                <a:hlinkClick r:id="rId4"/>
              </a:rPr>
              <a:t>Text requirements for English 7–10</a:t>
            </a:r>
            <a:r>
              <a:rPr lang="en-AU" sz="1800" dirty="0">
                <a:effectLst/>
                <a:latin typeface="+mn-lt"/>
                <a:ea typeface="Calibri" panose="020F0502020204030204" pitchFamily="34" charset="0"/>
              </a:rPr>
              <a:t> as it is a short non-fiction text from a collection of memoirs. The text is by an Australian author and represents intercultural and diverse experiences from a range of cultural perspectives.</a:t>
            </a:r>
            <a:r>
              <a:rPr lang="en-AU" sz="1800" b="1" dirty="0">
                <a:effectLst/>
                <a:latin typeface="+mn-lt"/>
                <a:ea typeface="Calibri" panose="020F0502020204030204" pitchFamily="34" charset="0"/>
              </a:rPr>
              <a:t> </a:t>
            </a:r>
            <a:endParaRPr lang="en-AU" dirty="0">
              <a:latin typeface="+mn-lt"/>
            </a:endParaRPr>
          </a:p>
        </p:txBody>
      </p:sp>
      <p:sp>
        <p:nvSpPr>
          <p:cNvPr id="2" name="Slide Number Placeholder 1">
            <a:extLst>
              <a:ext uri="{FF2B5EF4-FFF2-40B4-BE49-F238E27FC236}">
                <a16:creationId xmlns:a16="http://schemas.microsoft.com/office/drawing/2014/main" id="{F465DA58-CE9B-D9F4-99E2-18DAF73D695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4</a:t>
            </a:fld>
            <a:endParaRPr lang="en-AU"/>
          </a:p>
        </p:txBody>
      </p:sp>
    </p:spTree>
    <p:extLst>
      <p:ext uri="{BB962C8B-B14F-4D97-AF65-F5344CB8AC3E}">
        <p14:creationId xmlns:p14="http://schemas.microsoft.com/office/powerpoint/2010/main" val="3335403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346830-A0C7-9D95-31DC-A77B445F770B}"/>
              </a:ext>
            </a:extLst>
          </p:cNvPr>
          <p:cNvSpPr>
            <a:spLocks noGrp="1"/>
          </p:cNvSpPr>
          <p:nvPr>
            <p:ph type="title"/>
          </p:nvPr>
        </p:nvSpPr>
        <p:spPr/>
        <p:txBody>
          <a:bodyPr/>
          <a:lstStyle/>
          <a:p>
            <a:r>
              <a:rPr lang="en-GB">
                <a:latin typeface="+mj-lt"/>
              </a:rPr>
              <a:t>Lessons</a:t>
            </a:r>
          </a:p>
        </p:txBody>
      </p:sp>
      <p:grpSp>
        <p:nvGrpSpPr>
          <p:cNvPr id="9" name="Group 8" descr="1. Argument and perspective">
            <a:extLst>
              <a:ext uri="{FF2B5EF4-FFF2-40B4-BE49-F238E27FC236}">
                <a16:creationId xmlns:a16="http://schemas.microsoft.com/office/drawing/2014/main" id="{6E432123-265F-4823-6BC7-93278439D004}"/>
              </a:ext>
            </a:extLst>
          </p:cNvPr>
          <p:cNvGrpSpPr/>
          <p:nvPr/>
        </p:nvGrpSpPr>
        <p:grpSpPr>
          <a:xfrm>
            <a:off x="360000" y="1266959"/>
            <a:ext cx="4775638" cy="1045440"/>
            <a:chOff x="360000" y="1266959"/>
            <a:chExt cx="4775638" cy="1045440"/>
          </a:xfrm>
        </p:grpSpPr>
        <p:sp>
          <p:nvSpPr>
            <p:cNvPr id="10" name="Rectangle: Rounded Corners 9">
              <a:extLst>
                <a:ext uri="{FF2B5EF4-FFF2-40B4-BE49-F238E27FC236}">
                  <a16:creationId xmlns:a16="http://schemas.microsoft.com/office/drawing/2014/main" id="{BB32B6DB-937A-4F5F-E77B-ACC0D24EDAAE}"/>
                </a:ext>
                <a:ext uri="{C183D7F6-B498-43B3-948B-1728B52AA6E4}">
                  <adec:decorative xmlns:adec="http://schemas.microsoft.com/office/drawing/2017/decorative" val="1"/>
                </a:ext>
              </a:extLst>
            </p:cNvPr>
            <p:cNvSpPr/>
            <p:nvPr/>
          </p:nvSpPr>
          <p:spPr>
            <a:xfrm>
              <a:off x="1037782" y="13309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dirty="0">
                  <a:solidFill>
                    <a:schemeClr val="accent1"/>
                  </a:solidFill>
                  <a:latin typeface="+mj-lt"/>
                  <a:hlinkClick r:id="rId3" action="ppaction://hlinksldjump"/>
                </a:rPr>
                <a:t>Argument and perspective</a:t>
              </a:r>
              <a:endParaRPr lang="en-US" dirty="0">
                <a:solidFill>
                  <a:schemeClr val="accent1"/>
                </a:solidFill>
                <a:latin typeface="+mj-lt"/>
              </a:endParaRPr>
            </a:p>
          </p:txBody>
        </p:sp>
        <p:sp>
          <p:nvSpPr>
            <p:cNvPr id="11" name="Oval 10">
              <a:hlinkClick r:id="rId4" action="ppaction://hlinksldjump"/>
              <a:extLst>
                <a:ext uri="{FF2B5EF4-FFF2-40B4-BE49-F238E27FC236}">
                  <a16:creationId xmlns:a16="http://schemas.microsoft.com/office/drawing/2014/main" id="{ACD4260E-054E-CE8B-69DA-A8205438F982}"/>
                </a:ext>
              </a:extLst>
            </p:cNvPr>
            <p:cNvSpPr/>
            <p:nvPr/>
          </p:nvSpPr>
          <p:spPr>
            <a:xfrm>
              <a:off x="360000" y="12669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1</a:t>
              </a:r>
            </a:p>
          </p:txBody>
        </p:sp>
      </p:grpSp>
      <p:grpSp>
        <p:nvGrpSpPr>
          <p:cNvPr id="12" name="Group 11" descr="2.Persuasive writing language features">
            <a:extLst>
              <a:ext uri="{FF2B5EF4-FFF2-40B4-BE49-F238E27FC236}">
                <a16:creationId xmlns:a16="http://schemas.microsoft.com/office/drawing/2014/main" id="{BCD3D1E5-46B9-800C-F67E-4BD95377E9E3}"/>
              </a:ext>
            </a:extLst>
          </p:cNvPr>
          <p:cNvGrpSpPr/>
          <p:nvPr/>
        </p:nvGrpSpPr>
        <p:grpSpPr>
          <a:xfrm>
            <a:off x="360000" y="2362859"/>
            <a:ext cx="4775638" cy="1045440"/>
            <a:chOff x="360000" y="2362859"/>
            <a:chExt cx="4775638" cy="1045440"/>
          </a:xfrm>
        </p:grpSpPr>
        <p:sp>
          <p:nvSpPr>
            <p:cNvPr id="13" name="Rectangle: Rounded Corners 12">
              <a:extLst>
                <a:ext uri="{FF2B5EF4-FFF2-40B4-BE49-F238E27FC236}">
                  <a16:creationId xmlns:a16="http://schemas.microsoft.com/office/drawing/2014/main" id="{60AC3D43-2BA4-05B1-F7EE-78A335A6E6FC}"/>
                </a:ext>
                <a:ext uri="{C183D7F6-B498-43B3-948B-1728B52AA6E4}">
                  <adec:decorative xmlns:adec="http://schemas.microsoft.com/office/drawing/2017/decorative" val="1"/>
                </a:ext>
              </a:extLst>
            </p:cNvPr>
            <p:cNvSpPr/>
            <p:nvPr/>
          </p:nvSpPr>
          <p:spPr>
            <a:xfrm>
              <a:off x="1037782" y="24268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dirty="0">
                  <a:solidFill>
                    <a:schemeClr val="accent1"/>
                  </a:solidFill>
                  <a:latin typeface="+mj-lt"/>
                  <a:hlinkClick r:id="rId5" action="ppaction://hlinksldjump"/>
                </a:rPr>
                <a:t>Persuasive writing language features</a:t>
              </a:r>
              <a:endParaRPr lang="en-US" dirty="0">
                <a:solidFill>
                  <a:schemeClr val="accent1"/>
                </a:solidFill>
                <a:latin typeface="+mj-lt"/>
              </a:endParaRPr>
            </a:p>
          </p:txBody>
        </p:sp>
        <p:sp>
          <p:nvSpPr>
            <p:cNvPr id="14" name="Oval 13">
              <a:hlinkClick r:id="rId4" action="ppaction://hlinksldjump"/>
              <a:extLst>
                <a:ext uri="{FF2B5EF4-FFF2-40B4-BE49-F238E27FC236}">
                  <a16:creationId xmlns:a16="http://schemas.microsoft.com/office/drawing/2014/main" id="{4FC60110-786C-BD3D-36B4-BDD4A7FA0FEB}"/>
                </a:ext>
              </a:extLst>
            </p:cNvPr>
            <p:cNvSpPr/>
            <p:nvPr/>
          </p:nvSpPr>
          <p:spPr>
            <a:xfrm>
              <a:off x="360000" y="23628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grpSp>
        <p:nvGrpSpPr>
          <p:cNvPr id="15" name="Group 14" descr="3. Imaginative writing style">
            <a:extLst>
              <a:ext uri="{FF2B5EF4-FFF2-40B4-BE49-F238E27FC236}">
                <a16:creationId xmlns:a16="http://schemas.microsoft.com/office/drawing/2014/main" id="{70FD5157-F7F0-1A6B-CA95-250F0A7627AC}"/>
              </a:ext>
            </a:extLst>
          </p:cNvPr>
          <p:cNvGrpSpPr/>
          <p:nvPr/>
        </p:nvGrpSpPr>
        <p:grpSpPr>
          <a:xfrm>
            <a:off x="360000" y="3458759"/>
            <a:ext cx="4775638" cy="1045440"/>
            <a:chOff x="360000" y="3458759"/>
            <a:chExt cx="4775638" cy="1045440"/>
          </a:xfrm>
        </p:grpSpPr>
        <p:sp>
          <p:nvSpPr>
            <p:cNvPr id="16" name="Rectangle: Rounded Corners 15">
              <a:extLst>
                <a:ext uri="{FF2B5EF4-FFF2-40B4-BE49-F238E27FC236}">
                  <a16:creationId xmlns:a16="http://schemas.microsoft.com/office/drawing/2014/main" id="{CD8A937E-7E32-9B02-D400-9332FF7E4A4D}"/>
                </a:ext>
                <a:ext uri="{C183D7F6-B498-43B3-948B-1728B52AA6E4}">
                  <adec:decorative xmlns:adec="http://schemas.microsoft.com/office/drawing/2017/decorative" val="1"/>
                </a:ext>
              </a:extLst>
            </p:cNvPr>
            <p:cNvSpPr/>
            <p:nvPr/>
          </p:nvSpPr>
          <p:spPr>
            <a:xfrm>
              <a:off x="1037782" y="35227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dirty="0">
                  <a:solidFill>
                    <a:schemeClr val="accent1"/>
                  </a:solidFill>
                  <a:latin typeface="+mj-lt"/>
                  <a:hlinkClick r:id="rId6" action="ppaction://hlinksldjump"/>
                </a:rPr>
                <a:t>Imaginative writing style</a:t>
              </a:r>
              <a:endParaRPr lang="en-US" dirty="0">
                <a:solidFill>
                  <a:schemeClr val="accent1"/>
                </a:solidFill>
                <a:latin typeface="+mj-lt"/>
              </a:endParaRPr>
            </a:p>
          </p:txBody>
        </p:sp>
        <p:sp>
          <p:nvSpPr>
            <p:cNvPr id="17" name="Oval 16">
              <a:hlinkClick r:id="rId4" action="ppaction://hlinksldjump"/>
              <a:extLst>
                <a:ext uri="{FF2B5EF4-FFF2-40B4-BE49-F238E27FC236}">
                  <a16:creationId xmlns:a16="http://schemas.microsoft.com/office/drawing/2014/main" id="{2D38F9CC-DCAE-EB79-5B47-D0417CBC517D}"/>
                </a:ext>
              </a:extLst>
            </p:cNvPr>
            <p:cNvSpPr/>
            <p:nvPr/>
          </p:nvSpPr>
          <p:spPr>
            <a:xfrm>
              <a:off x="360000" y="34587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3</a:t>
              </a:r>
            </a:p>
          </p:txBody>
        </p:sp>
      </p:grpSp>
      <p:grpSp>
        <p:nvGrpSpPr>
          <p:cNvPr id="18" name="Group 17" descr="4. Describing the writer’s voice">
            <a:extLst>
              <a:ext uri="{FF2B5EF4-FFF2-40B4-BE49-F238E27FC236}">
                <a16:creationId xmlns:a16="http://schemas.microsoft.com/office/drawing/2014/main" id="{DFAF6FFE-C3E0-E5B1-F897-9D37703C6C4F}"/>
              </a:ext>
            </a:extLst>
          </p:cNvPr>
          <p:cNvGrpSpPr/>
          <p:nvPr/>
        </p:nvGrpSpPr>
        <p:grpSpPr>
          <a:xfrm>
            <a:off x="360000" y="4554659"/>
            <a:ext cx="4775638" cy="1045440"/>
            <a:chOff x="360000" y="4554659"/>
            <a:chExt cx="4775638" cy="1045440"/>
          </a:xfrm>
        </p:grpSpPr>
        <p:sp>
          <p:nvSpPr>
            <p:cNvPr id="19" name="Rectangle: Rounded Corners 18">
              <a:extLst>
                <a:ext uri="{FF2B5EF4-FFF2-40B4-BE49-F238E27FC236}">
                  <a16:creationId xmlns:a16="http://schemas.microsoft.com/office/drawing/2014/main" id="{732C0CDB-2D98-E5E3-5848-469F6CB985CC}"/>
                </a:ext>
                <a:ext uri="{C183D7F6-B498-43B3-948B-1728B52AA6E4}">
                  <adec:decorative xmlns:adec="http://schemas.microsoft.com/office/drawing/2017/decorative" val="1"/>
                </a:ext>
              </a:extLst>
            </p:cNvPr>
            <p:cNvSpPr/>
            <p:nvPr/>
          </p:nvSpPr>
          <p:spPr>
            <a:xfrm>
              <a:off x="1037782" y="4618682"/>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dirty="0">
                  <a:solidFill>
                    <a:schemeClr val="accent1"/>
                  </a:solidFill>
                  <a:latin typeface="+mj-lt"/>
                  <a:hlinkClick r:id="rId7" action="ppaction://hlinksldjump"/>
                </a:rPr>
                <a:t>Describing the writer’s voice</a:t>
              </a:r>
              <a:endParaRPr lang="en-US" dirty="0">
                <a:solidFill>
                  <a:schemeClr val="accent1"/>
                </a:solidFill>
                <a:latin typeface="+mj-lt"/>
              </a:endParaRPr>
            </a:p>
          </p:txBody>
        </p:sp>
        <p:sp>
          <p:nvSpPr>
            <p:cNvPr id="32" name="Oval 31">
              <a:hlinkClick r:id="rId4" action="ppaction://hlinksldjump"/>
              <a:extLst>
                <a:ext uri="{FF2B5EF4-FFF2-40B4-BE49-F238E27FC236}">
                  <a16:creationId xmlns:a16="http://schemas.microsoft.com/office/drawing/2014/main" id="{193F46C2-762F-5BAB-42FD-C41E4C0DFF56}"/>
                </a:ext>
              </a:extLst>
            </p:cNvPr>
            <p:cNvSpPr/>
            <p:nvPr/>
          </p:nvSpPr>
          <p:spPr>
            <a:xfrm>
              <a:off x="360000" y="45546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4</a:t>
              </a:r>
            </a:p>
          </p:txBody>
        </p:sp>
      </p:grpSp>
      <p:grpSp>
        <p:nvGrpSpPr>
          <p:cNvPr id="33" name="Group 32" descr="5. Annotating cohesion">
            <a:extLst>
              <a:ext uri="{FF2B5EF4-FFF2-40B4-BE49-F238E27FC236}">
                <a16:creationId xmlns:a16="http://schemas.microsoft.com/office/drawing/2014/main" id="{F2556225-4310-18CD-A95C-22A82974B1A0}"/>
              </a:ext>
            </a:extLst>
          </p:cNvPr>
          <p:cNvGrpSpPr/>
          <p:nvPr/>
        </p:nvGrpSpPr>
        <p:grpSpPr>
          <a:xfrm>
            <a:off x="360000" y="5650560"/>
            <a:ext cx="4775638" cy="1045440"/>
            <a:chOff x="360000" y="5650560"/>
            <a:chExt cx="4775638" cy="1045440"/>
          </a:xfrm>
        </p:grpSpPr>
        <p:sp>
          <p:nvSpPr>
            <p:cNvPr id="34" name="Rectangle: Rounded Corners 33">
              <a:extLst>
                <a:ext uri="{FF2B5EF4-FFF2-40B4-BE49-F238E27FC236}">
                  <a16:creationId xmlns:a16="http://schemas.microsoft.com/office/drawing/2014/main" id="{13A191AB-C7E8-EFE9-35F4-E737E0706BED}"/>
                </a:ext>
                <a:ext uri="{C183D7F6-B498-43B3-948B-1728B52AA6E4}">
                  <adec:decorative xmlns:adec="http://schemas.microsoft.com/office/drawing/2017/decorative" val="1"/>
                </a:ext>
              </a:extLst>
            </p:cNvPr>
            <p:cNvSpPr/>
            <p:nvPr/>
          </p:nvSpPr>
          <p:spPr>
            <a:xfrm>
              <a:off x="1037782" y="5714583"/>
              <a:ext cx="4097856"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dirty="0">
                  <a:solidFill>
                    <a:schemeClr val="accent1"/>
                  </a:solidFill>
                  <a:latin typeface="+mj-lt"/>
                  <a:hlinkClick r:id="rId8" action="ppaction://hlinksldjump"/>
                </a:rPr>
                <a:t>Annotating cohesion</a:t>
              </a:r>
              <a:endParaRPr lang="en-US" dirty="0">
                <a:solidFill>
                  <a:schemeClr val="accent1"/>
                </a:solidFill>
                <a:latin typeface="+mj-lt"/>
              </a:endParaRPr>
            </a:p>
          </p:txBody>
        </p:sp>
        <p:sp>
          <p:nvSpPr>
            <p:cNvPr id="35" name="Oval 34">
              <a:hlinkClick r:id="rId4" action="ppaction://hlinksldjump"/>
              <a:extLst>
                <a:ext uri="{FF2B5EF4-FFF2-40B4-BE49-F238E27FC236}">
                  <a16:creationId xmlns:a16="http://schemas.microsoft.com/office/drawing/2014/main" id="{7AE262F7-7EA1-86C4-9523-51F73E0052B3}"/>
                </a:ext>
              </a:extLst>
            </p:cNvPr>
            <p:cNvSpPr/>
            <p:nvPr/>
          </p:nvSpPr>
          <p:spPr>
            <a:xfrm>
              <a:off x="360000" y="5650560"/>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5</a:t>
              </a:r>
            </a:p>
          </p:txBody>
        </p:sp>
      </p:grpSp>
      <p:sp>
        <p:nvSpPr>
          <p:cNvPr id="3" name="Slide Number Placeholder 2">
            <a:extLst>
              <a:ext uri="{FF2B5EF4-FFF2-40B4-BE49-F238E27FC236}">
                <a16:creationId xmlns:a16="http://schemas.microsoft.com/office/drawing/2014/main" id="{ECB95D0D-4DB2-95D7-03B3-689505E4E1B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5</a:t>
            </a:fld>
            <a:endParaRPr lang="en-AU"/>
          </a:p>
        </p:txBody>
      </p:sp>
    </p:spTree>
    <p:extLst>
      <p:ext uri="{BB962C8B-B14F-4D97-AF65-F5344CB8AC3E}">
        <p14:creationId xmlns:p14="http://schemas.microsoft.com/office/powerpoint/2010/main" val="89850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a:latin typeface="+mj-lt"/>
              </a:rPr>
              <a:t>Sharing learning intentions and success criteria</a:t>
            </a:r>
          </a:p>
        </p:txBody>
      </p:sp>
    </p:spTree>
    <p:extLst>
      <p:ext uri="{BB962C8B-B14F-4D97-AF65-F5344CB8AC3E}">
        <p14:creationId xmlns:p14="http://schemas.microsoft.com/office/powerpoint/2010/main" val="236516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E6A87E-8352-0E8F-5677-2D3F86A4C16A}"/>
              </a:ext>
            </a:extLst>
          </p:cNvPr>
          <p:cNvSpPr>
            <a:spLocks noGrp="1"/>
          </p:cNvSpPr>
          <p:nvPr>
            <p:ph type="title"/>
          </p:nvPr>
        </p:nvSpPr>
        <p:spPr/>
        <p:txBody>
          <a:bodyPr/>
          <a:lstStyle/>
          <a:p>
            <a:r>
              <a:rPr lang="en-AU" dirty="0">
                <a:latin typeface="+mj-lt"/>
              </a:rPr>
              <a:t>Learning intentions and success criteria</a:t>
            </a:r>
          </a:p>
        </p:txBody>
      </p:sp>
      <p:sp>
        <p:nvSpPr>
          <p:cNvPr id="4" name="Picture Placeholder 3">
            <a:extLst>
              <a:ext uri="{FF2B5EF4-FFF2-40B4-BE49-F238E27FC236}">
                <a16:creationId xmlns:a16="http://schemas.microsoft.com/office/drawing/2014/main" id="{9D625852-B68B-CB80-E69F-0903D1674FE6}"/>
              </a:ext>
            </a:extLst>
          </p:cNvPr>
          <p:cNvSpPr>
            <a:spLocks noGrp="1"/>
          </p:cNvSpPr>
          <p:nvPr>
            <p:ph type="pic" sz="quarter" idx="13"/>
          </p:nvPr>
        </p:nvSpPr>
        <p:spPr/>
        <p:txBody>
          <a:bodyPr/>
          <a:lstStyle/>
          <a:p>
            <a:pPr>
              <a:lnSpc>
                <a:spcPct val="150000"/>
              </a:lnSpc>
            </a:pPr>
            <a:r>
              <a:rPr lang="en-AU" sz="2000" b="1" dirty="0">
                <a:solidFill>
                  <a:schemeClr val="accent1"/>
                </a:solidFill>
                <a:latin typeface="+mj-lt"/>
                <a:cs typeface="Arial" panose="020B0604020202020204" pitchFamily="34" charset="0"/>
              </a:rPr>
              <a:t>We are learning to</a:t>
            </a:r>
            <a:endParaRPr lang="en-AU" sz="2000" b="1" dirty="0">
              <a:solidFill>
                <a:schemeClr val="accent1"/>
              </a:solidFill>
              <a:latin typeface="+mj-lt"/>
              <a:ea typeface="+mn-lt"/>
              <a:cs typeface="Arial" panose="020B0604020202020204" pitchFamily="34" charset="0"/>
            </a:endParaRPr>
          </a:p>
          <a:p>
            <a:pPr marL="342900" marR="0" lvl="0" indent="-342900">
              <a:buFont typeface="Arial"/>
              <a:buChar char="•"/>
            </a:pPr>
            <a:r>
              <a:rPr lang="en-AU" dirty="0">
                <a:latin typeface="+mn-lt"/>
              </a:rPr>
              <a:t>understand the ways in which argument and perspective are revealed in a memoir text</a:t>
            </a:r>
          </a:p>
          <a:p>
            <a:pPr marL="342900" marR="0" lvl="0" indent="-342900">
              <a:buFont typeface="Arial"/>
              <a:buChar char="•"/>
            </a:pPr>
            <a:r>
              <a:rPr lang="en-AU" dirty="0">
                <a:latin typeface="+mn-lt"/>
              </a:rPr>
              <a:t>be aware of the balance between imaginative writing styles, and persuasive writing language features, in a memoir text.</a:t>
            </a:r>
          </a:p>
          <a:p>
            <a:pPr>
              <a:lnSpc>
                <a:spcPct val="150000"/>
              </a:lnSpc>
            </a:pPr>
            <a:r>
              <a:rPr lang="en-AU" sz="2000" b="1" dirty="0">
                <a:solidFill>
                  <a:schemeClr val="accent1"/>
                </a:solidFill>
                <a:latin typeface="+mj-lt"/>
                <a:cs typeface="Arial" panose="020B0604020202020204" pitchFamily="34" charset="0"/>
              </a:rPr>
              <a:t>We can</a:t>
            </a:r>
            <a:endParaRPr lang="en-US" sz="2000" dirty="0">
              <a:solidFill>
                <a:schemeClr val="accent1"/>
              </a:solidFill>
              <a:latin typeface="+mj-lt"/>
              <a:cs typeface="Arial" panose="020B0604020202020204" pitchFamily="34" charset="0"/>
            </a:endParaRPr>
          </a:p>
          <a:p>
            <a:pPr marL="342900" indent="-342900">
              <a:lnSpc>
                <a:spcPct val="150000"/>
              </a:lnSpc>
              <a:buFont typeface="Arial"/>
              <a:buChar char="•"/>
            </a:pPr>
            <a:r>
              <a:rPr lang="en-AU" sz="2000" dirty="0">
                <a:latin typeface="+mn-lt"/>
                <a:cs typeface="Arial" panose="020B0604020202020204" pitchFamily="34" charset="0"/>
              </a:rPr>
              <a:t>[classroom teacher to insert co-constructed success criteria]</a:t>
            </a:r>
            <a:endParaRPr lang="en-US" sz="2000" dirty="0">
              <a:latin typeface="+mn-lt"/>
              <a:cs typeface="Arial" panose="020B0604020202020204" pitchFamily="34" charset="0"/>
            </a:endParaRPr>
          </a:p>
          <a:p>
            <a:pPr marL="342900" indent="-342900">
              <a:lnSpc>
                <a:spcPct val="150000"/>
              </a:lnSpc>
              <a:buFont typeface="Arial"/>
              <a:buChar char="•"/>
            </a:pPr>
            <a:r>
              <a:rPr lang="en-AU" sz="2000" dirty="0">
                <a:latin typeface="+mn-lt"/>
                <a:ea typeface="+mn-lt"/>
                <a:cs typeface="Arial" panose="020B0604020202020204" pitchFamily="34" charset="0"/>
              </a:rPr>
              <a:t>[classroom teacher to insert co-constructed success criteria]</a:t>
            </a:r>
            <a:endParaRPr lang="en-US" sz="2000" dirty="0">
              <a:latin typeface="+mn-lt"/>
              <a:ea typeface="+mn-lt"/>
              <a:cs typeface="Arial" panose="020B0604020202020204" pitchFamily="34" charset="0"/>
            </a:endParaRPr>
          </a:p>
          <a:p>
            <a:pPr marL="342900" indent="-342900">
              <a:lnSpc>
                <a:spcPct val="150000"/>
              </a:lnSpc>
              <a:buFont typeface="Arial"/>
              <a:buChar char="•"/>
            </a:pPr>
            <a:r>
              <a:rPr lang="en-AU" sz="2000" dirty="0">
                <a:latin typeface="+mn-lt"/>
                <a:ea typeface="+mn-lt"/>
                <a:cs typeface="Arial" panose="020B0604020202020204" pitchFamily="34" charset="0"/>
              </a:rPr>
              <a:t>[classroom teacher to insert co-constructed success criteria].</a:t>
            </a:r>
            <a:endParaRPr lang="en-AU" dirty="0">
              <a:latin typeface="+mn-lt"/>
              <a:cs typeface="Arial" panose="020B0604020202020204" pitchFamily="34" charset="0"/>
            </a:endParaRPr>
          </a:p>
          <a:p>
            <a:endParaRPr lang="en-AU" dirty="0"/>
          </a:p>
        </p:txBody>
      </p:sp>
      <p:sp>
        <p:nvSpPr>
          <p:cNvPr id="2" name="Slide Number Placeholder 1">
            <a:extLst>
              <a:ext uri="{FF2B5EF4-FFF2-40B4-BE49-F238E27FC236}">
                <a16:creationId xmlns:a16="http://schemas.microsoft.com/office/drawing/2014/main" id="{19C0759C-7815-62EE-E606-EBC3C273B1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7</a:t>
            </a:fld>
            <a:endParaRPr lang="en-AU"/>
          </a:p>
        </p:txBody>
      </p:sp>
    </p:spTree>
    <p:extLst>
      <p:ext uri="{BB962C8B-B14F-4D97-AF65-F5344CB8AC3E}">
        <p14:creationId xmlns:p14="http://schemas.microsoft.com/office/powerpoint/2010/main" val="3648967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EB969-6A84-FC5A-DF0F-0632333D2058}"/>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88B5323-0284-6857-0032-473171C03788}"/>
              </a:ext>
            </a:extLst>
          </p:cNvPr>
          <p:cNvSpPr>
            <a:spLocks noGrp="1"/>
          </p:cNvSpPr>
          <p:nvPr>
            <p:ph type="ctrTitle"/>
          </p:nvPr>
        </p:nvSpPr>
        <p:spPr/>
        <p:txBody>
          <a:bodyPr/>
          <a:lstStyle/>
          <a:p>
            <a:r>
              <a:rPr lang="en-AU" kern="100" dirty="0">
                <a:effectLst/>
                <a:latin typeface="+mj-lt"/>
                <a:ea typeface="Aptos" panose="020B0004020202020204" pitchFamily="34" charset="0"/>
                <a:cs typeface="Times New Roman" panose="02020603050405020304" pitchFamily="18" charset="0"/>
              </a:rPr>
              <a:t>Argument and perspective – purpose of a hybrid text (memoir)</a:t>
            </a:r>
            <a:endParaRPr lang="en-US" dirty="0"/>
          </a:p>
        </p:txBody>
      </p:sp>
    </p:spTree>
    <p:extLst>
      <p:ext uri="{BB962C8B-B14F-4D97-AF65-F5344CB8AC3E}">
        <p14:creationId xmlns:p14="http://schemas.microsoft.com/office/powerpoint/2010/main" val="2863478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5496F7-7D4F-422B-EF92-09A1B854EBB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A5EAAA6-3AF8-BDE3-A5B4-F735EF8B12C2}"/>
              </a:ext>
            </a:extLst>
          </p:cNvPr>
          <p:cNvSpPr>
            <a:spLocks noGrp="1"/>
          </p:cNvSpPr>
          <p:nvPr>
            <p:ph type="title"/>
          </p:nvPr>
        </p:nvSpPr>
        <p:spPr>
          <a:xfrm>
            <a:off x="360000" y="360000"/>
            <a:ext cx="11484000" cy="545601"/>
          </a:xfrm>
        </p:spPr>
        <p:txBody>
          <a:bodyPr/>
          <a:lstStyle/>
          <a:p>
            <a:r>
              <a:rPr lang="en-AU" dirty="0">
                <a:latin typeface="+mj-lt"/>
              </a:rPr>
              <a:t>Text complexity</a:t>
            </a:r>
          </a:p>
        </p:txBody>
      </p:sp>
      <p:sp>
        <p:nvSpPr>
          <p:cNvPr id="4" name="Text Placeholder 3">
            <a:extLst>
              <a:ext uri="{FF2B5EF4-FFF2-40B4-BE49-F238E27FC236}">
                <a16:creationId xmlns:a16="http://schemas.microsoft.com/office/drawing/2014/main" id="{0924BD42-2B77-91A4-7C7E-CCE810D34AB1}"/>
              </a:ext>
            </a:extLst>
          </p:cNvPr>
          <p:cNvSpPr>
            <a:spLocks noGrp="1"/>
          </p:cNvSpPr>
          <p:nvPr>
            <p:ph type="body" sz="quarter" idx="18"/>
          </p:nvPr>
        </p:nvSpPr>
        <p:spPr>
          <a:xfrm>
            <a:off x="360000" y="982520"/>
            <a:ext cx="11484000" cy="310015"/>
          </a:xfrm>
        </p:spPr>
        <p:txBody>
          <a:bodyPr/>
          <a:lstStyle/>
          <a:p>
            <a:r>
              <a:rPr lang="en-AU" dirty="0">
                <a:latin typeface="+mj-lt"/>
              </a:rPr>
              <a:t>NESA requires students to study a range of texts</a:t>
            </a:r>
          </a:p>
        </p:txBody>
      </p:sp>
      <p:sp>
        <p:nvSpPr>
          <p:cNvPr id="5" name="Content Placeholder 4">
            <a:extLst>
              <a:ext uri="{FF2B5EF4-FFF2-40B4-BE49-F238E27FC236}">
                <a16:creationId xmlns:a16="http://schemas.microsoft.com/office/drawing/2014/main" id="{3E4B7EFF-8F6D-1C0D-8C0E-AB4F9EE8C410}"/>
              </a:ext>
            </a:extLst>
          </p:cNvPr>
          <p:cNvSpPr>
            <a:spLocks noGrp="1"/>
          </p:cNvSpPr>
          <p:nvPr>
            <p:ph type="body" sz="quarter" idx="4294967295"/>
          </p:nvPr>
        </p:nvSpPr>
        <p:spPr>
          <a:xfrm>
            <a:off x="360000" y="1701112"/>
            <a:ext cx="5185394" cy="4719161"/>
          </a:xfrm>
        </p:spPr>
        <p:txBody>
          <a:bodyPr/>
          <a:lstStyle/>
          <a:p>
            <a:pPr marL="0" marR="0">
              <a:spcAft>
                <a:spcPts val="600"/>
              </a:spcAft>
            </a:pPr>
            <a:r>
              <a:rPr lang="en-AU" sz="1800" b="1" spc="-10" dirty="0">
                <a:solidFill>
                  <a:srgbClr val="002664"/>
                </a:solidFill>
                <a:effectLst/>
                <a:latin typeface="+mj-lt"/>
                <a:ea typeface="Calibri" panose="020F0502020204030204" pitchFamily="34" charset="0"/>
                <a:cs typeface="Arial" panose="020B0604020202020204" pitchFamily="34" charset="0"/>
              </a:rPr>
              <a:t>NESA says (2024)</a:t>
            </a:r>
          </a:p>
          <a:p>
            <a:pPr marL="0" marR="0">
              <a:spcAft>
                <a:spcPts val="600"/>
              </a:spcAft>
            </a:pPr>
            <a:r>
              <a:rPr lang="en-AU" sz="1800" spc="-10" dirty="0">
                <a:effectLst/>
                <a:latin typeface="+mn-lt"/>
                <a:ea typeface="Calibri" panose="020F0502020204030204" pitchFamily="34" charset="0"/>
                <a:cs typeface="Arial" panose="020B0604020202020204" pitchFamily="34" charset="0"/>
              </a:rPr>
              <a:t>Text complexity may vary in:</a:t>
            </a:r>
          </a:p>
          <a:p>
            <a:pPr marL="285750" marR="25400" lvl="0" indent="-285750">
              <a:spcAft>
                <a:spcPts val="600"/>
              </a:spcAft>
              <a:buClr>
                <a:srgbClr val="280070"/>
              </a:buClr>
              <a:buFont typeface="Arial" panose="020B0604020202020204" pitchFamily="34" charset="0"/>
              <a:buChar char="•"/>
            </a:pPr>
            <a:r>
              <a:rPr lang="en-US" sz="1800" u="none" strike="noStrike" dirty="0">
                <a:effectLst/>
                <a:latin typeface="+mn-lt"/>
                <a:ea typeface="Arial" panose="020B0604020202020204" pitchFamily="34" charset="0"/>
              </a:rPr>
              <a:t>ideas or knowledge</a:t>
            </a:r>
            <a:endParaRPr lang="en-AU" sz="1800" u="none" strike="noStrike" dirty="0">
              <a:effectLst/>
              <a:latin typeface="+mn-lt"/>
              <a:ea typeface="Arial" panose="020B0604020202020204" pitchFamily="34" charset="0"/>
            </a:endParaRPr>
          </a:p>
          <a:p>
            <a:pPr marL="285750" marR="25400" lvl="0" indent="-285750">
              <a:spcAft>
                <a:spcPts val="600"/>
              </a:spcAft>
              <a:buClr>
                <a:srgbClr val="280070"/>
              </a:buClr>
              <a:buFont typeface="Arial" panose="020B0604020202020204" pitchFamily="34" charset="0"/>
              <a:buChar char="•"/>
            </a:pPr>
            <a:r>
              <a:rPr lang="en-US" sz="1800" u="none" strike="noStrike" dirty="0">
                <a:effectLst/>
                <a:latin typeface="+mn-lt"/>
                <a:ea typeface="Arial" panose="020B0604020202020204" pitchFamily="34" charset="0"/>
              </a:rPr>
              <a:t>structure</a:t>
            </a:r>
            <a:endParaRPr lang="en-AU" sz="1800" u="none" strike="noStrike" dirty="0">
              <a:effectLst/>
              <a:latin typeface="+mn-lt"/>
              <a:ea typeface="Arial" panose="020B0604020202020204" pitchFamily="34" charset="0"/>
            </a:endParaRPr>
          </a:p>
          <a:p>
            <a:pPr marL="285750" marR="25400" lvl="0" indent="-285750">
              <a:spcAft>
                <a:spcPts val="600"/>
              </a:spcAft>
              <a:buClr>
                <a:srgbClr val="280070"/>
              </a:buClr>
              <a:buFont typeface="Arial" panose="020B0604020202020204" pitchFamily="34" charset="0"/>
              <a:buChar char="•"/>
            </a:pPr>
            <a:r>
              <a:rPr lang="en-US" sz="1800" u="none" strike="noStrike" dirty="0">
                <a:effectLst/>
                <a:latin typeface="+mn-lt"/>
                <a:ea typeface="Arial" panose="020B0604020202020204" pitchFamily="34" charset="0"/>
              </a:rPr>
              <a:t>vocabulary</a:t>
            </a:r>
            <a:endParaRPr lang="en-AU" sz="1800" u="none" strike="noStrike" dirty="0">
              <a:effectLst/>
              <a:latin typeface="+mn-lt"/>
              <a:ea typeface="Arial" panose="020B0604020202020204" pitchFamily="34" charset="0"/>
            </a:endParaRPr>
          </a:p>
          <a:p>
            <a:pPr marL="285750" marR="25400" lvl="0" indent="-285750">
              <a:spcAft>
                <a:spcPts val="600"/>
              </a:spcAft>
              <a:buClr>
                <a:srgbClr val="280070"/>
              </a:buClr>
              <a:buFont typeface="Arial" panose="020B0604020202020204" pitchFamily="34" charset="0"/>
              <a:buChar char="•"/>
            </a:pPr>
            <a:r>
              <a:rPr lang="en-US" sz="1800" u="none" strike="noStrike" dirty="0">
                <a:effectLst/>
                <a:latin typeface="+mn-lt"/>
                <a:ea typeface="Arial" panose="020B0604020202020204" pitchFamily="34" charset="0"/>
              </a:rPr>
              <a:t>sentence complexity</a:t>
            </a:r>
            <a:endParaRPr lang="en-AU" sz="1800" u="none" strike="noStrike" dirty="0">
              <a:effectLst/>
              <a:latin typeface="+mn-lt"/>
              <a:ea typeface="Arial" panose="020B0604020202020204" pitchFamily="34" charset="0"/>
            </a:endParaRPr>
          </a:p>
          <a:p>
            <a:pPr marL="285750" marR="25400" lvl="0" indent="-285750">
              <a:spcAft>
                <a:spcPts val="600"/>
              </a:spcAft>
              <a:buClr>
                <a:srgbClr val="280070"/>
              </a:buClr>
              <a:buFont typeface="Arial" panose="020B0604020202020204" pitchFamily="34" charset="0"/>
              <a:buChar char="•"/>
            </a:pPr>
            <a:r>
              <a:rPr lang="en-US" sz="1800" u="none" strike="noStrike" dirty="0">
                <a:effectLst/>
                <a:latin typeface="+mn-lt"/>
                <a:ea typeface="Arial" panose="020B0604020202020204" pitchFamily="34" charset="0"/>
              </a:rPr>
              <a:t>levels of meaning or subtlety</a:t>
            </a:r>
            <a:endParaRPr lang="en-AU" sz="1800" u="none" strike="noStrike" dirty="0">
              <a:effectLst/>
              <a:latin typeface="+mn-lt"/>
              <a:ea typeface="Arial" panose="020B0604020202020204" pitchFamily="34" charset="0"/>
            </a:endParaRPr>
          </a:p>
          <a:p>
            <a:pPr marL="285750" marR="25400" lvl="0" indent="-285750">
              <a:spcAft>
                <a:spcPts val="600"/>
              </a:spcAft>
              <a:buClr>
                <a:srgbClr val="280070"/>
              </a:buClr>
              <a:buFont typeface="Arial" panose="020B0604020202020204" pitchFamily="34" charset="0"/>
              <a:buChar char="•"/>
            </a:pPr>
            <a:r>
              <a:rPr lang="en-US" sz="1800" u="none" strike="noStrike" dirty="0">
                <a:effectLst/>
                <a:latin typeface="+mn-lt"/>
                <a:ea typeface="Arial" panose="020B0604020202020204" pitchFamily="34" charset="0"/>
              </a:rPr>
              <a:t>modal elements.</a:t>
            </a:r>
            <a:endParaRPr lang="en-AU" sz="1800" u="none" strike="noStrike" dirty="0">
              <a:effectLst/>
              <a:latin typeface="+mn-lt"/>
              <a:ea typeface="Arial" panose="020B0604020202020204" pitchFamily="34" charset="0"/>
            </a:endParaRPr>
          </a:p>
          <a:p>
            <a:pPr marL="0" marR="0">
              <a:spcAft>
                <a:spcPts val="600"/>
              </a:spcAft>
            </a:pPr>
            <a:r>
              <a:rPr lang="en-AU" sz="1800" spc="-10" dirty="0">
                <a:effectLst/>
                <a:latin typeface="+mn-lt"/>
                <a:ea typeface="Calibri" panose="020F0502020204030204" pitchFamily="34" charset="0"/>
                <a:cs typeface="Arial" panose="020B0604020202020204" pitchFamily="34" charset="0"/>
              </a:rPr>
              <a:t>Most texts combine simple, predictable, moderately complex and highly complex features. </a:t>
            </a:r>
            <a:endParaRPr lang="en-AU" sz="1800" dirty="0">
              <a:latin typeface="+mn-lt"/>
            </a:endParaRPr>
          </a:p>
        </p:txBody>
      </p:sp>
      <p:sp>
        <p:nvSpPr>
          <p:cNvPr id="6" name="Picture Placeholder 5">
            <a:extLst>
              <a:ext uri="{FF2B5EF4-FFF2-40B4-BE49-F238E27FC236}">
                <a16:creationId xmlns:a16="http://schemas.microsoft.com/office/drawing/2014/main" id="{79B511E7-076D-A507-0F1D-B78805409BE3}"/>
              </a:ext>
            </a:extLst>
          </p:cNvPr>
          <p:cNvSpPr>
            <a:spLocks noGrp="1"/>
          </p:cNvSpPr>
          <p:nvPr>
            <p:ph type="pic" sz="quarter" idx="4294967295"/>
          </p:nvPr>
        </p:nvSpPr>
        <p:spPr>
          <a:xfrm>
            <a:off x="6096000" y="1701112"/>
            <a:ext cx="5507037" cy="4814888"/>
          </a:xfrm>
        </p:spPr>
        <p:txBody>
          <a:bodyPr/>
          <a:lstStyle/>
          <a:p>
            <a:pPr algn="l" rtl="0" fontAlgn="base">
              <a:lnSpc>
                <a:spcPts val="2925"/>
              </a:lnSpc>
              <a:spcAft>
                <a:spcPts val="600"/>
              </a:spcAft>
            </a:pPr>
            <a:r>
              <a:rPr lang="en-AU" sz="1800" b="1" i="0" u="none" strike="noStrike" dirty="0">
                <a:solidFill>
                  <a:schemeClr val="tx2"/>
                </a:solidFill>
                <a:effectLst/>
                <a:latin typeface="+mj-lt"/>
              </a:rPr>
              <a:t>Grammar in context</a:t>
            </a:r>
            <a:r>
              <a:rPr lang="en-US" sz="1800" b="1" i="0" dirty="0">
                <a:solidFill>
                  <a:schemeClr val="tx2"/>
                </a:solidFill>
                <a:effectLst/>
                <a:latin typeface="+mj-lt"/>
              </a:rPr>
              <a:t>​</a:t>
            </a:r>
          </a:p>
          <a:p>
            <a:pPr algn="l" rtl="0" fontAlgn="base">
              <a:spcAft>
                <a:spcPts val="600"/>
              </a:spcAft>
            </a:pPr>
            <a:r>
              <a:rPr lang="en-AU" sz="1800" b="0" i="0" u="none" strike="noStrike" dirty="0">
                <a:solidFill>
                  <a:schemeClr val="tx2"/>
                </a:solidFill>
                <a:effectLst/>
                <a:latin typeface="+mn-lt"/>
              </a:rPr>
              <a:t>How do the hybrid elements of ‘Salt Water’ add to the text complexity?</a:t>
            </a:r>
            <a:endParaRPr lang="en-AU" sz="1800" dirty="0">
              <a:solidFill>
                <a:schemeClr val="tx2"/>
              </a:solidFill>
              <a:latin typeface="+mn-lt"/>
            </a:endParaRPr>
          </a:p>
          <a:p>
            <a:pPr marR="0" lvl="0">
              <a:spcBef>
                <a:spcPts val="3600"/>
              </a:spcBef>
              <a:spcAft>
                <a:spcPts val="0"/>
              </a:spcAft>
            </a:pPr>
            <a:r>
              <a:rPr lang="en-AU" sz="1800" b="0" i="0" dirty="0">
                <a:solidFill>
                  <a:schemeClr val="tx2"/>
                </a:solidFill>
                <a:effectLst/>
                <a:latin typeface="+mn-lt"/>
              </a:rPr>
              <a:t>How do the </a:t>
            </a:r>
            <a:r>
              <a:rPr lang="en-AU" sz="1800" dirty="0">
                <a:solidFill>
                  <a:schemeClr val="tx2"/>
                </a:solidFill>
                <a:effectLst/>
                <a:latin typeface="+mn-lt"/>
                <a:ea typeface="Calibri" panose="020F0502020204030204" pitchFamily="34" charset="0"/>
              </a:rPr>
              <a:t>features of persuasive texts and memoirs effectively engage responders?</a:t>
            </a:r>
          </a:p>
          <a:p>
            <a:pPr algn="l" rtl="0" fontAlgn="base">
              <a:lnSpc>
                <a:spcPts val="2925"/>
              </a:lnSpc>
              <a:spcAft>
                <a:spcPts val="600"/>
              </a:spcAft>
            </a:pPr>
            <a:endParaRPr lang="en-US" sz="1800" b="0" i="0" dirty="0">
              <a:solidFill>
                <a:srgbClr val="22272B"/>
              </a:solidFill>
              <a:effectLst/>
              <a:latin typeface="+mn-lt"/>
            </a:endParaRPr>
          </a:p>
          <a:p>
            <a:pPr>
              <a:spcAft>
                <a:spcPts val="600"/>
              </a:spcAft>
            </a:pPr>
            <a:endParaRPr lang="en-AU" sz="1800" dirty="0">
              <a:latin typeface="+mn-lt"/>
            </a:endParaRPr>
          </a:p>
        </p:txBody>
      </p:sp>
      <p:sp>
        <p:nvSpPr>
          <p:cNvPr id="2" name="Slide Number Placeholder 1">
            <a:extLst>
              <a:ext uri="{FF2B5EF4-FFF2-40B4-BE49-F238E27FC236}">
                <a16:creationId xmlns:a16="http://schemas.microsoft.com/office/drawing/2014/main" id="{33A26C53-F36E-5F04-A96D-35E848E1E051}"/>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9</a:t>
            </a:fld>
            <a:endParaRPr lang="en-AU"/>
          </a:p>
        </p:txBody>
      </p:sp>
    </p:spTree>
    <p:extLst>
      <p:ext uri="{BB962C8B-B14F-4D97-AF65-F5344CB8AC3E}">
        <p14:creationId xmlns:p14="http://schemas.microsoft.com/office/powerpoint/2010/main" val="230994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1" id="{98D72BBF-9DFB-4703-A10A-3D04BF39C611}" vid="{E5DF0675-1073-40E7-AE87-3170FA1911D5}"/>
    </a:ext>
  </a:extLst>
</a:theme>
</file>

<file path=ppt/theme/theme2.xml><?xml version="1.0" encoding="utf-8"?>
<a:theme xmlns:a="http://schemas.openxmlformats.org/drawingml/2006/main" name="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8" id="{5B7CFD80-9B3F-274A-83E4-7C2C4402A121}" vid="{8F029A35-CC8A-F847-83C7-786F3DC187F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BC20BCFB223D4189F17F47419ECBA2" ma:contentTypeVersion="14" ma:contentTypeDescription="Create a new document." ma:contentTypeScope="" ma:versionID="2d03496e235b9d817491fa7cea2b6e4e">
  <xsd:schema xmlns:xsd="http://www.w3.org/2001/XMLSchema" xmlns:xs="http://www.w3.org/2001/XMLSchema" xmlns:p="http://schemas.microsoft.com/office/2006/metadata/properties" xmlns:ns2="98740c54-966f-451d-a76c-e38eb7fddd55" xmlns:ns3="094ce8ca-8c20-4eb0-bb23-b47a1c76b753" targetNamespace="http://schemas.microsoft.com/office/2006/metadata/properties" ma:root="true" ma:fieldsID="1621bbbc198d165ad4696d5eadb2c4b9" ns2:_="" ns3:_="">
    <xsd:import namespace="98740c54-966f-451d-a76c-e38eb7fddd55"/>
    <xsd:import namespace="094ce8ca-8c20-4eb0-bb23-b47a1c76b7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740c54-966f-451d-a76c-e38eb7fdd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f47cd6-212f-4ea2-b6af-f1d1e47bdba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4ce8ca-8c20-4eb0-bb23-b47a1c76b75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8740c54-966f-451d-a76c-e38eb7fddd5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D335A51-ED84-4322-9479-1BA03A660919}"/>
</file>

<file path=customXml/itemProps2.xml><?xml version="1.0" encoding="utf-8"?>
<ds:datastoreItem xmlns:ds="http://schemas.openxmlformats.org/officeDocument/2006/customXml" ds:itemID="{C698C3B1-DE9E-45D0-BDAE-43D2E401B19A}"/>
</file>

<file path=customXml/itemProps3.xml><?xml version="1.0" encoding="utf-8"?>
<ds:datastoreItem xmlns:ds="http://schemas.openxmlformats.org/officeDocument/2006/customXml" ds:itemID="{927AF98A-2C01-426D-8129-4AA439FA7B64}"/>
</file>

<file path=docProps/app.xml><?xml version="1.0" encoding="utf-8"?>
<Properties xmlns="http://schemas.openxmlformats.org/officeDocument/2006/extended-properties" xmlns:vt="http://schemas.openxmlformats.org/officeDocument/2006/docPropsVTypes">
  <Template>student-facing-secondary-template-v1.4</Template>
  <TotalTime>0</TotalTime>
  <Words>5819</Words>
  <Application>Microsoft Office PowerPoint</Application>
  <PresentationFormat>Widescreen</PresentationFormat>
  <Paragraphs>318</Paragraphs>
  <Slides>31</Slides>
  <Notes>29</Notes>
  <HiddenSlides>3</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31</vt:i4>
      </vt:variant>
    </vt:vector>
  </HeadingPairs>
  <TitlesOfParts>
    <vt:vector size="40" baseType="lpstr">
      <vt:lpstr>Symbol</vt:lpstr>
      <vt:lpstr>Arial</vt:lpstr>
      <vt:lpstr>Times New Roman</vt:lpstr>
      <vt:lpstr>Calibri</vt:lpstr>
      <vt:lpstr>Public Sans</vt:lpstr>
      <vt:lpstr>Aptos</vt:lpstr>
      <vt:lpstr>Open Sans</vt:lpstr>
      <vt:lpstr>1_NSWG Corporate</vt:lpstr>
      <vt:lpstr>NSWG Corporate</vt:lpstr>
      <vt:lpstr>Instructions for use</vt:lpstr>
      <vt:lpstr>Text annotations – ‘Salt Water’ – Jafari</vt:lpstr>
      <vt:lpstr>Licence agreement details </vt:lpstr>
      <vt:lpstr>Text complexity details</vt:lpstr>
      <vt:lpstr>Lessons</vt:lpstr>
      <vt:lpstr>Sharing learning intentions and success criteria</vt:lpstr>
      <vt:lpstr>Learning intentions and success criteria</vt:lpstr>
      <vt:lpstr>Argument and perspective – purpose of a hybrid text (memoir)</vt:lpstr>
      <vt:lpstr>Text complexity</vt:lpstr>
      <vt:lpstr>Persuasive writing language features</vt:lpstr>
      <vt:lpstr>Direct address and first-person point of view</vt:lpstr>
      <vt:lpstr>Repetition for emphasis</vt:lpstr>
      <vt:lpstr>Imaginative writing style</vt:lpstr>
      <vt:lpstr>Frayer diagram for vocabulary development</vt:lpstr>
      <vt:lpstr>Dramatic action</vt:lpstr>
      <vt:lpstr>Specificity and descriptive detail</vt:lpstr>
      <vt:lpstr>Figurative language</vt:lpstr>
      <vt:lpstr>Emotional tone</vt:lpstr>
      <vt:lpstr>Describing the writer’s voice</vt:lpstr>
      <vt:lpstr>Restrained</vt:lpstr>
      <vt:lpstr>Passionate</vt:lpstr>
      <vt:lpstr>Matter-of-fact</vt:lpstr>
      <vt:lpstr>Mature and philosophical</vt:lpstr>
      <vt:lpstr>Annotating cohesion</vt:lpstr>
      <vt:lpstr>Sequential markers</vt:lpstr>
      <vt:lpstr>Contrast and cause-effect relationships</vt:lpstr>
      <vt:lpstr>Clarifying connectives</vt:lpstr>
      <vt:lpstr>Substitution</vt:lpstr>
      <vt:lpstr>References (1)</vt:lpstr>
      <vt:lpstr>References (2)</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annotations – ‘Salt Water’ – Jafari – Powerful youth voices</dc:title>
  <dc:creator>NSW Department of Education</dc:creator>
  <dcterms:created xsi:type="dcterms:W3CDTF">2025-02-04T02:51:46Z</dcterms:created>
  <dcterms:modified xsi:type="dcterms:W3CDTF">2025-02-04T02:52:03Z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2025-02-04T02:52:03Z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96810f9c-9de7-466a-82d9-df9a783f8b1d</vt:lpwstr>
  </property>
  <property fmtid="{D5CDD505-2E9C-101B-9397-08002B2CF9AE}" pid="8" name="MSIP_Label_b603dfd7-d93a-4381-a340-2995d8282205_ContentBits">
    <vt:lpwstr>0</vt:lpwstr>
  </property>
  <property fmtid="{D5CDD505-2E9C-101B-9397-08002B2CF9AE}" pid="9" name="ContentTypeId">
    <vt:lpwstr>0x010100C6BC20BCFB223D4189F17F47419ECBA2</vt:lpwstr>
  </property>
</Properties>
</file>