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63" r:id="rId1"/>
  </p:sldMasterIdLst>
  <p:notesMasterIdLst>
    <p:notesMasterId r:id="rId31"/>
  </p:notesMasterIdLst>
  <p:handoutMasterIdLst>
    <p:handoutMasterId r:id="rId32"/>
  </p:handoutMasterIdLst>
  <p:sldIdLst>
    <p:sldId id="26433" r:id="rId2"/>
    <p:sldId id="266" r:id="rId3"/>
    <p:sldId id="26427" r:id="rId4"/>
    <p:sldId id="26428" r:id="rId5"/>
    <p:sldId id="26383" r:id="rId6"/>
    <p:sldId id="26393" r:id="rId7"/>
    <p:sldId id="26405" r:id="rId8"/>
    <p:sldId id="26406" r:id="rId9"/>
    <p:sldId id="26407" r:id="rId10"/>
    <p:sldId id="26408" r:id="rId11"/>
    <p:sldId id="26409" r:id="rId12"/>
    <p:sldId id="26394" r:id="rId13"/>
    <p:sldId id="26412" r:id="rId14"/>
    <p:sldId id="26423" r:id="rId15"/>
    <p:sldId id="26424" r:id="rId16"/>
    <p:sldId id="26425" r:id="rId17"/>
    <p:sldId id="26426" r:id="rId18"/>
    <p:sldId id="26414" r:id="rId19"/>
    <p:sldId id="26411" r:id="rId20"/>
    <p:sldId id="26430" r:id="rId21"/>
    <p:sldId id="26386" r:id="rId22"/>
    <p:sldId id="26416" r:id="rId23"/>
    <p:sldId id="26401" r:id="rId24"/>
    <p:sldId id="26431" r:id="rId25"/>
    <p:sldId id="26400" r:id="rId26"/>
    <p:sldId id="26421" r:id="rId27"/>
    <p:sldId id="26365" r:id="rId28"/>
    <p:sldId id="360" r:id="rId29"/>
    <p:sldId id="361" r:id="rId30"/>
  </p:sldIdLst>
  <p:sldSz cx="12192000" cy="6858000"/>
  <p:notesSz cx="6858000" cy="9144000"/>
  <p:embeddedFontLst>
    <p:embeddedFont>
      <p:font typeface="Public Sans" pitchFamily="2" charset="0"/>
      <p:regular r:id="rId33"/>
      <p:bold r:id="rId34"/>
      <p:italic r:id="rId35"/>
      <p:boldItalic r:id="rId36"/>
    </p:embeddedFont>
    <p:embeddedFont>
      <p:font typeface="Public Sans Light" pitchFamily="2" charset="0"/>
      <p:regular r:id="rId37"/>
      <p:italic r:id="rId38"/>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ons for teachers" id="{E2540145-C446-48E2-9140-9B215E91A42D}">
          <p14:sldIdLst>
            <p14:sldId id="26433"/>
          </p14:sldIdLst>
        </p14:section>
        <p14:section name="Content" id="{D5A8010D-981F-43AA-A0D6-182EC53CAA84}">
          <p14:sldIdLst>
            <p14:sldId id="266"/>
            <p14:sldId id="26427"/>
            <p14:sldId id="26428"/>
            <p14:sldId id="26383"/>
            <p14:sldId id="26393"/>
            <p14:sldId id="26405"/>
            <p14:sldId id="26406"/>
            <p14:sldId id="26407"/>
            <p14:sldId id="26408"/>
            <p14:sldId id="26409"/>
            <p14:sldId id="26394"/>
            <p14:sldId id="26412"/>
            <p14:sldId id="26423"/>
            <p14:sldId id="26424"/>
            <p14:sldId id="26425"/>
            <p14:sldId id="26426"/>
            <p14:sldId id="26414"/>
            <p14:sldId id="26411"/>
            <p14:sldId id="26430"/>
            <p14:sldId id="26386"/>
            <p14:sldId id="26416"/>
            <p14:sldId id="26401"/>
            <p14:sldId id="26431"/>
            <p14:sldId id="26400"/>
            <p14:sldId id="26421"/>
          </p14:sldIdLst>
        </p14:section>
        <p14:section name="Assets" id="{ACCADEBA-79DB-4F18-8F19-E4DF86159DFB}">
          <p14:sldIdLst>
            <p14:sldId id="26365"/>
          </p14:sldIdLst>
        </p14:section>
        <p14:section name="References &amp; copyright" id="{DBC31484-F5F8-4CB1-8DB4-A562A9780899}">
          <p14:sldIdLst>
            <p14:sldId id="360"/>
            <p14:sldId id="361"/>
          </p14:sldIdLst>
        </p14:section>
      </p14:sectionLst>
    </p:ex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D02A9D7F-57B1-B101-768D-9F9CCB42179F}" name="Francesca Gazzola" initials="FG" userId="S::FRANCESCA.GAZZOLA@det.nsw.edu.au::eb71f741-dadb-429a-b279-0f7afbe3ada0" providerId="AD"/>
  <p188:author id="{CE15DB87-E1AF-B2A5-B11A-344BC841BB3A}" name="Jacquie McWilliam" initials="JM" userId="S::jacqueline.mcwilliam@det.nsw.edu.au::b2c2c0a0-0b64-455c-9e32-28e2d097ad57" providerId="AD"/>
  <p188:author id="{5D9A84EA-88A3-C9A9-52AF-AACDF0031BA4}" name="Tom Gyenes" initials="TG" userId="S::THOMAS.GYENES@det.nsw.edu.au::3f8fdeb7-5d44-4d3f-9372-de9698ef45d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1458"/>
    <a:srgbClr val="00ACC2"/>
    <a:srgbClr val="64BB47"/>
    <a:srgbClr val="E5F7FC"/>
    <a:srgbClr val="FBDBE7"/>
    <a:srgbClr val="FFFFFF"/>
    <a:srgbClr val="EDF9E0"/>
    <a:srgbClr val="63E2EF"/>
    <a:srgbClr val="00296C"/>
    <a:srgbClr val="146C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83605" autoAdjust="0"/>
  </p:normalViewPr>
  <p:slideViewPr>
    <p:cSldViewPr snapToGrid="0">
      <p:cViewPr varScale="1">
        <p:scale>
          <a:sx n="86" d="100"/>
          <a:sy n="86" d="100"/>
        </p:scale>
        <p:origin x="1434" y="78"/>
      </p:cViewPr>
      <p:guideLst>
        <p:guide orient="horz" pos="2160"/>
        <p:guide pos="3863"/>
      </p:guideLst>
    </p:cSldViewPr>
  </p:slideViewPr>
  <p:outlineViewPr>
    <p:cViewPr>
      <p:scale>
        <a:sx n="33" d="100"/>
        <a:sy n="33" d="100"/>
      </p:scale>
      <p:origin x="0" y="-14382"/>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font" Target="fonts/font2.fntdata"/><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font" Target="fonts/font5.fntdata"/><Relationship Id="rId40" Type="http://schemas.openxmlformats.org/officeDocument/2006/relationships/viewProps" Target="view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3.fntdata"/><Relationship Id="rId43" Type="http://schemas.microsoft.com/office/2018/10/relationships/authors" Targe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38" Type="http://schemas.openxmlformats.org/officeDocument/2006/relationships/font" Target="fonts/font6.fntdata"/><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4/02/2025</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4/02/2025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Public Sans" pitchFamily="2" charset="0"/>
        <a:ea typeface="+mn-ea"/>
        <a:cs typeface="+mn-cs"/>
      </a:defRPr>
    </a:lvl1pPr>
    <a:lvl2pPr marL="609585" algn="l" defTabSz="1219170" rtl="0" eaLnBrk="1" latinLnBrk="0" hangingPunct="1">
      <a:defRPr sz="1600" kern="1200">
        <a:solidFill>
          <a:schemeClr val="tx1"/>
        </a:solidFill>
        <a:latin typeface="Public Sans" pitchFamily="2" charset="0"/>
        <a:ea typeface="+mn-ea"/>
        <a:cs typeface="+mn-cs"/>
      </a:defRPr>
    </a:lvl2pPr>
    <a:lvl3pPr marL="1219170" algn="l" defTabSz="1219170" rtl="0" eaLnBrk="1" latinLnBrk="0" hangingPunct="1">
      <a:defRPr sz="1600" kern="1200">
        <a:solidFill>
          <a:schemeClr val="tx1"/>
        </a:solidFill>
        <a:latin typeface="Public Sans" pitchFamily="2" charset="0"/>
        <a:ea typeface="+mn-ea"/>
        <a:cs typeface="+mn-cs"/>
      </a:defRPr>
    </a:lvl3pPr>
    <a:lvl4pPr marL="1828754" algn="l" defTabSz="1219170" rtl="0" eaLnBrk="1" latinLnBrk="0" hangingPunct="1">
      <a:defRPr sz="1600" kern="1200">
        <a:solidFill>
          <a:schemeClr val="tx1"/>
        </a:solidFill>
        <a:latin typeface="Public Sans" pitchFamily="2" charset="0"/>
        <a:ea typeface="+mn-ea"/>
        <a:cs typeface="+mn-cs"/>
      </a:defRPr>
    </a:lvl4pPr>
    <a:lvl5pPr marL="2438339" algn="l" defTabSz="1219170" rtl="0" eaLnBrk="1" latinLnBrk="0" hangingPunct="1">
      <a:defRPr sz="1600" kern="1200">
        <a:solidFill>
          <a:schemeClr val="tx1"/>
        </a:solidFill>
        <a:latin typeface="Public Sans" pitchFamily="2"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dirty="0"/>
              <a:t>the purpose of this PowerPoint is to provide support for </a:t>
            </a:r>
            <a:r>
              <a:rPr lang="en-AU" b="0" dirty="0"/>
              <a:t>an analysis of some of the language forms and features in the core text. It accompanies </a:t>
            </a:r>
            <a:r>
              <a:rPr lang="en-AU" dirty="0"/>
              <a:t>Phase 3 – discovering and engaging analytically with the core text</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b="0"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a:t>
            </a:fld>
            <a:endParaRPr lang="en-AU"/>
          </a:p>
        </p:txBody>
      </p:sp>
    </p:spTree>
    <p:extLst>
      <p:ext uri="{BB962C8B-B14F-4D97-AF65-F5344CB8AC3E}">
        <p14:creationId xmlns:p14="http://schemas.microsoft.com/office/powerpoint/2010/main" val="1055996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a:cs typeface="Calibri"/>
              </a:rPr>
              <a:t>Teacher note</a:t>
            </a:r>
            <a:r>
              <a:rPr lang="en-US" dirty="0">
                <a:latin typeface="Calibri"/>
                <a:cs typeface="Calibri"/>
              </a:rPr>
              <a:t>: students can copy these notes into their books for ongoing reference or review the definition through class discussion as best suits the needs of the group. </a:t>
            </a:r>
          </a:p>
          <a:p>
            <a:r>
              <a:rPr lang="en-US" dirty="0">
                <a:latin typeface="Calibri"/>
                <a:ea typeface="Calibri"/>
                <a:cs typeface="Calibri"/>
              </a:rPr>
              <a:t>The orientation of this memoir is subjective and emotive, using adjectives to </a:t>
            </a:r>
            <a:r>
              <a:rPr lang="en-US" dirty="0" err="1">
                <a:latin typeface="Calibri"/>
                <a:ea typeface="Calibri"/>
                <a:cs typeface="Calibri"/>
              </a:rPr>
              <a:t>emphasise</a:t>
            </a:r>
            <a:r>
              <a:rPr lang="en-US" dirty="0">
                <a:latin typeface="Calibri"/>
                <a:ea typeface="Calibri"/>
                <a:cs typeface="Calibri"/>
              </a:rPr>
              <a:t> the danger of the conflict. This creates immediate audience engagement and piques interest in the story. Several words have multiple connotations.</a:t>
            </a:r>
          </a:p>
          <a:p>
            <a:endParaRPr lang="en-US" dirty="0">
              <a:latin typeface="Calibri"/>
              <a:ea typeface="Calibri"/>
              <a:cs typeface="Calibri"/>
            </a:endParaRPr>
          </a:p>
          <a:p>
            <a:endParaRPr lang="en-US" dirty="0">
              <a:latin typeface="Calibri"/>
              <a:ea typeface="Calibri"/>
              <a:cs typeface="Calibri"/>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14</a:t>
            </a:fld>
            <a:endParaRPr lang="en-AU"/>
          </a:p>
        </p:txBody>
      </p:sp>
    </p:spTree>
    <p:extLst>
      <p:ext uri="{BB962C8B-B14F-4D97-AF65-F5344CB8AC3E}">
        <p14:creationId xmlns:p14="http://schemas.microsoft.com/office/powerpoint/2010/main" val="866329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a:cs typeface="Calibri"/>
              </a:rPr>
              <a:t>Teacher note</a:t>
            </a:r>
            <a:r>
              <a:rPr lang="en-US" dirty="0">
                <a:latin typeface="Calibri"/>
                <a:cs typeface="Calibri"/>
              </a:rPr>
              <a:t>: students can copy these notes into their books for ongoing reference or review the definition through class discussion as best suits the needs of the group. Note:</a:t>
            </a:r>
          </a:p>
          <a:p>
            <a:pPr marL="285750" indent="-285750">
              <a:buFont typeface="Arial" panose="020B0604020202020204" pitchFamily="34" charset="0"/>
              <a:buChar char="•"/>
            </a:pPr>
            <a:r>
              <a:rPr lang="en-US" dirty="0">
                <a:latin typeface="Calibri"/>
                <a:ea typeface="Calibri"/>
                <a:cs typeface="Calibri"/>
              </a:rPr>
              <a:t>the 'rising tension' section begins objectively, making statements about the time period and location of the family. Short sentences focus on the facts of what was happening and what was difficult for the family during this time. </a:t>
            </a:r>
          </a:p>
          <a:p>
            <a:pPr marL="285750" indent="-285750">
              <a:buFont typeface="Arial" panose="020B0604020202020204" pitchFamily="34" charset="0"/>
              <a:buChar char="•"/>
            </a:pPr>
            <a:r>
              <a:rPr lang="en-US" dirty="0">
                <a:latin typeface="Calibri"/>
                <a:ea typeface="Calibri"/>
                <a:cs typeface="Calibri"/>
              </a:rPr>
              <a:t>as the tension rises, so too does the use of subjective language, with an increase in adjectives to </a:t>
            </a:r>
            <a:r>
              <a:rPr lang="en-US" dirty="0" err="1">
                <a:latin typeface="Calibri"/>
                <a:ea typeface="Calibri"/>
                <a:cs typeface="Calibri"/>
              </a:rPr>
              <a:t>emphasise</a:t>
            </a:r>
            <a:r>
              <a:rPr lang="en-US" dirty="0">
                <a:latin typeface="Calibri"/>
                <a:ea typeface="Calibri"/>
                <a:cs typeface="Calibri"/>
              </a:rPr>
              <a:t> their personal feelings towards their mother and the emotional significance of her actions, and their opinion on the strength of women. This is mirrored in the structure where there is more discussion and reflection than action. </a:t>
            </a:r>
          </a:p>
          <a:p>
            <a:pPr marL="285750" indent="-285750">
              <a:buFont typeface="Arial" panose="020B0604020202020204" pitchFamily="34" charset="0"/>
              <a:buChar char="•"/>
            </a:pPr>
            <a:r>
              <a:rPr lang="en-US" dirty="0">
                <a:latin typeface="Calibri"/>
                <a:ea typeface="Calibri"/>
                <a:cs typeface="Calibri"/>
              </a:rPr>
              <a:t>the use of complex sentences, for example in the discussion of why it was difficult for the family.</a:t>
            </a:r>
          </a:p>
          <a:p>
            <a:pPr marL="285750" indent="-285750">
              <a:buFont typeface="Arial" panose="020B0604020202020204" pitchFamily="34" charset="0"/>
              <a:buChar char="•"/>
            </a:pPr>
            <a:r>
              <a:rPr lang="en-US" dirty="0">
                <a:latin typeface="Calibri"/>
                <a:ea typeface="Calibri"/>
                <a:cs typeface="Calibri"/>
              </a:rPr>
              <a:t>the use of nominalization in ‘</a:t>
            </a:r>
            <a:r>
              <a:rPr lang="en-AU" sz="1600" u="sng" dirty="0">
                <a:latin typeface="Arial"/>
                <a:cs typeface="Arial"/>
              </a:rPr>
              <a:t>in the midst of poverty and segregation’ (students could experiment by rewriting this with verbs and adje3ctives at the centre, for example: ‘we lived there, and people were very poor and they lived segregated from each other.’</a:t>
            </a:r>
            <a:endParaRPr lang="en-US"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15</a:t>
            </a:fld>
            <a:endParaRPr lang="en-AU"/>
          </a:p>
        </p:txBody>
      </p:sp>
    </p:spTree>
    <p:extLst>
      <p:ext uri="{BB962C8B-B14F-4D97-AF65-F5344CB8AC3E}">
        <p14:creationId xmlns:p14="http://schemas.microsoft.com/office/powerpoint/2010/main" val="1562617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a:cs typeface="Calibri"/>
              </a:rPr>
              <a:t>Teacher note</a:t>
            </a:r>
            <a:r>
              <a:rPr lang="en-US" dirty="0">
                <a:latin typeface="Calibri"/>
                <a:cs typeface="Calibri"/>
              </a:rPr>
              <a:t>: students can copy these notes into their books for ongoing reference or review the definition through class discussion as best suits the needs of the group. </a:t>
            </a:r>
          </a:p>
          <a:p>
            <a:r>
              <a:rPr lang="en-US" dirty="0">
                <a:latin typeface="Calibri"/>
                <a:ea typeface="Calibri"/>
                <a:cs typeface="Calibri"/>
              </a:rPr>
              <a:t>The complication in this memoir is objective in the first paragraph, giving facts about the news of their father's location and the confusion of the siblings. The second paragraph is more subjective, with adjectives describing the positive qualities of Australia in contrast to the landscape of </a:t>
            </a:r>
            <a:r>
              <a:rPr lang="en-US" dirty="0" err="1">
                <a:latin typeface="Calibri"/>
                <a:ea typeface="Calibri"/>
                <a:cs typeface="Calibri"/>
              </a:rPr>
              <a:t>Hazarajat</a:t>
            </a:r>
            <a:r>
              <a:rPr lang="en-US" dirty="0">
                <a:latin typeface="Calibri"/>
                <a:ea typeface="Calibri"/>
                <a:cs typeface="Calibri"/>
              </a:rPr>
              <a:t> to reflect Kobra Moradi's outlook, </a:t>
            </a:r>
            <a:r>
              <a:rPr lang="en-US" dirty="0" err="1">
                <a:latin typeface="Calibri"/>
                <a:ea typeface="Calibri"/>
                <a:cs typeface="Calibri"/>
              </a:rPr>
              <a:t>emphasised</a:t>
            </a:r>
            <a:r>
              <a:rPr lang="en-US" dirty="0">
                <a:latin typeface="Calibri"/>
                <a:ea typeface="Calibri"/>
                <a:cs typeface="Calibri"/>
              </a:rPr>
              <a:t> through the repetition of 'hope.' The personal emotions and whole sentences of description and reflection further demonstrate this subjectivity. </a:t>
            </a:r>
          </a:p>
        </p:txBody>
      </p:sp>
      <p:sp>
        <p:nvSpPr>
          <p:cNvPr id="4" name="Slide Number Placeholder 3"/>
          <p:cNvSpPr>
            <a:spLocks noGrp="1"/>
          </p:cNvSpPr>
          <p:nvPr>
            <p:ph type="sldNum" sz="quarter" idx="5"/>
          </p:nvPr>
        </p:nvSpPr>
        <p:spPr/>
        <p:txBody>
          <a:bodyPr/>
          <a:lstStyle/>
          <a:p>
            <a:fld id="{B07158C4-A119-4B78-9DE8-A50001BC31DC}" type="slidenum">
              <a:rPr lang="en-AU" smtClean="0"/>
              <a:pPr/>
              <a:t>16</a:t>
            </a:fld>
            <a:endParaRPr lang="en-AU"/>
          </a:p>
        </p:txBody>
      </p:sp>
    </p:spTree>
    <p:extLst>
      <p:ext uri="{BB962C8B-B14F-4D97-AF65-F5344CB8AC3E}">
        <p14:creationId xmlns:p14="http://schemas.microsoft.com/office/powerpoint/2010/main" val="35213513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a:cs typeface="Calibri"/>
              </a:rPr>
              <a:t>Teacher note: </a:t>
            </a:r>
            <a:r>
              <a:rPr lang="en-US" dirty="0">
                <a:latin typeface="Calibri"/>
                <a:cs typeface="Calibri"/>
              </a:rPr>
              <a:t>students can copy these notes into their books for ongoing reference or review the definition through class discussion as best suits the needs of the group. </a:t>
            </a:r>
          </a:p>
          <a:p>
            <a:r>
              <a:rPr lang="en-US" dirty="0">
                <a:latin typeface="Calibri"/>
                <a:ea typeface="Calibri"/>
                <a:cs typeface="Calibri"/>
              </a:rPr>
              <a:t>The conclusion of this memoir is subjective, evidenced by the extensive use of description, discussion, and reflection. Language is highly emotive, and the repetition of 'uncertainty' drives Moradi's personal voice and consideration of the struggles still faced by refugees today. </a:t>
            </a:r>
          </a:p>
        </p:txBody>
      </p:sp>
      <p:sp>
        <p:nvSpPr>
          <p:cNvPr id="4" name="Slide Number Placeholder 3"/>
          <p:cNvSpPr>
            <a:spLocks noGrp="1"/>
          </p:cNvSpPr>
          <p:nvPr>
            <p:ph type="sldNum" sz="quarter" idx="5"/>
          </p:nvPr>
        </p:nvSpPr>
        <p:spPr/>
        <p:txBody>
          <a:bodyPr/>
          <a:lstStyle/>
          <a:p>
            <a:fld id="{B07158C4-A119-4B78-9DE8-A50001BC31DC}" type="slidenum">
              <a:rPr lang="en-AU" smtClean="0"/>
              <a:pPr/>
              <a:t>17</a:t>
            </a:fld>
            <a:endParaRPr lang="en-AU"/>
          </a:p>
        </p:txBody>
      </p:sp>
    </p:spTree>
    <p:extLst>
      <p:ext uri="{BB962C8B-B14F-4D97-AF65-F5344CB8AC3E}">
        <p14:creationId xmlns:p14="http://schemas.microsoft.com/office/powerpoint/2010/main" val="3818737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a:cs typeface="Calibri"/>
              </a:rPr>
              <a:t>Teacher note</a:t>
            </a:r>
            <a:r>
              <a:rPr lang="en-US" dirty="0">
                <a:latin typeface="Calibri"/>
                <a:cs typeface="Calibri"/>
              </a:rPr>
              <a:t>: students can copy these notes into their books for ongoing reference or review the definition through class discussion as best suits the needs of the group. </a:t>
            </a:r>
          </a:p>
        </p:txBody>
      </p:sp>
      <p:sp>
        <p:nvSpPr>
          <p:cNvPr id="4" name="Slide Number Placeholder 3"/>
          <p:cNvSpPr>
            <a:spLocks noGrp="1"/>
          </p:cNvSpPr>
          <p:nvPr>
            <p:ph type="sldNum" sz="quarter" idx="5"/>
          </p:nvPr>
        </p:nvSpPr>
        <p:spPr/>
        <p:txBody>
          <a:bodyPr/>
          <a:lstStyle/>
          <a:p>
            <a:fld id="{B07158C4-A119-4B78-9DE8-A50001BC31DC}" type="slidenum">
              <a:rPr lang="en-AU" smtClean="0"/>
              <a:pPr/>
              <a:t>18</a:t>
            </a:fld>
            <a:endParaRPr lang="en-AU"/>
          </a:p>
        </p:txBody>
      </p:sp>
    </p:spTree>
    <p:extLst>
      <p:ext uri="{BB962C8B-B14F-4D97-AF65-F5344CB8AC3E}">
        <p14:creationId xmlns:p14="http://schemas.microsoft.com/office/powerpoint/2010/main" val="3273005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a:cs typeface="Calibri"/>
              </a:rPr>
              <a:t>Teacher note</a:t>
            </a:r>
            <a:r>
              <a:rPr lang="en-US" dirty="0">
                <a:latin typeface="Calibri"/>
                <a:cs typeface="Calibri"/>
              </a:rPr>
              <a:t>: students can copy these notes into their books for ongoing reference or review the definition through class discussion as best suits the needs of the group. </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20</a:t>
            </a:fld>
            <a:endParaRPr lang="en-AU"/>
          </a:p>
        </p:txBody>
      </p:sp>
    </p:spTree>
    <p:extLst>
      <p:ext uri="{BB962C8B-B14F-4D97-AF65-F5344CB8AC3E}">
        <p14:creationId xmlns:p14="http://schemas.microsoft.com/office/powerpoint/2010/main" val="18090726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a:cs typeface="Calibri"/>
              </a:rPr>
              <a:t>Teacher note</a:t>
            </a:r>
            <a:r>
              <a:rPr lang="en-US" dirty="0">
                <a:latin typeface="Calibri"/>
                <a:cs typeface="Calibri"/>
              </a:rPr>
              <a:t>: teachers lead students in brainstorming examples of objective language in the text. Students annotate in their copy.</a:t>
            </a:r>
          </a:p>
          <a:p>
            <a:endParaRPr lang="en-US" dirty="0">
              <a:latin typeface="Calibri"/>
              <a:cs typeface="Calibri"/>
            </a:endParaRPr>
          </a:p>
          <a:p>
            <a:r>
              <a:rPr lang="en-US" dirty="0">
                <a:latin typeface="Calibri"/>
                <a:cs typeface="Calibri"/>
              </a:rPr>
              <a:t>Responses may include:</a:t>
            </a:r>
          </a:p>
          <a:p>
            <a:r>
              <a:rPr lang="en-US" dirty="0">
                <a:latin typeface="Public Sans"/>
              </a:rPr>
              <a:t>"Born in a country where many females have limited rights"</a:t>
            </a:r>
          </a:p>
          <a:p>
            <a:r>
              <a:rPr lang="en-US" dirty="0">
                <a:latin typeface="Public Sans"/>
              </a:rPr>
              <a:t>"We lived there, in the midst of poverty and segregation, for seven years"</a:t>
            </a:r>
          </a:p>
          <a:p>
            <a:r>
              <a:rPr lang="en-US" dirty="0">
                <a:latin typeface="Public Sans"/>
              </a:rPr>
              <a:t>"My dad was away and we did not know anything about his safety or survival"</a:t>
            </a:r>
          </a:p>
          <a:p>
            <a:r>
              <a:rPr lang="en-US" dirty="0">
                <a:latin typeface="Public Sans"/>
              </a:rPr>
              <a:t>"A week later, my siblings and I were enrolled in a school"</a:t>
            </a:r>
          </a:p>
          <a:p>
            <a:r>
              <a:rPr lang="en-US" dirty="0">
                <a:latin typeface="Public Sans"/>
              </a:rPr>
              <a:t>"We arrived in Australia on 14 December 2005"</a:t>
            </a:r>
          </a:p>
          <a:p>
            <a:r>
              <a:rPr lang="en-US" dirty="0">
                <a:latin typeface="Public Sans"/>
              </a:rPr>
              <a:t>"Our visas came through a year later"</a:t>
            </a:r>
          </a:p>
          <a:p>
            <a:r>
              <a:rPr lang="en-US" dirty="0">
                <a:latin typeface="Public Sans"/>
              </a:rPr>
              <a:t>"We said our goodbyes to our relatives at the Peshawar Airport"</a:t>
            </a:r>
          </a:p>
          <a:p>
            <a:r>
              <a:rPr lang="en-US" dirty="0">
                <a:latin typeface="Public Sans"/>
              </a:rPr>
              <a:t>"After finishing my studies, I hope to work hard with different people and help those who are in need"</a:t>
            </a:r>
          </a:p>
          <a:p>
            <a:endParaRPr lang="en-US"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21</a:t>
            </a:fld>
            <a:endParaRPr lang="en-AU"/>
          </a:p>
        </p:txBody>
      </p:sp>
    </p:spTree>
    <p:extLst>
      <p:ext uri="{BB962C8B-B14F-4D97-AF65-F5344CB8AC3E}">
        <p14:creationId xmlns:p14="http://schemas.microsoft.com/office/powerpoint/2010/main" val="1499906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a:cs typeface="Calibri"/>
              </a:rPr>
              <a:t>Teacher note</a:t>
            </a:r>
            <a:r>
              <a:rPr lang="en-US" dirty="0">
                <a:latin typeface="Calibri"/>
                <a:cs typeface="Calibri"/>
              </a:rPr>
              <a:t>:</a:t>
            </a:r>
          </a:p>
          <a:p>
            <a:pPr marL="342900" indent="-342900">
              <a:buAutoNum type="arabicPeriod"/>
            </a:pPr>
            <a:r>
              <a:rPr lang="en-US" dirty="0">
                <a:latin typeface="Calibri"/>
                <a:cs typeface="Calibri"/>
              </a:rPr>
              <a:t>Explore the use of dates, locations and adverbials to add precision and observability</a:t>
            </a:r>
          </a:p>
          <a:p>
            <a:pPr marL="342900" indent="-342900">
              <a:buAutoNum type="arabicPeriod"/>
            </a:pPr>
            <a:r>
              <a:rPr lang="en-US" dirty="0">
                <a:latin typeface="Calibri"/>
                <a:cs typeface="Calibri"/>
              </a:rPr>
              <a:t>Explore the interaction of present and past verbs with adverbials to create statements of unbiased detail</a:t>
            </a:r>
          </a:p>
          <a:p>
            <a:pPr marL="342900" indent="-342900">
              <a:buAutoNum type="arabicPeriod"/>
            </a:pPr>
            <a:r>
              <a:rPr lang="en-US" dirty="0">
                <a:latin typeface="Calibri"/>
                <a:cs typeface="Calibri"/>
              </a:rPr>
              <a:t>How are complex ideas , such as ‘poverty’ (which are usually expressed as nouns) made to seem objective in these examples?</a:t>
            </a:r>
          </a:p>
        </p:txBody>
      </p:sp>
      <p:sp>
        <p:nvSpPr>
          <p:cNvPr id="4" name="Slide Number Placeholder 3"/>
          <p:cNvSpPr>
            <a:spLocks noGrp="1"/>
          </p:cNvSpPr>
          <p:nvPr>
            <p:ph type="sldNum" sz="quarter" idx="5"/>
          </p:nvPr>
        </p:nvSpPr>
        <p:spPr/>
        <p:txBody>
          <a:bodyPr/>
          <a:lstStyle/>
          <a:p>
            <a:fld id="{B07158C4-A119-4B78-9DE8-A50001BC31DC}" type="slidenum">
              <a:rPr lang="en-AU" smtClean="0"/>
              <a:pPr/>
              <a:t>22</a:t>
            </a:fld>
            <a:endParaRPr lang="en-AU"/>
          </a:p>
        </p:txBody>
      </p:sp>
    </p:spTree>
    <p:extLst>
      <p:ext uri="{BB962C8B-B14F-4D97-AF65-F5344CB8AC3E}">
        <p14:creationId xmlns:p14="http://schemas.microsoft.com/office/powerpoint/2010/main" val="26880002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b="1" dirty="0"/>
              <a:t>Teacher note</a:t>
            </a:r>
            <a:r>
              <a:rPr lang="en-US" dirty="0"/>
              <a:t>: students can copy these notes into their books for ongoing reference or review the definition through class discussion as best suits the needs of the group. </a:t>
            </a:r>
          </a:p>
          <a:p>
            <a:endParaRPr lang="en-US" dirty="0">
              <a:latin typeface="Calibri"/>
              <a:cs typeface="Calibri"/>
            </a:endParaRPr>
          </a:p>
          <a:p>
            <a:r>
              <a:rPr lang="en-US" dirty="0">
                <a:latin typeface="Calibri"/>
                <a:cs typeface="Calibri"/>
              </a:rPr>
              <a:t>Teachers lead students in brainstorming examples of subjective language. </a:t>
            </a:r>
          </a:p>
          <a:p>
            <a:endParaRPr lang="en-US" dirty="0">
              <a:latin typeface="Calibri"/>
              <a:cs typeface="Calibri"/>
            </a:endParaRPr>
          </a:p>
          <a:p>
            <a:r>
              <a:rPr lang="en-US" dirty="0">
                <a:latin typeface="Calibri"/>
                <a:cs typeface="Calibri"/>
              </a:rPr>
              <a:t>Responses may include:</a:t>
            </a:r>
          </a:p>
          <a:p>
            <a:r>
              <a:rPr lang="en-US" dirty="0">
                <a:latin typeface="Public Sans"/>
              </a:rPr>
              <a:t>"The loud and daring sounds of bomb blasts, along with the feelings of woe and grief."</a:t>
            </a:r>
          </a:p>
          <a:p>
            <a:r>
              <a:rPr lang="en-US" dirty="0">
                <a:latin typeface="Public Sans"/>
              </a:rPr>
              <a:t>"I see a brave woman and a hero who did her job very well."</a:t>
            </a:r>
          </a:p>
          <a:p>
            <a:r>
              <a:rPr lang="en-US" dirty="0">
                <a:latin typeface="Public Sans"/>
              </a:rPr>
              <a:t>"She has been an inspiration and a motivation to me."</a:t>
            </a:r>
          </a:p>
          <a:p>
            <a:r>
              <a:rPr lang="en-US" dirty="0">
                <a:latin typeface="Public Sans"/>
              </a:rPr>
              <a:t>"A woman is emotionally resilient and can endure terrible pain."</a:t>
            </a:r>
          </a:p>
          <a:p>
            <a:r>
              <a:rPr lang="en-US" dirty="0">
                <a:latin typeface="Public Sans"/>
              </a:rPr>
              <a:t>"I could feel safety. It was near yet so far… With each step, my gloomy heart lit up with joy."</a:t>
            </a:r>
          </a:p>
          <a:p>
            <a:r>
              <a:rPr lang="en-US" dirty="0">
                <a:latin typeface="Public Sans"/>
              </a:rPr>
              <a:t>"The simplest things seemed incredibly clever and unimaginable at the time."</a:t>
            </a:r>
          </a:p>
          <a:p>
            <a:r>
              <a:rPr lang="en-US" dirty="0">
                <a:latin typeface="Public Sans"/>
              </a:rPr>
              <a:t>"Australia has taught me what it means to be kind and loving."</a:t>
            </a:r>
          </a:p>
          <a:p>
            <a:r>
              <a:rPr lang="en-US" dirty="0">
                <a:latin typeface="Public Sans"/>
              </a:rPr>
              <a:t>"I am really looking forward to the day where every child in the world gets an equal chance at a better life."</a:t>
            </a:r>
          </a:p>
          <a:p>
            <a:endParaRPr lang="en-US"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23</a:t>
            </a:fld>
            <a:endParaRPr lang="en-AU"/>
          </a:p>
        </p:txBody>
      </p:sp>
    </p:spTree>
    <p:extLst>
      <p:ext uri="{BB962C8B-B14F-4D97-AF65-F5344CB8AC3E}">
        <p14:creationId xmlns:p14="http://schemas.microsoft.com/office/powerpoint/2010/main" val="10524269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solidFill>
                  <a:schemeClr val="tx2"/>
                </a:solidFill>
              </a:rPr>
              <a:t>Grammar in context: </a:t>
            </a:r>
            <a:r>
              <a:rPr lang="en-AU" dirty="0">
                <a:solidFill>
                  <a:schemeClr val="tx2"/>
                </a:solidFill>
              </a:rPr>
              <a:t>subjective language used to embed the composer’s perspectives in the text:</a:t>
            </a:r>
          </a:p>
          <a:p>
            <a:pPr marL="342900" indent="-342900">
              <a:buAutoNum type="arabicPeriod"/>
            </a:pPr>
            <a:r>
              <a:rPr lang="en-AU" dirty="0">
                <a:solidFill>
                  <a:schemeClr val="tx2"/>
                </a:solidFill>
              </a:rPr>
              <a:t>The multiple adjectives create extensive detail and the abstract nouns (woe and grief) support this by signalling the perspectives.</a:t>
            </a:r>
          </a:p>
          <a:p>
            <a:pPr marL="0" indent="0">
              <a:buNone/>
            </a:pPr>
            <a:r>
              <a:rPr lang="en-AU" dirty="0">
                <a:solidFill>
                  <a:schemeClr val="tx2"/>
                </a:solidFill>
              </a:rPr>
              <a:t>4. The adjectives, adverbs and the dramatic verb ‘endure’ work together to create a complex perspective about women in this setting.</a:t>
            </a:r>
          </a:p>
          <a:p>
            <a:pPr marL="0" indent="0">
              <a:buNone/>
            </a:pPr>
            <a:r>
              <a:rPr lang="en-AU" dirty="0">
                <a:solidFill>
                  <a:schemeClr val="tx2"/>
                </a:solidFill>
              </a:rPr>
              <a:t>5. Descriptions conveyed through figurative language (heart lip up), nouns (safety) and descriptive detail of actions (with each step)</a:t>
            </a:r>
          </a:p>
          <a:p>
            <a:pPr marL="0" indent="0">
              <a:buNone/>
            </a:pPr>
            <a:r>
              <a:rPr lang="en-AU" dirty="0">
                <a:solidFill>
                  <a:schemeClr val="tx2"/>
                </a:solidFill>
              </a:rPr>
              <a:t>8.Complex sentence allows for expression of personal perspective with added detail conveyed in 2 noun groups: equal chance and better life</a:t>
            </a:r>
          </a:p>
          <a:p>
            <a:endParaRPr lang="en-AU" dirty="0">
              <a:solidFill>
                <a:schemeClr val="tx2"/>
              </a:solidFill>
            </a:endParaRPr>
          </a:p>
          <a:p>
            <a:endParaRPr lang="en-AU" dirty="0">
              <a:solidFill>
                <a:schemeClr val="tx2"/>
              </a:solidFill>
            </a:endParaRPr>
          </a:p>
          <a:p>
            <a:endParaRPr lang="en-AU" dirty="0">
              <a:solidFill>
                <a:schemeClr val="tx2"/>
              </a:solidFill>
            </a:endParaRPr>
          </a:p>
          <a:p>
            <a:pPr algn="r"/>
            <a:endParaRPr lang="en-US" dirty="0">
              <a:latin typeface="Public Sans"/>
            </a:endParaRPr>
          </a:p>
          <a:p>
            <a:endParaRPr lang="en-US"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24</a:t>
            </a:fld>
            <a:endParaRPr lang="en-AU"/>
          </a:p>
        </p:txBody>
      </p:sp>
    </p:spTree>
    <p:extLst>
      <p:ext uri="{BB962C8B-B14F-4D97-AF65-F5344CB8AC3E}">
        <p14:creationId xmlns:p14="http://schemas.microsoft.com/office/powerpoint/2010/main" val="4234657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a:t>
            </a:r>
            <a:r>
              <a:rPr lang="en-AU" dirty="0"/>
              <a:t>: this slide is for teacher reference only. The text complexity details are drawn from the table in the Core texts booklet for Powerful youth voices where this text can be found. Highlighted in red on this slide are the areas of focus within a grammar in context approach.</a:t>
            </a:r>
          </a:p>
        </p:txBody>
      </p:sp>
      <p:sp>
        <p:nvSpPr>
          <p:cNvPr id="4" name="Slide Number Placeholder 3"/>
          <p:cNvSpPr>
            <a:spLocks noGrp="1"/>
          </p:cNvSpPr>
          <p:nvPr>
            <p:ph type="sldNum" sz="quarter" idx="5"/>
          </p:nvPr>
        </p:nvSpPr>
        <p:spPr/>
        <p:txBody>
          <a:bodyPr/>
          <a:lstStyle/>
          <a:p>
            <a:fld id="{B07158C4-A119-4B78-9DE8-A50001BC31DC}" type="slidenum">
              <a:rPr lang="en-AU" smtClean="0"/>
              <a:pPr/>
              <a:t>4</a:t>
            </a:fld>
            <a:endParaRPr lang="en-AU"/>
          </a:p>
        </p:txBody>
      </p:sp>
    </p:spTree>
    <p:extLst>
      <p:ext uri="{BB962C8B-B14F-4D97-AF65-F5344CB8AC3E}">
        <p14:creationId xmlns:p14="http://schemas.microsoft.com/office/powerpoint/2010/main" val="14515584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27</a:t>
            </a:fld>
            <a:endParaRPr lang="en-AU"/>
          </a:p>
        </p:txBody>
      </p:sp>
    </p:spTree>
    <p:extLst>
      <p:ext uri="{BB962C8B-B14F-4D97-AF65-F5344CB8AC3E}">
        <p14:creationId xmlns:p14="http://schemas.microsoft.com/office/powerpoint/2010/main" val="1782744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a:t>
            </a:r>
            <a:endParaRPr lang="en-AU" dirty="0"/>
          </a:p>
          <a:p>
            <a:pPr marL="171450" indent="-171450">
              <a:buFont typeface="Arial"/>
              <a:buChar char="•"/>
            </a:pPr>
            <a:r>
              <a:rPr lang="en-AU" dirty="0"/>
              <a:t>Learning intentions and success are best co-constructed with students. Adapt the learning intention as required and add matching success criteria.</a:t>
            </a:r>
          </a:p>
          <a:p>
            <a:pPr marL="171450" indent="-171450">
              <a:buFont typeface="Arial"/>
              <a:buChar char="•"/>
            </a:pPr>
            <a:r>
              <a:rPr lang="en-AU" dirty="0"/>
              <a:t>For more information See ⁠</a:t>
            </a:r>
            <a:r>
              <a:rPr lang="en-AU" dirty="0">
                <a:hlinkClick r:id="rId3" tooltip="https://www.aitsl.edu.au/docs/default-source/feedback/aitsl-learning-intentions-and-success-criteria-strategy.pdf?sfvrsn=382dec3c_2"/>
              </a:rPr>
              <a:t>AITSL</a:t>
            </a:r>
            <a:r>
              <a:rPr lang="en-AU" dirty="0"/>
              <a:t> or the NSW Department of Education explicit teaching strategies, ⁠</a:t>
            </a:r>
            <a:r>
              <a:rPr lang="en-AU" dirty="0">
                <a:hlinkClick r:id="rId4" tooltip="https://education.nsw.gov.au/teaching-and-learning/curriculum/explicit-teaching/explicit-teaching-strategies/sharing-learning-intentions"/>
              </a:rPr>
              <a:t>Sharing learning intentions</a:t>
            </a:r>
            <a:r>
              <a:rPr lang="en-AU" dirty="0"/>
              <a:t> and ⁠</a:t>
            </a:r>
            <a:r>
              <a:rPr lang="en-AU" dirty="0">
                <a:hlinkClick r:id="rId5" tooltip="https://education.nsw.gov.au/teaching-and-learning/curriculum/explicit-teaching/explicit-teaching-strategies/sharing-success-criteria"/>
              </a:rPr>
              <a:t>Sharing success criteria</a:t>
            </a:r>
            <a:endParaRPr lang="en-AU" dirty="0"/>
          </a:p>
          <a:p>
            <a:pPr marL="171450" indent="-171450">
              <a:buFont typeface="Arial"/>
              <a:buChar char="•"/>
            </a:pPr>
            <a:r>
              <a:rPr lang="en-AU" dirty="0"/>
              <a:t>LISC is not necessarily presented at the beginning of the lesson. Teacher needs to consider most effectual time to introduce </a:t>
            </a:r>
          </a:p>
          <a:p>
            <a:pPr marL="171450" indent="-171450">
              <a:buFont typeface="Arial"/>
              <a:buChar char="•"/>
            </a:pPr>
            <a:r>
              <a:rPr lang="en-AU" dirty="0"/>
              <a:t>LISC should be revisited during the lesson to support students' evaluation of their learning</a:t>
            </a:r>
          </a:p>
          <a:p>
            <a:endParaRPr lang="en-AU" b="1" dirty="0">
              <a:cs typeface="Calibri"/>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5</a:t>
            </a:fld>
            <a:endParaRPr lang="en-AU"/>
          </a:p>
        </p:txBody>
      </p:sp>
    </p:spTree>
    <p:extLst>
      <p:ext uri="{BB962C8B-B14F-4D97-AF65-F5344CB8AC3E}">
        <p14:creationId xmlns:p14="http://schemas.microsoft.com/office/powerpoint/2010/main" val="1915126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solidFill>
                  <a:schemeClr val="tx1"/>
                </a:solidFill>
                <a:latin typeface="Arial"/>
                <a:cs typeface="Arial"/>
              </a:rPr>
              <a:t>Teacher note: </a:t>
            </a:r>
            <a:r>
              <a:rPr lang="en-AU" b="0" dirty="0">
                <a:solidFill>
                  <a:schemeClr val="tx1"/>
                </a:solidFill>
                <a:latin typeface="Arial"/>
                <a:cs typeface="Arial"/>
              </a:rPr>
              <a:t>this slide explores </a:t>
            </a:r>
            <a:r>
              <a:rPr lang="en-AU" dirty="0">
                <a:solidFill>
                  <a:schemeClr val="tx1"/>
                </a:solidFill>
                <a:latin typeface="Arial"/>
                <a:cs typeface="Arial"/>
              </a:rPr>
              <a:t>how conjunctions, adverbs, and adverbial phrases are used in a paragraph from 'My Mother, my hero.'</a:t>
            </a:r>
            <a:endParaRPr lang="en-AU" dirty="0">
              <a:solidFill>
                <a:schemeClr val="tx1"/>
              </a:solidFill>
            </a:endParaRP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7</a:t>
            </a:fld>
            <a:endParaRPr lang="en-AU"/>
          </a:p>
        </p:txBody>
      </p:sp>
    </p:spTree>
    <p:extLst>
      <p:ext uri="{BB962C8B-B14F-4D97-AF65-F5344CB8AC3E}">
        <p14:creationId xmlns:p14="http://schemas.microsoft.com/office/powerpoint/2010/main" val="4043454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a:cs typeface="Calibri"/>
              </a:rPr>
              <a:t>Teacher note: </a:t>
            </a:r>
            <a:r>
              <a:rPr lang="en-US" dirty="0">
                <a:latin typeface="Calibri"/>
                <a:cs typeface="Calibri"/>
              </a:rPr>
              <a:t>check understanding by asking students to identify the conjunctions before displaying the answers on the next slide. </a:t>
            </a:r>
          </a:p>
        </p:txBody>
      </p:sp>
      <p:sp>
        <p:nvSpPr>
          <p:cNvPr id="4" name="Slide Number Placeholder 3"/>
          <p:cNvSpPr>
            <a:spLocks noGrp="1"/>
          </p:cNvSpPr>
          <p:nvPr>
            <p:ph type="sldNum" sz="quarter" idx="5"/>
          </p:nvPr>
        </p:nvSpPr>
        <p:spPr/>
        <p:txBody>
          <a:bodyPr/>
          <a:lstStyle/>
          <a:p>
            <a:fld id="{B07158C4-A119-4B78-9DE8-A50001BC31DC}" type="slidenum">
              <a:rPr lang="en-AU" smtClean="0"/>
              <a:pPr/>
              <a:t>8</a:t>
            </a:fld>
            <a:endParaRPr lang="en-AU"/>
          </a:p>
        </p:txBody>
      </p:sp>
    </p:spTree>
    <p:extLst>
      <p:ext uri="{BB962C8B-B14F-4D97-AF65-F5344CB8AC3E}">
        <p14:creationId xmlns:p14="http://schemas.microsoft.com/office/powerpoint/2010/main" val="1705512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 note</a:t>
            </a:r>
            <a:r>
              <a:rPr lang="en-US" dirty="0"/>
              <a:t>: check understanding by asking students to identity the modified verbs before displaying the answers on the next slide. </a:t>
            </a:r>
          </a:p>
          <a:p>
            <a:r>
              <a:rPr lang="en-US" b="1" dirty="0"/>
              <a:t>Question for discussion if appropriate</a:t>
            </a:r>
            <a:r>
              <a:rPr lang="en-US" dirty="0"/>
              <a:t>: how do adverbs and adverbials allow the writer to clearly signal their perspective? Potential answer: the adverb ‘immediately’ and the adverbial phrase ‘the first time’ indicate a sense of urgency and excitement that set up the drama and prepare the reader (foreshadow?) the disappointments and tragedies to come.</a:t>
            </a:r>
          </a:p>
        </p:txBody>
      </p:sp>
      <p:sp>
        <p:nvSpPr>
          <p:cNvPr id="4" name="Slide Number Placeholder 3"/>
          <p:cNvSpPr>
            <a:spLocks noGrp="1"/>
          </p:cNvSpPr>
          <p:nvPr>
            <p:ph type="sldNum" sz="quarter" idx="5"/>
          </p:nvPr>
        </p:nvSpPr>
        <p:spPr/>
        <p:txBody>
          <a:bodyPr/>
          <a:lstStyle/>
          <a:p>
            <a:fld id="{B07158C4-A119-4B78-9DE8-A50001BC31DC}" type="slidenum">
              <a:rPr lang="en-AU" smtClean="0"/>
              <a:pPr/>
              <a:t>10</a:t>
            </a:fld>
            <a:endParaRPr lang="en-AU"/>
          </a:p>
        </p:txBody>
      </p:sp>
    </p:spTree>
    <p:extLst>
      <p:ext uri="{BB962C8B-B14F-4D97-AF65-F5344CB8AC3E}">
        <p14:creationId xmlns:p14="http://schemas.microsoft.com/office/powerpoint/2010/main" val="1727269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Public Sans"/>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11</a:t>
            </a:fld>
            <a:endParaRPr lang="en-AU"/>
          </a:p>
        </p:txBody>
      </p:sp>
    </p:spTree>
    <p:extLst>
      <p:ext uri="{BB962C8B-B14F-4D97-AF65-F5344CB8AC3E}">
        <p14:creationId xmlns:p14="http://schemas.microsoft.com/office/powerpoint/2010/main" val="1194989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12</a:t>
            </a:fld>
            <a:endParaRPr lang="en-AU"/>
          </a:p>
        </p:txBody>
      </p:sp>
    </p:spTree>
    <p:extLst>
      <p:ext uri="{BB962C8B-B14F-4D97-AF65-F5344CB8AC3E}">
        <p14:creationId xmlns:p14="http://schemas.microsoft.com/office/powerpoint/2010/main" val="2001182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a:cs typeface="Calibri"/>
              </a:rPr>
              <a:t>Teacher note</a:t>
            </a:r>
            <a:r>
              <a:rPr lang="en-US" dirty="0">
                <a:latin typeface="Calibri"/>
                <a:cs typeface="Calibri"/>
              </a:rPr>
              <a:t>: students can copy these notes into their books for ongoing reference or review the definition through class discussion as best suits the needs of the group. </a:t>
            </a:r>
          </a:p>
          <a:p>
            <a:r>
              <a:rPr lang="en-US" dirty="0">
                <a:latin typeface="Calibri"/>
                <a:cs typeface="Calibri"/>
              </a:rPr>
              <a:t>Notice the detail involved in the descriptive detail of the doors.</a:t>
            </a:r>
          </a:p>
        </p:txBody>
      </p:sp>
      <p:sp>
        <p:nvSpPr>
          <p:cNvPr id="4" name="Slide Number Placeholder 3"/>
          <p:cNvSpPr>
            <a:spLocks noGrp="1"/>
          </p:cNvSpPr>
          <p:nvPr>
            <p:ph type="sldNum" sz="quarter" idx="5"/>
          </p:nvPr>
        </p:nvSpPr>
        <p:spPr/>
        <p:txBody>
          <a:bodyPr/>
          <a:lstStyle/>
          <a:p>
            <a:fld id="{B07158C4-A119-4B78-9DE8-A50001BC31DC}" type="slidenum">
              <a:rPr lang="en-AU" smtClean="0"/>
              <a:pPr/>
              <a:t>13</a:t>
            </a:fld>
            <a:endParaRPr lang="en-AU"/>
          </a:p>
        </p:txBody>
      </p:sp>
    </p:spTree>
    <p:extLst>
      <p:ext uri="{BB962C8B-B14F-4D97-AF65-F5344CB8AC3E}">
        <p14:creationId xmlns:p14="http://schemas.microsoft.com/office/powerpoint/2010/main" val="16594403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2240968"/>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dirty="0"/>
              <a:t>Learning sequence/lesson/ activity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4385568"/>
            <a:ext cx="6255977" cy="426611"/>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dirty="0"/>
              <a:t>Presenter name</a:t>
            </a:r>
            <a:endParaRPr lang="en-AU" dirty="0"/>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US"/>
              <a:t>Click icon to add picture</a:t>
            </a:r>
            <a:endParaRPr lang="en-AU" dirty="0"/>
          </a:p>
        </p:txBody>
      </p:sp>
    </p:spTree>
    <p:extLst>
      <p:ext uri="{BB962C8B-B14F-4D97-AF65-F5344CB8AC3E}">
        <p14:creationId xmlns:p14="http://schemas.microsoft.com/office/powerpoint/2010/main" val="2564610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dirty="0"/>
              <a:t>References</a:t>
            </a:r>
            <a:endParaRPr lang="en-AU" dirty="0"/>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Arial" panose="020B0604020202020204" pitchFamily="34" charset="0"/>
                <a:cs typeface="Arial" panose="020B0604020202020204" pitchFamily="34" charset="0"/>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17204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dirty="0"/>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591032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59999" y="360000"/>
            <a:ext cx="11483999"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3998"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80364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dirty="0"/>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822156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ue backgroun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dirty="0"/>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dirty="0"/>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111076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6617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62471"/>
            <a:ext cx="5735637" cy="4814518"/>
          </a:xfrm>
        </p:spPr>
        <p:txBody>
          <a:body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324599" y="1562470"/>
            <a:ext cx="5507038" cy="4814518"/>
          </a:xfrm>
        </p:spPr>
        <p:txBody>
          <a:bodyPr/>
          <a:lstStyle/>
          <a:p>
            <a:r>
              <a:rPr lang="en-US"/>
              <a:t>Click icon to add picture</a:t>
            </a:r>
            <a:endParaRPr lang="en-AU"/>
          </a:p>
        </p:txBody>
      </p:sp>
    </p:spTree>
    <p:extLst>
      <p:ext uri="{BB962C8B-B14F-4D97-AF65-F5344CB8AC3E}">
        <p14:creationId xmlns:p14="http://schemas.microsoft.com/office/powerpoint/2010/main" val="3265809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eature image and text">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50" cy="554400"/>
          </a:xfrm>
        </p:spPr>
        <p:txBody>
          <a:bodyPr/>
          <a:lstStyle>
            <a:lvl1pPr>
              <a:defRPr>
                <a:solidFill>
                  <a:schemeClr val="accent1"/>
                </a:solidFill>
              </a:defRPr>
            </a:lvl1pPr>
          </a:lstStyle>
          <a:p>
            <a:r>
              <a:rPr lang="en-US" dirty="0"/>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939822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udent devised exampl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8F6E96-99E3-4F1D-3A20-E08B77215476}"/>
              </a:ext>
            </a:extLst>
          </p:cNvPr>
          <p:cNvSpPr/>
          <p:nvPr userDrawn="1"/>
        </p:nvSpPr>
        <p:spPr>
          <a:xfrm>
            <a:off x="0" y="0"/>
            <a:ext cx="12192000" cy="1616364"/>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535382"/>
            <a:ext cx="9920073"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1743837"/>
            <a:ext cx="9920073" cy="471554"/>
          </a:xfrm>
        </p:spPr>
        <p:txBody>
          <a:bodyPr anchor="b">
            <a:noAutofit/>
          </a:bodyPr>
          <a:lstStyle>
            <a:lvl1pPr>
              <a:defRPr sz="28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pic>
        <p:nvPicPr>
          <p:cNvPr id="3" name="Picture 2" descr="A blue circle with a piece of a puzzle&#10;&#10;Description automatically generated">
            <a:extLst>
              <a:ext uri="{FF2B5EF4-FFF2-40B4-BE49-F238E27FC236}">
                <a16:creationId xmlns:a16="http://schemas.microsoft.com/office/drawing/2014/main" id="{F96725C5-9C99-B330-D0AA-938DE6B59F4D}"/>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682417" y="134354"/>
            <a:ext cx="1347657" cy="1347657"/>
          </a:xfrm>
          <a:prstGeom prst="rect">
            <a:avLst/>
          </a:prstGeom>
          <a:noFill/>
          <a:extLst>
            <a:ext uri="{909E8E84-426E-40DD-AFC4-6F175D3DCCD1}">
              <a14:hiddenFill xmlns:a14="http://schemas.microsoft.com/office/drawing/2010/main">
                <a:solidFill>
                  <a:srgbClr val="FFFFFF"/>
                </a:solidFill>
              </a14:hiddenFill>
            </a:ext>
          </a:extLst>
        </p:spPr>
      </p:pic>
      <p:sp>
        <p:nvSpPr>
          <p:cNvPr id="8" name="Picture Placeholder 7">
            <a:extLst>
              <a:ext uri="{FF2B5EF4-FFF2-40B4-BE49-F238E27FC236}">
                <a16:creationId xmlns:a16="http://schemas.microsoft.com/office/drawing/2014/main" id="{0A1CAFC3-176E-0DAD-ACB1-AD56FA16962A}"/>
              </a:ext>
            </a:extLst>
          </p:cNvPr>
          <p:cNvSpPr>
            <a:spLocks noGrp="1"/>
          </p:cNvSpPr>
          <p:nvPr>
            <p:ph type="pic" sz="quarter" idx="19"/>
          </p:nvPr>
        </p:nvSpPr>
        <p:spPr>
          <a:xfrm>
            <a:off x="360363" y="2317750"/>
            <a:ext cx="11483637" cy="2060575"/>
          </a:xfrm>
        </p:spPr>
        <p:txBody>
          <a:bodyPr/>
          <a:lstStyle/>
          <a:p>
            <a:r>
              <a:rPr lang="en-US"/>
              <a:t>Click icon to add picture</a:t>
            </a:r>
            <a:endParaRPr lang="en-AU"/>
          </a:p>
        </p:txBody>
      </p:sp>
      <p:sp>
        <p:nvSpPr>
          <p:cNvPr id="10" name="Text Placeholder 9">
            <a:extLst>
              <a:ext uri="{FF2B5EF4-FFF2-40B4-BE49-F238E27FC236}">
                <a16:creationId xmlns:a16="http://schemas.microsoft.com/office/drawing/2014/main" id="{3C17158F-8305-9FAD-5D27-F260E3A45E51}"/>
              </a:ext>
            </a:extLst>
          </p:cNvPr>
          <p:cNvSpPr>
            <a:spLocks noGrp="1"/>
          </p:cNvSpPr>
          <p:nvPr>
            <p:ph type="body" sz="quarter" idx="20"/>
          </p:nvPr>
        </p:nvSpPr>
        <p:spPr>
          <a:xfrm>
            <a:off x="360363" y="4579938"/>
            <a:ext cx="11483975" cy="1743075"/>
          </a:xfrm>
        </p:spPr>
        <p:txBody>
          <a:bodyPr/>
          <a:lstStyle>
            <a:lvl1pPr>
              <a:spcAft>
                <a:spcPts val="1200"/>
              </a:spcAft>
              <a:defRPr sz="1800"/>
            </a:lvl1pPr>
            <a:lvl2pPr>
              <a:spcAft>
                <a:spcPts val="1200"/>
              </a:spcAft>
              <a:defRPr sz="1800"/>
            </a:lvl2pPr>
            <a:lvl3pPr>
              <a:spcAft>
                <a:spcPts val="1200"/>
              </a:spcAft>
              <a:defRPr sz="1800"/>
            </a:lvl3pPr>
            <a:lvl4pPr>
              <a:spcAft>
                <a:spcPts val="1200"/>
              </a:spcAft>
              <a:defRPr sz="1800"/>
            </a:lvl4pPr>
            <a:lvl5pPr>
              <a:spcAft>
                <a:spcPts val="120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3214002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719124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3561788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1095883014"/>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ducation.nsw.gov.au/teaching-and-learning/curriculum/english/english-curriculum-resources-k-12/english-7-10-resources/stage-4-year-7-powerful-youth-voices)."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unsplash.com/photos/woman-in-blue-shirt-standing-during-daytime-REBIdR3c2DE?utm_content=creditCopyText&amp;utm_medium=referral&amp;utm_source=unsplash" TargetMode="External"/><Relationship Id="rId4" Type="http://schemas.openxmlformats.org/officeDocument/2006/relationships/hyperlink" Target="https://unsplash.com/@habibdadkhah?utm_content=creditCopyText&amp;utm_medium=referral&amp;utm_source=unsplash"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8.xml"/><Relationship Id="rId5" Type="http://schemas.openxmlformats.org/officeDocument/2006/relationships/image" Target="../media/image9.png"/><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3" Type="http://schemas.openxmlformats.org/officeDocument/2006/relationships/hyperlink" Target="https://educationstandards.nsw.edu.au/wps/portal/nesa/home" TargetMode="External"/><Relationship Id="rId2" Type="http://schemas.openxmlformats.org/officeDocument/2006/relationships/hyperlink" Target="https://educationstandards.nsw.edu.au/wps/portal/nesa/mini-footer/copyright" TargetMode="External"/><Relationship Id="rId1" Type="http://schemas.openxmlformats.org/officeDocument/2006/relationships/slideLayout" Target="../slideLayouts/slideLayout10.xml"/><Relationship Id="rId4" Type="http://schemas.openxmlformats.org/officeDocument/2006/relationships/hyperlink" Target="https://curriculum.nsw.edu.au/"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creativecommons.org/licenses/by/4.0/"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australiancurriculum.edu.au/resources/national-literacy-and-numeracy-learning-progressions/version-3-of-national-literacy-and-numeracy-learning-progression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curriculum.nsw.edu.au/learning-areas/english/english-k-10-2022/overview#course-requirements-k-10-english_k_10_2022"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Title 3">
            <a:extLst>
              <a:ext uri="{FF2B5EF4-FFF2-40B4-BE49-F238E27FC236}">
                <a16:creationId xmlns:a16="http://schemas.microsoft.com/office/drawing/2014/main" id="{439D9AE7-B009-5D57-8756-BD460EE26DE2}"/>
              </a:ext>
            </a:extLst>
          </p:cNvPr>
          <p:cNvSpPr>
            <a:spLocks noGrp="1"/>
          </p:cNvSpPr>
          <p:nvPr>
            <p:ph type="title"/>
          </p:nvPr>
        </p:nvSpPr>
        <p:spPr>
          <a:xfrm>
            <a:off x="359998" y="360000"/>
            <a:ext cx="10260002" cy="522000"/>
          </a:xfrm>
        </p:spPr>
        <p:txBody>
          <a:bodyPr/>
          <a:lstStyle/>
          <a:p>
            <a:r>
              <a:rPr lang="en-AU" dirty="0">
                <a:latin typeface="+mj-lt"/>
              </a:rPr>
              <a:t>Introduction and instructions for use</a:t>
            </a:r>
          </a:p>
        </p:txBody>
      </p:sp>
      <p:sp>
        <p:nvSpPr>
          <p:cNvPr id="9" name="Picture Placeholder 1">
            <a:extLst>
              <a:ext uri="{FF2B5EF4-FFF2-40B4-BE49-F238E27FC236}">
                <a16:creationId xmlns:a16="http://schemas.microsoft.com/office/drawing/2014/main" id="{6606BF93-7648-3584-C98F-AF0C8C5BE6C7}"/>
              </a:ext>
            </a:extLst>
          </p:cNvPr>
          <p:cNvSpPr>
            <a:spLocks noGrp="1"/>
          </p:cNvSpPr>
          <p:nvPr>
            <p:ph type="pic" sz="quarter" idx="13"/>
          </p:nvPr>
        </p:nvSpPr>
        <p:spPr>
          <a:xfrm>
            <a:off x="449208" y="1862482"/>
            <a:ext cx="5472089" cy="4653518"/>
          </a:xfrm>
        </p:spPr>
        <p:txBody>
          <a:bodyPr/>
          <a:lstStyle/>
          <a:p>
            <a:pPr>
              <a:lnSpc>
                <a:spcPct val="114000"/>
              </a:lnSpc>
            </a:pPr>
            <a:r>
              <a:rPr lang="en-AU" sz="1600" b="1" dirty="0">
                <a:latin typeface="+mj-lt"/>
                <a:ea typeface="+mn-lt"/>
                <a:cs typeface="Arial"/>
              </a:rPr>
              <a:t>Introduction for the teacher</a:t>
            </a:r>
            <a:endParaRPr lang="en-US" sz="1600" b="1" dirty="0">
              <a:latin typeface="+mj-lt"/>
            </a:endParaRPr>
          </a:p>
          <a:p>
            <a:pPr marL="342900" indent="-342900">
              <a:lnSpc>
                <a:spcPct val="114000"/>
              </a:lnSpc>
              <a:buFont typeface="Arial"/>
              <a:buChar char="•"/>
            </a:pPr>
            <a:r>
              <a:rPr lang="en-AU" sz="1600" dirty="0">
                <a:latin typeface="+mn-lt"/>
                <a:ea typeface="+mn-lt"/>
                <a:cs typeface="Arial"/>
              </a:rPr>
              <a:t>This is a text annotation PowerPoint designed </a:t>
            </a:r>
            <a:r>
              <a:rPr lang="en-AU" sz="1600" dirty="0">
                <a:solidFill>
                  <a:srgbClr val="22272B"/>
                </a:solidFill>
                <a:latin typeface="+mn-lt"/>
                <a:cs typeface="Arial"/>
              </a:rPr>
              <a:t>to accompany the sample program ‘</a:t>
            </a:r>
            <a:r>
              <a:rPr lang="en-AU" sz="1600" b="1" dirty="0">
                <a:solidFill>
                  <a:srgbClr val="22272B"/>
                </a:solidFill>
                <a:latin typeface="+mn-lt"/>
                <a:cs typeface="Arial"/>
                <a:hlinkClick r:id="rId2"/>
              </a:rPr>
              <a:t>Powerful youth voices’ – Year 7, Term 1</a:t>
            </a:r>
            <a:r>
              <a:rPr lang="en-AU" sz="1600" dirty="0">
                <a:solidFill>
                  <a:srgbClr val="22272B"/>
                </a:solidFill>
                <a:latin typeface="+mn-lt"/>
                <a:cs typeface="Arial"/>
              </a:rPr>
              <a:t>. It is not a teaching and learning program</a:t>
            </a:r>
            <a:r>
              <a:rPr lang="en-AU" sz="1600" dirty="0">
                <a:latin typeface="+mn-lt"/>
                <a:ea typeface="+mn-lt"/>
                <a:cs typeface="Arial"/>
              </a:rPr>
              <a:t>.</a:t>
            </a:r>
            <a:endParaRPr lang="en-AU" sz="1600" dirty="0">
              <a:solidFill>
                <a:srgbClr val="22272B"/>
              </a:solidFill>
              <a:latin typeface="+mn-lt"/>
              <a:cs typeface="Arial"/>
            </a:endParaRPr>
          </a:p>
          <a:p>
            <a:pPr marL="342900" indent="-342900">
              <a:lnSpc>
                <a:spcPct val="114000"/>
              </a:lnSpc>
              <a:buFont typeface="Arial"/>
              <a:buChar char="•"/>
            </a:pPr>
            <a:r>
              <a:rPr lang="en-AU" sz="1600" dirty="0">
                <a:solidFill>
                  <a:srgbClr val="22272B"/>
                </a:solidFill>
                <a:latin typeface="+mn-lt"/>
                <a:cs typeface="Arial"/>
              </a:rPr>
              <a:t>The resource annotates sections of the Core text 3 from the program – ‘My Mother, My Hero’ by Kobra Moradi.</a:t>
            </a:r>
            <a:endParaRPr lang="en-AU" sz="1600" dirty="0">
              <a:latin typeface="+mn-lt"/>
            </a:endParaRPr>
          </a:p>
          <a:p>
            <a:pPr marL="342900" indent="-342900">
              <a:lnSpc>
                <a:spcPct val="114000"/>
              </a:lnSpc>
              <a:buFont typeface="Arial"/>
              <a:buChar char="•"/>
            </a:pPr>
            <a:r>
              <a:rPr lang="en-AU" sz="1600" dirty="0">
                <a:solidFill>
                  <a:srgbClr val="22272B"/>
                </a:solidFill>
                <a:latin typeface="+mn-lt"/>
                <a:cs typeface="Arial"/>
              </a:rPr>
              <a:t>The annotations are designed according to the principles of </a:t>
            </a:r>
            <a:r>
              <a:rPr lang="en-AU" sz="1600" dirty="0">
                <a:solidFill>
                  <a:schemeClr val="tx2"/>
                </a:solidFill>
                <a:latin typeface="+mn-lt"/>
                <a:cs typeface="Arial"/>
              </a:rPr>
              <a:t>grammar in context</a:t>
            </a:r>
            <a:r>
              <a:rPr lang="en-AU" sz="1600" dirty="0">
                <a:solidFill>
                  <a:srgbClr val="22272B"/>
                </a:solidFill>
                <a:latin typeface="+mn-lt"/>
                <a:cs typeface="Arial"/>
              </a:rPr>
              <a:t> – word and sentence level grammar and punctuation as well as language forms and features are annotated and explained in relation to how they have been used by the composer to achieve a purpose. This is not a decontextualised list of grammatical features and should not be used in that way.</a:t>
            </a:r>
            <a:endParaRPr lang="en-AU" sz="1600" dirty="0">
              <a:latin typeface="+mn-lt"/>
            </a:endParaRPr>
          </a:p>
        </p:txBody>
      </p:sp>
      <p:sp>
        <p:nvSpPr>
          <p:cNvPr id="11" name="Picture Placeholder 6">
            <a:extLst>
              <a:ext uri="{FF2B5EF4-FFF2-40B4-BE49-F238E27FC236}">
                <a16:creationId xmlns:a16="http://schemas.microsoft.com/office/drawing/2014/main" id="{058A2043-97FB-7EEB-22E6-1A1EC6A5E27D}"/>
              </a:ext>
            </a:extLst>
          </p:cNvPr>
          <p:cNvSpPr txBox="1">
            <a:spLocks/>
          </p:cNvSpPr>
          <p:nvPr/>
        </p:nvSpPr>
        <p:spPr>
          <a:xfrm>
            <a:off x="6321234" y="1862482"/>
            <a:ext cx="5251975" cy="4653518"/>
          </a:xfrm>
          <a:prstGeom prst="rect">
            <a:avLst/>
          </a:prstGeom>
        </p:spPr>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4000"/>
              </a:lnSpc>
            </a:pPr>
            <a:r>
              <a:rPr lang="en-AU" sz="1600" b="1" dirty="0">
                <a:latin typeface="+mj-lt"/>
                <a:ea typeface="+mn-lt"/>
                <a:cs typeface="+mn-lt"/>
              </a:rPr>
              <a:t>Instructions </a:t>
            </a:r>
          </a:p>
          <a:p>
            <a:pPr marL="285750" indent="-285750">
              <a:lnSpc>
                <a:spcPct val="114000"/>
              </a:lnSpc>
              <a:buFont typeface="Arial" panose="020B0604020202020204" pitchFamily="34" charset="0"/>
              <a:buChar char="•"/>
            </a:pPr>
            <a:r>
              <a:rPr lang="en-AU" sz="1600" dirty="0">
                <a:solidFill>
                  <a:srgbClr val="22272B"/>
                </a:solidFill>
                <a:latin typeface="+mn-lt"/>
              </a:rPr>
              <a:t>Classroom teachers are encouraged to </a:t>
            </a:r>
            <a:r>
              <a:rPr lang="en-AU" sz="1600" b="1" dirty="0">
                <a:solidFill>
                  <a:srgbClr val="22272B"/>
                </a:solidFill>
                <a:latin typeface="+mn-lt"/>
              </a:rPr>
              <a:t>add and adapt</a:t>
            </a:r>
            <a:r>
              <a:rPr lang="en-AU" sz="1600" dirty="0">
                <a:solidFill>
                  <a:srgbClr val="22272B"/>
                </a:solidFill>
                <a:latin typeface="+mn-lt"/>
              </a:rPr>
              <a:t> slides as required to meet the needs of their students.</a:t>
            </a:r>
          </a:p>
          <a:p>
            <a:pPr marL="342900" indent="-342900">
              <a:lnSpc>
                <a:spcPct val="114000"/>
              </a:lnSpc>
              <a:buFont typeface="Arial"/>
              <a:buChar char="•"/>
            </a:pPr>
            <a:r>
              <a:rPr lang="en-AU" sz="1600" dirty="0">
                <a:solidFill>
                  <a:srgbClr val="22272B"/>
                </a:solidFill>
                <a:latin typeface="+mn-lt"/>
              </a:rPr>
              <a:t>Save a copy of the file to make changes to the slide deck. Go to File &gt; Download a Copy (this downloads a copy to the computer to edit in the PowerPoint app).</a:t>
            </a:r>
          </a:p>
          <a:p>
            <a:pPr marL="342900" indent="-342900">
              <a:lnSpc>
                <a:spcPct val="114000"/>
              </a:lnSpc>
              <a:buFont typeface="Arial"/>
              <a:buChar char="•"/>
            </a:pPr>
            <a:r>
              <a:rPr lang="en-AU" sz="1600" dirty="0">
                <a:solidFill>
                  <a:srgbClr val="22272B"/>
                </a:solidFill>
                <a:latin typeface="+mn-lt"/>
              </a:rPr>
              <a:t>To convert the PowerPoint to Google Slides</a:t>
            </a:r>
          </a:p>
          <a:p>
            <a:pPr marL="913765" lvl="1" indent="-457200">
              <a:lnSpc>
                <a:spcPct val="114000"/>
              </a:lnSpc>
              <a:spcAft>
                <a:spcPts val="1200"/>
              </a:spcAft>
              <a:buFont typeface="+mj-lt"/>
              <a:buAutoNum type="arabicPeriod"/>
            </a:pPr>
            <a:r>
              <a:rPr lang="en-AU" sz="1600" dirty="0">
                <a:solidFill>
                  <a:srgbClr val="22272B"/>
                </a:solidFill>
                <a:latin typeface="+mn-lt"/>
              </a:rPr>
              <a:t>Upload the file into Google Drive and open it.</a:t>
            </a:r>
          </a:p>
          <a:p>
            <a:pPr marL="913765" lvl="1" indent="-457200">
              <a:lnSpc>
                <a:spcPct val="114000"/>
              </a:lnSpc>
              <a:spcAft>
                <a:spcPts val="1200"/>
              </a:spcAft>
              <a:buFont typeface="+mj-lt"/>
              <a:buAutoNum type="arabicPeriod"/>
            </a:pPr>
            <a:r>
              <a:rPr lang="en-AU" sz="1600" dirty="0">
                <a:solidFill>
                  <a:srgbClr val="22272B"/>
                </a:solidFill>
                <a:latin typeface="+mn-lt"/>
              </a:rPr>
              <a:t>Go to File &gt; Save as Google Slides.</a:t>
            </a:r>
          </a:p>
          <a:p>
            <a:pPr lvl="1">
              <a:lnSpc>
                <a:spcPct val="114000"/>
              </a:lnSpc>
              <a:spcAft>
                <a:spcPts val="1200"/>
              </a:spcAft>
            </a:pPr>
            <a:r>
              <a:rPr lang="en-AU" sz="1600" dirty="0">
                <a:solidFill>
                  <a:srgbClr val="22272B"/>
                </a:solidFill>
                <a:latin typeface="+mn-lt"/>
              </a:rPr>
              <a:t>(Note – conversion may cause formatting changes in the slides.)</a:t>
            </a:r>
          </a:p>
        </p:txBody>
      </p:sp>
      <p:sp>
        <p:nvSpPr>
          <p:cNvPr id="3" name="Slide Number Placeholder 2">
            <a:extLst>
              <a:ext uri="{FF2B5EF4-FFF2-40B4-BE49-F238E27FC236}">
                <a16:creationId xmlns:a16="http://schemas.microsoft.com/office/drawing/2014/main" id="{2C963CB6-29AC-18DC-7FF9-7C787DFD7074}"/>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a:t>
            </a:fld>
            <a:endParaRPr lang="en-AU"/>
          </a:p>
        </p:txBody>
      </p:sp>
    </p:spTree>
    <p:extLst>
      <p:ext uri="{BB962C8B-B14F-4D97-AF65-F5344CB8AC3E}">
        <p14:creationId xmlns:p14="http://schemas.microsoft.com/office/powerpoint/2010/main" val="3188449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Creating a logical structure (3)</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a:latin typeface="+mj-lt"/>
                <a:cs typeface="Arial"/>
              </a:rPr>
              <a:t>Conjunctions, adverbs, and adverbial phrases </a:t>
            </a:r>
            <a:endParaRPr lang="en-US">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dirty="0">
                <a:latin typeface="+mn-lt"/>
                <a:cs typeface="Arial"/>
              </a:rPr>
              <a:t>The adverbs and adverbial phrases in this paragraph have been </a:t>
            </a:r>
            <a:r>
              <a:rPr lang="en-AU" b="1" dirty="0">
                <a:latin typeface="+mn-lt"/>
                <a:cs typeface="Arial"/>
              </a:rPr>
              <a:t>bolded</a:t>
            </a:r>
            <a:r>
              <a:rPr lang="en-AU" dirty="0">
                <a:latin typeface="+mn-lt"/>
                <a:cs typeface="Arial"/>
              </a:rPr>
              <a:t>. Conjunctions are in </a:t>
            </a:r>
            <a:r>
              <a:rPr lang="en-AU" dirty="0">
                <a:solidFill>
                  <a:srgbClr val="FF0000"/>
                </a:solidFill>
                <a:latin typeface="+mn-lt"/>
                <a:cs typeface="Arial"/>
              </a:rPr>
              <a:t>red</a:t>
            </a:r>
            <a:r>
              <a:rPr lang="en-AU" dirty="0">
                <a:latin typeface="+mn-lt"/>
                <a:cs typeface="Arial"/>
              </a:rPr>
              <a:t>. </a:t>
            </a:r>
            <a:endParaRPr lang="en-US" dirty="0">
              <a:latin typeface="+mn-lt"/>
            </a:endParaRPr>
          </a:p>
          <a:p>
            <a:r>
              <a:rPr lang="en-AU" dirty="0">
                <a:solidFill>
                  <a:schemeClr val="accent2">
                    <a:lumMod val="76000"/>
                  </a:schemeClr>
                </a:solidFill>
                <a:latin typeface="+mn-lt"/>
                <a:cs typeface="Arial"/>
              </a:rPr>
              <a:t>Connect the </a:t>
            </a:r>
            <a:r>
              <a:rPr lang="en-AU" b="1" dirty="0">
                <a:solidFill>
                  <a:schemeClr val="accent2">
                    <a:lumMod val="76000"/>
                  </a:schemeClr>
                </a:solidFill>
                <a:latin typeface="+mn-lt"/>
                <a:cs typeface="Arial"/>
              </a:rPr>
              <a:t>adverbs </a:t>
            </a:r>
            <a:r>
              <a:rPr lang="en-AU" dirty="0">
                <a:solidFill>
                  <a:schemeClr val="accent2">
                    <a:lumMod val="76000"/>
                  </a:schemeClr>
                </a:solidFill>
                <a:latin typeface="+mn-lt"/>
                <a:cs typeface="Arial"/>
              </a:rPr>
              <a:t>and </a:t>
            </a:r>
            <a:r>
              <a:rPr lang="en-AU" b="1" dirty="0">
                <a:solidFill>
                  <a:schemeClr val="accent2">
                    <a:lumMod val="76000"/>
                  </a:schemeClr>
                </a:solidFill>
                <a:latin typeface="+mn-lt"/>
                <a:cs typeface="Arial"/>
              </a:rPr>
              <a:t>adverbial phrases</a:t>
            </a:r>
            <a:r>
              <a:rPr lang="en-AU" dirty="0">
                <a:solidFill>
                  <a:schemeClr val="accent2">
                    <a:lumMod val="76000"/>
                  </a:schemeClr>
                </a:solidFill>
                <a:latin typeface="+mn-lt"/>
                <a:cs typeface="Arial"/>
              </a:rPr>
              <a:t> to the verb they modify. </a:t>
            </a:r>
          </a:p>
          <a:p>
            <a:pPr>
              <a:spcBef>
                <a:spcPts val="3600"/>
              </a:spcBef>
            </a:pPr>
            <a:r>
              <a:rPr lang="en-AU" b="1" dirty="0">
                <a:latin typeface="+mn-lt"/>
                <a:cs typeface="Arial"/>
              </a:rPr>
              <a:t>A week later</a:t>
            </a:r>
            <a:r>
              <a:rPr lang="en-AU" dirty="0">
                <a:latin typeface="+mn-lt"/>
                <a:cs typeface="Arial"/>
              </a:rPr>
              <a:t>, my siblings and I were enrolled in a school. </a:t>
            </a:r>
            <a:r>
              <a:rPr lang="en-AU" b="1" dirty="0">
                <a:latin typeface="+mn-lt"/>
                <a:cs typeface="Arial"/>
              </a:rPr>
              <a:t>The first time</a:t>
            </a:r>
            <a:r>
              <a:rPr lang="en-AU" dirty="0">
                <a:latin typeface="+mn-lt"/>
                <a:cs typeface="Arial"/>
              </a:rPr>
              <a:t> I held a pen I </a:t>
            </a:r>
            <a:r>
              <a:rPr lang="en-AU" b="1" dirty="0">
                <a:latin typeface="+mn-lt"/>
                <a:cs typeface="Arial"/>
              </a:rPr>
              <a:t>immediately </a:t>
            </a:r>
            <a:r>
              <a:rPr lang="en-AU" dirty="0">
                <a:latin typeface="+mn-lt"/>
                <a:cs typeface="Arial"/>
              </a:rPr>
              <a:t>pictured myself sitting in an office and writing notes. </a:t>
            </a:r>
            <a:r>
              <a:rPr lang="en-AU" dirty="0">
                <a:solidFill>
                  <a:srgbClr val="FF0000"/>
                </a:solidFill>
                <a:latin typeface="+mn-lt"/>
                <a:cs typeface="Arial"/>
              </a:rPr>
              <a:t>As </a:t>
            </a:r>
            <a:r>
              <a:rPr lang="en-AU" dirty="0">
                <a:latin typeface="+mn-lt"/>
                <a:cs typeface="Arial"/>
              </a:rPr>
              <a:t>I examined my book </a:t>
            </a:r>
            <a:r>
              <a:rPr lang="en-AU" dirty="0">
                <a:solidFill>
                  <a:srgbClr val="FF0000"/>
                </a:solidFill>
                <a:latin typeface="+mn-lt"/>
                <a:cs typeface="Arial"/>
              </a:rPr>
              <a:t>and </a:t>
            </a:r>
            <a:r>
              <a:rPr lang="en-AU" dirty="0">
                <a:latin typeface="+mn-lt"/>
                <a:cs typeface="Arial"/>
              </a:rPr>
              <a:t>my pen more carefully, I thought of stories that I could write in my new book. I could not stop smiling. </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10</a:t>
            </a:fld>
            <a:endParaRPr lang="en-AU"/>
          </a:p>
        </p:txBody>
      </p:sp>
    </p:spTree>
    <p:extLst>
      <p:ext uri="{BB962C8B-B14F-4D97-AF65-F5344CB8AC3E}">
        <p14:creationId xmlns:p14="http://schemas.microsoft.com/office/powerpoint/2010/main" val="1083240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Creating a logical structure (4)</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a:latin typeface="+mj-lt"/>
                <a:cs typeface="Arial"/>
              </a:rPr>
              <a:t>Conjunctions, adverbs, and adverbial phrases </a:t>
            </a:r>
            <a:endParaRPr lang="en-US">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dirty="0">
                <a:solidFill>
                  <a:schemeClr val="accent2">
                    <a:lumMod val="76000"/>
                  </a:schemeClr>
                </a:solidFill>
                <a:latin typeface="+mn-lt"/>
                <a:cs typeface="Arial"/>
              </a:rPr>
              <a:t>Connect the </a:t>
            </a:r>
            <a:r>
              <a:rPr lang="en-AU" b="1" dirty="0">
                <a:solidFill>
                  <a:schemeClr val="accent2">
                    <a:lumMod val="76000"/>
                  </a:schemeClr>
                </a:solidFill>
                <a:latin typeface="+mn-lt"/>
                <a:cs typeface="Arial"/>
              </a:rPr>
              <a:t>adverbs </a:t>
            </a:r>
            <a:r>
              <a:rPr lang="en-AU" dirty="0">
                <a:solidFill>
                  <a:schemeClr val="accent2">
                    <a:lumMod val="76000"/>
                  </a:schemeClr>
                </a:solidFill>
                <a:latin typeface="+mn-lt"/>
                <a:cs typeface="Arial"/>
              </a:rPr>
              <a:t>and </a:t>
            </a:r>
            <a:r>
              <a:rPr lang="en-AU" b="1" dirty="0">
                <a:solidFill>
                  <a:schemeClr val="accent2">
                    <a:lumMod val="76000"/>
                  </a:schemeClr>
                </a:solidFill>
                <a:latin typeface="+mn-lt"/>
                <a:cs typeface="Arial"/>
              </a:rPr>
              <a:t>adverbial phrases</a:t>
            </a:r>
            <a:r>
              <a:rPr lang="en-AU" dirty="0">
                <a:solidFill>
                  <a:schemeClr val="accent2">
                    <a:lumMod val="76000"/>
                  </a:schemeClr>
                </a:solidFill>
                <a:latin typeface="+mn-lt"/>
                <a:cs typeface="Arial"/>
              </a:rPr>
              <a:t> to the verb they modify. </a:t>
            </a:r>
            <a:endParaRPr lang="en-AU" dirty="0">
              <a:solidFill>
                <a:schemeClr val="accent2">
                  <a:lumMod val="76000"/>
                </a:schemeClr>
              </a:solidFill>
              <a:latin typeface="+mn-lt"/>
            </a:endParaRPr>
          </a:p>
          <a:p>
            <a:r>
              <a:rPr lang="en-AU" b="1" dirty="0">
                <a:latin typeface="+mn-lt"/>
                <a:cs typeface="Arial"/>
              </a:rPr>
              <a:t>A week later</a:t>
            </a:r>
            <a:r>
              <a:rPr lang="en-AU" dirty="0">
                <a:latin typeface="+mn-lt"/>
                <a:cs typeface="Arial"/>
              </a:rPr>
              <a:t>, my siblings and I </a:t>
            </a:r>
            <a:r>
              <a:rPr lang="en-AU" u="sng" dirty="0">
                <a:latin typeface="+mn-lt"/>
                <a:cs typeface="Arial"/>
              </a:rPr>
              <a:t>were enrolled</a:t>
            </a:r>
            <a:r>
              <a:rPr lang="en-AU" dirty="0">
                <a:latin typeface="+mn-lt"/>
                <a:cs typeface="Arial"/>
              </a:rPr>
              <a:t> in a school. </a:t>
            </a:r>
            <a:r>
              <a:rPr lang="en-AU" b="1" dirty="0">
                <a:latin typeface="+mn-lt"/>
                <a:cs typeface="Arial"/>
              </a:rPr>
              <a:t>The first time</a:t>
            </a:r>
            <a:r>
              <a:rPr lang="en-AU" dirty="0">
                <a:latin typeface="+mn-lt"/>
                <a:cs typeface="Arial"/>
              </a:rPr>
              <a:t> I </a:t>
            </a:r>
            <a:r>
              <a:rPr lang="en-AU" u="sng" dirty="0">
                <a:latin typeface="+mn-lt"/>
                <a:cs typeface="Arial"/>
              </a:rPr>
              <a:t>held </a:t>
            </a:r>
            <a:r>
              <a:rPr lang="en-AU" dirty="0">
                <a:latin typeface="+mn-lt"/>
                <a:cs typeface="Arial"/>
              </a:rPr>
              <a:t>a pen I </a:t>
            </a:r>
            <a:r>
              <a:rPr lang="en-AU" b="1" dirty="0">
                <a:latin typeface="+mn-lt"/>
                <a:cs typeface="Arial"/>
              </a:rPr>
              <a:t>immediately </a:t>
            </a:r>
            <a:r>
              <a:rPr lang="en-AU" u="sng" dirty="0">
                <a:latin typeface="+mn-lt"/>
                <a:cs typeface="Arial"/>
              </a:rPr>
              <a:t>pictured </a:t>
            </a:r>
            <a:r>
              <a:rPr lang="en-AU" dirty="0">
                <a:latin typeface="+mn-lt"/>
                <a:cs typeface="Arial"/>
              </a:rPr>
              <a:t>myself sitting in an office and writing notes. </a:t>
            </a:r>
            <a:r>
              <a:rPr lang="en-AU" dirty="0">
                <a:solidFill>
                  <a:srgbClr val="FF0000"/>
                </a:solidFill>
                <a:latin typeface="+mn-lt"/>
                <a:cs typeface="Arial"/>
              </a:rPr>
              <a:t>As </a:t>
            </a:r>
            <a:r>
              <a:rPr lang="en-AU" dirty="0">
                <a:latin typeface="+mn-lt"/>
                <a:cs typeface="Arial"/>
              </a:rPr>
              <a:t>I examined my book </a:t>
            </a:r>
            <a:r>
              <a:rPr lang="en-AU" dirty="0">
                <a:solidFill>
                  <a:srgbClr val="FF0000"/>
                </a:solidFill>
                <a:latin typeface="+mn-lt"/>
                <a:cs typeface="Arial"/>
              </a:rPr>
              <a:t>and </a:t>
            </a:r>
            <a:r>
              <a:rPr lang="en-AU" dirty="0">
                <a:latin typeface="+mn-lt"/>
                <a:cs typeface="Arial"/>
              </a:rPr>
              <a:t>my pen more carefully, I thought of stories that I could write in my new book. I could not stop smiling. </a:t>
            </a:r>
          </a:p>
          <a:p>
            <a:pPr>
              <a:spcBef>
                <a:spcPts val="3600"/>
              </a:spcBef>
            </a:pPr>
            <a:r>
              <a:rPr lang="en-AU" b="1" dirty="0">
                <a:latin typeface="+mn-lt"/>
                <a:cs typeface="Arial"/>
              </a:rPr>
              <a:t>A week later</a:t>
            </a:r>
            <a:r>
              <a:rPr lang="en-AU" dirty="0">
                <a:latin typeface="+mn-lt"/>
                <a:cs typeface="Arial"/>
              </a:rPr>
              <a:t> – 'were enrolled'</a:t>
            </a:r>
          </a:p>
          <a:p>
            <a:r>
              <a:rPr lang="en-AU" b="1" dirty="0">
                <a:latin typeface="+mn-lt"/>
                <a:cs typeface="Arial"/>
              </a:rPr>
              <a:t>The first time</a:t>
            </a:r>
            <a:r>
              <a:rPr lang="en-AU" dirty="0">
                <a:latin typeface="+mn-lt"/>
                <a:cs typeface="Arial"/>
              </a:rPr>
              <a:t> – 'held'</a:t>
            </a:r>
          </a:p>
          <a:p>
            <a:r>
              <a:rPr lang="en-AU" b="1" dirty="0">
                <a:latin typeface="+mn-lt"/>
                <a:cs typeface="Arial"/>
              </a:rPr>
              <a:t>Immediately</a:t>
            </a:r>
            <a:r>
              <a:rPr lang="en-AU" dirty="0">
                <a:latin typeface="+mn-lt"/>
                <a:cs typeface="Arial"/>
              </a:rPr>
              <a:t> – 'pictured'</a:t>
            </a:r>
          </a:p>
          <a:p>
            <a:endParaRPr lang="en-AU" dirty="0">
              <a:latin typeface="+mn-lt"/>
              <a:cs typeface="Arial"/>
            </a:endParaRP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11</a:t>
            </a:fld>
            <a:endParaRPr lang="en-AU"/>
          </a:p>
        </p:txBody>
      </p:sp>
    </p:spTree>
    <p:extLst>
      <p:ext uri="{BB962C8B-B14F-4D97-AF65-F5344CB8AC3E}">
        <p14:creationId xmlns:p14="http://schemas.microsoft.com/office/powerpoint/2010/main" val="545526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AU">
                <a:latin typeface="+mj-lt"/>
                <a:cs typeface="Arial"/>
              </a:rPr>
              <a:t>Annotation of structure in 'My Mother, My Hero'</a:t>
            </a:r>
            <a:endParaRPr lang="en-US">
              <a:latin typeface="+mj-lt"/>
            </a:endParaRPr>
          </a:p>
        </p:txBody>
      </p:sp>
    </p:spTree>
    <p:extLst>
      <p:ext uri="{BB962C8B-B14F-4D97-AF65-F5344CB8AC3E}">
        <p14:creationId xmlns:p14="http://schemas.microsoft.com/office/powerpoint/2010/main" val="4219920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Annotating structure (1)</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a:latin typeface="+mj-lt"/>
                <a:cs typeface="Arial"/>
              </a:rPr>
              <a:t>Definition </a:t>
            </a:r>
            <a:endParaRPr lang="en-US">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dirty="0">
                <a:latin typeface="+mn-lt"/>
                <a:cs typeface="Arial"/>
              </a:rPr>
              <a:t>This section of the text has been annotated for </a:t>
            </a:r>
            <a:r>
              <a:rPr lang="en-AU" u="sng" dirty="0">
                <a:latin typeface="+mn-lt"/>
                <a:cs typeface="Arial"/>
              </a:rPr>
              <a:t>description</a:t>
            </a:r>
            <a:r>
              <a:rPr lang="en-AU" dirty="0">
                <a:latin typeface="+mn-lt"/>
                <a:cs typeface="Arial"/>
              </a:rPr>
              <a:t>, </a:t>
            </a:r>
            <a:r>
              <a:rPr lang="en-AU" b="1" dirty="0">
                <a:latin typeface="+mn-lt"/>
                <a:cs typeface="Arial"/>
              </a:rPr>
              <a:t>action</a:t>
            </a:r>
            <a:r>
              <a:rPr lang="en-AU" dirty="0">
                <a:latin typeface="+mn-lt"/>
                <a:cs typeface="Arial"/>
              </a:rPr>
              <a:t>, </a:t>
            </a:r>
            <a:r>
              <a:rPr lang="en-AU" i="1" dirty="0">
                <a:latin typeface="+mn-lt"/>
                <a:cs typeface="Arial"/>
              </a:rPr>
              <a:t>reflection</a:t>
            </a:r>
            <a:r>
              <a:rPr lang="en-AU" dirty="0">
                <a:latin typeface="+mn-lt"/>
                <a:cs typeface="Arial"/>
              </a:rPr>
              <a:t>, and </a:t>
            </a:r>
            <a:r>
              <a:rPr lang="en-AU" dirty="0">
                <a:solidFill>
                  <a:schemeClr val="accent2">
                    <a:lumMod val="76000"/>
                  </a:schemeClr>
                </a:solidFill>
                <a:latin typeface="+mn-lt"/>
                <a:cs typeface="Arial"/>
              </a:rPr>
              <a:t>discussion </a:t>
            </a:r>
            <a:r>
              <a:rPr lang="en-AU" dirty="0">
                <a:latin typeface="+mn-lt"/>
                <a:cs typeface="Arial"/>
              </a:rPr>
              <a:t>(including persuasion and explanation). </a:t>
            </a:r>
          </a:p>
          <a:p>
            <a:pPr>
              <a:spcBef>
                <a:spcPts val="3600"/>
              </a:spcBef>
            </a:pPr>
            <a:r>
              <a:rPr lang="en-AU" b="1" dirty="0">
                <a:latin typeface="+mn-lt"/>
                <a:cs typeface="Arial"/>
              </a:rPr>
              <a:t>We arrived</a:t>
            </a:r>
            <a:r>
              <a:rPr lang="en-AU" dirty="0">
                <a:latin typeface="+mn-lt"/>
                <a:cs typeface="Arial"/>
              </a:rPr>
              <a:t> in Australia on 14 December 2005. The simplest things seemed incredibly clever and unimaginable at the time. One of these was the fact that </a:t>
            </a:r>
            <a:r>
              <a:rPr lang="en-AU" u="sng" dirty="0">
                <a:latin typeface="+mn-lt"/>
                <a:cs typeface="Arial"/>
              </a:rPr>
              <a:t>doors opened and closed without me touching them</a:t>
            </a:r>
            <a:r>
              <a:rPr lang="en-AU" dirty="0">
                <a:latin typeface="+mn-lt"/>
                <a:cs typeface="Arial"/>
              </a:rPr>
              <a:t>. </a:t>
            </a:r>
            <a:r>
              <a:rPr lang="en-AU" i="1" dirty="0">
                <a:latin typeface="+mn-lt"/>
                <a:cs typeface="Arial"/>
              </a:rPr>
              <a:t>I remember thinking</a:t>
            </a:r>
            <a:r>
              <a:rPr lang="en-AU" dirty="0">
                <a:latin typeface="+mn-lt"/>
                <a:cs typeface="Arial"/>
              </a:rPr>
              <a:t>: ‘There are ghosts in Australia. </a:t>
            </a:r>
            <a:r>
              <a:rPr lang="en-AU" dirty="0">
                <a:solidFill>
                  <a:schemeClr val="accent2">
                    <a:lumMod val="76000"/>
                  </a:schemeClr>
                </a:solidFill>
                <a:latin typeface="+mn-lt"/>
                <a:cs typeface="Arial"/>
              </a:rPr>
              <a:t>Maybe we should move to another country</a:t>
            </a:r>
            <a:r>
              <a:rPr lang="en-AU" dirty="0">
                <a:latin typeface="+mn-lt"/>
                <a:cs typeface="Arial"/>
              </a:rPr>
              <a:t>’. </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13</a:t>
            </a:fld>
            <a:endParaRPr lang="en-AU"/>
          </a:p>
        </p:txBody>
      </p:sp>
    </p:spTree>
    <p:extLst>
      <p:ext uri="{BB962C8B-B14F-4D97-AF65-F5344CB8AC3E}">
        <p14:creationId xmlns:p14="http://schemas.microsoft.com/office/powerpoint/2010/main" val="87481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Annotating structure (2)</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a:latin typeface="+mj-lt"/>
                <a:cs typeface="Arial"/>
              </a:rPr>
              <a:t>Orientation</a:t>
            </a:r>
            <a:endParaRPr lang="en-US">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dirty="0">
                <a:latin typeface="+mn-lt"/>
                <a:cs typeface="Arial"/>
              </a:rPr>
              <a:t>This section of the text has been annotated for </a:t>
            </a:r>
            <a:r>
              <a:rPr lang="en-AU" u="sng" dirty="0">
                <a:latin typeface="+mn-lt"/>
                <a:cs typeface="Arial"/>
              </a:rPr>
              <a:t>description</a:t>
            </a:r>
            <a:r>
              <a:rPr lang="en-AU" dirty="0">
                <a:latin typeface="+mn-lt"/>
                <a:cs typeface="Arial"/>
              </a:rPr>
              <a:t>, </a:t>
            </a:r>
            <a:r>
              <a:rPr lang="en-AU" b="1" dirty="0">
                <a:latin typeface="+mn-lt"/>
                <a:cs typeface="Arial"/>
              </a:rPr>
              <a:t>action</a:t>
            </a:r>
            <a:r>
              <a:rPr lang="en-AU" dirty="0">
                <a:latin typeface="+mn-lt"/>
                <a:cs typeface="Arial"/>
              </a:rPr>
              <a:t>, </a:t>
            </a:r>
            <a:r>
              <a:rPr lang="en-AU" i="1" dirty="0">
                <a:latin typeface="+mn-lt"/>
                <a:cs typeface="Arial"/>
              </a:rPr>
              <a:t>reflection</a:t>
            </a:r>
            <a:r>
              <a:rPr lang="en-AU" dirty="0">
                <a:latin typeface="+mn-lt"/>
                <a:cs typeface="Arial"/>
              </a:rPr>
              <a:t>, and </a:t>
            </a:r>
            <a:r>
              <a:rPr lang="en-AU" dirty="0">
                <a:solidFill>
                  <a:schemeClr val="accent2">
                    <a:lumMod val="76000"/>
                  </a:schemeClr>
                </a:solidFill>
                <a:latin typeface="+mn-lt"/>
                <a:cs typeface="Arial"/>
              </a:rPr>
              <a:t>discussion </a:t>
            </a:r>
            <a:r>
              <a:rPr lang="en-AU" dirty="0">
                <a:latin typeface="+mn-lt"/>
                <a:cs typeface="Arial"/>
              </a:rPr>
              <a:t>(including persuasion and explanation). </a:t>
            </a:r>
          </a:p>
          <a:p>
            <a:pPr>
              <a:spcBef>
                <a:spcPts val="3600"/>
              </a:spcBef>
            </a:pPr>
            <a:r>
              <a:rPr lang="en-AU" b="1" dirty="0">
                <a:latin typeface="+mn-lt"/>
                <a:cs typeface="Arial"/>
              </a:rPr>
              <a:t>I was born</a:t>
            </a:r>
            <a:r>
              <a:rPr lang="en-AU" dirty="0">
                <a:latin typeface="+mn-lt"/>
                <a:cs typeface="Arial"/>
              </a:rPr>
              <a:t> during </a:t>
            </a:r>
            <a:r>
              <a:rPr lang="en-AU" u="sng" dirty="0">
                <a:latin typeface="+mn-lt"/>
                <a:cs typeface="Arial"/>
              </a:rPr>
              <a:t>a time of uncertainty</a:t>
            </a:r>
            <a:r>
              <a:rPr lang="en-AU" dirty="0">
                <a:latin typeface="+mn-lt"/>
                <a:cs typeface="Arial"/>
              </a:rPr>
              <a:t>. The first sounds that e</a:t>
            </a:r>
            <a:r>
              <a:rPr lang="en-AU" u="sng" dirty="0">
                <a:latin typeface="+mn-lt"/>
                <a:cs typeface="Arial"/>
              </a:rPr>
              <a:t>choed their way through my ears</a:t>
            </a:r>
            <a:r>
              <a:rPr lang="en-AU" dirty="0">
                <a:latin typeface="+mn-lt"/>
                <a:cs typeface="Arial"/>
              </a:rPr>
              <a:t> were </a:t>
            </a:r>
            <a:r>
              <a:rPr lang="en-AU" b="1" dirty="0">
                <a:latin typeface="+mn-lt"/>
                <a:cs typeface="Arial"/>
              </a:rPr>
              <a:t>the loud and daring sounds of bomb blasts</a:t>
            </a:r>
            <a:r>
              <a:rPr lang="en-AU" dirty="0">
                <a:latin typeface="+mn-lt"/>
                <a:cs typeface="Arial"/>
              </a:rPr>
              <a:t>, along with </a:t>
            </a:r>
            <a:r>
              <a:rPr lang="en-AU" u="sng" dirty="0">
                <a:latin typeface="+mn-lt"/>
                <a:cs typeface="Arial"/>
              </a:rPr>
              <a:t>the feelings of woe and grief</a:t>
            </a:r>
            <a:r>
              <a:rPr lang="en-AU" dirty="0">
                <a:latin typeface="+mn-lt"/>
                <a:cs typeface="Arial"/>
              </a:rPr>
              <a:t>. </a:t>
            </a:r>
            <a:r>
              <a:rPr lang="en-AU" i="1" dirty="0">
                <a:latin typeface="+mn-lt"/>
                <a:cs typeface="Arial"/>
              </a:rPr>
              <a:t>This was the case for many children born in Afghanistan during the civil war. </a:t>
            </a:r>
            <a:endParaRPr lang="en-AU" i="1" dirty="0">
              <a:latin typeface="+mn-lt"/>
            </a:endParaRP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14</a:t>
            </a:fld>
            <a:endParaRPr lang="en-AU"/>
          </a:p>
        </p:txBody>
      </p:sp>
    </p:spTree>
    <p:extLst>
      <p:ext uri="{BB962C8B-B14F-4D97-AF65-F5344CB8AC3E}">
        <p14:creationId xmlns:p14="http://schemas.microsoft.com/office/powerpoint/2010/main" val="272099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Annotating structure (3)</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dirty="0">
                <a:latin typeface="+mj-lt"/>
                <a:cs typeface="Arial"/>
              </a:rPr>
              <a:t>Rising tension</a:t>
            </a:r>
            <a:endParaRPr lang="en-US" dirty="0">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dirty="0">
                <a:latin typeface="+mn-lt"/>
                <a:cs typeface="Arial"/>
              </a:rPr>
              <a:t>This section of the text has been annotated for </a:t>
            </a:r>
            <a:r>
              <a:rPr lang="en-AU" u="sng" dirty="0">
                <a:latin typeface="+mn-lt"/>
                <a:cs typeface="Arial"/>
              </a:rPr>
              <a:t>description</a:t>
            </a:r>
            <a:r>
              <a:rPr lang="en-AU" dirty="0">
                <a:latin typeface="+mn-lt"/>
                <a:cs typeface="Arial"/>
              </a:rPr>
              <a:t>, </a:t>
            </a:r>
            <a:r>
              <a:rPr lang="en-AU" b="1" dirty="0">
                <a:latin typeface="+mn-lt"/>
                <a:cs typeface="Arial"/>
              </a:rPr>
              <a:t>action</a:t>
            </a:r>
            <a:r>
              <a:rPr lang="en-AU" dirty="0">
                <a:latin typeface="+mn-lt"/>
                <a:cs typeface="Arial"/>
              </a:rPr>
              <a:t>, </a:t>
            </a:r>
            <a:r>
              <a:rPr lang="en-AU" i="1" dirty="0">
                <a:latin typeface="+mn-lt"/>
                <a:cs typeface="Arial"/>
              </a:rPr>
              <a:t>reflection</a:t>
            </a:r>
            <a:r>
              <a:rPr lang="en-AU" dirty="0">
                <a:latin typeface="+mn-lt"/>
                <a:cs typeface="Arial"/>
              </a:rPr>
              <a:t>, and </a:t>
            </a:r>
            <a:r>
              <a:rPr lang="en-AU" dirty="0">
                <a:solidFill>
                  <a:schemeClr val="accent2">
                    <a:lumMod val="76000"/>
                  </a:schemeClr>
                </a:solidFill>
                <a:latin typeface="+mn-lt"/>
                <a:cs typeface="Arial"/>
              </a:rPr>
              <a:t>discussion </a:t>
            </a:r>
            <a:r>
              <a:rPr lang="en-AU" dirty="0">
                <a:latin typeface="+mn-lt"/>
                <a:cs typeface="Arial"/>
              </a:rPr>
              <a:t>(including persuasion and explanation). </a:t>
            </a:r>
          </a:p>
          <a:p>
            <a:pPr>
              <a:spcBef>
                <a:spcPts val="3600"/>
              </a:spcBef>
            </a:pPr>
            <a:r>
              <a:rPr lang="en-AU" sz="1800" dirty="0">
                <a:latin typeface="+mn-lt"/>
                <a:cs typeface="Arial"/>
              </a:rPr>
              <a:t>Three or four months after I was born, my family moved from Kabul to </a:t>
            </a:r>
            <a:r>
              <a:rPr lang="en-AU" sz="1800" dirty="0" err="1">
                <a:latin typeface="+mn-lt"/>
                <a:cs typeface="Arial"/>
              </a:rPr>
              <a:t>Jaghori</a:t>
            </a:r>
            <a:r>
              <a:rPr lang="en-AU" sz="1800" dirty="0">
                <a:latin typeface="+mn-lt"/>
                <a:cs typeface="Arial"/>
              </a:rPr>
              <a:t>, in </a:t>
            </a:r>
            <a:r>
              <a:rPr lang="en-AU" sz="1800" dirty="0" err="1">
                <a:latin typeface="+mn-lt"/>
                <a:cs typeface="Arial"/>
              </a:rPr>
              <a:t>Hazarajat</a:t>
            </a:r>
            <a:r>
              <a:rPr lang="en-AU" sz="1800" dirty="0">
                <a:latin typeface="+mn-lt"/>
                <a:cs typeface="Arial"/>
              </a:rPr>
              <a:t>. </a:t>
            </a:r>
            <a:r>
              <a:rPr lang="en-AU" sz="1800" u="sng" dirty="0">
                <a:latin typeface="+mn-lt"/>
                <a:cs typeface="Arial"/>
              </a:rPr>
              <a:t>We lived there, in the midst of poverty and segregation, for seven years</a:t>
            </a:r>
            <a:r>
              <a:rPr lang="en-AU" sz="1800" dirty="0">
                <a:latin typeface="+mn-lt"/>
                <a:cs typeface="Arial"/>
              </a:rPr>
              <a:t>. Life was hard. </a:t>
            </a:r>
            <a:r>
              <a:rPr lang="en-AU" sz="1800" dirty="0">
                <a:solidFill>
                  <a:schemeClr val="accent2"/>
                </a:solidFill>
                <a:latin typeface="+mn-lt"/>
                <a:cs typeface="Arial"/>
              </a:rPr>
              <a:t>It was difficult for my family because my dad was away and we did not know anything about his safety or survival</a:t>
            </a:r>
            <a:r>
              <a:rPr lang="en-AU" sz="1800" dirty="0">
                <a:latin typeface="+mn-lt"/>
                <a:cs typeface="Arial"/>
              </a:rPr>
              <a:t>. </a:t>
            </a:r>
            <a:r>
              <a:rPr lang="en-AU" sz="1800" b="1" dirty="0">
                <a:latin typeface="+mn-lt"/>
                <a:cs typeface="Arial"/>
              </a:rPr>
              <a:t>My mum sewed clothes and sold them in order to take care of her children.</a:t>
            </a:r>
            <a:r>
              <a:rPr lang="en-AU" sz="1800" dirty="0">
                <a:latin typeface="+mn-lt"/>
                <a:cs typeface="Arial"/>
              </a:rPr>
              <a:t> </a:t>
            </a:r>
            <a:r>
              <a:rPr lang="en-AU" sz="1800" i="1" dirty="0">
                <a:latin typeface="+mn-lt"/>
                <a:cs typeface="Arial"/>
              </a:rPr>
              <a:t>When I think about my mum in those days</a:t>
            </a:r>
            <a:r>
              <a:rPr lang="en-AU" sz="1800" dirty="0">
                <a:latin typeface="+mn-lt"/>
                <a:cs typeface="Arial"/>
              </a:rPr>
              <a:t>, I see a brave woman and a hero who did her job very well, despite the fact that she was taking care of seven children </a:t>
            </a:r>
            <a:r>
              <a:rPr lang="en-AU" sz="1800" dirty="0">
                <a:solidFill>
                  <a:schemeClr val="accent2">
                    <a:lumMod val="76000"/>
                  </a:schemeClr>
                </a:solidFill>
                <a:latin typeface="+mn-lt"/>
                <a:cs typeface="Arial"/>
              </a:rPr>
              <a:t>in a country where there was little support for women</a:t>
            </a:r>
            <a:r>
              <a:rPr lang="en-AU" sz="1800" dirty="0">
                <a:latin typeface="+mn-lt"/>
                <a:cs typeface="Arial"/>
              </a:rPr>
              <a:t>. She has been an inspiration and a motivation to me. </a:t>
            </a:r>
            <a:r>
              <a:rPr lang="en-AU" sz="1800" dirty="0">
                <a:solidFill>
                  <a:schemeClr val="accent2">
                    <a:lumMod val="76000"/>
                  </a:schemeClr>
                </a:solidFill>
                <a:latin typeface="+mn-lt"/>
                <a:cs typeface="Arial"/>
              </a:rPr>
              <a:t>Looking at my mum and other brave women of my country, I can say that a man may be physically stronger or more powerful than a woman, but a woman is emotionally resilient and can endure terrible pain.</a:t>
            </a:r>
            <a:r>
              <a:rPr lang="en-AU" sz="1800" dirty="0">
                <a:latin typeface="+mn-lt"/>
                <a:cs typeface="Arial"/>
              </a:rPr>
              <a:t> </a:t>
            </a:r>
            <a:endParaRPr lang="en-AU" sz="1800" dirty="0">
              <a:latin typeface="+mn-lt"/>
            </a:endParaRPr>
          </a:p>
          <a:p>
            <a:endParaRPr lang="en-AU" dirty="0">
              <a:latin typeface="+mn-lt"/>
              <a:cs typeface="Arial"/>
            </a:endParaRP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15</a:t>
            </a:fld>
            <a:endParaRPr lang="en-AU"/>
          </a:p>
        </p:txBody>
      </p:sp>
    </p:spTree>
    <p:extLst>
      <p:ext uri="{BB962C8B-B14F-4D97-AF65-F5344CB8AC3E}">
        <p14:creationId xmlns:p14="http://schemas.microsoft.com/office/powerpoint/2010/main" val="2131752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Annotating structure (4)</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a:latin typeface="+mj-lt"/>
                <a:cs typeface="Arial"/>
              </a:rPr>
              <a:t>Complication</a:t>
            </a:r>
            <a:endParaRPr lang="en-US">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dirty="0">
                <a:latin typeface="+mn-lt"/>
                <a:cs typeface="Arial"/>
              </a:rPr>
              <a:t>This section of the text has been annotated for </a:t>
            </a:r>
            <a:r>
              <a:rPr lang="en-AU" u="sng" dirty="0">
                <a:latin typeface="+mn-lt"/>
                <a:cs typeface="Arial"/>
              </a:rPr>
              <a:t>description</a:t>
            </a:r>
            <a:r>
              <a:rPr lang="en-AU" dirty="0">
                <a:latin typeface="+mn-lt"/>
                <a:cs typeface="Arial"/>
              </a:rPr>
              <a:t>, </a:t>
            </a:r>
            <a:r>
              <a:rPr lang="en-AU" b="1" dirty="0">
                <a:latin typeface="+mn-lt"/>
                <a:cs typeface="Arial"/>
              </a:rPr>
              <a:t>action</a:t>
            </a:r>
            <a:r>
              <a:rPr lang="en-AU" dirty="0">
                <a:latin typeface="+mn-lt"/>
                <a:cs typeface="Arial"/>
              </a:rPr>
              <a:t>, </a:t>
            </a:r>
            <a:r>
              <a:rPr lang="en-AU" i="1" dirty="0">
                <a:latin typeface="+mn-lt"/>
                <a:cs typeface="Arial"/>
              </a:rPr>
              <a:t>reflection</a:t>
            </a:r>
            <a:r>
              <a:rPr lang="en-AU" dirty="0">
                <a:latin typeface="+mn-lt"/>
                <a:cs typeface="Arial"/>
              </a:rPr>
              <a:t>, and </a:t>
            </a:r>
            <a:r>
              <a:rPr lang="en-AU" dirty="0">
                <a:solidFill>
                  <a:schemeClr val="accent2">
                    <a:lumMod val="76000"/>
                  </a:schemeClr>
                </a:solidFill>
                <a:latin typeface="+mn-lt"/>
                <a:cs typeface="Arial"/>
              </a:rPr>
              <a:t>discussion </a:t>
            </a:r>
            <a:r>
              <a:rPr lang="en-AU" dirty="0">
                <a:latin typeface="+mn-lt"/>
                <a:cs typeface="Arial"/>
              </a:rPr>
              <a:t>(including persuasion and explanation). </a:t>
            </a:r>
          </a:p>
          <a:p>
            <a:r>
              <a:rPr lang="en-AU" sz="1800" dirty="0">
                <a:latin typeface="+mn-lt"/>
                <a:cs typeface="Arial"/>
              </a:rPr>
              <a:t>After years of living without my father, </a:t>
            </a:r>
            <a:r>
              <a:rPr lang="en-AU" sz="1800" u="sng" dirty="0">
                <a:latin typeface="+mn-lt"/>
                <a:cs typeface="Arial"/>
              </a:rPr>
              <a:t>we received news that he was alive and safe in a country called Australia.</a:t>
            </a:r>
            <a:r>
              <a:rPr lang="en-AU" sz="1800" dirty="0">
                <a:latin typeface="+mn-lt"/>
                <a:cs typeface="Arial"/>
              </a:rPr>
              <a:t> We did not know what Australia was or where it might be. </a:t>
            </a:r>
            <a:r>
              <a:rPr lang="en-AU" sz="1800" u="sng" dirty="0">
                <a:latin typeface="+mn-lt"/>
                <a:cs typeface="Arial"/>
              </a:rPr>
              <a:t>One of my siblings thought it was like </a:t>
            </a:r>
            <a:r>
              <a:rPr lang="en-AU" sz="1800" u="sng" dirty="0" err="1">
                <a:latin typeface="+mn-lt"/>
                <a:cs typeface="Arial"/>
              </a:rPr>
              <a:t>Hazarajat</a:t>
            </a:r>
            <a:r>
              <a:rPr lang="en-AU" sz="1800" u="sng" dirty="0">
                <a:latin typeface="+mn-lt"/>
                <a:cs typeface="Arial"/>
              </a:rPr>
              <a:t>, mountainous and isolated. </a:t>
            </a:r>
            <a:endParaRPr lang="en-AU" sz="1800" u="sng" dirty="0">
              <a:latin typeface="+mn-lt"/>
            </a:endParaRPr>
          </a:p>
          <a:p>
            <a:r>
              <a:rPr lang="en-AU" sz="1800" dirty="0">
                <a:latin typeface="+mn-lt"/>
                <a:cs typeface="Arial"/>
              </a:rPr>
              <a:t>When my uncle told my mum about my dad, </a:t>
            </a:r>
            <a:r>
              <a:rPr lang="en-AU" sz="1800" b="1" dirty="0">
                <a:latin typeface="+mn-lt"/>
                <a:cs typeface="Arial"/>
              </a:rPr>
              <a:t>she dropped to her knees and cried</a:t>
            </a:r>
            <a:r>
              <a:rPr lang="en-AU" sz="1800" dirty="0">
                <a:latin typeface="+mn-lt"/>
                <a:cs typeface="Arial"/>
              </a:rPr>
              <a:t>. </a:t>
            </a:r>
            <a:r>
              <a:rPr lang="en-AU" sz="1800" i="1" dirty="0">
                <a:latin typeface="+mn-lt"/>
                <a:cs typeface="Arial"/>
              </a:rPr>
              <a:t>I did not know whether they were tears of happiness or hope, or maybe both.</a:t>
            </a:r>
            <a:r>
              <a:rPr lang="en-AU" sz="1800" dirty="0">
                <a:latin typeface="+mn-lt"/>
                <a:cs typeface="Arial"/>
              </a:rPr>
              <a:t> For my siblings and I, </a:t>
            </a:r>
            <a:r>
              <a:rPr lang="en-AU" sz="1800" dirty="0">
                <a:solidFill>
                  <a:schemeClr val="accent2">
                    <a:lumMod val="76000"/>
                  </a:schemeClr>
                </a:solidFill>
                <a:latin typeface="+mn-lt"/>
                <a:cs typeface="Arial"/>
              </a:rPr>
              <a:t>Australia was a new hope,</a:t>
            </a:r>
            <a:r>
              <a:rPr lang="en-AU" sz="1800" dirty="0">
                <a:latin typeface="+mn-lt"/>
                <a:cs typeface="Arial"/>
              </a:rPr>
              <a:t> a wonderland where we could study, experience the wider world, interact with different people and learn new things.</a:t>
            </a:r>
            <a:endParaRPr lang="en-AU" sz="1800" dirty="0">
              <a:latin typeface="+mn-lt"/>
            </a:endParaRP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16</a:t>
            </a:fld>
            <a:endParaRPr lang="en-AU"/>
          </a:p>
        </p:txBody>
      </p:sp>
    </p:spTree>
    <p:extLst>
      <p:ext uri="{BB962C8B-B14F-4D97-AF65-F5344CB8AC3E}">
        <p14:creationId xmlns:p14="http://schemas.microsoft.com/office/powerpoint/2010/main" val="2735402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Annotating structure (5)</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a:latin typeface="+mj-lt"/>
                <a:cs typeface="Arial"/>
              </a:rPr>
              <a:t>Conclusion</a:t>
            </a:r>
            <a:endParaRPr lang="en-US">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dirty="0">
                <a:latin typeface="+mn-lt"/>
                <a:cs typeface="Arial"/>
              </a:rPr>
              <a:t>This section of the text has been annotated for </a:t>
            </a:r>
            <a:r>
              <a:rPr lang="en-AU" u="sng" dirty="0">
                <a:latin typeface="+mn-lt"/>
                <a:cs typeface="Arial"/>
              </a:rPr>
              <a:t>description</a:t>
            </a:r>
            <a:r>
              <a:rPr lang="en-AU" dirty="0">
                <a:latin typeface="+mn-lt"/>
                <a:cs typeface="Arial"/>
              </a:rPr>
              <a:t>, </a:t>
            </a:r>
            <a:r>
              <a:rPr lang="en-AU" b="1" dirty="0">
                <a:latin typeface="+mn-lt"/>
                <a:cs typeface="Arial"/>
              </a:rPr>
              <a:t>action</a:t>
            </a:r>
            <a:r>
              <a:rPr lang="en-AU" dirty="0">
                <a:latin typeface="+mn-lt"/>
                <a:cs typeface="Arial"/>
              </a:rPr>
              <a:t>, </a:t>
            </a:r>
            <a:r>
              <a:rPr lang="en-AU" i="1" dirty="0">
                <a:latin typeface="+mn-lt"/>
                <a:cs typeface="Arial"/>
              </a:rPr>
              <a:t>reflection</a:t>
            </a:r>
            <a:r>
              <a:rPr lang="en-AU" dirty="0">
                <a:latin typeface="+mn-lt"/>
                <a:cs typeface="Arial"/>
              </a:rPr>
              <a:t>, and </a:t>
            </a:r>
            <a:r>
              <a:rPr lang="en-AU" dirty="0">
                <a:solidFill>
                  <a:schemeClr val="accent2">
                    <a:lumMod val="76000"/>
                  </a:schemeClr>
                </a:solidFill>
                <a:latin typeface="+mn-lt"/>
                <a:cs typeface="Arial"/>
              </a:rPr>
              <a:t>discussion </a:t>
            </a:r>
            <a:r>
              <a:rPr lang="en-AU" dirty="0">
                <a:latin typeface="+mn-lt"/>
                <a:cs typeface="Arial"/>
              </a:rPr>
              <a:t>(including persuasion and explanation). </a:t>
            </a:r>
          </a:p>
          <a:p>
            <a:r>
              <a:rPr lang="en-AU" u="sng" dirty="0">
                <a:latin typeface="+mn-lt"/>
                <a:cs typeface="Arial"/>
              </a:rPr>
              <a:t>Being a victim of poverty and racism, and a witness of historical persecution, I know how it feels to be so desperate and in need of kindness.</a:t>
            </a:r>
            <a:r>
              <a:rPr lang="en-AU" dirty="0">
                <a:latin typeface="+mn-lt"/>
                <a:cs typeface="Arial"/>
              </a:rPr>
              <a:t> </a:t>
            </a:r>
            <a:r>
              <a:rPr lang="en-AU" u="sng" dirty="0">
                <a:latin typeface="+mn-lt"/>
                <a:cs typeface="Arial"/>
              </a:rPr>
              <a:t>I know how traumatic and aching it is to be displaced and misplaced as a refugee.</a:t>
            </a:r>
            <a:r>
              <a:rPr lang="en-AU" dirty="0">
                <a:latin typeface="+mn-lt"/>
                <a:cs typeface="Arial"/>
              </a:rPr>
              <a:t> </a:t>
            </a:r>
            <a:r>
              <a:rPr lang="en-AU" i="1" dirty="0">
                <a:latin typeface="+mn-lt"/>
                <a:cs typeface="Arial"/>
              </a:rPr>
              <a:t>Uncertain of your future, uncertain of whether you are going to make it to safety alive, uncertain of whether you will ever see your family happy... </a:t>
            </a:r>
            <a:r>
              <a:rPr lang="en-AU" dirty="0">
                <a:solidFill>
                  <a:schemeClr val="accent2">
                    <a:lumMod val="76000"/>
                  </a:schemeClr>
                </a:solidFill>
                <a:latin typeface="+mn-lt"/>
                <a:cs typeface="Arial"/>
              </a:rPr>
              <a:t>Uncertainty – an agonising pain that grips every refugee by the throat</a:t>
            </a:r>
            <a:r>
              <a:rPr lang="en-AU" i="1" dirty="0">
                <a:solidFill>
                  <a:schemeClr val="accent2">
                    <a:lumMod val="76000"/>
                  </a:schemeClr>
                </a:solidFill>
                <a:latin typeface="+mn-lt"/>
                <a:cs typeface="Arial"/>
              </a:rPr>
              <a:t>.</a:t>
            </a:r>
            <a:r>
              <a:rPr lang="en-AU" dirty="0">
                <a:solidFill>
                  <a:schemeClr val="accent2">
                    <a:lumMod val="76000"/>
                  </a:schemeClr>
                </a:solidFill>
                <a:latin typeface="+mn-lt"/>
                <a:cs typeface="Arial"/>
              </a:rPr>
              <a:t> I am really looking forward to the day where every child in the world gets an equal chance at a better life.</a:t>
            </a:r>
            <a:endParaRPr lang="en-AU" dirty="0">
              <a:solidFill>
                <a:schemeClr val="accent2">
                  <a:lumMod val="76000"/>
                </a:schemeClr>
              </a:solidFill>
              <a:latin typeface="+mn-lt"/>
            </a:endParaRP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17</a:t>
            </a:fld>
            <a:endParaRPr lang="en-AU"/>
          </a:p>
        </p:txBody>
      </p:sp>
    </p:spTree>
    <p:extLst>
      <p:ext uri="{BB962C8B-B14F-4D97-AF65-F5344CB8AC3E}">
        <p14:creationId xmlns:p14="http://schemas.microsoft.com/office/powerpoint/2010/main" val="764142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Annotating structure (6)</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dirty="0">
                <a:latin typeface="+mj-lt"/>
                <a:cs typeface="Arial"/>
              </a:rPr>
              <a:t>Adverbs, adverbial phrases, and conjunctions</a:t>
            </a:r>
            <a:endParaRPr lang="en-US" dirty="0">
              <a:latin typeface="+mj-lt"/>
            </a:endParaRPr>
          </a:p>
        </p:txBody>
      </p:sp>
      <p:graphicFrame>
        <p:nvGraphicFramePr>
          <p:cNvPr id="5" name="Table 4">
            <a:extLst>
              <a:ext uri="{FF2B5EF4-FFF2-40B4-BE49-F238E27FC236}">
                <a16:creationId xmlns:a16="http://schemas.microsoft.com/office/drawing/2014/main" id="{8DCF9DFC-FE4B-EAA4-CB51-586482CD16FF}"/>
              </a:ext>
            </a:extLst>
          </p:cNvPr>
          <p:cNvGraphicFramePr>
            <a:graphicFrameLocks noGrp="1"/>
          </p:cNvGraphicFramePr>
          <p:nvPr>
            <p:extLst>
              <p:ext uri="{D42A27DB-BD31-4B8C-83A1-F6EECF244321}">
                <p14:modId xmlns:p14="http://schemas.microsoft.com/office/powerpoint/2010/main" val="2461314322"/>
              </p:ext>
            </p:extLst>
          </p:nvPr>
        </p:nvGraphicFramePr>
        <p:xfrm>
          <a:off x="360680" y="1458594"/>
          <a:ext cx="11216677" cy="5057406"/>
        </p:xfrm>
        <a:graphic>
          <a:graphicData uri="http://schemas.openxmlformats.org/drawingml/2006/table">
            <a:tbl>
              <a:tblPr firstCol="1" bandRow="1">
                <a:tableStyleId>{5C22544A-7EE6-4342-B048-85BDC9FD1C3A}</a:tableStyleId>
              </a:tblPr>
              <a:tblGrid>
                <a:gridCol w="2786062">
                  <a:extLst>
                    <a:ext uri="{9D8B030D-6E8A-4147-A177-3AD203B41FA5}">
                      <a16:colId xmlns:a16="http://schemas.microsoft.com/office/drawing/2014/main" val="1220856359"/>
                    </a:ext>
                  </a:extLst>
                </a:gridCol>
                <a:gridCol w="8430615">
                  <a:extLst>
                    <a:ext uri="{9D8B030D-6E8A-4147-A177-3AD203B41FA5}">
                      <a16:colId xmlns:a16="http://schemas.microsoft.com/office/drawing/2014/main" val="1165698701"/>
                    </a:ext>
                  </a:extLst>
                </a:gridCol>
              </a:tblGrid>
              <a:tr h="1479683">
                <a:tc>
                  <a:txBody>
                    <a:bodyPr/>
                    <a:lstStyle/>
                    <a:p>
                      <a:pPr marL="180000" algn="l"/>
                      <a:r>
                        <a:rPr lang="en-US" dirty="0">
                          <a:latin typeface="+mj-lt"/>
                        </a:rPr>
                        <a:t>Adverbs</a:t>
                      </a:r>
                    </a:p>
                  </a:txBody>
                  <a:tcPr anchor="ctr">
                    <a:lnR w="12700" cap="flat" cmpd="sng" algn="ctr">
                      <a:noFill/>
                      <a:prstDash val="solid"/>
                      <a:round/>
                      <a:headEnd type="none" w="med" len="med"/>
                      <a:tailEnd type="none" w="med" len="med"/>
                    </a:lnR>
                  </a:tcPr>
                </a:tc>
                <a:tc>
                  <a:txBody>
                    <a:bodyPr/>
                    <a:lstStyle/>
                    <a:p>
                      <a:pPr marL="180000" lvl="0" algn="l">
                        <a:lnSpc>
                          <a:spcPct val="150000"/>
                        </a:lnSpc>
                        <a:spcAft>
                          <a:spcPts val="1200"/>
                        </a:spcAft>
                        <a:buNone/>
                      </a:pPr>
                      <a:r>
                        <a:rPr lang="en-US" sz="1800" b="0" u="none" strike="noStrike" noProof="0" dirty="0"/>
                        <a:t>loudly, daringly, very, emotionally, terribly, safely, near, yet, happily, immediately, more, carefully, incredibly, unbelievably, really, kindly, proudly, today, deeply </a:t>
                      </a:r>
                      <a:endParaRPr lang="en-US" dirty="0"/>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532980537"/>
                  </a:ext>
                </a:extLst>
              </a:tr>
              <a:tr h="1479683">
                <a:tc>
                  <a:txBody>
                    <a:bodyPr/>
                    <a:lstStyle/>
                    <a:p>
                      <a:pPr marL="180000" algn="l"/>
                      <a:r>
                        <a:rPr lang="en-US" dirty="0">
                          <a:latin typeface="+mj-lt"/>
                        </a:rPr>
                        <a:t>Adverbial phrases </a:t>
                      </a:r>
                    </a:p>
                  </a:txBody>
                  <a:tcPr anchor="ctr">
                    <a:lnR w="12700" cap="flat" cmpd="sng" algn="ctr">
                      <a:noFill/>
                      <a:prstDash val="solid"/>
                      <a:round/>
                      <a:headEnd type="none" w="med" len="med"/>
                      <a:tailEnd type="none" w="med" len="med"/>
                    </a:lnR>
                  </a:tcPr>
                </a:tc>
                <a:tc>
                  <a:txBody>
                    <a:bodyPr/>
                    <a:lstStyle/>
                    <a:p>
                      <a:pPr marL="180000" lvl="0" algn="l">
                        <a:lnSpc>
                          <a:spcPct val="150000"/>
                        </a:lnSpc>
                        <a:spcAft>
                          <a:spcPts val="1200"/>
                        </a:spcAft>
                        <a:buNone/>
                      </a:pPr>
                      <a:r>
                        <a:rPr lang="en-US" sz="1800" b="0" u="none" strike="noStrike" noProof="0" dirty="0"/>
                        <a:t>during a time of uncertainty, in the midst of poverty and segregation, for seven years, in those days, in a country where there was little support for women, after years of living without my father, to a country called Australia , for endless cold nights, with each step, at last, a week later, in an office, in my new book, a year later, on board, in Australia, in the face of hardship, at a better life </a:t>
                      </a:r>
                      <a:endParaRPr lang="en-US" dirty="0"/>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95884676"/>
                  </a:ext>
                </a:extLst>
              </a:tr>
              <a:tr h="1479683">
                <a:tc>
                  <a:txBody>
                    <a:bodyPr/>
                    <a:lstStyle/>
                    <a:p>
                      <a:pPr marL="180000" algn="l"/>
                      <a:r>
                        <a:rPr lang="en-US" dirty="0">
                          <a:latin typeface="+mj-lt"/>
                        </a:rPr>
                        <a:t>Conjunctions</a:t>
                      </a:r>
                    </a:p>
                  </a:txBody>
                  <a:tcPr anchor="ct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180000" lvl="0" indent="0" algn="l">
                        <a:lnSpc>
                          <a:spcPct val="150000"/>
                        </a:lnSpc>
                        <a:spcAft>
                          <a:spcPts val="1200"/>
                        </a:spcAft>
                        <a:buNone/>
                      </a:pPr>
                      <a:r>
                        <a:rPr lang="en-US" sz="1800" b="0" u="none" strike="noStrike" baseline="0" noProof="0" dirty="0">
                          <a:solidFill>
                            <a:srgbClr val="22272B"/>
                          </a:solidFill>
                        </a:rPr>
                        <a:t>and, or, but, because, when, if, while, after, as </a:t>
                      </a:r>
                      <a:endParaRPr lang="en-US" dirty="0"/>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086310720"/>
                  </a:ext>
                </a:extLst>
              </a:tr>
            </a:tbl>
          </a:graphicData>
        </a:graphic>
      </p:graphicFrame>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18</a:t>
            </a:fld>
            <a:endParaRPr lang="en-AU"/>
          </a:p>
        </p:txBody>
      </p:sp>
    </p:spTree>
    <p:extLst>
      <p:ext uri="{BB962C8B-B14F-4D97-AF65-F5344CB8AC3E}">
        <p14:creationId xmlns:p14="http://schemas.microsoft.com/office/powerpoint/2010/main" val="596417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AU" dirty="0">
                <a:latin typeface="+mj-lt"/>
                <a:cs typeface="Arial"/>
              </a:rPr>
              <a:t>Objective and subjective language (1)</a:t>
            </a:r>
            <a:endParaRPr lang="en-AU" dirty="0">
              <a:latin typeface="+mj-lt"/>
            </a:endParaRPr>
          </a:p>
        </p:txBody>
      </p:sp>
    </p:spTree>
    <p:extLst>
      <p:ext uri="{BB962C8B-B14F-4D97-AF65-F5344CB8AC3E}">
        <p14:creationId xmlns:p14="http://schemas.microsoft.com/office/powerpoint/2010/main" val="2584492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F38185-B00A-9878-8E80-7D55E5647711}"/>
              </a:ext>
            </a:extLst>
          </p:cNvPr>
          <p:cNvSpPr>
            <a:spLocks noGrp="1"/>
          </p:cNvSpPr>
          <p:nvPr>
            <p:ph type="ctrTitle"/>
          </p:nvPr>
        </p:nvSpPr>
        <p:spPr/>
        <p:txBody>
          <a:bodyPr/>
          <a:lstStyle/>
          <a:p>
            <a:r>
              <a:rPr lang="en-AU" dirty="0">
                <a:latin typeface="+mj-lt"/>
                <a:cs typeface="Arial"/>
              </a:rPr>
              <a:t>Text annotations – ‘My Mother, My Hero’ – Moradi </a:t>
            </a:r>
          </a:p>
        </p:txBody>
      </p:sp>
      <p:sp>
        <p:nvSpPr>
          <p:cNvPr id="11" name="Text Placeholder 10">
            <a:extLst>
              <a:ext uri="{FF2B5EF4-FFF2-40B4-BE49-F238E27FC236}">
                <a16:creationId xmlns:a16="http://schemas.microsoft.com/office/drawing/2014/main" id="{3D12AD43-6748-1D46-1B69-DCBF45A45856}"/>
              </a:ext>
            </a:extLst>
          </p:cNvPr>
          <p:cNvSpPr>
            <a:spLocks noGrp="1"/>
          </p:cNvSpPr>
          <p:nvPr>
            <p:ph type="body" sz="quarter" idx="10"/>
          </p:nvPr>
        </p:nvSpPr>
        <p:spPr/>
        <p:txBody>
          <a:bodyPr/>
          <a:lstStyle/>
          <a:p>
            <a:r>
              <a:rPr lang="en-AU" dirty="0">
                <a:latin typeface="+mj-lt"/>
              </a:rPr>
              <a:t>Stage 4 – Year 7 –  7.1</a:t>
            </a:r>
          </a:p>
        </p:txBody>
      </p:sp>
      <p:sp>
        <p:nvSpPr>
          <p:cNvPr id="5" name="Text Placeholder 4">
            <a:extLst>
              <a:ext uri="{FF2B5EF4-FFF2-40B4-BE49-F238E27FC236}">
                <a16:creationId xmlns:a16="http://schemas.microsoft.com/office/drawing/2014/main" id="{5B20E5E3-B817-7685-DCB6-772975C7F22E}"/>
              </a:ext>
            </a:extLst>
          </p:cNvPr>
          <p:cNvSpPr>
            <a:spLocks noGrp="1"/>
          </p:cNvSpPr>
          <p:nvPr>
            <p:ph type="body" sz="quarter" idx="16"/>
          </p:nvPr>
        </p:nvSpPr>
        <p:spPr/>
        <p:txBody>
          <a:bodyPr/>
          <a:lstStyle/>
          <a:p>
            <a:r>
              <a:rPr lang="en-AU" dirty="0">
                <a:latin typeface="+mj-lt"/>
              </a:rPr>
              <a:t>‘Powerful youth voices’</a:t>
            </a:r>
          </a:p>
        </p:txBody>
      </p:sp>
      <p:sp>
        <p:nvSpPr>
          <p:cNvPr id="10" name="Text Placeholder 9">
            <a:extLst>
              <a:ext uri="{FF2B5EF4-FFF2-40B4-BE49-F238E27FC236}">
                <a16:creationId xmlns:a16="http://schemas.microsoft.com/office/drawing/2014/main" id="{CA5E7E5A-B4C4-F5B9-98E5-6C838D018316}"/>
              </a:ext>
            </a:extLst>
          </p:cNvPr>
          <p:cNvSpPr>
            <a:spLocks noGrp="1"/>
          </p:cNvSpPr>
          <p:nvPr>
            <p:ph type="body" sz="quarter" idx="14"/>
          </p:nvPr>
        </p:nvSpPr>
        <p:spPr/>
        <p:txBody>
          <a:bodyPr vert="horz" lIns="0" tIns="0" rIns="0" bIns="0" rtlCol="0" anchor="t">
            <a:noAutofit/>
          </a:bodyPr>
          <a:lstStyle/>
          <a:p>
            <a:r>
              <a:rPr lang="en-AU" dirty="0">
                <a:latin typeface="+mj-lt"/>
                <a:cs typeface="Arial"/>
              </a:rPr>
              <a:t>Term 1</a:t>
            </a:r>
          </a:p>
        </p:txBody>
      </p:sp>
      <p:pic>
        <p:nvPicPr>
          <p:cNvPr id="6" name="Picture Placeholder 5">
            <a:extLst>
              <a:ext uri="{FF2B5EF4-FFF2-40B4-BE49-F238E27FC236}">
                <a16:creationId xmlns:a16="http://schemas.microsoft.com/office/drawing/2014/main" id="{3F66614E-DB2C-AA11-9FF4-510E58768769}"/>
              </a:ext>
              <a:ext uri="{C183D7F6-B498-43B3-948B-1728B52AA6E4}">
                <adec:decorative xmlns:adec="http://schemas.microsoft.com/office/drawing/2017/decorative" val="1"/>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b="6280"/>
          <a:stretch/>
        </p:blipFill>
        <p:spPr>
          <a:xfrm>
            <a:off x="7128000" y="0"/>
            <a:ext cx="5064000" cy="6427314"/>
          </a:xfrm>
        </p:spPr>
      </p:pic>
      <p:sp>
        <p:nvSpPr>
          <p:cNvPr id="4" name="Rectangle 1">
            <a:extLst>
              <a:ext uri="{FF2B5EF4-FFF2-40B4-BE49-F238E27FC236}">
                <a16:creationId xmlns:a16="http://schemas.microsoft.com/office/drawing/2014/main" id="{3DD7261E-D48E-9938-6266-8D8677E4EE2C}"/>
              </a:ext>
            </a:extLst>
          </p:cNvPr>
          <p:cNvSpPr>
            <a:spLocks noChangeArrowheads="1"/>
          </p:cNvSpPr>
          <p:nvPr/>
        </p:nvSpPr>
        <p:spPr bwMode="auto">
          <a:xfrm>
            <a:off x="7128000" y="6502944"/>
            <a:ext cx="2930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effectLst/>
              </a:rPr>
              <a:t>Photo by </a:t>
            </a:r>
            <a:r>
              <a:rPr kumimoji="0" lang="en-US" altLang="en-US" sz="1200" b="0" i="0" u="none" strike="noStrike" cap="none" normalizeH="0" baseline="0" dirty="0">
                <a:ln>
                  <a:noFill/>
                </a:ln>
                <a:solidFill>
                  <a:schemeClr val="accent2"/>
                </a:solidFill>
                <a:effectLst/>
                <a:hlinkClick r:id="rId4">
                  <a:extLst>
                    <a:ext uri="{A12FA001-AC4F-418D-AE19-62706E023703}">
                      <ahyp:hlinkClr xmlns:ahyp="http://schemas.microsoft.com/office/drawing/2018/hyperlinkcolor" val="tx"/>
                    </a:ext>
                  </a:extLst>
                </a:hlinkClick>
              </a:rPr>
              <a:t>Habib Dadkhah</a:t>
            </a:r>
            <a:r>
              <a:rPr kumimoji="0" lang="en-US" altLang="en-US" sz="1200" b="0" i="0" u="none" strike="noStrike" cap="none" normalizeH="0" baseline="0" dirty="0">
                <a:ln>
                  <a:noFill/>
                </a:ln>
                <a:effectLst/>
              </a:rPr>
              <a:t> on </a:t>
            </a:r>
            <a:r>
              <a:rPr kumimoji="0" lang="en-US" altLang="en-US" sz="1200" b="0" i="0" u="none" strike="noStrike" cap="none" normalizeH="0" baseline="0" dirty="0" err="1">
                <a:ln>
                  <a:noFill/>
                </a:ln>
                <a:solidFill>
                  <a:schemeClr val="accent2"/>
                </a:solidFill>
                <a:effectLst/>
                <a:hlinkClick r:id="rId5">
                  <a:extLst>
                    <a:ext uri="{A12FA001-AC4F-418D-AE19-62706E023703}">
                      <ahyp:hlinkClr xmlns:ahyp="http://schemas.microsoft.com/office/drawing/2018/hyperlinkcolor" val="tx"/>
                    </a:ext>
                  </a:extLst>
                </a:hlinkClick>
              </a:rPr>
              <a:t>Unsplash</a:t>
            </a:r>
            <a:r>
              <a:rPr kumimoji="0" lang="en-US" altLang="en-US" sz="1200" b="0" i="0" u="none" strike="noStrike" cap="none" normalizeH="0" baseline="0" dirty="0">
                <a:ln>
                  <a:noFill/>
                </a:ln>
                <a:solidFill>
                  <a:schemeClr val="accent2"/>
                </a:solidFill>
                <a:effectLst/>
              </a:rPr>
              <a:t> </a:t>
            </a:r>
          </a:p>
        </p:txBody>
      </p:sp>
    </p:spTree>
    <p:extLst>
      <p:ext uri="{BB962C8B-B14F-4D97-AF65-F5344CB8AC3E}">
        <p14:creationId xmlns:p14="http://schemas.microsoft.com/office/powerpoint/2010/main" val="3218114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a:latin typeface="+mj-lt"/>
                <a:cs typeface="Arial"/>
              </a:rPr>
              <a:t>Using objective and subjective language</a:t>
            </a:r>
            <a:endParaRPr lang="en-AU">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dirty="0">
                <a:solidFill>
                  <a:schemeClr val="accent2"/>
                </a:solidFill>
                <a:latin typeface="+mj-lt"/>
                <a:cs typeface="Arial"/>
              </a:rPr>
              <a:t>Communicating information as well as perspectives and feelings</a:t>
            </a:r>
            <a:endParaRPr lang="en-AU" dirty="0">
              <a:solidFill>
                <a:schemeClr val="accent2"/>
              </a:solidFill>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a:xfrm>
            <a:off x="359999" y="1888165"/>
            <a:ext cx="5507037" cy="4300762"/>
          </a:xfrm>
        </p:spPr>
        <p:txBody>
          <a:bodyPr vert="horz" lIns="0" tIns="0" rIns="0" bIns="0" rtlCol="0" anchor="t">
            <a:noAutofit/>
          </a:bodyPr>
          <a:lstStyle/>
          <a:p>
            <a:r>
              <a:rPr lang="en-AU" dirty="0">
                <a:solidFill>
                  <a:schemeClr val="tx1"/>
                </a:solidFill>
                <a:latin typeface="+mn-lt"/>
                <a:cs typeface="Arial"/>
              </a:rPr>
              <a:t>Objective language is fact-based, measurable and observable, and unbiased. It does not include a speaker or writer’s perspective, interpretation or judgement.</a:t>
            </a:r>
          </a:p>
          <a:p>
            <a:endParaRPr lang="en-AU" dirty="0">
              <a:latin typeface="Arial"/>
              <a:cs typeface="Arial"/>
            </a:endParaRPr>
          </a:p>
        </p:txBody>
      </p:sp>
      <p:sp>
        <p:nvSpPr>
          <p:cNvPr id="2" name="Picture Placeholder 1">
            <a:extLst>
              <a:ext uri="{FF2B5EF4-FFF2-40B4-BE49-F238E27FC236}">
                <a16:creationId xmlns:a16="http://schemas.microsoft.com/office/drawing/2014/main" id="{E44E1BF9-300D-3536-07EF-7C03F07706BA}"/>
              </a:ext>
            </a:extLst>
          </p:cNvPr>
          <p:cNvSpPr>
            <a:spLocks noGrp="1"/>
          </p:cNvSpPr>
          <p:nvPr>
            <p:ph type="pic" sz="quarter" idx="4294967295"/>
          </p:nvPr>
        </p:nvSpPr>
        <p:spPr>
          <a:xfrm>
            <a:off x="6336962" y="1888165"/>
            <a:ext cx="4959224" cy="4049712"/>
          </a:xfrm>
        </p:spPr>
        <p:txBody>
          <a:bodyPr/>
          <a:lstStyle/>
          <a:p>
            <a:r>
              <a:rPr lang="en-AU" b="1" dirty="0">
                <a:solidFill>
                  <a:schemeClr val="tx2"/>
                </a:solidFill>
                <a:latin typeface="+mj-lt"/>
              </a:rPr>
              <a:t>Grammar in context</a:t>
            </a:r>
          </a:p>
          <a:p>
            <a:r>
              <a:rPr lang="en-AU" dirty="0">
                <a:solidFill>
                  <a:schemeClr val="tx2"/>
                </a:solidFill>
                <a:latin typeface="+mn-lt"/>
              </a:rPr>
              <a:t>How can a composer balance objective language (to create believable descriptions) with subjective language (to get across perspectives in an engaging way) in a memoir?</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20</a:t>
            </a:fld>
            <a:endParaRPr lang="en-AU"/>
          </a:p>
        </p:txBody>
      </p:sp>
    </p:spTree>
    <p:extLst>
      <p:ext uri="{BB962C8B-B14F-4D97-AF65-F5344CB8AC3E}">
        <p14:creationId xmlns:p14="http://schemas.microsoft.com/office/powerpoint/2010/main" val="3614161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A8A3F2E-7D76-7C74-2A70-8C5F8310A29E}"/>
              </a:ext>
              <a:ext uri="{C183D7F6-B498-43B3-948B-1728B52AA6E4}">
                <adec:decorative xmlns:adec="http://schemas.microsoft.com/office/drawing/2017/decorative" val="1"/>
              </a:ext>
            </a:extLst>
          </p:cNvPr>
          <p:cNvGrpSpPr/>
          <p:nvPr/>
        </p:nvGrpSpPr>
        <p:grpSpPr>
          <a:xfrm>
            <a:off x="3501647" y="1814850"/>
            <a:ext cx="5188666" cy="3570407"/>
            <a:chOff x="3501647" y="1814850"/>
            <a:chExt cx="5188666" cy="3570407"/>
          </a:xfrm>
        </p:grpSpPr>
        <p:cxnSp>
          <p:nvCxnSpPr>
            <p:cNvPr id="6" name="Google Shape;125;p17">
              <a:extLst>
                <a:ext uri="{FF2B5EF4-FFF2-40B4-BE49-F238E27FC236}">
                  <a16:creationId xmlns:a16="http://schemas.microsoft.com/office/drawing/2014/main" id="{3E705808-C767-CFA5-5BCC-DD7546162A49}"/>
                </a:ext>
                <a:ext uri="{C183D7F6-B498-43B3-948B-1728B52AA6E4}">
                  <adec:decorative xmlns:adec="http://schemas.microsoft.com/office/drawing/2017/decorative" val="1"/>
                </a:ext>
              </a:extLst>
            </p:cNvPr>
            <p:cNvCxnSpPr/>
            <p:nvPr/>
          </p:nvCxnSpPr>
          <p:spPr>
            <a:xfrm>
              <a:off x="3501647" y="3588700"/>
              <a:ext cx="1674541" cy="0"/>
            </a:xfrm>
            <a:prstGeom prst="straightConnector1">
              <a:avLst/>
            </a:prstGeom>
            <a:noFill/>
            <a:ln w="19050" cap="flat" cmpd="sng">
              <a:solidFill>
                <a:srgbClr val="007A8A"/>
              </a:solidFill>
              <a:prstDash val="solid"/>
              <a:round/>
              <a:headEnd type="none" w="med" len="med"/>
              <a:tailEnd type="none" w="med" len="med"/>
            </a:ln>
          </p:spPr>
        </p:cxnSp>
        <p:cxnSp>
          <p:nvCxnSpPr>
            <p:cNvPr id="33" name="Google Shape;126;p17">
              <a:extLst>
                <a:ext uri="{FF2B5EF4-FFF2-40B4-BE49-F238E27FC236}">
                  <a16:creationId xmlns:a16="http://schemas.microsoft.com/office/drawing/2014/main" id="{4D593D99-85C5-3753-C35F-70804D33E897}"/>
                </a:ext>
                <a:ext uri="{C183D7F6-B498-43B3-948B-1728B52AA6E4}">
                  <adec:decorative xmlns:adec="http://schemas.microsoft.com/office/drawing/2017/decorative" val="1"/>
                </a:ext>
              </a:extLst>
            </p:cNvPr>
            <p:cNvCxnSpPr/>
            <p:nvPr/>
          </p:nvCxnSpPr>
          <p:spPr>
            <a:xfrm rot="10800000" flipH="1">
              <a:off x="7016136" y="3588822"/>
              <a:ext cx="1674177" cy="9471"/>
            </a:xfrm>
            <a:prstGeom prst="straightConnector1">
              <a:avLst/>
            </a:prstGeom>
            <a:noFill/>
            <a:ln w="19050" cap="flat" cmpd="sng">
              <a:solidFill>
                <a:srgbClr val="007A8A"/>
              </a:solidFill>
              <a:prstDash val="solid"/>
              <a:round/>
              <a:headEnd type="none" w="med" len="med"/>
              <a:tailEnd type="none" w="med" len="med"/>
            </a:ln>
          </p:spPr>
        </p:cxnSp>
        <p:cxnSp>
          <p:nvCxnSpPr>
            <p:cNvPr id="34" name="Google Shape;127;p17">
              <a:extLst>
                <a:ext uri="{FF2B5EF4-FFF2-40B4-BE49-F238E27FC236}">
                  <a16:creationId xmlns:a16="http://schemas.microsoft.com/office/drawing/2014/main" id="{6241178A-8250-2EB4-990C-5E5C190B57EF}"/>
                </a:ext>
                <a:ext uri="{C183D7F6-B498-43B3-948B-1728B52AA6E4}">
                  <adec:decorative xmlns:adec="http://schemas.microsoft.com/office/drawing/2017/decorative" val="1"/>
                </a:ext>
              </a:extLst>
            </p:cNvPr>
            <p:cNvCxnSpPr>
              <a:stCxn id="4" idx="4"/>
            </p:cNvCxnSpPr>
            <p:nvPr/>
          </p:nvCxnSpPr>
          <p:spPr>
            <a:xfrm>
              <a:off x="6073028" y="4324620"/>
              <a:ext cx="23091" cy="1060637"/>
            </a:xfrm>
            <a:prstGeom prst="straightConnector1">
              <a:avLst/>
            </a:prstGeom>
            <a:noFill/>
            <a:ln w="19050" cap="flat" cmpd="sng">
              <a:solidFill>
                <a:srgbClr val="007A8A"/>
              </a:solidFill>
              <a:prstDash val="solid"/>
              <a:round/>
              <a:headEnd type="none" w="med" len="med"/>
              <a:tailEnd type="none" w="med" len="med"/>
            </a:ln>
          </p:spPr>
        </p:cxnSp>
        <p:cxnSp>
          <p:nvCxnSpPr>
            <p:cNvPr id="35" name="Google Shape;128;p17">
              <a:extLst>
                <a:ext uri="{FF2B5EF4-FFF2-40B4-BE49-F238E27FC236}">
                  <a16:creationId xmlns:a16="http://schemas.microsoft.com/office/drawing/2014/main" id="{F5AEAD7C-EBDE-0F6D-747A-69E22D2A29DE}"/>
                </a:ext>
                <a:ext uri="{C183D7F6-B498-43B3-948B-1728B52AA6E4}">
                  <adec:decorative xmlns:adec="http://schemas.microsoft.com/office/drawing/2017/decorative" val="1"/>
                </a:ext>
              </a:extLst>
            </p:cNvPr>
            <p:cNvCxnSpPr>
              <a:stCxn id="4" idx="0"/>
              <a:endCxn id="42" idx="4"/>
            </p:cNvCxnSpPr>
            <p:nvPr/>
          </p:nvCxnSpPr>
          <p:spPr>
            <a:xfrm flipV="1">
              <a:off x="6073028" y="1814850"/>
              <a:ext cx="3701" cy="1037903"/>
            </a:xfrm>
            <a:prstGeom prst="straightConnector1">
              <a:avLst/>
            </a:prstGeom>
            <a:noFill/>
            <a:ln w="19050" cap="flat" cmpd="sng">
              <a:solidFill>
                <a:srgbClr val="007A8A"/>
              </a:solidFill>
              <a:prstDash val="solid"/>
              <a:round/>
              <a:headEnd type="none" w="med" len="med"/>
              <a:tailEnd type="none" w="med" len="med"/>
            </a:ln>
          </p:spPr>
        </p:cxnSp>
        <p:cxnSp>
          <p:nvCxnSpPr>
            <p:cNvPr id="36" name="Google Shape;130;p17">
              <a:extLst>
                <a:ext uri="{FF2B5EF4-FFF2-40B4-BE49-F238E27FC236}">
                  <a16:creationId xmlns:a16="http://schemas.microsoft.com/office/drawing/2014/main" id="{785A2CF1-95F1-A338-3D65-77D8DE66BE5A}"/>
                </a:ext>
                <a:ext uri="{C183D7F6-B498-43B3-948B-1728B52AA6E4}">
                  <adec:decorative xmlns:adec="http://schemas.microsoft.com/office/drawing/2017/decorative" val="1"/>
                </a:ext>
              </a:extLst>
            </p:cNvPr>
            <p:cNvCxnSpPr>
              <a:endCxn id="46" idx="7"/>
            </p:cNvCxnSpPr>
            <p:nvPr/>
          </p:nvCxnSpPr>
          <p:spPr>
            <a:xfrm flipH="1">
              <a:off x="4063742" y="4117156"/>
              <a:ext cx="1363820" cy="595579"/>
            </a:xfrm>
            <a:prstGeom prst="straightConnector1">
              <a:avLst/>
            </a:prstGeom>
            <a:noFill/>
            <a:ln w="19050" cap="flat" cmpd="sng">
              <a:solidFill>
                <a:srgbClr val="007A8A"/>
              </a:solidFill>
              <a:prstDash val="solid"/>
              <a:round/>
              <a:headEnd type="none" w="med" len="med"/>
              <a:tailEnd type="none" w="med" len="med"/>
            </a:ln>
          </p:spPr>
        </p:cxnSp>
        <p:cxnSp>
          <p:nvCxnSpPr>
            <p:cNvPr id="37" name="Google Shape;132;p17">
              <a:extLst>
                <a:ext uri="{FF2B5EF4-FFF2-40B4-BE49-F238E27FC236}">
                  <a16:creationId xmlns:a16="http://schemas.microsoft.com/office/drawing/2014/main" id="{66A531BB-70E7-53AD-650E-EC53ED879874}"/>
                </a:ext>
                <a:ext uri="{C183D7F6-B498-43B3-948B-1728B52AA6E4}">
                  <adec:decorative xmlns:adec="http://schemas.microsoft.com/office/drawing/2017/decorative" val="1"/>
                </a:ext>
              </a:extLst>
            </p:cNvPr>
            <p:cNvCxnSpPr>
              <a:stCxn id="4" idx="1"/>
              <a:endCxn id="40" idx="5"/>
            </p:cNvCxnSpPr>
            <p:nvPr/>
          </p:nvCxnSpPr>
          <p:spPr>
            <a:xfrm flipH="1" flipV="1">
              <a:off x="4059964" y="2423263"/>
              <a:ext cx="1272752" cy="645040"/>
            </a:xfrm>
            <a:prstGeom prst="straightConnector1">
              <a:avLst/>
            </a:prstGeom>
            <a:noFill/>
            <a:ln w="19050" cap="flat" cmpd="sng">
              <a:solidFill>
                <a:srgbClr val="007A8A"/>
              </a:solidFill>
              <a:prstDash val="solid"/>
              <a:round/>
              <a:headEnd type="none" w="med" len="med"/>
              <a:tailEnd type="none" w="med" len="med"/>
            </a:ln>
          </p:spPr>
        </p:cxnSp>
        <p:cxnSp>
          <p:nvCxnSpPr>
            <p:cNvPr id="38" name="Google Shape;134;p17">
              <a:extLst>
                <a:ext uri="{FF2B5EF4-FFF2-40B4-BE49-F238E27FC236}">
                  <a16:creationId xmlns:a16="http://schemas.microsoft.com/office/drawing/2014/main" id="{BB967329-4667-DDED-F05E-5823A1F34685}"/>
                </a:ext>
                <a:ext uri="{C183D7F6-B498-43B3-948B-1728B52AA6E4}">
                  <adec:decorative xmlns:adec="http://schemas.microsoft.com/office/drawing/2017/decorative" val="1"/>
                </a:ext>
              </a:extLst>
            </p:cNvPr>
            <p:cNvCxnSpPr>
              <a:endCxn id="47" idx="1"/>
            </p:cNvCxnSpPr>
            <p:nvPr/>
          </p:nvCxnSpPr>
          <p:spPr>
            <a:xfrm>
              <a:off x="6764984" y="4105838"/>
              <a:ext cx="1385676" cy="772977"/>
            </a:xfrm>
            <a:prstGeom prst="straightConnector1">
              <a:avLst/>
            </a:prstGeom>
            <a:noFill/>
            <a:ln w="19050" cap="flat" cmpd="sng">
              <a:solidFill>
                <a:srgbClr val="007A8A"/>
              </a:solidFill>
              <a:prstDash val="solid"/>
              <a:round/>
              <a:headEnd type="none" w="med" len="med"/>
              <a:tailEnd type="none" w="med" len="med"/>
            </a:ln>
          </p:spPr>
        </p:cxnSp>
        <p:cxnSp>
          <p:nvCxnSpPr>
            <p:cNvPr id="39" name="Google Shape;136;p17">
              <a:extLst>
                <a:ext uri="{FF2B5EF4-FFF2-40B4-BE49-F238E27FC236}">
                  <a16:creationId xmlns:a16="http://schemas.microsoft.com/office/drawing/2014/main" id="{C6252BA3-DB91-FDA2-FA30-142CEADB096E}"/>
                </a:ext>
                <a:ext uri="{C183D7F6-B498-43B3-948B-1728B52AA6E4}">
                  <adec:decorative xmlns:adec="http://schemas.microsoft.com/office/drawing/2017/decorative" val="1"/>
                </a:ext>
              </a:extLst>
            </p:cNvPr>
            <p:cNvCxnSpPr>
              <a:endCxn id="43" idx="3"/>
            </p:cNvCxnSpPr>
            <p:nvPr/>
          </p:nvCxnSpPr>
          <p:spPr>
            <a:xfrm rot="10800000" flipH="1">
              <a:off x="6807967" y="2423263"/>
              <a:ext cx="1342693" cy="704495"/>
            </a:xfrm>
            <a:prstGeom prst="straightConnector1">
              <a:avLst/>
            </a:prstGeom>
            <a:noFill/>
            <a:ln w="19050" cap="flat" cmpd="sng">
              <a:solidFill>
                <a:srgbClr val="007A8A"/>
              </a:solidFill>
              <a:prstDash val="solid"/>
              <a:round/>
              <a:headEnd type="none" w="med" len="med"/>
              <a:tailEnd type="none" w="med" len="med"/>
            </a:ln>
          </p:spPr>
        </p:cxnSp>
      </p:grpSp>
      <p:sp>
        <p:nvSpPr>
          <p:cNvPr id="3" name="Title 2">
            <a:extLst>
              <a:ext uri="{FF2B5EF4-FFF2-40B4-BE49-F238E27FC236}">
                <a16:creationId xmlns:a16="http://schemas.microsoft.com/office/drawing/2014/main" id="{A043208B-6BF2-C65E-D4AF-ECD978662E75}"/>
              </a:ext>
            </a:extLst>
          </p:cNvPr>
          <p:cNvSpPr>
            <a:spLocks noGrp="1"/>
          </p:cNvSpPr>
          <p:nvPr>
            <p:ph type="title"/>
          </p:nvPr>
        </p:nvSpPr>
        <p:spPr/>
        <p:txBody>
          <a:bodyPr/>
          <a:lstStyle/>
          <a:p>
            <a:r>
              <a:rPr lang="en-AU" dirty="0">
                <a:latin typeface="+mj-lt"/>
                <a:cs typeface="Arial"/>
              </a:rPr>
              <a:t>Objective language – examples</a:t>
            </a:r>
            <a:endParaRPr lang="en-US" dirty="0">
              <a:latin typeface="+mj-lt"/>
            </a:endParaRPr>
          </a:p>
        </p:txBody>
      </p:sp>
      <p:sp>
        <p:nvSpPr>
          <p:cNvPr id="4" name="Google Shape;124;p17" descr="Subject ">
            <a:extLst>
              <a:ext uri="{FF2B5EF4-FFF2-40B4-BE49-F238E27FC236}">
                <a16:creationId xmlns:a16="http://schemas.microsoft.com/office/drawing/2014/main" id="{B2F3C6A1-3F2E-1BE6-7182-F224BC265587}"/>
              </a:ext>
            </a:extLst>
          </p:cNvPr>
          <p:cNvSpPr/>
          <p:nvPr/>
        </p:nvSpPr>
        <p:spPr>
          <a:xfrm>
            <a:off x="5026069" y="2852753"/>
            <a:ext cx="2093918" cy="1471867"/>
          </a:xfrm>
          <a:prstGeom prst="ellipse">
            <a:avLst/>
          </a:prstGeom>
          <a:solidFill>
            <a:schemeClr val="bg1"/>
          </a:solidFill>
          <a:ln w="38100" cap="flat" cmpd="sng">
            <a:solidFill>
              <a:schemeClr val="tx1"/>
            </a:solidFill>
            <a:prstDash val="solid"/>
            <a:miter lim="800000"/>
            <a:headEnd type="none" w="sm" len="sm"/>
            <a:tailEnd type="none" w="sm" len="sm"/>
          </a:ln>
        </p:spPr>
        <p:txBody>
          <a:bodyPr spcFirstLastPara="1" wrap="square" lIns="79125" tIns="39550" rIns="79125" bIns="39550" anchor="ctr" anchorCtr="0">
            <a:noAutofit/>
          </a:bodyPr>
          <a:lstStyle/>
          <a:p>
            <a:pPr algn="ctr"/>
            <a:r>
              <a:rPr lang="en" sz="2000" b="1" dirty="0">
                <a:latin typeface="+mj-lt"/>
                <a:cs typeface="Arial"/>
                <a:sym typeface="Montserrat"/>
              </a:rPr>
              <a:t>Objective language </a:t>
            </a:r>
            <a:endParaRPr lang="en-US" dirty="0">
              <a:latin typeface="+mj-lt"/>
            </a:endParaRPr>
          </a:p>
        </p:txBody>
      </p:sp>
      <p:sp>
        <p:nvSpPr>
          <p:cNvPr id="40" name="Google Shape;133;p17" descr="Idea bubble">
            <a:extLst>
              <a:ext uri="{FF2B5EF4-FFF2-40B4-BE49-F238E27FC236}">
                <a16:creationId xmlns:a16="http://schemas.microsoft.com/office/drawing/2014/main" id="{407D636A-5897-673F-FD31-EE27AAB7F3C7}"/>
              </a:ext>
            </a:extLst>
          </p:cNvPr>
          <p:cNvSpPr/>
          <p:nvPr/>
        </p:nvSpPr>
        <p:spPr>
          <a:xfrm>
            <a:off x="2538932" y="1810124"/>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lang="en" sz="1400">
              <a:solidFill>
                <a:srgbClr val="000000"/>
              </a:solidFill>
              <a:cs typeface="Arial" panose="020B0604020202020204" pitchFamily="34" charset="0"/>
            </a:endParaRPr>
          </a:p>
        </p:txBody>
      </p:sp>
      <p:sp>
        <p:nvSpPr>
          <p:cNvPr id="42" name="Google Shape;129;p17">
            <a:extLst>
              <a:ext uri="{FF2B5EF4-FFF2-40B4-BE49-F238E27FC236}">
                <a16:creationId xmlns:a16="http://schemas.microsoft.com/office/drawing/2014/main" id="{59AED9FD-CCFB-691A-4DC8-14C28EBD4FF2}"/>
              </a:ext>
            </a:extLst>
          </p:cNvPr>
          <p:cNvSpPr/>
          <p:nvPr/>
        </p:nvSpPr>
        <p:spPr>
          <a:xfrm>
            <a:off x="5185729" y="1096513"/>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3" name="Google Shape;137;p17">
            <a:extLst>
              <a:ext uri="{FF2B5EF4-FFF2-40B4-BE49-F238E27FC236}">
                <a16:creationId xmlns:a16="http://schemas.microsoft.com/office/drawing/2014/main" id="{E609B3AC-51FA-4119-9DF1-EB907D2C5202}"/>
              </a:ext>
            </a:extLst>
          </p:cNvPr>
          <p:cNvSpPr/>
          <p:nvPr/>
        </p:nvSpPr>
        <p:spPr>
          <a:xfrm>
            <a:off x="7889692" y="1810124"/>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5" name="Google Shape;140;p17">
            <a:extLst>
              <a:ext uri="{FF2B5EF4-FFF2-40B4-BE49-F238E27FC236}">
                <a16:creationId xmlns:a16="http://schemas.microsoft.com/office/drawing/2014/main" id="{4E7E4470-2CA2-CE8A-1DDF-D2BB3C297511}"/>
              </a:ext>
            </a:extLst>
          </p:cNvPr>
          <p:cNvSpPr/>
          <p:nvPr/>
        </p:nvSpPr>
        <p:spPr>
          <a:xfrm>
            <a:off x="8690174" y="3222279"/>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7" name="Google Shape;135;p17">
            <a:extLst>
              <a:ext uri="{FF2B5EF4-FFF2-40B4-BE49-F238E27FC236}">
                <a16:creationId xmlns:a16="http://schemas.microsoft.com/office/drawing/2014/main" id="{C6846BAD-BA65-4B96-1B01-D9ADAEF0604F}"/>
              </a:ext>
            </a:extLst>
          </p:cNvPr>
          <p:cNvSpPr/>
          <p:nvPr/>
        </p:nvSpPr>
        <p:spPr>
          <a:xfrm>
            <a:off x="7889692" y="4773618"/>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4" name="Google Shape;139;p17">
            <a:extLst>
              <a:ext uri="{FF2B5EF4-FFF2-40B4-BE49-F238E27FC236}">
                <a16:creationId xmlns:a16="http://schemas.microsoft.com/office/drawing/2014/main" id="{2996E804-9D77-BAC1-44A7-255922CD1500}"/>
              </a:ext>
            </a:extLst>
          </p:cNvPr>
          <p:cNvSpPr/>
          <p:nvPr/>
        </p:nvSpPr>
        <p:spPr>
          <a:xfrm>
            <a:off x="5205237" y="5385283"/>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6" name="Google Shape;131;p17">
            <a:extLst>
              <a:ext uri="{FF2B5EF4-FFF2-40B4-BE49-F238E27FC236}">
                <a16:creationId xmlns:a16="http://schemas.microsoft.com/office/drawing/2014/main" id="{08CFCCC7-A9C6-E2D1-6D1B-5EE82E902EC5}"/>
              </a:ext>
            </a:extLst>
          </p:cNvPr>
          <p:cNvSpPr/>
          <p:nvPr/>
        </p:nvSpPr>
        <p:spPr>
          <a:xfrm>
            <a:off x="2542710" y="4607537"/>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1" name="Google Shape;138;p17">
            <a:extLst>
              <a:ext uri="{FF2B5EF4-FFF2-40B4-BE49-F238E27FC236}">
                <a16:creationId xmlns:a16="http://schemas.microsoft.com/office/drawing/2014/main" id="{09149727-8C6F-7285-D2A2-89762FD2C111}"/>
              </a:ext>
            </a:extLst>
          </p:cNvPr>
          <p:cNvSpPr/>
          <p:nvPr/>
        </p:nvSpPr>
        <p:spPr>
          <a:xfrm>
            <a:off x="1719825" y="3239082"/>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2" name="Slide Number Placeholder 1">
            <a:extLst>
              <a:ext uri="{FF2B5EF4-FFF2-40B4-BE49-F238E27FC236}">
                <a16:creationId xmlns:a16="http://schemas.microsoft.com/office/drawing/2014/main" id="{442089B0-B9B7-B171-D833-3B55372D4ADB}"/>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21</a:t>
            </a:fld>
            <a:endParaRPr lang="en-AU"/>
          </a:p>
        </p:txBody>
      </p:sp>
    </p:spTree>
    <p:extLst>
      <p:ext uri="{BB962C8B-B14F-4D97-AF65-F5344CB8AC3E}">
        <p14:creationId xmlns:p14="http://schemas.microsoft.com/office/powerpoint/2010/main" val="1447528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Objective language</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a:latin typeface="+mj-lt"/>
                <a:cs typeface="Arial"/>
              </a:rPr>
              <a:t>Annotating 'My Mother, My Hero’ for grammar in context</a:t>
            </a:r>
            <a:endParaRPr lang="en-US">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sz="1800" b="1" dirty="0">
                <a:solidFill>
                  <a:schemeClr val="bg2">
                    <a:lumMod val="10000"/>
                  </a:schemeClr>
                </a:solidFill>
                <a:latin typeface="+mj-lt"/>
                <a:cs typeface="Arial"/>
              </a:rPr>
              <a:t>Examples</a:t>
            </a:r>
            <a:endParaRPr lang="en-AU" sz="1800" b="1" dirty="0">
              <a:solidFill>
                <a:schemeClr val="bg2">
                  <a:lumMod val="10000"/>
                </a:schemeClr>
              </a:solidFill>
              <a:latin typeface="+mj-lt"/>
            </a:endParaRPr>
          </a:p>
          <a:p>
            <a:r>
              <a:rPr lang="en-AU" sz="1800" dirty="0">
                <a:solidFill>
                  <a:schemeClr val="accent2"/>
                </a:solidFill>
                <a:latin typeface="+mn-lt"/>
                <a:cs typeface="Arial"/>
              </a:rPr>
              <a:t>‘Born in a country where many females have limited rights’</a:t>
            </a:r>
            <a:endParaRPr lang="en-AU" sz="1800" dirty="0">
              <a:latin typeface="+mn-lt"/>
              <a:cs typeface="Arial"/>
            </a:endParaRPr>
          </a:p>
          <a:p>
            <a:r>
              <a:rPr lang="en-AU" sz="1800" dirty="0">
                <a:latin typeface="+mn-lt"/>
                <a:cs typeface="Arial"/>
              </a:rPr>
              <a:t>‘We lived there, in the midst of poverty and segregation, for seven years’</a:t>
            </a:r>
          </a:p>
          <a:p>
            <a:r>
              <a:rPr lang="en-AU" sz="1800" dirty="0">
                <a:latin typeface="+mn-lt"/>
                <a:cs typeface="Arial"/>
              </a:rPr>
              <a:t>‘My dad was away and we did not know anything about his safety or survival’</a:t>
            </a:r>
          </a:p>
          <a:p>
            <a:r>
              <a:rPr lang="en-AU" sz="1800" dirty="0">
                <a:latin typeface="+mn-lt"/>
                <a:cs typeface="Arial"/>
              </a:rPr>
              <a:t>‘A week later, my siblings and I were enrolled in a school’</a:t>
            </a:r>
          </a:p>
          <a:p>
            <a:r>
              <a:rPr lang="en-AU" sz="1800" dirty="0">
                <a:latin typeface="+mn-lt"/>
                <a:cs typeface="Arial"/>
              </a:rPr>
              <a:t>‘We arrived in Australia on 14 December 2005’</a:t>
            </a:r>
          </a:p>
          <a:p>
            <a:r>
              <a:rPr lang="en-AU" sz="1800" dirty="0">
                <a:latin typeface="+mn-lt"/>
                <a:cs typeface="Arial"/>
              </a:rPr>
              <a:t>‘Our visas came through a year later’</a:t>
            </a:r>
          </a:p>
          <a:p>
            <a:r>
              <a:rPr lang="en-AU" sz="1800" dirty="0">
                <a:latin typeface="+mn-lt"/>
                <a:cs typeface="Arial"/>
              </a:rPr>
              <a:t>‘We said our goodbyes to our relatives at the Peshawar Airport’</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22</a:t>
            </a:fld>
            <a:endParaRPr lang="en-AU"/>
          </a:p>
        </p:txBody>
      </p:sp>
    </p:spTree>
    <p:extLst>
      <p:ext uri="{BB962C8B-B14F-4D97-AF65-F5344CB8AC3E}">
        <p14:creationId xmlns:p14="http://schemas.microsoft.com/office/powerpoint/2010/main" val="292794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43208B-6BF2-C65E-D4AF-ECD978662E75}"/>
              </a:ext>
            </a:extLst>
          </p:cNvPr>
          <p:cNvSpPr>
            <a:spLocks noGrp="1"/>
          </p:cNvSpPr>
          <p:nvPr>
            <p:ph type="title"/>
          </p:nvPr>
        </p:nvSpPr>
        <p:spPr/>
        <p:txBody>
          <a:bodyPr/>
          <a:lstStyle/>
          <a:p>
            <a:r>
              <a:rPr lang="en-AU" dirty="0">
                <a:latin typeface="+mj-lt"/>
                <a:cs typeface="Arial"/>
              </a:rPr>
              <a:t>Subjective language – examples</a:t>
            </a:r>
            <a:endParaRPr lang="en-US" dirty="0">
              <a:latin typeface="+mj-lt"/>
            </a:endParaRPr>
          </a:p>
        </p:txBody>
      </p:sp>
      <p:sp>
        <p:nvSpPr>
          <p:cNvPr id="5" name="Text Placeholder 4">
            <a:extLst>
              <a:ext uri="{FF2B5EF4-FFF2-40B4-BE49-F238E27FC236}">
                <a16:creationId xmlns:a16="http://schemas.microsoft.com/office/drawing/2014/main" id="{AD70B310-D7D6-84F6-3F11-2F46C57D888C}"/>
              </a:ext>
            </a:extLst>
          </p:cNvPr>
          <p:cNvSpPr>
            <a:spLocks noGrp="1"/>
          </p:cNvSpPr>
          <p:nvPr>
            <p:ph type="body" sz="quarter" idx="18"/>
          </p:nvPr>
        </p:nvSpPr>
        <p:spPr/>
        <p:txBody>
          <a:bodyPr/>
          <a:lstStyle/>
          <a:p>
            <a:r>
              <a:rPr lang="en-AU" dirty="0">
                <a:latin typeface="+mj-lt"/>
              </a:rPr>
              <a:t>Definition – words used to communicate based on opinion, feelings or personal biases</a:t>
            </a:r>
          </a:p>
        </p:txBody>
      </p:sp>
      <p:grpSp>
        <p:nvGrpSpPr>
          <p:cNvPr id="9" name="Group 8">
            <a:extLst>
              <a:ext uri="{FF2B5EF4-FFF2-40B4-BE49-F238E27FC236}">
                <a16:creationId xmlns:a16="http://schemas.microsoft.com/office/drawing/2014/main" id="{47634DBB-97CD-61E3-69DD-698C24E9D50A}"/>
              </a:ext>
              <a:ext uri="{C183D7F6-B498-43B3-948B-1728B52AA6E4}">
                <adec:decorative xmlns:adec="http://schemas.microsoft.com/office/drawing/2017/decorative" val="1"/>
              </a:ext>
            </a:extLst>
          </p:cNvPr>
          <p:cNvGrpSpPr/>
          <p:nvPr/>
        </p:nvGrpSpPr>
        <p:grpSpPr>
          <a:xfrm>
            <a:off x="3501647" y="2407230"/>
            <a:ext cx="5188666" cy="3570407"/>
            <a:chOff x="3501647" y="2407230"/>
            <a:chExt cx="5188666" cy="3570407"/>
          </a:xfrm>
        </p:grpSpPr>
        <p:cxnSp>
          <p:nvCxnSpPr>
            <p:cNvPr id="6" name="Google Shape;125;p17">
              <a:extLst>
                <a:ext uri="{FF2B5EF4-FFF2-40B4-BE49-F238E27FC236}">
                  <a16:creationId xmlns:a16="http://schemas.microsoft.com/office/drawing/2014/main" id="{3E705808-C767-CFA5-5BCC-DD7546162A49}"/>
                </a:ext>
                <a:ext uri="{C183D7F6-B498-43B3-948B-1728B52AA6E4}">
                  <adec:decorative xmlns:adec="http://schemas.microsoft.com/office/drawing/2017/decorative" val="1"/>
                </a:ext>
              </a:extLst>
            </p:cNvPr>
            <p:cNvCxnSpPr/>
            <p:nvPr/>
          </p:nvCxnSpPr>
          <p:spPr>
            <a:xfrm>
              <a:off x="3501647" y="4181080"/>
              <a:ext cx="1674541" cy="0"/>
            </a:xfrm>
            <a:prstGeom prst="straightConnector1">
              <a:avLst/>
            </a:prstGeom>
            <a:noFill/>
            <a:ln w="19050" cap="flat" cmpd="sng">
              <a:solidFill>
                <a:srgbClr val="007A8A"/>
              </a:solidFill>
              <a:prstDash val="solid"/>
              <a:round/>
              <a:headEnd type="none" w="med" len="med"/>
              <a:tailEnd type="none" w="med" len="med"/>
            </a:ln>
          </p:spPr>
        </p:cxnSp>
        <p:cxnSp>
          <p:nvCxnSpPr>
            <p:cNvPr id="33" name="Google Shape;126;p17">
              <a:extLst>
                <a:ext uri="{FF2B5EF4-FFF2-40B4-BE49-F238E27FC236}">
                  <a16:creationId xmlns:a16="http://schemas.microsoft.com/office/drawing/2014/main" id="{4D593D99-85C5-3753-C35F-70804D33E897}"/>
                </a:ext>
                <a:ext uri="{C183D7F6-B498-43B3-948B-1728B52AA6E4}">
                  <adec:decorative xmlns:adec="http://schemas.microsoft.com/office/drawing/2017/decorative" val="1"/>
                </a:ext>
              </a:extLst>
            </p:cNvPr>
            <p:cNvCxnSpPr/>
            <p:nvPr/>
          </p:nvCxnSpPr>
          <p:spPr>
            <a:xfrm rot="10800000" flipH="1">
              <a:off x="7016136" y="4181202"/>
              <a:ext cx="1674177" cy="9471"/>
            </a:xfrm>
            <a:prstGeom prst="straightConnector1">
              <a:avLst/>
            </a:prstGeom>
            <a:noFill/>
            <a:ln w="19050" cap="flat" cmpd="sng">
              <a:solidFill>
                <a:srgbClr val="007A8A"/>
              </a:solidFill>
              <a:prstDash val="solid"/>
              <a:round/>
              <a:headEnd type="none" w="med" len="med"/>
              <a:tailEnd type="none" w="med" len="med"/>
            </a:ln>
          </p:spPr>
        </p:cxnSp>
        <p:cxnSp>
          <p:nvCxnSpPr>
            <p:cNvPr id="34" name="Google Shape;127;p17">
              <a:extLst>
                <a:ext uri="{FF2B5EF4-FFF2-40B4-BE49-F238E27FC236}">
                  <a16:creationId xmlns:a16="http://schemas.microsoft.com/office/drawing/2014/main" id="{6241178A-8250-2EB4-990C-5E5C190B57EF}"/>
                </a:ext>
                <a:ext uri="{C183D7F6-B498-43B3-948B-1728B52AA6E4}">
                  <adec:decorative xmlns:adec="http://schemas.microsoft.com/office/drawing/2017/decorative" val="1"/>
                </a:ext>
              </a:extLst>
            </p:cNvPr>
            <p:cNvCxnSpPr>
              <a:stCxn id="4" idx="4"/>
            </p:cNvCxnSpPr>
            <p:nvPr/>
          </p:nvCxnSpPr>
          <p:spPr>
            <a:xfrm>
              <a:off x="6073028" y="4917000"/>
              <a:ext cx="23091" cy="1060637"/>
            </a:xfrm>
            <a:prstGeom prst="straightConnector1">
              <a:avLst/>
            </a:prstGeom>
            <a:noFill/>
            <a:ln w="19050" cap="flat" cmpd="sng">
              <a:solidFill>
                <a:srgbClr val="007A8A"/>
              </a:solidFill>
              <a:prstDash val="solid"/>
              <a:round/>
              <a:headEnd type="none" w="med" len="med"/>
              <a:tailEnd type="none" w="med" len="med"/>
            </a:ln>
          </p:spPr>
        </p:cxnSp>
        <p:cxnSp>
          <p:nvCxnSpPr>
            <p:cNvPr id="35" name="Google Shape;128;p17">
              <a:extLst>
                <a:ext uri="{FF2B5EF4-FFF2-40B4-BE49-F238E27FC236}">
                  <a16:creationId xmlns:a16="http://schemas.microsoft.com/office/drawing/2014/main" id="{F5AEAD7C-EBDE-0F6D-747A-69E22D2A29DE}"/>
                </a:ext>
                <a:ext uri="{C183D7F6-B498-43B3-948B-1728B52AA6E4}">
                  <adec:decorative xmlns:adec="http://schemas.microsoft.com/office/drawing/2017/decorative" val="1"/>
                </a:ext>
              </a:extLst>
            </p:cNvPr>
            <p:cNvCxnSpPr>
              <a:stCxn id="4" idx="0"/>
              <a:endCxn id="42" idx="4"/>
            </p:cNvCxnSpPr>
            <p:nvPr/>
          </p:nvCxnSpPr>
          <p:spPr>
            <a:xfrm flipV="1">
              <a:off x="6073028" y="2407230"/>
              <a:ext cx="3701" cy="1037903"/>
            </a:xfrm>
            <a:prstGeom prst="straightConnector1">
              <a:avLst/>
            </a:prstGeom>
            <a:noFill/>
            <a:ln w="19050" cap="flat" cmpd="sng">
              <a:solidFill>
                <a:srgbClr val="007A8A"/>
              </a:solidFill>
              <a:prstDash val="solid"/>
              <a:round/>
              <a:headEnd type="none" w="med" len="med"/>
              <a:tailEnd type="none" w="med" len="med"/>
            </a:ln>
          </p:spPr>
        </p:cxnSp>
        <p:cxnSp>
          <p:nvCxnSpPr>
            <p:cNvPr id="36" name="Google Shape;130;p17">
              <a:extLst>
                <a:ext uri="{FF2B5EF4-FFF2-40B4-BE49-F238E27FC236}">
                  <a16:creationId xmlns:a16="http://schemas.microsoft.com/office/drawing/2014/main" id="{785A2CF1-95F1-A338-3D65-77D8DE66BE5A}"/>
                </a:ext>
                <a:ext uri="{C183D7F6-B498-43B3-948B-1728B52AA6E4}">
                  <adec:decorative xmlns:adec="http://schemas.microsoft.com/office/drawing/2017/decorative" val="1"/>
                </a:ext>
              </a:extLst>
            </p:cNvPr>
            <p:cNvCxnSpPr>
              <a:endCxn id="46" idx="7"/>
            </p:cNvCxnSpPr>
            <p:nvPr/>
          </p:nvCxnSpPr>
          <p:spPr>
            <a:xfrm flipH="1">
              <a:off x="4063742" y="4709536"/>
              <a:ext cx="1363820" cy="595579"/>
            </a:xfrm>
            <a:prstGeom prst="straightConnector1">
              <a:avLst/>
            </a:prstGeom>
            <a:noFill/>
            <a:ln w="19050" cap="flat" cmpd="sng">
              <a:solidFill>
                <a:srgbClr val="007A8A"/>
              </a:solidFill>
              <a:prstDash val="solid"/>
              <a:round/>
              <a:headEnd type="none" w="med" len="med"/>
              <a:tailEnd type="none" w="med" len="med"/>
            </a:ln>
          </p:spPr>
        </p:cxnSp>
        <p:cxnSp>
          <p:nvCxnSpPr>
            <p:cNvPr id="37" name="Google Shape;132;p17">
              <a:extLst>
                <a:ext uri="{FF2B5EF4-FFF2-40B4-BE49-F238E27FC236}">
                  <a16:creationId xmlns:a16="http://schemas.microsoft.com/office/drawing/2014/main" id="{66A531BB-70E7-53AD-650E-EC53ED879874}"/>
                </a:ext>
                <a:ext uri="{C183D7F6-B498-43B3-948B-1728B52AA6E4}">
                  <adec:decorative xmlns:adec="http://schemas.microsoft.com/office/drawing/2017/decorative" val="1"/>
                </a:ext>
              </a:extLst>
            </p:cNvPr>
            <p:cNvCxnSpPr>
              <a:stCxn id="4" idx="1"/>
              <a:endCxn id="40" idx="5"/>
            </p:cNvCxnSpPr>
            <p:nvPr/>
          </p:nvCxnSpPr>
          <p:spPr>
            <a:xfrm flipH="1" flipV="1">
              <a:off x="4059964" y="3015643"/>
              <a:ext cx="1272752" cy="645040"/>
            </a:xfrm>
            <a:prstGeom prst="straightConnector1">
              <a:avLst/>
            </a:prstGeom>
            <a:noFill/>
            <a:ln w="19050" cap="flat" cmpd="sng">
              <a:solidFill>
                <a:srgbClr val="007A8A"/>
              </a:solidFill>
              <a:prstDash val="solid"/>
              <a:round/>
              <a:headEnd type="none" w="med" len="med"/>
              <a:tailEnd type="none" w="med" len="med"/>
            </a:ln>
          </p:spPr>
        </p:cxnSp>
        <p:cxnSp>
          <p:nvCxnSpPr>
            <p:cNvPr id="38" name="Google Shape;134;p17">
              <a:extLst>
                <a:ext uri="{FF2B5EF4-FFF2-40B4-BE49-F238E27FC236}">
                  <a16:creationId xmlns:a16="http://schemas.microsoft.com/office/drawing/2014/main" id="{BB967329-4667-DDED-F05E-5823A1F34685}"/>
                </a:ext>
                <a:ext uri="{C183D7F6-B498-43B3-948B-1728B52AA6E4}">
                  <adec:decorative xmlns:adec="http://schemas.microsoft.com/office/drawing/2017/decorative" val="1"/>
                </a:ext>
              </a:extLst>
            </p:cNvPr>
            <p:cNvCxnSpPr>
              <a:endCxn id="47" idx="1"/>
            </p:cNvCxnSpPr>
            <p:nvPr/>
          </p:nvCxnSpPr>
          <p:spPr>
            <a:xfrm>
              <a:off x="6764984" y="4698218"/>
              <a:ext cx="1385676" cy="772977"/>
            </a:xfrm>
            <a:prstGeom prst="straightConnector1">
              <a:avLst/>
            </a:prstGeom>
            <a:noFill/>
            <a:ln w="19050" cap="flat" cmpd="sng">
              <a:solidFill>
                <a:srgbClr val="007A8A"/>
              </a:solidFill>
              <a:prstDash val="solid"/>
              <a:round/>
              <a:headEnd type="none" w="med" len="med"/>
              <a:tailEnd type="none" w="med" len="med"/>
            </a:ln>
          </p:spPr>
        </p:cxnSp>
        <p:cxnSp>
          <p:nvCxnSpPr>
            <p:cNvPr id="39" name="Google Shape;136;p17">
              <a:extLst>
                <a:ext uri="{FF2B5EF4-FFF2-40B4-BE49-F238E27FC236}">
                  <a16:creationId xmlns:a16="http://schemas.microsoft.com/office/drawing/2014/main" id="{C6252BA3-DB91-FDA2-FA30-142CEADB096E}"/>
                </a:ext>
                <a:ext uri="{C183D7F6-B498-43B3-948B-1728B52AA6E4}">
                  <adec:decorative xmlns:adec="http://schemas.microsoft.com/office/drawing/2017/decorative" val="1"/>
                </a:ext>
              </a:extLst>
            </p:cNvPr>
            <p:cNvCxnSpPr>
              <a:endCxn id="43" idx="3"/>
            </p:cNvCxnSpPr>
            <p:nvPr/>
          </p:nvCxnSpPr>
          <p:spPr>
            <a:xfrm rot="10800000" flipH="1">
              <a:off x="6807967" y="3015643"/>
              <a:ext cx="1342693" cy="704495"/>
            </a:xfrm>
            <a:prstGeom prst="straightConnector1">
              <a:avLst/>
            </a:prstGeom>
            <a:noFill/>
            <a:ln w="19050" cap="flat" cmpd="sng">
              <a:solidFill>
                <a:srgbClr val="007A8A"/>
              </a:solidFill>
              <a:prstDash val="solid"/>
              <a:round/>
              <a:headEnd type="none" w="med" len="med"/>
              <a:tailEnd type="none" w="med" len="med"/>
            </a:ln>
          </p:spPr>
        </p:cxnSp>
      </p:grpSp>
      <p:sp>
        <p:nvSpPr>
          <p:cNvPr id="4" name="Google Shape;124;p17" descr="Subject ">
            <a:extLst>
              <a:ext uri="{FF2B5EF4-FFF2-40B4-BE49-F238E27FC236}">
                <a16:creationId xmlns:a16="http://schemas.microsoft.com/office/drawing/2014/main" id="{B2F3C6A1-3F2E-1BE6-7182-F224BC265587}"/>
              </a:ext>
            </a:extLst>
          </p:cNvPr>
          <p:cNvSpPr/>
          <p:nvPr/>
        </p:nvSpPr>
        <p:spPr>
          <a:xfrm>
            <a:off x="5026069" y="3445133"/>
            <a:ext cx="2093918" cy="1471867"/>
          </a:xfrm>
          <a:prstGeom prst="ellipse">
            <a:avLst/>
          </a:prstGeom>
          <a:solidFill>
            <a:schemeClr val="bg1"/>
          </a:solidFill>
          <a:ln w="38100" cap="flat" cmpd="sng">
            <a:solidFill>
              <a:schemeClr val="tx1"/>
            </a:solidFill>
            <a:prstDash val="solid"/>
            <a:miter lim="800000"/>
            <a:headEnd type="none" w="sm" len="sm"/>
            <a:tailEnd type="none" w="sm" len="sm"/>
          </a:ln>
        </p:spPr>
        <p:txBody>
          <a:bodyPr spcFirstLastPara="1" wrap="square" lIns="79125" tIns="39550" rIns="79125" bIns="39550" anchor="ctr" anchorCtr="0">
            <a:noAutofit/>
          </a:bodyPr>
          <a:lstStyle/>
          <a:p>
            <a:pPr algn="ctr"/>
            <a:r>
              <a:rPr lang="en" sz="2000" b="1">
                <a:latin typeface="+mj-lt"/>
                <a:cs typeface="Arial"/>
                <a:sym typeface="Montserrat"/>
              </a:rPr>
              <a:t>Subjectivelanguage </a:t>
            </a:r>
            <a:endParaRPr lang="en-US">
              <a:latin typeface="+mj-lt"/>
            </a:endParaRPr>
          </a:p>
        </p:txBody>
      </p:sp>
      <p:sp>
        <p:nvSpPr>
          <p:cNvPr id="40" name="Google Shape;133;p17" descr="Idea bubble">
            <a:extLst>
              <a:ext uri="{FF2B5EF4-FFF2-40B4-BE49-F238E27FC236}">
                <a16:creationId xmlns:a16="http://schemas.microsoft.com/office/drawing/2014/main" id="{407D636A-5897-673F-FD31-EE27AAB7F3C7}"/>
              </a:ext>
            </a:extLst>
          </p:cNvPr>
          <p:cNvSpPr/>
          <p:nvPr/>
        </p:nvSpPr>
        <p:spPr>
          <a:xfrm>
            <a:off x="2538932" y="2402504"/>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lang="en" sz="1400">
              <a:solidFill>
                <a:srgbClr val="000000"/>
              </a:solidFill>
              <a:cs typeface="Arial" panose="020B0604020202020204" pitchFamily="34" charset="0"/>
            </a:endParaRPr>
          </a:p>
        </p:txBody>
      </p:sp>
      <p:sp>
        <p:nvSpPr>
          <p:cNvPr id="42" name="Google Shape;129;p17">
            <a:extLst>
              <a:ext uri="{FF2B5EF4-FFF2-40B4-BE49-F238E27FC236}">
                <a16:creationId xmlns:a16="http://schemas.microsoft.com/office/drawing/2014/main" id="{59AED9FD-CCFB-691A-4DC8-14C28EBD4FF2}"/>
              </a:ext>
            </a:extLst>
          </p:cNvPr>
          <p:cNvSpPr/>
          <p:nvPr/>
        </p:nvSpPr>
        <p:spPr>
          <a:xfrm>
            <a:off x="5185729" y="1688893"/>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3" name="Google Shape;137;p17">
            <a:extLst>
              <a:ext uri="{FF2B5EF4-FFF2-40B4-BE49-F238E27FC236}">
                <a16:creationId xmlns:a16="http://schemas.microsoft.com/office/drawing/2014/main" id="{E609B3AC-51FA-4119-9DF1-EB907D2C5202}"/>
              </a:ext>
            </a:extLst>
          </p:cNvPr>
          <p:cNvSpPr/>
          <p:nvPr/>
        </p:nvSpPr>
        <p:spPr>
          <a:xfrm>
            <a:off x="7889692" y="2402504"/>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5" name="Google Shape;140;p17">
            <a:extLst>
              <a:ext uri="{FF2B5EF4-FFF2-40B4-BE49-F238E27FC236}">
                <a16:creationId xmlns:a16="http://schemas.microsoft.com/office/drawing/2014/main" id="{4E7E4470-2CA2-CE8A-1DDF-D2BB3C297511}"/>
              </a:ext>
            </a:extLst>
          </p:cNvPr>
          <p:cNvSpPr/>
          <p:nvPr/>
        </p:nvSpPr>
        <p:spPr>
          <a:xfrm>
            <a:off x="8690174" y="3814659"/>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7" name="Google Shape;135;p17">
            <a:extLst>
              <a:ext uri="{FF2B5EF4-FFF2-40B4-BE49-F238E27FC236}">
                <a16:creationId xmlns:a16="http://schemas.microsoft.com/office/drawing/2014/main" id="{C6846BAD-BA65-4B96-1B01-D9ADAEF0604F}"/>
              </a:ext>
            </a:extLst>
          </p:cNvPr>
          <p:cNvSpPr/>
          <p:nvPr/>
        </p:nvSpPr>
        <p:spPr>
          <a:xfrm>
            <a:off x="7889692" y="5365998"/>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4" name="Google Shape;139;p17">
            <a:extLst>
              <a:ext uri="{FF2B5EF4-FFF2-40B4-BE49-F238E27FC236}">
                <a16:creationId xmlns:a16="http://schemas.microsoft.com/office/drawing/2014/main" id="{2996E804-9D77-BAC1-44A7-255922CD1500}"/>
              </a:ext>
            </a:extLst>
          </p:cNvPr>
          <p:cNvSpPr/>
          <p:nvPr/>
        </p:nvSpPr>
        <p:spPr>
          <a:xfrm>
            <a:off x="5205237" y="5977663"/>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6" name="Google Shape;131;p17">
            <a:extLst>
              <a:ext uri="{FF2B5EF4-FFF2-40B4-BE49-F238E27FC236}">
                <a16:creationId xmlns:a16="http://schemas.microsoft.com/office/drawing/2014/main" id="{08CFCCC7-A9C6-E2D1-6D1B-5EE82E902EC5}"/>
              </a:ext>
            </a:extLst>
          </p:cNvPr>
          <p:cNvSpPr/>
          <p:nvPr/>
        </p:nvSpPr>
        <p:spPr>
          <a:xfrm>
            <a:off x="2542710" y="5199917"/>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41" name="Google Shape;138;p17">
            <a:extLst>
              <a:ext uri="{FF2B5EF4-FFF2-40B4-BE49-F238E27FC236}">
                <a16:creationId xmlns:a16="http://schemas.microsoft.com/office/drawing/2014/main" id="{09149727-8C6F-7285-D2A2-89762FD2C111}"/>
              </a:ext>
            </a:extLst>
          </p:cNvPr>
          <p:cNvSpPr/>
          <p:nvPr/>
        </p:nvSpPr>
        <p:spPr>
          <a:xfrm>
            <a:off x="1719825" y="3831462"/>
            <a:ext cx="1782000" cy="718337"/>
          </a:xfrm>
          <a:prstGeom prst="ellipse">
            <a:avLst/>
          </a:prstGeom>
          <a:solidFill>
            <a:srgbClr val="E5F7FC"/>
          </a:solidFill>
          <a:ln w="19050" cap="flat" cmpd="sng">
            <a:no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79125" tIns="39550" rIns="79125" bIns="39550" anchor="ctr" anchorCtr="0">
            <a:noAutofit/>
          </a:bodyPr>
          <a:lstStyle/>
          <a:p>
            <a:pPr algn="ctr">
              <a:buClr>
                <a:srgbClr val="000000"/>
              </a:buClr>
              <a:buFont typeface="Arial"/>
            </a:pPr>
            <a:endParaRPr sz="1400">
              <a:solidFill>
                <a:srgbClr val="000000"/>
              </a:solidFill>
              <a:cs typeface="Arial" panose="020B0604020202020204" pitchFamily="34" charset="0"/>
              <a:sym typeface="Montserrat Medium"/>
            </a:endParaRPr>
          </a:p>
        </p:txBody>
      </p:sp>
      <p:sp>
        <p:nvSpPr>
          <p:cNvPr id="2" name="Slide Number Placeholder 1">
            <a:extLst>
              <a:ext uri="{FF2B5EF4-FFF2-40B4-BE49-F238E27FC236}">
                <a16:creationId xmlns:a16="http://schemas.microsoft.com/office/drawing/2014/main" id="{442089B0-B9B7-B171-D833-3B55372D4ADB}"/>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23</a:t>
            </a:fld>
            <a:endParaRPr lang="en-AU"/>
          </a:p>
        </p:txBody>
      </p:sp>
    </p:spTree>
    <p:extLst>
      <p:ext uri="{BB962C8B-B14F-4D97-AF65-F5344CB8AC3E}">
        <p14:creationId xmlns:p14="http://schemas.microsoft.com/office/powerpoint/2010/main" val="1465241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Subjective language</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a:latin typeface="+mj-lt"/>
                <a:cs typeface="Arial"/>
              </a:rPr>
              <a:t>Annotating 'My Mother, My Hero’ for grammar in context </a:t>
            </a:r>
            <a:endParaRPr lang="en-US">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sz="1800" dirty="0">
                <a:latin typeface="+mn-lt"/>
                <a:cs typeface="Arial"/>
              </a:rPr>
              <a:t>Examples:</a:t>
            </a:r>
            <a:endParaRPr lang="en-AU" sz="1800" dirty="0">
              <a:solidFill>
                <a:srgbClr val="024FCE"/>
              </a:solidFill>
              <a:latin typeface="+mn-lt"/>
            </a:endParaRPr>
          </a:p>
          <a:p>
            <a:pPr marL="342900" indent="-342900">
              <a:buFont typeface="+mj-lt"/>
              <a:buAutoNum type="arabicPeriod"/>
            </a:pPr>
            <a:r>
              <a:rPr lang="en-AU" sz="1800" dirty="0">
                <a:latin typeface="+mn-lt"/>
                <a:cs typeface="Arial"/>
              </a:rPr>
              <a:t>‘The loud and daring sounds of bomb blasts, along with the feelings of woe and grief.’</a:t>
            </a:r>
          </a:p>
          <a:p>
            <a:pPr marL="342900" indent="-342900">
              <a:buFont typeface="+mj-lt"/>
              <a:buAutoNum type="arabicPeriod"/>
            </a:pPr>
            <a:r>
              <a:rPr lang="en-AU" sz="1800" dirty="0">
                <a:latin typeface="+mn-lt"/>
                <a:cs typeface="Arial"/>
              </a:rPr>
              <a:t>‘I see a brave woman and a hero who did her job very well.’</a:t>
            </a:r>
          </a:p>
          <a:p>
            <a:pPr marL="342900" indent="-342900">
              <a:buFont typeface="+mj-lt"/>
              <a:buAutoNum type="arabicPeriod"/>
            </a:pPr>
            <a:r>
              <a:rPr lang="en-AU" sz="1800" dirty="0">
                <a:latin typeface="+mn-lt"/>
                <a:cs typeface="Arial"/>
              </a:rPr>
              <a:t>‘She has been an inspiration and a motivation to me.’</a:t>
            </a:r>
          </a:p>
          <a:p>
            <a:pPr marL="342900" indent="-342900">
              <a:buFont typeface="+mj-lt"/>
              <a:buAutoNum type="arabicPeriod"/>
            </a:pPr>
            <a:r>
              <a:rPr lang="en-AU" sz="1800" dirty="0">
                <a:latin typeface="+mn-lt"/>
                <a:cs typeface="Arial"/>
              </a:rPr>
              <a:t>‘A woman is emotionally resilient and can endure terrible pain.’</a:t>
            </a:r>
          </a:p>
          <a:p>
            <a:pPr marL="342900" indent="-342900">
              <a:buFont typeface="+mj-lt"/>
              <a:buAutoNum type="arabicPeriod"/>
            </a:pPr>
            <a:r>
              <a:rPr lang="en-AU" sz="1800" dirty="0">
                <a:latin typeface="+mn-lt"/>
                <a:cs typeface="Arial"/>
              </a:rPr>
              <a:t>‘I could feel safety. It was near yet so far… With each step, my gloomy heart lit up with joy.’</a:t>
            </a:r>
          </a:p>
          <a:p>
            <a:pPr marL="342900" indent="-342900">
              <a:buFont typeface="+mj-lt"/>
              <a:buAutoNum type="arabicPeriod"/>
            </a:pPr>
            <a:r>
              <a:rPr lang="en-AU" sz="1800" dirty="0">
                <a:latin typeface="+mn-lt"/>
                <a:cs typeface="Arial"/>
              </a:rPr>
              <a:t>‘The simplest things seemed incredibly clever and unimaginable at the time.’</a:t>
            </a:r>
          </a:p>
          <a:p>
            <a:pPr marL="342900" indent="-342900">
              <a:buFont typeface="+mj-lt"/>
              <a:buAutoNum type="arabicPeriod"/>
            </a:pPr>
            <a:r>
              <a:rPr lang="en-AU" sz="1800" dirty="0">
                <a:latin typeface="+mn-lt"/>
                <a:cs typeface="Arial"/>
              </a:rPr>
              <a:t>‘Australia has taught me what it means to be kind and loving.’</a:t>
            </a:r>
          </a:p>
          <a:p>
            <a:pPr marL="342900" indent="-342900">
              <a:buFont typeface="+mj-lt"/>
              <a:buAutoNum type="arabicPeriod"/>
            </a:pPr>
            <a:r>
              <a:rPr lang="en-AU" sz="1800" dirty="0">
                <a:latin typeface="+mn-lt"/>
                <a:cs typeface="Arial"/>
              </a:rPr>
              <a:t>‘I am really looking forward to the day where every child in the world gets an equal chance at a better life.’</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24</a:t>
            </a:fld>
            <a:endParaRPr lang="en-AU"/>
          </a:p>
        </p:txBody>
      </p:sp>
    </p:spTree>
    <p:extLst>
      <p:ext uri="{BB962C8B-B14F-4D97-AF65-F5344CB8AC3E}">
        <p14:creationId xmlns:p14="http://schemas.microsoft.com/office/powerpoint/2010/main" val="2419058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C69B4ED-C190-0D50-D68B-A624ABE6A280}"/>
              </a:ext>
            </a:extLst>
          </p:cNvPr>
          <p:cNvSpPr>
            <a:spLocks noGrp="1"/>
          </p:cNvSpPr>
          <p:nvPr>
            <p:ph type="title"/>
          </p:nvPr>
        </p:nvSpPr>
        <p:spPr/>
        <p:txBody>
          <a:bodyPr/>
          <a:lstStyle/>
          <a:p>
            <a:r>
              <a:rPr lang="en-AU" dirty="0">
                <a:latin typeface="+mj-lt"/>
                <a:cs typeface="Arial"/>
              </a:rPr>
              <a:t>Objective and subjective language (2)</a:t>
            </a:r>
            <a:endParaRPr lang="en-US" dirty="0">
              <a:latin typeface="+mj-lt"/>
            </a:endParaRPr>
          </a:p>
        </p:txBody>
      </p:sp>
      <p:sp>
        <p:nvSpPr>
          <p:cNvPr id="3" name="Text Placeholder 12">
            <a:extLst>
              <a:ext uri="{FF2B5EF4-FFF2-40B4-BE49-F238E27FC236}">
                <a16:creationId xmlns:a16="http://schemas.microsoft.com/office/drawing/2014/main" id="{88A900B1-5D10-73A2-A60A-BF18BBF6245B}"/>
              </a:ext>
            </a:extLst>
          </p:cNvPr>
          <p:cNvSpPr>
            <a:spLocks noGrp="1"/>
          </p:cNvSpPr>
          <p:nvPr>
            <p:ph type="body" sz="quarter" idx="18"/>
          </p:nvPr>
        </p:nvSpPr>
        <p:spPr/>
        <p:txBody>
          <a:bodyPr/>
          <a:lstStyle/>
          <a:p>
            <a:r>
              <a:rPr lang="en-AU">
                <a:latin typeface="+mj-lt"/>
                <a:cs typeface="Arial"/>
              </a:rPr>
              <a:t>Mapping objectivity and subjectivity</a:t>
            </a:r>
            <a:endParaRPr lang="en-AU">
              <a:latin typeface="+mj-lt"/>
            </a:endParaRPr>
          </a:p>
        </p:txBody>
      </p:sp>
      <p:sp>
        <p:nvSpPr>
          <p:cNvPr id="8" name="Content Placeholder 7">
            <a:extLst>
              <a:ext uri="{FF2B5EF4-FFF2-40B4-BE49-F238E27FC236}">
                <a16:creationId xmlns:a16="http://schemas.microsoft.com/office/drawing/2014/main" id="{D9C1C5BB-3771-F56A-20EA-EB68C055F45C}"/>
              </a:ext>
            </a:extLst>
          </p:cNvPr>
          <p:cNvSpPr>
            <a:spLocks noGrp="1"/>
          </p:cNvSpPr>
          <p:nvPr>
            <p:ph sz="quarter" idx="19"/>
          </p:nvPr>
        </p:nvSpPr>
        <p:spPr>
          <a:xfrm>
            <a:off x="372724" y="1503483"/>
            <a:ext cx="5735637" cy="4814518"/>
          </a:xfrm>
        </p:spPr>
        <p:txBody>
          <a:bodyPr vert="horz" lIns="0" tIns="0" rIns="0" bIns="0" rtlCol="0" anchor="t">
            <a:noAutofit/>
          </a:bodyPr>
          <a:lstStyle/>
          <a:p>
            <a:r>
              <a:rPr lang="en-AU" sz="1800" dirty="0">
                <a:latin typeface="+mn-lt"/>
                <a:cs typeface="Arial"/>
              </a:rPr>
              <a:t>In 'My Mother, my hero' objectivity and subjectivity are used together to convey Kobra Moradi's message. </a:t>
            </a:r>
          </a:p>
          <a:p>
            <a:r>
              <a:rPr lang="en-AU" sz="1800" dirty="0">
                <a:solidFill>
                  <a:schemeClr val="accent2">
                    <a:lumMod val="76000"/>
                  </a:schemeClr>
                </a:solidFill>
                <a:latin typeface="+mn-lt"/>
                <a:cs typeface="Arial"/>
              </a:rPr>
              <a:t>Map the progression of objective language in 'My Mother, my hero' on the </a:t>
            </a:r>
            <a:r>
              <a:rPr lang="en-AU" sz="1800" dirty="0" err="1">
                <a:solidFill>
                  <a:schemeClr val="accent2">
                    <a:lumMod val="76000"/>
                  </a:schemeClr>
                </a:solidFill>
                <a:latin typeface="+mn-lt"/>
                <a:cs typeface="Arial"/>
              </a:rPr>
              <a:t>xy</a:t>
            </a:r>
            <a:r>
              <a:rPr lang="en-AU" sz="1800" dirty="0">
                <a:solidFill>
                  <a:schemeClr val="accent2">
                    <a:lumMod val="76000"/>
                  </a:schemeClr>
                </a:solidFill>
                <a:latin typeface="+mn-lt"/>
                <a:cs typeface="Arial"/>
              </a:rPr>
              <a:t> chart. </a:t>
            </a:r>
            <a:endParaRPr lang="en-AU" sz="1800" dirty="0">
              <a:solidFill>
                <a:schemeClr val="accent2">
                  <a:lumMod val="76000"/>
                </a:schemeClr>
              </a:solidFill>
              <a:latin typeface="+mn-lt"/>
            </a:endParaRPr>
          </a:p>
          <a:p>
            <a:r>
              <a:rPr lang="en-AU" sz="1800" dirty="0">
                <a:solidFill>
                  <a:schemeClr val="accent2">
                    <a:lumMod val="76000"/>
                  </a:schemeClr>
                </a:solidFill>
                <a:latin typeface="+mn-lt"/>
                <a:cs typeface="Arial"/>
              </a:rPr>
              <a:t>Map the progression of subjective language in 'My Mother, my hero' on the </a:t>
            </a:r>
            <a:r>
              <a:rPr lang="en-AU" sz="1800" dirty="0" err="1">
                <a:solidFill>
                  <a:schemeClr val="accent2">
                    <a:lumMod val="76000"/>
                  </a:schemeClr>
                </a:solidFill>
                <a:latin typeface="+mn-lt"/>
                <a:cs typeface="Arial"/>
              </a:rPr>
              <a:t>xy</a:t>
            </a:r>
            <a:r>
              <a:rPr lang="en-AU" sz="1800" dirty="0">
                <a:solidFill>
                  <a:schemeClr val="accent2">
                    <a:lumMod val="76000"/>
                  </a:schemeClr>
                </a:solidFill>
                <a:latin typeface="+mn-lt"/>
                <a:cs typeface="Arial"/>
              </a:rPr>
              <a:t> chart using a different colour. </a:t>
            </a:r>
            <a:endParaRPr lang="en-AU" sz="1800" dirty="0">
              <a:latin typeface="+mn-lt"/>
              <a:cs typeface="Arial"/>
            </a:endParaRPr>
          </a:p>
          <a:p>
            <a:pPr>
              <a:spcBef>
                <a:spcPts val="3600"/>
              </a:spcBef>
            </a:pPr>
            <a:r>
              <a:rPr lang="en-AU" sz="1800" dirty="0">
                <a:latin typeface="+mn-lt"/>
                <a:cs typeface="Arial"/>
              </a:rPr>
              <a:t>What do you notice about the progression of objective and subjective language across the piece?</a:t>
            </a:r>
            <a:endParaRPr lang="en-AU" sz="1800" dirty="0">
              <a:latin typeface="+mn-lt"/>
            </a:endParaRPr>
          </a:p>
          <a:p>
            <a:endParaRPr lang="en-AU" dirty="0">
              <a:latin typeface="+mn-lt"/>
            </a:endParaRPr>
          </a:p>
        </p:txBody>
      </p:sp>
      <p:pic>
        <p:nvPicPr>
          <p:cNvPr id="4" name="Picture Placeholder 3" descr="Blank grid graph titled &quot;Objectivity and subjectivity in 'My Mother, my hero'&quot; with labeled axes. The Y axis is labeled 'Intensity', and the X axis is labeled 'Orientation, complication, climax and resolution'.">
            <a:extLst>
              <a:ext uri="{FF2B5EF4-FFF2-40B4-BE49-F238E27FC236}">
                <a16:creationId xmlns:a16="http://schemas.microsoft.com/office/drawing/2014/main" id="{D22C4F9A-38EC-D7EE-2DE6-753CBB7E3D02}"/>
              </a:ext>
            </a:extLst>
          </p:cNvPr>
          <p:cNvPicPr>
            <a:picLocks noGrp="1" noChangeAspect="1"/>
          </p:cNvPicPr>
          <p:nvPr>
            <p:ph type="pic" sz="quarter" idx="20"/>
          </p:nvPr>
        </p:nvPicPr>
        <p:blipFill>
          <a:blip r:embed="rId2" cstate="screen">
            <a:extLst>
              <a:ext uri="{28A0092B-C50C-407E-A947-70E740481C1C}">
                <a14:useLocalDpi xmlns:a14="http://schemas.microsoft.com/office/drawing/2010/main"/>
              </a:ext>
            </a:extLst>
          </a:blip>
          <a:srcRect t="-81" b="-2000"/>
          <a:stretch/>
        </p:blipFill>
        <p:spPr>
          <a:xfrm>
            <a:off x="6336960" y="1418927"/>
            <a:ext cx="5507038" cy="5079073"/>
          </a:xfrm>
        </p:spPr>
      </p:pic>
      <p:sp>
        <p:nvSpPr>
          <p:cNvPr id="2" name="Slide Number Placeholder 1">
            <a:extLst>
              <a:ext uri="{FF2B5EF4-FFF2-40B4-BE49-F238E27FC236}">
                <a16:creationId xmlns:a16="http://schemas.microsoft.com/office/drawing/2014/main" id="{E9B076CA-71E0-AD90-CD8E-813CE7213A40}"/>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25</a:t>
            </a:fld>
            <a:endParaRPr lang="en-AU"/>
          </a:p>
        </p:txBody>
      </p:sp>
    </p:spTree>
    <p:extLst>
      <p:ext uri="{BB962C8B-B14F-4D97-AF65-F5344CB8AC3E}">
        <p14:creationId xmlns:p14="http://schemas.microsoft.com/office/powerpoint/2010/main" val="1876360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CD29F5-1D02-9AE7-C464-BF9666ED0706}"/>
              </a:ext>
            </a:extLst>
          </p:cNvPr>
          <p:cNvSpPr>
            <a:spLocks noGrp="1"/>
          </p:cNvSpPr>
          <p:nvPr>
            <p:ph type="title"/>
          </p:nvPr>
        </p:nvSpPr>
        <p:spPr/>
        <p:txBody>
          <a:bodyPr/>
          <a:lstStyle/>
          <a:p>
            <a:r>
              <a:rPr lang="en-US" dirty="0">
                <a:latin typeface="+mj-lt"/>
                <a:cs typeface="Arial"/>
              </a:rPr>
              <a:t>Think, Pair, Share</a:t>
            </a:r>
            <a:endParaRPr lang="en-US" dirty="0">
              <a:latin typeface="+mj-lt"/>
            </a:endParaRPr>
          </a:p>
        </p:txBody>
      </p:sp>
      <p:sp>
        <p:nvSpPr>
          <p:cNvPr id="4" name="Text Placeholder 3">
            <a:extLst>
              <a:ext uri="{FF2B5EF4-FFF2-40B4-BE49-F238E27FC236}">
                <a16:creationId xmlns:a16="http://schemas.microsoft.com/office/drawing/2014/main" id="{4A67C341-526E-8F9E-FB78-4D85562BC466}"/>
              </a:ext>
            </a:extLst>
          </p:cNvPr>
          <p:cNvSpPr>
            <a:spLocks noGrp="1"/>
          </p:cNvSpPr>
          <p:nvPr>
            <p:ph type="body" sz="quarter" idx="18"/>
          </p:nvPr>
        </p:nvSpPr>
        <p:spPr/>
        <p:txBody>
          <a:bodyPr/>
          <a:lstStyle/>
          <a:p>
            <a:r>
              <a:rPr lang="en-US">
                <a:latin typeface="+mj-lt"/>
                <a:cs typeface="Arial"/>
              </a:rPr>
              <a:t>Consolidating your understanding</a:t>
            </a:r>
            <a:endParaRPr lang="en-US">
              <a:latin typeface="+mj-lt"/>
            </a:endParaRPr>
          </a:p>
        </p:txBody>
      </p:sp>
      <p:sp>
        <p:nvSpPr>
          <p:cNvPr id="5" name="Text Placeholder 4">
            <a:extLst>
              <a:ext uri="{FF2B5EF4-FFF2-40B4-BE49-F238E27FC236}">
                <a16:creationId xmlns:a16="http://schemas.microsoft.com/office/drawing/2014/main" id="{52878DE8-0E2A-23BA-2F82-C9DD6308E63F}"/>
              </a:ext>
            </a:extLst>
          </p:cNvPr>
          <p:cNvSpPr>
            <a:spLocks noGrp="1"/>
          </p:cNvSpPr>
          <p:nvPr>
            <p:ph type="body" sz="quarter" idx="17"/>
          </p:nvPr>
        </p:nvSpPr>
        <p:spPr/>
        <p:txBody>
          <a:bodyPr vert="horz" lIns="0" tIns="0" rIns="0" bIns="0" rtlCol="0" anchor="t">
            <a:noAutofit/>
          </a:bodyPr>
          <a:lstStyle/>
          <a:p>
            <a:r>
              <a:rPr lang="en-US" sz="1800" dirty="0">
                <a:latin typeface="+mn-lt"/>
                <a:cs typeface="Arial"/>
              </a:rPr>
              <a:t>To sum up:</a:t>
            </a:r>
            <a:endParaRPr lang="en-US" sz="1800" dirty="0">
              <a:latin typeface="+mn-lt"/>
            </a:endParaRPr>
          </a:p>
          <a:p>
            <a:pPr marL="342900" indent="-342900">
              <a:buChar char="•"/>
            </a:pPr>
            <a:r>
              <a:rPr lang="en-US" sz="1800" dirty="0">
                <a:latin typeface="+mn-lt"/>
                <a:cs typeface="Arial"/>
              </a:rPr>
              <a:t>Objective language is used in 'My Mother, my hero' to inform the reader of their personal experiences.</a:t>
            </a:r>
          </a:p>
          <a:p>
            <a:pPr marL="342900" indent="-342900">
              <a:buChar char="•"/>
            </a:pPr>
            <a:r>
              <a:rPr lang="en-US" sz="1800" dirty="0">
                <a:latin typeface="+mn-lt"/>
                <a:cs typeface="Arial"/>
              </a:rPr>
              <a:t>Subjective language is used in 'My Mother, my hero' to share the emotional connection Kobra Moradi has to their mother, heightened by the experiences shared by them both throughout Moradi's childhood.</a:t>
            </a:r>
            <a:endParaRPr lang="en-US" dirty="0">
              <a:solidFill>
                <a:schemeClr val="accent2">
                  <a:lumMod val="76000"/>
                </a:schemeClr>
              </a:solidFill>
              <a:latin typeface="+mn-lt"/>
              <a:cs typeface="Arial"/>
            </a:endParaRPr>
          </a:p>
          <a:p>
            <a:pPr>
              <a:spcBef>
                <a:spcPts val="3600"/>
              </a:spcBef>
            </a:pPr>
            <a:r>
              <a:rPr lang="en-US" b="1" dirty="0">
                <a:solidFill>
                  <a:schemeClr val="accent2">
                    <a:lumMod val="76000"/>
                  </a:schemeClr>
                </a:solidFill>
                <a:latin typeface="+mj-lt"/>
                <a:cs typeface="Arial"/>
              </a:rPr>
              <a:t>Think, Pair, Share with a peer to answer the question</a:t>
            </a:r>
          </a:p>
          <a:p>
            <a:r>
              <a:rPr lang="en-US" dirty="0">
                <a:latin typeface="+mn-lt"/>
                <a:cs typeface="Arial"/>
              </a:rPr>
              <a:t>How can authors balance objectivity and subjectivity to say something emotional, powerful, or important?</a:t>
            </a:r>
            <a:endParaRPr lang="en-US" dirty="0">
              <a:latin typeface="+mn-lt"/>
            </a:endParaRPr>
          </a:p>
        </p:txBody>
      </p:sp>
      <p:sp>
        <p:nvSpPr>
          <p:cNvPr id="2" name="Slide Number Placeholder 1">
            <a:extLst>
              <a:ext uri="{FF2B5EF4-FFF2-40B4-BE49-F238E27FC236}">
                <a16:creationId xmlns:a16="http://schemas.microsoft.com/office/drawing/2014/main" id="{9DF317F0-0BEB-EF59-C736-03E1A3E6FEB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26</a:t>
            </a:fld>
            <a:endParaRPr lang="en-AU"/>
          </a:p>
        </p:txBody>
      </p:sp>
    </p:spTree>
    <p:extLst>
      <p:ext uri="{BB962C8B-B14F-4D97-AF65-F5344CB8AC3E}">
        <p14:creationId xmlns:p14="http://schemas.microsoft.com/office/powerpoint/2010/main" val="238086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8616CD0-CC87-430A-E05A-8E7F5F0CFADD}"/>
              </a:ext>
            </a:extLst>
          </p:cNvPr>
          <p:cNvSpPr>
            <a:spLocks noGrp="1"/>
          </p:cNvSpPr>
          <p:nvPr>
            <p:ph type="title"/>
          </p:nvPr>
        </p:nvSpPr>
        <p:spPr/>
        <p:txBody>
          <a:bodyPr/>
          <a:lstStyle/>
          <a:p>
            <a:r>
              <a:rPr lang="en-AU">
                <a:latin typeface="+mj-lt"/>
              </a:rPr>
              <a:t>Exit ticket</a:t>
            </a:r>
          </a:p>
        </p:txBody>
      </p:sp>
      <p:sp>
        <p:nvSpPr>
          <p:cNvPr id="7" name="Rectangle: Rounded Corners 6">
            <a:extLst>
              <a:ext uri="{FF2B5EF4-FFF2-40B4-BE49-F238E27FC236}">
                <a16:creationId xmlns:a16="http://schemas.microsoft.com/office/drawing/2014/main" id="{89786DAC-25E1-915F-1CDB-4F3CC720F4AE}"/>
              </a:ext>
              <a:ext uri="{C183D7F6-B498-43B3-948B-1728B52AA6E4}">
                <adec:decorative xmlns:adec="http://schemas.microsoft.com/office/drawing/2017/decorative" val="1"/>
              </a:ext>
            </a:extLst>
          </p:cNvPr>
          <p:cNvSpPr/>
          <p:nvPr/>
        </p:nvSpPr>
        <p:spPr>
          <a:xfrm>
            <a:off x="336406" y="1116642"/>
            <a:ext cx="3557234" cy="5381357"/>
          </a:xfrm>
          <a:prstGeom prst="roundRect">
            <a:avLst/>
          </a:prstGeom>
          <a:solidFill>
            <a:srgbClr val="EDF9E0"/>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98525"/>
            <a:endParaRPr lang="en-AU" sz="3200" b="1">
              <a:solidFill>
                <a:schemeClr val="tx1"/>
              </a:solidFill>
              <a:cs typeface="Arial" panose="020B0604020202020204" pitchFamily="34" charset="0"/>
            </a:endParaRPr>
          </a:p>
        </p:txBody>
      </p:sp>
      <p:sp>
        <p:nvSpPr>
          <p:cNvPr id="6" name="Rectangle: Rounded Corners 5">
            <a:extLst>
              <a:ext uri="{FF2B5EF4-FFF2-40B4-BE49-F238E27FC236}">
                <a16:creationId xmlns:a16="http://schemas.microsoft.com/office/drawing/2014/main" id="{B9F8BBA4-1475-DDF1-64A2-98F0198DE022}"/>
              </a:ext>
              <a:ext uri="{C183D7F6-B498-43B3-948B-1728B52AA6E4}">
                <adec:decorative xmlns:adec="http://schemas.microsoft.com/office/drawing/2017/decorative" val="1"/>
              </a:ext>
            </a:extLst>
          </p:cNvPr>
          <p:cNvSpPr/>
          <p:nvPr/>
        </p:nvSpPr>
        <p:spPr>
          <a:xfrm>
            <a:off x="4317384" y="1116642"/>
            <a:ext cx="3557234" cy="5381357"/>
          </a:xfrm>
          <a:prstGeom prst="roundRect">
            <a:avLst/>
          </a:prstGeom>
          <a:solidFill>
            <a:srgbClr val="EDF9E0"/>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98525"/>
            <a:endParaRPr lang="en-AU" sz="3200" b="1">
              <a:solidFill>
                <a:schemeClr val="tx1"/>
              </a:solidFill>
              <a:cs typeface="Arial" panose="020B0604020202020204" pitchFamily="34" charset="0"/>
            </a:endParaRPr>
          </a:p>
        </p:txBody>
      </p:sp>
      <p:sp>
        <p:nvSpPr>
          <p:cNvPr id="8" name="Rectangle: Rounded Corners 7">
            <a:extLst>
              <a:ext uri="{FF2B5EF4-FFF2-40B4-BE49-F238E27FC236}">
                <a16:creationId xmlns:a16="http://schemas.microsoft.com/office/drawing/2014/main" id="{434B013E-7C0A-BE67-55B2-B9EE6CC76F9A}"/>
              </a:ext>
              <a:ext uri="{C183D7F6-B498-43B3-948B-1728B52AA6E4}">
                <adec:decorative xmlns:adec="http://schemas.microsoft.com/office/drawing/2017/decorative" val="1"/>
              </a:ext>
            </a:extLst>
          </p:cNvPr>
          <p:cNvSpPr/>
          <p:nvPr/>
        </p:nvSpPr>
        <p:spPr>
          <a:xfrm>
            <a:off x="8298362" y="1116642"/>
            <a:ext cx="3557234" cy="5381357"/>
          </a:xfrm>
          <a:prstGeom prst="roundRect">
            <a:avLst/>
          </a:prstGeom>
          <a:solidFill>
            <a:srgbClr val="EDF9E0"/>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98525"/>
            <a:endParaRPr lang="en-AU" sz="3200" b="1">
              <a:solidFill>
                <a:schemeClr val="tx1"/>
              </a:solidFill>
              <a:cs typeface="Arial" panose="020B0604020202020204" pitchFamily="34" charset="0"/>
            </a:endParaRPr>
          </a:p>
        </p:txBody>
      </p:sp>
      <p:pic>
        <p:nvPicPr>
          <p:cNvPr id="1026" name="Picture 2">
            <a:extLst>
              <a:ext uri="{FF2B5EF4-FFF2-40B4-BE49-F238E27FC236}">
                <a16:creationId xmlns:a16="http://schemas.microsoft.com/office/drawing/2014/main" id="{0357DDD8-C903-28CF-2FD3-094B39CEFA5A}"/>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3205" y="1126584"/>
            <a:ext cx="1409700" cy="118110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CAF1076D-D82C-9402-368E-041953D74DB7}"/>
              </a:ext>
            </a:extLst>
          </p:cNvPr>
          <p:cNvSpPr txBox="1"/>
          <p:nvPr/>
        </p:nvSpPr>
        <p:spPr>
          <a:xfrm>
            <a:off x="1538422" y="1360380"/>
            <a:ext cx="2197412" cy="732971"/>
          </a:xfrm>
          <a:prstGeom prst="rect">
            <a:avLst/>
          </a:prstGeom>
          <a:noFill/>
          <a:ln>
            <a:noFill/>
          </a:ln>
        </p:spPr>
        <p:txBody>
          <a:bodyPr wrap="square" lIns="0" tIns="0" rIns="0" bIns="0" rtlCol="0">
            <a:noAutofit/>
          </a:bodyPr>
          <a:lstStyle/>
          <a:p>
            <a:pPr algn="l">
              <a:lnSpc>
                <a:spcPct val="130000"/>
              </a:lnSpc>
            </a:pPr>
            <a:r>
              <a:rPr lang="en-AU" sz="2000">
                <a:cs typeface="Arial" panose="020B0604020202020204" pitchFamily="34" charset="0"/>
              </a:rPr>
              <a:t>A positive success or highlight</a:t>
            </a:r>
          </a:p>
        </p:txBody>
      </p:sp>
      <p:pic>
        <p:nvPicPr>
          <p:cNvPr id="1027" name="Picture 3">
            <a:extLst>
              <a:ext uri="{FF2B5EF4-FFF2-40B4-BE49-F238E27FC236}">
                <a16:creationId xmlns:a16="http://schemas.microsoft.com/office/drawing/2014/main" id="{3ABE0F39-2771-6801-7585-A02A1DCD78BC}"/>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4465891" y="993234"/>
            <a:ext cx="742950" cy="1447801"/>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8D8AA260-0399-0CBB-4CA8-B5C485F4942D}"/>
              </a:ext>
            </a:extLst>
          </p:cNvPr>
          <p:cNvSpPr txBox="1"/>
          <p:nvPr/>
        </p:nvSpPr>
        <p:spPr>
          <a:xfrm>
            <a:off x="5251388" y="1360380"/>
            <a:ext cx="2660307" cy="850939"/>
          </a:xfrm>
          <a:prstGeom prst="rect">
            <a:avLst/>
          </a:prstGeom>
          <a:noFill/>
        </p:spPr>
        <p:txBody>
          <a:bodyPr wrap="square">
            <a:spAutoFit/>
          </a:bodyPr>
          <a:lstStyle/>
          <a:p>
            <a:pPr algn="l">
              <a:lnSpc>
                <a:spcPct val="130000"/>
              </a:lnSpc>
            </a:pPr>
            <a:r>
              <a:rPr lang="en-AU" sz="2000">
                <a:cs typeface="Arial" panose="020B0604020202020204" pitchFamily="34" charset="0"/>
              </a:rPr>
              <a:t>Something you are looking forward to</a:t>
            </a:r>
          </a:p>
        </p:txBody>
      </p:sp>
      <p:pic>
        <p:nvPicPr>
          <p:cNvPr id="1028" name="Picture 4">
            <a:extLst>
              <a:ext uri="{FF2B5EF4-FFF2-40B4-BE49-F238E27FC236}">
                <a16:creationId xmlns:a16="http://schemas.microsoft.com/office/drawing/2014/main" id="{D2BD0DDF-4A5C-304D-392A-AB76CD98D6F3}"/>
              </a:ex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8366657" y="993234"/>
            <a:ext cx="542925" cy="1447801"/>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2B4D40E2-7605-6F6B-5EED-CA07BAAA9D97}"/>
              </a:ext>
            </a:extLst>
          </p:cNvPr>
          <p:cNvSpPr txBox="1"/>
          <p:nvPr/>
        </p:nvSpPr>
        <p:spPr>
          <a:xfrm>
            <a:off x="9117735" y="1360380"/>
            <a:ext cx="2660307" cy="850939"/>
          </a:xfrm>
          <a:prstGeom prst="rect">
            <a:avLst/>
          </a:prstGeom>
          <a:noFill/>
        </p:spPr>
        <p:txBody>
          <a:bodyPr wrap="square">
            <a:spAutoFit/>
          </a:bodyPr>
          <a:lstStyle/>
          <a:p>
            <a:pPr algn="l">
              <a:lnSpc>
                <a:spcPct val="130000"/>
              </a:lnSpc>
            </a:pPr>
            <a:r>
              <a:rPr lang="en-AU" sz="2000">
                <a:cs typeface="Arial" panose="020B0604020202020204" pitchFamily="34" charset="0"/>
              </a:rPr>
              <a:t>A challenge experienced</a:t>
            </a:r>
          </a:p>
        </p:txBody>
      </p:sp>
      <p:sp>
        <p:nvSpPr>
          <p:cNvPr id="2" name="Slide Number Placeholder 1">
            <a:extLst>
              <a:ext uri="{FF2B5EF4-FFF2-40B4-BE49-F238E27FC236}">
                <a16:creationId xmlns:a16="http://schemas.microsoft.com/office/drawing/2014/main" id="{000A214F-C47C-BC91-359E-E907F60561B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27</a:t>
            </a:fld>
            <a:endParaRPr lang="en-AU"/>
          </a:p>
        </p:txBody>
      </p:sp>
    </p:spTree>
    <p:extLst>
      <p:ext uri="{BB962C8B-B14F-4D97-AF65-F5344CB8AC3E}">
        <p14:creationId xmlns:p14="http://schemas.microsoft.com/office/powerpoint/2010/main" val="2925592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8966FD-9600-3EC7-EF10-06492353388E}"/>
              </a:ext>
            </a:extLst>
          </p:cNvPr>
          <p:cNvSpPr>
            <a:spLocks noGrp="1"/>
          </p:cNvSpPr>
          <p:nvPr>
            <p:ph type="title"/>
          </p:nvPr>
        </p:nvSpPr>
        <p:spPr/>
        <p:txBody>
          <a:bodyPr/>
          <a:lstStyle/>
          <a:p>
            <a:r>
              <a:rPr lang="en-AU"/>
              <a:t>References</a:t>
            </a:r>
          </a:p>
        </p:txBody>
      </p:sp>
      <p:sp>
        <p:nvSpPr>
          <p:cNvPr id="6" name="TextBox 5">
            <a:extLst>
              <a:ext uri="{FF2B5EF4-FFF2-40B4-BE49-F238E27FC236}">
                <a16:creationId xmlns:a16="http://schemas.microsoft.com/office/drawing/2014/main" id="{EABCE76F-41B1-7EE2-14F1-DC744150DE0C}"/>
              </a:ext>
            </a:extLst>
          </p:cNvPr>
          <p:cNvSpPr txBox="1"/>
          <p:nvPr/>
        </p:nvSpPr>
        <p:spPr>
          <a:xfrm>
            <a:off x="335826" y="1397263"/>
            <a:ext cx="11471999" cy="1597297"/>
          </a:xfrm>
          <a:prstGeom prst="rect">
            <a:avLst/>
          </a:prstGeom>
          <a:noFill/>
        </p:spPr>
        <p:txBody>
          <a:bodyPr wrap="square">
            <a:spAutoFit/>
          </a:bodyPr>
          <a:lstStyle/>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latin typeface="Public Sans Light"/>
                <a:ea typeface="+mn-ea"/>
                <a:cs typeface="+mn-cs"/>
              </a:rPr>
              <a:t>This presentation contains NSW Curriculum and syllabus content. The NSW Curriculum is developed by the NSW Education Standards Authority. This content is prepared by NESA for and on behalf of the Crown in the right of the State of New South Wales. The material is protected by Crown copyright.</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latin typeface="Public Sans Light"/>
                <a:ea typeface="+mn-ea"/>
                <a:cs typeface="+mn-cs"/>
              </a:rPr>
              <a:t>Please refer to the NESA Copyright Disclaimer for more information </a:t>
            </a:r>
            <a:r>
              <a:rPr kumimoji="0" lang="en-AU" sz="1200" b="0" i="0" u="none" strike="noStrike" kern="1200" cap="none" spc="0" normalizeH="0" baseline="0" noProof="0" dirty="0">
                <a:ln>
                  <a:noFill/>
                </a:ln>
                <a:solidFill>
                  <a:srgbClr val="CBEDFD"/>
                </a:solidFill>
                <a:effectLst/>
                <a:uLnTx/>
                <a:uFillTx/>
                <a:latin typeface="Public Sans Light"/>
                <a:ea typeface="+mn-ea"/>
                <a:cs typeface="+mn-cs"/>
                <a:hlinkClick r:id="rId2">
                  <a:extLst>
                    <a:ext uri="{A12FA001-AC4F-418D-AE19-62706E023703}">
                      <ahyp:hlinkClr xmlns:ahyp="http://schemas.microsoft.com/office/drawing/2018/hyperlinkcolor" val="tx"/>
                    </a:ext>
                  </a:extLst>
                </a:hlinkClick>
              </a:rPr>
              <a:t>https://educationstandards.nsw.edu.au/wps/portal/nesa/mini-footer/copyright</a:t>
            </a:r>
            <a:r>
              <a:rPr kumimoji="0" lang="en-AU" sz="1200" b="0" i="0" u="none" strike="noStrike" kern="1200" cap="none" spc="0" normalizeH="0" baseline="0" noProof="0" dirty="0">
                <a:ln>
                  <a:noFill/>
                </a:ln>
                <a:solidFill>
                  <a:srgbClr val="FFFFFF"/>
                </a:solidFill>
                <a:effectLst/>
                <a:uLnTx/>
                <a:uFillTx/>
                <a:latin typeface="Public Sans Light"/>
                <a:ea typeface="+mn-ea"/>
                <a:cs typeface="+mn-cs"/>
              </a:rPr>
              <a:t>. </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latin typeface="Public Sans Light"/>
                <a:ea typeface="+mn-ea"/>
                <a:cs typeface="+mn-cs"/>
              </a:rPr>
              <a:t>NESA holds the only official and up-to-date versions of the NSW Curriculum and syllabus documents. Please visit the NSW Education Standards Authority (NESA) website </a:t>
            </a:r>
            <a:r>
              <a:rPr kumimoji="0" lang="en-AU" sz="1200" b="0" i="0" u="none" strike="noStrike" kern="1200" cap="none" spc="0" normalizeH="0" baseline="0" noProof="0" dirty="0">
                <a:ln>
                  <a:noFill/>
                </a:ln>
                <a:solidFill>
                  <a:srgbClr val="CBEDFD"/>
                </a:solidFill>
                <a:effectLst/>
                <a:uLnTx/>
                <a:uFillTx/>
                <a:latin typeface="Public Sans Light"/>
                <a:ea typeface="+mn-ea"/>
                <a:cs typeface="+mn-cs"/>
                <a:hlinkClick r:id="rId3">
                  <a:extLst>
                    <a:ext uri="{A12FA001-AC4F-418D-AE19-62706E023703}">
                      <ahyp:hlinkClr xmlns:ahyp="http://schemas.microsoft.com/office/drawing/2018/hyperlinkcolor" val="tx"/>
                    </a:ext>
                  </a:extLst>
                </a:hlinkClick>
              </a:rPr>
              <a:t>https://educationstandards.nsw.edu.au/wps/portal/nesa/home</a:t>
            </a:r>
            <a:r>
              <a:rPr kumimoji="0" lang="en-AU" sz="1200" b="0" i="0" u="none" strike="noStrike" kern="1200" cap="none" spc="0" normalizeH="0" baseline="0" noProof="0" dirty="0">
                <a:ln>
                  <a:noFill/>
                </a:ln>
                <a:solidFill>
                  <a:srgbClr val="CBEDFD"/>
                </a:solidFill>
                <a:effectLst/>
                <a:uLnTx/>
                <a:uFillTx/>
                <a:latin typeface="Public Sans Light"/>
                <a:ea typeface="+mn-ea"/>
                <a:cs typeface="+mn-cs"/>
              </a:rPr>
              <a:t> </a:t>
            </a:r>
            <a:r>
              <a:rPr kumimoji="0" lang="en-AU" sz="1200" b="0" i="0" u="none" strike="noStrike" kern="1200" cap="none" spc="0" normalizeH="0" baseline="0" noProof="0" dirty="0">
                <a:ln>
                  <a:noFill/>
                </a:ln>
                <a:solidFill>
                  <a:srgbClr val="FFFFFF"/>
                </a:solidFill>
                <a:effectLst/>
                <a:uLnTx/>
                <a:uFillTx/>
                <a:latin typeface="Public Sans Light"/>
                <a:ea typeface="+mn-ea"/>
                <a:cs typeface="+mn-cs"/>
              </a:rPr>
              <a:t>and the NSW Curriculum website </a:t>
            </a:r>
            <a:r>
              <a:rPr kumimoji="0" lang="en-AU" sz="1200" b="0" i="0" u="none" strike="noStrike" kern="1200" cap="none" spc="0" normalizeH="0" baseline="0" noProof="0" dirty="0">
                <a:ln>
                  <a:noFill/>
                </a:ln>
                <a:solidFill>
                  <a:srgbClr val="CBEDFD"/>
                </a:solidFill>
                <a:effectLst/>
                <a:uLnTx/>
                <a:uFillTx/>
                <a:latin typeface="Public Sans Light"/>
                <a:ea typeface="+mn-ea"/>
                <a:cs typeface="+mn-cs"/>
                <a:hlinkClick r:id="rId4">
                  <a:extLst>
                    <a:ext uri="{A12FA001-AC4F-418D-AE19-62706E023703}">
                      <ahyp:hlinkClr xmlns:ahyp="http://schemas.microsoft.com/office/drawing/2018/hyperlinkcolor" val="tx"/>
                    </a:ext>
                  </a:extLst>
                </a:hlinkClick>
              </a:rPr>
              <a:t>https://curriculum.nsw.edu.au</a:t>
            </a:r>
            <a:r>
              <a:rPr kumimoji="0" lang="en-AU" sz="1200" b="0" i="0" u="none" strike="noStrike" kern="1200" cap="none" spc="0" normalizeH="0" baseline="0" noProof="0" dirty="0">
                <a:ln>
                  <a:noFill/>
                </a:ln>
                <a:solidFill>
                  <a:srgbClr val="FFFFFF"/>
                </a:solidFill>
                <a:effectLst/>
                <a:uLnTx/>
                <a:uFillTx/>
                <a:latin typeface="Public Sans Light"/>
                <a:ea typeface="+mn-ea"/>
                <a:cs typeface="+mn-cs"/>
              </a:rPr>
              <a:t>.</a:t>
            </a:r>
          </a:p>
        </p:txBody>
      </p:sp>
      <p:sp>
        <p:nvSpPr>
          <p:cNvPr id="4" name="Content Placeholder 3">
            <a:extLst>
              <a:ext uri="{FF2B5EF4-FFF2-40B4-BE49-F238E27FC236}">
                <a16:creationId xmlns:a16="http://schemas.microsoft.com/office/drawing/2014/main" id="{B7C07B50-96D9-2E35-E2CE-3139F6377F08}"/>
              </a:ext>
            </a:extLst>
          </p:cNvPr>
          <p:cNvSpPr>
            <a:spLocks noGrp="1"/>
          </p:cNvSpPr>
          <p:nvPr>
            <p:ph idx="1"/>
          </p:nvPr>
        </p:nvSpPr>
        <p:spPr/>
        <p:txBody>
          <a:bodyPr/>
          <a:lstStyle/>
          <a:p>
            <a:r>
              <a:rPr lang="en-AU" dirty="0"/>
              <a:t>English K–10 </a:t>
            </a:r>
            <a:r>
              <a:rPr lang="en-AU" dirty="0">
                <a:latin typeface="Public Sans Light" pitchFamily="2" charset="0"/>
              </a:rPr>
              <a:t>© </a:t>
            </a:r>
            <a:r>
              <a:rPr lang="en-AU" dirty="0"/>
              <a:t>Syllabus NSW Education Standards Authority (NESA) for and on behalf of the Crown in right of the State of New South Wales, [Year of publication].</a:t>
            </a:r>
          </a:p>
          <a:p>
            <a:r>
              <a:rPr lang="en-AU" dirty="0"/>
              <a:t>Moradi K (2012) ‘My Mother, My Hero’, </a:t>
            </a:r>
            <a:r>
              <a:rPr lang="en-AU" i="1" dirty="0"/>
              <a:t>Paper Boats</a:t>
            </a:r>
            <a:r>
              <a:rPr lang="en-AU" dirty="0"/>
              <a:t>, Cambridge University Press Australia ISBN: 9781107608887. Reproduced and made available for copying and communication by NSW Department of Education for its educational purposes with t he permission of Cambridge University Press. This resource is licensed up until 31 March 2026.</a:t>
            </a:r>
          </a:p>
        </p:txBody>
      </p:sp>
      <p:sp>
        <p:nvSpPr>
          <p:cNvPr id="2" name="Slide Number Placeholder 1">
            <a:extLst>
              <a:ext uri="{FF2B5EF4-FFF2-40B4-BE49-F238E27FC236}">
                <a16:creationId xmlns:a16="http://schemas.microsoft.com/office/drawing/2014/main" id="{48223418-AC99-D403-B6BA-7F5E5111A87A}"/>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28</a:t>
            </a:fld>
            <a:endParaRPr lang="en-AU"/>
          </a:p>
        </p:txBody>
      </p:sp>
    </p:spTree>
    <p:extLst>
      <p:ext uri="{BB962C8B-B14F-4D97-AF65-F5344CB8AC3E}">
        <p14:creationId xmlns:p14="http://schemas.microsoft.com/office/powerpoint/2010/main" val="118101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46F84-0A22-2DEF-978C-013AB2B0CDA6}"/>
              </a:ext>
            </a:extLst>
          </p:cNvPr>
          <p:cNvSpPr>
            <a:spLocks noGrp="1"/>
          </p:cNvSpPr>
          <p:nvPr>
            <p:ph type="title"/>
          </p:nvPr>
        </p:nvSpPr>
        <p:spPr/>
        <p:txBody>
          <a:bodyPr/>
          <a:lstStyle/>
          <a:p>
            <a:r>
              <a:rPr lang="en-AU"/>
              <a:t>Copyright</a:t>
            </a:r>
          </a:p>
        </p:txBody>
      </p:sp>
      <p:sp>
        <p:nvSpPr>
          <p:cNvPr id="7" name="Text Placeholder 6">
            <a:extLst>
              <a:ext uri="{FF2B5EF4-FFF2-40B4-BE49-F238E27FC236}">
                <a16:creationId xmlns:a16="http://schemas.microsoft.com/office/drawing/2014/main" id="{E762E711-B51D-9854-C2DD-A164FE59F882}"/>
              </a:ext>
            </a:extLst>
          </p:cNvPr>
          <p:cNvSpPr>
            <a:spLocks noGrp="1"/>
          </p:cNvSpPr>
          <p:nvPr>
            <p:ph type="body" sz="quarter" idx="18"/>
          </p:nvPr>
        </p:nvSpPr>
        <p:spPr/>
        <p:txBody>
          <a:bodyPr/>
          <a:lstStyle/>
          <a:p>
            <a:r>
              <a:rPr lang="en-AU" dirty="0">
                <a:latin typeface="Public Sans Light" pitchFamily="2" charset="0"/>
              </a:rPr>
              <a:t>© </a:t>
            </a:r>
            <a:r>
              <a:rPr lang="en-AU" dirty="0"/>
              <a:t>State of New South Wales (Department of Education), 2025</a:t>
            </a:r>
          </a:p>
        </p:txBody>
      </p:sp>
      <p:sp>
        <p:nvSpPr>
          <p:cNvPr id="8" name="TextBox 7">
            <a:extLst>
              <a:ext uri="{FF2B5EF4-FFF2-40B4-BE49-F238E27FC236}">
                <a16:creationId xmlns:a16="http://schemas.microsoft.com/office/drawing/2014/main" id="{F70BB973-8437-BE43-4C71-6089E7F934FA}"/>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dirty="0">
                <a:solidFill>
                  <a:schemeClr val="bg1"/>
                </a:solidFill>
              </a:rPr>
              <a:t>The copyright material published in this resource is subject to the </a:t>
            </a:r>
            <a:r>
              <a:rPr lang="en-AU" sz="1200" i="1" dirty="0">
                <a:solidFill>
                  <a:schemeClr val="bg1"/>
                </a:solidFill>
              </a:rPr>
              <a:t>Copyright Act 1968</a:t>
            </a:r>
            <a:r>
              <a:rPr lang="en-AU" sz="1200" dirty="0">
                <a:solidFill>
                  <a:schemeClr val="bg1"/>
                </a:solidFill>
              </a:rPr>
              <a:t> (</a:t>
            </a:r>
            <a:r>
              <a:rPr lang="en-AU" sz="1200" dirty="0" err="1">
                <a:solidFill>
                  <a:schemeClr val="bg1"/>
                </a:solidFill>
              </a:rPr>
              <a:t>Cth</a:t>
            </a:r>
            <a:r>
              <a:rPr lang="en-AU" sz="1200" dirty="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dirty="0">
                <a:solidFill>
                  <a:schemeClr val="bg1"/>
                </a:solidFill>
              </a:rPr>
              <a:t>Copyright material available in this resource and owned by the NSW Department of Education is licensed under a </a:t>
            </a:r>
            <a:r>
              <a:rPr lang="en-AU" sz="1200" dirty="0">
                <a:solidFill>
                  <a:schemeClr val="accent4"/>
                </a:solidFill>
                <a:hlinkClick r:id="rId2">
                  <a:extLst>
                    <a:ext uri="{A12FA001-AC4F-418D-AE19-62706E023703}">
                      <ahyp:hlinkClr xmlns:ahyp="http://schemas.microsoft.com/office/drawing/2018/hyperlinkcolor" val="tx"/>
                    </a:ext>
                  </a:extLst>
                </a:hlinkClick>
              </a:rPr>
              <a:t>Creative Commons Attribution 4.0 International (CC BY 4.0) licence</a:t>
            </a:r>
            <a:r>
              <a:rPr lang="en-AU" sz="1200" dirty="0">
                <a:solidFill>
                  <a:schemeClr val="bg1"/>
                </a:solidFill>
              </a:rPr>
              <a:t>.</a:t>
            </a:r>
          </a:p>
          <a:p>
            <a:pPr algn="l">
              <a:lnSpc>
                <a:spcPct val="150000"/>
              </a:lnSpc>
              <a:spcAft>
                <a:spcPts val="600"/>
              </a:spcAft>
            </a:pPr>
            <a:r>
              <a:rPr lang="en-AU" sz="1200" dirty="0">
                <a:solidFill>
                  <a:schemeClr val="bg1"/>
                </a:solidFill>
              </a:rPr>
              <a:t>This licence allows you to share and adapt the material for any purpose, even commercially.</a:t>
            </a:r>
          </a:p>
          <a:p>
            <a:pPr algn="l">
              <a:lnSpc>
                <a:spcPct val="150000"/>
              </a:lnSpc>
              <a:spcAft>
                <a:spcPts val="600"/>
              </a:spcAft>
            </a:pPr>
            <a:r>
              <a:rPr lang="en-AU" sz="1200" dirty="0">
                <a:solidFill>
                  <a:schemeClr val="bg1"/>
                </a:solidFill>
              </a:rPr>
              <a:t>Attribution should be given to </a:t>
            </a:r>
            <a:r>
              <a:rPr lang="en-AU" sz="1200" dirty="0">
                <a:solidFill>
                  <a:schemeClr val="bg1"/>
                </a:solidFill>
                <a:latin typeface="Public Sans Light" pitchFamily="2" charset="0"/>
              </a:rPr>
              <a:t>© </a:t>
            </a:r>
            <a:r>
              <a:rPr lang="en-AU" sz="1200" dirty="0">
                <a:solidFill>
                  <a:schemeClr val="bg1"/>
                </a:solidFill>
              </a:rPr>
              <a:t>State of New South Wales (Department of Education), 2025.</a:t>
            </a:r>
          </a:p>
          <a:p>
            <a:pPr algn="l">
              <a:lnSpc>
                <a:spcPct val="150000"/>
              </a:lnSpc>
            </a:pPr>
            <a:r>
              <a:rPr lang="en-AU" sz="1200" dirty="0">
                <a:solidFill>
                  <a:schemeClr val="bg1"/>
                </a:solidFill>
              </a:rPr>
              <a:t>Material in this resource not available under a Creative Commons licence:</a:t>
            </a:r>
          </a:p>
          <a:p>
            <a:pPr marL="171450" indent="-171450" algn="l">
              <a:lnSpc>
                <a:spcPct val="150000"/>
              </a:lnSpc>
              <a:buFont typeface="Arial" panose="020B0604020202020204" pitchFamily="34" charset="0"/>
              <a:buChar char="•"/>
            </a:pPr>
            <a:r>
              <a:rPr lang="en-AU" sz="1200" dirty="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dirty="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dirty="0">
                <a:solidFill>
                  <a:schemeClr val="bg1"/>
                </a:solidFill>
                <a:latin typeface="+mj-lt"/>
              </a:rPr>
              <a:t>Links to third-party material and websites</a:t>
            </a:r>
          </a:p>
          <a:p>
            <a:pPr algn="l">
              <a:lnSpc>
                <a:spcPct val="150000"/>
              </a:lnSpc>
              <a:spcAft>
                <a:spcPts val="600"/>
              </a:spcAft>
            </a:pPr>
            <a:r>
              <a:rPr lang="en-AU" sz="1200" dirty="0">
                <a:solidFill>
                  <a:schemeClr val="bg1"/>
                </a:solidFill>
                <a:latin typeface="+mj-lt"/>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algn="l">
              <a:lnSpc>
                <a:spcPct val="150000"/>
              </a:lnSpc>
              <a:spcAft>
                <a:spcPts val="600"/>
              </a:spcAft>
            </a:pPr>
            <a:r>
              <a:rPr lang="en-AU" sz="1200" dirty="0">
                <a:solidFill>
                  <a:schemeClr val="bg1"/>
                </a:solidFill>
                <a:latin typeface="+mj-lt"/>
              </a:rPr>
              <a:t>If you use the links provided in this document to access a third party’s website, you acknowledge that the terms of use, including licence terms set out on the third-party’s website apply to the use which may be made of the materials on that third-party website or where permitted by the Copyright Act 1968 (</a:t>
            </a:r>
            <a:r>
              <a:rPr lang="en-AU" sz="1200" dirty="0" err="1">
                <a:solidFill>
                  <a:schemeClr val="bg1"/>
                </a:solidFill>
                <a:latin typeface="+mj-lt"/>
              </a:rPr>
              <a:t>Cth</a:t>
            </a:r>
            <a:r>
              <a:rPr lang="en-AU" sz="1200" dirty="0">
                <a:solidFill>
                  <a:schemeClr val="bg1"/>
                </a:solidFill>
                <a:latin typeface="+mj-lt"/>
              </a:rPr>
              <a:t>). The department accepts no responsibility for content on third-party websites. </a:t>
            </a:r>
          </a:p>
        </p:txBody>
      </p:sp>
    </p:spTree>
    <p:extLst>
      <p:ext uri="{BB962C8B-B14F-4D97-AF65-F5344CB8AC3E}">
        <p14:creationId xmlns:p14="http://schemas.microsoft.com/office/powerpoint/2010/main" val="3820411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696AA-1610-0ACE-1EFF-2370E636240D}"/>
              </a:ext>
            </a:extLst>
          </p:cNvPr>
          <p:cNvSpPr>
            <a:spLocks noGrp="1"/>
          </p:cNvSpPr>
          <p:nvPr>
            <p:ph type="title"/>
          </p:nvPr>
        </p:nvSpPr>
        <p:spPr/>
        <p:txBody>
          <a:bodyPr/>
          <a:lstStyle/>
          <a:p>
            <a:r>
              <a:rPr lang="en-US" dirty="0" err="1">
                <a:latin typeface="+mj-lt"/>
                <a:cs typeface="Arial"/>
              </a:rPr>
              <a:t>Licence</a:t>
            </a:r>
            <a:r>
              <a:rPr lang="en-US" dirty="0">
                <a:latin typeface="+mj-lt"/>
                <a:cs typeface="Arial"/>
              </a:rPr>
              <a:t> agreement details </a:t>
            </a:r>
            <a:endParaRPr lang="en-US" dirty="0">
              <a:latin typeface="+mj-lt"/>
            </a:endParaRPr>
          </a:p>
        </p:txBody>
      </p:sp>
      <p:sp>
        <p:nvSpPr>
          <p:cNvPr id="4" name="Text Placeholder 3">
            <a:extLst>
              <a:ext uri="{FF2B5EF4-FFF2-40B4-BE49-F238E27FC236}">
                <a16:creationId xmlns:a16="http://schemas.microsoft.com/office/drawing/2014/main" id="{F49DCE32-3DA5-47EE-0438-E458FEBF6A43}"/>
              </a:ext>
            </a:extLst>
          </p:cNvPr>
          <p:cNvSpPr>
            <a:spLocks noGrp="1"/>
          </p:cNvSpPr>
          <p:nvPr>
            <p:ph type="body" sz="quarter" idx="18"/>
          </p:nvPr>
        </p:nvSpPr>
        <p:spPr/>
        <p:txBody>
          <a:bodyPr/>
          <a:lstStyle/>
          <a:p>
            <a:r>
              <a:rPr lang="en-US">
                <a:latin typeface="+mj-lt"/>
              </a:rPr>
              <a:t>Core text 3 – memoir</a:t>
            </a:r>
          </a:p>
        </p:txBody>
      </p:sp>
      <p:sp>
        <p:nvSpPr>
          <p:cNvPr id="3" name="Text Placeholder 2">
            <a:extLst>
              <a:ext uri="{FF2B5EF4-FFF2-40B4-BE49-F238E27FC236}">
                <a16:creationId xmlns:a16="http://schemas.microsoft.com/office/drawing/2014/main" id="{375D3EE6-68A4-0B4D-9A99-958A70722F0F}"/>
              </a:ext>
            </a:extLst>
          </p:cNvPr>
          <p:cNvSpPr>
            <a:spLocks noGrp="1"/>
          </p:cNvSpPr>
          <p:nvPr>
            <p:ph type="body" sz="quarter" idx="17"/>
          </p:nvPr>
        </p:nvSpPr>
        <p:spPr/>
        <p:txBody>
          <a:bodyPr/>
          <a:lstStyle/>
          <a:p>
            <a:r>
              <a:rPr lang="en-AU" dirty="0">
                <a:latin typeface="+mn-lt"/>
              </a:rPr>
              <a:t>‘My Mother, My Hero’ by Kobra Moradi (2012), from </a:t>
            </a:r>
            <a:r>
              <a:rPr lang="en-AU" i="1" dirty="0">
                <a:latin typeface="+mn-lt"/>
              </a:rPr>
              <a:t>Paper Boats</a:t>
            </a:r>
            <a:r>
              <a:rPr lang="en-AU" dirty="0">
                <a:latin typeface="+mn-lt"/>
              </a:rPr>
              <a:t>, Cambridge University Press Australia ISBN: 9781107608887</a:t>
            </a:r>
          </a:p>
          <a:p>
            <a:r>
              <a:rPr lang="en-AU" dirty="0">
                <a:latin typeface="+mn-lt"/>
              </a:rPr>
              <a:t>Reproduced and made available for copying and communication by NSW Department of Education for its educational purposes with the permission of Cambridge University Press. This resource is licensed up until 1 March 2026.</a:t>
            </a:r>
          </a:p>
          <a:p>
            <a:endParaRPr lang="en-US" dirty="0">
              <a:latin typeface="+mn-lt"/>
            </a:endParaRPr>
          </a:p>
        </p:txBody>
      </p:sp>
      <p:sp>
        <p:nvSpPr>
          <p:cNvPr id="5" name="Slide Number Placeholder 4">
            <a:extLst>
              <a:ext uri="{FF2B5EF4-FFF2-40B4-BE49-F238E27FC236}">
                <a16:creationId xmlns:a16="http://schemas.microsoft.com/office/drawing/2014/main" id="{A3EDE1F3-AFEA-12CC-27B7-84F1FDCCE21E}"/>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3</a:t>
            </a:fld>
            <a:endParaRPr lang="en-AU"/>
          </a:p>
        </p:txBody>
      </p:sp>
    </p:spTree>
    <p:extLst>
      <p:ext uri="{BB962C8B-B14F-4D97-AF65-F5344CB8AC3E}">
        <p14:creationId xmlns:p14="http://schemas.microsoft.com/office/powerpoint/2010/main" val="1867303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9700ED2-147B-B9C5-340E-A88F4A0C95FB}"/>
              </a:ext>
            </a:extLst>
          </p:cNvPr>
          <p:cNvSpPr>
            <a:spLocks noGrp="1"/>
          </p:cNvSpPr>
          <p:nvPr>
            <p:ph type="title"/>
          </p:nvPr>
        </p:nvSpPr>
        <p:spPr/>
        <p:txBody>
          <a:bodyPr/>
          <a:lstStyle/>
          <a:p>
            <a:r>
              <a:rPr lang="en-US">
                <a:latin typeface="+mj-lt"/>
                <a:cs typeface="Arial"/>
              </a:rPr>
              <a:t>Text complexity details </a:t>
            </a:r>
            <a:endParaRPr lang="en-US">
              <a:latin typeface="+mj-lt"/>
            </a:endParaRPr>
          </a:p>
        </p:txBody>
      </p:sp>
      <p:sp>
        <p:nvSpPr>
          <p:cNvPr id="5" name="Text Placeholder 4">
            <a:extLst>
              <a:ext uri="{FF2B5EF4-FFF2-40B4-BE49-F238E27FC236}">
                <a16:creationId xmlns:a16="http://schemas.microsoft.com/office/drawing/2014/main" id="{873CBF2D-6223-B71B-961E-35EC039C9C9D}"/>
              </a:ext>
            </a:extLst>
          </p:cNvPr>
          <p:cNvSpPr>
            <a:spLocks noGrp="1"/>
          </p:cNvSpPr>
          <p:nvPr>
            <p:ph type="body" sz="quarter" idx="17"/>
          </p:nvPr>
        </p:nvSpPr>
        <p:spPr/>
        <p:txBody>
          <a:bodyPr/>
          <a:lstStyle/>
          <a:p>
            <a:r>
              <a:rPr lang="en-AU" dirty="0">
                <a:latin typeface="+mn-lt"/>
              </a:rPr>
              <a:t>This short memoir contains a range of markers which align with the moderately complex level of the Text complexity scale as per the </a:t>
            </a:r>
            <a:r>
              <a:rPr lang="en-AU" dirty="0">
                <a:latin typeface="+mn-lt"/>
                <a:hlinkClick r:id="rId3"/>
              </a:rPr>
              <a:t>National Literacy Learning Progression (NLLP) (V3)</a:t>
            </a:r>
            <a:r>
              <a:rPr lang="en-AU" dirty="0">
                <a:latin typeface="+mn-lt"/>
              </a:rPr>
              <a:t>. It provides students opportunities to engage with </a:t>
            </a:r>
            <a:r>
              <a:rPr lang="en-AU" dirty="0">
                <a:solidFill>
                  <a:schemeClr val="tx2"/>
                </a:solidFill>
                <a:latin typeface="+mn-lt"/>
              </a:rPr>
              <a:t>a short text containing extensive detail and representing multiple perspectives</a:t>
            </a:r>
            <a:r>
              <a:rPr lang="en-AU" dirty="0">
                <a:latin typeface="+mn-lt"/>
              </a:rPr>
              <a:t>. The text contains </a:t>
            </a:r>
            <a:r>
              <a:rPr lang="en-AU" dirty="0">
                <a:solidFill>
                  <a:schemeClr val="tx2"/>
                </a:solidFill>
                <a:latin typeface="+mn-lt"/>
              </a:rPr>
              <a:t>explanations and descriptions </a:t>
            </a:r>
            <a:r>
              <a:rPr lang="en-AU" dirty="0">
                <a:latin typeface="+mn-lt"/>
              </a:rPr>
              <a:t>using complex sentences, nominalisation and </a:t>
            </a:r>
            <a:r>
              <a:rPr lang="en-AU" dirty="0">
                <a:solidFill>
                  <a:schemeClr val="tx2"/>
                </a:solidFill>
                <a:latin typeface="+mn-lt"/>
              </a:rPr>
              <a:t>words with multiple connotations</a:t>
            </a:r>
            <a:r>
              <a:rPr lang="en-AU" dirty="0">
                <a:latin typeface="+mn-lt"/>
              </a:rPr>
              <a:t>.</a:t>
            </a:r>
          </a:p>
          <a:p>
            <a:r>
              <a:rPr lang="en-AU" dirty="0">
                <a:latin typeface="+mn-lt"/>
              </a:rPr>
              <a:t>The text helps meet the </a:t>
            </a:r>
            <a:r>
              <a:rPr lang="en-AU" dirty="0">
                <a:latin typeface="+mn-lt"/>
                <a:hlinkClick r:id="rId4"/>
              </a:rPr>
              <a:t>Text requirements for English 7–10 </a:t>
            </a:r>
            <a:r>
              <a:rPr lang="en-AU" dirty="0">
                <a:latin typeface="+mn-lt"/>
              </a:rPr>
              <a:t>as it is a short non-fiction text from a collection of memoirs. The text is by an Australian author and represents intercultural and diverse experiences from a range of cultural perspectives. </a:t>
            </a:r>
          </a:p>
          <a:p>
            <a:endParaRPr lang="en-US" dirty="0">
              <a:latin typeface="+mn-lt"/>
            </a:endParaRPr>
          </a:p>
        </p:txBody>
      </p:sp>
      <p:sp>
        <p:nvSpPr>
          <p:cNvPr id="2" name="Slide Number Placeholder 1">
            <a:extLst>
              <a:ext uri="{FF2B5EF4-FFF2-40B4-BE49-F238E27FC236}">
                <a16:creationId xmlns:a16="http://schemas.microsoft.com/office/drawing/2014/main" id="{C740B4FE-7E3F-4CE8-5337-D645B4213D67}"/>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4</a:t>
            </a:fld>
            <a:endParaRPr lang="en-AU"/>
          </a:p>
        </p:txBody>
      </p:sp>
    </p:spTree>
    <p:extLst>
      <p:ext uri="{BB962C8B-B14F-4D97-AF65-F5344CB8AC3E}">
        <p14:creationId xmlns:p14="http://schemas.microsoft.com/office/powerpoint/2010/main" val="3159861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E6A87E-8352-0E8F-5677-2D3F86A4C16A}"/>
              </a:ext>
            </a:extLst>
          </p:cNvPr>
          <p:cNvSpPr>
            <a:spLocks noGrp="1"/>
          </p:cNvSpPr>
          <p:nvPr>
            <p:ph type="title"/>
          </p:nvPr>
        </p:nvSpPr>
        <p:spPr/>
        <p:txBody>
          <a:bodyPr/>
          <a:lstStyle/>
          <a:p>
            <a:r>
              <a:rPr lang="en-AU">
                <a:latin typeface="+mj-lt"/>
              </a:rPr>
              <a:t>Learning intentions and success criteria</a:t>
            </a:r>
          </a:p>
        </p:txBody>
      </p:sp>
      <p:sp>
        <p:nvSpPr>
          <p:cNvPr id="4" name="Picture Placeholder 3">
            <a:extLst>
              <a:ext uri="{FF2B5EF4-FFF2-40B4-BE49-F238E27FC236}">
                <a16:creationId xmlns:a16="http://schemas.microsoft.com/office/drawing/2014/main" id="{80AC4413-2C9C-CA77-32CF-474A14905991}"/>
              </a:ext>
            </a:extLst>
          </p:cNvPr>
          <p:cNvSpPr>
            <a:spLocks noGrp="1"/>
          </p:cNvSpPr>
          <p:nvPr>
            <p:ph type="pic" sz="quarter" idx="13"/>
          </p:nvPr>
        </p:nvSpPr>
        <p:spPr/>
        <p:txBody>
          <a:bodyPr/>
          <a:lstStyle/>
          <a:p>
            <a:r>
              <a:rPr lang="en-AU" b="1" dirty="0">
                <a:solidFill>
                  <a:schemeClr val="accent1"/>
                </a:solidFill>
                <a:latin typeface="+mj-lt"/>
              </a:rPr>
              <a:t>We are learning to</a:t>
            </a:r>
          </a:p>
          <a:p>
            <a:pPr marL="342900" indent="-342900">
              <a:buFont typeface="Arial" panose="020B0604020202020204" pitchFamily="34" charset="0"/>
              <a:buChar char="•"/>
            </a:pPr>
            <a:r>
              <a:rPr lang="en-AU" dirty="0">
                <a:latin typeface="+mn-lt"/>
              </a:rPr>
              <a:t>identify and understand the features of an informative text</a:t>
            </a:r>
          </a:p>
          <a:p>
            <a:pPr marL="342900" indent="-342900">
              <a:buFont typeface="Arial" panose="020B0604020202020204" pitchFamily="34" charset="0"/>
              <a:buChar char="•"/>
            </a:pPr>
            <a:r>
              <a:rPr lang="en-AU" dirty="0">
                <a:latin typeface="+mn-lt"/>
              </a:rPr>
              <a:t>understand the structure of a memoir</a:t>
            </a:r>
          </a:p>
          <a:p>
            <a:pPr marL="342900" indent="-342900">
              <a:buFont typeface="Arial" panose="020B0604020202020204" pitchFamily="34" charset="0"/>
              <a:buChar char="•"/>
            </a:pPr>
            <a:r>
              <a:rPr lang="en-AU" dirty="0">
                <a:latin typeface="+mn-lt"/>
              </a:rPr>
              <a:t>use both objective and subjective language for effect in a memoir.</a:t>
            </a:r>
          </a:p>
          <a:p>
            <a:r>
              <a:rPr lang="en-AU" b="1" dirty="0">
                <a:solidFill>
                  <a:schemeClr val="accent1"/>
                </a:solidFill>
                <a:latin typeface="+mj-lt"/>
              </a:rPr>
              <a:t>We can</a:t>
            </a:r>
          </a:p>
          <a:p>
            <a:pPr marL="342900" indent="-342900">
              <a:buFont typeface="Arial" panose="020B0604020202020204" pitchFamily="34" charset="0"/>
              <a:buChar char="•"/>
            </a:pPr>
            <a:r>
              <a:rPr lang="en-AU" dirty="0">
                <a:latin typeface="+mn-lt"/>
              </a:rPr>
              <a:t>[classroom teacher to insert co-constructed success criteria]</a:t>
            </a:r>
          </a:p>
          <a:p>
            <a:pPr marL="342900" indent="-342900">
              <a:buFont typeface="Arial" panose="020B0604020202020204" pitchFamily="34" charset="0"/>
              <a:buChar char="•"/>
            </a:pPr>
            <a:r>
              <a:rPr lang="en-AU" dirty="0">
                <a:latin typeface="+mn-lt"/>
              </a:rPr>
              <a:t>[classroom teacher to insert co-constructed success criteria].</a:t>
            </a:r>
          </a:p>
          <a:p>
            <a:endParaRPr lang="en-AU" dirty="0"/>
          </a:p>
          <a:p>
            <a:endParaRPr lang="en-AU" dirty="0"/>
          </a:p>
        </p:txBody>
      </p:sp>
      <p:sp>
        <p:nvSpPr>
          <p:cNvPr id="2" name="Slide Number Placeholder 1">
            <a:extLst>
              <a:ext uri="{FF2B5EF4-FFF2-40B4-BE49-F238E27FC236}">
                <a16:creationId xmlns:a16="http://schemas.microsoft.com/office/drawing/2014/main" id="{19C0759C-7815-62EE-E606-EBC3C273B18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5</a:t>
            </a:fld>
            <a:endParaRPr lang="en-AU"/>
          </a:p>
        </p:txBody>
      </p:sp>
    </p:spTree>
    <p:extLst>
      <p:ext uri="{BB962C8B-B14F-4D97-AF65-F5344CB8AC3E}">
        <p14:creationId xmlns:p14="http://schemas.microsoft.com/office/powerpoint/2010/main" val="3648967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AU">
                <a:latin typeface="+mj-lt"/>
                <a:cs typeface="Arial"/>
              </a:rPr>
              <a:t>Structure and sequence</a:t>
            </a:r>
            <a:endParaRPr lang="en-AU">
              <a:latin typeface="+mj-lt"/>
            </a:endParaRPr>
          </a:p>
        </p:txBody>
      </p:sp>
    </p:spTree>
    <p:extLst>
      <p:ext uri="{BB962C8B-B14F-4D97-AF65-F5344CB8AC3E}">
        <p14:creationId xmlns:p14="http://schemas.microsoft.com/office/powerpoint/2010/main" val="313111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a:xfrm>
            <a:off x="359999" y="360000"/>
            <a:ext cx="11484000" cy="545601"/>
          </a:xfrm>
        </p:spPr>
        <p:txBody>
          <a:bodyPr/>
          <a:lstStyle/>
          <a:p>
            <a:r>
              <a:rPr lang="en-AU" dirty="0">
                <a:latin typeface="+mj-lt"/>
                <a:cs typeface="Arial"/>
              </a:rPr>
              <a:t>Creating a logical structure </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a:xfrm>
            <a:off x="359999" y="982520"/>
            <a:ext cx="11483999" cy="310015"/>
          </a:xfrm>
        </p:spPr>
        <p:txBody>
          <a:bodyPr/>
          <a:lstStyle/>
          <a:p>
            <a:r>
              <a:rPr lang="en-AU" dirty="0">
                <a:solidFill>
                  <a:schemeClr val="accent2"/>
                </a:solidFill>
                <a:latin typeface="+mj-lt"/>
                <a:cs typeface="Arial"/>
              </a:rPr>
              <a:t>Conjunctions, adverbs, and adverbial phrases</a:t>
            </a:r>
            <a:endParaRPr lang="en-AU" dirty="0">
              <a:solidFill>
                <a:schemeClr val="accent2"/>
              </a:solidFill>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a:xfrm>
            <a:off x="359999" y="1994635"/>
            <a:ext cx="5438635" cy="4807835"/>
          </a:xfrm>
        </p:spPr>
        <p:txBody>
          <a:bodyPr vert="horz" lIns="0" tIns="0" rIns="0" bIns="0" rtlCol="0" anchor="t">
            <a:noAutofit/>
          </a:bodyPr>
          <a:lstStyle/>
          <a:p>
            <a:r>
              <a:rPr lang="en-AU" dirty="0">
                <a:solidFill>
                  <a:schemeClr val="tx1"/>
                </a:solidFill>
                <a:latin typeface="+mn-lt"/>
                <a:cs typeface="Arial"/>
              </a:rPr>
              <a:t>Conjunctions, adverbs, and adverbial phrases indicate the sequence of events within a text and create a logical structure. </a:t>
            </a:r>
          </a:p>
          <a:p>
            <a:endParaRPr lang="en-AU" dirty="0">
              <a:latin typeface="Arial"/>
              <a:cs typeface="Arial"/>
            </a:endParaRPr>
          </a:p>
        </p:txBody>
      </p:sp>
      <p:sp>
        <p:nvSpPr>
          <p:cNvPr id="2" name="Picture Placeholder 1">
            <a:extLst>
              <a:ext uri="{FF2B5EF4-FFF2-40B4-BE49-F238E27FC236}">
                <a16:creationId xmlns:a16="http://schemas.microsoft.com/office/drawing/2014/main" id="{E44E1BF9-300D-3536-07EF-7C03F07706BA}"/>
              </a:ext>
            </a:extLst>
          </p:cNvPr>
          <p:cNvSpPr>
            <a:spLocks noGrp="1"/>
          </p:cNvSpPr>
          <p:nvPr>
            <p:ph type="pic" sz="quarter" idx="4294967295"/>
          </p:nvPr>
        </p:nvSpPr>
        <p:spPr>
          <a:xfrm>
            <a:off x="6684963" y="1994635"/>
            <a:ext cx="4745037" cy="4049712"/>
          </a:xfrm>
        </p:spPr>
        <p:txBody>
          <a:bodyPr/>
          <a:lstStyle/>
          <a:p>
            <a:r>
              <a:rPr lang="en-AU" b="1" dirty="0">
                <a:solidFill>
                  <a:schemeClr val="tx2"/>
                </a:solidFill>
                <a:latin typeface="+mj-lt"/>
              </a:rPr>
              <a:t>Grammar in context</a:t>
            </a:r>
          </a:p>
          <a:p>
            <a:r>
              <a:rPr lang="en-AU" dirty="0">
                <a:solidFill>
                  <a:schemeClr val="tx2"/>
                </a:solidFill>
                <a:latin typeface="+mn-lt"/>
              </a:rPr>
              <a:t>How can a logical structure help a writer to organise a text with extensive detail and to make their perspectives clear?</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7</a:t>
            </a:fld>
            <a:endParaRPr lang="en-AU"/>
          </a:p>
        </p:txBody>
      </p:sp>
    </p:spTree>
    <p:extLst>
      <p:ext uri="{BB962C8B-B14F-4D97-AF65-F5344CB8AC3E}">
        <p14:creationId xmlns:p14="http://schemas.microsoft.com/office/powerpoint/2010/main" val="3772801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Creating a logical structure (1)</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dirty="0">
                <a:latin typeface="+mj-lt"/>
                <a:cs typeface="Arial"/>
              </a:rPr>
              <a:t>Conjunctions, adverbs, and adverbial phrases </a:t>
            </a:r>
            <a:endParaRPr lang="en-US" dirty="0">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dirty="0">
                <a:latin typeface="+mn-lt"/>
                <a:cs typeface="Arial"/>
              </a:rPr>
              <a:t>The adverbs and adverbial phrases in this paragraph have been </a:t>
            </a:r>
            <a:r>
              <a:rPr lang="en-AU" b="1" dirty="0">
                <a:latin typeface="+mn-lt"/>
                <a:cs typeface="Arial"/>
              </a:rPr>
              <a:t>bolded</a:t>
            </a:r>
            <a:r>
              <a:rPr lang="en-AU" dirty="0">
                <a:latin typeface="+mn-lt"/>
                <a:cs typeface="Arial"/>
              </a:rPr>
              <a:t>. </a:t>
            </a:r>
          </a:p>
          <a:p>
            <a:r>
              <a:rPr lang="en-AU" dirty="0">
                <a:solidFill>
                  <a:schemeClr val="accent2">
                    <a:lumMod val="76000"/>
                  </a:schemeClr>
                </a:solidFill>
                <a:latin typeface="+mn-lt"/>
                <a:cs typeface="Arial"/>
              </a:rPr>
              <a:t>Identify the </a:t>
            </a:r>
            <a:r>
              <a:rPr lang="en-AU" dirty="0">
                <a:solidFill>
                  <a:schemeClr val="tx2"/>
                </a:solidFill>
                <a:latin typeface="+mn-lt"/>
                <a:cs typeface="Arial"/>
              </a:rPr>
              <a:t>conjunctions </a:t>
            </a:r>
            <a:r>
              <a:rPr lang="en-AU" dirty="0">
                <a:solidFill>
                  <a:schemeClr val="accent2">
                    <a:lumMod val="76000"/>
                  </a:schemeClr>
                </a:solidFill>
                <a:latin typeface="+mn-lt"/>
                <a:cs typeface="Arial"/>
              </a:rPr>
              <a:t>in this passage. </a:t>
            </a:r>
            <a:endParaRPr lang="en-AU" dirty="0">
              <a:latin typeface="+mn-lt"/>
              <a:cs typeface="Arial"/>
            </a:endParaRPr>
          </a:p>
          <a:p>
            <a:pPr>
              <a:spcBef>
                <a:spcPts val="3600"/>
              </a:spcBef>
            </a:pPr>
            <a:r>
              <a:rPr lang="en-AU" b="1" dirty="0">
                <a:latin typeface="+mn-lt"/>
                <a:cs typeface="Arial"/>
              </a:rPr>
              <a:t>A week later</a:t>
            </a:r>
            <a:r>
              <a:rPr lang="en-AU" dirty="0">
                <a:latin typeface="+mn-lt"/>
                <a:cs typeface="Arial"/>
              </a:rPr>
              <a:t>, my siblings and I were enrolled in a school. </a:t>
            </a:r>
            <a:r>
              <a:rPr lang="en-AU" b="1" dirty="0">
                <a:latin typeface="+mn-lt"/>
                <a:cs typeface="Arial"/>
              </a:rPr>
              <a:t>The first time</a:t>
            </a:r>
            <a:r>
              <a:rPr lang="en-AU" dirty="0">
                <a:latin typeface="+mn-lt"/>
                <a:cs typeface="Arial"/>
              </a:rPr>
              <a:t> I held a pen I </a:t>
            </a:r>
            <a:r>
              <a:rPr lang="en-AU" b="1" dirty="0">
                <a:latin typeface="+mn-lt"/>
                <a:cs typeface="Arial"/>
              </a:rPr>
              <a:t>immediately </a:t>
            </a:r>
            <a:r>
              <a:rPr lang="en-AU" dirty="0">
                <a:latin typeface="+mn-lt"/>
                <a:cs typeface="Arial"/>
              </a:rPr>
              <a:t>pictured myself sitting in an office and writing notes. As I examined my book and my pen more carefully, I thought of stories that I could write in my new book. I could not stop smiling. </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8</a:t>
            </a:fld>
            <a:endParaRPr lang="en-AU"/>
          </a:p>
        </p:txBody>
      </p:sp>
    </p:spTree>
    <p:extLst>
      <p:ext uri="{BB962C8B-B14F-4D97-AF65-F5344CB8AC3E}">
        <p14:creationId xmlns:p14="http://schemas.microsoft.com/office/powerpoint/2010/main" val="4031086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cs typeface="Arial"/>
              </a:rPr>
              <a:t>Creating a logical structure (2)</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a:latin typeface="+mj-lt"/>
                <a:cs typeface="Arial"/>
              </a:rPr>
              <a:t>Conjunctions, adverbs, and adverbial phrases </a:t>
            </a:r>
            <a:endParaRPr lang="en-US">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dirty="0">
                <a:latin typeface="+mn-lt"/>
                <a:cs typeface="Arial"/>
              </a:rPr>
              <a:t>The conjunctions here are </a:t>
            </a:r>
            <a:r>
              <a:rPr lang="en-AU" dirty="0">
                <a:solidFill>
                  <a:srgbClr val="22272B"/>
                </a:solidFill>
                <a:latin typeface="+mn-lt"/>
                <a:cs typeface="Arial"/>
              </a:rPr>
              <a:t>‘</a:t>
            </a:r>
            <a:r>
              <a:rPr lang="en-AU" dirty="0">
                <a:solidFill>
                  <a:srgbClr val="FF0000"/>
                </a:solidFill>
                <a:latin typeface="+mn-lt"/>
                <a:cs typeface="Arial"/>
              </a:rPr>
              <a:t>as</a:t>
            </a:r>
            <a:r>
              <a:rPr lang="en-AU" dirty="0">
                <a:solidFill>
                  <a:srgbClr val="22272B"/>
                </a:solidFill>
                <a:latin typeface="+mn-lt"/>
                <a:cs typeface="Arial"/>
              </a:rPr>
              <a:t>' </a:t>
            </a:r>
            <a:r>
              <a:rPr lang="en-AU" dirty="0">
                <a:latin typeface="+mn-lt"/>
                <a:cs typeface="Arial"/>
              </a:rPr>
              <a:t>and '</a:t>
            </a:r>
            <a:r>
              <a:rPr lang="en-AU" dirty="0">
                <a:solidFill>
                  <a:srgbClr val="FF0000"/>
                </a:solidFill>
                <a:latin typeface="+mn-lt"/>
                <a:cs typeface="Arial"/>
              </a:rPr>
              <a:t>and</a:t>
            </a:r>
            <a:r>
              <a:rPr lang="en-AU" dirty="0">
                <a:latin typeface="+mn-lt"/>
                <a:cs typeface="Arial"/>
              </a:rPr>
              <a:t>.' </a:t>
            </a:r>
          </a:p>
          <a:p>
            <a:pPr>
              <a:spcBef>
                <a:spcPts val="3600"/>
              </a:spcBef>
            </a:pPr>
            <a:r>
              <a:rPr lang="en-AU" b="1" dirty="0">
                <a:latin typeface="+mn-lt"/>
                <a:cs typeface="Arial"/>
              </a:rPr>
              <a:t>A week later</a:t>
            </a:r>
            <a:r>
              <a:rPr lang="en-AU" dirty="0">
                <a:latin typeface="+mn-lt"/>
                <a:cs typeface="Arial"/>
              </a:rPr>
              <a:t>, my siblings and I were enrolled in a school. </a:t>
            </a:r>
            <a:r>
              <a:rPr lang="en-AU" b="1" dirty="0">
                <a:latin typeface="+mn-lt"/>
                <a:cs typeface="Arial"/>
              </a:rPr>
              <a:t>The first time</a:t>
            </a:r>
            <a:r>
              <a:rPr lang="en-AU" dirty="0">
                <a:latin typeface="+mn-lt"/>
                <a:cs typeface="Arial"/>
              </a:rPr>
              <a:t> I held a pen I </a:t>
            </a:r>
            <a:r>
              <a:rPr lang="en-AU" b="1" dirty="0">
                <a:latin typeface="+mn-lt"/>
                <a:cs typeface="Arial"/>
              </a:rPr>
              <a:t>immediately </a:t>
            </a:r>
            <a:r>
              <a:rPr lang="en-AU" dirty="0">
                <a:latin typeface="+mn-lt"/>
                <a:cs typeface="Arial"/>
              </a:rPr>
              <a:t>pictured myself sitting in an office and writing notes. </a:t>
            </a:r>
            <a:r>
              <a:rPr lang="en-AU" dirty="0">
                <a:solidFill>
                  <a:srgbClr val="FF0000"/>
                </a:solidFill>
                <a:latin typeface="+mn-lt"/>
                <a:cs typeface="Arial"/>
              </a:rPr>
              <a:t>As </a:t>
            </a:r>
            <a:r>
              <a:rPr lang="en-AU" dirty="0">
                <a:latin typeface="+mn-lt"/>
                <a:cs typeface="Arial"/>
              </a:rPr>
              <a:t>I examined my book </a:t>
            </a:r>
            <a:r>
              <a:rPr lang="en-AU" dirty="0">
                <a:solidFill>
                  <a:srgbClr val="FF0000"/>
                </a:solidFill>
                <a:latin typeface="+mn-lt"/>
                <a:cs typeface="Arial"/>
              </a:rPr>
              <a:t>and </a:t>
            </a:r>
            <a:r>
              <a:rPr lang="en-AU" dirty="0">
                <a:latin typeface="+mn-lt"/>
                <a:cs typeface="Arial"/>
              </a:rPr>
              <a:t>my pen more carefully, I thought of stories that I could write in my new book. I could not stop smiling. </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9</a:t>
            </a:fld>
            <a:endParaRPr lang="en-AU"/>
          </a:p>
        </p:txBody>
      </p:sp>
    </p:spTree>
    <p:extLst>
      <p:ext uri="{BB962C8B-B14F-4D97-AF65-F5344CB8AC3E}">
        <p14:creationId xmlns:p14="http://schemas.microsoft.com/office/powerpoint/2010/main" val="3705304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Presentation1" id="{98D72BBF-9DFB-4703-A10A-3D04BF39C611}" vid="{E5DF0675-1073-40E7-AE87-3170FA1911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BC20BCFB223D4189F17F47419ECBA2" ma:contentTypeVersion="14" ma:contentTypeDescription="Create a new document." ma:contentTypeScope="" ma:versionID="2d03496e235b9d817491fa7cea2b6e4e">
  <xsd:schema xmlns:xsd="http://www.w3.org/2001/XMLSchema" xmlns:xs="http://www.w3.org/2001/XMLSchema" xmlns:p="http://schemas.microsoft.com/office/2006/metadata/properties" xmlns:ns2="98740c54-966f-451d-a76c-e38eb7fddd55" xmlns:ns3="094ce8ca-8c20-4eb0-bb23-b47a1c76b753" targetNamespace="http://schemas.microsoft.com/office/2006/metadata/properties" ma:root="true" ma:fieldsID="1621bbbc198d165ad4696d5eadb2c4b9" ns2:_="" ns3:_="">
    <xsd:import namespace="98740c54-966f-451d-a76c-e38eb7fddd55"/>
    <xsd:import namespace="094ce8ca-8c20-4eb0-bb23-b47a1c76b75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Location"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740c54-966f-451d-a76c-e38eb7fddd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1f47cd6-212f-4ea2-b6af-f1d1e47bdbaf"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4ce8ca-8c20-4eb0-bb23-b47a1c76b753"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8740c54-966f-451d-a76c-e38eb7fddd5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BF8A93D-A8EA-4003-9BCE-4672ABD9174B}"/>
</file>

<file path=customXml/itemProps2.xml><?xml version="1.0" encoding="utf-8"?>
<ds:datastoreItem xmlns:ds="http://schemas.openxmlformats.org/officeDocument/2006/customXml" ds:itemID="{0CBE7236-0467-41C6-A0F8-23262A38940C}"/>
</file>

<file path=customXml/itemProps3.xml><?xml version="1.0" encoding="utf-8"?>
<ds:datastoreItem xmlns:ds="http://schemas.openxmlformats.org/officeDocument/2006/customXml" ds:itemID="{959B7B51-7B15-4070-B689-6F0EE700FEC6}"/>
</file>

<file path=docProps/app.xml><?xml version="1.0" encoding="utf-8"?>
<Properties xmlns="http://schemas.openxmlformats.org/officeDocument/2006/extended-properties" xmlns:vt="http://schemas.openxmlformats.org/officeDocument/2006/docPropsVTypes">
  <Template/>
  <TotalTime>0</TotalTime>
  <Words>4312</Words>
  <Application>Microsoft Office PowerPoint</Application>
  <PresentationFormat>Widescreen</PresentationFormat>
  <Paragraphs>262</Paragraphs>
  <Slides>29</Slides>
  <Notes>20</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Public Sans Light</vt:lpstr>
      <vt:lpstr>Arial</vt:lpstr>
      <vt:lpstr>Times New Roman</vt:lpstr>
      <vt:lpstr>Calibri</vt:lpstr>
      <vt:lpstr>Public Sans</vt:lpstr>
      <vt:lpstr>1_NSWG Corporate</vt:lpstr>
      <vt:lpstr>Introduction and instructions for use</vt:lpstr>
      <vt:lpstr>Text annotations – ‘My Mother, My Hero’ – Moradi </vt:lpstr>
      <vt:lpstr>Licence agreement details </vt:lpstr>
      <vt:lpstr>Text complexity details </vt:lpstr>
      <vt:lpstr>Learning intentions and success criteria</vt:lpstr>
      <vt:lpstr>Structure and sequence</vt:lpstr>
      <vt:lpstr>Creating a logical structure </vt:lpstr>
      <vt:lpstr>Creating a logical structure (1)</vt:lpstr>
      <vt:lpstr>Creating a logical structure (2)</vt:lpstr>
      <vt:lpstr>Creating a logical structure (3)</vt:lpstr>
      <vt:lpstr>Creating a logical structure (4)</vt:lpstr>
      <vt:lpstr>Annotation of structure in 'My Mother, My Hero'</vt:lpstr>
      <vt:lpstr>Annotating structure (1)</vt:lpstr>
      <vt:lpstr>Annotating structure (2)</vt:lpstr>
      <vt:lpstr>Annotating structure (3)</vt:lpstr>
      <vt:lpstr>Annotating structure (4)</vt:lpstr>
      <vt:lpstr>Annotating structure (5)</vt:lpstr>
      <vt:lpstr>Annotating structure (6)</vt:lpstr>
      <vt:lpstr>Objective and subjective language (1)</vt:lpstr>
      <vt:lpstr>Using objective and subjective language</vt:lpstr>
      <vt:lpstr>Objective language – examples</vt:lpstr>
      <vt:lpstr>Objective language</vt:lpstr>
      <vt:lpstr>Subjective language – examples</vt:lpstr>
      <vt:lpstr>Subjective language</vt:lpstr>
      <vt:lpstr>Objective and subjective language (2)</vt:lpstr>
      <vt:lpstr>Think, Pair, Share</vt:lpstr>
      <vt:lpstr>Exit ticket</vt:lpstr>
      <vt:lpstr>References</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 annotations – ‘My Mother, My Hero’ – Moradi – Powerful youth voices</dc:title>
  <dc:creator>NSW Department of Education</dc:creator>
  <dcterms:created xsi:type="dcterms:W3CDTF">2025-02-04T02:54:34Z</dcterms:created>
  <dcterms:modified xsi:type="dcterms:W3CDTF">2025-02-04T02:54:56Z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2025-02-04T02:54:56Z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2a9c0f59-8e75-4c2d-8dff-7f4524db0fb9</vt:lpwstr>
  </property>
  <property fmtid="{D5CDD505-2E9C-101B-9397-08002B2CF9AE}" pid="8" name="MSIP_Label_b603dfd7-d93a-4381-a340-2995d8282205_ContentBits">
    <vt:lpwstr>0</vt:lpwstr>
  </property>
  <property fmtid="{D5CDD505-2E9C-101B-9397-08002B2CF9AE}" pid="9" name="ContentTypeId">
    <vt:lpwstr>0x010100C6BC20BCFB223D4189F17F47419ECBA2</vt:lpwstr>
  </property>
</Properties>
</file>