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1"/>
  </p:sldMasterIdLst>
  <p:notesMasterIdLst>
    <p:notesMasterId r:id="rId36"/>
  </p:notesMasterIdLst>
  <p:handoutMasterIdLst>
    <p:handoutMasterId r:id="rId37"/>
  </p:handoutMasterIdLst>
  <p:sldIdLst>
    <p:sldId id="26381" r:id="rId2"/>
    <p:sldId id="257" r:id="rId3"/>
    <p:sldId id="26359" r:id="rId4"/>
    <p:sldId id="271" r:id="rId5"/>
    <p:sldId id="26336" r:id="rId6"/>
    <p:sldId id="26347" r:id="rId7"/>
    <p:sldId id="411" r:id="rId8"/>
    <p:sldId id="363" r:id="rId9"/>
    <p:sldId id="387" r:id="rId10"/>
    <p:sldId id="26338" r:id="rId11"/>
    <p:sldId id="379" r:id="rId12"/>
    <p:sldId id="26339" r:id="rId13"/>
    <p:sldId id="375" r:id="rId14"/>
    <p:sldId id="389" r:id="rId15"/>
    <p:sldId id="26340" r:id="rId16"/>
    <p:sldId id="390" r:id="rId17"/>
    <p:sldId id="26341" r:id="rId18"/>
    <p:sldId id="373" r:id="rId19"/>
    <p:sldId id="26342" r:id="rId20"/>
    <p:sldId id="391" r:id="rId21"/>
    <p:sldId id="26343" r:id="rId22"/>
    <p:sldId id="377" r:id="rId23"/>
    <p:sldId id="26344" r:id="rId24"/>
    <p:sldId id="398" r:id="rId25"/>
    <p:sldId id="26345" r:id="rId26"/>
    <p:sldId id="372" r:id="rId27"/>
    <p:sldId id="393" r:id="rId28"/>
    <p:sldId id="396" r:id="rId29"/>
    <p:sldId id="394" r:id="rId30"/>
    <p:sldId id="26346" r:id="rId31"/>
    <p:sldId id="399" r:id="rId32"/>
    <p:sldId id="395" r:id="rId33"/>
    <p:sldId id="360" r:id="rId34"/>
    <p:sldId id="361" r:id="rId35"/>
  </p:sldIdLst>
  <p:sldSz cx="12192000" cy="6858000"/>
  <p:notesSz cx="6858000" cy="9144000"/>
  <p:embeddedFontLst>
    <p:embeddedFont>
      <p:font typeface="Public Sans" pitchFamily="2" charset="0"/>
      <p:regular r:id="rId38"/>
      <p:bold r:id="rId39"/>
      <p:italic r:id="rId40"/>
      <p:boldItalic r:id="rId41"/>
    </p:embeddedFont>
    <p:embeddedFont>
      <p:font typeface="Public Sans ExtraBold" pitchFamily="2" charset="0"/>
      <p:bold r:id="rId42"/>
      <p:boldItalic r:id="rId43"/>
    </p:embeddedFont>
    <p:embeddedFont>
      <p:font typeface="Public Sans SemiBold" pitchFamily="2" charset="0"/>
      <p:bold r:id="rId44"/>
      <p:boldItalic r:id="rId4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1B9AE479-94A8-1CA7-5801-61D0BC5792BC}" name="Sandrine Woo" initials="SW" userId="S::Sandrine.Woo@det.nsw.edu.au::54ed00b1-333b-4894-8cbd-7f4a7425a40f"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5D9A84EA-88A3-C9A9-52AF-AACDF0031BA4}" name="Tom Gyenes" initials="TG" userId="S::THOMAS.GYENES@det.nsw.edu.au::3f8fdeb7-5d44-4d3f-9372-de9698ef45d6" providerId="AD"/>
  <p188:author id="{4CD4BBED-CFF9-3CF8-1871-5957001149DE}" name="James Clarke" initials="" userId="S::James.Clarke39@det.nsw.edu.au::d49db774-61e5-43e4-b7fa-8604ba23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D3D6"/>
    <a:srgbClr val="EBEBEB"/>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80571" autoAdjust="0"/>
  </p:normalViewPr>
  <p:slideViewPr>
    <p:cSldViewPr snapToGrid="0">
      <p:cViewPr varScale="1">
        <p:scale>
          <a:sx n="89" d="100"/>
          <a:sy n="89" d="100"/>
        </p:scale>
        <p:origin x="141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Core formative task 1 </a:t>
            </a:r>
            <a:r>
              <a:rPr lang="en-AU" b="0" dirty="0"/>
              <a:t>requires students to create a ‘pitch’ either for a product they tried to sell in their group task or a new one. In this activity students return individually to their group product and apply a PAS emotive appeal to it. Students then get peer feedback informally and hopefully understand that the PAS approaches can be broad and quite subjective.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48306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inclusive language.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7536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splits inclusive language into 2 parts. The first point reminds students that all advertising works from the point of not alienating your potential audience. The second point reminds students how subtle changes in language can have a massive impact on your potential audience.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7022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this slide is aimed at reviewing inclusive language with students. If students are not yet at this point, it may be necessary to spend some time using the gradual release of responsibility to explore understanding of inclusive language further.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99197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248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students work individually to rewrite sentences to make them more inclusive. Possible answers could include:</a:t>
            </a:r>
          </a:p>
          <a:p>
            <a:pPr marL="342900" indent="-342900">
              <a:buAutoNum type="arabicPeriod"/>
            </a:pPr>
            <a:r>
              <a:rPr lang="en-AU" b="0"/>
              <a:t>We all need to buy this product because it is the best for us.</a:t>
            </a:r>
          </a:p>
          <a:p>
            <a:pPr marL="342900" indent="-342900">
              <a:buAutoNum type="arabicPeriod"/>
            </a:pPr>
            <a:r>
              <a:rPr lang="en-AU" b="0"/>
              <a:t>Everyone should believe in this product.</a:t>
            </a:r>
          </a:p>
          <a:p>
            <a:pPr marL="342900" indent="-342900">
              <a:buAutoNum type="arabicPeriod"/>
            </a:pPr>
            <a:r>
              <a:rPr lang="en-AU" b="0"/>
              <a:t>We all need to show our belief in the value of mateship and a fair go. So all of us need to give generously to the Good Friday appeal.</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11714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rhetorical questions.</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18704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students may need to be reminded of the power of a rhetorical question for persuasion. They may have encountered this doing speeches or persuasive writing. In advertising the power of a rhetorical question is amplified through the connection they can make to the reader or viewer. It is through this connection that the product can be sold.</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00255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41455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purpose of this PowerPoint is to provide support for </a:t>
            </a:r>
            <a:r>
              <a:rPr lang="en-AU" b="0" dirty="0"/>
              <a:t>the explicit teaching of persuasive techniques that students will use throughout the program, especially the development of their ‘pitch’ and persuasive cover letter.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56130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simple answer for this task is that statements 1, 3 and 5 are rhetorical. You may wish to unpack this further with your class by questioning which of the rhetorical questions are most effective. Statement one is rhetorical; however, for a minority of people this may not be the case. They may not have children, or they may wish them to become independent more quickly. Statement 2 is clearly not rhetorical, and the answer is dependent upon a subjective point of view, individual taste and availability. Statement 3 is rhetorical, even though some people may not experience foot pain. In fact, studies have shown that by asking a question such as this can increase a person’s sense of having foot pain. Statement 4 again is open to opinion and a multitude of answers. Statement 5 is the most rhetorical as everyone would typically agree with this position.</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76306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emphasis.</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200227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the teacher introduces the idea of using the persuasive language technique of ‘emphasis’ through repetition, cumulation and alliteration.</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78367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a:t>
            </a:r>
            <a:r>
              <a:rPr lang="en-AU" dirty="0" err="1">
                <a:solidFill>
                  <a:srgbClr val="333333"/>
                </a:solidFill>
                <a:effectLst/>
                <a:highlight>
                  <a:srgbClr val="FFFFFF"/>
                </a:highlight>
              </a:rPr>
              <a:t>Wiliam</a:t>
            </a:r>
            <a:r>
              <a:rPr lang="en-AU" dirty="0">
                <a:solidFill>
                  <a:srgbClr val="333333"/>
                </a:solidFill>
                <a:effectLst/>
                <a:highlight>
                  <a:srgbClr val="FFFFFF"/>
                </a:highlight>
              </a:rPr>
              <a:t>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35783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additional examples have been provided to assist students in refining ways to extend their advertising ‘pitches’.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55967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the use of evidence for persuasion.</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617457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 teacher introduces or re-introduces subjective and objective opinion. </a:t>
            </a:r>
            <a:r>
              <a:rPr lang="en-AU"/>
              <a:t>In advertising, it is important to remember that one is not better than the other; however, students will need to refine their subjective opinions through an emotive appeal to connect with their audience.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951197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students work in pairs </a:t>
            </a:r>
            <a:r>
              <a:rPr lang="en-AU"/>
              <a:t>to find a device and a correlating example from the text, complete the table collaboratively as a model.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943252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definitions and examples for teacher use.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41206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definitions and examples for teacher use.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89584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lesson numbers to go to specific lessons</a:t>
            </a:r>
          </a:p>
          <a:p>
            <a:pPr marL="171450" indent="-171450">
              <a:buFont typeface="Arial"/>
              <a:buChar char="•"/>
            </a:pPr>
            <a:r>
              <a:rPr lang="en-AU" dirty="0">
                <a:cs typeface="Calibri"/>
              </a:rPr>
              <a:t>Interactive features can be viewed in slide show</a:t>
            </a:r>
          </a:p>
          <a:p>
            <a:endParaRPr lang="en-AU" b="1" dirty="0"/>
          </a:p>
          <a:p>
            <a:r>
              <a:rPr lang="en-AU" b="1" dirty="0"/>
              <a:t>Notes for vendors [to be removed after slide deck creation]:</a:t>
            </a:r>
            <a:endParaRPr lang="en-US" dirty="0">
              <a:cs typeface="Calibri"/>
            </a:endParaRPr>
          </a:p>
          <a:p>
            <a:pPr marL="171450" indent="-171450">
              <a:buFont typeface="Arial,Sans-Serif"/>
              <a:buChar char="•"/>
            </a:pPr>
            <a:r>
              <a:rPr lang="en-AU" b="1" dirty="0"/>
              <a:t>Create hyperlinks to dividers that match lesson numbers by</a:t>
            </a:r>
          </a:p>
          <a:p>
            <a:pPr marL="781035" lvl="1" indent="-171450">
              <a:buFont typeface="Arial,Sans-Serif"/>
              <a:buChar char="•"/>
            </a:pPr>
            <a:r>
              <a:rPr lang="en-AU" b="1" dirty="0"/>
              <a:t>Right click on the number&gt;edit link&gt;select slide in deck to connect to</a:t>
            </a:r>
          </a:p>
          <a:p>
            <a:pPr marL="171450" indent="-171450">
              <a:buFont typeface="Arial,Sans-Serif"/>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a:t>
            </a:r>
            <a:r>
              <a:rPr lang="en-AU" dirty="0" err="1">
                <a:solidFill>
                  <a:srgbClr val="333333"/>
                </a:solidFill>
                <a:effectLst/>
                <a:highlight>
                  <a:srgbClr val="FFFFFF"/>
                </a:highlight>
              </a:rPr>
              <a:t>Wiliam</a:t>
            </a:r>
            <a:r>
              <a:rPr lang="en-AU" dirty="0">
                <a:solidFill>
                  <a:srgbClr val="333333"/>
                </a:solidFill>
                <a:effectLst/>
                <a:highlight>
                  <a:srgbClr val="FFFFFF"/>
                </a:highlight>
              </a:rPr>
              <a:t>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177165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work in pairs </a:t>
            </a:r>
            <a:r>
              <a:rPr lang="en-AU" dirty="0"/>
              <a:t>to find a device and a correlating example from the text, complete the table collaboratively as a model.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336862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purpose of this slide is to develop student thinking around how to use evidence effectively</a:t>
            </a:r>
            <a:r>
              <a:rPr lang="en-AU" dirty="0"/>
              <a:t>. Students should consider the counter argument that can be made for the claims they make. This will allow them to be adaptable in a pitch and also consider the language that they use for their evidence. As an extension (if appropriate) consider asking students when and how they would use counter-argument within a pitch. For example, ‘Even though most gyms lose 50%... Our gym will…’ Could this be a powerful persuasive strategy?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59493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171450" indent="-171450">
              <a:buFont typeface="Public Sans"/>
              <a:buChar char="•"/>
            </a:pPr>
            <a:r>
              <a:rPr lang="en-AU" dirty="0"/>
              <a:t>Learning intentions and success criteria are best co-constructed with students. Adapt the learning intentions as required and add matching success criteria.</a:t>
            </a:r>
          </a:p>
          <a:p>
            <a:pPr marL="171450" indent="-171450">
              <a:buFont typeface="Public Sans"/>
              <a:buChar char="•"/>
            </a:pPr>
            <a:r>
              <a:rPr lang="en-AU" dirty="0"/>
              <a:t>For more information see ⁠AITSL or the NSW Department of Education explicit teaching strategies. </a:t>
            </a:r>
          </a:p>
          <a:p>
            <a:pPr marL="171450" indent="-171450">
              <a:buFont typeface="Public Sans"/>
              <a:buChar char="•"/>
            </a:pPr>
            <a:r>
              <a:rPr lang="en-AU" dirty="0"/>
              <a:t>LISC is not necessarily presented at the beginning of the lesson. Teacher needs to consider most effectual time to introduce. </a:t>
            </a:r>
          </a:p>
          <a:p>
            <a:pPr marL="171450" indent="-171450">
              <a:buFont typeface="Public Sans"/>
              <a:buChar char="•"/>
            </a:pPr>
            <a:r>
              <a:rPr lang="en-AU" dirty="0"/>
              <a:t>LISC should be revisited during the lesson to support students' evaluation of their learning.</a:t>
            </a:r>
          </a:p>
          <a:p>
            <a:pPr marL="171450" indent="-171450">
              <a:buFont typeface="Public Sans"/>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a:t>
            </a:r>
          </a:p>
          <a:p>
            <a:r>
              <a:rPr lang="en-AU" dirty="0">
                <a:cs typeface="Arial" panose="020B0604020202020204" pitchFamily="34" charset="0"/>
              </a:rPr>
              <a:t>We can:</a:t>
            </a:r>
          </a:p>
          <a:p>
            <a:pPr marL="285750" indent="-285750">
              <a:buFont typeface="Arial" panose="020B0604020202020204" pitchFamily="34" charset="0"/>
              <a:buChar char="•"/>
            </a:pPr>
            <a:r>
              <a:rPr lang="en-AU" dirty="0">
                <a:cs typeface="Arial" panose="020B0604020202020204" pitchFamily="34" charset="0"/>
              </a:rPr>
              <a:t>explain the effect of persuasive writing techniques and support this understanding with evidence</a:t>
            </a:r>
          </a:p>
          <a:p>
            <a:pPr marL="285750" indent="-285750">
              <a:buFont typeface="Arial" panose="020B0604020202020204" pitchFamily="34" charset="0"/>
              <a:buChar char="•"/>
            </a:pPr>
            <a:r>
              <a:rPr lang="en-AU" dirty="0">
                <a:cs typeface="Arial" panose="020B0604020202020204" pitchFamily="34" charset="0"/>
              </a:rPr>
              <a:t>express ideas in persuasive texts about how authors communicate their purpose through language choices</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6604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following slides contain further information, examples and activities to revise emotive appeals</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6760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the teacher should clarify what an emotive appeal is and how it is constructed. Key words have been bolded for clarity. The teacher may like to have students copy the definition into a glossary – perhaps by summarising into their own words. This PowerPoint follows a structure of providing a definition of the persuasive technique through explicit instruction, an example that clarifies student understanding and then questioning to check for understanding. It reflects a simple Gradual release of responsibility model – moving through modelled, guided and independent learning.</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23482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t>The PAS formulae is a great way for students to approach their ‘pitch’ and think about how they can create a market for their product.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154663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76080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531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654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1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02778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72280" y="360000"/>
            <a:ext cx="658786" cy="715199"/>
          </a:xfrm>
          <a:prstGeom prst="rect">
            <a:avLst/>
          </a:prstGeom>
        </p:spPr>
      </p:pic>
    </p:spTree>
    <p:extLst>
      <p:ext uri="{BB962C8B-B14F-4D97-AF65-F5344CB8AC3E}">
        <p14:creationId xmlns:p14="http://schemas.microsoft.com/office/powerpoint/2010/main" val="42698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3365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7041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243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008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836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2513905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7"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literature-reviews/cognitive-load-theory" TargetMode="External"/><Relationship Id="rId3" Type="http://schemas.openxmlformats.org/officeDocument/2006/relationships/hyperlink" Target="https://educationstandards.nsw.edu.au/"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learning-areas/english/english-k-10-2022/overview" TargetMode="External"/><Relationship Id="rId10" Type="http://schemas.openxmlformats.org/officeDocument/2006/relationships/hyperlink" Target="https://education.nsw.gov.au/teaching-and-learning/curriculum/explicit-teaching/explicit-teaching-strategies/gradual-release-of-responsibility" TargetMode="External"/><Relationship Id="rId4" Type="http://schemas.openxmlformats.org/officeDocument/2006/relationships/hyperlink" Target="https://curriculum.nsw.edu.au/" TargetMode="External"/><Relationship Id="rId9" Type="http://schemas.openxmlformats.org/officeDocument/2006/relationships/hyperlink" Target="https://curriculum.nsw.edu.au/resources/glossar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the From page to stage – Year 8, Term 3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spcAft>
                <a:spcPts val="1200"/>
              </a:spcAft>
            </a:pPr>
            <a:r>
              <a:rPr lang="en-AU" dirty="0">
                <a:solidFill>
                  <a:srgbClr val="22272B"/>
                </a:solidFill>
                <a:latin typeface="+mn-lt"/>
              </a:rPr>
              <a:t>(Note – conversion may cause formatting changes in the slides.)</a:t>
            </a:r>
          </a:p>
          <a:p>
            <a:endParaRPr lang="en-AU" sz="1800" dirty="0">
              <a:latin typeface="+mn-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(1)</a:t>
            </a:r>
            <a:endParaRPr lang="en-AU" dirty="0">
              <a:solidFill>
                <a:schemeClr val="accent1"/>
              </a:solidFill>
              <a:latin typeface="+mj-lt"/>
              <a:cs typeface="Arial" panose="020B0604020202020204" pitchFamily="34" charset="0"/>
            </a:endParaRPr>
          </a:p>
        </p:txBody>
      </p:sp>
      <p:sp>
        <p:nvSpPr>
          <p:cNvPr id="2" name="Footer Placeholder 1">
            <a:extLst>
              <a:ext uri="{FF2B5EF4-FFF2-40B4-BE49-F238E27FC236}">
                <a16:creationId xmlns:a16="http://schemas.microsoft.com/office/drawing/2014/main" id="{05639DF2-CFF0-046C-EA0F-BAA5CF0F1A46}"/>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a:t>
            </a:r>
            <a:r>
              <a:rPr lang="en-AU" dirty="0">
                <a:solidFill>
                  <a:schemeClr val="bg1"/>
                </a:solidFill>
                <a:latin typeface="+mj-lt"/>
              </a:rPr>
              <a:t>(1)</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dirty="0">
                <a:latin typeface="+mj-lt"/>
              </a:rPr>
              <a:t>Creating an emotional appeal through PAS (problem, agitate, solve)</a:t>
            </a:r>
          </a:p>
        </p:txBody>
      </p:sp>
      <p:sp>
        <p:nvSpPr>
          <p:cNvPr id="6" name="Picture Placeholder 5">
            <a:extLst>
              <a:ext uri="{FF2B5EF4-FFF2-40B4-BE49-F238E27FC236}">
                <a16:creationId xmlns:a16="http://schemas.microsoft.com/office/drawing/2014/main" id="{6AD3E764-E686-CE72-D7AC-168F0B7426AA}"/>
              </a:ext>
            </a:extLst>
          </p:cNvPr>
          <p:cNvSpPr>
            <a:spLocks noGrp="1"/>
          </p:cNvSpPr>
          <p:nvPr>
            <p:ph type="pic" sz="quarter" idx="13"/>
          </p:nvPr>
        </p:nvSpPr>
        <p:spPr>
          <a:xfrm>
            <a:off x="359998" y="1713338"/>
            <a:ext cx="11483999" cy="4982661"/>
          </a:xfrm>
        </p:spPr>
        <p:txBody>
          <a:bodyPr/>
          <a:lstStyle/>
          <a:p>
            <a:r>
              <a:rPr lang="en-AU" sz="1800" dirty="0">
                <a:latin typeface="+mn-lt"/>
              </a:rPr>
              <a:t>Think back to your group pitch in </a:t>
            </a:r>
            <a:r>
              <a:rPr lang="en-AU" sz="1800" b="1" dirty="0">
                <a:latin typeface="+mn-lt"/>
              </a:rPr>
              <a:t>Phase 1, activity 1 – activating imagination through a pitch.</a:t>
            </a:r>
          </a:p>
          <a:p>
            <a:pPr marL="342900" indent="-342900">
              <a:buFont typeface="+mj-lt"/>
              <a:buAutoNum type="arabicPeriod"/>
            </a:pPr>
            <a:r>
              <a:rPr lang="en-AU" sz="1800" dirty="0">
                <a:latin typeface="+mn-lt"/>
              </a:rPr>
              <a:t>Complete the 3 questions individually: </a:t>
            </a:r>
          </a:p>
          <a:p>
            <a:pPr marL="702900" lvl="4" indent="-342900">
              <a:spcAft>
                <a:spcPts val="1200"/>
              </a:spcAft>
              <a:buFont typeface="+mj-lt"/>
              <a:buAutoNum type="alphaLcParenR"/>
            </a:pPr>
            <a:r>
              <a:rPr lang="en-AU" dirty="0">
                <a:latin typeface="+mn-lt"/>
              </a:rPr>
              <a:t>What is the </a:t>
            </a:r>
            <a:r>
              <a:rPr lang="en-AU" b="1" dirty="0">
                <a:latin typeface="+mn-lt"/>
              </a:rPr>
              <a:t>problem</a:t>
            </a:r>
            <a:r>
              <a:rPr lang="en-AU" dirty="0">
                <a:latin typeface="+mn-lt"/>
              </a:rPr>
              <a:t> your product or service is trying to sell?</a:t>
            </a:r>
          </a:p>
          <a:p>
            <a:pPr marL="702900" lvl="4" indent="-342900">
              <a:spcAft>
                <a:spcPts val="1200"/>
              </a:spcAft>
              <a:buFont typeface="+mj-lt"/>
              <a:buAutoNum type="alphaLcParenR"/>
            </a:pPr>
            <a:r>
              <a:rPr lang="en-AU" dirty="0">
                <a:latin typeface="+mn-lt"/>
              </a:rPr>
              <a:t>What can be </a:t>
            </a:r>
            <a:r>
              <a:rPr lang="en-AU" b="1" dirty="0">
                <a:latin typeface="+mn-lt"/>
              </a:rPr>
              <a:t>agitated </a:t>
            </a:r>
            <a:r>
              <a:rPr lang="en-AU" dirty="0">
                <a:latin typeface="+mn-lt"/>
              </a:rPr>
              <a:t>to make this problem bigger or more urgent?</a:t>
            </a:r>
          </a:p>
          <a:p>
            <a:pPr marL="702900" lvl="4" indent="-342900">
              <a:spcAft>
                <a:spcPts val="1200"/>
              </a:spcAft>
              <a:buFont typeface="+mj-lt"/>
              <a:buAutoNum type="alphaLcParenR"/>
            </a:pPr>
            <a:r>
              <a:rPr lang="en-AU" dirty="0">
                <a:latin typeface="+mn-lt"/>
              </a:rPr>
              <a:t>How can your product or service </a:t>
            </a:r>
            <a:r>
              <a:rPr lang="en-AU" b="1" dirty="0">
                <a:latin typeface="+mn-lt"/>
              </a:rPr>
              <a:t>solve</a:t>
            </a:r>
            <a:r>
              <a:rPr lang="en-AU" dirty="0">
                <a:latin typeface="+mn-lt"/>
              </a:rPr>
              <a:t> the problem and lessen the audience’s emotional distress?</a:t>
            </a:r>
          </a:p>
          <a:p>
            <a:pPr marL="342900" lvl="3" indent="-342900">
              <a:spcAft>
                <a:spcPts val="1200"/>
              </a:spcAft>
              <a:buFont typeface="+mj-lt"/>
              <a:buAutoNum type="arabicPeriod" startAt="2"/>
            </a:pPr>
            <a:r>
              <a:rPr lang="en-AU" dirty="0">
                <a:latin typeface="+mn-lt"/>
              </a:rPr>
              <a:t>Return to your group and compare your </a:t>
            </a:r>
            <a:r>
              <a:rPr lang="en-AU" b="1" dirty="0">
                <a:latin typeface="+mn-lt"/>
              </a:rPr>
              <a:t>PAS</a:t>
            </a:r>
            <a:r>
              <a:rPr lang="en-AU" dirty="0">
                <a:latin typeface="+mn-lt"/>
              </a:rPr>
              <a:t> approaches in this task, answering the questions:</a:t>
            </a:r>
          </a:p>
          <a:p>
            <a:pPr marL="702900" lvl="4" indent="-342900">
              <a:spcAft>
                <a:spcPts val="1200"/>
              </a:spcAft>
              <a:buAutoNum type="alphaLcParenR"/>
            </a:pPr>
            <a:r>
              <a:rPr lang="en-AU" dirty="0">
                <a:latin typeface="+mn-lt"/>
              </a:rPr>
              <a:t>How different were the approaches you all made?</a:t>
            </a:r>
          </a:p>
          <a:p>
            <a:pPr marL="702900" lvl="4" indent="-342900">
              <a:spcAft>
                <a:spcPts val="1200"/>
              </a:spcAft>
              <a:buAutoNum type="alphaLcParenR"/>
            </a:pPr>
            <a:r>
              <a:rPr lang="en-AU" dirty="0">
                <a:latin typeface="+mn-lt"/>
              </a:rPr>
              <a:t>What does this say about emotive appeals?</a:t>
            </a:r>
          </a:p>
          <a:p>
            <a:pPr marL="702900" lvl="4" indent="-342900">
              <a:spcAft>
                <a:spcPts val="1200"/>
              </a:spcAft>
              <a:buAutoNum type="alphaLcParenR"/>
            </a:pPr>
            <a:r>
              <a:rPr lang="en-AU" dirty="0">
                <a:latin typeface="+mn-lt"/>
              </a:rPr>
              <a:t>Who had the most effective emotional appeal and why?</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7306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latin typeface="+mj-lt"/>
              </a:rPr>
              <a:t>Inclusive language </a:t>
            </a:r>
            <a:r>
              <a:rPr lang="en-AU" dirty="0">
                <a:solidFill>
                  <a:schemeClr val="accent4"/>
                </a:solidFill>
                <a:latin typeface="+mj-lt"/>
              </a:rPr>
              <a:t>(1)</a:t>
            </a:r>
          </a:p>
        </p:txBody>
      </p:sp>
      <p:sp>
        <p:nvSpPr>
          <p:cNvPr id="3" name="Footer Placeholder 1">
            <a:extLst>
              <a:ext uri="{FF2B5EF4-FFF2-40B4-BE49-F238E27FC236}">
                <a16:creationId xmlns:a16="http://schemas.microsoft.com/office/drawing/2014/main" id="{5004283A-BDF9-B016-4DD8-45433542E24C}"/>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accent1"/>
                </a:solidFill>
              </a:rPr>
              <a:t>NSW Department of Education</a:t>
            </a:r>
            <a:endParaRPr lang="en-AU" sz="1400" dirty="0">
              <a:solidFill>
                <a:schemeClr val="accent1"/>
              </a:solidFill>
            </a:endParaRPr>
          </a:p>
        </p:txBody>
      </p:sp>
    </p:spTree>
    <p:extLst>
      <p:ext uri="{BB962C8B-B14F-4D97-AF65-F5344CB8AC3E}">
        <p14:creationId xmlns:p14="http://schemas.microsoft.com/office/powerpoint/2010/main" val="308369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latin typeface="+mj-lt"/>
              </a:rPr>
              <a:t>Inclusive language </a:t>
            </a:r>
            <a:r>
              <a:rPr lang="en-AU" dirty="0">
                <a:solidFill>
                  <a:schemeClr val="bg1"/>
                </a:solidFill>
                <a:latin typeface="+mj-lt"/>
              </a:rPr>
              <a:t>(2)</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latin typeface="+mj-lt"/>
              </a:rPr>
              <a:t>Definition</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p:txBody>
          <a:bodyPr/>
          <a:lstStyle/>
          <a:p>
            <a:r>
              <a:rPr lang="en-AU" dirty="0"/>
              <a:t>There are 2 aspects of inclusive language to consider:</a:t>
            </a:r>
          </a:p>
          <a:p>
            <a:pPr marL="285750" indent="-285750">
              <a:buFont typeface="Arial" panose="020B0604020202020204" pitchFamily="34" charset="0"/>
              <a:buChar char="•"/>
            </a:pPr>
            <a:r>
              <a:rPr lang="en-AU" dirty="0"/>
              <a:t>inclusive language in advertising refers to using words and phrases that avoid biases, slang and expressions that discriminate against groups of people based on race, gender and ability. When used, it allows you to connect with broader audiences by speaking and writing in ways that appeal with everyone and make them feel welcome. This is sometimes referred to as not using discriminatory language.</a:t>
            </a:r>
          </a:p>
          <a:p>
            <a:pPr marL="285750" indent="-285750">
              <a:buFont typeface="Arial" panose="020B0604020202020204" pitchFamily="34" charset="0"/>
              <a:buChar char="•"/>
            </a:pPr>
            <a:r>
              <a:rPr lang="en-AU" dirty="0"/>
              <a:t>inclusive language using personal pronouns such as </a:t>
            </a:r>
            <a:r>
              <a:rPr lang="en-AU" b="1" dirty="0"/>
              <a:t>we</a:t>
            </a:r>
            <a:r>
              <a:rPr lang="en-AU" dirty="0"/>
              <a:t>, </a:t>
            </a:r>
            <a:r>
              <a:rPr lang="en-AU" b="1" dirty="0"/>
              <a:t>us</a:t>
            </a:r>
            <a:r>
              <a:rPr lang="en-AU" dirty="0"/>
              <a:t> or </a:t>
            </a:r>
            <a:r>
              <a:rPr lang="en-AU" b="1" dirty="0"/>
              <a:t>you</a:t>
            </a:r>
            <a:r>
              <a:rPr lang="en-AU" dirty="0"/>
              <a:t> can be a subtle way to connect to an audience by suggesting that ‘we’ all have the same problem, but ‘you’ (the audience) needs to act. For example, ‘Together, we can make a difference’ or ‘You ought to be congratulated’ for buying the product.</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2093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t>Inclusive language </a:t>
            </a:r>
            <a:r>
              <a:rPr lang="en-AU" dirty="0">
                <a:solidFill>
                  <a:schemeClr val="bg1"/>
                </a:solidFill>
              </a:rPr>
              <a:t>(3)</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t>Exploring deeper – how subtle changes in language affect a response</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p:txBody>
          <a:bodyPr/>
          <a:lstStyle/>
          <a:p>
            <a:r>
              <a:rPr lang="en-AU" dirty="0"/>
              <a:t>Language has a big influence on the way we position an audience, and often small changes can make a big difference about how we think and feel about a product or service.</a:t>
            </a:r>
          </a:p>
          <a:p>
            <a:r>
              <a:rPr lang="en-AU" dirty="0"/>
              <a:t>Consider, for instance, the last time you were in a meeting, and someone said, ‘Okay, guys, let's get started’ — do you think that automatically other people would feel a little less-welcomed than their male peers? Would it have been better if they said ‘students’ or ‘everyone’?</a:t>
            </a:r>
          </a:p>
          <a:p>
            <a:r>
              <a:rPr lang="en-AU" dirty="0"/>
              <a:t>Consider these subtle changes in the use of personal pronouns: </a:t>
            </a:r>
          </a:p>
          <a:p>
            <a:pPr marL="285750" indent="-285750">
              <a:buFont typeface="Arial" panose="020B0604020202020204" pitchFamily="34" charset="0"/>
              <a:buChar char="•"/>
            </a:pPr>
            <a:r>
              <a:rPr lang="en-AU" dirty="0"/>
              <a:t>‘</a:t>
            </a:r>
            <a:r>
              <a:rPr lang="en-AU" b="1" dirty="0"/>
              <a:t>I think </a:t>
            </a:r>
            <a:r>
              <a:rPr lang="en-AU" dirty="0"/>
              <a:t>this product solves the problem’</a:t>
            </a:r>
          </a:p>
          <a:p>
            <a:pPr marL="285750" indent="-285750">
              <a:buFont typeface="Arial" panose="020B0604020202020204" pitchFamily="34" charset="0"/>
              <a:buChar char="•"/>
            </a:pPr>
            <a:r>
              <a:rPr lang="en-AU" dirty="0"/>
              <a:t>‘</a:t>
            </a:r>
            <a:r>
              <a:rPr lang="en-AU" b="1" dirty="0"/>
              <a:t>We all know </a:t>
            </a:r>
            <a:r>
              <a:rPr lang="en-AU" dirty="0"/>
              <a:t>that this product solves the problem’.</a:t>
            </a:r>
          </a:p>
          <a:p>
            <a:r>
              <a:rPr lang="en-AU" dirty="0"/>
              <a:t>How has the language changed and what is its effect?</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2774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(2)</a:t>
            </a:r>
            <a:endParaRPr lang="en-AU" dirty="0">
              <a:solidFill>
                <a:schemeClr val="accent1"/>
              </a:solidFill>
              <a:latin typeface="+mj-lt"/>
              <a:cs typeface="Arial" panose="020B0604020202020204" pitchFamily="34" charset="0"/>
            </a:endParaRPr>
          </a:p>
        </p:txBody>
      </p:sp>
      <p:sp>
        <p:nvSpPr>
          <p:cNvPr id="2" name="Footer Placeholder 1">
            <a:extLst>
              <a:ext uri="{FF2B5EF4-FFF2-40B4-BE49-F238E27FC236}">
                <a16:creationId xmlns:a16="http://schemas.microsoft.com/office/drawing/2014/main" id="{76212286-7A4E-D663-5450-4C4B294E2CBD}"/>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2241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a:t>
            </a:r>
            <a:r>
              <a:rPr lang="en-AU" dirty="0">
                <a:solidFill>
                  <a:schemeClr val="bg1"/>
                </a:solidFill>
                <a:latin typeface="+mj-lt"/>
              </a:rPr>
              <a:t>(2)</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dirty="0">
                <a:latin typeface="+mj-lt"/>
              </a:rPr>
              <a:t>Changing language to be more inclusive</a:t>
            </a:r>
          </a:p>
        </p:txBody>
      </p:sp>
      <p:sp>
        <p:nvSpPr>
          <p:cNvPr id="6" name="Picture Placeholder 5">
            <a:extLst>
              <a:ext uri="{FF2B5EF4-FFF2-40B4-BE49-F238E27FC236}">
                <a16:creationId xmlns:a16="http://schemas.microsoft.com/office/drawing/2014/main" id="{CE8DB7FD-B50E-B4FA-CC5E-5113463C271E}"/>
              </a:ext>
            </a:extLst>
          </p:cNvPr>
          <p:cNvSpPr>
            <a:spLocks noGrp="1"/>
          </p:cNvSpPr>
          <p:nvPr>
            <p:ph type="pic" sz="quarter" idx="13"/>
          </p:nvPr>
        </p:nvSpPr>
        <p:spPr/>
        <p:txBody>
          <a:bodyPr/>
          <a:lstStyle/>
          <a:p>
            <a:pPr lvl="4" indent="0">
              <a:spcAft>
                <a:spcPts val="1200"/>
              </a:spcAft>
              <a:buNone/>
            </a:pPr>
            <a:r>
              <a:rPr lang="en-AU" sz="2000" dirty="0">
                <a:latin typeface="+mn-lt"/>
              </a:rPr>
              <a:t>Change these sentences to make them more inclusive and effective in persuasion:</a:t>
            </a:r>
          </a:p>
          <a:p>
            <a:pPr marL="702900" lvl="4" indent="-342900">
              <a:spcAft>
                <a:spcPts val="1200"/>
              </a:spcAft>
              <a:buFont typeface="+mj-lt"/>
              <a:buAutoNum type="arabicPeriod"/>
            </a:pPr>
            <a:r>
              <a:rPr lang="en-AU" sz="2000" dirty="0">
                <a:latin typeface="+mn-lt"/>
              </a:rPr>
              <a:t>They all need to buy my product, because it is the best for them.</a:t>
            </a:r>
          </a:p>
          <a:p>
            <a:pPr marL="702900" lvl="4" indent="-342900">
              <a:spcAft>
                <a:spcPts val="1200"/>
              </a:spcAft>
              <a:buFont typeface="+mj-lt"/>
              <a:buAutoNum type="arabicPeriod"/>
            </a:pPr>
            <a:r>
              <a:rPr lang="en-AU" sz="2000" dirty="0">
                <a:latin typeface="+mn-lt"/>
              </a:rPr>
              <a:t>Only idiots would not believe in this product.</a:t>
            </a:r>
          </a:p>
          <a:p>
            <a:pPr marL="702900" lvl="4" indent="-342900">
              <a:spcAft>
                <a:spcPts val="1200"/>
              </a:spcAft>
              <a:buFont typeface="+mj-lt"/>
              <a:buAutoNum type="arabicPeriod"/>
            </a:pPr>
            <a:r>
              <a:rPr lang="en-AU" sz="2000" dirty="0">
                <a:latin typeface="+mn-lt"/>
              </a:rPr>
              <a:t>It is time for you people to show your belief in the value of mateship and a fair go and give generously to the Good Friday Appeal.</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1571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latin typeface="+mj-lt"/>
              </a:rPr>
              <a:t>Rhetorical questions </a:t>
            </a:r>
            <a:r>
              <a:rPr lang="en-AU" dirty="0">
                <a:solidFill>
                  <a:schemeClr val="accent4"/>
                </a:solidFill>
                <a:latin typeface="+mj-lt"/>
              </a:rPr>
              <a:t>(1)</a:t>
            </a:r>
          </a:p>
        </p:txBody>
      </p:sp>
      <p:sp>
        <p:nvSpPr>
          <p:cNvPr id="3" name="Footer Placeholder 1">
            <a:extLst>
              <a:ext uri="{FF2B5EF4-FFF2-40B4-BE49-F238E27FC236}">
                <a16:creationId xmlns:a16="http://schemas.microsoft.com/office/drawing/2014/main" id="{A4475E2D-F2D0-AF52-51EB-24A4B6C47E6A}"/>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accent1"/>
                </a:solidFill>
              </a:rPr>
              <a:t>NSW Department of Education</a:t>
            </a:r>
            <a:endParaRPr lang="en-AU" sz="1400" dirty="0">
              <a:solidFill>
                <a:schemeClr val="accent1"/>
              </a:solidFill>
            </a:endParaRPr>
          </a:p>
        </p:txBody>
      </p:sp>
    </p:spTree>
    <p:extLst>
      <p:ext uri="{BB962C8B-B14F-4D97-AF65-F5344CB8AC3E}">
        <p14:creationId xmlns:p14="http://schemas.microsoft.com/office/powerpoint/2010/main" val="23868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06C-24DC-E231-877D-97F5912B09AF}"/>
              </a:ext>
            </a:extLst>
          </p:cNvPr>
          <p:cNvSpPr>
            <a:spLocks noGrp="1"/>
          </p:cNvSpPr>
          <p:nvPr>
            <p:ph type="title"/>
          </p:nvPr>
        </p:nvSpPr>
        <p:spPr/>
        <p:txBody>
          <a:bodyPr/>
          <a:lstStyle/>
          <a:p>
            <a:r>
              <a:rPr lang="en-AU" dirty="0">
                <a:latin typeface="+mj-lt"/>
              </a:rPr>
              <a:t>Rhetorical questions </a:t>
            </a:r>
            <a:r>
              <a:rPr lang="en-AU" dirty="0">
                <a:solidFill>
                  <a:schemeClr val="bg1"/>
                </a:solidFill>
                <a:latin typeface="+mj-lt"/>
              </a:rPr>
              <a:t>(2)</a:t>
            </a:r>
          </a:p>
        </p:txBody>
      </p:sp>
      <p:sp>
        <p:nvSpPr>
          <p:cNvPr id="3" name="Content Placeholder 2">
            <a:extLst>
              <a:ext uri="{FF2B5EF4-FFF2-40B4-BE49-F238E27FC236}">
                <a16:creationId xmlns:a16="http://schemas.microsoft.com/office/drawing/2014/main" id="{93958CAC-EAFF-DF04-6823-F934C3AB35E2}"/>
              </a:ext>
            </a:extLst>
          </p:cNvPr>
          <p:cNvSpPr>
            <a:spLocks noGrp="1"/>
          </p:cNvSpPr>
          <p:nvPr>
            <p:ph type="body" sz="quarter" idx="18"/>
          </p:nvPr>
        </p:nvSpPr>
        <p:spPr/>
        <p:txBody>
          <a:bodyPr anchor="t"/>
          <a:lstStyle/>
          <a:p>
            <a:pPr>
              <a:lnSpc>
                <a:spcPct val="100000"/>
              </a:lnSpc>
            </a:pPr>
            <a:r>
              <a:rPr lang="en-AU" dirty="0">
                <a:latin typeface="+mj-lt"/>
              </a:rPr>
              <a:t>Definition</a:t>
            </a:r>
          </a:p>
        </p:txBody>
      </p:sp>
      <p:sp>
        <p:nvSpPr>
          <p:cNvPr id="5" name="Text Placeholder 4">
            <a:extLst>
              <a:ext uri="{FF2B5EF4-FFF2-40B4-BE49-F238E27FC236}">
                <a16:creationId xmlns:a16="http://schemas.microsoft.com/office/drawing/2014/main" id="{99C68926-4AD2-CA38-A2C3-12CDBF60FCF2}"/>
              </a:ext>
            </a:extLst>
          </p:cNvPr>
          <p:cNvSpPr>
            <a:spLocks noGrp="1"/>
          </p:cNvSpPr>
          <p:nvPr>
            <p:ph type="body" sz="quarter" idx="17"/>
          </p:nvPr>
        </p:nvSpPr>
        <p:spPr/>
        <p:txBody>
          <a:bodyPr/>
          <a:lstStyle/>
          <a:p>
            <a:r>
              <a:rPr lang="en-AU" dirty="0">
                <a:latin typeface="+mn-lt"/>
              </a:rPr>
              <a:t>A </a:t>
            </a:r>
            <a:r>
              <a:rPr lang="en-AU" b="1" dirty="0">
                <a:latin typeface="+mn-lt"/>
              </a:rPr>
              <a:t>rhetorical question </a:t>
            </a:r>
            <a:r>
              <a:rPr lang="en-AU" dirty="0">
                <a:latin typeface="+mn-lt"/>
              </a:rPr>
              <a:t>is a question asked for a purpose other than to obtain information. It is </a:t>
            </a:r>
            <a:r>
              <a:rPr lang="en-AU" b="1" dirty="0">
                <a:latin typeface="+mn-lt"/>
              </a:rPr>
              <a:t>not meant to get an answer</a:t>
            </a:r>
            <a:r>
              <a:rPr lang="en-AU" dirty="0">
                <a:latin typeface="+mn-lt"/>
              </a:rPr>
              <a:t>; rather, it serves to emphasise a point or create a </a:t>
            </a:r>
            <a:r>
              <a:rPr lang="en-AU" b="1" dirty="0">
                <a:latin typeface="+mn-lt"/>
              </a:rPr>
              <a:t>dramatic effect</a:t>
            </a:r>
            <a:r>
              <a:rPr lang="en-AU" dirty="0">
                <a:latin typeface="+mn-lt"/>
              </a:rPr>
              <a:t>. </a:t>
            </a:r>
          </a:p>
          <a:p>
            <a:r>
              <a:rPr lang="en-AU" dirty="0">
                <a:latin typeface="+mn-lt"/>
              </a:rPr>
              <a:t>For example, ‘Would it kill you to stop chewing your food with your mouth open?’ is a rhetorical question. </a:t>
            </a:r>
          </a:p>
          <a:p>
            <a:r>
              <a:rPr lang="en-AU" dirty="0">
                <a:latin typeface="+mn-lt"/>
              </a:rPr>
              <a:t>As there is nobody to answer the question, a rhetorical question is usually designed to </a:t>
            </a:r>
            <a:r>
              <a:rPr lang="en-AU" b="1" dirty="0">
                <a:latin typeface="+mn-lt"/>
              </a:rPr>
              <a:t>speak directly to the reader</a:t>
            </a:r>
            <a:r>
              <a:rPr lang="en-AU" dirty="0">
                <a:latin typeface="+mn-lt"/>
              </a:rPr>
              <a:t>. It allows the reader a moment to pause and think about the question. For that reason, they are effective in hooking a reader’s interest and making them think about their own response to the question.</a:t>
            </a:r>
          </a:p>
        </p:txBody>
      </p:sp>
      <p:sp>
        <p:nvSpPr>
          <p:cNvPr id="4" name="Slide Number Placeholder 3">
            <a:extLst>
              <a:ext uri="{FF2B5EF4-FFF2-40B4-BE49-F238E27FC236}">
                <a16:creationId xmlns:a16="http://schemas.microsoft.com/office/drawing/2014/main" id="{46A1166D-F6EA-4B9B-A369-CD7A6D9BF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14200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(3)</a:t>
            </a:r>
            <a:endParaRPr lang="en-AU" dirty="0">
              <a:solidFill>
                <a:schemeClr val="accent1"/>
              </a:solidFill>
              <a:latin typeface="+mj-lt"/>
              <a:cs typeface="Arial" panose="020B0604020202020204" pitchFamily="34" charset="0"/>
            </a:endParaRPr>
          </a:p>
        </p:txBody>
      </p:sp>
      <p:sp>
        <p:nvSpPr>
          <p:cNvPr id="2" name="Footer Placeholder 1">
            <a:extLst>
              <a:ext uri="{FF2B5EF4-FFF2-40B4-BE49-F238E27FC236}">
                <a16:creationId xmlns:a16="http://schemas.microsoft.com/office/drawing/2014/main" id="{AE72A7EB-8B41-A7B1-7F7D-8402D4BF64FF}"/>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2313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From page to stage – Year 8, Term 3</a:t>
            </a:r>
          </a:p>
        </p:txBody>
      </p:sp>
      <p:sp>
        <p:nvSpPr>
          <p:cNvPr id="21" name="Footer Placeholder 1">
            <a:extLst>
              <a:ext uri="{FF2B5EF4-FFF2-40B4-BE49-F238E27FC236}">
                <a16:creationId xmlns:a16="http://schemas.microsoft.com/office/drawing/2014/main" id="{E0AF5D9F-675D-1A06-CFD1-39E99A81B585}"/>
              </a:ext>
              <a:ext uri="{C183D7F6-B498-43B3-948B-1728B52AA6E4}">
                <adec:decorative xmlns:adec="http://schemas.microsoft.com/office/drawing/2017/decorative" val="0"/>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
        <p:nvSpPr>
          <p:cNvPr id="15" name="Text Placeholder 14">
            <a:extLst>
              <a:ext uri="{FF2B5EF4-FFF2-40B4-BE49-F238E27FC236}">
                <a16:creationId xmlns:a16="http://schemas.microsoft.com/office/drawing/2014/main" id="{C2EFB82E-C554-E96F-1CDE-A96B6B5A9314}"/>
              </a:ext>
            </a:extLst>
          </p:cNvPr>
          <p:cNvSpPr>
            <a:spLocks noGrp="1"/>
          </p:cNvSpPr>
          <p:nvPr>
            <p:ph type="body" sz="quarter" idx="10"/>
          </p:nvPr>
        </p:nvSpPr>
        <p:spPr/>
        <p:txBody>
          <a:bodyPr/>
          <a:lstStyle/>
          <a:p>
            <a:r>
              <a:rPr lang="en-US" dirty="0">
                <a:latin typeface="+mj-lt"/>
              </a:rPr>
              <a:t>Phase 1, activity 9 </a:t>
            </a:r>
          </a:p>
        </p:txBody>
      </p:sp>
      <p:sp>
        <p:nvSpPr>
          <p:cNvPr id="19" name="Text Placeholder 18">
            <a:extLst>
              <a:ext uri="{FF2B5EF4-FFF2-40B4-BE49-F238E27FC236}">
                <a16:creationId xmlns:a16="http://schemas.microsoft.com/office/drawing/2014/main" id="{287227D0-9FD2-EDC4-BC62-4CBE81AA8AB5}"/>
              </a:ext>
            </a:extLst>
          </p:cNvPr>
          <p:cNvSpPr>
            <a:spLocks noGrp="1"/>
          </p:cNvSpPr>
          <p:nvPr>
            <p:ph type="body" sz="quarter" idx="16"/>
          </p:nvPr>
        </p:nvSpPr>
        <p:spPr/>
        <p:txBody>
          <a:bodyPr/>
          <a:lstStyle/>
          <a:p>
            <a:r>
              <a:rPr lang="en-US" dirty="0" err="1">
                <a:latin typeface="+mj-lt"/>
              </a:rPr>
              <a:t>Analysing</a:t>
            </a:r>
            <a:r>
              <a:rPr lang="en-US" dirty="0">
                <a:latin typeface="+mj-lt"/>
              </a:rPr>
              <a:t> persuasive writing forms and features – PowerPoint</a:t>
            </a:r>
          </a:p>
        </p:txBody>
      </p:sp>
      <p:pic>
        <p:nvPicPr>
          <p:cNvPr id="3" name="Picture Placeholder 2">
            <a:extLst>
              <a:ext uri="{FF2B5EF4-FFF2-40B4-BE49-F238E27FC236}">
                <a16:creationId xmlns:a16="http://schemas.microsoft.com/office/drawing/2014/main" id="{4E49A47E-16A8-81ED-92B0-0B666126191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a:t>
            </a:r>
            <a:r>
              <a:rPr lang="en-AU" dirty="0">
                <a:solidFill>
                  <a:schemeClr val="bg1"/>
                </a:solidFill>
                <a:latin typeface="+mj-lt"/>
              </a:rPr>
              <a:t>(3)</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a:latin typeface="+mj-lt"/>
              </a:rPr>
              <a:t>Identifying a rhetorical question</a:t>
            </a:r>
          </a:p>
        </p:txBody>
      </p:sp>
      <p:sp>
        <p:nvSpPr>
          <p:cNvPr id="6" name="Picture Placeholder 5">
            <a:extLst>
              <a:ext uri="{FF2B5EF4-FFF2-40B4-BE49-F238E27FC236}">
                <a16:creationId xmlns:a16="http://schemas.microsoft.com/office/drawing/2014/main" id="{CCB900B3-C297-EA49-3FA0-0CDA003B0D04}"/>
              </a:ext>
            </a:extLst>
          </p:cNvPr>
          <p:cNvSpPr>
            <a:spLocks noGrp="1"/>
          </p:cNvSpPr>
          <p:nvPr>
            <p:ph type="pic" sz="quarter" idx="13"/>
          </p:nvPr>
        </p:nvSpPr>
        <p:spPr/>
        <p:txBody>
          <a:bodyPr/>
          <a:lstStyle/>
          <a:p>
            <a:pPr lvl="4" indent="0">
              <a:spcAft>
                <a:spcPts val="1200"/>
              </a:spcAft>
              <a:buNone/>
            </a:pPr>
            <a:r>
              <a:rPr lang="en-AU" sz="2000" dirty="0">
                <a:latin typeface="+mn-lt"/>
              </a:rPr>
              <a:t>Identify which of the following questions are rhetorical:</a:t>
            </a:r>
          </a:p>
          <a:p>
            <a:pPr marL="702900" lvl="4" indent="-342900">
              <a:spcAft>
                <a:spcPts val="1200"/>
              </a:spcAft>
              <a:buFont typeface="+mj-lt"/>
              <a:buAutoNum type="arabicPeriod"/>
            </a:pPr>
            <a:r>
              <a:rPr lang="en-AU" sz="2000" dirty="0">
                <a:latin typeface="+mn-lt"/>
              </a:rPr>
              <a:t>‘Kids grow up so quickly, don’t they?’</a:t>
            </a:r>
          </a:p>
          <a:p>
            <a:pPr marL="702900" lvl="4" indent="-342900">
              <a:spcAft>
                <a:spcPts val="1200"/>
              </a:spcAft>
              <a:buFont typeface="+mj-lt"/>
              <a:buAutoNum type="arabicPeriod"/>
            </a:pPr>
            <a:r>
              <a:rPr lang="en-AU" sz="2000" dirty="0">
                <a:latin typeface="+mn-lt"/>
              </a:rPr>
              <a:t>‘What is the best hamburger you know?’</a:t>
            </a:r>
          </a:p>
          <a:p>
            <a:pPr marL="702900" lvl="4" indent="-342900">
              <a:spcAft>
                <a:spcPts val="1200"/>
              </a:spcAft>
              <a:buFont typeface="+mj-lt"/>
              <a:buAutoNum type="arabicPeriod"/>
            </a:pPr>
            <a:r>
              <a:rPr lang="en-AU" sz="2000" dirty="0">
                <a:latin typeface="+mn-lt"/>
              </a:rPr>
              <a:t>‘Do you want to get rid of foot pain?’</a:t>
            </a:r>
          </a:p>
          <a:p>
            <a:pPr marL="702900" lvl="4" indent="-342900">
              <a:spcAft>
                <a:spcPts val="1200"/>
              </a:spcAft>
              <a:buFont typeface="+mj-lt"/>
              <a:buAutoNum type="arabicPeriod"/>
            </a:pPr>
            <a:r>
              <a:rPr lang="en-AU" sz="2000" dirty="0">
                <a:latin typeface="+mn-lt"/>
              </a:rPr>
              <a:t>‘Who has the most affordable telephone plan?</a:t>
            </a:r>
          </a:p>
          <a:p>
            <a:pPr marL="702900" lvl="4" indent="-342900">
              <a:spcAft>
                <a:spcPts val="1200"/>
              </a:spcAft>
              <a:buFont typeface="+mj-lt"/>
              <a:buAutoNum type="arabicPeriod"/>
            </a:pPr>
            <a:r>
              <a:rPr lang="en-AU" sz="2000" dirty="0">
                <a:latin typeface="+mn-lt"/>
              </a:rPr>
              <a:t>‘Don’t you want to be able to just kick back and relax this holiday season?’</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67071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a:t>Emphasis – using repetition, cumulation and alliteration</a:t>
            </a:r>
          </a:p>
        </p:txBody>
      </p:sp>
      <p:sp>
        <p:nvSpPr>
          <p:cNvPr id="3" name="Footer Placeholder 1">
            <a:extLst>
              <a:ext uri="{FF2B5EF4-FFF2-40B4-BE49-F238E27FC236}">
                <a16:creationId xmlns:a16="http://schemas.microsoft.com/office/drawing/2014/main" id="{CAC2EF4F-61B4-93C8-E22A-13530C0EB13A}"/>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accent1"/>
                </a:solidFill>
              </a:rPr>
              <a:t>NSW Department of Education</a:t>
            </a:r>
            <a:endParaRPr lang="en-AU" sz="1400" dirty="0">
              <a:solidFill>
                <a:schemeClr val="accent1"/>
              </a:solidFill>
            </a:endParaRPr>
          </a:p>
        </p:txBody>
      </p:sp>
    </p:spTree>
    <p:extLst>
      <p:ext uri="{BB962C8B-B14F-4D97-AF65-F5344CB8AC3E}">
        <p14:creationId xmlns:p14="http://schemas.microsoft.com/office/powerpoint/2010/main" val="24372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34-07FC-A7E6-77B0-44E6041EC71E}"/>
              </a:ext>
            </a:extLst>
          </p:cNvPr>
          <p:cNvSpPr>
            <a:spLocks noGrp="1"/>
          </p:cNvSpPr>
          <p:nvPr>
            <p:ph type="title"/>
          </p:nvPr>
        </p:nvSpPr>
        <p:spPr/>
        <p:txBody>
          <a:bodyPr/>
          <a:lstStyle/>
          <a:p>
            <a:r>
              <a:rPr lang="en-AU" dirty="0">
                <a:latin typeface="+mj-lt"/>
              </a:rPr>
              <a:t>Emphasis</a:t>
            </a:r>
          </a:p>
        </p:txBody>
      </p:sp>
      <p:sp>
        <p:nvSpPr>
          <p:cNvPr id="3" name="Content Placeholder 2">
            <a:extLst>
              <a:ext uri="{FF2B5EF4-FFF2-40B4-BE49-F238E27FC236}">
                <a16:creationId xmlns:a16="http://schemas.microsoft.com/office/drawing/2014/main" id="{EF94EB8D-EFB0-CF56-7086-7004FDAB9907}"/>
              </a:ext>
            </a:extLst>
          </p:cNvPr>
          <p:cNvSpPr>
            <a:spLocks noGrp="1"/>
          </p:cNvSpPr>
          <p:nvPr>
            <p:ph type="body" sz="quarter" idx="18"/>
          </p:nvPr>
        </p:nvSpPr>
        <p:spPr/>
        <p:txBody>
          <a:bodyPr/>
          <a:lstStyle/>
          <a:p>
            <a:r>
              <a:rPr lang="en-AU" dirty="0">
                <a:latin typeface="+mj-lt"/>
              </a:rPr>
              <a:t>Definition</a:t>
            </a:r>
          </a:p>
        </p:txBody>
      </p:sp>
      <p:sp>
        <p:nvSpPr>
          <p:cNvPr id="5" name="Text Placeholder 4">
            <a:extLst>
              <a:ext uri="{FF2B5EF4-FFF2-40B4-BE49-F238E27FC236}">
                <a16:creationId xmlns:a16="http://schemas.microsoft.com/office/drawing/2014/main" id="{EC5D23D4-6BB5-41C3-FD6C-7A4BD943F918}"/>
              </a:ext>
            </a:extLst>
          </p:cNvPr>
          <p:cNvSpPr>
            <a:spLocks noGrp="1"/>
          </p:cNvSpPr>
          <p:nvPr>
            <p:ph type="body" sz="quarter" idx="17"/>
          </p:nvPr>
        </p:nvSpPr>
        <p:spPr/>
        <p:txBody>
          <a:bodyPr/>
          <a:lstStyle/>
          <a:p>
            <a:r>
              <a:rPr lang="en-AU" sz="1800" b="1" dirty="0">
                <a:latin typeface="+mn-lt"/>
              </a:rPr>
              <a:t>There are 3 types of emphasis that writers use to draw the reader’s attention to a specific </a:t>
            </a:r>
          </a:p>
          <a:p>
            <a:r>
              <a:rPr lang="en-AU" sz="1800" b="1" dirty="0">
                <a:latin typeface="+mn-lt"/>
              </a:rPr>
              <a:t>point or idea – repetition, cumulation and alliteration.</a:t>
            </a:r>
          </a:p>
          <a:p>
            <a:r>
              <a:rPr lang="en-AU" sz="1800" b="1" dirty="0">
                <a:latin typeface="+mn-lt"/>
              </a:rPr>
              <a:t>Repetition</a:t>
            </a:r>
            <a:r>
              <a:rPr lang="en-AU" sz="1800" dirty="0">
                <a:latin typeface="+mn-lt"/>
              </a:rPr>
              <a:t> –  repeating a single word a number of times over is repetition.</a:t>
            </a:r>
          </a:p>
          <a:p>
            <a:r>
              <a:rPr lang="en-AU" sz="1800" dirty="0">
                <a:latin typeface="+mn-lt"/>
              </a:rPr>
              <a:t>Example text: ‘We will all suffer for years to come unless we </a:t>
            </a:r>
            <a:r>
              <a:rPr lang="en-AU" sz="1800" dirty="0">
                <a:solidFill>
                  <a:schemeClr val="tx2"/>
                </a:solidFill>
                <a:latin typeface="+mn-lt"/>
              </a:rPr>
              <a:t>stop</a:t>
            </a:r>
            <a:r>
              <a:rPr lang="en-AU" sz="1800" dirty="0">
                <a:latin typeface="+mn-lt"/>
              </a:rPr>
              <a:t> discrimination, </a:t>
            </a:r>
            <a:r>
              <a:rPr lang="en-AU" sz="1800" dirty="0">
                <a:solidFill>
                  <a:schemeClr val="tx2"/>
                </a:solidFill>
                <a:latin typeface="+mn-lt"/>
              </a:rPr>
              <a:t>stop</a:t>
            </a:r>
            <a:r>
              <a:rPr lang="en-AU" sz="1800" dirty="0">
                <a:latin typeface="+mn-lt"/>
              </a:rPr>
              <a:t> it in the workplace, </a:t>
            </a:r>
            <a:r>
              <a:rPr lang="en-AU" sz="1800" dirty="0">
                <a:solidFill>
                  <a:schemeClr val="tx2"/>
                </a:solidFill>
                <a:latin typeface="+mn-lt"/>
              </a:rPr>
              <a:t>stop</a:t>
            </a:r>
            <a:r>
              <a:rPr lang="en-AU" sz="1800" dirty="0">
                <a:latin typeface="+mn-lt"/>
              </a:rPr>
              <a:t> it in our homes, </a:t>
            </a:r>
            <a:r>
              <a:rPr lang="en-AU" sz="1800" dirty="0">
                <a:solidFill>
                  <a:schemeClr val="tx2"/>
                </a:solidFill>
                <a:latin typeface="+mn-lt"/>
              </a:rPr>
              <a:t>stop</a:t>
            </a:r>
            <a:r>
              <a:rPr lang="en-AU" sz="1800" dirty="0">
                <a:latin typeface="+mn-lt"/>
              </a:rPr>
              <a:t> it in our sports and </a:t>
            </a:r>
            <a:r>
              <a:rPr lang="en-AU" sz="1800" dirty="0">
                <a:solidFill>
                  <a:schemeClr val="tx2"/>
                </a:solidFill>
                <a:latin typeface="+mn-lt"/>
              </a:rPr>
              <a:t>stop</a:t>
            </a:r>
            <a:r>
              <a:rPr lang="en-AU" sz="1800" dirty="0">
                <a:latin typeface="+mn-lt"/>
              </a:rPr>
              <a:t> it in the media.’</a:t>
            </a:r>
          </a:p>
          <a:p>
            <a:r>
              <a:rPr lang="en-AU" sz="1800" b="1" dirty="0">
                <a:latin typeface="+mn-lt"/>
              </a:rPr>
              <a:t>Cumulation </a:t>
            </a:r>
            <a:r>
              <a:rPr lang="en-AU" sz="1800" dirty="0">
                <a:latin typeface="+mn-lt"/>
              </a:rPr>
              <a:t>–</a:t>
            </a:r>
            <a:r>
              <a:rPr lang="en-AU" sz="1800" b="1" dirty="0">
                <a:latin typeface="+mn-lt"/>
              </a:rPr>
              <a:t> </a:t>
            </a:r>
            <a:r>
              <a:rPr lang="en-AU" sz="1800" dirty="0">
                <a:latin typeface="+mn-lt"/>
              </a:rPr>
              <a:t>using many similar words in a short space is cumulation.</a:t>
            </a:r>
          </a:p>
          <a:p>
            <a:r>
              <a:rPr lang="en-AU" sz="1800" dirty="0">
                <a:latin typeface="+mn-lt"/>
              </a:rPr>
              <a:t>Example text: ‘This task requires hard work, determination, strength and willpower’.</a:t>
            </a:r>
          </a:p>
          <a:p>
            <a:r>
              <a:rPr lang="en-AU" sz="1800" b="1" dirty="0">
                <a:latin typeface="+mn-lt"/>
              </a:rPr>
              <a:t>Alliteration </a:t>
            </a:r>
            <a:r>
              <a:rPr lang="en-AU" sz="1800" dirty="0">
                <a:latin typeface="+mn-lt"/>
              </a:rPr>
              <a:t>–</a:t>
            </a:r>
            <a:r>
              <a:rPr lang="en-AU" sz="1800" b="1" dirty="0">
                <a:latin typeface="+mn-lt"/>
              </a:rPr>
              <a:t> </a:t>
            </a:r>
            <a:r>
              <a:rPr lang="en-AU" sz="1800" dirty="0">
                <a:latin typeface="+mn-lt"/>
              </a:rPr>
              <a:t>repetition of the first sound of consecutive words</a:t>
            </a:r>
          </a:p>
          <a:p>
            <a:r>
              <a:rPr lang="en-AU" sz="1800" dirty="0">
                <a:latin typeface="+mn-lt"/>
              </a:rPr>
              <a:t>Example text: ‘Don't dream it. Drive it.’ (Jaguar)</a:t>
            </a:r>
          </a:p>
        </p:txBody>
      </p:sp>
      <p:sp>
        <p:nvSpPr>
          <p:cNvPr id="4" name="Slide Number Placeholder 3">
            <a:extLst>
              <a:ext uri="{FF2B5EF4-FFF2-40B4-BE49-F238E27FC236}">
                <a16:creationId xmlns:a16="http://schemas.microsoft.com/office/drawing/2014/main" id="{C38F14C1-B152-F177-8715-C0BCD2A664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82664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(4)</a:t>
            </a:r>
            <a:endParaRPr lang="en-AU" dirty="0">
              <a:solidFill>
                <a:schemeClr val="accent1"/>
              </a:solidFill>
              <a:latin typeface="+mj-lt"/>
              <a:cs typeface="Arial" panose="020B0604020202020204" pitchFamily="34" charset="0"/>
            </a:endParaRPr>
          </a:p>
        </p:txBody>
      </p:sp>
      <p:sp>
        <p:nvSpPr>
          <p:cNvPr id="2" name="Footer Placeholder 1">
            <a:extLst>
              <a:ext uri="{FF2B5EF4-FFF2-40B4-BE49-F238E27FC236}">
                <a16:creationId xmlns:a16="http://schemas.microsoft.com/office/drawing/2014/main" id="{3B3108D1-C974-8C9B-A6E5-91986E055359}"/>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57114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a:t>
            </a:r>
            <a:r>
              <a:rPr lang="en-AU" dirty="0">
                <a:solidFill>
                  <a:schemeClr val="bg1"/>
                </a:solidFill>
                <a:latin typeface="+mj-lt"/>
              </a:rPr>
              <a:t>(4)</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a:latin typeface="+mj-lt"/>
              </a:rPr>
              <a:t>Using emphasis in your pitch</a:t>
            </a:r>
          </a:p>
        </p:txBody>
      </p:sp>
      <p:sp>
        <p:nvSpPr>
          <p:cNvPr id="6" name="Picture Placeholder 5">
            <a:extLst>
              <a:ext uri="{FF2B5EF4-FFF2-40B4-BE49-F238E27FC236}">
                <a16:creationId xmlns:a16="http://schemas.microsoft.com/office/drawing/2014/main" id="{23CAD28F-4D16-A59E-AF85-E584150E8B06}"/>
              </a:ext>
            </a:extLst>
          </p:cNvPr>
          <p:cNvSpPr>
            <a:spLocks noGrp="1"/>
          </p:cNvSpPr>
          <p:nvPr>
            <p:ph type="pic" sz="quarter" idx="13"/>
          </p:nvPr>
        </p:nvSpPr>
        <p:spPr>
          <a:xfrm>
            <a:off x="359998" y="1909282"/>
            <a:ext cx="11483999" cy="4786718"/>
          </a:xfrm>
        </p:spPr>
        <p:txBody>
          <a:bodyPr/>
          <a:lstStyle/>
          <a:p>
            <a:r>
              <a:rPr lang="en-AU" dirty="0">
                <a:latin typeface="+mn-lt"/>
              </a:rPr>
              <a:t>Consider your original group ‘pitch’ and work individually to use </a:t>
            </a:r>
            <a:r>
              <a:rPr lang="en-AU" b="1" dirty="0">
                <a:latin typeface="+mn-lt"/>
              </a:rPr>
              <a:t>repetition, cumulation and alliteration</a:t>
            </a:r>
            <a:r>
              <a:rPr lang="en-AU" dirty="0">
                <a:latin typeface="+mn-lt"/>
              </a:rPr>
              <a:t> to refine the pitch of your product. You can do this in your English books.</a:t>
            </a:r>
          </a:p>
          <a:p>
            <a:r>
              <a:rPr lang="en-AU" dirty="0">
                <a:latin typeface="+mn-lt"/>
              </a:rPr>
              <a:t>An example of selling a new car called ‘Indestructible’ has been provided as a model for this response:</a:t>
            </a:r>
          </a:p>
          <a:p>
            <a:pPr marL="457200" indent="-457200">
              <a:buFont typeface="+mj-lt"/>
              <a:buAutoNum type="arabicPeriod"/>
            </a:pPr>
            <a:r>
              <a:rPr lang="en-AU" b="1" dirty="0">
                <a:latin typeface="+mn-lt"/>
              </a:rPr>
              <a:t>Repetition</a:t>
            </a:r>
            <a:r>
              <a:rPr lang="en-AU" dirty="0">
                <a:latin typeface="+mn-lt"/>
              </a:rPr>
              <a:t> – the ‘Indestructible’ is the toughest car on the market. Tough on off-road trails, tough on mountains, tough on rivers and most of all tough on price.</a:t>
            </a:r>
          </a:p>
          <a:p>
            <a:pPr marL="457200" indent="-457200">
              <a:buFont typeface="+mj-lt"/>
              <a:buAutoNum type="arabicPeriod"/>
            </a:pPr>
            <a:r>
              <a:rPr lang="en-AU" b="1" dirty="0">
                <a:latin typeface="+mn-lt"/>
              </a:rPr>
              <a:t>Cumulation</a:t>
            </a:r>
            <a:r>
              <a:rPr lang="en-AU" dirty="0">
                <a:latin typeface="+mn-lt"/>
              </a:rPr>
              <a:t> – the ‘Indestructible’ has the power, the determination and strength to overcome any obstacle put in its path.</a:t>
            </a:r>
          </a:p>
          <a:p>
            <a:pPr marL="457200" indent="-457200">
              <a:buFont typeface="+mj-lt"/>
              <a:buAutoNum type="arabicPeriod"/>
            </a:pPr>
            <a:r>
              <a:rPr lang="en-AU" b="1" dirty="0">
                <a:latin typeface="+mn-lt"/>
              </a:rPr>
              <a:t>Alliteration </a:t>
            </a:r>
            <a:r>
              <a:rPr lang="en-AU" dirty="0">
                <a:latin typeface="+mn-lt"/>
              </a:rPr>
              <a:t>– the ‘Indestructible’ will give you fast and furious freedom.</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628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t>Evidence </a:t>
            </a:r>
            <a:r>
              <a:rPr lang="en-AU" dirty="0">
                <a:solidFill>
                  <a:schemeClr val="accent4"/>
                </a:solidFill>
              </a:rPr>
              <a:t>(1)</a:t>
            </a:r>
          </a:p>
        </p:txBody>
      </p:sp>
      <p:sp>
        <p:nvSpPr>
          <p:cNvPr id="3" name="Footer Placeholder 1">
            <a:extLst>
              <a:ext uri="{FF2B5EF4-FFF2-40B4-BE49-F238E27FC236}">
                <a16:creationId xmlns:a16="http://schemas.microsoft.com/office/drawing/2014/main" id="{72BA3DFE-1882-672A-7019-50BFE9F3D38C}"/>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accent1"/>
                </a:solidFill>
              </a:rPr>
              <a:t>NSW Department of Education</a:t>
            </a:r>
            <a:endParaRPr lang="en-AU" sz="1400" dirty="0">
              <a:solidFill>
                <a:schemeClr val="accent1"/>
              </a:solidFill>
            </a:endParaRPr>
          </a:p>
        </p:txBody>
      </p:sp>
    </p:spTree>
    <p:extLst>
      <p:ext uri="{BB962C8B-B14F-4D97-AF65-F5344CB8AC3E}">
        <p14:creationId xmlns:p14="http://schemas.microsoft.com/office/powerpoint/2010/main" val="350346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9981-3EF2-F2CF-5558-3390A7756509}"/>
              </a:ext>
            </a:extLst>
          </p:cNvPr>
          <p:cNvSpPr>
            <a:spLocks noGrp="1"/>
          </p:cNvSpPr>
          <p:nvPr>
            <p:ph type="title"/>
          </p:nvPr>
        </p:nvSpPr>
        <p:spPr/>
        <p:txBody>
          <a:bodyPr/>
          <a:lstStyle/>
          <a:p>
            <a:r>
              <a:rPr lang="en-AU" dirty="0">
                <a:latin typeface="+mj-lt"/>
              </a:rPr>
              <a:t>Evidence </a:t>
            </a:r>
            <a:r>
              <a:rPr lang="en-AU" dirty="0">
                <a:solidFill>
                  <a:schemeClr val="bg1"/>
                </a:solidFill>
                <a:latin typeface="+mj-lt"/>
              </a:rPr>
              <a:t>(2)</a:t>
            </a:r>
          </a:p>
        </p:txBody>
      </p:sp>
      <p:sp>
        <p:nvSpPr>
          <p:cNvPr id="3" name="Content Placeholder 2">
            <a:extLst>
              <a:ext uri="{FF2B5EF4-FFF2-40B4-BE49-F238E27FC236}">
                <a16:creationId xmlns:a16="http://schemas.microsoft.com/office/drawing/2014/main" id="{DE9C6ED8-D6EA-AB42-0E3F-FA3DDA2A5A8D}"/>
              </a:ext>
            </a:extLst>
          </p:cNvPr>
          <p:cNvSpPr>
            <a:spLocks noGrp="1"/>
          </p:cNvSpPr>
          <p:nvPr>
            <p:ph type="body" sz="quarter" idx="18"/>
          </p:nvPr>
        </p:nvSpPr>
        <p:spPr/>
        <p:txBody>
          <a:bodyPr/>
          <a:lstStyle/>
          <a:p>
            <a:r>
              <a:rPr lang="en-AU" dirty="0">
                <a:latin typeface="+mj-lt"/>
              </a:rPr>
              <a:t>The difference between subjective and objective opinion</a:t>
            </a:r>
          </a:p>
        </p:txBody>
      </p:sp>
      <p:sp>
        <p:nvSpPr>
          <p:cNvPr id="5" name="Text Placeholder 4">
            <a:extLst>
              <a:ext uri="{FF2B5EF4-FFF2-40B4-BE49-F238E27FC236}">
                <a16:creationId xmlns:a16="http://schemas.microsoft.com/office/drawing/2014/main" id="{84970B6E-CB50-8FB3-B5BD-66AB82C67D62}"/>
              </a:ext>
            </a:extLst>
          </p:cNvPr>
          <p:cNvSpPr>
            <a:spLocks noGrp="1"/>
          </p:cNvSpPr>
          <p:nvPr>
            <p:ph type="body" sz="quarter" idx="17"/>
          </p:nvPr>
        </p:nvSpPr>
        <p:spPr/>
        <p:txBody>
          <a:bodyPr/>
          <a:lstStyle/>
          <a:p>
            <a:r>
              <a:rPr lang="en-AU" b="1" dirty="0">
                <a:latin typeface="+mn-lt"/>
              </a:rPr>
              <a:t>Subjective opinion </a:t>
            </a:r>
          </a:p>
          <a:p>
            <a:r>
              <a:rPr lang="en-AU" dirty="0">
                <a:latin typeface="+mn-lt"/>
              </a:rPr>
              <a:t>Subjective is based on personal opinions or views.</a:t>
            </a:r>
          </a:p>
          <a:p>
            <a:r>
              <a:rPr lang="en-AU" dirty="0">
                <a:latin typeface="+mn-lt"/>
              </a:rPr>
              <a:t>For example – ‘I believe that chocolate ice cream is the best flavour.’</a:t>
            </a:r>
          </a:p>
          <a:p>
            <a:r>
              <a:rPr lang="en-AU" b="1" dirty="0">
                <a:latin typeface="+mn-lt"/>
              </a:rPr>
              <a:t>Objective opinion</a:t>
            </a:r>
          </a:p>
          <a:p>
            <a:r>
              <a:rPr lang="en-AU" dirty="0">
                <a:latin typeface="+mn-lt"/>
              </a:rPr>
              <a:t>Objective opinion is an assessment, decision or report that is unbiased and based solely on the observable or verifiable facts.</a:t>
            </a:r>
          </a:p>
          <a:p>
            <a:r>
              <a:rPr lang="en-AU" dirty="0">
                <a:latin typeface="+mn-lt"/>
              </a:rPr>
              <a:t>For example – ‘Chocolate ice cream contains cocoa powder, sugar and cream.’</a:t>
            </a:r>
          </a:p>
        </p:txBody>
      </p:sp>
      <p:sp>
        <p:nvSpPr>
          <p:cNvPr id="4" name="Slide Number Placeholder 3">
            <a:extLst>
              <a:ext uri="{FF2B5EF4-FFF2-40B4-BE49-F238E27FC236}">
                <a16:creationId xmlns:a16="http://schemas.microsoft.com/office/drawing/2014/main" id="{34651BC8-78AB-8A81-6A48-9970AFED14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18293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a:t>
            </a:r>
            <a:r>
              <a:rPr lang="en-AU" dirty="0">
                <a:solidFill>
                  <a:schemeClr val="bg1"/>
                </a:solidFill>
                <a:latin typeface="+mj-lt"/>
              </a:rPr>
              <a:t>(5)</a:t>
            </a:r>
          </a:p>
        </p:txBody>
      </p:sp>
      <p:sp>
        <p:nvSpPr>
          <p:cNvPr id="5" name="Text Placeholder 4">
            <a:extLst>
              <a:ext uri="{FF2B5EF4-FFF2-40B4-BE49-F238E27FC236}">
                <a16:creationId xmlns:a16="http://schemas.microsoft.com/office/drawing/2014/main" id="{AC783356-8F60-AD21-CBC8-C308712F08F2}"/>
              </a:ext>
            </a:extLst>
          </p:cNvPr>
          <p:cNvSpPr>
            <a:spLocks noGrp="1"/>
          </p:cNvSpPr>
          <p:nvPr>
            <p:ph type="body" sz="quarter" idx="18"/>
          </p:nvPr>
        </p:nvSpPr>
        <p:spPr/>
        <p:txBody>
          <a:bodyPr/>
          <a:lstStyle/>
          <a:p>
            <a:r>
              <a:rPr lang="en-AU" dirty="0">
                <a:latin typeface="+mj-lt"/>
              </a:rPr>
              <a:t>Reviewing subjective and objective opinion</a:t>
            </a:r>
          </a:p>
        </p:txBody>
      </p:sp>
      <p:sp>
        <p:nvSpPr>
          <p:cNvPr id="6" name="Picture Placeholder 5">
            <a:extLst>
              <a:ext uri="{FF2B5EF4-FFF2-40B4-BE49-F238E27FC236}">
                <a16:creationId xmlns:a16="http://schemas.microsoft.com/office/drawing/2014/main" id="{04C77C91-A4A0-7431-6813-886E6362E10E}"/>
              </a:ext>
            </a:extLst>
          </p:cNvPr>
          <p:cNvSpPr>
            <a:spLocks noGrp="1"/>
          </p:cNvSpPr>
          <p:nvPr>
            <p:ph type="pic" sz="quarter" idx="13"/>
          </p:nvPr>
        </p:nvSpPr>
        <p:spPr/>
        <p:txBody>
          <a:bodyPr/>
          <a:lstStyle/>
          <a:p>
            <a:pPr lvl="4" indent="0">
              <a:spcAft>
                <a:spcPts val="1200"/>
              </a:spcAft>
              <a:buNone/>
            </a:pPr>
            <a:r>
              <a:rPr lang="en-AU" sz="2000" dirty="0">
                <a:latin typeface="+mn-lt"/>
              </a:rPr>
              <a:t>Are the following statements subjective or objective? </a:t>
            </a:r>
          </a:p>
          <a:p>
            <a:pPr marL="702900" lvl="4" indent="-342900">
              <a:spcAft>
                <a:spcPts val="1200"/>
              </a:spcAft>
              <a:buFont typeface="+mj-lt"/>
              <a:buAutoNum type="arabicPeriod"/>
            </a:pPr>
            <a:r>
              <a:rPr lang="en-AU" sz="2000" dirty="0">
                <a:latin typeface="+mn-lt"/>
              </a:rPr>
              <a:t>Dogs are better than cats.</a:t>
            </a:r>
          </a:p>
          <a:p>
            <a:pPr marL="702900" lvl="4" indent="-342900">
              <a:spcAft>
                <a:spcPts val="1200"/>
              </a:spcAft>
              <a:buFont typeface="+mj-lt"/>
              <a:buAutoNum type="arabicPeriod"/>
            </a:pPr>
            <a:r>
              <a:rPr lang="en-AU" sz="2000" dirty="0">
                <a:latin typeface="+mn-lt"/>
              </a:rPr>
              <a:t>The Earth orbits the Sun.</a:t>
            </a:r>
          </a:p>
          <a:p>
            <a:pPr marL="702900" lvl="4" indent="-342900">
              <a:spcAft>
                <a:spcPts val="1200"/>
              </a:spcAft>
              <a:buFont typeface="+mj-lt"/>
              <a:buAutoNum type="arabicPeriod"/>
            </a:pPr>
            <a:r>
              <a:rPr lang="en-AU" sz="2000" dirty="0">
                <a:latin typeface="+mn-lt"/>
              </a:rPr>
              <a:t>The temperature outside is 25°C.</a:t>
            </a:r>
          </a:p>
          <a:p>
            <a:pPr marL="702900" lvl="4" indent="-342900">
              <a:spcAft>
                <a:spcPts val="1200"/>
              </a:spcAft>
              <a:buFont typeface="+mj-lt"/>
              <a:buAutoNum type="arabicPeriod"/>
            </a:pPr>
            <a:r>
              <a:rPr lang="en-AU" sz="2000" dirty="0">
                <a:latin typeface="+mn-lt"/>
              </a:rPr>
              <a:t>Strawberries taste better than blueberries.</a:t>
            </a:r>
          </a:p>
          <a:p>
            <a:pPr marL="702900" lvl="4" indent="-342900">
              <a:spcAft>
                <a:spcPts val="1200"/>
              </a:spcAft>
              <a:buFont typeface="+mj-lt"/>
              <a:buAutoNum type="arabicPeriod"/>
            </a:pPr>
            <a:r>
              <a:rPr lang="en-AU" sz="2000" dirty="0">
                <a:latin typeface="+mn-lt"/>
              </a:rPr>
              <a:t>My product lasts longer than any other on the market.</a:t>
            </a:r>
          </a:p>
          <a:p>
            <a:pPr marL="702900" lvl="4" indent="-342900">
              <a:spcAft>
                <a:spcPts val="1200"/>
              </a:spcAft>
              <a:buFont typeface="+mj-lt"/>
              <a:buAutoNum type="arabicPeriod"/>
            </a:pPr>
            <a:r>
              <a:rPr lang="en-AU" sz="2000" dirty="0">
                <a:latin typeface="+mn-lt"/>
              </a:rPr>
              <a:t>My product has been confirmed by experts to last longer than any other on the market.</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5507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9981-3EF2-F2CF-5558-3390A7756509}"/>
              </a:ext>
            </a:extLst>
          </p:cNvPr>
          <p:cNvSpPr>
            <a:spLocks noGrp="1"/>
          </p:cNvSpPr>
          <p:nvPr>
            <p:ph type="title"/>
          </p:nvPr>
        </p:nvSpPr>
        <p:spPr/>
        <p:txBody>
          <a:bodyPr/>
          <a:lstStyle/>
          <a:p>
            <a:r>
              <a:rPr lang="en-AU" dirty="0">
                <a:latin typeface="+mj-lt"/>
              </a:rPr>
              <a:t>Evidence </a:t>
            </a:r>
            <a:r>
              <a:rPr lang="en-AU" dirty="0">
                <a:solidFill>
                  <a:schemeClr val="bg1"/>
                </a:solidFill>
                <a:latin typeface="+mj-lt"/>
              </a:rPr>
              <a:t>(3)</a:t>
            </a:r>
          </a:p>
        </p:txBody>
      </p:sp>
      <p:sp>
        <p:nvSpPr>
          <p:cNvPr id="3" name="Content Placeholder 2">
            <a:extLst>
              <a:ext uri="{FF2B5EF4-FFF2-40B4-BE49-F238E27FC236}">
                <a16:creationId xmlns:a16="http://schemas.microsoft.com/office/drawing/2014/main" id="{DE9C6ED8-D6EA-AB42-0E3F-FA3DDA2A5A8D}"/>
              </a:ext>
            </a:extLst>
          </p:cNvPr>
          <p:cNvSpPr>
            <a:spLocks noGrp="1"/>
          </p:cNvSpPr>
          <p:nvPr>
            <p:ph type="body" sz="quarter" idx="18"/>
          </p:nvPr>
        </p:nvSpPr>
        <p:spPr/>
        <p:txBody>
          <a:bodyPr/>
          <a:lstStyle/>
          <a:p>
            <a:r>
              <a:rPr lang="en-AU" dirty="0">
                <a:latin typeface="+mj-lt"/>
              </a:rPr>
              <a:t>Anecdotal evidence, expert opinion, statistical evidence</a:t>
            </a:r>
          </a:p>
        </p:txBody>
      </p:sp>
      <p:sp>
        <p:nvSpPr>
          <p:cNvPr id="5" name="Text Placeholder 4">
            <a:extLst>
              <a:ext uri="{FF2B5EF4-FFF2-40B4-BE49-F238E27FC236}">
                <a16:creationId xmlns:a16="http://schemas.microsoft.com/office/drawing/2014/main" id="{84970B6E-CB50-8FB3-B5BD-66AB82C67D62}"/>
              </a:ext>
            </a:extLst>
          </p:cNvPr>
          <p:cNvSpPr>
            <a:spLocks noGrp="1"/>
          </p:cNvSpPr>
          <p:nvPr>
            <p:ph type="body" sz="quarter" idx="17"/>
          </p:nvPr>
        </p:nvSpPr>
        <p:spPr/>
        <p:txBody>
          <a:bodyPr/>
          <a:lstStyle/>
          <a:p>
            <a:r>
              <a:rPr lang="en-AU" b="1" dirty="0">
                <a:latin typeface="+mn-lt"/>
              </a:rPr>
              <a:t>Anecdotal evidence </a:t>
            </a:r>
            <a:r>
              <a:rPr lang="en-AU" dirty="0">
                <a:latin typeface="+mn-lt"/>
              </a:rPr>
              <a:t>– an anecdote is a short story involving real life events. It feels true because it is usually very personal. When you see a claim about a product’s effectiveness based on a person’s personal experience, the company is essentially using anecdotal evidence to persuade potential customers.</a:t>
            </a:r>
          </a:p>
          <a:p>
            <a:r>
              <a:rPr lang="en-AU" b="1" dirty="0">
                <a:latin typeface="+mn-lt"/>
              </a:rPr>
              <a:t>Example </a:t>
            </a:r>
            <a:r>
              <a:rPr lang="en-AU" dirty="0">
                <a:latin typeface="+mn-lt"/>
              </a:rPr>
              <a:t>– think back to how this was used in the first </a:t>
            </a:r>
            <a:r>
              <a:rPr lang="en-AU" i="1" dirty="0">
                <a:latin typeface="+mn-lt"/>
              </a:rPr>
              <a:t>Shark tank </a:t>
            </a:r>
            <a:r>
              <a:rPr lang="en-AU" dirty="0">
                <a:latin typeface="+mn-lt"/>
              </a:rPr>
              <a:t>segment – selling </a:t>
            </a:r>
            <a:r>
              <a:rPr lang="en-AU" dirty="0" err="1">
                <a:latin typeface="+mn-lt"/>
              </a:rPr>
              <a:t>Throatscope</a:t>
            </a:r>
            <a:r>
              <a:rPr lang="en-AU" dirty="0">
                <a:latin typeface="+mn-lt"/>
              </a:rPr>
              <a:t>:</a:t>
            </a:r>
          </a:p>
          <a:p>
            <a:r>
              <a:rPr lang="en-AU" dirty="0">
                <a:latin typeface="+mn-lt"/>
              </a:rPr>
              <a:t>‘In December 2009 I took my baby to the doctors as he seemed to be suffering from a sore throat, so the doctor got out his wooden spoon in one hand and his hand-held torch in the other. He then asked me to restrain my child whilst he pried open his mouth with the wooden tongue depressor. This was quite distressing. I walked out wondering why? Why has this traditional method not been modernised.’</a:t>
            </a:r>
          </a:p>
        </p:txBody>
      </p:sp>
      <p:sp>
        <p:nvSpPr>
          <p:cNvPr id="4" name="Slide Number Placeholder 3">
            <a:extLst>
              <a:ext uri="{FF2B5EF4-FFF2-40B4-BE49-F238E27FC236}">
                <a16:creationId xmlns:a16="http://schemas.microsoft.com/office/drawing/2014/main" id="{34651BC8-78AB-8A81-6A48-9970AFED14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48609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9981-3EF2-F2CF-5558-3390A7756509}"/>
              </a:ext>
            </a:extLst>
          </p:cNvPr>
          <p:cNvSpPr>
            <a:spLocks noGrp="1"/>
          </p:cNvSpPr>
          <p:nvPr>
            <p:ph type="title"/>
          </p:nvPr>
        </p:nvSpPr>
        <p:spPr/>
        <p:txBody>
          <a:bodyPr/>
          <a:lstStyle/>
          <a:p>
            <a:r>
              <a:rPr lang="en-AU" dirty="0">
                <a:latin typeface="+mj-lt"/>
              </a:rPr>
              <a:t>Evidence </a:t>
            </a:r>
            <a:r>
              <a:rPr lang="en-AU" dirty="0">
                <a:solidFill>
                  <a:schemeClr val="bg1"/>
                </a:solidFill>
                <a:latin typeface="+mj-lt"/>
              </a:rPr>
              <a:t>(4)</a:t>
            </a:r>
          </a:p>
        </p:txBody>
      </p:sp>
      <p:sp>
        <p:nvSpPr>
          <p:cNvPr id="3" name="Content Placeholder 2">
            <a:extLst>
              <a:ext uri="{FF2B5EF4-FFF2-40B4-BE49-F238E27FC236}">
                <a16:creationId xmlns:a16="http://schemas.microsoft.com/office/drawing/2014/main" id="{DE9C6ED8-D6EA-AB42-0E3F-FA3DDA2A5A8D}"/>
              </a:ext>
            </a:extLst>
          </p:cNvPr>
          <p:cNvSpPr>
            <a:spLocks noGrp="1"/>
          </p:cNvSpPr>
          <p:nvPr>
            <p:ph type="body" sz="quarter" idx="18"/>
          </p:nvPr>
        </p:nvSpPr>
        <p:spPr/>
        <p:txBody>
          <a:bodyPr/>
          <a:lstStyle/>
          <a:p>
            <a:r>
              <a:rPr lang="en-AU" dirty="0">
                <a:latin typeface="+mj-lt"/>
              </a:rPr>
              <a:t>Anecdotal evidence, expert opinion, statistical evidence</a:t>
            </a:r>
          </a:p>
        </p:txBody>
      </p:sp>
      <p:sp>
        <p:nvSpPr>
          <p:cNvPr id="5" name="Text Placeholder 4">
            <a:extLst>
              <a:ext uri="{FF2B5EF4-FFF2-40B4-BE49-F238E27FC236}">
                <a16:creationId xmlns:a16="http://schemas.microsoft.com/office/drawing/2014/main" id="{84970B6E-CB50-8FB3-B5BD-66AB82C67D62}"/>
              </a:ext>
            </a:extLst>
          </p:cNvPr>
          <p:cNvSpPr>
            <a:spLocks noGrp="1"/>
          </p:cNvSpPr>
          <p:nvPr>
            <p:ph type="body" sz="quarter" idx="17"/>
          </p:nvPr>
        </p:nvSpPr>
        <p:spPr/>
        <p:txBody>
          <a:bodyPr/>
          <a:lstStyle/>
          <a:p>
            <a:r>
              <a:rPr lang="en-AU" b="1" dirty="0">
                <a:latin typeface="+mn-lt"/>
              </a:rPr>
              <a:t>Expert opinion </a:t>
            </a:r>
            <a:r>
              <a:rPr lang="en-AU" dirty="0">
                <a:latin typeface="+mn-lt"/>
              </a:rPr>
              <a:t>–</a:t>
            </a:r>
            <a:r>
              <a:rPr lang="en-AU" b="1" dirty="0">
                <a:latin typeface="+mn-lt"/>
              </a:rPr>
              <a:t> </a:t>
            </a:r>
            <a:r>
              <a:rPr lang="en-AU" dirty="0">
                <a:latin typeface="+mn-lt"/>
              </a:rPr>
              <a:t>an expert opinion in advertising refers to the advice or judgment given by an individual, group or institution with specialised knowledge in a particular subject. These experts possess better understanding due to their experience, study or training, making their insights valuable for evaluating products, services or industries.</a:t>
            </a:r>
          </a:p>
          <a:p>
            <a:r>
              <a:rPr lang="en-AU" b="1" dirty="0">
                <a:latin typeface="+mn-lt"/>
              </a:rPr>
              <a:t>Example </a:t>
            </a:r>
            <a:r>
              <a:rPr lang="en-AU" dirty="0">
                <a:latin typeface="+mn-lt"/>
              </a:rPr>
              <a:t>– ‘Michael Jordan knows basketball shoes and he only wears Nike.’</a:t>
            </a:r>
          </a:p>
          <a:p>
            <a:r>
              <a:rPr lang="en-AU" b="1" dirty="0">
                <a:latin typeface="+mn-lt"/>
              </a:rPr>
              <a:t>Statistical evidence </a:t>
            </a:r>
            <a:r>
              <a:rPr lang="en-AU" dirty="0">
                <a:latin typeface="+mn-lt"/>
              </a:rPr>
              <a:t>–</a:t>
            </a:r>
            <a:r>
              <a:rPr lang="en-AU" b="1" dirty="0">
                <a:latin typeface="+mn-lt"/>
              </a:rPr>
              <a:t> </a:t>
            </a:r>
            <a:r>
              <a:rPr lang="en-AU" dirty="0">
                <a:latin typeface="+mn-lt"/>
              </a:rPr>
              <a:t>refers to the use of data and statistics to persuade people to buy a product. Advertisers use numbers and data to enhance the value or quality of their offerings. </a:t>
            </a:r>
          </a:p>
          <a:p>
            <a:r>
              <a:rPr lang="en-AU" b="1" dirty="0">
                <a:latin typeface="+mn-lt"/>
              </a:rPr>
              <a:t>Example </a:t>
            </a:r>
            <a:r>
              <a:rPr lang="en-AU" dirty="0">
                <a:latin typeface="+mn-lt"/>
              </a:rPr>
              <a:t>– ‘9 out of 10 Dentists agree that McClean’s tooth whitening gel is the best product out there.’ </a:t>
            </a:r>
          </a:p>
          <a:p>
            <a:endParaRPr lang="en-AU" dirty="0">
              <a:latin typeface="+mn-lt"/>
            </a:endParaRPr>
          </a:p>
          <a:p>
            <a:endParaRPr lang="en-AU" dirty="0">
              <a:latin typeface="+mn-lt"/>
            </a:endParaRPr>
          </a:p>
          <a:p>
            <a:endParaRPr lang="en-AU" dirty="0">
              <a:latin typeface="+mn-lt"/>
            </a:endParaRPr>
          </a:p>
          <a:p>
            <a:endParaRPr lang="en-AU" dirty="0">
              <a:latin typeface="+mn-lt"/>
            </a:endParaRPr>
          </a:p>
        </p:txBody>
      </p:sp>
      <p:sp>
        <p:nvSpPr>
          <p:cNvPr id="4" name="Slide Number Placeholder 3">
            <a:extLst>
              <a:ext uri="{FF2B5EF4-FFF2-40B4-BE49-F238E27FC236}">
                <a16:creationId xmlns:a16="http://schemas.microsoft.com/office/drawing/2014/main" id="{34651BC8-78AB-8A81-6A48-9970AFED14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95516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8" y="127476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1150236"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hlinkClick r:id="rId4" action="ppaction://hlinksldjump"/>
              </a:rPr>
              <a:t>1</a:t>
            </a:r>
            <a:endParaRPr lang="en-AU" sz="3000" dirty="0">
              <a:solidFill>
                <a:schemeClr val="bg1"/>
              </a:solidFill>
              <a:latin typeface="Public Sans ExtraBold" pitchFamily="2" charset="0"/>
            </a:endParaRP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6" y="1517893"/>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Emotive appeals</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5" y="226844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1164623"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hlinkClick r:id="rId5" action="ppaction://hlinksldjump"/>
              </a:rPr>
              <a:t>2</a:t>
            </a:r>
            <a:endParaRPr lang="en-AU" sz="3000" dirty="0">
              <a:solidFill>
                <a:schemeClr val="bg1"/>
              </a:solidFill>
              <a:latin typeface="Public Sans ExtraBold" pitchFamily="2" charset="0"/>
            </a:endParaRPr>
          </a:p>
        </p:txBody>
      </p:sp>
      <p:sp>
        <p:nvSpPr>
          <p:cNvPr id="22" name="TextBox 25">
            <a:extLst>
              <a:ext uri="{FF2B5EF4-FFF2-40B4-BE49-F238E27FC236}">
                <a16:creationId xmlns:a16="http://schemas.microsoft.com/office/drawing/2014/main" id="{B4A4C41F-6099-2469-B443-6D6E65FB27C7}"/>
              </a:ext>
            </a:extLst>
          </p:cNvPr>
          <p:cNvSpPr txBox="1"/>
          <p:nvPr/>
        </p:nvSpPr>
        <p:spPr>
          <a:xfrm>
            <a:off x="2233743" y="2511577"/>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Inclusive language</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5" y="325654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1164623" y="333946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hlinkClick r:id="rId6" action="ppaction://hlinksldjump"/>
              </a:rPr>
              <a:t>3</a:t>
            </a:r>
            <a:endParaRPr lang="en-AU" sz="3000" dirty="0">
              <a:solidFill>
                <a:schemeClr val="bg1"/>
              </a:solidFill>
              <a:latin typeface="Public Sans ExtraBold" pitchFamily="2" charset="0"/>
            </a:endParaRPr>
          </a:p>
        </p:txBody>
      </p:sp>
      <p:sp>
        <p:nvSpPr>
          <p:cNvPr id="25" name="TextBox 25">
            <a:extLst>
              <a:ext uri="{FF2B5EF4-FFF2-40B4-BE49-F238E27FC236}">
                <a16:creationId xmlns:a16="http://schemas.microsoft.com/office/drawing/2014/main" id="{39581D8B-20B3-87D8-C1F2-A22C58CE7F43}"/>
              </a:ext>
            </a:extLst>
          </p:cNvPr>
          <p:cNvSpPr txBox="1"/>
          <p:nvPr/>
        </p:nvSpPr>
        <p:spPr>
          <a:xfrm>
            <a:off x="2233743" y="349967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Rhetorical questions</a:t>
            </a:r>
          </a:p>
        </p:txBody>
      </p:sp>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1757022" y="424521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rId3" action="ppaction://hlinksldjump"/>
            <a:extLst>
              <a:ext uri="{FF2B5EF4-FFF2-40B4-BE49-F238E27FC236}">
                <a16:creationId xmlns:a16="http://schemas.microsoft.com/office/drawing/2014/main" id="{30E4BF03-C9A7-EAE3-FC01-51CE829A6E7A}"/>
              </a:ext>
            </a:extLst>
          </p:cNvPr>
          <p:cNvSpPr/>
          <p:nvPr/>
        </p:nvSpPr>
        <p:spPr>
          <a:xfrm>
            <a:off x="1169960" y="432813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hlinkClick r:id="rId7" action="ppaction://hlinksldjump"/>
              </a:rPr>
              <a:t>4</a:t>
            </a:r>
            <a:endParaRPr lang="en-AU" sz="3000" dirty="0">
              <a:solidFill>
                <a:schemeClr val="bg1"/>
              </a:solidFill>
              <a:latin typeface="Public Sans ExtraBold" pitchFamily="2" charset="0"/>
            </a:endParaRPr>
          </a:p>
        </p:txBody>
      </p:sp>
      <p:sp>
        <p:nvSpPr>
          <p:cNvPr id="28" name="TextBox 25">
            <a:extLst>
              <a:ext uri="{FF2B5EF4-FFF2-40B4-BE49-F238E27FC236}">
                <a16:creationId xmlns:a16="http://schemas.microsoft.com/office/drawing/2014/main" id="{E28B2236-ABD7-EC9D-39C6-357B29770348}"/>
              </a:ext>
            </a:extLst>
          </p:cNvPr>
          <p:cNvSpPr txBox="1"/>
          <p:nvPr/>
        </p:nvSpPr>
        <p:spPr>
          <a:xfrm>
            <a:off x="2239080" y="448834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Emphasis</a:t>
            </a:r>
          </a:p>
        </p:txBody>
      </p:sp>
      <p:sp>
        <p:nvSpPr>
          <p:cNvPr id="29" name="Rectangle: Rounded Corners 28">
            <a:extLst>
              <a:ext uri="{FF2B5EF4-FFF2-40B4-BE49-F238E27FC236}">
                <a16:creationId xmlns:a16="http://schemas.microsoft.com/office/drawing/2014/main" id="{0DBDB801-633E-823E-8888-ADEF0E80B36F}"/>
              </a:ext>
              <a:ext uri="{C183D7F6-B498-43B3-948B-1728B52AA6E4}">
                <adec:decorative xmlns:adec="http://schemas.microsoft.com/office/drawing/2017/decorative" val="1"/>
              </a:ext>
            </a:extLst>
          </p:cNvPr>
          <p:cNvSpPr/>
          <p:nvPr/>
        </p:nvSpPr>
        <p:spPr>
          <a:xfrm>
            <a:off x="1777490" y="5232257"/>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0" name="Oval 29">
            <a:hlinkClick r:id="rId3" action="ppaction://hlinksldjump"/>
            <a:extLst>
              <a:ext uri="{FF2B5EF4-FFF2-40B4-BE49-F238E27FC236}">
                <a16:creationId xmlns:a16="http://schemas.microsoft.com/office/drawing/2014/main" id="{B0E74290-D27C-AEF7-46E4-E1542A1B3C92}"/>
              </a:ext>
            </a:extLst>
          </p:cNvPr>
          <p:cNvSpPr/>
          <p:nvPr/>
        </p:nvSpPr>
        <p:spPr>
          <a:xfrm>
            <a:off x="1190428" y="531517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dirty="0">
                <a:solidFill>
                  <a:schemeClr val="bg1"/>
                </a:solidFill>
                <a:latin typeface="Public Sans ExtraBold" pitchFamily="2" charset="0"/>
                <a:hlinkClick r:id="rId8" action="ppaction://hlinksldjump"/>
              </a:rPr>
              <a:t>5</a:t>
            </a:r>
            <a:endParaRPr lang="en-AU" sz="3000" dirty="0">
              <a:solidFill>
                <a:schemeClr val="bg1"/>
              </a:solidFill>
              <a:latin typeface="Public Sans ExtraBold" pitchFamily="2" charset="0"/>
            </a:endParaRPr>
          </a:p>
        </p:txBody>
      </p:sp>
      <p:sp>
        <p:nvSpPr>
          <p:cNvPr id="31" name="TextBox 25">
            <a:extLst>
              <a:ext uri="{FF2B5EF4-FFF2-40B4-BE49-F238E27FC236}">
                <a16:creationId xmlns:a16="http://schemas.microsoft.com/office/drawing/2014/main" id="{25FD3220-EFBB-BC89-7FB2-2347E854CB7B}"/>
              </a:ext>
            </a:extLst>
          </p:cNvPr>
          <p:cNvSpPr txBox="1"/>
          <p:nvPr/>
        </p:nvSpPr>
        <p:spPr>
          <a:xfrm>
            <a:off x="2259548" y="5475388"/>
            <a:ext cx="3323272" cy="37253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Public Sans SemiBold" pitchFamily="2" charset="0"/>
              </a:rPr>
              <a:t>Evidence</a:t>
            </a:r>
          </a:p>
        </p:txBody>
      </p:sp>
    </p:spTree>
    <p:extLst>
      <p:ext uri="{BB962C8B-B14F-4D97-AF65-F5344CB8AC3E}">
        <p14:creationId xmlns:p14="http://schemas.microsoft.com/office/powerpoint/2010/main" val="886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mj-lt"/>
                <a:cs typeface="Arial" panose="020B0604020202020204" pitchFamily="34" charset="0"/>
              </a:rPr>
              <a:t>Checking for understanding </a:t>
            </a:r>
            <a:r>
              <a:rPr lang="en-US" dirty="0">
                <a:solidFill>
                  <a:schemeClr val="accent1"/>
                </a:solidFill>
                <a:latin typeface="+mj-lt"/>
                <a:cs typeface="Arial" panose="020B0604020202020204" pitchFamily="34" charset="0"/>
              </a:rPr>
              <a:t>(5)</a:t>
            </a:r>
            <a:endParaRPr lang="en-AU" dirty="0">
              <a:solidFill>
                <a:schemeClr val="accent1"/>
              </a:solidFill>
              <a:latin typeface="+mj-lt"/>
              <a:cs typeface="Arial" panose="020B0604020202020204" pitchFamily="34" charset="0"/>
            </a:endParaRPr>
          </a:p>
        </p:txBody>
      </p:sp>
      <p:sp>
        <p:nvSpPr>
          <p:cNvPr id="2" name="Footer Placeholder 1">
            <a:extLst>
              <a:ext uri="{FF2B5EF4-FFF2-40B4-BE49-F238E27FC236}">
                <a16:creationId xmlns:a16="http://schemas.microsoft.com/office/drawing/2014/main" id="{07C4735F-8288-8B56-7B04-2FD6832CA115}"/>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9343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 checking for understanding </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dirty="0">
                <a:latin typeface="+mj-lt"/>
              </a:rPr>
              <a:t>Anecdotal evidence, expert opinion, statistical evidence </a:t>
            </a:r>
          </a:p>
        </p:txBody>
      </p:sp>
      <p:sp>
        <p:nvSpPr>
          <p:cNvPr id="6" name="Picture Placeholder 5">
            <a:extLst>
              <a:ext uri="{FF2B5EF4-FFF2-40B4-BE49-F238E27FC236}">
                <a16:creationId xmlns:a16="http://schemas.microsoft.com/office/drawing/2014/main" id="{A4AA75D7-D47F-D969-9338-824767780A19}"/>
              </a:ext>
            </a:extLst>
          </p:cNvPr>
          <p:cNvSpPr>
            <a:spLocks noGrp="1"/>
          </p:cNvSpPr>
          <p:nvPr>
            <p:ph type="pic" sz="quarter" idx="13"/>
          </p:nvPr>
        </p:nvSpPr>
        <p:spPr/>
        <p:txBody>
          <a:bodyPr/>
          <a:lstStyle/>
          <a:p>
            <a:pPr lvl="4" indent="0">
              <a:spcAft>
                <a:spcPts val="1200"/>
              </a:spcAft>
              <a:buNone/>
            </a:pPr>
            <a:r>
              <a:rPr lang="en-AU" sz="2000" dirty="0">
                <a:latin typeface="+mn-lt"/>
              </a:rPr>
              <a:t>Choose which of the following statements are an example of anecdotal evidence, expert opinion or statistical evidence:</a:t>
            </a:r>
          </a:p>
          <a:p>
            <a:pPr marL="702900" lvl="4" indent="-342900">
              <a:spcAft>
                <a:spcPts val="1200"/>
              </a:spcAft>
              <a:buFont typeface="+mj-lt"/>
              <a:buAutoNum type="arabicPeriod"/>
            </a:pPr>
            <a:r>
              <a:rPr lang="en-AU" sz="2000" dirty="0">
                <a:latin typeface="+mn-lt"/>
              </a:rPr>
              <a:t>90% of users experience fewer wrinkles by using Olay anti-aging moisturiser.</a:t>
            </a:r>
          </a:p>
          <a:p>
            <a:pPr marL="702900" lvl="4" indent="-342900">
              <a:spcAft>
                <a:spcPts val="1200"/>
              </a:spcAft>
              <a:buFont typeface="+mj-lt"/>
              <a:buAutoNum type="arabicPeriod"/>
            </a:pPr>
            <a:r>
              <a:rPr lang="en-AU" sz="2000" dirty="0">
                <a:latin typeface="+mn-lt"/>
              </a:rPr>
              <a:t>I have never used anything else other than ‘no-stain’ washing powder. When my girls come in from footy covered in mud, it whitens whites and gets the stains out better than any other product.</a:t>
            </a:r>
          </a:p>
          <a:p>
            <a:pPr marL="702900" lvl="4" indent="-342900">
              <a:spcAft>
                <a:spcPts val="1200"/>
              </a:spcAft>
              <a:buFont typeface="+mj-lt"/>
              <a:buAutoNum type="arabicPeriod"/>
            </a:pPr>
            <a:r>
              <a:rPr lang="en-AU" sz="2000" dirty="0">
                <a:latin typeface="+mn-lt"/>
              </a:rPr>
              <a:t>Pat Cummings only uses ‘SunSmart 50+’ when he is out in the field for days as Australia’s cricket captain.</a:t>
            </a:r>
          </a:p>
        </p:txBody>
      </p:sp>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389197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8C-9303-3F1A-993E-A22BC16A67E6}"/>
              </a:ext>
            </a:extLst>
          </p:cNvPr>
          <p:cNvSpPr>
            <a:spLocks noGrp="1"/>
          </p:cNvSpPr>
          <p:nvPr>
            <p:ph type="title"/>
          </p:nvPr>
        </p:nvSpPr>
        <p:spPr/>
        <p:txBody>
          <a:bodyPr/>
          <a:lstStyle/>
          <a:p>
            <a:r>
              <a:rPr lang="en-AU" dirty="0">
                <a:latin typeface="+mj-lt"/>
              </a:rPr>
              <a:t>Your turn – considering counter argument</a:t>
            </a:r>
          </a:p>
        </p:txBody>
      </p:sp>
      <p:sp>
        <p:nvSpPr>
          <p:cNvPr id="4" name="Text Placeholder 3">
            <a:extLst>
              <a:ext uri="{FF2B5EF4-FFF2-40B4-BE49-F238E27FC236}">
                <a16:creationId xmlns:a16="http://schemas.microsoft.com/office/drawing/2014/main" id="{60C99350-98AD-872B-6B55-D6FF3072DF4C}"/>
              </a:ext>
            </a:extLst>
          </p:cNvPr>
          <p:cNvSpPr>
            <a:spLocks noGrp="1"/>
          </p:cNvSpPr>
          <p:nvPr>
            <p:ph type="body" sz="quarter" idx="18"/>
          </p:nvPr>
        </p:nvSpPr>
        <p:spPr/>
        <p:txBody>
          <a:bodyPr/>
          <a:lstStyle/>
          <a:p>
            <a:r>
              <a:rPr lang="en-AU">
                <a:latin typeface="+mj-lt"/>
              </a:rPr>
              <a:t>Anecdotal evidence, expert opinion, statistical evidence </a:t>
            </a:r>
          </a:p>
        </p:txBody>
      </p:sp>
      <p:sp>
        <p:nvSpPr>
          <p:cNvPr id="7" name="Picture Placeholder 6">
            <a:extLst>
              <a:ext uri="{FF2B5EF4-FFF2-40B4-BE49-F238E27FC236}">
                <a16:creationId xmlns:a16="http://schemas.microsoft.com/office/drawing/2014/main" id="{73E80073-D3B4-34C3-934F-2F249252E0BD}"/>
              </a:ext>
            </a:extLst>
          </p:cNvPr>
          <p:cNvSpPr>
            <a:spLocks noGrp="1"/>
          </p:cNvSpPr>
          <p:nvPr>
            <p:ph type="pic" sz="quarter" idx="13"/>
          </p:nvPr>
        </p:nvSpPr>
        <p:spPr>
          <a:xfrm>
            <a:off x="359998" y="1669289"/>
            <a:ext cx="11483999" cy="2339957"/>
          </a:xfrm>
        </p:spPr>
        <p:txBody>
          <a:bodyPr/>
          <a:lstStyle/>
          <a:p>
            <a:pPr marL="354013" lvl="4" indent="-354013">
              <a:spcAft>
                <a:spcPts val="1200"/>
              </a:spcAft>
              <a:buFont typeface="+mj-lt"/>
              <a:buAutoNum type="arabicPeriod"/>
            </a:pPr>
            <a:r>
              <a:rPr lang="en-AU" dirty="0">
                <a:latin typeface="+mn-lt"/>
              </a:rPr>
              <a:t>Consider your original group pitch and outline which type of evidence (anecdotal, expert opinion or statistical) would be most effective for an authority figure (such as a shark, a parent or company).</a:t>
            </a:r>
          </a:p>
          <a:p>
            <a:pPr marL="354013" lvl="4" indent="-354013">
              <a:spcAft>
                <a:spcPts val="1200"/>
              </a:spcAft>
              <a:buFont typeface="+mj-lt"/>
              <a:buAutoNum type="arabicPeriod"/>
            </a:pPr>
            <a:r>
              <a:rPr lang="en-AU" dirty="0">
                <a:latin typeface="+mn-lt"/>
              </a:rPr>
              <a:t>When pitching, it is important to be aware of other opinions about the claim you are making. This is referred to as a counter-argument. Use the table below to compose a counter argument, in your English books for the evidence proposed in the pitch. An example has been provided for you.</a:t>
            </a:r>
          </a:p>
        </p:txBody>
      </p:sp>
      <p:graphicFrame>
        <p:nvGraphicFramePr>
          <p:cNvPr id="6" name="Table 5">
            <a:extLst>
              <a:ext uri="{FF2B5EF4-FFF2-40B4-BE49-F238E27FC236}">
                <a16:creationId xmlns:a16="http://schemas.microsoft.com/office/drawing/2014/main" id="{4E6328DC-DC7F-1FE2-D7A8-7CE92979E39D}"/>
              </a:ext>
            </a:extLst>
          </p:cNvPr>
          <p:cNvGraphicFramePr>
            <a:graphicFrameLocks noGrp="1"/>
          </p:cNvGraphicFramePr>
          <p:nvPr>
            <p:extLst>
              <p:ext uri="{D42A27DB-BD31-4B8C-83A1-F6EECF244321}">
                <p14:modId xmlns:p14="http://schemas.microsoft.com/office/powerpoint/2010/main" val="3238502177"/>
              </p:ext>
            </p:extLst>
          </p:nvPr>
        </p:nvGraphicFramePr>
        <p:xfrm>
          <a:off x="359998" y="4018975"/>
          <a:ext cx="11483998" cy="2339957"/>
        </p:xfrm>
        <a:graphic>
          <a:graphicData uri="http://schemas.openxmlformats.org/drawingml/2006/table">
            <a:tbl>
              <a:tblPr firstRow="1" bandRow="1">
                <a:tableStyleId>{5A111915-BE36-4E01-A7E5-04B1672EAD32}</a:tableStyleId>
              </a:tblPr>
              <a:tblGrid>
                <a:gridCol w="5859184">
                  <a:extLst>
                    <a:ext uri="{9D8B030D-6E8A-4147-A177-3AD203B41FA5}">
                      <a16:colId xmlns:a16="http://schemas.microsoft.com/office/drawing/2014/main" val="3788877922"/>
                    </a:ext>
                  </a:extLst>
                </a:gridCol>
                <a:gridCol w="5624814">
                  <a:extLst>
                    <a:ext uri="{9D8B030D-6E8A-4147-A177-3AD203B41FA5}">
                      <a16:colId xmlns:a16="http://schemas.microsoft.com/office/drawing/2014/main" val="441478085"/>
                    </a:ext>
                  </a:extLst>
                </a:gridCol>
              </a:tblGrid>
              <a:tr h="425429">
                <a:tc>
                  <a:txBody>
                    <a:bodyPr/>
                    <a:lstStyle/>
                    <a:p>
                      <a:r>
                        <a:rPr lang="en-AU" sz="1600" dirty="0">
                          <a:latin typeface="+mj-lt"/>
                        </a:rPr>
                        <a:t>Pitch using evidence</a:t>
                      </a:r>
                    </a:p>
                  </a:txBody>
                  <a:tcPr/>
                </a:tc>
                <a:tc>
                  <a:txBody>
                    <a:bodyPr/>
                    <a:lstStyle/>
                    <a:p>
                      <a:r>
                        <a:rPr lang="en-AU" sz="1600" dirty="0">
                          <a:latin typeface="+mj-lt"/>
                        </a:rPr>
                        <a:t>Counter argument</a:t>
                      </a:r>
                    </a:p>
                  </a:txBody>
                  <a:tcPr/>
                </a:tc>
                <a:extLst>
                  <a:ext uri="{0D108BD9-81ED-4DB2-BD59-A6C34878D82A}">
                    <a16:rowId xmlns:a16="http://schemas.microsoft.com/office/drawing/2014/main" val="4055393093"/>
                  </a:ext>
                </a:extLst>
              </a:tr>
              <a:tr h="638176">
                <a:tc>
                  <a:txBody>
                    <a:bodyPr/>
                    <a:lstStyle/>
                    <a:p>
                      <a:pPr>
                        <a:lnSpc>
                          <a:spcPct val="114000"/>
                        </a:lnSpc>
                        <a:spcAft>
                          <a:spcPts val="1200"/>
                        </a:spcAft>
                      </a:pPr>
                      <a:r>
                        <a:rPr lang="en-AU" sz="1600" dirty="0"/>
                        <a:t>Our gym isn’t just about workouts; it’s a personalised journey toward better health. (Arnold Schwarzenegger)</a:t>
                      </a:r>
                    </a:p>
                  </a:txBody>
                  <a:tcPr/>
                </a:tc>
                <a:tc>
                  <a:txBody>
                    <a:bodyPr/>
                    <a:lstStyle/>
                    <a:p>
                      <a:pPr>
                        <a:lnSpc>
                          <a:spcPct val="114000"/>
                        </a:lnSpc>
                        <a:spcAft>
                          <a:spcPts val="1200"/>
                        </a:spcAft>
                      </a:pPr>
                      <a:r>
                        <a:rPr lang="en-AU" sz="1600" dirty="0"/>
                        <a:t>Most gyms lose 50% of their new members in the first 6 months (Bureau of statistics) </a:t>
                      </a:r>
                    </a:p>
                  </a:txBody>
                  <a:tcPr/>
                </a:tc>
                <a:extLst>
                  <a:ext uri="{0D108BD9-81ED-4DB2-BD59-A6C34878D82A}">
                    <a16:rowId xmlns:a16="http://schemas.microsoft.com/office/drawing/2014/main" val="3883602379"/>
                  </a:ext>
                </a:extLst>
              </a:tr>
              <a:tr h="638176">
                <a:tc>
                  <a:txBody>
                    <a:bodyPr/>
                    <a:lstStyle/>
                    <a:p>
                      <a:pPr>
                        <a:lnSpc>
                          <a:spcPct val="114000"/>
                        </a:lnSpc>
                        <a:spcAft>
                          <a:spcPts val="1200"/>
                        </a:spcAft>
                      </a:pPr>
                      <a:r>
                        <a:rPr lang="en-AU" sz="1600" dirty="0"/>
                        <a:t>At our family gatherings we always drink ‘</a:t>
                      </a:r>
                      <a:r>
                        <a:rPr lang="en-AU" sz="1600" dirty="0" err="1"/>
                        <a:t>Sequeez</a:t>
                      </a:r>
                      <a:r>
                        <a:rPr lang="en-AU" sz="1600" dirty="0"/>
                        <a:t>’ orange cordial. It is so good you should drink it!</a:t>
                      </a:r>
                    </a:p>
                  </a:txBody>
                  <a:tcPr/>
                </a:tc>
                <a:tc>
                  <a:txBody>
                    <a:bodyPr/>
                    <a:lstStyle/>
                    <a:p>
                      <a:pPr>
                        <a:lnSpc>
                          <a:spcPct val="114000"/>
                        </a:lnSpc>
                        <a:spcAft>
                          <a:spcPts val="1200"/>
                        </a:spcAft>
                      </a:pPr>
                      <a:endParaRPr lang="en-AU" sz="1600" dirty="0"/>
                    </a:p>
                  </a:txBody>
                  <a:tcPr/>
                </a:tc>
                <a:extLst>
                  <a:ext uri="{0D108BD9-81ED-4DB2-BD59-A6C34878D82A}">
                    <a16:rowId xmlns:a16="http://schemas.microsoft.com/office/drawing/2014/main" val="1122159990"/>
                  </a:ext>
                </a:extLst>
              </a:tr>
              <a:tr h="638176">
                <a:tc>
                  <a:txBody>
                    <a:bodyPr/>
                    <a:lstStyle/>
                    <a:p>
                      <a:pPr>
                        <a:lnSpc>
                          <a:spcPct val="114000"/>
                        </a:lnSpc>
                        <a:spcAft>
                          <a:spcPts val="1200"/>
                        </a:spcAft>
                      </a:pPr>
                      <a:r>
                        <a:rPr lang="en-AU" sz="1600" dirty="0"/>
                        <a:t>60% of dentists agree that Crest whitening toothpaste is the most effective in cleaning teeth.</a:t>
                      </a:r>
                    </a:p>
                  </a:txBody>
                  <a:tcPr/>
                </a:tc>
                <a:tc>
                  <a:txBody>
                    <a:bodyPr/>
                    <a:lstStyle/>
                    <a:p>
                      <a:pPr>
                        <a:lnSpc>
                          <a:spcPct val="114000"/>
                        </a:lnSpc>
                        <a:spcAft>
                          <a:spcPts val="1200"/>
                        </a:spcAft>
                      </a:pPr>
                      <a:endParaRPr lang="en-AU" sz="1600" dirty="0"/>
                    </a:p>
                  </a:txBody>
                  <a:tcPr/>
                </a:tc>
                <a:extLst>
                  <a:ext uri="{0D108BD9-81ED-4DB2-BD59-A6C34878D82A}">
                    <a16:rowId xmlns:a16="http://schemas.microsoft.com/office/drawing/2014/main" val="3085133755"/>
                  </a:ext>
                </a:extLst>
              </a:tr>
            </a:tbl>
          </a:graphicData>
        </a:graphic>
      </p:graphicFrame>
      <p:sp>
        <p:nvSpPr>
          <p:cNvPr id="3" name="Slide Number Placeholder 2">
            <a:extLst>
              <a:ext uri="{FF2B5EF4-FFF2-40B4-BE49-F238E27FC236}">
                <a16:creationId xmlns:a16="http://schemas.microsoft.com/office/drawing/2014/main" id="{EC2A0E35-2D81-66C9-8E2D-D77DE2B1B7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30534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chemeClr val="accent4"/>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chemeClr val="accent4"/>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sz="1100" dirty="0">
                <a:latin typeface="+mj-lt"/>
                <a:hlinkClick r:id="rId5"/>
              </a:rPr>
              <a:t>English K–10 Syllabus</a:t>
            </a:r>
            <a:r>
              <a:rPr lang="en-AU" sz="1100" dirty="0">
                <a:latin typeface="+mj-lt"/>
              </a:rPr>
              <a:t> © NSW Education Standards Authority (NESA) for and on behalf of the Crown in right of the State of New South Wales, 2022.</a:t>
            </a:r>
          </a:p>
          <a:p>
            <a:pPr>
              <a:spcAft>
                <a:spcPts val="600"/>
              </a:spcAft>
            </a:pPr>
            <a:r>
              <a:rPr lang="en-AU" sz="1100" dirty="0">
                <a:latin typeface="+mj-lt"/>
                <a:cs typeface="Arial" panose="020B0604020202020204" pitchFamily="34" charset="0"/>
              </a:rPr>
              <a:t>AERO (Australian Education Research Organisation) (2024a) </a:t>
            </a:r>
            <a:r>
              <a:rPr lang="en-AU" sz="1100" dirty="0">
                <a:latin typeface="+mj-lt"/>
                <a:cs typeface="Arial" panose="020B0604020202020204" pitchFamily="34" charset="0"/>
                <a:hlinkClick r:id="rId6"/>
              </a:rPr>
              <a:t>Explain learning objectives</a:t>
            </a:r>
            <a:r>
              <a:rPr lang="en-AU" sz="1100" dirty="0">
                <a:latin typeface="+mj-lt"/>
                <a:cs typeface="Arial" panose="020B0604020202020204" pitchFamily="34" charset="0"/>
              </a:rPr>
              <a:t>, AERO website, accessed 16 April 2024.</a:t>
            </a:r>
          </a:p>
          <a:p>
            <a:pPr>
              <a:spcAft>
                <a:spcPts val="600"/>
              </a:spcAft>
            </a:pPr>
            <a:r>
              <a:rPr lang="en-AU" sz="1100" dirty="0">
                <a:latin typeface="+mj-lt"/>
                <a:cs typeface="Arial" panose="020B0604020202020204" pitchFamily="34" charset="0"/>
              </a:rPr>
              <a:t>AERO (Australian Education Research Organisation) (2024b) </a:t>
            </a:r>
            <a:r>
              <a:rPr lang="en-AU" sz="1100" dirty="0">
                <a:latin typeface="+mj-lt"/>
                <a:cs typeface="Arial" panose="020B0604020202020204" pitchFamily="34" charset="0"/>
                <a:hlinkClick r:id="rId7"/>
              </a:rPr>
              <a:t>Why explicit instruction works</a:t>
            </a:r>
            <a:r>
              <a:rPr lang="en-AU" sz="1100" dirty="0">
                <a:latin typeface="+mj-lt"/>
                <a:cs typeface="Arial" panose="020B0604020202020204" pitchFamily="34" charset="0"/>
              </a:rPr>
              <a:t>, AERO website, accessed 16 April 2024.</a:t>
            </a:r>
          </a:p>
          <a:p>
            <a:pPr>
              <a:spcAft>
                <a:spcPts val="600"/>
              </a:spcAft>
            </a:pPr>
            <a:r>
              <a:rPr lang="en-AU" sz="1100" dirty="0">
                <a:latin typeface="+mj-lt"/>
                <a:cs typeface="Arial" panose="020B0604020202020204" pitchFamily="34" charset="0"/>
              </a:rPr>
              <a:t>CESE (Centre for Education Statistics and Evaluation) (2017) </a:t>
            </a:r>
            <a:r>
              <a:rPr lang="en-AU" sz="1100" dirty="0">
                <a:latin typeface="+mj-lt"/>
                <a:cs typeface="Arial" panose="020B0604020202020204" pitchFamily="34" charset="0"/>
                <a:hlinkClick r:id="rId8"/>
              </a:rPr>
              <a:t>Cognitive load theory: Research that teachers really need to understand</a:t>
            </a:r>
            <a:r>
              <a:rPr lang="en-AU" sz="1100" dirty="0">
                <a:latin typeface="+mj-lt"/>
                <a:cs typeface="Arial" panose="020B0604020202020204" pitchFamily="34" charset="0"/>
              </a:rPr>
              <a:t>, NSW Department of Education, accessed 16 April 2024.</a:t>
            </a:r>
          </a:p>
          <a:p>
            <a:r>
              <a:rPr lang="en-AU" sz="1100" dirty="0">
                <a:latin typeface="+mj-lt"/>
                <a:cs typeface="Arial" panose="020B0604020202020204" pitchFamily="34" charset="0"/>
              </a:rPr>
              <a:t>Griffin P (2018) Assessment for teaching, Cambridge University Press.</a:t>
            </a:r>
          </a:p>
          <a:p>
            <a:r>
              <a:rPr lang="en-AU" sz="1100" dirty="0">
                <a:effectLst/>
                <a:latin typeface="+mj-lt"/>
              </a:rPr>
              <a:t>NESA (2024) ‘</a:t>
            </a:r>
            <a:r>
              <a:rPr lang="en-AU" sz="1100" dirty="0">
                <a:effectLst/>
                <a:latin typeface="+mj-lt"/>
                <a:hlinkClick r:id="rId9"/>
              </a:rPr>
              <a:t>Glossary</a:t>
            </a:r>
            <a:r>
              <a:rPr lang="en-AU" sz="1100" dirty="0">
                <a:effectLst/>
                <a:latin typeface="+mj-lt"/>
              </a:rPr>
              <a:t>’, </a:t>
            </a:r>
            <a:r>
              <a:rPr lang="en-AU" sz="1100" i="1" dirty="0">
                <a:effectLst/>
                <a:latin typeface="+mj-lt"/>
              </a:rPr>
              <a:t>Resources</a:t>
            </a:r>
            <a:r>
              <a:rPr lang="en-AU" sz="1100" dirty="0">
                <a:effectLst/>
                <a:latin typeface="+mj-lt"/>
              </a:rPr>
              <a:t>, NESA website, accessed 23 September 2024.</a:t>
            </a:r>
          </a:p>
          <a:p>
            <a:r>
              <a:rPr lang="en-US" sz="1100" dirty="0">
                <a:latin typeface="+mj-lt"/>
                <a:cs typeface="Arial" panose="020B0604020202020204" pitchFamily="34" charset="0"/>
              </a:rPr>
              <a:t>State of New South Wales (Department of Education) (2024) </a:t>
            </a:r>
            <a:r>
              <a:rPr lang="en-US" sz="1100" i="1" dirty="0">
                <a:latin typeface="+mj-lt"/>
                <a:cs typeface="Arial" panose="020B0604020202020204" pitchFamily="34" charset="0"/>
                <a:hlinkClick r:id="rId10"/>
              </a:rPr>
              <a:t>Explicit teaching strategies</a:t>
            </a:r>
            <a:r>
              <a:rPr lang="en-US" sz="1100" dirty="0">
                <a:latin typeface="+mj-lt"/>
                <a:cs typeface="Arial" panose="020B0604020202020204" pitchFamily="34" charset="0"/>
              </a:rPr>
              <a:t>, NSW Department of Education website, accessed 2 August 2024.</a:t>
            </a:r>
            <a:endParaRPr lang="en-AU" sz="1100" dirty="0">
              <a:latin typeface="+mj-lt"/>
              <a:cs typeface="Arial" panose="020B060402020202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panose="020B0604020202020204" pitchFamily="34" charset="0"/>
              </a:rPr>
              <a:t>Sharing learning intentions</a:t>
            </a:r>
          </a:p>
        </p:txBody>
      </p:sp>
      <p:sp>
        <p:nvSpPr>
          <p:cNvPr id="2" name="Footer Placeholder 1">
            <a:extLst>
              <a:ext uri="{FF2B5EF4-FFF2-40B4-BE49-F238E27FC236}">
                <a16:creationId xmlns:a16="http://schemas.microsoft.com/office/drawing/2014/main" id="{ABF7F5F7-D5D2-9D2E-58C3-1DFEBBEF6BCA}"/>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(1)</a:t>
            </a:r>
          </a:p>
        </p:txBody>
      </p:sp>
      <p:sp>
        <p:nvSpPr>
          <p:cNvPr id="4" name="Picture Placeholder 3">
            <a:extLst>
              <a:ext uri="{FF2B5EF4-FFF2-40B4-BE49-F238E27FC236}">
                <a16:creationId xmlns:a16="http://schemas.microsoft.com/office/drawing/2014/main" id="{1140497B-4D40-C079-B0A4-6484C13DE7D0}"/>
              </a:ext>
            </a:extLst>
          </p:cNvPr>
          <p:cNvSpPr>
            <a:spLocks noGrp="1"/>
          </p:cNvSpPr>
          <p:nvPr>
            <p:ph type="pic" sz="quarter" idx="13"/>
          </p:nvPr>
        </p:nvSpPr>
        <p:spPr/>
        <p:txBody>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u</a:t>
            </a:r>
            <a:r>
              <a:rPr kumimoji="0" lang="en-AU" sz="2000" u="none" strike="noStrike" kern="1200" cap="none" spc="0" normalizeH="0" baseline="0" noProof="0" dirty="0" err="1">
                <a:ln>
                  <a:noFill/>
                </a:ln>
                <a:solidFill>
                  <a:srgbClr val="002664"/>
                </a:solidFill>
                <a:effectLst/>
                <a:uLnTx/>
                <a:uFillTx/>
                <a:latin typeface="Arial" panose="020B0604020202020204" pitchFamily="34" charset="0"/>
                <a:cs typeface="Arial" panose="020B0604020202020204" pitchFamily="34" charset="0"/>
              </a:rPr>
              <a:t>nderstand</a:t>
            </a:r>
            <a:r>
              <a:rPr kumimoji="0" lang="en-AU"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 the effect of persuasive writing techniques in establishing relationships between author and audience</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a</a:t>
            </a:r>
            <a:r>
              <a:rPr kumimoji="0" lang="en-AU" sz="2000" u="none" strike="noStrike" kern="1200" cap="none" spc="0" normalizeH="0" baseline="0" noProof="0" dirty="0" err="1">
                <a:ln>
                  <a:noFill/>
                </a:ln>
                <a:solidFill>
                  <a:srgbClr val="002664"/>
                </a:solidFill>
                <a:effectLst/>
                <a:uLnTx/>
                <a:uFillTx/>
                <a:latin typeface="Arial" panose="020B0604020202020204" pitchFamily="34" charset="0"/>
                <a:cs typeface="Arial" panose="020B0604020202020204" pitchFamily="34" charset="0"/>
              </a:rPr>
              <a:t>nalyse</a:t>
            </a:r>
            <a:r>
              <a:rPr kumimoji="0" lang="en-AU"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 how authors communicate their purpose in persuasive texts through the selection of deliberate textual features – specifically persuasive language.</a:t>
            </a:r>
          </a:p>
          <a:p>
            <a:pPr marL="0" marR="0" lvl="0" indent="0" algn="l" defTabSz="609585" rtl="0" eaLnBrk="1" fontAlgn="auto" latinLnBrk="0" hangingPunct="1">
              <a:lnSpc>
                <a:spcPct val="300000"/>
              </a:lnSpc>
              <a:spcBef>
                <a:spcPts val="0"/>
              </a:spcBef>
              <a:spcAft>
                <a:spcPts val="0"/>
              </a:spcAft>
              <a:buClrTx/>
              <a:buSzTx/>
              <a:buFontTx/>
              <a:buNone/>
              <a:tabLst/>
              <a:defRPr/>
            </a:pPr>
            <a:r>
              <a:rPr kumimoji="0" lang="en-AU" sz="2000" b="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We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3357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Gradual </a:t>
            </a:r>
            <a:r>
              <a:rPr lang="en-US" dirty="0">
                <a:latin typeface="+mj-lt"/>
                <a:cs typeface="Arial" panose="020B0604020202020204" pitchFamily="34" charset="0"/>
              </a:rPr>
              <a:t>release</a:t>
            </a:r>
            <a:r>
              <a:rPr lang="en-US" dirty="0">
                <a:latin typeface="Arial" panose="020B0604020202020204" pitchFamily="34" charset="0"/>
                <a:cs typeface="Arial" panose="020B0604020202020204" pitchFamily="34" charset="0"/>
              </a:rPr>
              <a:t> of responsibility</a:t>
            </a:r>
            <a:endParaRPr lang="en-AU"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0A88CA8-B477-09B9-1C4D-6A8B9E755598}"/>
              </a:ext>
            </a:extLst>
          </p:cNvPr>
          <p:cNvSpPr txBox="1">
            <a:spLocks/>
          </p:cNvSpPr>
          <p:nvPr/>
        </p:nvSpPr>
        <p:spPr>
          <a:xfrm>
            <a:off x="539999" y="359997"/>
            <a:ext cx="2834572" cy="277237"/>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5206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solidFill>
                  <a:schemeClr val="accent1"/>
                </a:solidFill>
              </a:rPr>
              <a:t>Emotive appeals </a:t>
            </a:r>
            <a:r>
              <a:rPr lang="en-AU" dirty="0">
                <a:solidFill>
                  <a:schemeClr val="accent4"/>
                </a:solidFill>
              </a:rPr>
              <a:t>(1)</a:t>
            </a:r>
          </a:p>
        </p:txBody>
      </p:sp>
    </p:spTree>
    <p:extLst>
      <p:ext uri="{BB962C8B-B14F-4D97-AF65-F5344CB8AC3E}">
        <p14:creationId xmlns:p14="http://schemas.microsoft.com/office/powerpoint/2010/main" val="39047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06C-24DC-E231-877D-97F5912B09AF}"/>
              </a:ext>
            </a:extLst>
          </p:cNvPr>
          <p:cNvSpPr>
            <a:spLocks noGrp="1"/>
          </p:cNvSpPr>
          <p:nvPr>
            <p:ph type="title"/>
          </p:nvPr>
        </p:nvSpPr>
        <p:spPr/>
        <p:txBody>
          <a:bodyPr/>
          <a:lstStyle/>
          <a:p>
            <a:r>
              <a:rPr lang="en-AU" dirty="0">
                <a:latin typeface="+mj-lt"/>
              </a:rPr>
              <a:t>Emotive appeals </a:t>
            </a:r>
            <a:r>
              <a:rPr lang="en-AU" dirty="0">
                <a:solidFill>
                  <a:schemeClr val="bg1"/>
                </a:solidFill>
                <a:latin typeface="+mj-lt"/>
              </a:rPr>
              <a:t>(2)</a:t>
            </a:r>
          </a:p>
        </p:txBody>
      </p:sp>
      <p:sp>
        <p:nvSpPr>
          <p:cNvPr id="3" name="Content Placeholder 2">
            <a:extLst>
              <a:ext uri="{FF2B5EF4-FFF2-40B4-BE49-F238E27FC236}">
                <a16:creationId xmlns:a16="http://schemas.microsoft.com/office/drawing/2014/main" id="{93958CAC-EAFF-DF04-6823-F934C3AB35E2}"/>
              </a:ext>
            </a:extLst>
          </p:cNvPr>
          <p:cNvSpPr>
            <a:spLocks noGrp="1"/>
          </p:cNvSpPr>
          <p:nvPr>
            <p:ph type="body" sz="quarter" idx="18"/>
          </p:nvPr>
        </p:nvSpPr>
        <p:spPr/>
        <p:txBody>
          <a:bodyPr/>
          <a:lstStyle/>
          <a:p>
            <a:r>
              <a:rPr lang="en-AU" dirty="0">
                <a:latin typeface="+mj-lt"/>
              </a:rPr>
              <a:t>Definition</a:t>
            </a:r>
          </a:p>
        </p:txBody>
      </p:sp>
      <p:sp>
        <p:nvSpPr>
          <p:cNvPr id="5" name="Text Placeholder 4">
            <a:extLst>
              <a:ext uri="{FF2B5EF4-FFF2-40B4-BE49-F238E27FC236}">
                <a16:creationId xmlns:a16="http://schemas.microsoft.com/office/drawing/2014/main" id="{99C68926-4AD2-CA38-A2C3-12CDBF60FCF2}"/>
              </a:ext>
            </a:extLst>
          </p:cNvPr>
          <p:cNvSpPr>
            <a:spLocks noGrp="1"/>
          </p:cNvSpPr>
          <p:nvPr>
            <p:ph type="body" sz="quarter" idx="17"/>
          </p:nvPr>
        </p:nvSpPr>
        <p:spPr/>
        <p:txBody>
          <a:bodyPr/>
          <a:lstStyle/>
          <a:p>
            <a:r>
              <a:rPr lang="en-AU" dirty="0">
                <a:latin typeface="+mn-lt"/>
              </a:rPr>
              <a:t>Emotive appeals are </a:t>
            </a:r>
            <a:r>
              <a:rPr lang="en-AU" b="1" dirty="0">
                <a:latin typeface="+mn-lt"/>
              </a:rPr>
              <a:t>rhetorical strategies </a:t>
            </a:r>
            <a:r>
              <a:rPr lang="en-AU" dirty="0">
                <a:latin typeface="+mn-lt"/>
              </a:rPr>
              <a:t>used in </a:t>
            </a:r>
            <a:r>
              <a:rPr lang="en-AU" b="1" dirty="0">
                <a:latin typeface="+mn-lt"/>
              </a:rPr>
              <a:t>persuasive communication</a:t>
            </a:r>
            <a:r>
              <a:rPr lang="en-AU" dirty="0">
                <a:latin typeface="+mn-lt"/>
              </a:rPr>
              <a:t>, such as advertising and political discourse. These appeals aim to </a:t>
            </a:r>
            <a:r>
              <a:rPr lang="en-AU" b="1" dirty="0">
                <a:latin typeface="+mn-lt"/>
              </a:rPr>
              <a:t>evoke feelings </a:t>
            </a:r>
            <a:r>
              <a:rPr lang="en-AU" dirty="0">
                <a:latin typeface="+mn-lt"/>
              </a:rPr>
              <a:t>in the audience, relying on emotions rather than logic or facts. They can take various forms, including humour, nostalgia, personal pride, love for family and children, patriotism and even desire. Advertisers often use </a:t>
            </a:r>
            <a:r>
              <a:rPr lang="en-AU" b="1" dirty="0">
                <a:latin typeface="+mn-lt"/>
              </a:rPr>
              <a:t>positive emotive appeals </a:t>
            </a:r>
            <a:r>
              <a:rPr lang="en-AU" dirty="0">
                <a:latin typeface="+mn-lt"/>
              </a:rPr>
              <a:t>to create a </a:t>
            </a:r>
            <a:r>
              <a:rPr lang="en-AU" b="1" dirty="0">
                <a:latin typeface="+mn-lt"/>
              </a:rPr>
              <a:t>bond between the audience</a:t>
            </a:r>
            <a:r>
              <a:rPr lang="en-AU" dirty="0">
                <a:latin typeface="+mn-lt"/>
              </a:rPr>
              <a:t> and a brand, individual or political party. However, emotive appeals can also be </a:t>
            </a:r>
            <a:r>
              <a:rPr lang="en-AU" b="1" dirty="0">
                <a:latin typeface="+mn-lt"/>
              </a:rPr>
              <a:t>negative</a:t>
            </a:r>
            <a:r>
              <a:rPr lang="en-AU" dirty="0">
                <a:latin typeface="+mn-lt"/>
              </a:rPr>
              <a:t>, such as fear appeals or guilt appeals.</a:t>
            </a:r>
          </a:p>
        </p:txBody>
      </p:sp>
      <p:sp>
        <p:nvSpPr>
          <p:cNvPr id="4" name="Slide Number Placeholder 3">
            <a:extLst>
              <a:ext uri="{FF2B5EF4-FFF2-40B4-BE49-F238E27FC236}">
                <a16:creationId xmlns:a16="http://schemas.microsoft.com/office/drawing/2014/main" id="{46A1166D-F6EA-4B9B-A369-CD7A6D9BF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1024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B06C-24DC-E231-877D-97F5912B09AF}"/>
              </a:ext>
            </a:extLst>
          </p:cNvPr>
          <p:cNvSpPr>
            <a:spLocks noGrp="1"/>
          </p:cNvSpPr>
          <p:nvPr>
            <p:ph type="title"/>
          </p:nvPr>
        </p:nvSpPr>
        <p:spPr/>
        <p:txBody>
          <a:bodyPr/>
          <a:lstStyle/>
          <a:p>
            <a:r>
              <a:rPr lang="en-AU" dirty="0">
                <a:latin typeface="+mj-lt"/>
              </a:rPr>
              <a:t>Emotive appeals </a:t>
            </a:r>
            <a:r>
              <a:rPr lang="en-AU" dirty="0">
                <a:solidFill>
                  <a:schemeClr val="bg1"/>
                </a:solidFill>
                <a:latin typeface="+mj-lt"/>
              </a:rPr>
              <a:t>(3)</a:t>
            </a:r>
          </a:p>
        </p:txBody>
      </p:sp>
      <p:sp>
        <p:nvSpPr>
          <p:cNvPr id="3" name="Content Placeholder 2">
            <a:extLst>
              <a:ext uri="{FF2B5EF4-FFF2-40B4-BE49-F238E27FC236}">
                <a16:creationId xmlns:a16="http://schemas.microsoft.com/office/drawing/2014/main" id="{93958CAC-EAFF-DF04-6823-F934C3AB35E2}"/>
              </a:ext>
            </a:extLst>
          </p:cNvPr>
          <p:cNvSpPr>
            <a:spLocks noGrp="1"/>
          </p:cNvSpPr>
          <p:nvPr>
            <p:ph type="body" sz="quarter" idx="18"/>
          </p:nvPr>
        </p:nvSpPr>
        <p:spPr/>
        <p:txBody>
          <a:bodyPr/>
          <a:lstStyle/>
          <a:p>
            <a:r>
              <a:rPr lang="en-AU" dirty="0">
                <a:latin typeface="+mj-lt"/>
              </a:rPr>
              <a:t>PAS (problem, agitate, solve) formulae</a:t>
            </a:r>
          </a:p>
        </p:txBody>
      </p:sp>
      <p:sp>
        <p:nvSpPr>
          <p:cNvPr id="5" name="Text Placeholder 4">
            <a:extLst>
              <a:ext uri="{FF2B5EF4-FFF2-40B4-BE49-F238E27FC236}">
                <a16:creationId xmlns:a16="http://schemas.microsoft.com/office/drawing/2014/main" id="{99C68926-4AD2-CA38-A2C3-12CDBF60FCF2}"/>
              </a:ext>
            </a:extLst>
          </p:cNvPr>
          <p:cNvSpPr>
            <a:spLocks noGrp="1"/>
          </p:cNvSpPr>
          <p:nvPr>
            <p:ph type="body" sz="quarter" idx="17"/>
          </p:nvPr>
        </p:nvSpPr>
        <p:spPr/>
        <p:txBody>
          <a:bodyPr/>
          <a:lstStyle/>
          <a:p>
            <a:r>
              <a:rPr lang="en-AU" b="1" dirty="0">
                <a:latin typeface="+mn-lt"/>
              </a:rPr>
              <a:t>Problem </a:t>
            </a:r>
            <a:r>
              <a:rPr lang="en-AU" dirty="0">
                <a:latin typeface="+mn-lt"/>
              </a:rPr>
              <a:t>–</a:t>
            </a:r>
            <a:r>
              <a:rPr lang="en-AU" b="1" dirty="0">
                <a:latin typeface="+mn-lt"/>
              </a:rPr>
              <a:t> </a:t>
            </a:r>
            <a:r>
              <a:rPr lang="en-AU" dirty="0">
                <a:latin typeface="+mn-lt"/>
              </a:rPr>
              <a:t>The advertiser/persuader first identifies a problem that the target audience is facing. This should be a problem that the product or service can solve.</a:t>
            </a:r>
          </a:p>
          <a:p>
            <a:r>
              <a:rPr lang="en-AU" b="1" dirty="0">
                <a:latin typeface="+mn-lt"/>
              </a:rPr>
              <a:t>Agitate </a:t>
            </a:r>
            <a:r>
              <a:rPr lang="en-AU" dirty="0">
                <a:latin typeface="+mn-lt"/>
              </a:rPr>
              <a:t>–</a:t>
            </a:r>
            <a:r>
              <a:rPr lang="en-AU" b="1" dirty="0">
                <a:latin typeface="+mn-lt"/>
              </a:rPr>
              <a:t> </a:t>
            </a:r>
            <a:r>
              <a:rPr lang="en-AU" dirty="0">
                <a:latin typeface="+mn-lt"/>
              </a:rPr>
              <a:t>The advertiser/persuader then agitates the problem, making it seem bigger and more urgent. This is done to evoke emotions in the audience and make them feel the need for a solution more acutely.</a:t>
            </a:r>
          </a:p>
          <a:p>
            <a:r>
              <a:rPr lang="en-AU" b="1" dirty="0">
                <a:latin typeface="+mn-lt"/>
              </a:rPr>
              <a:t>Solve </a:t>
            </a:r>
            <a:r>
              <a:rPr lang="en-AU" dirty="0">
                <a:latin typeface="+mn-lt"/>
              </a:rPr>
              <a:t>–</a:t>
            </a:r>
            <a:r>
              <a:rPr lang="en-AU" b="1" dirty="0">
                <a:latin typeface="+mn-lt"/>
              </a:rPr>
              <a:t> </a:t>
            </a:r>
            <a:r>
              <a:rPr lang="en-AU" dirty="0">
                <a:latin typeface="+mn-lt"/>
              </a:rPr>
              <a:t>Finally, the advertiser/persuader presents the product or service as the solution to the problem. This step should clearly demonstrate how the product or service can solve the problem and alleviate the audience’s emotional distress.</a:t>
            </a:r>
          </a:p>
        </p:txBody>
      </p:sp>
      <p:sp>
        <p:nvSpPr>
          <p:cNvPr id="4" name="Slide Number Placeholder 3">
            <a:extLst>
              <a:ext uri="{FF2B5EF4-FFF2-40B4-BE49-F238E27FC236}">
                <a16:creationId xmlns:a16="http://schemas.microsoft.com/office/drawing/2014/main" id="{46A1166D-F6EA-4B9B-A369-CD7A6D9BF9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3175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Adverbs-ET-powerpoint</Template>
  <TotalTime>0</TotalTime>
  <Words>5118</Words>
  <Application>Microsoft Office PowerPoint</Application>
  <PresentationFormat>Widescreen</PresentationFormat>
  <Paragraphs>315</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Arial,Sans-Serif</vt:lpstr>
      <vt:lpstr>Times New Roman</vt:lpstr>
      <vt:lpstr>Public Sans ExtraBold</vt:lpstr>
      <vt:lpstr>Public Sans</vt:lpstr>
      <vt:lpstr>Arial</vt:lpstr>
      <vt:lpstr>Public Sans SemiBold</vt:lpstr>
      <vt:lpstr>Calibri</vt:lpstr>
      <vt:lpstr>1_NSWG Corporate</vt:lpstr>
      <vt:lpstr>Instructions for use</vt:lpstr>
      <vt:lpstr>From page to stage – Year 8, Term 3</vt:lpstr>
      <vt:lpstr>Lessons</vt:lpstr>
      <vt:lpstr>Sharing learning intentions</vt:lpstr>
      <vt:lpstr>Learning intentions and success criteria (1)</vt:lpstr>
      <vt:lpstr>Gradual release of responsibility</vt:lpstr>
      <vt:lpstr>Emotive appeals (1)</vt:lpstr>
      <vt:lpstr>Emotive appeals (2)</vt:lpstr>
      <vt:lpstr>Emotive appeals (3)</vt:lpstr>
      <vt:lpstr>Checking for understanding (1)</vt:lpstr>
      <vt:lpstr>Your turn (1)</vt:lpstr>
      <vt:lpstr>Inclusive language (1)</vt:lpstr>
      <vt:lpstr>Inclusive language (2)</vt:lpstr>
      <vt:lpstr>Inclusive language (3)</vt:lpstr>
      <vt:lpstr>Checking for understanding (2)</vt:lpstr>
      <vt:lpstr>Your turn (2)</vt:lpstr>
      <vt:lpstr>Rhetorical questions (1)</vt:lpstr>
      <vt:lpstr>Rhetorical questions (2)</vt:lpstr>
      <vt:lpstr>Checking for understanding (3)</vt:lpstr>
      <vt:lpstr>Your turn (3)</vt:lpstr>
      <vt:lpstr>Emphasis – using repetition, cumulation and alliteration</vt:lpstr>
      <vt:lpstr>Emphasis</vt:lpstr>
      <vt:lpstr>Checking for understanding (4)</vt:lpstr>
      <vt:lpstr>Your turn (4)</vt:lpstr>
      <vt:lpstr>Evidence (1)</vt:lpstr>
      <vt:lpstr>Evidence (2)</vt:lpstr>
      <vt:lpstr>Your turn (5)</vt:lpstr>
      <vt:lpstr>Evidence (3)</vt:lpstr>
      <vt:lpstr>Evidence (4)</vt:lpstr>
      <vt:lpstr>Checking for understanding (5)</vt:lpstr>
      <vt:lpstr>Your turn – checking for understanding </vt:lpstr>
      <vt:lpstr>Your turn – considering counter argument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persuasive writing forms and features – Phase 1, activity 9</dc:title>
  <dc:creator>NSW Department of Education</dc:creator>
  <dcterms:created xsi:type="dcterms:W3CDTF">2024-10-09T22:21:33Z</dcterms:created>
  <dcterms:modified xsi:type="dcterms:W3CDTF">2024-10-09T22:22:17Z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2024-10-09T22:22:15Z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a0499a96-25f5-47fe-a607-e6248ccba91e</vt:lpwstr>
  </property>
  <property fmtid="{D5CDD505-2E9C-101B-9397-08002B2CF9AE}" pid="8" name="MSIP_Label_b603dfd7-d93a-4381-a340-2995d8282205_ContentBits">
    <vt:lpwstr>0</vt:lpwstr>
  </property>
</Properties>
</file>