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40"/>
  </p:notesMasterIdLst>
  <p:handoutMasterIdLst>
    <p:handoutMasterId r:id="rId41"/>
  </p:handoutMasterIdLst>
  <p:sldIdLst>
    <p:sldId id="26381" r:id="rId2"/>
    <p:sldId id="266" r:id="rId3"/>
    <p:sldId id="26420" r:id="rId4"/>
    <p:sldId id="26383" r:id="rId5"/>
    <p:sldId id="26393" r:id="rId6"/>
    <p:sldId id="271" r:id="rId7"/>
    <p:sldId id="364" r:id="rId8"/>
    <p:sldId id="289" r:id="rId9"/>
    <p:sldId id="26375" r:id="rId10"/>
    <p:sldId id="26395" r:id="rId11"/>
    <p:sldId id="26399" r:id="rId12"/>
    <p:sldId id="26400" r:id="rId13"/>
    <p:sldId id="26397" r:id="rId14"/>
    <p:sldId id="26401" r:id="rId15"/>
    <p:sldId id="366" r:id="rId16"/>
    <p:sldId id="26403" r:id="rId17"/>
    <p:sldId id="26404" r:id="rId18"/>
    <p:sldId id="26421" r:id="rId19"/>
    <p:sldId id="26405" r:id="rId20"/>
    <p:sldId id="26407" r:id="rId21"/>
    <p:sldId id="26406" r:id="rId22"/>
    <p:sldId id="26394" r:id="rId23"/>
    <p:sldId id="26409" r:id="rId24"/>
    <p:sldId id="26408" r:id="rId25"/>
    <p:sldId id="26398" r:id="rId26"/>
    <p:sldId id="26412" r:id="rId27"/>
    <p:sldId id="26402" r:id="rId28"/>
    <p:sldId id="26417" r:id="rId29"/>
    <p:sldId id="26418" r:id="rId30"/>
    <p:sldId id="26419" r:id="rId31"/>
    <p:sldId id="26422" r:id="rId32"/>
    <p:sldId id="26416" r:id="rId33"/>
    <p:sldId id="26413" r:id="rId34"/>
    <p:sldId id="26414" r:id="rId35"/>
    <p:sldId id="26415" r:id="rId36"/>
    <p:sldId id="26365" r:id="rId37"/>
    <p:sldId id="360" r:id="rId38"/>
    <p:sldId id="361" r:id="rId39"/>
  </p:sldIdLst>
  <p:sldSz cx="12192000" cy="6858000"/>
  <p:notesSz cx="6858000" cy="9144000"/>
  <p:embeddedFontLst>
    <p:embeddedFont>
      <p:font typeface="Public Sans" pitchFamily="2" charset="0"/>
      <p:regular r:id="rId42"/>
      <p:bold r:id="rId43"/>
      <p:italic r:id="rId44"/>
      <p:boldItalic r:id="rId45"/>
    </p:embeddedFont>
  </p:embeddedFontLst>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 id="{7AD4B447-7F0D-42AF-0FDE-FAE33A397EB1}" name="Danielle De Redder" initials="" userId="S::Danielle.deRedder@det.nsw.edu.au::90c2f8e5-e57e-4891-92e6-f485cbc59344" providerId="AD"/>
  <p188:author id="{1B9AE479-94A8-1CA7-5801-61D0BC5792BC}" name="Sandrine Woo" initials="SW" userId="S::Sandrine.Woo@det.nsw.edu.au::54ed00b1-333b-4894-8cbd-7f4a7425a40f" providerId="AD"/>
  <p188:author id="{FAA49185-EE96-76D8-B997-27D35C680BEE}" name="Maureen O'Keefe" initials="MO" userId="S::Maureen.OKeefe5@det.nsw.edu.au::468623b9-9c4e-4b2f-9db4-30ddd450a219" providerId="AD"/>
  <p188:author id="{5D9A84EA-88A3-C9A9-52AF-AACDF0031BA4}" name="Tom Gyenes" initials="TG" userId="S::THOMAS.GYENES@det.nsw.edu.au::3f8fdeb7-5d44-4d3f-9372-de9698ef45d6"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51458"/>
    <a:srgbClr val="00ACC2"/>
    <a:srgbClr val="64BB47"/>
    <a:srgbClr val="E5F7FC"/>
    <a:srgbClr val="FBDBE7"/>
    <a:srgbClr val="FFFFFF"/>
    <a:srgbClr val="EDF9E0"/>
    <a:srgbClr val="63E2EF"/>
    <a:srgbClr val="00296C"/>
    <a:srgbClr val="146CF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5223AB8-BE4E-6849-A18A-E664A47627B1}" v="92" dt="2024-10-04T04:20:05.133"/>
  </p1510:revLst>
</p1510:revInfo>
</file>

<file path=ppt/tableStyles.xml><?xml version="1.0" encoding="utf-8"?>
<a:tblStyleLst xmlns:a="http://schemas.openxmlformats.org/drawingml/2006/main" def="{5A111915-BE36-4E01-A7E5-04B1672EAD3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271" autoAdjust="0"/>
    <p:restoredTop sz="73371" autoAdjust="0"/>
  </p:normalViewPr>
  <p:slideViewPr>
    <p:cSldViewPr snapToGrid="0">
      <p:cViewPr varScale="1">
        <p:scale>
          <a:sx n="78" d="100"/>
          <a:sy n="78" d="100"/>
        </p:scale>
        <p:origin x="1914" y="90"/>
      </p:cViewPr>
      <p:guideLst>
        <p:guide orient="horz" pos="2160"/>
        <p:guide pos="3863"/>
      </p:guideLst>
    </p:cSldViewPr>
  </p:slideViewPr>
  <p:outlineViewPr>
    <p:cViewPr>
      <p:scale>
        <a:sx n="33" d="100"/>
        <a:sy n="33" d="100"/>
      </p:scale>
      <p:origin x="0" y="-18344"/>
    </p:cViewPr>
  </p:outlineViewPr>
  <p:notesTextViewPr>
    <p:cViewPr>
      <p:scale>
        <a:sx n="1" d="1"/>
        <a:sy n="1" d="1"/>
      </p:scale>
      <p:origin x="0" y="0"/>
    </p:cViewPr>
  </p:notesTextViewPr>
  <p:sorterViewPr>
    <p:cViewPr>
      <p:scale>
        <a:sx n="100" d="100"/>
        <a:sy n="100" d="100"/>
      </p:scale>
      <p:origin x="0" y="0"/>
    </p:cViewPr>
  </p:sorterViewPr>
  <p:notesViewPr>
    <p:cSldViewPr snapToGrid="0">
      <p:cViewPr>
        <p:scale>
          <a:sx n="1" d="2"/>
          <a:sy n="1" d="2"/>
        </p:scale>
        <p:origin x="4548" y="106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1.fntdata"/><Relationship Id="rId47" Type="http://schemas.openxmlformats.org/officeDocument/2006/relationships/viewProps" Target="viewProps.xml"/><Relationship Id="rId50"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3.fntdata"/><Relationship Id="rId52" Type="http://schemas.microsoft.com/office/2018/10/relationships/authors" Targe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2.fntdata"/><Relationship Id="rId48" Type="http://schemas.openxmlformats.org/officeDocument/2006/relationships/theme" Target="theme/theme1.xml"/><Relationship Id="rId8" Type="http://schemas.openxmlformats.org/officeDocument/2006/relationships/slide" Target="slides/slide7.xml"/><Relationship Id="rId51" Type="http://schemas.microsoft.com/office/2015/10/relationships/revisionInfo" Target="revisionInfo.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ristopher Farlow" userId="1d6e7c80-f391-4c69-991c-b443ceeb1639" providerId="ADAL" clId="{8242F0B5-224B-4492-9255-052A468E305A}"/>
    <pc:docChg chg="modSld">
      <pc:chgData name="Christopher Farlow" userId="1d6e7c80-f391-4c69-991c-b443ceeb1639" providerId="ADAL" clId="{8242F0B5-224B-4492-9255-052A468E305A}" dt="2024-09-30T05:31:50.459" v="41" actId="20577"/>
      <pc:docMkLst>
        <pc:docMk/>
      </pc:docMkLst>
      <pc:sldChg chg="modSp mod">
        <pc:chgData name="Christopher Farlow" userId="1d6e7c80-f391-4c69-991c-b443ceeb1639" providerId="ADAL" clId="{8242F0B5-224B-4492-9255-052A468E305A}" dt="2024-09-30T05:09:47.012" v="38"/>
        <pc:sldMkLst>
          <pc:docMk/>
          <pc:sldMk cId="3218114721" sldId="266"/>
        </pc:sldMkLst>
        <pc:spChg chg="mod">
          <ac:chgData name="Christopher Farlow" userId="1d6e7c80-f391-4c69-991c-b443ceeb1639" providerId="ADAL" clId="{8242F0B5-224B-4492-9255-052A468E305A}" dt="2024-09-30T05:09:47.012" v="38"/>
          <ac:spMkLst>
            <pc:docMk/>
            <pc:sldMk cId="3218114721" sldId="266"/>
            <ac:spMk id="3" creationId="{2EF38185-B00A-9878-8E80-7D55E5647711}"/>
          </ac:spMkLst>
        </pc:spChg>
        <pc:spChg chg="mod">
          <ac:chgData name="Christopher Farlow" userId="1d6e7c80-f391-4c69-991c-b443ceeb1639" providerId="ADAL" clId="{8242F0B5-224B-4492-9255-052A468E305A}" dt="2024-09-30T05:09:41.637" v="37" actId="20577"/>
          <ac:spMkLst>
            <pc:docMk/>
            <pc:sldMk cId="3218114721" sldId="266"/>
            <ac:spMk id="10" creationId="{CA5E7E5A-B4C4-F5B9-98E5-6C838D018316}"/>
          </ac:spMkLst>
        </pc:spChg>
        <pc:spChg chg="mod">
          <ac:chgData name="Christopher Farlow" userId="1d6e7c80-f391-4c69-991c-b443ceeb1639" providerId="ADAL" clId="{8242F0B5-224B-4492-9255-052A468E305A}" dt="2024-09-30T05:09:21.245" v="21" actId="20577"/>
          <ac:spMkLst>
            <pc:docMk/>
            <pc:sldMk cId="3218114721" sldId="266"/>
            <ac:spMk id="11" creationId="{3D12AD43-6748-1D46-1B69-DCBF45A45856}"/>
          </ac:spMkLst>
        </pc:spChg>
      </pc:sldChg>
      <pc:sldChg chg="modSp mod">
        <pc:chgData name="Christopher Farlow" userId="1d6e7c80-f391-4c69-991c-b443ceeb1639" providerId="ADAL" clId="{8242F0B5-224B-4492-9255-052A468E305A}" dt="2024-09-30T05:31:50.459" v="41" actId="20577"/>
        <pc:sldMkLst>
          <pc:docMk/>
          <pc:sldMk cId="2296181027" sldId="26409"/>
        </pc:sldMkLst>
        <pc:spChg chg="mod">
          <ac:chgData name="Christopher Farlow" userId="1d6e7c80-f391-4c69-991c-b443ceeb1639" providerId="ADAL" clId="{8242F0B5-224B-4492-9255-052A468E305A}" dt="2024-09-30T05:31:50.459" v="41" actId="20577"/>
          <ac:spMkLst>
            <pc:docMk/>
            <pc:sldMk cId="2296181027" sldId="26409"/>
            <ac:spMk id="12" creationId="{02C3478F-FB08-D7AF-5F27-8D143FA97D4C}"/>
          </ac:spMkLst>
        </pc:spChg>
      </pc:sldChg>
    </pc:docChg>
  </pc:docChgLst>
  <pc:docChgLst>
    <pc:chgData name="Christopher Farlow" userId="1d6e7c80-f391-4c69-991c-b443ceeb1639" providerId="ADAL" clId="{45223AB8-BE4E-6849-A18A-E664A47627B1}"/>
    <pc:docChg chg="modSld">
      <pc:chgData name="Christopher Farlow" userId="1d6e7c80-f391-4c69-991c-b443ceeb1639" providerId="ADAL" clId="{45223AB8-BE4E-6849-A18A-E664A47627B1}" dt="2024-10-04T04:20:05.133" v="0" actId="931"/>
      <pc:docMkLst>
        <pc:docMk/>
      </pc:docMkLst>
      <pc:sldChg chg="addSp delSp modSp">
        <pc:chgData name="Christopher Farlow" userId="1d6e7c80-f391-4c69-991c-b443ceeb1639" providerId="ADAL" clId="{45223AB8-BE4E-6849-A18A-E664A47627B1}" dt="2024-10-04T04:20:05.133" v="0" actId="931"/>
        <pc:sldMkLst>
          <pc:docMk/>
          <pc:sldMk cId="3218114721" sldId="266"/>
        </pc:sldMkLst>
        <pc:spChg chg="del">
          <ac:chgData name="Christopher Farlow" userId="1d6e7c80-f391-4c69-991c-b443ceeb1639" providerId="ADAL" clId="{45223AB8-BE4E-6849-A18A-E664A47627B1}" dt="2024-10-04T04:20:05.133" v="0" actId="931"/>
          <ac:spMkLst>
            <pc:docMk/>
            <pc:sldMk cId="3218114721" sldId="266"/>
            <ac:spMk id="2" creationId="{BCBB44E6-1D9B-5185-AF7C-1BB9BB6D9839}"/>
          </ac:spMkLst>
        </pc:spChg>
        <pc:picChg chg="add mod">
          <ac:chgData name="Christopher Farlow" userId="1d6e7c80-f391-4c69-991c-b443ceeb1639" providerId="ADAL" clId="{45223AB8-BE4E-6849-A18A-E664A47627B1}" dt="2024-10-04T04:20:05.133" v="0" actId="931"/>
          <ac:picMkLst>
            <pc:docMk/>
            <pc:sldMk cId="3218114721" sldId="266"/>
            <ac:picMk id="5" creationId="{7C09B69A-36FE-E4E0-970F-F00E07DE1661}"/>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3F5A19-4E20-4EDB-9EC8-DF02AC748E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dirty="0">
              <a:latin typeface="Public Sans" pitchFamily="2" charset="0"/>
            </a:endParaRPr>
          </a:p>
        </p:txBody>
      </p:sp>
      <p:sp>
        <p:nvSpPr>
          <p:cNvPr id="3" name="Date Placeholder 2">
            <a:extLst>
              <a:ext uri="{FF2B5EF4-FFF2-40B4-BE49-F238E27FC236}">
                <a16:creationId xmlns:a16="http://schemas.microsoft.com/office/drawing/2014/main" id="{6F2B4FC2-E151-470D-9291-01D2A5A6D3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BF4B7B-ADA4-42BE-A113-1D67CA67812F}" type="datetimeFigureOut">
              <a:rPr lang="en-AU" smtClean="0">
                <a:latin typeface="Public Sans" pitchFamily="2" charset="0"/>
              </a:rPr>
              <a:t>9/10/2024</a:t>
            </a:fld>
            <a:endParaRPr lang="en-AU" dirty="0">
              <a:latin typeface="Public Sans" pitchFamily="2" charset="0"/>
            </a:endParaRPr>
          </a:p>
        </p:txBody>
      </p:sp>
      <p:sp>
        <p:nvSpPr>
          <p:cNvPr id="4" name="Footer Placeholder 3">
            <a:extLst>
              <a:ext uri="{FF2B5EF4-FFF2-40B4-BE49-F238E27FC236}">
                <a16:creationId xmlns:a16="http://schemas.microsoft.com/office/drawing/2014/main" id="{2F07DE46-ED0B-49F3-8199-C129451A46B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dirty="0">
              <a:latin typeface="Public Sans" pitchFamily="2" charset="0"/>
            </a:endParaRPr>
          </a:p>
        </p:txBody>
      </p:sp>
      <p:sp>
        <p:nvSpPr>
          <p:cNvPr id="5" name="Slide Number Placeholder 4">
            <a:extLst>
              <a:ext uri="{FF2B5EF4-FFF2-40B4-BE49-F238E27FC236}">
                <a16:creationId xmlns:a16="http://schemas.microsoft.com/office/drawing/2014/main" id="{56DA6684-5527-4DB9-88B5-C4F66FB5F78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AF8501-5769-46EC-B8B9-363B75FA9999}" type="slidenum">
              <a:rPr lang="en-AU" smtClean="0">
                <a:latin typeface="Public Sans" pitchFamily="2" charset="0"/>
              </a:rPr>
              <a:t>‹#›</a:t>
            </a:fld>
            <a:endParaRPr lang="en-AU" dirty="0">
              <a:latin typeface="Public Sans" pitchFamily="2" charset="0"/>
            </a:endParaRPr>
          </a:p>
        </p:txBody>
      </p:sp>
    </p:spTree>
    <p:extLst>
      <p:ext uri="{BB962C8B-B14F-4D97-AF65-F5344CB8AC3E}">
        <p14:creationId xmlns:p14="http://schemas.microsoft.com/office/powerpoint/2010/main" val="4144793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Public Sans" pitchFamily="2" charset="0"/>
              </a:defRPr>
            </a:lvl1pPr>
          </a:lstStyle>
          <a:p>
            <a:endParaRPr lang="en-AU"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Public Sans" pitchFamily="2" charset="0"/>
              </a:defRPr>
            </a:lvl1pPr>
          </a:lstStyle>
          <a:p>
            <a:fld id="{EC6F825C-382E-4C1A-82AB-BCE4AFD21ABE}" type="datetimeFigureOut">
              <a:rPr lang="en-AU" smtClean="0"/>
              <a:pPr/>
              <a:t>9/10/2024</a:t>
            </a:fld>
            <a:endParaRPr lang="en-AU"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Public Sans" pitchFamily="2" charset="0"/>
              </a:defRPr>
            </a:lvl1pPr>
          </a:lstStyle>
          <a:p>
            <a:endParaRPr lang="en-AU"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Public Sans" pitchFamily="2" charset="0"/>
              </a:defRPr>
            </a:lvl1pPr>
          </a:lstStyle>
          <a:p>
            <a:fld id="{B07158C4-A119-4B78-9DE8-A50001BC31DC}" type="slidenum">
              <a:rPr lang="en-AU" smtClean="0"/>
              <a:pPr/>
              <a:t>‹#›</a:t>
            </a:fld>
            <a:endParaRPr lang="en-AU" dirty="0"/>
          </a:p>
        </p:txBody>
      </p:sp>
    </p:spTree>
    <p:extLst>
      <p:ext uri="{BB962C8B-B14F-4D97-AF65-F5344CB8AC3E}">
        <p14:creationId xmlns:p14="http://schemas.microsoft.com/office/powerpoint/2010/main" val="3301092027"/>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Public Sans" pitchFamily="2" charset="0"/>
        <a:ea typeface="+mn-ea"/>
        <a:cs typeface="+mn-cs"/>
      </a:defRPr>
    </a:lvl1pPr>
    <a:lvl2pPr marL="609585" algn="l" defTabSz="1219170" rtl="0" eaLnBrk="1" latinLnBrk="0" hangingPunct="1">
      <a:defRPr sz="1600" kern="1200">
        <a:solidFill>
          <a:schemeClr val="tx1"/>
        </a:solidFill>
        <a:latin typeface="Public Sans" pitchFamily="2" charset="0"/>
        <a:ea typeface="+mn-ea"/>
        <a:cs typeface="+mn-cs"/>
      </a:defRPr>
    </a:lvl2pPr>
    <a:lvl3pPr marL="1219170" algn="l" defTabSz="1219170" rtl="0" eaLnBrk="1" latinLnBrk="0" hangingPunct="1">
      <a:defRPr sz="1600" kern="1200">
        <a:solidFill>
          <a:schemeClr val="tx1"/>
        </a:solidFill>
        <a:latin typeface="Public Sans" pitchFamily="2" charset="0"/>
        <a:ea typeface="+mn-ea"/>
        <a:cs typeface="+mn-cs"/>
      </a:defRPr>
    </a:lvl3pPr>
    <a:lvl4pPr marL="1828754" algn="l" defTabSz="1219170" rtl="0" eaLnBrk="1" latinLnBrk="0" hangingPunct="1">
      <a:defRPr sz="1600" kern="1200">
        <a:solidFill>
          <a:schemeClr val="tx1"/>
        </a:solidFill>
        <a:latin typeface="Public Sans" pitchFamily="2" charset="0"/>
        <a:ea typeface="+mn-ea"/>
        <a:cs typeface="+mn-cs"/>
      </a:defRPr>
    </a:lvl4pPr>
    <a:lvl5pPr marL="2438339" algn="l" defTabSz="1219170" rtl="0" eaLnBrk="1" latinLnBrk="0" hangingPunct="1">
      <a:defRPr sz="1600" kern="1200">
        <a:solidFill>
          <a:schemeClr val="tx1"/>
        </a:solidFill>
        <a:latin typeface="Public Sans" pitchFamily="2"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aitsl.edu.au/docs/default-source/feedback/aitsl-learning-intentions-and-success-criteria-strategy.pdf?sfvrsn=382dec3c_2" TargetMode="External"/><Relationship Id="rId2" Type="http://schemas.openxmlformats.org/officeDocument/2006/relationships/slide" Target="../slides/slide4.xml"/><Relationship Id="rId1" Type="http://schemas.openxmlformats.org/officeDocument/2006/relationships/notesMaster" Target="../notesMasters/notesMaster1.xml"/><Relationship Id="rId5" Type="http://schemas.openxmlformats.org/officeDocument/2006/relationships/hyperlink" Target="https://education.nsw.gov.au/teaching-and-learning/curriculum/explicit-teaching/explicit-teaching-strategies/sharing-success-criteria" TargetMode="External"/><Relationship Id="rId4" Type="http://schemas.openxmlformats.org/officeDocument/2006/relationships/hyperlink" Target="https://education.nsw.gov.au/teaching-and-learning/curriculum/explicit-teaching/explicit-teaching-strategies/sharing-learning-intentions"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a:t>
            </a:fld>
            <a:endParaRPr lang="en-AU" dirty="0"/>
          </a:p>
        </p:txBody>
      </p:sp>
    </p:spTree>
    <p:extLst>
      <p:ext uri="{BB962C8B-B14F-4D97-AF65-F5344CB8AC3E}">
        <p14:creationId xmlns:p14="http://schemas.microsoft.com/office/powerpoint/2010/main" val="19335899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Teacher note: </a:t>
            </a:r>
            <a:r>
              <a:rPr lang="en-AU" dirty="0"/>
              <a:t>discuss what we know about the setting of Hitler’s Daughter.</a:t>
            </a:r>
          </a:p>
        </p:txBody>
      </p:sp>
      <p:sp>
        <p:nvSpPr>
          <p:cNvPr id="4" name="Slide Number Placeholder 3"/>
          <p:cNvSpPr>
            <a:spLocks noGrp="1"/>
          </p:cNvSpPr>
          <p:nvPr>
            <p:ph type="sldNum" sz="quarter" idx="5"/>
          </p:nvPr>
        </p:nvSpPr>
        <p:spPr/>
        <p:txBody>
          <a:bodyPr/>
          <a:lstStyle/>
          <a:p>
            <a:fld id="{B07158C4-A119-4B78-9DE8-A50001BC31DC}" type="slidenum">
              <a:rPr lang="en-AU" smtClean="0"/>
              <a:pPr/>
              <a:t>10</a:t>
            </a:fld>
            <a:endParaRPr lang="en-AU" dirty="0"/>
          </a:p>
        </p:txBody>
      </p:sp>
    </p:spTree>
    <p:extLst>
      <p:ext uri="{BB962C8B-B14F-4D97-AF65-F5344CB8AC3E}">
        <p14:creationId xmlns:p14="http://schemas.microsoft.com/office/powerpoint/2010/main" val="14308322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Teacher note: </a:t>
            </a:r>
            <a:r>
              <a:rPr lang="en-AU" dirty="0"/>
              <a:t>explain to students what </a:t>
            </a:r>
            <a:r>
              <a:rPr lang="en-AU" i="1" dirty="0"/>
              <a:t>mis en scene </a:t>
            </a:r>
            <a:r>
              <a:rPr lang="en-AU" dirty="0"/>
              <a:t>is. This could be a good opportunity to explore how words in the English language have origins in other languages. Students should be instructed to complete Questions 2 and 3 of </a:t>
            </a:r>
            <a:r>
              <a:rPr lang="en-AU" b="1" dirty="0"/>
              <a:t>Phase 3, activity 12 – creating a sense of place.</a:t>
            </a:r>
          </a:p>
        </p:txBody>
      </p:sp>
      <p:sp>
        <p:nvSpPr>
          <p:cNvPr id="4" name="Slide Number Placeholder 3"/>
          <p:cNvSpPr>
            <a:spLocks noGrp="1"/>
          </p:cNvSpPr>
          <p:nvPr>
            <p:ph type="sldNum" sz="quarter" idx="5"/>
          </p:nvPr>
        </p:nvSpPr>
        <p:spPr/>
        <p:txBody>
          <a:bodyPr/>
          <a:lstStyle/>
          <a:p>
            <a:fld id="{B07158C4-A119-4B78-9DE8-A50001BC31DC}" type="slidenum">
              <a:rPr lang="en-AU" smtClean="0"/>
              <a:pPr/>
              <a:t>11</a:t>
            </a:fld>
            <a:endParaRPr lang="en-AU" dirty="0"/>
          </a:p>
        </p:txBody>
      </p:sp>
    </p:spTree>
    <p:extLst>
      <p:ext uri="{BB962C8B-B14F-4D97-AF65-F5344CB8AC3E}">
        <p14:creationId xmlns:p14="http://schemas.microsoft.com/office/powerpoint/2010/main" val="8611220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Teacher note: </a:t>
            </a:r>
            <a:r>
              <a:rPr lang="en-AU" dirty="0"/>
              <a:t>pose the question about what is a sense of place to students. Discuss ideas and experiences with past reading. </a:t>
            </a:r>
          </a:p>
        </p:txBody>
      </p:sp>
      <p:sp>
        <p:nvSpPr>
          <p:cNvPr id="4" name="Slide Number Placeholder 3"/>
          <p:cNvSpPr>
            <a:spLocks noGrp="1"/>
          </p:cNvSpPr>
          <p:nvPr>
            <p:ph type="sldNum" sz="quarter" idx="5"/>
          </p:nvPr>
        </p:nvSpPr>
        <p:spPr/>
        <p:txBody>
          <a:bodyPr/>
          <a:lstStyle/>
          <a:p>
            <a:fld id="{B07158C4-A119-4B78-9DE8-A50001BC31DC}" type="slidenum">
              <a:rPr lang="en-AU" smtClean="0"/>
              <a:pPr/>
              <a:t>12</a:t>
            </a:fld>
            <a:endParaRPr lang="en-AU" dirty="0"/>
          </a:p>
        </p:txBody>
      </p:sp>
    </p:spTree>
    <p:extLst>
      <p:ext uri="{BB962C8B-B14F-4D97-AF65-F5344CB8AC3E}">
        <p14:creationId xmlns:p14="http://schemas.microsoft.com/office/powerpoint/2010/main" val="30684115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Teacher note: </a:t>
            </a:r>
            <a:r>
              <a:rPr lang="en-AU" dirty="0"/>
              <a:t>this slide looks at the environment of the play. After the thinking point, you can click to bring up the provided suggestions. Discuss as each is shown.</a:t>
            </a:r>
          </a:p>
        </p:txBody>
      </p:sp>
      <p:sp>
        <p:nvSpPr>
          <p:cNvPr id="4" name="Slide Number Placeholder 3"/>
          <p:cNvSpPr>
            <a:spLocks noGrp="1"/>
          </p:cNvSpPr>
          <p:nvPr>
            <p:ph type="sldNum" sz="quarter" idx="5"/>
          </p:nvPr>
        </p:nvSpPr>
        <p:spPr/>
        <p:txBody>
          <a:bodyPr/>
          <a:lstStyle/>
          <a:p>
            <a:fld id="{B07158C4-A119-4B78-9DE8-A50001BC31DC}" type="slidenum">
              <a:rPr lang="en-AU" smtClean="0"/>
              <a:pPr/>
              <a:t>13</a:t>
            </a:fld>
            <a:endParaRPr lang="en-AU" dirty="0"/>
          </a:p>
        </p:txBody>
      </p:sp>
    </p:spTree>
    <p:extLst>
      <p:ext uri="{BB962C8B-B14F-4D97-AF65-F5344CB8AC3E}">
        <p14:creationId xmlns:p14="http://schemas.microsoft.com/office/powerpoint/2010/main" val="2824566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Teacher note: </a:t>
            </a:r>
            <a:r>
              <a:rPr lang="en-AU" dirty="0"/>
              <a:t>students should complete Questions 4 and 5 of </a:t>
            </a:r>
            <a:r>
              <a:rPr lang="en-AU" b="1" dirty="0"/>
              <a:t>Phase 3, activity 12 – creating a sense of place </a:t>
            </a:r>
            <a:r>
              <a:rPr lang="en-AU" dirty="0"/>
              <a:t>as they progress through this section of the PowerPoint.</a:t>
            </a:r>
          </a:p>
        </p:txBody>
      </p:sp>
      <p:sp>
        <p:nvSpPr>
          <p:cNvPr id="4" name="Slide Number Placeholder 3"/>
          <p:cNvSpPr>
            <a:spLocks noGrp="1"/>
          </p:cNvSpPr>
          <p:nvPr>
            <p:ph type="sldNum" sz="quarter" idx="5"/>
          </p:nvPr>
        </p:nvSpPr>
        <p:spPr/>
        <p:txBody>
          <a:bodyPr/>
          <a:lstStyle/>
          <a:p>
            <a:fld id="{B07158C4-A119-4B78-9DE8-A50001BC31DC}" type="slidenum">
              <a:rPr lang="en-AU" smtClean="0"/>
              <a:pPr/>
              <a:t>14</a:t>
            </a:fld>
            <a:endParaRPr lang="en-AU" dirty="0"/>
          </a:p>
        </p:txBody>
      </p:sp>
    </p:spTree>
    <p:extLst>
      <p:ext uri="{BB962C8B-B14F-4D97-AF65-F5344CB8AC3E}">
        <p14:creationId xmlns:p14="http://schemas.microsoft.com/office/powerpoint/2010/main" val="32918345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b="1" dirty="0"/>
              <a:t>Teacher note: </a:t>
            </a:r>
            <a:r>
              <a:rPr lang="en-AU" dirty="0"/>
              <a:t>this slide has been used to identify the explicit teaching learning strategy and should be deleted or hidden when using in a classroom setting. The strategy of gradual release of responsibility is a flexible process moving between modelled, guided and independent teaching practice responsive to student learning. Students should be supported to move between each practice based on their capabilities and requirements. </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AU" sz="1600" b="0" dirty="0">
              <a:effectLst/>
              <a:latin typeface="Arial" panose="020B0604020202020204" pitchFamily="34" charset="0"/>
              <a:ea typeface="Calibri" panose="020F0502020204030204" pitchFamily="34" charset="0"/>
            </a:endParaRPr>
          </a:p>
          <a:p>
            <a:pPr marL="0" marR="0" lvl="0" indent="0" algn="l" defTabSz="1219170" rtl="0" eaLnBrk="1" fontAlgn="auto" latinLnBrk="0" hangingPunct="1">
              <a:lnSpc>
                <a:spcPct val="100000"/>
              </a:lnSpc>
              <a:spcBef>
                <a:spcPts val="0"/>
              </a:spcBef>
              <a:spcAft>
                <a:spcPts val="0"/>
              </a:spcAft>
              <a:buClrTx/>
              <a:buSzTx/>
              <a:buFontTx/>
              <a:buNone/>
              <a:tabLst/>
              <a:defRPr/>
            </a:pPr>
            <a:r>
              <a:rPr lang="en-AU" sz="1600" dirty="0">
                <a:effectLst/>
                <a:latin typeface="Arial" panose="020B0604020202020204" pitchFamily="34" charset="0"/>
                <a:ea typeface="Calibri" panose="020F0502020204030204" pitchFamily="34" charset="0"/>
              </a:rPr>
              <a:t>Teachers deliver a structured and sequenced approach to explicitly teaching new content. Learning is most effective when teachers break new information down and teach it explicitly using explanation, demonstration and modelling. This is especially relevant when students are new to an area (AERO 2024).</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AU" dirty="0"/>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15</a:t>
            </a:fld>
            <a:endParaRPr lang="en-AU" dirty="0"/>
          </a:p>
        </p:txBody>
      </p:sp>
    </p:spTree>
    <p:extLst>
      <p:ext uri="{BB962C8B-B14F-4D97-AF65-F5344CB8AC3E}">
        <p14:creationId xmlns:p14="http://schemas.microsoft.com/office/powerpoint/2010/main" val="35093579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Teacher note: </a:t>
            </a:r>
            <a:r>
              <a:rPr lang="en-AU" dirty="0"/>
              <a:t>this slide overviews some of the main language features that create  sense of place. </a:t>
            </a:r>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16</a:t>
            </a:fld>
            <a:endParaRPr lang="en-AU" dirty="0"/>
          </a:p>
        </p:txBody>
      </p:sp>
    </p:spTree>
    <p:extLst>
      <p:ext uri="{BB962C8B-B14F-4D97-AF65-F5344CB8AC3E}">
        <p14:creationId xmlns:p14="http://schemas.microsoft.com/office/powerpoint/2010/main" val="30544431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Teacher note</a:t>
            </a:r>
            <a:r>
              <a:rPr lang="en-AU" b="0" dirty="0"/>
              <a:t>: s</a:t>
            </a:r>
            <a:r>
              <a:rPr lang="en-AU" dirty="0"/>
              <a:t>tudents were introduced to idiomatic language in </a:t>
            </a:r>
            <a:r>
              <a:rPr lang="en-AU" b="1" dirty="0"/>
              <a:t>Phase 3, resource 9 – understanding idiomatic phrases and colloquial language </a:t>
            </a:r>
            <a:r>
              <a:rPr lang="en-AU" dirty="0"/>
              <a:t>and should have a good grasp of the language feature. This is a good opportunity to apply the extended handover strategy of the gradual release of responsibility to test student understanding. Note that the examples are animated to come up one at a time.</a:t>
            </a:r>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17</a:t>
            </a:fld>
            <a:endParaRPr lang="en-AU" dirty="0"/>
          </a:p>
        </p:txBody>
      </p:sp>
    </p:spTree>
    <p:extLst>
      <p:ext uri="{BB962C8B-B14F-4D97-AF65-F5344CB8AC3E}">
        <p14:creationId xmlns:p14="http://schemas.microsoft.com/office/powerpoint/2010/main" val="13472760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b="1" dirty="0"/>
              <a:t>Teacher note: </a:t>
            </a:r>
            <a:r>
              <a:rPr lang="en-AU" b="0" dirty="0"/>
              <a:t>this slide has been used to identify the explicit teaching learning strategy of using effective questioning and should be deleted or hidden when using in a classroom setting. If students cannot adequately respond to this type of question, they should be provided with either whole-class instruction in another delivery mode or example, or if only some students are lacking confidence, they could be assisted individually when the class move on to the next stage of learning. </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AU" b="0" dirty="0"/>
          </a:p>
          <a:p>
            <a:pPr marL="0" marR="0" lvl="0" indent="0" algn="l" defTabSz="1219170" rtl="0" eaLnBrk="1" fontAlgn="auto" latinLnBrk="0" hangingPunct="1">
              <a:lnSpc>
                <a:spcPct val="100000"/>
              </a:lnSpc>
              <a:spcBef>
                <a:spcPts val="0"/>
              </a:spcBef>
              <a:spcAft>
                <a:spcPts val="0"/>
              </a:spcAft>
              <a:buClrTx/>
              <a:buSzTx/>
              <a:buFontTx/>
              <a:buNone/>
              <a:tabLst/>
              <a:defRPr/>
            </a:pPr>
            <a:r>
              <a:rPr lang="en-AU" dirty="0">
                <a:solidFill>
                  <a:srgbClr val="333333"/>
                </a:solidFill>
                <a:effectLst/>
                <a:highlight>
                  <a:srgbClr val="FFFFFF"/>
                </a:highlight>
              </a:rPr>
              <a:t>Teachers analyse the information they collect to make evidence-based instructional decisions. This includes when to move between modelled, guided and independent practice.</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AU" dirty="0">
              <a:solidFill>
                <a:srgbClr val="333333"/>
              </a:solidFill>
              <a:effectLst/>
              <a:highlight>
                <a:srgbClr val="FFFFFF"/>
              </a:highlight>
            </a:endParaRPr>
          </a:p>
          <a:p>
            <a:pPr marL="0" marR="0" lvl="0" indent="0" algn="l" defTabSz="1219170" rtl="0" eaLnBrk="1" fontAlgn="auto" latinLnBrk="0" hangingPunct="1">
              <a:lnSpc>
                <a:spcPct val="100000"/>
              </a:lnSpc>
              <a:spcBef>
                <a:spcPts val="0"/>
              </a:spcBef>
              <a:spcAft>
                <a:spcPts val="0"/>
              </a:spcAft>
              <a:buClrTx/>
              <a:buSzTx/>
              <a:buFontTx/>
              <a:buNone/>
              <a:tabLst/>
              <a:defRPr/>
            </a:pPr>
            <a:r>
              <a:rPr lang="en-AU" dirty="0">
                <a:solidFill>
                  <a:srgbClr val="333333"/>
                </a:solidFill>
                <a:effectLst/>
                <a:highlight>
                  <a:srgbClr val="FFFFFF"/>
                </a:highlight>
              </a:rPr>
              <a:t>Checking understanding requires teachers to collect the responses of all students.</a:t>
            </a:r>
            <a:endParaRPr lang="en-AU" b="0" dirty="0"/>
          </a:p>
          <a:p>
            <a:pPr marL="0" marR="0" lvl="0" indent="0" algn="l" defTabSz="1219170" rtl="0" eaLnBrk="1" fontAlgn="auto" latinLnBrk="0" hangingPunct="1">
              <a:lnSpc>
                <a:spcPct val="100000"/>
              </a:lnSpc>
              <a:spcBef>
                <a:spcPts val="0"/>
              </a:spcBef>
              <a:spcAft>
                <a:spcPts val="0"/>
              </a:spcAft>
              <a:buClrTx/>
              <a:buSzTx/>
              <a:buFontTx/>
              <a:buNone/>
              <a:tabLst/>
              <a:defRPr/>
            </a:pPr>
            <a:endParaRPr lang="en-AU" dirty="0"/>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18</a:t>
            </a:fld>
            <a:endParaRPr lang="en-AU" dirty="0"/>
          </a:p>
        </p:txBody>
      </p:sp>
    </p:spTree>
    <p:extLst>
      <p:ext uri="{BB962C8B-B14F-4D97-AF65-F5344CB8AC3E}">
        <p14:creationId xmlns:p14="http://schemas.microsoft.com/office/powerpoint/2010/main" val="7692994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Teacher note</a:t>
            </a:r>
            <a:r>
              <a:rPr lang="en-AU" b="0" dirty="0"/>
              <a:t>: s</a:t>
            </a:r>
            <a:r>
              <a:rPr lang="en-AU" dirty="0"/>
              <a:t>tudents were introduced to colloquialisms in </a:t>
            </a:r>
            <a:r>
              <a:rPr lang="en-AU" b="1" dirty="0"/>
              <a:t>Phase 3, resource 9 – understanding idiomatic phrases and colloquial language </a:t>
            </a:r>
            <a:r>
              <a:rPr lang="en-AU" dirty="0"/>
              <a:t>and should have a good grasp of the language feature. This is a good opportunity to apply the extended handover strategy of the gradual release of responsibility to test student understanding.</a:t>
            </a:r>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19</a:t>
            </a:fld>
            <a:endParaRPr lang="en-AU" dirty="0"/>
          </a:p>
        </p:txBody>
      </p:sp>
    </p:spTree>
    <p:extLst>
      <p:ext uri="{BB962C8B-B14F-4D97-AF65-F5344CB8AC3E}">
        <p14:creationId xmlns:p14="http://schemas.microsoft.com/office/powerpoint/2010/main" val="491816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Teacher note: </a:t>
            </a:r>
            <a:r>
              <a:rPr lang="en-AU" dirty="0"/>
              <a:t>this PowerPoint has been created to support students in completing </a:t>
            </a:r>
            <a:r>
              <a:rPr lang="en-AU" b="1" dirty="0"/>
              <a:t>Phase 3, activity </a:t>
            </a:r>
            <a:r>
              <a:rPr lang="en-AU" b="1" dirty="0">
                <a:highlight>
                  <a:srgbClr val="FFFF00"/>
                </a:highlight>
              </a:rPr>
              <a:t>12</a:t>
            </a:r>
            <a:r>
              <a:rPr lang="en-AU" b="1" dirty="0"/>
              <a:t> – creating a sense of place </a:t>
            </a:r>
            <a:r>
              <a:rPr lang="en-AU" dirty="0"/>
              <a:t>and </a:t>
            </a:r>
            <a:r>
              <a:rPr lang="en-AU" b="1" dirty="0"/>
              <a:t>Core formative task 3 – writing an opening scene for a play.</a:t>
            </a:r>
          </a:p>
        </p:txBody>
      </p:sp>
      <p:sp>
        <p:nvSpPr>
          <p:cNvPr id="4" name="Slide Number Placeholder 3"/>
          <p:cNvSpPr>
            <a:spLocks noGrp="1"/>
          </p:cNvSpPr>
          <p:nvPr>
            <p:ph type="sldNum" sz="quarter" idx="5"/>
          </p:nvPr>
        </p:nvSpPr>
        <p:spPr/>
        <p:txBody>
          <a:bodyPr/>
          <a:lstStyle/>
          <a:p>
            <a:fld id="{B07158C4-A119-4B78-9DE8-A50001BC31DC}" type="slidenum">
              <a:rPr lang="en-AU" smtClean="0"/>
              <a:pPr/>
              <a:t>2</a:t>
            </a:fld>
            <a:endParaRPr lang="en-AU" dirty="0"/>
          </a:p>
        </p:txBody>
      </p:sp>
    </p:spTree>
    <p:extLst>
      <p:ext uri="{BB962C8B-B14F-4D97-AF65-F5344CB8AC3E}">
        <p14:creationId xmlns:p14="http://schemas.microsoft.com/office/powerpoint/2010/main" val="10344536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Teacher note: </a:t>
            </a:r>
            <a:r>
              <a:rPr lang="en-AU" b="0" dirty="0"/>
              <a:t>students should already be familiar with descriptive imagery. If not, you may need to spend some time teaching this grammar. Use this quick revision activity to check for understanding and direct teaching and learning.</a:t>
            </a:r>
          </a:p>
          <a:p>
            <a:endParaRPr lang="en-AU" dirty="0"/>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20</a:t>
            </a:fld>
            <a:endParaRPr lang="en-AU" dirty="0"/>
          </a:p>
        </p:txBody>
      </p:sp>
    </p:spTree>
    <p:extLst>
      <p:ext uri="{BB962C8B-B14F-4D97-AF65-F5344CB8AC3E}">
        <p14:creationId xmlns:p14="http://schemas.microsoft.com/office/powerpoint/2010/main" val="3903722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Teacher note: </a:t>
            </a:r>
            <a:r>
              <a:rPr lang="en-AU" b="0" dirty="0"/>
              <a:t>suggested responses for these definitions are provided. These definitions have been used to demonstrate how a definition can be written in ‘your own words’.</a:t>
            </a:r>
          </a:p>
          <a:p>
            <a:endParaRPr lang="en-AU" b="0" dirty="0"/>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21</a:t>
            </a:fld>
            <a:endParaRPr lang="en-AU" dirty="0"/>
          </a:p>
        </p:txBody>
      </p:sp>
    </p:spTree>
    <p:extLst>
      <p:ext uri="{BB962C8B-B14F-4D97-AF65-F5344CB8AC3E}">
        <p14:creationId xmlns:p14="http://schemas.microsoft.com/office/powerpoint/2010/main" val="115423705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Teacher note: </a:t>
            </a:r>
            <a:r>
              <a:rPr lang="en-AU" dirty="0"/>
              <a:t>these extracts have been taken from the play. They have been selected to demonstrate the use of the language to create a sense of place. </a:t>
            </a:r>
          </a:p>
          <a:p>
            <a:endParaRPr lang="en-AU" dirty="0"/>
          </a:p>
          <a:p>
            <a:r>
              <a:rPr lang="en-AU" b="1" dirty="0"/>
              <a:t>Note for differentiation: </a:t>
            </a:r>
            <a:r>
              <a:rPr lang="en-AU" dirty="0"/>
              <a:t>as an extension activity, students could find more examples of the language features in the text. They could then write an analytical paragraph analysing how the language is used to create a sense of place in the text.</a:t>
            </a:r>
          </a:p>
        </p:txBody>
      </p:sp>
      <p:sp>
        <p:nvSpPr>
          <p:cNvPr id="4" name="Slide Number Placeholder 3"/>
          <p:cNvSpPr>
            <a:spLocks noGrp="1"/>
          </p:cNvSpPr>
          <p:nvPr>
            <p:ph type="sldNum" sz="quarter" idx="5"/>
          </p:nvPr>
        </p:nvSpPr>
        <p:spPr/>
        <p:txBody>
          <a:bodyPr/>
          <a:lstStyle/>
          <a:p>
            <a:fld id="{B07158C4-A119-4B78-9DE8-A50001BC31DC}" type="slidenum">
              <a:rPr lang="en-AU" smtClean="0"/>
              <a:pPr/>
              <a:t>22</a:t>
            </a:fld>
            <a:endParaRPr lang="en-AU" dirty="0"/>
          </a:p>
        </p:txBody>
      </p:sp>
    </p:spTree>
    <p:extLst>
      <p:ext uri="{BB962C8B-B14F-4D97-AF65-F5344CB8AC3E}">
        <p14:creationId xmlns:p14="http://schemas.microsoft.com/office/powerpoint/2010/main" val="235021768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Teacher note: </a:t>
            </a:r>
            <a:r>
              <a:rPr lang="en-AU" b="0" dirty="0"/>
              <a:t>students will now apply their understanding of the use of language features to create a sense of place by writing a description of a setting. Spend some time sharing and responding to student work, identifying the sense of place that is created and the strengths of language use.</a:t>
            </a:r>
          </a:p>
          <a:p>
            <a:endParaRPr lang="en-AU" dirty="0"/>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23</a:t>
            </a:fld>
            <a:endParaRPr lang="en-AU" dirty="0"/>
          </a:p>
        </p:txBody>
      </p:sp>
    </p:spTree>
    <p:extLst>
      <p:ext uri="{BB962C8B-B14F-4D97-AF65-F5344CB8AC3E}">
        <p14:creationId xmlns:p14="http://schemas.microsoft.com/office/powerpoint/2010/main" val="261659320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Teacher note: </a:t>
            </a:r>
            <a:r>
              <a:rPr lang="en-AU" b="0" dirty="0"/>
              <a:t>explore the meaning of evocative language. Students read the example and create a word cline for the bolded words or phrases in </a:t>
            </a:r>
            <a:r>
              <a:rPr lang="en-AU" b="1" dirty="0"/>
              <a:t>Phase 3, activity 12 – creating a sense of place</a:t>
            </a:r>
            <a:r>
              <a:rPr lang="en-AU" b="0" dirty="0"/>
              <a:t>.</a:t>
            </a:r>
          </a:p>
          <a:p>
            <a:r>
              <a:rPr lang="en-AU" b="0" dirty="0"/>
              <a:t>Use each example in a sentence to develop word comprehension.</a:t>
            </a:r>
          </a:p>
          <a:p>
            <a:endParaRPr lang="en-AU" b="0" dirty="0"/>
          </a:p>
          <a:p>
            <a:r>
              <a:rPr lang="en-AU" sz="1600" b="1" dirty="0">
                <a:effectLst/>
                <a:latin typeface="Arial" panose="020B0604020202020204" pitchFamily="34" charset="0"/>
                <a:ea typeface="Calibri" panose="020F0502020204030204" pitchFamily="34" charset="0"/>
              </a:rPr>
              <a:t>Sample responses:</a:t>
            </a:r>
          </a:p>
          <a:p>
            <a:r>
              <a:rPr lang="en-AU" sz="1600" b="0" dirty="0">
                <a:effectLst/>
                <a:latin typeface="Arial" panose="020B0604020202020204" pitchFamily="34" charset="0"/>
                <a:ea typeface="Calibri" panose="020F0502020204030204" pitchFamily="34" charset="0"/>
              </a:rPr>
              <a:t>She had a bad skirt … a wide skirt … a </a:t>
            </a:r>
            <a:r>
              <a:rPr lang="en-AU" sz="1600" b="0" dirty="0" err="1">
                <a:effectLst/>
                <a:latin typeface="Arial" panose="020B0604020202020204" pitchFamily="34" charset="0"/>
                <a:ea typeface="Calibri" panose="020F0502020204030204" pitchFamily="34" charset="0"/>
              </a:rPr>
              <a:t>coathanger</a:t>
            </a:r>
            <a:r>
              <a:rPr lang="en-AU" sz="1600" b="0" dirty="0">
                <a:effectLst/>
                <a:latin typeface="Arial" panose="020B0604020202020204" pitchFamily="34" charset="0"/>
                <a:ea typeface="Calibri" panose="020F0502020204030204" pitchFamily="34" charset="0"/>
              </a:rPr>
              <a:t> in her skirt.</a:t>
            </a:r>
          </a:p>
          <a:p>
            <a:pPr marL="0" marR="0" lvl="0" indent="0" algn="l" defTabSz="1219170" rtl="0" eaLnBrk="1" fontAlgn="auto" latinLnBrk="0" hangingPunct="1">
              <a:lnSpc>
                <a:spcPct val="100000"/>
              </a:lnSpc>
              <a:spcBef>
                <a:spcPts val="0"/>
              </a:spcBef>
              <a:spcAft>
                <a:spcPts val="0"/>
              </a:spcAft>
              <a:buClrTx/>
              <a:buSzTx/>
              <a:buFontTx/>
              <a:buNone/>
              <a:tabLst/>
              <a:defRPr/>
            </a:pPr>
            <a:r>
              <a:rPr lang="en-AU" sz="1600" dirty="0">
                <a:effectLst/>
                <a:latin typeface="Arial" panose="020B0604020202020204" pitchFamily="34" charset="0"/>
                <a:ea typeface="Calibri" panose="020F0502020204030204" pitchFamily="34" charset="0"/>
              </a:rPr>
              <a:t>She had dark hair … dark hair pulled back … dark hair yanked tight until her skin was white.</a:t>
            </a:r>
          </a:p>
          <a:p>
            <a:endParaRPr lang="en-AU" b="0" dirty="0"/>
          </a:p>
          <a:p>
            <a:endParaRPr lang="en-AU" dirty="0"/>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24</a:t>
            </a:fld>
            <a:endParaRPr lang="en-AU" dirty="0"/>
          </a:p>
        </p:txBody>
      </p:sp>
    </p:spTree>
    <p:extLst>
      <p:ext uri="{BB962C8B-B14F-4D97-AF65-F5344CB8AC3E}">
        <p14:creationId xmlns:p14="http://schemas.microsoft.com/office/powerpoint/2010/main" val="257881468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Teacher note: </a:t>
            </a:r>
            <a:r>
              <a:rPr lang="en-AU" dirty="0"/>
              <a:t>spend some time exploring mood and revisiting knowledge developed previously. Discuss the mood of the setting. Stress the importance of how mood helps create sense of place. </a:t>
            </a:r>
          </a:p>
        </p:txBody>
      </p:sp>
      <p:sp>
        <p:nvSpPr>
          <p:cNvPr id="4" name="Slide Number Placeholder 3"/>
          <p:cNvSpPr>
            <a:spLocks noGrp="1"/>
          </p:cNvSpPr>
          <p:nvPr>
            <p:ph type="sldNum" sz="quarter" idx="5"/>
          </p:nvPr>
        </p:nvSpPr>
        <p:spPr/>
        <p:txBody>
          <a:bodyPr/>
          <a:lstStyle/>
          <a:p>
            <a:fld id="{B07158C4-A119-4B78-9DE8-A50001BC31DC}" type="slidenum">
              <a:rPr lang="en-AU" smtClean="0"/>
              <a:pPr/>
              <a:t>25</a:t>
            </a:fld>
            <a:endParaRPr lang="en-AU" dirty="0"/>
          </a:p>
        </p:txBody>
      </p:sp>
    </p:spTree>
    <p:extLst>
      <p:ext uri="{BB962C8B-B14F-4D97-AF65-F5344CB8AC3E}">
        <p14:creationId xmlns:p14="http://schemas.microsoft.com/office/powerpoint/2010/main" val="397182343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Teacher note: pair activity</a:t>
            </a:r>
          </a:p>
          <a:p>
            <a:pPr marL="342900" indent="-342900">
              <a:buFont typeface="+mj-lt"/>
              <a:buAutoNum type="arabicPeriod"/>
            </a:pPr>
            <a:r>
              <a:rPr lang="en-AU" b="0" dirty="0"/>
              <a:t>Pu</a:t>
            </a:r>
            <a:r>
              <a:rPr lang="en-AU" dirty="0"/>
              <a:t>t students in pairs and issue each pair with a mood word and an A4 page. </a:t>
            </a:r>
          </a:p>
          <a:p>
            <a:pPr marL="342900" indent="-342900">
              <a:buFont typeface="+mj-lt"/>
              <a:buAutoNum type="arabicPeriod"/>
            </a:pPr>
            <a:r>
              <a:rPr lang="en-AU" dirty="0"/>
              <a:t>Ask students to brainstorm as many words as they can that describe the mood.</a:t>
            </a:r>
          </a:p>
          <a:p>
            <a:pPr marL="342900" indent="-342900">
              <a:buFont typeface="+mj-lt"/>
              <a:buAutoNum type="arabicPeriod"/>
            </a:pPr>
            <a:r>
              <a:rPr lang="en-AU" dirty="0"/>
              <a:t>Allow students to decorate their pages and display them in the room as a mood wall. Students can refer to the mood wall for future writing activities.</a:t>
            </a:r>
          </a:p>
        </p:txBody>
      </p:sp>
      <p:sp>
        <p:nvSpPr>
          <p:cNvPr id="4" name="Slide Number Placeholder 3"/>
          <p:cNvSpPr>
            <a:spLocks noGrp="1"/>
          </p:cNvSpPr>
          <p:nvPr>
            <p:ph type="sldNum" sz="quarter" idx="5"/>
          </p:nvPr>
        </p:nvSpPr>
        <p:spPr/>
        <p:txBody>
          <a:bodyPr/>
          <a:lstStyle/>
          <a:p>
            <a:fld id="{B07158C4-A119-4B78-9DE8-A50001BC31DC}" type="slidenum">
              <a:rPr lang="en-AU" smtClean="0"/>
              <a:pPr/>
              <a:t>26</a:t>
            </a:fld>
            <a:endParaRPr lang="en-AU" dirty="0"/>
          </a:p>
        </p:txBody>
      </p:sp>
    </p:spTree>
    <p:extLst>
      <p:ext uri="{BB962C8B-B14F-4D97-AF65-F5344CB8AC3E}">
        <p14:creationId xmlns:p14="http://schemas.microsoft.com/office/powerpoint/2010/main" val="146981344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Teacher note: </a:t>
            </a:r>
            <a:r>
              <a:rPr lang="en-AU" dirty="0"/>
              <a:t>explain to students what dialogue is and how it can be impacted by setting. Ask students to discuss what you mean by this. Provide suggestions if required.</a:t>
            </a:r>
          </a:p>
        </p:txBody>
      </p:sp>
      <p:sp>
        <p:nvSpPr>
          <p:cNvPr id="4" name="Slide Number Placeholder 3"/>
          <p:cNvSpPr>
            <a:spLocks noGrp="1"/>
          </p:cNvSpPr>
          <p:nvPr>
            <p:ph type="sldNum" sz="quarter" idx="5"/>
          </p:nvPr>
        </p:nvSpPr>
        <p:spPr/>
        <p:txBody>
          <a:bodyPr/>
          <a:lstStyle/>
          <a:p>
            <a:fld id="{B07158C4-A119-4B78-9DE8-A50001BC31DC}" type="slidenum">
              <a:rPr lang="en-AU" smtClean="0"/>
              <a:pPr/>
              <a:t>28</a:t>
            </a:fld>
            <a:endParaRPr lang="en-AU" dirty="0"/>
          </a:p>
        </p:txBody>
      </p:sp>
    </p:spTree>
    <p:extLst>
      <p:ext uri="{BB962C8B-B14F-4D97-AF65-F5344CB8AC3E}">
        <p14:creationId xmlns:p14="http://schemas.microsoft.com/office/powerpoint/2010/main" val="361862856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Teacher note: </a:t>
            </a:r>
            <a:r>
              <a:rPr lang="en-AU" dirty="0"/>
              <a:t>read the extract to the students and have them follow along.  Ask them to identify the dialogue that creates setting.</a:t>
            </a:r>
          </a:p>
        </p:txBody>
      </p:sp>
      <p:sp>
        <p:nvSpPr>
          <p:cNvPr id="4" name="Slide Number Placeholder 3"/>
          <p:cNvSpPr>
            <a:spLocks noGrp="1"/>
          </p:cNvSpPr>
          <p:nvPr>
            <p:ph type="sldNum" sz="quarter" idx="5"/>
          </p:nvPr>
        </p:nvSpPr>
        <p:spPr/>
        <p:txBody>
          <a:bodyPr/>
          <a:lstStyle/>
          <a:p>
            <a:fld id="{B07158C4-A119-4B78-9DE8-A50001BC31DC}" type="slidenum">
              <a:rPr lang="en-AU" smtClean="0"/>
              <a:pPr/>
              <a:t>29</a:t>
            </a:fld>
            <a:endParaRPr lang="en-AU" dirty="0"/>
          </a:p>
        </p:txBody>
      </p:sp>
    </p:spTree>
    <p:extLst>
      <p:ext uri="{BB962C8B-B14F-4D97-AF65-F5344CB8AC3E}">
        <p14:creationId xmlns:p14="http://schemas.microsoft.com/office/powerpoint/2010/main" val="172637470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Teacher note: </a:t>
            </a:r>
            <a:r>
              <a:rPr lang="en-AU" dirty="0"/>
              <a:t>suggested responses for the previous slide’s activity.</a:t>
            </a:r>
          </a:p>
          <a:p>
            <a:r>
              <a:rPr lang="en-AU" dirty="0"/>
              <a:t>Discuss how students used words to make inferences. For example – ‘gone yellow’ to understand the wild weather from the yellow in the creek (if you are aware of that context!).</a:t>
            </a:r>
          </a:p>
          <a:p>
            <a:r>
              <a:rPr lang="en-AU" dirty="0"/>
              <a:t>Student attention could also be brought to Mark’s truncated sentence ‘like someone’s polished them’ as a good example of the short cuts that are taken in realistic dialogue.</a:t>
            </a:r>
          </a:p>
        </p:txBody>
      </p:sp>
      <p:sp>
        <p:nvSpPr>
          <p:cNvPr id="4" name="Slide Number Placeholder 3"/>
          <p:cNvSpPr>
            <a:spLocks noGrp="1"/>
          </p:cNvSpPr>
          <p:nvPr>
            <p:ph type="sldNum" sz="quarter" idx="5"/>
          </p:nvPr>
        </p:nvSpPr>
        <p:spPr/>
        <p:txBody>
          <a:bodyPr/>
          <a:lstStyle/>
          <a:p>
            <a:fld id="{B07158C4-A119-4B78-9DE8-A50001BC31DC}" type="slidenum">
              <a:rPr lang="en-AU" smtClean="0"/>
              <a:pPr/>
              <a:t>30</a:t>
            </a:fld>
            <a:endParaRPr lang="en-AU" dirty="0"/>
          </a:p>
        </p:txBody>
      </p:sp>
    </p:spTree>
    <p:extLst>
      <p:ext uri="{BB962C8B-B14F-4D97-AF65-F5344CB8AC3E}">
        <p14:creationId xmlns:p14="http://schemas.microsoft.com/office/powerpoint/2010/main" val="17698417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b="1" dirty="0">
                <a:latin typeface="Public Sans"/>
              </a:rPr>
              <a:t>Teacher note: </a:t>
            </a:r>
            <a:r>
              <a:rPr lang="en-AU" dirty="0">
                <a:latin typeface="Public Sans"/>
              </a:rPr>
              <a:t>this slide has been used to identify the Explicit teaching learning strategy and should be deleted or hidden when using in a classroom setting. Sharing learning intentions allows a teacher to effectively communicate learning goals with students. They allow students to connect new learning to existing knowledge, skills and understanding. When used with success criteria students have a clear idea of the learning goal and how to get there (AERO 2024a). The sample success </a:t>
            </a:r>
            <a:r>
              <a:rPr lang="en-AU" b="0" i="0" dirty="0">
                <a:solidFill>
                  <a:srgbClr val="333333"/>
                </a:solidFill>
                <a:effectLst/>
                <a:highlight>
                  <a:srgbClr val="FFFFFF"/>
                </a:highlight>
                <a:latin typeface="Public Sans" pitchFamily="2" charset="0"/>
              </a:rPr>
              <a:t>criteria are aligned to the syllabus. They break the learning intention into smaller and more manageable actions. They show students what they must do, say, make, create or perform to demonstrate their learning (Griffin 2018). These have been left blank with suggestions provided in the notes to allow for the co-construction of success criteria that reflects student need. When co-</a:t>
            </a:r>
            <a:r>
              <a:rPr lang="en-AU" dirty="0"/>
              <a:t>constructing with students, teachers use their expertise to guide student thinking, and often model and use exemplars to show students what success 'looks like'.</a:t>
            </a:r>
          </a:p>
          <a:p>
            <a:endParaRPr lang="en-AU" b="0" i="0" dirty="0">
              <a:solidFill>
                <a:srgbClr val="333333"/>
              </a:solidFill>
              <a:effectLst/>
              <a:highlight>
                <a:srgbClr val="FFFFFF"/>
              </a:highlight>
              <a:latin typeface="Public Sans" pitchFamily="2" charset="0"/>
            </a:endParaRPr>
          </a:p>
          <a:p>
            <a:endParaRPr lang="en-AU" dirty="0">
              <a:solidFill>
                <a:srgbClr val="333333"/>
              </a:solidFill>
              <a:highlight>
                <a:srgbClr val="FFFFFF"/>
              </a:highlight>
              <a:latin typeface="Public Sans"/>
            </a:endParaRPr>
          </a:p>
        </p:txBody>
      </p:sp>
      <p:sp>
        <p:nvSpPr>
          <p:cNvPr id="4" name="Slide Number Placeholder 3"/>
          <p:cNvSpPr>
            <a:spLocks noGrp="1"/>
          </p:cNvSpPr>
          <p:nvPr>
            <p:ph type="sldNum" sz="quarter" idx="5"/>
          </p:nvPr>
        </p:nvSpPr>
        <p:spPr/>
        <p:txBody>
          <a:bodyPr/>
          <a:lstStyle/>
          <a:p>
            <a:fld id="{B07158C4-A119-4B78-9DE8-A50001BC31DC}" type="slidenum">
              <a:rPr lang="en-AU" smtClean="0"/>
              <a:pPr/>
              <a:t>3</a:t>
            </a:fld>
            <a:endParaRPr lang="en-AU" dirty="0"/>
          </a:p>
        </p:txBody>
      </p:sp>
    </p:spTree>
    <p:extLst>
      <p:ext uri="{BB962C8B-B14F-4D97-AF65-F5344CB8AC3E}">
        <p14:creationId xmlns:p14="http://schemas.microsoft.com/office/powerpoint/2010/main" val="60813251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Teacher note: </a:t>
            </a:r>
            <a:r>
              <a:rPr lang="en-AU" dirty="0"/>
              <a:t>ask pairs to examine one of the coloured groups and report back on what mood it creates. Possible interpretations: Blue = light-hearted and energetic? Red = sad and thoughtful.</a:t>
            </a:r>
          </a:p>
          <a:p>
            <a:r>
              <a:rPr lang="en-AU" dirty="0"/>
              <a:t>Then class discussion: why have these 2 moods at the start of the text, and do we think the 2 moods work together? Aren’t they contradictory?</a:t>
            </a:r>
          </a:p>
        </p:txBody>
      </p:sp>
      <p:sp>
        <p:nvSpPr>
          <p:cNvPr id="4" name="Slide Number Placeholder 3"/>
          <p:cNvSpPr>
            <a:spLocks noGrp="1"/>
          </p:cNvSpPr>
          <p:nvPr>
            <p:ph type="sldNum" sz="quarter" idx="5"/>
          </p:nvPr>
        </p:nvSpPr>
        <p:spPr/>
        <p:txBody>
          <a:bodyPr/>
          <a:lstStyle/>
          <a:p>
            <a:fld id="{B07158C4-A119-4B78-9DE8-A50001BC31DC}" type="slidenum">
              <a:rPr lang="en-AU" smtClean="0"/>
              <a:pPr/>
              <a:t>31</a:t>
            </a:fld>
            <a:endParaRPr lang="en-AU" dirty="0"/>
          </a:p>
        </p:txBody>
      </p:sp>
    </p:spTree>
    <p:extLst>
      <p:ext uri="{BB962C8B-B14F-4D97-AF65-F5344CB8AC3E}">
        <p14:creationId xmlns:p14="http://schemas.microsoft.com/office/powerpoint/2010/main" val="387009048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spcAft>
                <a:spcPts val="600"/>
              </a:spcAft>
            </a:pPr>
            <a:r>
              <a:rPr lang="en-AU" b="1" dirty="0"/>
              <a:t>Teacher note: </a:t>
            </a:r>
            <a:r>
              <a:rPr lang="en-AU" dirty="0"/>
              <a:t>students should reflect on learning completed in </a:t>
            </a:r>
            <a:r>
              <a:rPr lang="en-AU" b="1" dirty="0"/>
              <a:t>Phase 3, activity 4 – dramatic conventions mix and match </a:t>
            </a:r>
            <a:r>
              <a:rPr lang="en-AU" dirty="0"/>
              <a:t>and </a:t>
            </a:r>
            <a:r>
              <a:rPr lang="en-AU" sz="1800" b="1" dirty="0">
                <a:solidFill>
                  <a:srgbClr val="002664"/>
                </a:solidFill>
                <a:effectLst/>
                <a:latin typeface="Arial" panose="020B0604020202020204" pitchFamily="34" charset="0"/>
                <a:ea typeface="Yu Gothic Light" panose="020B0300000000000000" pitchFamily="34" charset="-128"/>
              </a:rPr>
              <a:t>Phase 3, resource 3 </a:t>
            </a:r>
            <a:r>
              <a:rPr lang="en-AU" sz="1800" b="1" dirty="0">
                <a:solidFill>
                  <a:srgbClr val="002664"/>
                </a:solidFill>
                <a:effectLst/>
                <a:latin typeface="Arial" panose="020B0604020202020204" pitchFamily="34" charset="0"/>
                <a:ea typeface="Calibri" panose="020F0502020204030204" pitchFamily="34" charset="0"/>
              </a:rPr>
              <a:t> </a:t>
            </a:r>
            <a:r>
              <a:rPr lang="en-AU" sz="1800" b="1" dirty="0">
                <a:solidFill>
                  <a:srgbClr val="002664"/>
                </a:solidFill>
                <a:effectLst/>
                <a:latin typeface="Arial" panose="020B0604020202020204" pitchFamily="34" charset="0"/>
                <a:ea typeface="Yu Gothic Light" panose="020B0300000000000000" pitchFamily="34" charset="-128"/>
              </a:rPr>
              <a:t>– dramatic conventions mix and match suggested responses. </a:t>
            </a:r>
            <a:r>
              <a:rPr lang="en-AU" sz="1800" b="0" dirty="0">
                <a:solidFill>
                  <a:srgbClr val="002664"/>
                </a:solidFill>
                <a:effectLst/>
                <a:latin typeface="Arial" panose="020B0604020202020204" pitchFamily="34" charset="0"/>
                <a:ea typeface="Yu Gothic Light" panose="020B0300000000000000" pitchFamily="34" charset="-128"/>
              </a:rPr>
              <a:t>Discuss.</a:t>
            </a:r>
          </a:p>
          <a:p>
            <a:pPr>
              <a:spcBef>
                <a:spcPts val="1200"/>
              </a:spcBef>
              <a:spcAft>
                <a:spcPts val="600"/>
              </a:spcAft>
            </a:pPr>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33</a:t>
            </a:fld>
            <a:endParaRPr lang="en-AU" dirty="0"/>
          </a:p>
        </p:txBody>
      </p:sp>
    </p:spTree>
    <p:extLst>
      <p:ext uri="{BB962C8B-B14F-4D97-AF65-F5344CB8AC3E}">
        <p14:creationId xmlns:p14="http://schemas.microsoft.com/office/powerpoint/2010/main" val="107020284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spcAft>
                <a:spcPts val="600"/>
              </a:spcAft>
            </a:pPr>
            <a:r>
              <a:rPr lang="en-AU" b="1" dirty="0"/>
              <a:t>Teacher note: </a:t>
            </a:r>
            <a:r>
              <a:rPr lang="en-AU" dirty="0"/>
              <a:t>students should reflect on learning completed in </a:t>
            </a:r>
            <a:r>
              <a:rPr lang="en-AU" b="1" dirty="0"/>
              <a:t>Phase 3, activity 4 – dramatic conventions mix and match activity </a:t>
            </a:r>
            <a:r>
              <a:rPr lang="en-AU" dirty="0"/>
              <a:t>and </a:t>
            </a:r>
            <a:r>
              <a:rPr lang="en-AU" sz="1800" b="1" dirty="0">
                <a:solidFill>
                  <a:srgbClr val="002664"/>
                </a:solidFill>
                <a:effectLst/>
                <a:latin typeface="Arial" panose="020B0604020202020204" pitchFamily="34" charset="0"/>
                <a:ea typeface="Yu Gothic Light" panose="020B0300000000000000" pitchFamily="34" charset="-128"/>
              </a:rPr>
              <a:t>Phase 3, resource 2 </a:t>
            </a:r>
            <a:r>
              <a:rPr lang="en-AU" sz="1800" b="1" dirty="0">
                <a:solidFill>
                  <a:srgbClr val="002664"/>
                </a:solidFill>
                <a:effectLst/>
                <a:latin typeface="Arial" panose="020B0604020202020204" pitchFamily="34" charset="0"/>
                <a:ea typeface="Calibri" panose="020F0502020204030204" pitchFamily="34" charset="0"/>
              </a:rPr>
              <a:t> </a:t>
            </a:r>
            <a:r>
              <a:rPr lang="en-AU" sz="1800" b="1" dirty="0">
                <a:solidFill>
                  <a:srgbClr val="002664"/>
                </a:solidFill>
                <a:effectLst/>
                <a:latin typeface="Arial" panose="020B0604020202020204" pitchFamily="34" charset="0"/>
                <a:ea typeface="Yu Gothic Light" panose="020B0300000000000000" pitchFamily="34" charset="-128"/>
              </a:rPr>
              <a:t>– dramatic conventions mix and match (suggested responses).</a:t>
            </a:r>
          </a:p>
          <a:p>
            <a:pPr>
              <a:lnSpc>
                <a:spcPct val="150000"/>
              </a:lnSpc>
              <a:spcAft>
                <a:spcPts val="600"/>
              </a:spcAft>
            </a:pPr>
            <a:r>
              <a:rPr lang="en-AU" sz="1800" b="0" dirty="0">
                <a:solidFill>
                  <a:srgbClr val="002664"/>
                </a:solidFill>
                <a:effectLst/>
                <a:latin typeface="Arial" panose="020B0604020202020204" pitchFamily="34" charset="0"/>
                <a:ea typeface="Yu Gothic Light" panose="020B0300000000000000" pitchFamily="34" charset="-128"/>
              </a:rPr>
              <a:t>Students annotate the drama conventions that develop a sense of place on the extract and determine the mood that is created. Discuss.</a:t>
            </a:r>
          </a:p>
          <a:p>
            <a:pPr>
              <a:spcBef>
                <a:spcPts val="1200"/>
              </a:spcBef>
              <a:spcAft>
                <a:spcPts val="600"/>
              </a:spcAft>
            </a:pPr>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34</a:t>
            </a:fld>
            <a:endParaRPr lang="en-AU" dirty="0"/>
          </a:p>
        </p:txBody>
      </p:sp>
    </p:spTree>
    <p:extLst>
      <p:ext uri="{BB962C8B-B14F-4D97-AF65-F5344CB8AC3E}">
        <p14:creationId xmlns:p14="http://schemas.microsoft.com/office/powerpoint/2010/main" val="194391803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50000"/>
              </a:lnSpc>
              <a:spcBef>
                <a:spcPts val="0"/>
              </a:spcBef>
              <a:spcAft>
                <a:spcPts val="600"/>
              </a:spcAft>
              <a:buClrTx/>
              <a:buSzTx/>
              <a:buFontTx/>
              <a:buNone/>
              <a:tabLst/>
              <a:defRPr/>
            </a:pPr>
            <a:r>
              <a:rPr lang="en-AU" b="1" dirty="0"/>
              <a:t>Teacher note: </a:t>
            </a:r>
            <a:r>
              <a:rPr lang="en-AU" dirty="0"/>
              <a:t>students should reflect on learning completed in </a:t>
            </a:r>
            <a:r>
              <a:rPr lang="en-AU" b="1" dirty="0"/>
              <a:t>Phase 3, activity 4 – dramatic conventions mix and match activity </a:t>
            </a:r>
            <a:r>
              <a:rPr lang="en-AU" dirty="0"/>
              <a:t>and </a:t>
            </a:r>
            <a:r>
              <a:rPr lang="en-AU" sz="1800" b="1" dirty="0">
                <a:solidFill>
                  <a:srgbClr val="002664"/>
                </a:solidFill>
                <a:effectLst/>
                <a:latin typeface="Arial" panose="020B0604020202020204" pitchFamily="34" charset="0"/>
                <a:ea typeface="Yu Gothic Light" panose="020B0300000000000000" pitchFamily="34" charset="-128"/>
              </a:rPr>
              <a:t>Phase 3, resource 2 </a:t>
            </a:r>
            <a:r>
              <a:rPr lang="en-AU" sz="1800" b="1" dirty="0">
                <a:solidFill>
                  <a:srgbClr val="002664"/>
                </a:solidFill>
                <a:effectLst/>
                <a:latin typeface="Arial" panose="020B0604020202020204" pitchFamily="34" charset="0"/>
                <a:ea typeface="Calibri" panose="020F0502020204030204" pitchFamily="34" charset="0"/>
              </a:rPr>
              <a:t> </a:t>
            </a:r>
            <a:r>
              <a:rPr lang="en-AU" sz="1800" b="1" dirty="0">
                <a:solidFill>
                  <a:srgbClr val="002664"/>
                </a:solidFill>
                <a:effectLst/>
                <a:latin typeface="Arial" panose="020B0604020202020204" pitchFamily="34" charset="0"/>
                <a:ea typeface="Yu Gothic Light" panose="020B0300000000000000" pitchFamily="34" charset="-128"/>
              </a:rPr>
              <a:t>– dramatic conventions mix and match (suggested responses). </a:t>
            </a:r>
            <a:r>
              <a:rPr lang="en-AU" sz="1800" b="0" dirty="0">
                <a:solidFill>
                  <a:srgbClr val="002664"/>
                </a:solidFill>
                <a:effectLst/>
                <a:latin typeface="Arial" panose="020B0604020202020204" pitchFamily="34" charset="0"/>
                <a:ea typeface="Yu Gothic Light" panose="020B0300000000000000" pitchFamily="34" charset="-128"/>
              </a:rPr>
              <a:t>They complete </a:t>
            </a:r>
            <a:r>
              <a:rPr lang="en-AU" sz="2400" b="1" dirty="0"/>
              <a:t>Core formative task 3 – writing an annotated opening scene for a play.</a:t>
            </a:r>
          </a:p>
          <a:p>
            <a:pPr>
              <a:lnSpc>
                <a:spcPct val="150000"/>
              </a:lnSpc>
              <a:spcAft>
                <a:spcPts val="600"/>
              </a:spcAft>
            </a:pPr>
            <a:endParaRPr lang="en-AU" sz="1800" b="1" dirty="0">
              <a:solidFill>
                <a:srgbClr val="002664"/>
              </a:solidFill>
              <a:effectLst/>
              <a:latin typeface="Arial" panose="020B0604020202020204" pitchFamily="34" charset="0"/>
              <a:ea typeface="Yu Gothic Light" panose="020B0300000000000000" pitchFamily="34" charset="-128"/>
            </a:endParaRPr>
          </a:p>
          <a:p>
            <a:pPr>
              <a:spcBef>
                <a:spcPts val="1200"/>
              </a:spcBef>
              <a:spcAft>
                <a:spcPts val="600"/>
              </a:spcAft>
            </a:pPr>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35</a:t>
            </a:fld>
            <a:endParaRPr lang="en-AU" dirty="0"/>
          </a:p>
        </p:txBody>
      </p:sp>
    </p:spTree>
    <p:extLst>
      <p:ext uri="{BB962C8B-B14F-4D97-AF65-F5344CB8AC3E}">
        <p14:creationId xmlns:p14="http://schemas.microsoft.com/office/powerpoint/2010/main" val="95222311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Teacher note: </a:t>
            </a:r>
            <a:r>
              <a:rPr lang="en-AU" dirty="0"/>
              <a:t>ask students to complete an exit ticket to check for understanding.</a:t>
            </a:r>
          </a:p>
        </p:txBody>
      </p:sp>
      <p:sp>
        <p:nvSpPr>
          <p:cNvPr id="4" name="Slide Number Placeholder 3"/>
          <p:cNvSpPr>
            <a:spLocks noGrp="1"/>
          </p:cNvSpPr>
          <p:nvPr>
            <p:ph type="sldNum" sz="quarter" idx="5"/>
          </p:nvPr>
        </p:nvSpPr>
        <p:spPr/>
        <p:txBody>
          <a:bodyPr/>
          <a:lstStyle/>
          <a:p>
            <a:fld id="{B07158C4-A119-4B78-9DE8-A50001BC31DC}" type="slidenum">
              <a:rPr lang="en-AU" smtClean="0"/>
              <a:pPr/>
              <a:t>36</a:t>
            </a:fld>
            <a:endParaRPr lang="en-AU" dirty="0"/>
          </a:p>
        </p:txBody>
      </p:sp>
    </p:spTree>
    <p:extLst>
      <p:ext uri="{BB962C8B-B14F-4D97-AF65-F5344CB8AC3E}">
        <p14:creationId xmlns:p14="http://schemas.microsoft.com/office/powerpoint/2010/main" val="178274463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37</a:t>
            </a:fld>
            <a:endParaRPr lang="en-AU" dirty="0"/>
          </a:p>
        </p:txBody>
      </p:sp>
    </p:spTree>
    <p:extLst>
      <p:ext uri="{BB962C8B-B14F-4D97-AF65-F5344CB8AC3E}">
        <p14:creationId xmlns:p14="http://schemas.microsoft.com/office/powerpoint/2010/main" val="27542607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Teacher note: </a:t>
            </a:r>
            <a:endParaRPr lang="en-AU" dirty="0"/>
          </a:p>
          <a:p>
            <a:pPr marL="171450" indent="-171450">
              <a:buFont typeface="Arial"/>
              <a:buChar char="•"/>
            </a:pPr>
            <a:r>
              <a:rPr lang="en-AU" dirty="0"/>
              <a:t>Learning intentions and success criteria are best co-constructed with students. Adapt the learning intention as required and add matching success criteria.</a:t>
            </a:r>
          </a:p>
          <a:p>
            <a:pPr marL="171450" indent="-171450">
              <a:buFont typeface="Arial"/>
              <a:buChar char="•"/>
            </a:pPr>
            <a:r>
              <a:rPr lang="en-AU" dirty="0"/>
              <a:t>For more information See ⁠</a:t>
            </a:r>
            <a:r>
              <a:rPr lang="en-AU" dirty="0">
                <a:hlinkClick r:id="rId3" tooltip="https://www.aitsl.edu.au/docs/default-source/feedback/aitsl-learning-intentions-and-success-criteria-strategy.pdf?sfvrsn=382dec3c_2"/>
              </a:rPr>
              <a:t>AITSL</a:t>
            </a:r>
            <a:r>
              <a:rPr lang="en-AU" dirty="0"/>
              <a:t> or the NSW Department of Education explicit teaching strategies, ⁠</a:t>
            </a:r>
            <a:r>
              <a:rPr lang="en-AU" dirty="0">
                <a:hlinkClick r:id="rId4" tooltip="https://education.nsw.gov.au/teaching-and-learning/curriculum/explicit-teaching/explicit-teaching-strategies/sharing-learning-intentions"/>
              </a:rPr>
              <a:t>Sharing learning intentions</a:t>
            </a:r>
            <a:r>
              <a:rPr lang="en-AU" dirty="0"/>
              <a:t> and ⁠</a:t>
            </a:r>
            <a:r>
              <a:rPr lang="en-AU" dirty="0">
                <a:hlinkClick r:id="rId5" tooltip="https://education.nsw.gov.au/teaching-and-learning/curriculum/explicit-teaching/explicit-teaching-strategies/sharing-success-criteria"/>
              </a:rPr>
              <a:t>Sharing success criteria</a:t>
            </a:r>
            <a:endParaRPr lang="en-AU" dirty="0"/>
          </a:p>
          <a:p>
            <a:pPr marL="171450" indent="-171450">
              <a:buFont typeface="Arial"/>
              <a:buChar char="•"/>
            </a:pPr>
            <a:r>
              <a:rPr lang="en-AU" dirty="0"/>
              <a:t>LISC is not necessarily presented at the beginning of the lesson. Teacher needs to consider most effectual time to introduce </a:t>
            </a:r>
          </a:p>
          <a:p>
            <a:pPr marL="171450" indent="-171450">
              <a:buFont typeface="Arial"/>
              <a:buChar char="•"/>
            </a:pPr>
            <a:r>
              <a:rPr lang="en-AU" dirty="0"/>
              <a:t>LISC should be revisited during the lesson to support students' evaluation of their learning</a:t>
            </a:r>
          </a:p>
          <a:p>
            <a:endParaRPr lang="en-AU" b="1" dirty="0">
              <a:cs typeface="Calibri"/>
            </a:endParaRPr>
          </a:p>
        </p:txBody>
      </p:sp>
      <p:sp>
        <p:nvSpPr>
          <p:cNvPr id="4" name="Slide Number Placeholder 3"/>
          <p:cNvSpPr>
            <a:spLocks noGrp="1"/>
          </p:cNvSpPr>
          <p:nvPr>
            <p:ph type="sldNum" sz="quarter" idx="5"/>
          </p:nvPr>
        </p:nvSpPr>
        <p:spPr/>
        <p:txBody>
          <a:bodyPr/>
          <a:lstStyle/>
          <a:p>
            <a:fld id="{D09C5488-DD16-4714-9519-7BE21BA11D4E}" type="slidenum">
              <a:rPr lang="en-AU" smtClean="0"/>
              <a:t>4</a:t>
            </a:fld>
            <a:endParaRPr lang="en-AU" dirty="0"/>
          </a:p>
        </p:txBody>
      </p:sp>
    </p:spTree>
    <p:extLst>
      <p:ext uri="{BB962C8B-B14F-4D97-AF65-F5344CB8AC3E}">
        <p14:creationId xmlns:p14="http://schemas.microsoft.com/office/powerpoint/2010/main" val="19151260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Teacher note: </a:t>
            </a:r>
            <a:r>
              <a:rPr lang="en-AU" b="0" dirty="0"/>
              <a:t>this PowerPoint will be split into the sections as shown on the slide.</a:t>
            </a:r>
            <a:endParaRPr lang="en-US" b="0" dirty="0"/>
          </a:p>
          <a:p>
            <a:pPr marL="171450" indent="-171450">
              <a:buFont typeface="Arial"/>
              <a:buChar char="•"/>
            </a:pPr>
            <a:endParaRPr lang="en-AU" dirty="0"/>
          </a:p>
          <a:p>
            <a:pPr marL="0" indent="0">
              <a:buFont typeface="Arial"/>
              <a:buNone/>
            </a:pPr>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D09C5488-DD16-4714-9519-7BE21BA11D4E}" type="slidenum">
              <a:rPr lang="en-AU" smtClean="0"/>
              <a:t>5</a:t>
            </a:fld>
            <a:endParaRPr lang="en-AU" dirty="0"/>
          </a:p>
        </p:txBody>
      </p:sp>
    </p:spTree>
    <p:extLst>
      <p:ext uri="{BB962C8B-B14F-4D97-AF65-F5344CB8AC3E}">
        <p14:creationId xmlns:p14="http://schemas.microsoft.com/office/powerpoint/2010/main" val="32427642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Teacher note: </a:t>
            </a:r>
            <a:r>
              <a:rPr lang="en-AU" dirty="0"/>
              <a:t>developing setting.</a:t>
            </a:r>
          </a:p>
        </p:txBody>
      </p:sp>
      <p:sp>
        <p:nvSpPr>
          <p:cNvPr id="4" name="Slide Number Placeholder 3"/>
          <p:cNvSpPr>
            <a:spLocks noGrp="1"/>
          </p:cNvSpPr>
          <p:nvPr>
            <p:ph type="sldNum" sz="quarter" idx="5"/>
          </p:nvPr>
        </p:nvSpPr>
        <p:spPr/>
        <p:txBody>
          <a:bodyPr/>
          <a:lstStyle/>
          <a:p>
            <a:fld id="{B07158C4-A119-4B78-9DE8-A50001BC31DC}" type="slidenum">
              <a:rPr lang="en-AU" smtClean="0"/>
              <a:pPr/>
              <a:t>6</a:t>
            </a:fld>
            <a:endParaRPr lang="en-AU" dirty="0"/>
          </a:p>
        </p:txBody>
      </p:sp>
    </p:spTree>
    <p:extLst>
      <p:ext uri="{BB962C8B-B14F-4D97-AF65-F5344CB8AC3E}">
        <p14:creationId xmlns:p14="http://schemas.microsoft.com/office/powerpoint/2010/main" val="39037980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b="1" dirty="0">
                <a:latin typeface="Public Sans"/>
              </a:rPr>
              <a:t>Teacher note: </a:t>
            </a:r>
            <a:r>
              <a:rPr lang="en-AU" dirty="0">
                <a:latin typeface="Public Sans"/>
              </a:rPr>
              <a:t>this slide has been used to identify the explicit teaching learning strategy and should be deleted or hidden when used in a classroom setting. The strategy of connecting learning involves making connections within and across learning. In this example, students are connecting learning to their own knowledge of how they use social media.</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AU" dirty="0"/>
          </a:p>
          <a:p>
            <a:pPr>
              <a:defRPr/>
            </a:pPr>
            <a:r>
              <a:rPr lang="en-AU" dirty="0">
                <a:latin typeface="Public Sans"/>
              </a:rPr>
              <a:t>Teachers actively support students to make connections within and across knowledge, skills and understanding as well as to prior learning experiences. Learning is a change to long-term memory. Long-term memory is a network of overlapping information with many connections (AERO 2024a), which are called schemas (CESE 2017). </a:t>
            </a:r>
            <a:endParaRPr lang="en-AU" dirty="0"/>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7</a:t>
            </a:fld>
            <a:endParaRPr lang="en-AU" dirty="0"/>
          </a:p>
        </p:txBody>
      </p:sp>
    </p:spTree>
    <p:extLst>
      <p:ext uri="{BB962C8B-B14F-4D97-AF65-F5344CB8AC3E}">
        <p14:creationId xmlns:p14="http://schemas.microsoft.com/office/powerpoint/2010/main" val="1022621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Teacher note: </a:t>
            </a:r>
            <a:r>
              <a:rPr lang="en-AU" dirty="0"/>
              <a:t>work through the ideas about setting with the class. Complete Question 1 of </a:t>
            </a:r>
            <a:r>
              <a:rPr lang="en-AU" b="1" dirty="0"/>
              <a:t>Phase 3, activity 12 – creating a sense of place.</a:t>
            </a:r>
          </a:p>
        </p:txBody>
      </p:sp>
      <p:sp>
        <p:nvSpPr>
          <p:cNvPr id="4" name="Slide Number Placeholder 3"/>
          <p:cNvSpPr>
            <a:spLocks noGrp="1"/>
          </p:cNvSpPr>
          <p:nvPr>
            <p:ph type="sldNum" sz="quarter" idx="5"/>
          </p:nvPr>
        </p:nvSpPr>
        <p:spPr/>
        <p:txBody>
          <a:bodyPr/>
          <a:lstStyle/>
          <a:p>
            <a:fld id="{B07158C4-A119-4B78-9DE8-A50001BC31DC}" type="slidenum">
              <a:rPr lang="en-AU" smtClean="0"/>
              <a:pPr/>
              <a:t>8</a:t>
            </a:fld>
            <a:endParaRPr lang="en-AU" dirty="0"/>
          </a:p>
        </p:txBody>
      </p:sp>
    </p:spTree>
    <p:extLst>
      <p:ext uri="{BB962C8B-B14F-4D97-AF65-F5344CB8AC3E}">
        <p14:creationId xmlns:p14="http://schemas.microsoft.com/office/powerpoint/2010/main" val="18372684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Teacher note: </a:t>
            </a:r>
            <a:r>
              <a:rPr lang="en-AU" dirty="0"/>
              <a:t>students should brainstorm some types of setting they have discovered in texts. An example has been provided. Discuss that the example has 2 settings, and what the effect of this may be.</a:t>
            </a:r>
          </a:p>
          <a:p>
            <a:r>
              <a:rPr lang="en-AU" dirty="0"/>
              <a:t>Examples may include:</a:t>
            </a:r>
          </a:p>
          <a:p>
            <a:pPr marL="285750" indent="-285750">
              <a:buFont typeface="Arial" panose="020B0604020202020204" pitchFamily="34" charset="0"/>
              <a:buChar char="•"/>
            </a:pPr>
            <a:r>
              <a:rPr lang="en-AU" dirty="0"/>
              <a:t>To show how they are both related</a:t>
            </a:r>
          </a:p>
          <a:p>
            <a:pPr marL="285750" indent="-285750">
              <a:buFont typeface="Arial" panose="020B0604020202020204" pitchFamily="34" charset="0"/>
              <a:buChar char="•"/>
            </a:pPr>
            <a:r>
              <a:rPr lang="en-AU" dirty="0"/>
              <a:t>To show the contrasts between the 2 settings</a:t>
            </a:r>
          </a:p>
          <a:p>
            <a:pPr marL="285750" indent="-285750">
              <a:buFont typeface="Arial" panose="020B0604020202020204" pitchFamily="34" charset="0"/>
              <a:buChar char="•"/>
            </a:pPr>
            <a:r>
              <a:rPr lang="en-AU" dirty="0"/>
              <a:t>To connect to theme of the text – there is no place like home or the grass is (not) greener on the other side</a:t>
            </a:r>
          </a:p>
          <a:p>
            <a:pPr marL="285750" indent="-285750">
              <a:buFont typeface="Arial" panose="020B0604020202020204" pitchFamily="34" charset="0"/>
              <a:buChar char="•"/>
            </a:pPr>
            <a:r>
              <a:rPr lang="en-AU" dirty="0"/>
              <a:t>People are common to both settings and all people are the same inside.</a:t>
            </a:r>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9</a:t>
            </a:fld>
            <a:endParaRPr lang="en-AU" dirty="0"/>
          </a:p>
        </p:txBody>
      </p:sp>
    </p:spTree>
    <p:extLst>
      <p:ext uri="{BB962C8B-B14F-4D97-AF65-F5344CB8AC3E}">
        <p14:creationId xmlns:p14="http://schemas.microsoft.com/office/powerpoint/2010/main" val="64992099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2240968"/>
            <a:ext cx="6255979" cy="2033997"/>
          </a:xfrm>
          <a:ln>
            <a:noFill/>
          </a:ln>
        </p:spPr>
        <p:txBody>
          <a:bodyPr anchor="b">
            <a:noAutofit/>
          </a:bodyPr>
          <a:lstStyle>
            <a:lvl1pPr algn="l">
              <a:lnSpc>
                <a:spcPct val="100000"/>
              </a:lnSpc>
              <a:defRPr sz="4800">
                <a:solidFill>
                  <a:schemeClr val="bg1"/>
                </a:solidFill>
                <a:latin typeface="Arial" panose="020B0604020202020204" pitchFamily="34" charset="0"/>
                <a:cs typeface="Arial" panose="020B0604020202020204" pitchFamily="34" charset="0"/>
              </a:defRPr>
            </a:lvl1pPr>
          </a:lstStyle>
          <a:p>
            <a:r>
              <a:rPr lang="en-US" dirty="0"/>
              <a:t>Learning sequence/lesson/ activity 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4385568"/>
            <a:ext cx="6255977" cy="426611"/>
          </a:xfrm>
        </p:spPr>
        <p:txBody>
          <a:bodyPr anchor="t">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Stage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bg1"/>
                </a:solidFill>
                <a:latin typeface="Arial" panose="020B0604020202020204" pitchFamily="34" charset="0"/>
                <a:cs typeface="Arial" panose="020B0604020202020204" pitchFamily="34" charset="0"/>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Module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bg1"/>
                </a:solidFill>
                <a:latin typeface="Arial" panose="020B0604020202020204" pitchFamily="34" charset="0"/>
                <a:cs typeface="Arial" panose="020B0604020202020204" pitchFamily="34" charset="0"/>
              </a:defRPr>
            </a:lvl1pPr>
          </a:lstStyle>
          <a:p>
            <a:pPr lvl="0"/>
            <a:r>
              <a:rPr lang="en-US" dirty="0"/>
              <a:t>Presenter name</a:t>
            </a:r>
            <a:endParaRPr lang="en-AU" dirty="0"/>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bg1"/>
                </a:solidFill>
                <a:latin typeface="Arial" panose="020B0604020202020204" pitchFamily="34" charset="0"/>
                <a:cs typeface="Arial" panose="020B0604020202020204" pitchFamily="34" charset="0"/>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00 Month YYYY</a:t>
            </a:r>
          </a:p>
        </p:txBody>
      </p:sp>
      <p:pic>
        <p:nvPicPr>
          <p:cNvPr id="17" name="Picture 16">
            <a:extLst>
              <a:ext uri="{FF2B5EF4-FFF2-40B4-BE49-F238E27FC236}">
                <a16:creationId xmlns:a16="http://schemas.microsoft.com/office/drawing/2014/main" id="{1B2918F2-2A15-B218-B84D-C469AD3B60DA}"/>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6135329" y="360000"/>
            <a:ext cx="660650" cy="715199"/>
          </a:xfrm>
          <a:prstGeom prst="rect">
            <a:avLst/>
          </a:prstGeom>
        </p:spPr>
      </p:pic>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dirty="0"/>
              <a:t>Click icon to add picture</a:t>
            </a:r>
            <a:endParaRPr lang="en-AU" dirty="0"/>
          </a:p>
        </p:txBody>
      </p:sp>
    </p:spTree>
    <p:extLst>
      <p:ext uri="{BB962C8B-B14F-4D97-AF65-F5344CB8AC3E}">
        <p14:creationId xmlns:p14="http://schemas.microsoft.com/office/powerpoint/2010/main" val="1578408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Copyright">
    <p:bg>
      <p:bgPr>
        <a:solidFill>
          <a:schemeClr val="accent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bg1"/>
                </a:solidFill>
              </a:defRPr>
            </a:lvl1pPr>
          </a:lstStyle>
          <a:p>
            <a:fld id="{10A01DC5-1685-4615-8240-15192985C6A2}" type="slidenum">
              <a:rPr lang="en-AU" smtClean="0"/>
              <a:pPr/>
              <a:t>‹#›</a:t>
            </a:fld>
            <a:endParaRPr lang="en-AU" dirty="0"/>
          </a:p>
        </p:txBody>
      </p:sp>
      <p:sp>
        <p:nvSpPr>
          <p:cNvPr id="2" name="Title 1">
            <a:extLst>
              <a:ext uri="{FF2B5EF4-FFF2-40B4-BE49-F238E27FC236}">
                <a16:creationId xmlns:a16="http://schemas.microsoft.com/office/drawing/2014/main" id="{34BE5FFA-C863-5F63-2574-4F650BA4588D}"/>
              </a:ext>
            </a:extLst>
          </p:cNvPr>
          <p:cNvSpPr>
            <a:spLocks noGrp="1"/>
          </p:cNvSpPr>
          <p:nvPr>
            <p:ph type="title" hasCustomPrompt="1"/>
          </p:nvPr>
        </p:nvSpPr>
        <p:spPr>
          <a:xfrm>
            <a:off x="360000" y="360000"/>
            <a:ext cx="10080000" cy="537467"/>
          </a:xfrm>
        </p:spPr>
        <p:txBody>
          <a:bodyPr/>
          <a:lstStyle>
            <a:lvl1pPr>
              <a:defRPr>
                <a:solidFill>
                  <a:schemeClr val="bg1"/>
                </a:solidFill>
              </a:defRPr>
            </a:lvl1pPr>
          </a:lstStyle>
          <a:p>
            <a:r>
              <a:rPr lang="en-US" dirty="0"/>
              <a:t>Copyright</a:t>
            </a:r>
          </a:p>
        </p:txBody>
      </p:sp>
      <p:sp>
        <p:nvSpPr>
          <p:cNvPr id="3" name="Slide Number Placeholder 4">
            <a:extLst>
              <a:ext uri="{FF2B5EF4-FFF2-40B4-BE49-F238E27FC236}">
                <a16:creationId xmlns:a16="http://schemas.microsoft.com/office/drawing/2014/main" id="{CAF241D3-718F-F3B9-95BA-7ED78B1B5BDD}"/>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dirty="0"/>
          </a:p>
        </p:txBody>
      </p:sp>
      <p:sp>
        <p:nvSpPr>
          <p:cNvPr id="5" name="Rectangle 4">
            <a:extLst>
              <a:ext uri="{FF2B5EF4-FFF2-40B4-BE49-F238E27FC236}">
                <a16:creationId xmlns:a16="http://schemas.microsoft.com/office/drawing/2014/main" id="{147A10EB-69B5-E036-369C-033BAFE6DB18}"/>
              </a:ext>
            </a:extLst>
          </p:cNvPr>
          <p:cNvSpPr/>
          <p:nvPr userDrawn="1"/>
        </p:nvSpPr>
        <p:spPr>
          <a:xfrm>
            <a:off x="10915048" y="231006"/>
            <a:ext cx="1039529" cy="1100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6" name="Picture 5" descr="A red flower with white text&#10;&#10;Description automatically generated with low confidence">
            <a:extLst>
              <a:ext uri="{FF2B5EF4-FFF2-40B4-BE49-F238E27FC236}">
                <a16:creationId xmlns:a16="http://schemas.microsoft.com/office/drawing/2014/main" id="{F5F3CD7E-F06C-6B47-6A3E-198A7C0DC31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195216" y="360000"/>
            <a:ext cx="660785" cy="717587"/>
          </a:xfrm>
          <a:prstGeom prst="rect">
            <a:avLst/>
          </a:prstGeom>
        </p:spPr>
      </p:pic>
      <p:pic>
        <p:nvPicPr>
          <p:cNvPr id="7" name="Picture 12" descr="Creative Commons Attribution licence logo">
            <a:extLst>
              <a:ext uri="{FF2B5EF4-FFF2-40B4-BE49-F238E27FC236}">
                <a16:creationId xmlns:a16="http://schemas.microsoft.com/office/drawing/2014/main" id="{7948A98C-F758-2F9B-44F6-E4FEA77CAA7A}"/>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10244972" y="2967486"/>
            <a:ext cx="1406523" cy="489432"/>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0">
            <a:extLst>
              <a:ext uri="{FF2B5EF4-FFF2-40B4-BE49-F238E27FC236}">
                <a16:creationId xmlns:a16="http://schemas.microsoft.com/office/drawing/2014/main" id="{CD8E711E-20C4-EB65-95D8-4E4BB3686546}"/>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3076037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Divider 1">
    <p:bg>
      <p:bgPr>
        <a:solidFill>
          <a:schemeClr val="accent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bg1"/>
                </a:solidFill>
                <a:latin typeface="Public Sans" pitchFamily="2" charset="0"/>
              </a:defRPr>
            </a:lvl1pPr>
          </a:lstStyle>
          <a:p>
            <a:r>
              <a:rPr lang="en-AU" dirty="0"/>
              <a:t>NSW Department of Education</a:t>
            </a:r>
          </a:p>
          <a:p>
            <a:endParaRPr lang="en-AU" dirty="0"/>
          </a:p>
        </p:txBody>
      </p: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bg1"/>
                </a:solidFill>
                <a:latin typeface="+mj-lt"/>
              </a:defRPr>
            </a:lvl1pPr>
          </a:lstStyle>
          <a:p>
            <a:pPr>
              <a:lnSpc>
                <a:spcPct val="100000"/>
              </a:lnSpc>
            </a:pPr>
            <a:r>
              <a:rPr lang="en-AU"/>
              <a:t>Divider title</a:t>
            </a:r>
          </a:p>
        </p:txBody>
      </p:sp>
      <p:sp>
        <p:nvSpPr>
          <p:cNvPr id="4" name="Text Placeholder 4">
            <a:extLst>
              <a:ext uri="{FF2B5EF4-FFF2-40B4-BE49-F238E27FC236}">
                <a16:creationId xmlns:a16="http://schemas.microsoft.com/office/drawing/2014/main" id="{E0BFD460-00F6-C078-F72E-C89E7A3AE862}"/>
              </a:ext>
              <a:ext uri="{C183D7F6-B498-43B3-948B-1728B52AA6E4}">
                <adec:decorative xmlns:adec="http://schemas.microsoft.com/office/drawing/2017/decorative" val="0"/>
              </a:ext>
            </a:extLst>
          </p:cNvPr>
          <p:cNvSpPr>
            <a:spLocks noGrp="1"/>
          </p:cNvSpPr>
          <p:nvPr>
            <p:ph type="body" sz="quarter" idx="11" hasCustomPrompt="1"/>
          </p:nvPr>
        </p:nvSpPr>
        <p:spPr>
          <a:xfrm>
            <a:off x="540000" y="2162845"/>
            <a:ext cx="2880000" cy="1638301"/>
          </a:xfrm>
        </p:spPr>
        <p:txBody>
          <a:bodyPr anchor="t">
            <a:noAutofit/>
          </a:bodyPr>
          <a:lstStyle>
            <a:lvl1pPr algn="l">
              <a:lnSpc>
                <a:spcPct val="80000"/>
              </a:lnSpc>
              <a:spcAft>
                <a:spcPts val="0"/>
              </a:spcAft>
              <a:defRPr sz="15000">
                <a:solidFill>
                  <a:schemeClr val="accent4"/>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t>
            </a:r>
          </a:p>
        </p:txBody>
      </p:sp>
      <p:sp>
        <p:nvSpPr>
          <p:cNvPr id="6" name="Oval 5">
            <a:extLst>
              <a:ext uri="{FF2B5EF4-FFF2-40B4-BE49-F238E27FC236}">
                <a16:creationId xmlns:a16="http://schemas.microsoft.com/office/drawing/2014/main" id="{5EBAE78F-1A35-0A2C-DBF4-48477CA8F3A7}"/>
              </a:ext>
            </a:extLst>
          </p:cNvPr>
          <p:cNvSpPr>
            <a:spLocks noGrp="1" noRot="1" noMove="1" noResize="1" noEditPoints="1" noAdjustHandles="1" noChangeArrowheads="1" noChangeShapeType="1"/>
          </p:cNvSpPr>
          <p:nvPr userDrawn="1"/>
        </p:nvSpPr>
        <p:spPr>
          <a:xfrm>
            <a:off x="11056620" y="289560"/>
            <a:ext cx="906780" cy="80068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2" name="Picture 1">
            <a:extLst>
              <a:ext uri="{FF2B5EF4-FFF2-40B4-BE49-F238E27FC236}">
                <a16:creationId xmlns:a16="http://schemas.microsoft.com/office/drawing/2014/main" id="{1DE675F6-B3E6-7651-8B0E-50E39CE29B9F}"/>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171348" y="360000"/>
            <a:ext cx="660650" cy="715199"/>
          </a:xfrm>
          <a:prstGeom prst="rect">
            <a:avLst/>
          </a:prstGeom>
        </p:spPr>
      </p:pic>
    </p:spTree>
    <p:extLst>
      <p:ext uri="{BB962C8B-B14F-4D97-AF65-F5344CB8AC3E}">
        <p14:creationId xmlns:p14="http://schemas.microsoft.com/office/powerpoint/2010/main" val="23646173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p:bg>
      <p:bgPr>
        <a:solidFill>
          <a:schemeClr val="accent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bg1"/>
                </a:solidFill>
                <a:latin typeface="Arial" panose="020B0604020202020204" pitchFamily="34" charset="0"/>
                <a:cs typeface="Arial" panose="020B0604020202020204" pitchFamily="34" charset="0"/>
              </a:defRPr>
            </a:lvl1pPr>
          </a:lstStyle>
          <a:p>
            <a:pPr>
              <a:lnSpc>
                <a:spcPct val="100000"/>
              </a:lnSpc>
            </a:pPr>
            <a:r>
              <a:rPr lang="en-AU" dirty="0"/>
              <a:t>Lesson title</a:t>
            </a:r>
          </a:p>
        </p:txBody>
      </p:sp>
      <p:sp>
        <p:nvSpPr>
          <p:cNvPr id="6" name="Oval 5">
            <a:extLst>
              <a:ext uri="{FF2B5EF4-FFF2-40B4-BE49-F238E27FC236}">
                <a16:creationId xmlns:a16="http://schemas.microsoft.com/office/drawing/2014/main" id="{5EBAE78F-1A35-0A2C-DBF4-48477CA8F3A7}"/>
              </a:ext>
            </a:extLst>
          </p:cNvPr>
          <p:cNvSpPr>
            <a:spLocks noGrp="1" noRot="1" noMove="1" noResize="1" noEditPoints="1" noAdjustHandles="1" noChangeArrowheads="1" noChangeShapeType="1"/>
          </p:cNvSpPr>
          <p:nvPr userDrawn="1"/>
        </p:nvSpPr>
        <p:spPr>
          <a:xfrm>
            <a:off x="11056620" y="289560"/>
            <a:ext cx="906780" cy="80068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2" name="Picture 1">
            <a:extLst>
              <a:ext uri="{FF2B5EF4-FFF2-40B4-BE49-F238E27FC236}">
                <a16:creationId xmlns:a16="http://schemas.microsoft.com/office/drawing/2014/main" id="{1DE675F6-B3E6-7651-8B0E-50E39CE29B9F}"/>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171348" y="360000"/>
            <a:ext cx="660650" cy="715199"/>
          </a:xfrm>
          <a:prstGeom prst="rect">
            <a:avLst/>
          </a:prstGeom>
        </p:spPr>
      </p:pic>
    </p:spTree>
    <p:extLst>
      <p:ext uri="{BB962C8B-B14F-4D97-AF65-F5344CB8AC3E}">
        <p14:creationId xmlns:p14="http://schemas.microsoft.com/office/powerpoint/2010/main" val="2864672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Blue backgroun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165CECD-C00D-4560-9C97-AE28A8535867}"/>
              </a:ext>
              <a:ext uri="{C183D7F6-B498-43B3-948B-1728B52AA6E4}">
                <adec:decorative xmlns:adec="http://schemas.microsoft.com/office/drawing/2017/decorative" val="1"/>
              </a:ext>
            </a:extLst>
          </p:cNvPr>
          <p:cNvSpPr/>
          <p:nvPr userDrawn="1"/>
        </p:nvSpPr>
        <p:spPr>
          <a:xfrm>
            <a:off x="0" y="1620000"/>
            <a:ext cx="12192000" cy="523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 name="Picture Placeholder 4">
            <a:extLst>
              <a:ext uri="{FF2B5EF4-FFF2-40B4-BE49-F238E27FC236}">
                <a16:creationId xmlns:a16="http://schemas.microsoft.com/office/drawing/2014/main" id="{8AB6FE45-2247-43AE-AFB0-3C1EC574D8FA}"/>
              </a:ext>
              <a:ext uri="{C183D7F6-B498-43B3-948B-1728B52AA6E4}">
                <adec:decorative xmlns:adec="http://schemas.microsoft.com/office/drawing/2017/decorative" val="1"/>
              </a:ext>
            </a:extLst>
          </p:cNvPr>
          <p:cNvSpPr>
            <a:spLocks noGrp="1"/>
          </p:cNvSpPr>
          <p:nvPr>
            <p:ph type="pic" sz="quarter" idx="13"/>
          </p:nvPr>
        </p:nvSpPr>
        <p:spPr>
          <a:xfrm>
            <a:off x="359998" y="1909282"/>
            <a:ext cx="11483999" cy="4210718"/>
          </a:xfrm>
        </p:spPr>
        <p:txBody>
          <a:bodyPr/>
          <a:lstStyle/>
          <a:p>
            <a:r>
              <a:rPr lang="en-US" dirty="0"/>
              <a:t>Click icon to add picture</a:t>
            </a:r>
            <a:endParaRPr lang="en-AU" dirty="0"/>
          </a:p>
        </p:txBody>
      </p: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dirty="0"/>
          </a:p>
        </p:txBody>
      </p:sp>
      <p:sp>
        <p:nvSpPr>
          <p:cNvPr id="10" name="Title 4">
            <a:extLst>
              <a:ext uri="{FF2B5EF4-FFF2-40B4-BE49-F238E27FC236}">
                <a16:creationId xmlns:a16="http://schemas.microsoft.com/office/drawing/2014/main" id="{4B69FB63-5913-44B0-9BCA-4B6E66CE48BF}"/>
              </a:ext>
            </a:extLst>
          </p:cNvPr>
          <p:cNvSpPr>
            <a:spLocks noGrp="1"/>
          </p:cNvSpPr>
          <p:nvPr>
            <p:ph type="title"/>
          </p:nvPr>
        </p:nvSpPr>
        <p:spPr>
          <a:xfrm>
            <a:off x="359998" y="360000"/>
            <a:ext cx="10260002" cy="522000"/>
          </a:xfrm>
        </p:spPr>
        <p:txBody>
          <a:bodyPr/>
          <a:lstStyle>
            <a:lvl1pPr>
              <a:defRPr>
                <a:solidFill>
                  <a:schemeClr val="accent1"/>
                </a:solidFill>
              </a:defRPr>
            </a:lvl1pPr>
          </a:lstStyle>
          <a:p>
            <a:r>
              <a:rPr lang="en-US" dirty="0"/>
              <a:t>Click to edit Master title style</a:t>
            </a:r>
            <a:endParaRPr lang="en-AU" dirty="0"/>
          </a:p>
        </p:txBody>
      </p:sp>
      <p:sp>
        <p:nvSpPr>
          <p:cNvPr id="11" name="Text Placeholder 10">
            <a:extLst>
              <a:ext uri="{FF2B5EF4-FFF2-40B4-BE49-F238E27FC236}">
                <a16:creationId xmlns:a16="http://schemas.microsoft.com/office/drawing/2014/main" id="{4A905C52-CF4B-447B-B93D-A86FD209402A}"/>
              </a:ext>
            </a:extLst>
          </p:cNvPr>
          <p:cNvSpPr>
            <a:spLocks noGrp="1"/>
          </p:cNvSpPr>
          <p:nvPr>
            <p:ph type="body" sz="quarter" idx="18" hasCustomPrompt="1"/>
          </p:nvPr>
        </p:nvSpPr>
        <p:spPr>
          <a:xfrm>
            <a:off x="360000" y="1016704"/>
            <a:ext cx="10080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22972229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dirty="0"/>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dirty="0"/>
              <a:t>Title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Text Placeholder 3">
            <a:extLst>
              <a:ext uri="{FF2B5EF4-FFF2-40B4-BE49-F238E27FC236}">
                <a16:creationId xmlns:a16="http://schemas.microsoft.com/office/drawing/2014/main" id="{7A679F83-4A45-8E00-A9A4-2E8DE35C1BB0}"/>
              </a:ext>
            </a:extLst>
          </p:cNvPr>
          <p:cNvSpPr>
            <a:spLocks noGrp="1"/>
          </p:cNvSpPr>
          <p:nvPr>
            <p:ph type="body" sz="quarter" idx="17" hasCustomPrompt="1"/>
          </p:nvPr>
        </p:nvSpPr>
        <p:spPr>
          <a:xfrm>
            <a:off x="360000" y="1567086"/>
            <a:ext cx="11484000" cy="4807835"/>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09472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and pictur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dirty="0"/>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dirty="0"/>
              <a:t>Title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3" name="Content Placeholder 2">
            <a:extLst>
              <a:ext uri="{FF2B5EF4-FFF2-40B4-BE49-F238E27FC236}">
                <a16:creationId xmlns:a16="http://schemas.microsoft.com/office/drawing/2014/main" id="{EAC13D79-FA01-577F-AC79-E39D6DCCC806}"/>
              </a:ext>
            </a:extLst>
          </p:cNvPr>
          <p:cNvSpPr>
            <a:spLocks noGrp="1"/>
          </p:cNvSpPr>
          <p:nvPr>
            <p:ph sz="quarter" idx="19" hasCustomPrompt="1"/>
          </p:nvPr>
        </p:nvSpPr>
        <p:spPr>
          <a:xfrm>
            <a:off x="360363" y="1562471"/>
            <a:ext cx="5735637" cy="4814518"/>
          </a:xfrm>
        </p:spPr>
        <p:txBody>
          <a:body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8" name="Picture Placeholder 7">
            <a:extLst>
              <a:ext uri="{FF2B5EF4-FFF2-40B4-BE49-F238E27FC236}">
                <a16:creationId xmlns:a16="http://schemas.microsoft.com/office/drawing/2014/main" id="{F0C3D212-D9E6-5651-0336-B3898E36FBA5}"/>
              </a:ext>
            </a:extLst>
          </p:cNvPr>
          <p:cNvSpPr>
            <a:spLocks noGrp="1"/>
          </p:cNvSpPr>
          <p:nvPr>
            <p:ph type="pic" sz="quarter" idx="20"/>
          </p:nvPr>
        </p:nvSpPr>
        <p:spPr>
          <a:xfrm>
            <a:off x="6324599" y="1562470"/>
            <a:ext cx="5507038" cy="4814518"/>
          </a:xfrm>
        </p:spPr>
        <p:txBody>
          <a:bodyPr/>
          <a:lstStyle/>
          <a:p>
            <a:r>
              <a:rPr lang="en-US" dirty="0"/>
              <a:t>Click icon to add picture</a:t>
            </a:r>
            <a:endParaRPr lang="en-AU" dirty="0"/>
          </a:p>
        </p:txBody>
      </p:sp>
    </p:spTree>
    <p:extLst>
      <p:ext uri="{BB962C8B-B14F-4D97-AF65-F5344CB8AC3E}">
        <p14:creationId xmlns:p14="http://schemas.microsoft.com/office/powerpoint/2010/main" val="4283855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eature image and text">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91FCC384-7450-516C-24D0-7D029ED3855A}"/>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US" dirty="0"/>
              <a:t>Click icon to add picture</a:t>
            </a:r>
            <a:endParaRPr lang="en-AU" dirty="0"/>
          </a:p>
        </p:txBody>
      </p:sp>
      <p:sp>
        <p:nvSpPr>
          <p:cNvPr id="4" name="Title 1">
            <a:extLst>
              <a:ext uri="{FF2B5EF4-FFF2-40B4-BE49-F238E27FC236}">
                <a16:creationId xmlns:a16="http://schemas.microsoft.com/office/drawing/2014/main" id="{46E61F09-1856-72E7-5C79-31B4A856E7AD}"/>
              </a:ext>
            </a:extLst>
          </p:cNvPr>
          <p:cNvSpPr>
            <a:spLocks noGrp="1"/>
          </p:cNvSpPr>
          <p:nvPr>
            <p:ph type="title" hasCustomPrompt="1"/>
          </p:nvPr>
        </p:nvSpPr>
        <p:spPr>
          <a:xfrm>
            <a:off x="5400000" y="360000"/>
            <a:ext cx="6407150" cy="554400"/>
          </a:xfrm>
        </p:spPr>
        <p:txBody>
          <a:bodyPr/>
          <a:lstStyle>
            <a:lvl1pPr>
              <a:defRPr>
                <a:solidFill>
                  <a:schemeClr val="accent1"/>
                </a:solidFill>
              </a:defRPr>
            </a:lvl1pPr>
          </a:lstStyle>
          <a:p>
            <a:r>
              <a:rPr lang="en-US" dirty="0"/>
              <a:t>Title</a:t>
            </a:r>
          </a:p>
        </p:txBody>
      </p:sp>
      <p:cxnSp>
        <p:nvCxnSpPr>
          <p:cNvPr id="6" name="Straight Connector 5">
            <a:extLst>
              <a:ext uri="{FF2B5EF4-FFF2-40B4-BE49-F238E27FC236}">
                <a16:creationId xmlns:a16="http://schemas.microsoft.com/office/drawing/2014/main" id="{52576981-5B08-29E1-CBD0-60B20605F583}"/>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1">
            <a:extLst>
              <a:ext uri="{FF2B5EF4-FFF2-40B4-BE49-F238E27FC236}">
                <a16:creationId xmlns:a16="http://schemas.microsoft.com/office/drawing/2014/main" id="{AC754ADD-23A8-B626-EF2D-A89E9897C22E}"/>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dirty="0"/>
          </a:p>
        </p:txBody>
      </p:sp>
      <p:sp>
        <p:nvSpPr>
          <p:cNvPr id="10" name="Text Placeholder 3">
            <a:extLst>
              <a:ext uri="{FF2B5EF4-FFF2-40B4-BE49-F238E27FC236}">
                <a16:creationId xmlns:a16="http://schemas.microsoft.com/office/drawing/2014/main" id="{DE31FF8A-F945-2755-C01F-A984129CCFE4}"/>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3" name="Text Placeholder 10">
            <a:extLst>
              <a:ext uri="{FF2B5EF4-FFF2-40B4-BE49-F238E27FC236}">
                <a16:creationId xmlns:a16="http://schemas.microsoft.com/office/drawing/2014/main" id="{5222D209-0CF8-F581-20B2-402482319282}"/>
              </a:ext>
            </a:extLst>
          </p:cNvPr>
          <p:cNvSpPr>
            <a:spLocks noGrp="1"/>
          </p:cNvSpPr>
          <p:nvPr>
            <p:ph type="body" sz="quarter" idx="18" hasCustomPrompt="1"/>
          </p:nvPr>
        </p:nvSpPr>
        <p:spPr>
          <a:xfrm>
            <a:off x="5399998" y="982520"/>
            <a:ext cx="6407150" cy="294189"/>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1721998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dirty="0"/>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dirty="0"/>
              <a:t>Title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1484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3781477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dirty="0"/>
          </a:p>
        </p:txBody>
      </p:sp>
    </p:spTree>
    <p:extLst>
      <p:ext uri="{BB962C8B-B14F-4D97-AF65-F5344CB8AC3E}">
        <p14:creationId xmlns:p14="http://schemas.microsoft.com/office/powerpoint/2010/main" val="2586807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References">
    <p:bg>
      <p:bgPr>
        <a:solidFill>
          <a:schemeClr val="accent4"/>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3C69E21-27A4-4448-A8A5-3DF6A41F3B28}"/>
              </a:ext>
            </a:extLst>
          </p:cNvPr>
          <p:cNvSpPr/>
          <p:nvPr userDrawn="1"/>
        </p:nvSpPr>
        <p:spPr>
          <a:xfrm>
            <a:off x="0" y="1265616"/>
            <a:ext cx="12192000" cy="1901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a:cxnSpLocks/>
          </p:cNvCxnSpPr>
          <p:nvPr userDrawn="1"/>
        </p:nvCxnSpPr>
        <p:spPr>
          <a:xfrm>
            <a:off x="0" y="1265616"/>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dirty="0"/>
          </a:p>
        </p:txBody>
      </p:sp>
      <p:sp>
        <p:nvSpPr>
          <p:cNvPr id="8" name="Title 3">
            <a:extLst>
              <a:ext uri="{FF2B5EF4-FFF2-40B4-BE49-F238E27FC236}">
                <a16:creationId xmlns:a16="http://schemas.microsoft.com/office/drawing/2014/main" id="{2245FC77-E959-4B3D-936D-71858DF4D065}"/>
              </a:ext>
            </a:extLst>
          </p:cNvPr>
          <p:cNvSpPr>
            <a:spLocks noGrp="1"/>
          </p:cNvSpPr>
          <p:nvPr>
            <p:ph type="title" hasCustomPrompt="1"/>
          </p:nvPr>
        </p:nvSpPr>
        <p:spPr>
          <a:xfrm>
            <a:off x="360000" y="360001"/>
            <a:ext cx="10080000" cy="521412"/>
          </a:xfrm>
        </p:spPr>
        <p:txBody>
          <a:bodyPr/>
          <a:lstStyle>
            <a:lvl1pPr>
              <a:defRPr>
                <a:solidFill>
                  <a:schemeClr val="accent1"/>
                </a:solidFill>
              </a:defRPr>
            </a:lvl1pPr>
          </a:lstStyle>
          <a:p>
            <a:r>
              <a:rPr lang="en-US" dirty="0"/>
              <a:t>References</a:t>
            </a:r>
            <a:endParaRPr lang="en-AU" dirty="0"/>
          </a:p>
        </p:txBody>
      </p:sp>
      <p:sp>
        <p:nvSpPr>
          <p:cNvPr id="2" name="Content Placeholder 2">
            <a:extLst>
              <a:ext uri="{FF2B5EF4-FFF2-40B4-BE49-F238E27FC236}">
                <a16:creationId xmlns:a16="http://schemas.microsoft.com/office/drawing/2014/main" id="{27905181-B8A1-3C65-36D9-EB3FF362FF6C}"/>
              </a:ext>
            </a:extLst>
          </p:cNvPr>
          <p:cNvSpPr>
            <a:spLocks noGrp="1"/>
          </p:cNvSpPr>
          <p:nvPr>
            <p:ph idx="1" hasCustomPrompt="1"/>
          </p:nvPr>
        </p:nvSpPr>
        <p:spPr>
          <a:xfrm>
            <a:off x="360000" y="3428999"/>
            <a:ext cx="11484000" cy="2927351"/>
          </a:xfrm>
        </p:spPr>
        <p:txBody>
          <a:bodyPr/>
          <a:lstStyle>
            <a:lvl1pPr>
              <a:lnSpc>
                <a:spcPct val="150000"/>
              </a:lnSpc>
              <a:defRPr sz="1200">
                <a:latin typeface="Arial" panose="020B0604020202020204" pitchFamily="34" charset="0"/>
                <a:cs typeface="Arial" panose="020B0604020202020204" pitchFamily="34" charset="0"/>
              </a:defRPr>
            </a:lvl1pPr>
            <a:lvl2pPr>
              <a:lnSpc>
                <a:spcPct val="150000"/>
              </a:lnSpc>
              <a:defRPr sz="1200"/>
            </a:lvl2pPr>
            <a:lvl3pPr>
              <a:lnSpc>
                <a:spcPct val="150000"/>
              </a:lnSpc>
              <a:defRPr/>
            </a:lvl3pPr>
            <a:lvl4pPr>
              <a:lnSpc>
                <a:spcPct val="150000"/>
              </a:lnSpc>
              <a:defRPr sz="1200"/>
            </a:lvl4pPr>
            <a:lvl5pPr>
              <a:lnSpc>
                <a:spcPct val="150000"/>
              </a:lnSpc>
              <a:defRPr sz="12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0593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smtClean="0"/>
              <a:pPr/>
              <a:t>‹#›</a:t>
            </a:fld>
            <a:endParaRPr lang="en-AU" dirty="0"/>
          </a:p>
        </p:txBody>
      </p:sp>
    </p:spTree>
    <p:extLst>
      <p:ext uri="{BB962C8B-B14F-4D97-AF65-F5344CB8AC3E}">
        <p14:creationId xmlns:p14="http://schemas.microsoft.com/office/powerpoint/2010/main" val="4123316428"/>
      </p:ext>
    </p:extLst>
  </p:cSld>
  <p:clrMap bg1="lt1" tx1="dk1" bg2="lt2" tx2="dk2" accent1="accent1" accent2="accent2" accent3="accent3" accent4="accent4" accent5="accent5" accent6="accent6" hlink="hlink" folHlink="folHlink"/>
  <p:sldLayoutIdLst>
    <p:sldLayoutId id="2147483728" r:id="rId1"/>
    <p:sldLayoutId id="2147483731" r:id="rId2"/>
    <p:sldLayoutId id="2147483747" r:id="rId3"/>
    <p:sldLayoutId id="2147483724" r:id="rId4"/>
    <p:sldLayoutId id="2147483762" r:id="rId5"/>
    <p:sldLayoutId id="2147483723" r:id="rId6"/>
    <p:sldLayoutId id="2147483746" r:id="rId7"/>
    <p:sldLayoutId id="2147483725" r:id="rId8"/>
    <p:sldLayoutId id="2147483743" r:id="rId9"/>
    <p:sldLayoutId id="2147483744" r:id="rId10"/>
    <p:sldLayoutId id="2147483763"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377" rtl="0" eaLnBrk="1" latinLnBrk="0" hangingPunct="1">
        <a:lnSpc>
          <a:spcPct val="90000"/>
        </a:lnSpc>
        <a:spcBef>
          <a:spcPct val="0"/>
        </a:spcBef>
        <a:buNone/>
        <a:defRPr sz="3600"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hyperlink" Target="http://www.macquariedictionary.com.au/" TargetMode="External"/><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4.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_rels/slide37.xml.rels><?xml version="1.0" encoding="UTF-8" standalone="yes"?>
<Relationships xmlns="http://schemas.openxmlformats.org/package/2006/relationships"><Relationship Id="rId8" Type="http://schemas.openxmlformats.org/officeDocument/2006/relationships/hyperlink" Target="https://www.edresearch.edu.au/summaries-explainers/explainers/explicit-instruction" TargetMode="External"/><Relationship Id="rId13" Type="http://schemas.openxmlformats.org/officeDocument/2006/relationships/hyperlink" Target="https://education.nsw.gov.au/teaching-and-learning/curriculum/explicit-teaching/explicit-teaching-strategies/gradual-release-of-responsibility" TargetMode="External"/><Relationship Id="rId3" Type="http://schemas.openxmlformats.org/officeDocument/2006/relationships/hyperlink" Target="https://educationstandards.nsw.edu.au/wps/portal/nesa/mini-footer/copyright" TargetMode="External"/><Relationship Id="rId7" Type="http://schemas.openxmlformats.org/officeDocument/2006/relationships/hyperlink" Target="https://www.edresearch.edu.au/guides-resources/practice-guides/explain-learning-objectives" TargetMode="External"/><Relationship Id="rId12" Type="http://schemas.openxmlformats.org/officeDocument/2006/relationships/hyperlink" Target="http://www.macquariedictionary.com.au/" TargetMode="External"/><Relationship Id="rId2" Type="http://schemas.openxmlformats.org/officeDocument/2006/relationships/notesSlide" Target="../notesSlides/notesSlide35.xml"/><Relationship Id="rId1" Type="http://schemas.openxmlformats.org/officeDocument/2006/relationships/slideLayout" Target="../slideLayouts/slideLayout9.xml"/><Relationship Id="rId6" Type="http://schemas.openxmlformats.org/officeDocument/2006/relationships/hyperlink" Target="https://curriculum.nsw.edu.au/learning-areas/english/english-k-10-2022/overview" TargetMode="External"/><Relationship Id="rId11" Type="http://schemas.openxmlformats.org/officeDocument/2006/relationships/hyperlink" Target="https://curriculum.nsw.edu.au/resources/glossary" TargetMode="External"/><Relationship Id="rId5" Type="http://schemas.openxmlformats.org/officeDocument/2006/relationships/hyperlink" Target="https://curriculum.nsw.edu.au/" TargetMode="External"/><Relationship Id="rId10" Type="http://schemas.openxmlformats.org/officeDocument/2006/relationships/hyperlink" Target="https://education.nsw.gov.au/about-us/education-data-and-research/cese/publications/literature-reviews/cognitive-load-theory" TargetMode="External"/><Relationship Id="rId4" Type="http://schemas.openxmlformats.org/officeDocument/2006/relationships/hyperlink" Target="https://educationstandards.nsw.edu.au/" TargetMode="External"/><Relationship Id="rId9" Type="http://schemas.openxmlformats.org/officeDocument/2006/relationships/hyperlink" Target="https://www.gutenberg.org/files/43936/43936-h/43936-h.htm" TargetMode="External"/></Relationships>
</file>

<file path=ppt/slides/_rels/slide38.xml.rels><?xml version="1.0" encoding="UTF-8" standalone="yes"?>
<Relationships xmlns="http://schemas.openxmlformats.org/package/2006/relationships"><Relationship Id="rId2" Type="http://schemas.openxmlformats.org/officeDocument/2006/relationships/hyperlink" Target="https://creativecommons.org/licenses/by/4.0/" TargetMode="Externa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slide" Target="slide32.xml"/><Relationship Id="rId5" Type="http://schemas.openxmlformats.org/officeDocument/2006/relationships/slide" Target="slide27.xml"/><Relationship Id="rId4" Type="http://schemas.openxmlformats.org/officeDocument/2006/relationships/slide" Target="slide1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D998069-8808-F7B7-147A-0D45AF051C4E}"/>
              </a:ext>
            </a:extLst>
          </p:cNvPr>
          <p:cNvSpPr>
            <a:spLocks noGrp="1"/>
          </p:cNvSpPr>
          <p:nvPr>
            <p:ph type="title"/>
          </p:nvPr>
        </p:nvSpPr>
        <p:spPr/>
        <p:txBody>
          <a:bodyPr/>
          <a:lstStyle/>
          <a:p>
            <a:r>
              <a:rPr lang="en-AU" dirty="0">
                <a:latin typeface="+mj-lt"/>
              </a:rPr>
              <a:t>Instructions for use</a:t>
            </a:r>
          </a:p>
        </p:txBody>
      </p:sp>
      <p:sp>
        <p:nvSpPr>
          <p:cNvPr id="7" name="Picture Placeholder 6">
            <a:extLst>
              <a:ext uri="{FF2B5EF4-FFF2-40B4-BE49-F238E27FC236}">
                <a16:creationId xmlns:a16="http://schemas.microsoft.com/office/drawing/2014/main" id="{41E659CE-3503-CAAB-868D-643BC7328B29}"/>
              </a:ext>
            </a:extLst>
          </p:cNvPr>
          <p:cNvSpPr>
            <a:spLocks noGrp="1"/>
          </p:cNvSpPr>
          <p:nvPr>
            <p:ph type="pic" sz="quarter" idx="13"/>
          </p:nvPr>
        </p:nvSpPr>
        <p:spPr>
          <a:xfrm>
            <a:off x="354000" y="1931625"/>
            <a:ext cx="11483999" cy="4498641"/>
          </a:xfrm>
        </p:spPr>
        <p:txBody>
          <a:bodyPr/>
          <a:lstStyle/>
          <a:p>
            <a:pPr marL="342900" indent="-342900">
              <a:lnSpc>
                <a:spcPct val="150000"/>
              </a:lnSpc>
              <a:buFont typeface="Arial"/>
              <a:buChar char="•"/>
            </a:pPr>
            <a:r>
              <a:rPr lang="en-AU" sz="1800" dirty="0">
                <a:latin typeface="+mn-lt"/>
                <a:ea typeface="+mn-lt"/>
                <a:cs typeface="+mn-lt"/>
              </a:rPr>
              <a:t>This resource is not a teaching and learning program. It should be used in conjunction with </a:t>
            </a:r>
            <a:r>
              <a:rPr lang="en-AU" sz="1800" b="1" dirty="0">
                <a:latin typeface="+mn-lt"/>
                <a:ea typeface="+mn-lt"/>
                <a:cs typeface="+mn-lt"/>
              </a:rPr>
              <a:t>From page to stage – Year 8, Term 3.</a:t>
            </a:r>
            <a:endParaRPr lang="en-AU" sz="1800" b="1" dirty="0">
              <a:solidFill>
                <a:srgbClr val="22272B"/>
              </a:solidFill>
              <a:latin typeface="+mn-lt"/>
            </a:endParaRPr>
          </a:p>
          <a:p>
            <a:pPr marL="342900" indent="-342900">
              <a:lnSpc>
                <a:spcPct val="150000"/>
              </a:lnSpc>
              <a:buFont typeface="Arial"/>
              <a:buChar char="•"/>
            </a:pPr>
            <a:r>
              <a:rPr lang="en-AU" sz="1800" dirty="0">
                <a:solidFill>
                  <a:srgbClr val="22272B"/>
                </a:solidFill>
                <a:latin typeface="+mn-lt"/>
              </a:rPr>
              <a:t>Classroom teachers are encouraged to </a:t>
            </a:r>
            <a:r>
              <a:rPr lang="en-AU" sz="1800" b="1" dirty="0">
                <a:solidFill>
                  <a:srgbClr val="22272B"/>
                </a:solidFill>
                <a:latin typeface="+mn-lt"/>
              </a:rPr>
              <a:t>add and adapt</a:t>
            </a:r>
            <a:r>
              <a:rPr lang="en-AU" sz="1800" dirty="0">
                <a:solidFill>
                  <a:srgbClr val="22272B"/>
                </a:solidFill>
                <a:latin typeface="+mn-lt"/>
              </a:rPr>
              <a:t> slides as required to meet the needs of their students.</a:t>
            </a:r>
          </a:p>
          <a:p>
            <a:pPr marL="342900" indent="-342900">
              <a:lnSpc>
                <a:spcPct val="150000"/>
              </a:lnSpc>
              <a:buFont typeface="Arial"/>
              <a:buChar char="•"/>
            </a:pPr>
            <a:r>
              <a:rPr lang="en-AU" sz="1800" dirty="0">
                <a:solidFill>
                  <a:srgbClr val="22272B"/>
                </a:solidFill>
                <a:latin typeface="+mn-lt"/>
              </a:rPr>
              <a:t>Save a copy of the file to make changes to the slide deck. Go to </a:t>
            </a:r>
            <a:r>
              <a:rPr lang="en-AU" sz="1800" b="1" dirty="0">
                <a:solidFill>
                  <a:srgbClr val="22272B"/>
                </a:solidFill>
                <a:latin typeface="+mn-lt"/>
              </a:rPr>
              <a:t>File</a:t>
            </a:r>
            <a:r>
              <a:rPr lang="en-AU" sz="1800" dirty="0">
                <a:solidFill>
                  <a:srgbClr val="22272B"/>
                </a:solidFill>
                <a:latin typeface="+mn-lt"/>
              </a:rPr>
              <a:t> &gt; </a:t>
            </a:r>
            <a:r>
              <a:rPr lang="en-AU" sz="1800" b="1" dirty="0">
                <a:solidFill>
                  <a:srgbClr val="22272B"/>
                </a:solidFill>
                <a:latin typeface="+mn-lt"/>
              </a:rPr>
              <a:t>Download a Copy </a:t>
            </a:r>
            <a:r>
              <a:rPr lang="en-AU" sz="1800" dirty="0">
                <a:solidFill>
                  <a:srgbClr val="22272B"/>
                </a:solidFill>
                <a:latin typeface="+mn-lt"/>
              </a:rPr>
              <a:t>(this downloads a copy to the computer to edit in the PowerPoint app).</a:t>
            </a:r>
          </a:p>
          <a:p>
            <a:pPr marL="342900" indent="-342900">
              <a:lnSpc>
                <a:spcPct val="150000"/>
              </a:lnSpc>
              <a:buFont typeface="Arial"/>
              <a:buChar char="•"/>
            </a:pPr>
            <a:r>
              <a:rPr lang="en-AU" sz="1800" dirty="0">
                <a:solidFill>
                  <a:srgbClr val="22272B"/>
                </a:solidFill>
                <a:latin typeface="+mn-lt"/>
              </a:rPr>
              <a:t>To convert the PowerPoint to Google Slides:</a:t>
            </a:r>
          </a:p>
          <a:p>
            <a:pPr marL="913765" lvl="1" indent="-457200">
              <a:lnSpc>
                <a:spcPct val="150000"/>
              </a:lnSpc>
              <a:spcAft>
                <a:spcPts val="1200"/>
              </a:spcAft>
              <a:buFont typeface="+mj-lt"/>
              <a:buAutoNum type="arabicPeriod"/>
            </a:pPr>
            <a:r>
              <a:rPr lang="en-AU" dirty="0">
                <a:solidFill>
                  <a:srgbClr val="22272B"/>
                </a:solidFill>
                <a:latin typeface="+mn-lt"/>
              </a:rPr>
              <a:t>Upload the file into Google Drive and open it.</a:t>
            </a:r>
          </a:p>
          <a:p>
            <a:pPr marL="913765" lvl="1" indent="-457200">
              <a:lnSpc>
                <a:spcPct val="150000"/>
              </a:lnSpc>
              <a:spcAft>
                <a:spcPts val="1200"/>
              </a:spcAft>
              <a:buFont typeface="+mj-lt"/>
              <a:buAutoNum type="arabicPeriod"/>
            </a:pPr>
            <a:r>
              <a:rPr lang="en-AU" dirty="0">
                <a:solidFill>
                  <a:srgbClr val="22272B"/>
                </a:solidFill>
                <a:latin typeface="+mn-lt"/>
              </a:rPr>
              <a:t>Go to </a:t>
            </a:r>
            <a:r>
              <a:rPr lang="en-AU" b="1" dirty="0">
                <a:solidFill>
                  <a:srgbClr val="22272B"/>
                </a:solidFill>
                <a:latin typeface="+mn-lt"/>
              </a:rPr>
              <a:t>File</a:t>
            </a:r>
            <a:r>
              <a:rPr lang="en-AU" dirty="0">
                <a:solidFill>
                  <a:srgbClr val="22272B"/>
                </a:solidFill>
                <a:latin typeface="+mn-lt"/>
              </a:rPr>
              <a:t> &gt; </a:t>
            </a:r>
            <a:r>
              <a:rPr lang="en-AU" b="1" dirty="0">
                <a:solidFill>
                  <a:srgbClr val="22272B"/>
                </a:solidFill>
                <a:latin typeface="+mn-lt"/>
              </a:rPr>
              <a:t>Save as </a:t>
            </a:r>
            <a:r>
              <a:rPr lang="en-AU" dirty="0">
                <a:solidFill>
                  <a:srgbClr val="22272B"/>
                </a:solidFill>
                <a:latin typeface="+mn-lt"/>
              </a:rPr>
              <a:t>Google Slides.</a:t>
            </a:r>
          </a:p>
          <a:p>
            <a:pPr marL="456565" lvl="1">
              <a:lnSpc>
                <a:spcPct val="150000"/>
              </a:lnSpc>
              <a:spcAft>
                <a:spcPts val="1200"/>
              </a:spcAft>
            </a:pPr>
            <a:r>
              <a:rPr lang="en-AU" dirty="0">
                <a:solidFill>
                  <a:srgbClr val="22272B"/>
                </a:solidFill>
                <a:latin typeface="+mn-lt"/>
              </a:rPr>
              <a:t>(Note – conversion may cause formatting changes in the slides.)</a:t>
            </a:r>
          </a:p>
          <a:p>
            <a:endParaRPr lang="en-AU" sz="1800" dirty="0">
              <a:latin typeface="+mn-lt"/>
            </a:endParaRPr>
          </a:p>
        </p:txBody>
      </p:sp>
      <p:sp>
        <p:nvSpPr>
          <p:cNvPr id="2" name="Slide Number Placeholder 1">
            <a:extLst>
              <a:ext uri="{FF2B5EF4-FFF2-40B4-BE49-F238E27FC236}">
                <a16:creationId xmlns:a16="http://schemas.microsoft.com/office/drawing/2014/main" id="{CD087911-6789-4356-F538-4C4ABF1219E6}"/>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a:t>
            </a:fld>
            <a:endParaRPr lang="en-AU" dirty="0"/>
          </a:p>
        </p:txBody>
      </p:sp>
    </p:spTree>
    <p:extLst>
      <p:ext uri="{BB962C8B-B14F-4D97-AF65-F5344CB8AC3E}">
        <p14:creationId xmlns:p14="http://schemas.microsoft.com/office/powerpoint/2010/main" val="3977060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348BF457-4C25-4E7B-A9E9-66A25363E959}"/>
              </a:ext>
            </a:extLst>
          </p:cNvPr>
          <p:cNvSpPr>
            <a:spLocks noGrp="1"/>
          </p:cNvSpPr>
          <p:nvPr>
            <p:ph type="title"/>
          </p:nvPr>
        </p:nvSpPr>
        <p:spPr>
          <a:xfrm>
            <a:off x="359999" y="360000"/>
            <a:ext cx="11483999" cy="545601"/>
          </a:xfrm>
        </p:spPr>
        <p:txBody>
          <a:bodyPr/>
          <a:lstStyle/>
          <a:p>
            <a:r>
              <a:rPr lang="en-AU" dirty="0">
                <a:latin typeface="+mj-lt"/>
              </a:rPr>
              <a:t>Setting </a:t>
            </a:r>
            <a:r>
              <a:rPr lang="en-AU" dirty="0">
                <a:solidFill>
                  <a:schemeClr val="bg1"/>
                </a:solidFill>
                <a:latin typeface="+mj-lt"/>
              </a:rPr>
              <a:t>(1)</a:t>
            </a:r>
          </a:p>
        </p:txBody>
      </p:sp>
      <p:sp>
        <p:nvSpPr>
          <p:cNvPr id="13" name="Text Placeholder 12">
            <a:extLst>
              <a:ext uri="{FF2B5EF4-FFF2-40B4-BE49-F238E27FC236}">
                <a16:creationId xmlns:a16="http://schemas.microsoft.com/office/drawing/2014/main" id="{8AAB25FA-A5B5-093F-A0C9-EAE7963EEB09}"/>
              </a:ext>
            </a:extLst>
          </p:cNvPr>
          <p:cNvSpPr>
            <a:spLocks noGrp="1"/>
          </p:cNvSpPr>
          <p:nvPr>
            <p:ph type="body" sz="quarter" idx="18"/>
          </p:nvPr>
        </p:nvSpPr>
        <p:spPr>
          <a:xfrm>
            <a:off x="360000" y="982520"/>
            <a:ext cx="11483998" cy="356423"/>
          </a:xfrm>
        </p:spPr>
        <p:txBody>
          <a:bodyPr/>
          <a:lstStyle/>
          <a:p>
            <a:r>
              <a:rPr lang="en-AU" dirty="0">
                <a:latin typeface="+mj-lt"/>
              </a:rPr>
              <a:t>What can we notice about the setting of </a:t>
            </a:r>
            <a:r>
              <a:rPr lang="en-AU" i="1" dirty="0">
                <a:latin typeface="+mj-lt"/>
              </a:rPr>
              <a:t>Hitler’s Daughter: The play</a:t>
            </a:r>
            <a:r>
              <a:rPr lang="en-AU" dirty="0">
                <a:latin typeface="+mj-lt"/>
              </a:rPr>
              <a:t>? </a:t>
            </a:r>
          </a:p>
        </p:txBody>
      </p:sp>
      <p:sp>
        <p:nvSpPr>
          <p:cNvPr id="12" name="Text Placeholder 11">
            <a:extLst>
              <a:ext uri="{FF2B5EF4-FFF2-40B4-BE49-F238E27FC236}">
                <a16:creationId xmlns:a16="http://schemas.microsoft.com/office/drawing/2014/main" id="{02C3478F-FB08-D7AF-5F27-8D143FA97D4C}"/>
              </a:ext>
            </a:extLst>
          </p:cNvPr>
          <p:cNvSpPr>
            <a:spLocks noGrp="1"/>
          </p:cNvSpPr>
          <p:nvPr>
            <p:ph type="body" sz="quarter" idx="17"/>
          </p:nvPr>
        </p:nvSpPr>
        <p:spPr/>
        <p:txBody>
          <a:bodyPr/>
          <a:lstStyle/>
          <a:p>
            <a:r>
              <a:rPr lang="en-AU" dirty="0">
                <a:latin typeface="+mn-lt"/>
              </a:rPr>
              <a:t>There are 2 distinct settings:</a:t>
            </a:r>
          </a:p>
          <a:p>
            <a:pPr marL="342900" lvl="1" indent="-342900">
              <a:buFont typeface="Arial" panose="020B0604020202020204" pitchFamily="34" charset="0"/>
              <a:buChar char="•"/>
            </a:pPr>
            <a:r>
              <a:rPr lang="en-AU" sz="2000" dirty="0">
                <a:latin typeface="+mn-lt"/>
              </a:rPr>
              <a:t>a small town in country Australia</a:t>
            </a:r>
          </a:p>
          <a:p>
            <a:pPr marL="342900" lvl="1" indent="-342900">
              <a:buFont typeface="Arial" panose="020B0604020202020204" pitchFamily="34" charset="0"/>
              <a:buChar char="•"/>
            </a:pPr>
            <a:r>
              <a:rPr lang="en-AU" sz="2000" dirty="0">
                <a:latin typeface="+mn-lt"/>
              </a:rPr>
              <a:t>Germany during World War II.</a:t>
            </a:r>
          </a:p>
        </p:txBody>
      </p:sp>
      <p:sp>
        <p:nvSpPr>
          <p:cNvPr id="3" name="Slide Number Placeholder 2">
            <a:extLst>
              <a:ext uri="{FF2B5EF4-FFF2-40B4-BE49-F238E27FC236}">
                <a16:creationId xmlns:a16="http://schemas.microsoft.com/office/drawing/2014/main" id="{29857EE9-3066-32FD-277A-0349DC739562}"/>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10</a:t>
            </a:fld>
            <a:endParaRPr lang="en-AU" dirty="0"/>
          </a:p>
        </p:txBody>
      </p:sp>
    </p:spTree>
    <p:extLst>
      <p:ext uri="{BB962C8B-B14F-4D97-AF65-F5344CB8AC3E}">
        <p14:creationId xmlns:p14="http://schemas.microsoft.com/office/powerpoint/2010/main" val="2261861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348BF457-4C25-4E7B-A9E9-66A25363E959}"/>
              </a:ext>
            </a:extLst>
          </p:cNvPr>
          <p:cNvSpPr>
            <a:spLocks noGrp="1"/>
          </p:cNvSpPr>
          <p:nvPr>
            <p:ph type="title"/>
          </p:nvPr>
        </p:nvSpPr>
        <p:spPr>
          <a:xfrm>
            <a:off x="359999" y="360000"/>
            <a:ext cx="11483999" cy="545601"/>
          </a:xfrm>
        </p:spPr>
        <p:txBody>
          <a:bodyPr/>
          <a:lstStyle/>
          <a:p>
            <a:r>
              <a:rPr lang="en-AU" dirty="0">
                <a:latin typeface="+mj-lt"/>
              </a:rPr>
              <a:t>Setting </a:t>
            </a:r>
            <a:r>
              <a:rPr lang="en-AU" dirty="0">
                <a:solidFill>
                  <a:schemeClr val="bg1"/>
                </a:solidFill>
                <a:latin typeface="+mj-lt"/>
              </a:rPr>
              <a:t>(2)</a:t>
            </a:r>
          </a:p>
        </p:txBody>
      </p:sp>
      <p:sp>
        <p:nvSpPr>
          <p:cNvPr id="13" name="Text Placeholder 12">
            <a:extLst>
              <a:ext uri="{FF2B5EF4-FFF2-40B4-BE49-F238E27FC236}">
                <a16:creationId xmlns:a16="http://schemas.microsoft.com/office/drawing/2014/main" id="{8AAB25FA-A5B5-093F-A0C9-EAE7963EEB09}"/>
              </a:ext>
            </a:extLst>
          </p:cNvPr>
          <p:cNvSpPr>
            <a:spLocks noGrp="1"/>
          </p:cNvSpPr>
          <p:nvPr>
            <p:ph type="body" sz="quarter" idx="18"/>
          </p:nvPr>
        </p:nvSpPr>
        <p:spPr>
          <a:xfrm>
            <a:off x="360000" y="982520"/>
            <a:ext cx="11483998" cy="356423"/>
          </a:xfrm>
        </p:spPr>
        <p:txBody>
          <a:bodyPr/>
          <a:lstStyle/>
          <a:p>
            <a:r>
              <a:rPr lang="en-AU" i="1" dirty="0">
                <a:latin typeface="+mj-lt"/>
                <a:ea typeface="Calibri" panose="020F0502020204030204" pitchFamily="34" charset="0"/>
              </a:rPr>
              <a:t>M</a:t>
            </a:r>
            <a:r>
              <a:rPr lang="en-AU" i="1" dirty="0">
                <a:effectLst/>
                <a:latin typeface="+mj-lt"/>
                <a:ea typeface="Calibri" panose="020F0502020204030204" pitchFamily="34" charset="0"/>
              </a:rPr>
              <a:t>ise en scène</a:t>
            </a:r>
            <a:r>
              <a:rPr lang="en-AU" dirty="0">
                <a:effectLst/>
                <a:latin typeface="+mj-lt"/>
                <a:ea typeface="Calibri" panose="020F0502020204030204" pitchFamily="34" charset="0"/>
              </a:rPr>
              <a:t> </a:t>
            </a:r>
            <a:endParaRPr lang="en-AU" sz="2400" i="1" dirty="0">
              <a:latin typeface="+mj-lt"/>
            </a:endParaRPr>
          </a:p>
        </p:txBody>
      </p:sp>
      <p:sp>
        <p:nvSpPr>
          <p:cNvPr id="12" name="Text Placeholder 11">
            <a:extLst>
              <a:ext uri="{FF2B5EF4-FFF2-40B4-BE49-F238E27FC236}">
                <a16:creationId xmlns:a16="http://schemas.microsoft.com/office/drawing/2014/main" id="{02C3478F-FB08-D7AF-5F27-8D143FA97D4C}"/>
              </a:ext>
            </a:extLst>
          </p:cNvPr>
          <p:cNvSpPr>
            <a:spLocks noGrp="1"/>
          </p:cNvSpPr>
          <p:nvPr>
            <p:ph type="body" sz="quarter" idx="17"/>
          </p:nvPr>
        </p:nvSpPr>
        <p:spPr>
          <a:xfrm>
            <a:off x="360000" y="1567087"/>
            <a:ext cx="11484000" cy="976822"/>
          </a:xfrm>
        </p:spPr>
        <p:txBody>
          <a:bodyPr/>
          <a:lstStyle/>
          <a:p>
            <a:pPr>
              <a:lnSpc>
                <a:spcPct val="150000"/>
              </a:lnSpc>
            </a:pPr>
            <a:r>
              <a:rPr lang="en-AU" sz="1800" b="1" i="1" dirty="0">
                <a:ea typeface="Calibri" panose="020F0502020204030204" pitchFamily="34" charset="0"/>
              </a:rPr>
              <a:t>M</a:t>
            </a:r>
            <a:r>
              <a:rPr lang="en-AU" sz="1800" b="1" i="1" dirty="0">
                <a:effectLst/>
                <a:latin typeface="Arial" panose="020B0604020202020204" pitchFamily="34" charset="0"/>
                <a:ea typeface="Calibri" panose="020F0502020204030204" pitchFamily="34" charset="0"/>
              </a:rPr>
              <a:t>ise en scène</a:t>
            </a:r>
            <a:r>
              <a:rPr lang="en-AU" sz="1800" b="1" dirty="0">
                <a:effectLst/>
                <a:latin typeface="Arial" panose="020B0604020202020204" pitchFamily="34" charset="0"/>
                <a:ea typeface="Calibri" panose="020F0502020204030204" pitchFamily="34" charset="0"/>
              </a:rPr>
              <a:t> </a:t>
            </a:r>
            <a:r>
              <a:rPr lang="en-AU" sz="1800" dirty="0">
                <a:effectLst/>
                <a:latin typeface="Arial" panose="020B0604020202020204" pitchFamily="34" charset="0"/>
                <a:ea typeface="Calibri" panose="020F0502020204030204" pitchFamily="34" charset="0"/>
              </a:rPr>
              <a:t>(French for ‘setting the stage’) is everything that is on the stage. It gives a visual understanding of the setting.</a:t>
            </a:r>
          </a:p>
          <a:p>
            <a:pPr>
              <a:lnSpc>
                <a:spcPct val="150000"/>
              </a:lnSpc>
              <a:spcBef>
                <a:spcPts val="1200"/>
              </a:spcBef>
              <a:spcAft>
                <a:spcPts val="600"/>
              </a:spcAft>
            </a:pPr>
            <a:r>
              <a:rPr lang="en-AU" sz="1800" dirty="0">
                <a:effectLst/>
                <a:latin typeface="Arial" panose="020B0604020202020204" pitchFamily="34" charset="0"/>
                <a:ea typeface="Calibri" panose="020F0502020204030204" pitchFamily="34" charset="0"/>
              </a:rPr>
              <a:t> </a:t>
            </a:r>
          </a:p>
          <a:p>
            <a:pPr>
              <a:spcBef>
                <a:spcPts val="1200"/>
              </a:spcBef>
              <a:spcAft>
                <a:spcPts val="600"/>
              </a:spcAft>
            </a:pPr>
            <a:r>
              <a:rPr lang="en-AU" sz="1800" dirty="0">
                <a:effectLst/>
                <a:latin typeface="Arial" panose="020B0604020202020204" pitchFamily="34" charset="0"/>
                <a:ea typeface="Calibri" panose="020F0502020204030204" pitchFamily="34" charset="0"/>
              </a:rPr>
              <a:t> </a:t>
            </a:r>
            <a:endParaRPr lang="en-AU" dirty="0"/>
          </a:p>
          <a:p>
            <a:endParaRPr lang="en-AU" dirty="0"/>
          </a:p>
        </p:txBody>
      </p:sp>
      <p:graphicFrame>
        <p:nvGraphicFramePr>
          <p:cNvPr id="2" name="Table 1">
            <a:extLst>
              <a:ext uri="{FF2B5EF4-FFF2-40B4-BE49-F238E27FC236}">
                <a16:creationId xmlns:a16="http://schemas.microsoft.com/office/drawing/2014/main" id="{1E62074C-4E16-455E-0265-666AA7A5386A}"/>
              </a:ext>
            </a:extLst>
          </p:cNvPr>
          <p:cNvGraphicFramePr>
            <a:graphicFrameLocks noGrp="1"/>
          </p:cNvGraphicFramePr>
          <p:nvPr>
            <p:extLst>
              <p:ext uri="{D42A27DB-BD31-4B8C-83A1-F6EECF244321}">
                <p14:modId xmlns:p14="http://schemas.microsoft.com/office/powerpoint/2010/main" val="2459248383"/>
              </p:ext>
            </p:extLst>
          </p:nvPr>
        </p:nvGraphicFramePr>
        <p:xfrm>
          <a:off x="359999" y="2810179"/>
          <a:ext cx="11472002" cy="3065301"/>
        </p:xfrm>
        <a:graphic>
          <a:graphicData uri="http://schemas.openxmlformats.org/drawingml/2006/table">
            <a:tbl>
              <a:tblPr firstRow="1" firstCol="1" bandRow="1">
                <a:tableStyleId>{69012ECD-51FC-41F1-AA8D-1B2483CD663E}</a:tableStyleId>
              </a:tblPr>
              <a:tblGrid>
                <a:gridCol w="11472002">
                  <a:extLst>
                    <a:ext uri="{9D8B030D-6E8A-4147-A177-3AD203B41FA5}">
                      <a16:colId xmlns:a16="http://schemas.microsoft.com/office/drawing/2014/main" val="919166021"/>
                    </a:ext>
                  </a:extLst>
                </a:gridCol>
              </a:tblGrid>
              <a:tr h="557191">
                <a:tc>
                  <a:txBody>
                    <a:bodyPr/>
                    <a:lstStyle/>
                    <a:p>
                      <a:pPr>
                        <a:lnSpc>
                          <a:spcPct val="150000"/>
                        </a:lnSpc>
                        <a:spcBef>
                          <a:spcPts val="1200"/>
                        </a:spcBef>
                        <a:spcAft>
                          <a:spcPts val="600"/>
                        </a:spcAft>
                      </a:pPr>
                      <a:r>
                        <a:rPr lang="en-AU" sz="2000" dirty="0">
                          <a:effectLst/>
                          <a:highlight>
                            <a:srgbClr val="002664"/>
                          </a:highlight>
                          <a:latin typeface="+mj-lt"/>
                        </a:rPr>
                        <a:t>Elements of </a:t>
                      </a:r>
                      <a:r>
                        <a:rPr lang="en-AU" sz="2000" b="1" i="1" kern="1200" dirty="0">
                          <a:solidFill>
                            <a:schemeClr val="bg1"/>
                          </a:solidFill>
                          <a:effectLst/>
                          <a:highlight>
                            <a:srgbClr val="002664"/>
                          </a:highlight>
                          <a:latin typeface="+mj-lt"/>
                          <a:ea typeface="+mn-ea"/>
                          <a:cs typeface="+mn-cs"/>
                        </a:rPr>
                        <a:t>mise en scène</a:t>
                      </a:r>
                      <a:r>
                        <a:rPr lang="en-AU" sz="2000" b="1" kern="1200" dirty="0">
                          <a:solidFill>
                            <a:schemeClr val="bg1"/>
                          </a:solidFill>
                          <a:effectLst/>
                          <a:highlight>
                            <a:srgbClr val="002664"/>
                          </a:highlight>
                          <a:latin typeface="+mj-lt"/>
                          <a:ea typeface="+mn-ea"/>
                          <a:cs typeface="+mn-cs"/>
                        </a:rPr>
                        <a:t> </a:t>
                      </a:r>
                      <a:endParaRPr lang="en-AU" sz="2000" i="1" dirty="0">
                        <a:effectLst/>
                        <a:highlight>
                          <a:srgbClr val="002664"/>
                        </a:highlight>
                        <a:latin typeface="+mj-lt"/>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990332832"/>
                  </a:ext>
                </a:extLst>
              </a:tr>
              <a:tr h="501622">
                <a:tc>
                  <a:txBody>
                    <a:bodyPr/>
                    <a:lstStyle/>
                    <a:p>
                      <a:pPr>
                        <a:lnSpc>
                          <a:spcPct val="150000"/>
                        </a:lnSpc>
                        <a:spcBef>
                          <a:spcPts val="1200"/>
                        </a:spcBef>
                        <a:spcAft>
                          <a:spcPts val="600"/>
                        </a:spcAft>
                      </a:pPr>
                      <a:r>
                        <a:rPr lang="en-AU" sz="2000" b="0" dirty="0">
                          <a:latin typeface="+mn-lt"/>
                        </a:rPr>
                        <a:t>Set design – backdrop, furniture and props</a:t>
                      </a:r>
                    </a:p>
                  </a:txBody>
                  <a:tcPr marL="68580" marR="68580" marT="0" marB="0"/>
                </a:tc>
                <a:extLst>
                  <a:ext uri="{0D108BD9-81ED-4DB2-BD59-A6C34878D82A}">
                    <a16:rowId xmlns:a16="http://schemas.microsoft.com/office/drawing/2014/main" val="3269327962"/>
                  </a:ext>
                </a:extLst>
              </a:tr>
              <a:tr h="501622">
                <a:tc>
                  <a:txBody>
                    <a:bodyPr/>
                    <a:lstStyle/>
                    <a:p>
                      <a:pPr>
                        <a:lnSpc>
                          <a:spcPct val="150000"/>
                        </a:lnSpc>
                        <a:spcBef>
                          <a:spcPts val="1200"/>
                        </a:spcBef>
                        <a:spcAft>
                          <a:spcPts val="600"/>
                        </a:spcAft>
                      </a:pPr>
                      <a:r>
                        <a:rPr lang="en-AU" sz="2000" b="0" dirty="0">
                          <a:latin typeface="+mn-lt"/>
                        </a:rPr>
                        <a:t>Lighting </a:t>
                      </a:r>
                    </a:p>
                  </a:txBody>
                  <a:tcPr marL="68580" marR="68580" marT="0" marB="0"/>
                </a:tc>
                <a:extLst>
                  <a:ext uri="{0D108BD9-81ED-4DB2-BD59-A6C34878D82A}">
                    <a16:rowId xmlns:a16="http://schemas.microsoft.com/office/drawing/2014/main" val="3183357278"/>
                  </a:ext>
                </a:extLst>
              </a:tr>
              <a:tr h="501622">
                <a:tc>
                  <a:txBody>
                    <a:bodyPr/>
                    <a:lstStyle/>
                    <a:p>
                      <a:pPr>
                        <a:lnSpc>
                          <a:spcPct val="150000"/>
                        </a:lnSpc>
                        <a:spcBef>
                          <a:spcPts val="1200"/>
                        </a:spcBef>
                        <a:spcAft>
                          <a:spcPts val="600"/>
                        </a:spcAft>
                      </a:pPr>
                      <a:r>
                        <a:rPr lang="en-AU" sz="2000" b="0" dirty="0">
                          <a:latin typeface="+mn-lt"/>
                        </a:rPr>
                        <a:t>Sound effects</a:t>
                      </a:r>
                    </a:p>
                  </a:txBody>
                  <a:tcPr marL="68580" marR="68580" marT="0" marB="0"/>
                </a:tc>
                <a:extLst>
                  <a:ext uri="{0D108BD9-81ED-4DB2-BD59-A6C34878D82A}">
                    <a16:rowId xmlns:a16="http://schemas.microsoft.com/office/drawing/2014/main" val="169721275"/>
                  </a:ext>
                </a:extLst>
              </a:tr>
              <a:tr h="501622">
                <a:tc>
                  <a:txBody>
                    <a:bodyPr/>
                    <a:lstStyle/>
                    <a:p>
                      <a:pPr>
                        <a:lnSpc>
                          <a:spcPct val="150000"/>
                        </a:lnSpc>
                        <a:spcBef>
                          <a:spcPts val="1200"/>
                        </a:spcBef>
                        <a:spcAft>
                          <a:spcPts val="600"/>
                        </a:spcAft>
                      </a:pPr>
                      <a:r>
                        <a:rPr lang="en-AU" sz="2000" b="0" dirty="0">
                          <a:latin typeface="+mn-lt"/>
                        </a:rPr>
                        <a:t>Hair and make-up</a:t>
                      </a:r>
                    </a:p>
                  </a:txBody>
                  <a:tcPr marL="68580" marR="68580" marT="0" marB="0"/>
                </a:tc>
                <a:extLst>
                  <a:ext uri="{0D108BD9-81ED-4DB2-BD59-A6C34878D82A}">
                    <a16:rowId xmlns:a16="http://schemas.microsoft.com/office/drawing/2014/main" val="3451095515"/>
                  </a:ext>
                </a:extLst>
              </a:tr>
              <a:tr h="501622">
                <a:tc>
                  <a:txBody>
                    <a:bodyPr/>
                    <a:lstStyle/>
                    <a:p>
                      <a:pPr>
                        <a:lnSpc>
                          <a:spcPct val="150000"/>
                        </a:lnSpc>
                        <a:spcBef>
                          <a:spcPts val="1200"/>
                        </a:spcBef>
                        <a:spcAft>
                          <a:spcPts val="600"/>
                        </a:spcAft>
                      </a:pPr>
                      <a:r>
                        <a:rPr lang="en-AU" sz="2000" b="0" dirty="0">
                          <a:latin typeface="+mn-lt"/>
                        </a:rPr>
                        <a:t>Costume</a:t>
                      </a:r>
                    </a:p>
                  </a:txBody>
                  <a:tcPr marL="68580" marR="68580" marT="0" marB="0"/>
                </a:tc>
                <a:extLst>
                  <a:ext uri="{0D108BD9-81ED-4DB2-BD59-A6C34878D82A}">
                    <a16:rowId xmlns:a16="http://schemas.microsoft.com/office/drawing/2014/main" val="2681964131"/>
                  </a:ext>
                </a:extLst>
              </a:tr>
            </a:tbl>
          </a:graphicData>
        </a:graphic>
      </p:graphicFrame>
      <p:sp>
        <p:nvSpPr>
          <p:cNvPr id="3" name="Slide Number Placeholder 2">
            <a:extLst>
              <a:ext uri="{FF2B5EF4-FFF2-40B4-BE49-F238E27FC236}">
                <a16:creationId xmlns:a16="http://schemas.microsoft.com/office/drawing/2014/main" id="{29857EE9-3066-32FD-277A-0349DC739562}"/>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11</a:t>
            </a:fld>
            <a:endParaRPr lang="en-AU" dirty="0"/>
          </a:p>
        </p:txBody>
      </p:sp>
    </p:spTree>
    <p:extLst>
      <p:ext uri="{BB962C8B-B14F-4D97-AF65-F5344CB8AC3E}">
        <p14:creationId xmlns:p14="http://schemas.microsoft.com/office/powerpoint/2010/main" val="2172398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348BF457-4C25-4E7B-A9E9-66A25363E959}"/>
              </a:ext>
            </a:extLst>
          </p:cNvPr>
          <p:cNvSpPr>
            <a:spLocks noGrp="1"/>
          </p:cNvSpPr>
          <p:nvPr>
            <p:ph type="title"/>
          </p:nvPr>
        </p:nvSpPr>
        <p:spPr>
          <a:xfrm>
            <a:off x="359999" y="360000"/>
            <a:ext cx="11483999" cy="545601"/>
          </a:xfrm>
        </p:spPr>
        <p:txBody>
          <a:bodyPr/>
          <a:lstStyle/>
          <a:p>
            <a:r>
              <a:rPr lang="en-AU" dirty="0">
                <a:latin typeface="+mj-lt"/>
              </a:rPr>
              <a:t>Setting </a:t>
            </a:r>
            <a:r>
              <a:rPr lang="en-AU" dirty="0">
                <a:solidFill>
                  <a:schemeClr val="bg1"/>
                </a:solidFill>
                <a:latin typeface="+mj-lt"/>
              </a:rPr>
              <a:t>(3)</a:t>
            </a:r>
          </a:p>
        </p:txBody>
      </p:sp>
      <p:sp>
        <p:nvSpPr>
          <p:cNvPr id="13" name="Text Placeholder 12">
            <a:extLst>
              <a:ext uri="{FF2B5EF4-FFF2-40B4-BE49-F238E27FC236}">
                <a16:creationId xmlns:a16="http://schemas.microsoft.com/office/drawing/2014/main" id="{8AAB25FA-A5B5-093F-A0C9-EAE7963EEB09}"/>
              </a:ext>
            </a:extLst>
          </p:cNvPr>
          <p:cNvSpPr>
            <a:spLocks noGrp="1"/>
          </p:cNvSpPr>
          <p:nvPr>
            <p:ph type="body" sz="quarter" idx="18"/>
          </p:nvPr>
        </p:nvSpPr>
        <p:spPr>
          <a:xfrm>
            <a:off x="360000" y="982520"/>
            <a:ext cx="11483998" cy="356423"/>
          </a:xfrm>
        </p:spPr>
        <p:txBody>
          <a:bodyPr/>
          <a:lstStyle/>
          <a:p>
            <a:r>
              <a:rPr lang="en-AU" dirty="0">
                <a:latin typeface="+mj-lt"/>
              </a:rPr>
              <a:t>Sense of place</a:t>
            </a:r>
          </a:p>
        </p:txBody>
      </p:sp>
      <p:sp>
        <p:nvSpPr>
          <p:cNvPr id="12" name="Text Placeholder 11">
            <a:extLst>
              <a:ext uri="{FF2B5EF4-FFF2-40B4-BE49-F238E27FC236}">
                <a16:creationId xmlns:a16="http://schemas.microsoft.com/office/drawing/2014/main" id="{02C3478F-FB08-D7AF-5F27-8D143FA97D4C}"/>
              </a:ext>
            </a:extLst>
          </p:cNvPr>
          <p:cNvSpPr>
            <a:spLocks noGrp="1"/>
          </p:cNvSpPr>
          <p:nvPr>
            <p:ph type="body" sz="quarter" idx="17"/>
          </p:nvPr>
        </p:nvSpPr>
        <p:spPr/>
        <p:txBody>
          <a:bodyPr/>
          <a:lstStyle/>
          <a:p>
            <a:r>
              <a:rPr lang="en-AU" dirty="0">
                <a:latin typeface="+mn-lt"/>
              </a:rPr>
              <a:t>Have you ever read a book and felt like you were a part of the story?</a:t>
            </a:r>
          </a:p>
          <a:p>
            <a:r>
              <a:rPr lang="en-AU" dirty="0">
                <a:latin typeface="+mn-lt"/>
              </a:rPr>
              <a:t>This happens when a strong sense of place has been created by the </a:t>
            </a:r>
            <a:r>
              <a:rPr lang="en-AU" i="1" dirty="0">
                <a:effectLst/>
                <a:latin typeface="+mn-lt"/>
                <a:ea typeface="Calibri" panose="020F0502020204030204" pitchFamily="34" charset="0"/>
              </a:rPr>
              <a:t>mise en scène</a:t>
            </a:r>
            <a:r>
              <a:rPr lang="en-AU" dirty="0">
                <a:effectLst/>
                <a:latin typeface="+mn-lt"/>
                <a:ea typeface="Calibri" panose="020F0502020204030204" pitchFamily="34" charset="0"/>
              </a:rPr>
              <a:t> </a:t>
            </a:r>
            <a:r>
              <a:rPr lang="en-AU" dirty="0">
                <a:latin typeface="+mn-lt"/>
              </a:rPr>
              <a:t>.</a:t>
            </a:r>
          </a:p>
          <a:p>
            <a:r>
              <a:rPr lang="en-AU" dirty="0">
                <a:latin typeface="+mn-lt"/>
              </a:rPr>
              <a:t>All of the setting elements work together to create a </a:t>
            </a:r>
            <a:r>
              <a:rPr lang="en-AU" b="1" dirty="0">
                <a:latin typeface="+mn-lt"/>
              </a:rPr>
              <a:t>sense of place</a:t>
            </a:r>
            <a:r>
              <a:rPr lang="en-AU" dirty="0">
                <a:latin typeface="+mn-lt"/>
              </a:rPr>
              <a:t>.</a:t>
            </a:r>
          </a:p>
        </p:txBody>
      </p:sp>
      <p:sp>
        <p:nvSpPr>
          <p:cNvPr id="3" name="Slide Number Placeholder 2">
            <a:extLst>
              <a:ext uri="{FF2B5EF4-FFF2-40B4-BE49-F238E27FC236}">
                <a16:creationId xmlns:a16="http://schemas.microsoft.com/office/drawing/2014/main" id="{29857EE9-3066-32FD-277A-0349DC739562}"/>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12</a:t>
            </a:fld>
            <a:endParaRPr lang="en-AU" dirty="0"/>
          </a:p>
        </p:txBody>
      </p:sp>
    </p:spTree>
    <p:extLst>
      <p:ext uri="{BB962C8B-B14F-4D97-AF65-F5344CB8AC3E}">
        <p14:creationId xmlns:p14="http://schemas.microsoft.com/office/powerpoint/2010/main" val="472979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348BF457-4C25-4E7B-A9E9-66A25363E959}"/>
              </a:ext>
            </a:extLst>
          </p:cNvPr>
          <p:cNvSpPr>
            <a:spLocks noGrp="1"/>
          </p:cNvSpPr>
          <p:nvPr>
            <p:ph type="title"/>
          </p:nvPr>
        </p:nvSpPr>
        <p:spPr>
          <a:xfrm>
            <a:off x="359999" y="360000"/>
            <a:ext cx="11483999" cy="545601"/>
          </a:xfrm>
        </p:spPr>
        <p:txBody>
          <a:bodyPr/>
          <a:lstStyle/>
          <a:p>
            <a:r>
              <a:rPr lang="en-AU" dirty="0">
                <a:latin typeface="+mj-lt"/>
              </a:rPr>
              <a:t>Setting </a:t>
            </a:r>
            <a:r>
              <a:rPr lang="en-AU" dirty="0">
                <a:solidFill>
                  <a:schemeClr val="bg1"/>
                </a:solidFill>
                <a:latin typeface="+mj-lt"/>
              </a:rPr>
              <a:t>(4)</a:t>
            </a:r>
          </a:p>
        </p:txBody>
      </p:sp>
      <p:sp>
        <p:nvSpPr>
          <p:cNvPr id="13" name="Text Placeholder 12">
            <a:extLst>
              <a:ext uri="{FF2B5EF4-FFF2-40B4-BE49-F238E27FC236}">
                <a16:creationId xmlns:a16="http://schemas.microsoft.com/office/drawing/2014/main" id="{8AAB25FA-A5B5-093F-A0C9-EAE7963EEB09}"/>
              </a:ext>
            </a:extLst>
          </p:cNvPr>
          <p:cNvSpPr>
            <a:spLocks noGrp="1"/>
          </p:cNvSpPr>
          <p:nvPr>
            <p:ph type="body" sz="quarter" idx="18"/>
          </p:nvPr>
        </p:nvSpPr>
        <p:spPr>
          <a:xfrm>
            <a:off x="360000" y="982520"/>
            <a:ext cx="11483998" cy="356423"/>
          </a:xfrm>
        </p:spPr>
        <p:txBody>
          <a:bodyPr/>
          <a:lstStyle/>
          <a:p>
            <a:r>
              <a:rPr lang="en-AU" dirty="0">
                <a:latin typeface="+mj-lt"/>
              </a:rPr>
              <a:t>The environment of a story</a:t>
            </a:r>
          </a:p>
        </p:txBody>
      </p:sp>
      <p:sp>
        <p:nvSpPr>
          <p:cNvPr id="12" name="Text Placeholder 11">
            <a:extLst>
              <a:ext uri="{FF2B5EF4-FFF2-40B4-BE49-F238E27FC236}">
                <a16:creationId xmlns:a16="http://schemas.microsoft.com/office/drawing/2014/main" id="{02C3478F-FB08-D7AF-5F27-8D143FA97D4C}"/>
              </a:ext>
            </a:extLst>
          </p:cNvPr>
          <p:cNvSpPr>
            <a:spLocks noGrp="1"/>
          </p:cNvSpPr>
          <p:nvPr>
            <p:ph type="body" sz="quarter" idx="17"/>
          </p:nvPr>
        </p:nvSpPr>
        <p:spPr/>
        <p:txBody>
          <a:bodyPr/>
          <a:lstStyle/>
          <a:p>
            <a:r>
              <a:rPr lang="en-AU" dirty="0">
                <a:latin typeface="+mn-lt"/>
              </a:rPr>
              <a:t>The </a:t>
            </a:r>
            <a:r>
              <a:rPr lang="en-AU" b="1" dirty="0">
                <a:latin typeface="+mn-lt"/>
              </a:rPr>
              <a:t>environment of a story </a:t>
            </a:r>
            <a:r>
              <a:rPr lang="en-AU" dirty="0">
                <a:latin typeface="+mn-lt"/>
              </a:rPr>
              <a:t>is the things that give us contextual background. It can be a combination of the physical location, weather, or social and cultural surroundings. It can play a large part in the setting.</a:t>
            </a:r>
          </a:p>
          <a:p>
            <a:r>
              <a:rPr lang="en-AU" dirty="0">
                <a:latin typeface="+mn-lt"/>
              </a:rPr>
              <a:t>Think back to what you know about the play. What is the environment of the story?</a:t>
            </a:r>
          </a:p>
          <a:p>
            <a:r>
              <a:rPr lang="en-AU" dirty="0">
                <a:latin typeface="+mn-lt"/>
              </a:rPr>
              <a:t>In Australia, the characters are everyday people who have experiences that are common to most responders to the text. </a:t>
            </a:r>
          </a:p>
          <a:p>
            <a:r>
              <a:rPr lang="en-AU" dirty="0">
                <a:latin typeface="+mn-lt"/>
              </a:rPr>
              <a:t>In Germany, things are stressful and have the feeling of being dark and scary. The environment is chaotic. </a:t>
            </a:r>
          </a:p>
          <a:p>
            <a:endParaRPr lang="en-AU" dirty="0">
              <a:latin typeface="+mn-lt"/>
            </a:endParaRPr>
          </a:p>
          <a:p>
            <a:endParaRPr lang="en-AU" dirty="0">
              <a:latin typeface="+mn-lt"/>
            </a:endParaRPr>
          </a:p>
        </p:txBody>
      </p:sp>
      <p:sp>
        <p:nvSpPr>
          <p:cNvPr id="3" name="Slide Number Placeholder 2">
            <a:extLst>
              <a:ext uri="{FF2B5EF4-FFF2-40B4-BE49-F238E27FC236}">
                <a16:creationId xmlns:a16="http://schemas.microsoft.com/office/drawing/2014/main" id="{29857EE9-3066-32FD-277A-0349DC739562}"/>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13</a:t>
            </a:fld>
            <a:endParaRPr lang="en-AU" dirty="0"/>
          </a:p>
        </p:txBody>
      </p:sp>
    </p:spTree>
    <p:extLst>
      <p:ext uri="{BB962C8B-B14F-4D97-AF65-F5344CB8AC3E}">
        <p14:creationId xmlns:p14="http://schemas.microsoft.com/office/powerpoint/2010/main" val="1201200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9800255-62C7-52FC-7626-3B3FEBADF4CA}"/>
              </a:ext>
            </a:extLst>
          </p:cNvPr>
          <p:cNvSpPr>
            <a:spLocks noGrp="1"/>
          </p:cNvSpPr>
          <p:nvPr>
            <p:ph type="ctrTitle"/>
          </p:nvPr>
        </p:nvSpPr>
        <p:spPr/>
        <p:txBody>
          <a:bodyPr/>
          <a:lstStyle/>
          <a:p>
            <a:r>
              <a:rPr lang="en-AU" dirty="0">
                <a:latin typeface="+mj-lt"/>
              </a:rPr>
              <a:t>Creating a sense of place </a:t>
            </a:r>
            <a:r>
              <a:rPr lang="en-AU" dirty="0">
                <a:solidFill>
                  <a:schemeClr val="accent1"/>
                </a:solidFill>
                <a:latin typeface="+mj-lt"/>
              </a:rPr>
              <a:t>(1)</a:t>
            </a:r>
          </a:p>
        </p:txBody>
      </p:sp>
      <p:sp>
        <p:nvSpPr>
          <p:cNvPr id="2" name="Footer">
            <a:extLst>
              <a:ext uri="{FF2B5EF4-FFF2-40B4-BE49-F238E27FC236}">
                <a16:creationId xmlns:a16="http://schemas.microsoft.com/office/drawing/2014/main" id="{908213CC-97EC-E977-6877-41C99A72674E}"/>
              </a:ext>
              <a:ext uri="{C183D7F6-B498-43B3-948B-1728B52AA6E4}">
                <adec:decorative xmlns:adec="http://schemas.microsoft.com/office/drawing/2017/decorative" val="0"/>
              </a:ext>
            </a:extLst>
          </p:cNvPr>
          <p:cNvSpPr txBox="1"/>
          <p:nvPr/>
        </p:nvSpPr>
        <p:spPr>
          <a:xfrm>
            <a:off x="539999" y="378769"/>
            <a:ext cx="6101860" cy="307777"/>
          </a:xfrm>
          <a:prstGeom prst="rect">
            <a:avLst/>
          </a:prstGeom>
          <a:noFill/>
        </p:spPr>
        <p:txBody>
          <a:bodyPr wrap="square">
            <a:spAutoFit/>
          </a:bodyPr>
          <a:lstStyle/>
          <a:p>
            <a:r>
              <a:rPr lang="en-AU" sz="1400" dirty="0">
                <a:solidFill>
                  <a:schemeClr val="bg1"/>
                </a:solidFill>
                <a:latin typeface="+mj-lt"/>
              </a:rPr>
              <a:t>NSW Department of Education</a:t>
            </a:r>
            <a:endParaRPr lang="en-US" sz="1400" dirty="0">
              <a:solidFill>
                <a:schemeClr val="bg1"/>
              </a:solidFill>
            </a:endParaRPr>
          </a:p>
        </p:txBody>
      </p:sp>
    </p:spTree>
    <p:extLst>
      <p:ext uri="{BB962C8B-B14F-4D97-AF65-F5344CB8AC3E}">
        <p14:creationId xmlns:p14="http://schemas.microsoft.com/office/powerpoint/2010/main" val="2565668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9800255-62C7-52FC-7626-3B3FEBADF4CA}"/>
              </a:ext>
            </a:extLst>
          </p:cNvPr>
          <p:cNvSpPr>
            <a:spLocks noGrp="1"/>
          </p:cNvSpPr>
          <p:nvPr>
            <p:ph type="ctrTitle"/>
          </p:nvPr>
        </p:nvSpPr>
        <p:spPr/>
        <p:txBody>
          <a:bodyPr/>
          <a:lstStyle/>
          <a:p>
            <a:r>
              <a:rPr lang="en-US" dirty="0">
                <a:cs typeface="Arial" panose="020B0604020202020204" pitchFamily="34" charset="0"/>
              </a:rPr>
              <a:t>Gradual release of responsibility</a:t>
            </a:r>
            <a:endParaRPr lang="en-AU" dirty="0">
              <a:cs typeface="Arial" panose="020B0604020202020204" pitchFamily="34" charset="0"/>
            </a:endParaRPr>
          </a:p>
        </p:txBody>
      </p:sp>
      <p:sp>
        <p:nvSpPr>
          <p:cNvPr id="2" name="Footer">
            <a:extLst>
              <a:ext uri="{FF2B5EF4-FFF2-40B4-BE49-F238E27FC236}">
                <a16:creationId xmlns:a16="http://schemas.microsoft.com/office/drawing/2014/main" id="{233DF174-694B-AB39-96AB-14A5BD0BB483}"/>
              </a:ext>
              <a:ext uri="{C183D7F6-B498-43B3-948B-1728B52AA6E4}">
                <adec:decorative xmlns:adec="http://schemas.microsoft.com/office/drawing/2017/decorative" val="0"/>
              </a:ext>
            </a:extLst>
          </p:cNvPr>
          <p:cNvSpPr txBox="1"/>
          <p:nvPr/>
        </p:nvSpPr>
        <p:spPr>
          <a:xfrm>
            <a:off x="539999" y="378769"/>
            <a:ext cx="6101860" cy="307777"/>
          </a:xfrm>
          <a:prstGeom prst="rect">
            <a:avLst/>
          </a:prstGeom>
          <a:noFill/>
        </p:spPr>
        <p:txBody>
          <a:bodyPr wrap="square">
            <a:spAutoFit/>
          </a:bodyPr>
          <a:lstStyle/>
          <a:p>
            <a:r>
              <a:rPr lang="en-AU" sz="1400" dirty="0">
                <a:solidFill>
                  <a:schemeClr val="bg1"/>
                </a:solidFill>
                <a:latin typeface="+mj-lt"/>
              </a:rPr>
              <a:t>NSW Department of Education</a:t>
            </a:r>
            <a:endParaRPr lang="en-US" sz="1400" dirty="0">
              <a:solidFill>
                <a:schemeClr val="bg1"/>
              </a:solidFill>
            </a:endParaRPr>
          </a:p>
        </p:txBody>
      </p:sp>
    </p:spTree>
    <p:extLst>
      <p:ext uri="{BB962C8B-B14F-4D97-AF65-F5344CB8AC3E}">
        <p14:creationId xmlns:p14="http://schemas.microsoft.com/office/powerpoint/2010/main" val="2634660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348BF457-4C25-4E7B-A9E9-66A25363E959}"/>
              </a:ext>
            </a:extLst>
          </p:cNvPr>
          <p:cNvSpPr>
            <a:spLocks noGrp="1"/>
          </p:cNvSpPr>
          <p:nvPr>
            <p:ph type="title"/>
          </p:nvPr>
        </p:nvSpPr>
        <p:spPr>
          <a:xfrm>
            <a:off x="359999" y="360000"/>
            <a:ext cx="11483999" cy="545601"/>
          </a:xfrm>
        </p:spPr>
        <p:txBody>
          <a:bodyPr/>
          <a:lstStyle/>
          <a:p>
            <a:r>
              <a:rPr lang="en-AU" dirty="0">
                <a:latin typeface="+mj-lt"/>
              </a:rPr>
              <a:t>Language features that help create a sense of place</a:t>
            </a:r>
          </a:p>
        </p:txBody>
      </p:sp>
      <p:sp>
        <p:nvSpPr>
          <p:cNvPr id="13" name="Text Placeholder 12">
            <a:extLst>
              <a:ext uri="{FF2B5EF4-FFF2-40B4-BE49-F238E27FC236}">
                <a16:creationId xmlns:a16="http://schemas.microsoft.com/office/drawing/2014/main" id="{8AAB25FA-A5B5-093F-A0C9-EAE7963EEB09}"/>
              </a:ext>
            </a:extLst>
          </p:cNvPr>
          <p:cNvSpPr>
            <a:spLocks noGrp="1"/>
          </p:cNvSpPr>
          <p:nvPr>
            <p:ph type="body" sz="quarter" idx="18"/>
          </p:nvPr>
        </p:nvSpPr>
        <p:spPr>
          <a:xfrm>
            <a:off x="360000" y="982520"/>
            <a:ext cx="11483998" cy="356423"/>
          </a:xfrm>
        </p:spPr>
        <p:txBody>
          <a:bodyPr/>
          <a:lstStyle/>
          <a:p>
            <a:r>
              <a:rPr lang="en-AU" dirty="0">
                <a:latin typeface="+mj-lt"/>
              </a:rPr>
              <a:t>Overview</a:t>
            </a:r>
          </a:p>
        </p:txBody>
      </p:sp>
      <p:sp>
        <p:nvSpPr>
          <p:cNvPr id="12" name="Text Placeholder 11">
            <a:extLst>
              <a:ext uri="{FF2B5EF4-FFF2-40B4-BE49-F238E27FC236}">
                <a16:creationId xmlns:a16="http://schemas.microsoft.com/office/drawing/2014/main" id="{02C3478F-FB08-D7AF-5F27-8D143FA97D4C}"/>
              </a:ext>
            </a:extLst>
          </p:cNvPr>
          <p:cNvSpPr>
            <a:spLocks noGrp="1"/>
          </p:cNvSpPr>
          <p:nvPr>
            <p:ph type="body" sz="quarter" idx="17"/>
          </p:nvPr>
        </p:nvSpPr>
        <p:spPr/>
        <p:txBody>
          <a:bodyPr/>
          <a:lstStyle/>
          <a:p>
            <a:r>
              <a:rPr lang="en-AU" dirty="0">
                <a:latin typeface="+mn-lt"/>
              </a:rPr>
              <a:t>Some specific language features you could use to create a sense of place are:</a:t>
            </a:r>
          </a:p>
          <a:p>
            <a:pPr marL="342900" indent="-342900">
              <a:buFont typeface="Arial" panose="020B0604020202020204" pitchFamily="34" charset="0"/>
              <a:buChar char="•"/>
            </a:pPr>
            <a:r>
              <a:rPr lang="en-AU" dirty="0">
                <a:latin typeface="+mn-lt"/>
              </a:rPr>
              <a:t>idiomatic expressions</a:t>
            </a:r>
          </a:p>
          <a:p>
            <a:pPr marL="342900" indent="-342900">
              <a:buFont typeface="Arial" panose="020B0604020202020204" pitchFamily="34" charset="0"/>
              <a:buChar char="•"/>
            </a:pPr>
            <a:r>
              <a:rPr lang="en-AU" dirty="0">
                <a:latin typeface="+mn-lt"/>
              </a:rPr>
              <a:t>colloquialisms</a:t>
            </a:r>
          </a:p>
          <a:p>
            <a:pPr marL="342900" indent="-342900">
              <a:buFont typeface="Arial" panose="020B0604020202020204" pitchFamily="34" charset="0"/>
              <a:buChar char="•"/>
            </a:pPr>
            <a:r>
              <a:rPr lang="en-AU" dirty="0">
                <a:latin typeface="+mn-lt"/>
              </a:rPr>
              <a:t>descriptive imagery</a:t>
            </a:r>
          </a:p>
          <a:p>
            <a:pPr marL="342900" indent="-342900">
              <a:buFont typeface="Arial" panose="020B0604020202020204" pitchFamily="34" charset="0"/>
              <a:buChar char="•"/>
            </a:pPr>
            <a:r>
              <a:rPr lang="en-AU" dirty="0">
                <a:latin typeface="+mn-lt"/>
              </a:rPr>
              <a:t>evocative language.</a:t>
            </a:r>
          </a:p>
          <a:p>
            <a:pPr marL="342900" indent="-342900">
              <a:buFont typeface="Arial" panose="020B0604020202020204" pitchFamily="34" charset="0"/>
              <a:buChar char="•"/>
            </a:pPr>
            <a:endParaRPr lang="en-AU" dirty="0">
              <a:latin typeface="+mn-lt"/>
            </a:endParaRPr>
          </a:p>
          <a:p>
            <a:endParaRPr lang="en-AU" dirty="0">
              <a:latin typeface="+mn-lt"/>
            </a:endParaRPr>
          </a:p>
        </p:txBody>
      </p:sp>
      <p:sp>
        <p:nvSpPr>
          <p:cNvPr id="3" name="Slide Number Placeholder 2">
            <a:extLst>
              <a:ext uri="{FF2B5EF4-FFF2-40B4-BE49-F238E27FC236}">
                <a16:creationId xmlns:a16="http://schemas.microsoft.com/office/drawing/2014/main" id="{29857EE9-3066-32FD-277A-0349DC739562}"/>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16</a:t>
            </a:fld>
            <a:endParaRPr lang="en-AU" dirty="0"/>
          </a:p>
        </p:txBody>
      </p:sp>
    </p:spTree>
    <p:extLst>
      <p:ext uri="{BB962C8B-B14F-4D97-AF65-F5344CB8AC3E}">
        <p14:creationId xmlns:p14="http://schemas.microsoft.com/office/powerpoint/2010/main" val="1013485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348BF457-4C25-4E7B-A9E9-66A25363E959}"/>
              </a:ext>
            </a:extLst>
          </p:cNvPr>
          <p:cNvSpPr>
            <a:spLocks noGrp="1"/>
          </p:cNvSpPr>
          <p:nvPr>
            <p:ph type="title"/>
          </p:nvPr>
        </p:nvSpPr>
        <p:spPr>
          <a:xfrm>
            <a:off x="359999" y="360000"/>
            <a:ext cx="11483999" cy="545601"/>
          </a:xfrm>
        </p:spPr>
        <p:txBody>
          <a:bodyPr/>
          <a:lstStyle/>
          <a:p>
            <a:r>
              <a:rPr lang="en-AU" dirty="0">
                <a:latin typeface="+mj-lt"/>
              </a:rPr>
              <a:t>Language feature – idiomatic expression</a:t>
            </a:r>
            <a:br>
              <a:rPr lang="en-AU" dirty="0">
                <a:latin typeface="+mj-lt"/>
              </a:rPr>
            </a:br>
            <a:r>
              <a:rPr lang="en-AU" dirty="0">
                <a:latin typeface="+mj-lt"/>
              </a:rPr>
              <a:t> </a:t>
            </a:r>
          </a:p>
        </p:txBody>
      </p:sp>
      <p:sp>
        <p:nvSpPr>
          <p:cNvPr id="13" name="Text Placeholder 12">
            <a:extLst>
              <a:ext uri="{FF2B5EF4-FFF2-40B4-BE49-F238E27FC236}">
                <a16:creationId xmlns:a16="http://schemas.microsoft.com/office/drawing/2014/main" id="{8AAB25FA-A5B5-093F-A0C9-EAE7963EEB09}"/>
              </a:ext>
            </a:extLst>
          </p:cNvPr>
          <p:cNvSpPr>
            <a:spLocks noGrp="1"/>
          </p:cNvSpPr>
          <p:nvPr>
            <p:ph type="body" sz="quarter" idx="18"/>
          </p:nvPr>
        </p:nvSpPr>
        <p:spPr>
          <a:xfrm>
            <a:off x="360000" y="982520"/>
            <a:ext cx="11483998" cy="356423"/>
          </a:xfrm>
        </p:spPr>
        <p:txBody>
          <a:bodyPr/>
          <a:lstStyle/>
          <a:p>
            <a:r>
              <a:rPr lang="en-AU" dirty="0">
                <a:latin typeface="+mj-lt"/>
              </a:rPr>
              <a:t>Reviewing the feature</a:t>
            </a:r>
          </a:p>
        </p:txBody>
      </p:sp>
      <p:sp>
        <p:nvSpPr>
          <p:cNvPr id="12" name="Text Placeholder 11">
            <a:extLst>
              <a:ext uri="{FF2B5EF4-FFF2-40B4-BE49-F238E27FC236}">
                <a16:creationId xmlns:a16="http://schemas.microsoft.com/office/drawing/2014/main" id="{02C3478F-FB08-D7AF-5F27-8D143FA97D4C}"/>
              </a:ext>
            </a:extLst>
          </p:cNvPr>
          <p:cNvSpPr>
            <a:spLocks noGrp="1"/>
          </p:cNvSpPr>
          <p:nvPr>
            <p:ph type="body" sz="quarter" idx="17"/>
          </p:nvPr>
        </p:nvSpPr>
        <p:spPr/>
        <p:txBody>
          <a:bodyPr/>
          <a:lstStyle/>
          <a:p>
            <a:r>
              <a:rPr lang="en-AU" dirty="0">
                <a:latin typeface="+mn-lt"/>
              </a:rPr>
              <a:t>Can you remember what an idiom is?</a:t>
            </a:r>
          </a:p>
          <a:p>
            <a:r>
              <a:rPr lang="en-AU" dirty="0">
                <a:latin typeface="+mn-lt"/>
              </a:rPr>
              <a:t>Brainstorm 2 examples into your book.</a:t>
            </a:r>
          </a:p>
          <a:p>
            <a:r>
              <a:rPr lang="en-AU" dirty="0">
                <a:latin typeface="+mn-lt"/>
              </a:rPr>
              <a:t>Did you have any of these from </a:t>
            </a:r>
            <a:r>
              <a:rPr lang="en-AU" i="1" dirty="0">
                <a:latin typeface="+mn-lt"/>
              </a:rPr>
              <a:t>Hitler’s Daughter: The play</a:t>
            </a:r>
            <a:r>
              <a:rPr lang="en-AU" dirty="0">
                <a:latin typeface="+mn-lt"/>
              </a:rPr>
              <a:t>?</a:t>
            </a:r>
          </a:p>
          <a:p>
            <a:pPr marL="342900" indent="-342900">
              <a:buFont typeface="Arial" panose="020B0604020202020204" pitchFamily="34" charset="0"/>
              <a:buChar char="•"/>
            </a:pPr>
            <a:r>
              <a:rPr lang="en-AU" dirty="0">
                <a:latin typeface="+mn-lt"/>
              </a:rPr>
              <a:t>Forty days and forty nights. (Scene 2)</a:t>
            </a:r>
          </a:p>
          <a:p>
            <a:pPr marL="342900" indent="-342900">
              <a:buFont typeface="Arial" panose="020B0604020202020204" pitchFamily="34" charset="0"/>
              <a:buChar char="•"/>
            </a:pPr>
            <a:r>
              <a:rPr lang="en-AU" dirty="0">
                <a:latin typeface="+mn-lt"/>
              </a:rPr>
              <a:t>… a racist little rooster … (Scene 8)</a:t>
            </a:r>
          </a:p>
          <a:p>
            <a:pPr marL="342900" indent="-342900">
              <a:buFont typeface="Arial" panose="020B0604020202020204" pitchFamily="34" charset="0"/>
              <a:buChar char="•"/>
            </a:pPr>
            <a:r>
              <a:rPr lang="en-AU" dirty="0">
                <a:latin typeface="+mn-lt"/>
              </a:rPr>
              <a:t>… give it a rest, would you? (Scene 9)</a:t>
            </a:r>
          </a:p>
          <a:p>
            <a:pPr marL="342900" indent="-342900">
              <a:buFont typeface="Arial" panose="020B0604020202020204" pitchFamily="34" charset="0"/>
              <a:buChar char="•"/>
            </a:pPr>
            <a:r>
              <a:rPr lang="en-AU" dirty="0">
                <a:latin typeface="+mn-lt"/>
              </a:rPr>
              <a:t>… there’s a storm brewing … (Scene 9). </a:t>
            </a:r>
          </a:p>
          <a:p>
            <a:endParaRPr lang="en-AU" dirty="0">
              <a:latin typeface="+mn-lt"/>
            </a:endParaRPr>
          </a:p>
        </p:txBody>
      </p:sp>
      <p:sp>
        <p:nvSpPr>
          <p:cNvPr id="3" name="Slide Number Placeholder 2">
            <a:extLst>
              <a:ext uri="{FF2B5EF4-FFF2-40B4-BE49-F238E27FC236}">
                <a16:creationId xmlns:a16="http://schemas.microsoft.com/office/drawing/2014/main" id="{29857EE9-3066-32FD-277A-0349DC739562}"/>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17</a:t>
            </a:fld>
            <a:endParaRPr lang="en-AU" dirty="0"/>
          </a:p>
        </p:txBody>
      </p:sp>
    </p:spTree>
    <p:extLst>
      <p:ext uri="{BB962C8B-B14F-4D97-AF65-F5344CB8AC3E}">
        <p14:creationId xmlns:p14="http://schemas.microsoft.com/office/powerpoint/2010/main" val="21040697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9800255-62C7-52FC-7626-3B3FEBADF4CA}"/>
              </a:ext>
            </a:extLst>
          </p:cNvPr>
          <p:cNvSpPr>
            <a:spLocks noGrp="1"/>
          </p:cNvSpPr>
          <p:nvPr>
            <p:ph type="ctrTitle"/>
          </p:nvPr>
        </p:nvSpPr>
        <p:spPr/>
        <p:txBody>
          <a:bodyPr/>
          <a:lstStyle/>
          <a:p>
            <a:r>
              <a:rPr lang="en-US" dirty="0">
                <a:cs typeface="Arial" panose="020B0604020202020204" pitchFamily="34" charset="0"/>
              </a:rPr>
              <a:t>Checking for understanding</a:t>
            </a:r>
            <a:endParaRPr lang="en-AU" dirty="0">
              <a:cs typeface="Arial" panose="020B0604020202020204" pitchFamily="34" charset="0"/>
            </a:endParaRPr>
          </a:p>
        </p:txBody>
      </p:sp>
      <p:sp>
        <p:nvSpPr>
          <p:cNvPr id="2" name="Footer">
            <a:extLst>
              <a:ext uri="{FF2B5EF4-FFF2-40B4-BE49-F238E27FC236}">
                <a16:creationId xmlns:a16="http://schemas.microsoft.com/office/drawing/2014/main" id="{56A5B667-B611-45AB-A737-4037DFED382B}"/>
              </a:ext>
              <a:ext uri="{C183D7F6-B498-43B3-948B-1728B52AA6E4}">
                <adec:decorative xmlns:adec="http://schemas.microsoft.com/office/drawing/2017/decorative" val="0"/>
              </a:ext>
            </a:extLst>
          </p:cNvPr>
          <p:cNvSpPr txBox="1"/>
          <p:nvPr/>
        </p:nvSpPr>
        <p:spPr>
          <a:xfrm>
            <a:off x="539999" y="378769"/>
            <a:ext cx="6101860" cy="307777"/>
          </a:xfrm>
          <a:prstGeom prst="rect">
            <a:avLst/>
          </a:prstGeom>
          <a:noFill/>
        </p:spPr>
        <p:txBody>
          <a:bodyPr wrap="square">
            <a:spAutoFit/>
          </a:bodyPr>
          <a:lstStyle/>
          <a:p>
            <a:r>
              <a:rPr lang="en-AU" sz="1400" dirty="0">
                <a:solidFill>
                  <a:schemeClr val="bg1"/>
                </a:solidFill>
                <a:latin typeface="+mj-lt"/>
              </a:rPr>
              <a:t>NSW Department of Education</a:t>
            </a:r>
            <a:endParaRPr lang="en-US" sz="1400" dirty="0">
              <a:solidFill>
                <a:schemeClr val="bg1"/>
              </a:solidFill>
            </a:endParaRPr>
          </a:p>
        </p:txBody>
      </p:sp>
    </p:spTree>
    <p:extLst>
      <p:ext uri="{BB962C8B-B14F-4D97-AF65-F5344CB8AC3E}">
        <p14:creationId xmlns:p14="http://schemas.microsoft.com/office/powerpoint/2010/main" val="4198764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348BF457-4C25-4E7B-A9E9-66A25363E959}"/>
              </a:ext>
            </a:extLst>
          </p:cNvPr>
          <p:cNvSpPr>
            <a:spLocks noGrp="1"/>
          </p:cNvSpPr>
          <p:nvPr>
            <p:ph type="title"/>
          </p:nvPr>
        </p:nvSpPr>
        <p:spPr>
          <a:xfrm>
            <a:off x="359999" y="360000"/>
            <a:ext cx="11483999" cy="545601"/>
          </a:xfrm>
        </p:spPr>
        <p:txBody>
          <a:bodyPr/>
          <a:lstStyle/>
          <a:p>
            <a:r>
              <a:rPr lang="en-AU" dirty="0">
                <a:latin typeface="+mj-lt"/>
              </a:rPr>
              <a:t>Language feature – colloquialisms </a:t>
            </a:r>
            <a:br>
              <a:rPr lang="en-AU" dirty="0">
                <a:latin typeface="+mj-lt"/>
              </a:rPr>
            </a:br>
            <a:br>
              <a:rPr lang="en-AU" dirty="0">
                <a:latin typeface="+mj-lt"/>
              </a:rPr>
            </a:br>
            <a:r>
              <a:rPr lang="en-AU" dirty="0">
                <a:latin typeface="+mj-lt"/>
              </a:rPr>
              <a:t> </a:t>
            </a:r>
          </a:p>
        </p:txBody>
      </p:sp>
      <p:sp>
        <p:nvSpPr>
          <p:cNvPr id="13" name="Text Placeholder 12">
            <a:extLst>
              <a:ext uri="{FF2B5EF4-FFF2-40B4-BE49-F238E27FC236}">
                <a16:creationId xmlns:a16="http://schemas.microsoft.com/office/drawing/2014/main" id="{8AAB25FA-A5B5-093F-A0C9-EAE7963EEB09}"/>
              </a:ext>
            </a:extLst>
          </p:cNvPr>
          <p:cNvSpPr>
            <a:spLocks noGrp="1"/>
          </p:cNvSpPr>
          <p:nvPr>
            <p:ph type="body" sz="quarter" idx="18"/>
          </p:nvPr>
        </p:nvSpPr>
        <p:spPr>
          <a:xfrm>
            <a:off x="360000" y="982520"/>
            <a:ext cx="11483998" cy="356423"/>
          </a:xfrm>
        </p:spPr>
        <p:txBody>
          <a:bodyPr/>
          <a:lstStyle/>
          <a:p>
            <a:r>
              <a:rPr lang="en-AU" dirty="0">
                <a:latin typeface="+mj-lt"/>
              </a:rPr>
              <a:t>Reviewing the feature</a:t>
            </a:r>
          </a:p>
        </p:txBody>
      </p:sp>
      <p:sp>
        <p:nvSpPr>
          <p:cNvPr id="12" name="Text Placeholder 11">
            <a:extLst>
              <a:ext uri="{FF2B5EF4-FFF2-40B4-BE49-F238E27FC236}">
                <a16:creationId xmlns:a16="http://schemas.microsoft.com/office/drawing/2014/main" id="{02C3478F-FB08-D7AF-5F27-8D143FA97D4C}"/>
              </a:ext>
            </a:extLst>
          </p:cNvPr>
          <p:cNvSpPr>
            <a:spLocks noGrp="1"/>
          </p:cNvSpPr>
          <p:nvPr>
            <p:ph type="body" sz="quarter" idx="17"/>
          </p:nvPr>
        </p:nvSpPr>
        <p:spPr/>
        <p:txBody>
          <a:bodyPr/>
          <a:lstStyle/>
          <a:p>
            <a:r>
              <a:rPr lang="en-AU" dirty="0">
                <a:latin typeface="+mn-lt"/>
              </a:rPr>
              <a:t>Can you remember what a colloquialism is?</a:t>
            </a:r>
          </a:p>
          <a:p>
            <a:r>
              <a:rPr lang="en-AU" dirty="0">
                <a:latin typeface="+mn-lt"/>
              </a:rPr>
              <a:t>Brainstorm 2 examples into your book.</a:t>
            </a:r>
          </a:p>
          <a:p>
            <a:r>
              <a:rPr lang="en-AU" dirty="0">
                <a:latin typeface="+mn-lt"/>
              </a:rPr>
              <a:t>Did you have any of these from </a:t>
            </a:r>
            <a:r>
              <a:rPr lang="en-AU" i="1" dirty="0">
                <a:latin typeface="+mn-lt"/>
              </a:rPr>
              <a:t>Hitler’s Daughter: The play</a:t>
            </a:r>
            <a:r>
              <a:rPr lang="en-AU" dirty="0">
                <a:latin typeface="+mn-lt"/>
              </a:rPr>
              <a:t>?</a:t>
            </a:r>
          </a:p>
          <a:p>
            <a:pPr marL="342900" indent="-342900">
              <a:buFont typeface="Arial" panose="020B0604020202020204" pitchFamily="34" charset="0"/>
              <a:buChar char="•"/>
            </a:pPr>
            <a:r>
              <a:rPr lang="en-AU" dirty="0">
                <a:latin typeface="+mn-lt"/>
              </a:rPr>
              <a:t>Crap … (Scene 1)</a:t>
            </a:r>
          </a:p>
          <a:p>
            <a:pPr marL="342900" indent="-342900">
              <a:buFont typeface="Arial" panose="020B0604020202020204" pitchFamily="34" charset="0"/>
              <a:buChar char="•"/>
            </a:pPr>
            <a:r>
              <a:rPr lang="en-AU" dirty="0">
                <a:latin typeface="+mn-lt"/>
              </a:rPr>
              <a:t>Bugger! (Scene 1)</a:t>
            </a:r>
          </a:p>
          <a:p>
            <a:pPr marL="342900" indent="-342900">
              <a:buFont typeface="Arial" panose="020B0604020202020204" pitchFamily="34" charset="0"/>
              <a:buChar char="•"/>
            </a:pPr>
            <a:r>
              <a:rPr lang="en-AU" dirty="0">
                <a:latin typeface="+mn-lt"/>
              </a:rPr>
              <a:t>You all right, mate? (Scene 5)</a:t>
            </a:r>
          </a:p>
          <a:p>
            <a:r>
              <a:rPr lang="en-AU" dirty="0">
                <a:latin typeface="+mn-lt"/>
              </a:rPr>
              <a:t>Yes, basically, they are slang words or phrases.</a:t>
            </a:r>
          </a:p>
          <a:p>
            <a:endParaRPr lang="en-AU" dirty="0">
              <a:latin typeface="+mn-lt"/>
            </a:endParaRPr>
          </a:p>
        </p:txBody>
      </p:sp>
      <p:sp>
        <p:nvSpPr>
          <p:cNvPr id="3" name="Slide Number Placeholder 2">
            <a:extLst>
              <a:ext uri="{FF2B5EF4-FFF2-40B4-BE49-F238E27FC236}">
                <a16:creationId xmlns:a16="http://schemas.microsoft.com/office/drawing/2014/main" id="{29857EE9-3066-32FD-277A-0349DC739562}"/>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19</a:t>
            </a:fld>
            <a:endParaRPr lang="en-AU" dirty="0"/>
          </a:p>
        </p:txBody>
      </p:sp>
    </p:spTree>
    <p:extLst>
      <p:ext uri="{BB962C8B-B14F-4D97-AF65-F5344CB8AC3E}">
        <p14:creationId xmlns:p14="http://schemas.microsoft.com/office/powerpoint/2010/main" val="4269923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EF38185-B00A-9878-8E80-7D55E5647711}"/>
              </a:ext>
            </a:extLst>
          </p:cNvPr>
          <p:cNvSpPr>
            <a:spLocks noGrp="1"/>
          </p:cNvSpPr>
          <p:nvPr>
            <p:ph type="ctrTitle"/>
          </p:nvPr>
        </p:nvSpPr>
        <p:spPr/>
        <p:txBody>
          <a:bodyPr/>
          <a:lstStyle/>
          <a:p>
            <a:r>
              <a:rPr lang="en-AU" dirty="0">
                <a:latin typeface="+mj-lt"/>
              </a:rPr>
              <a:t>From page to stage – Year 8, Term 3</a:t>
            </a:r>
          </a:p>
        </p:txBody>
      </p:sp>
      <p:sp>
        <p:nvSpPr>
          <p:cNvPr id="11" name="Text Placeholder 10">
            <a:extLst>
              <a:ext uri="{FF2B5EF4-FFF2-40B4-BE49-F238E27FC236}">
                <a16:creationId xmlns:a16="http://schemas.microsoft.com/office/drawing/2014/main" id="{3D12AD43-6748-1D46-1B69-DCBF45A45856}"/>
              </a:ext>
            </a:extLst>
          </p:cNvPr>
          <p:cNvSpPr>
            <a:spLocks noGrp="1"/>
          </p:cNvSpPr>
          <p:nvPr>
            <p:ph type="body" sz="quarter" idx="10"/>
          </p:nvPr>
        </p:nvSpPr>
        <p:spPr/>
        <p:txBody>
          <a:bodyPr/>
          <a:lstStyle/>
          <a:p>
            <a:r>
              <a:rPr lang="en-AU" dirty="0">
                <a:latin typeface="+mj-lt"/>
              </a:rPr>
              <a:t>Phase 3, activity 12</a:t>
            </a:r>
          </a:p>
        </p:txBody>
      </p:sp>
      <p:sp>
        <p:nvSpPr>
          <p:cNvPr id="10" name="Text Placeholder 9">
            <a:extLst>
              <a:ext uri="{FF2B5EF4-FFF2-40B4-BE49-F238E27FC236}">
                <a16:creationId xmlns:a16="http://schemas.microsoft.com/office/drawing/2014/main" id="{CA5E7E5A-B4C4-F5B9-98E5-6C838D018316}"/>
              </a:ext>
            </a:extLst>
          </p:cNvPr>
          <p:cNvSpPr>
            <a:spLocks noGrp="1"/>
          </p:cNvSpPr>
          <p:nvPr>
            <p:ph type="body" sz="quarter" idx="16"/>
          </p:nvPr>
        </p:nvSpPr>
        <p:spPr/>
        <p:txBody>
          <a:bodyPr/>
          <a:lstStyle/>
          <a:p>
            <a:r>
              <a:rPr lang="en-AU" dirty="0">
                <a:latin typeface="+mj-lt"/>
                <a:ea typeface="Times New Roman" panose="02020603050405020304" pitchFamily="18" charset="0"/>
              </a:rPr>
              <a:t>C</a:t>
            </a:r>
            <a:r>
              <a:rPr lang="en-AU" dirty="0">
                <a:effectLst/>
                <a:latin typeface="+mj-lt"/>
                <a:ea typeface="Times New Roman" panose="02020603050405020304" pitchFamily="18" charset="0"/>
              </a:rPr>
              <a:t>reating a sense of place – PowerPoint</a:t>
            </a:r>
            <a:endParaRPr lang="en-AU" dirty="0">
              <a:latin typeface="+mj-lt"/>
            </a:endParaRPr>
          </a:p>
        </p:txBody>
      </p:sp>
      <p:pic>
        <p:nvPicPr>
          <p:cNvPr id="5" name="Picture Placeholder 4">
            <a:extLst>
              <a:ext uri="{FF2B5EF4-FFF2-40B4-BE49-F238E27FC236}">
                <a16:creationId xmlns:a16="http://schemas.microsoft.com/office/drawing/2014/main" id="{7C09B69A-36FE-E4E0-970F-F00E07DE1661}"/>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4859" b="4859"/>
          <a:stretch>
            <a:fillRect/>
          </a:stretch>
        </p:blipFill>
        <p:spPr/>
      </p:pic>
      <p:sp>
        <p:nvSpPr>
          <p:cNvPr id="6" name="Footer">
            <a:extLst>
              <a:ext uri="{FF2B5EF4-FFF2-40B4-BE49-F238E27FC236}">
                <a16:creationId xmlns:a16="http://schemas.microsoft.com/office/drawing/2014/main" id="{10C05E7A-4D75-82BD-3490-55DE4B3ED359}"/>
              </a:ext>
              <a:ext uri="{C183D7F6-B498-43B3-948B-1728B52AA6E4}">
                <adec:decorative xmlns:adec="http://schemas.microsoft.com/office/drawing/2017/decorative" val="1"/>
              </a:ext>
            </a:extLst>
          </p:cNvPr>
          <p:cNvSpPr txBox="1"/>
          <p:nvPr/>
        </p:nvSpPr>
        <p:spPr>
          <a:xfrm>
            <a:off x="539999" y="378769"/>
            <a:ext cx="6101860" cy="307777"/>
          </a:xfrm>
          <a:prstGeom prst="rect">
            <a:avLst/>
          </a:prstGeom>
          <a:noFill/>
        </p:spPr>
        <p:txBody>
          <a:bodyPr wrap="square">
            <a:spAutoFit/>
          </a:bodyPr>
          <a:lstStyle/>
          <a:p>
            <a:r>
              <a:rPr lang="en-AU" sz="1400" dirty="0">
                <a:solidFill>
                  <a:schemeClr val="bg1"/>
                </a:solidFill>
                <a:latin typeface="+mj-lt"/>
              </a:rPr>
              <a:t>NSW Department of Education</a:t>
            </a:r>
            <a:endParaRPr lang="en-US" sz="1400" dirty="0">
              <a:solidFill>
                <a:schemeClr val="bg1"/>
              </a:solidFill>
            </a:endParaRPr>
          </a:p>
        </p:txBody>
      </p:sp>
    </p:spTree>
    <p:extLst>
      <p:ext uri="{BB962C8B-B14F-4D97-AF65-F5344CB8AC3E}">
        <p14:creationId xmlns:p14="http://schemas.microsoft.com/office/powerpoint/2010/main" val="3218114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348BF457-4C25-4E7B-A9E9-66A25363E959}"/>
              </a:ext>
            </a:extLst>
          </p:cNvPr>
          <p:cNvSpPr>
            <a:spLocks noGrp="1"/>
          </p:cNvSpPr>
          <p:nvPr>
            <p:ph type="title"/>
          </p:nvPr>
        </p:nvSpPr>
        <p:spPr>
          <a:xfrm>
            <a:off x="359999" y="360000"/>
            <a:ext cx="11483999" cy="545601"/>
          </a:xfrm>
        </p:spPr>
        <p:txBody>
          <a:bodyPr/>
          <a:lstStyle/>
          <a:p>
            <a:r>
              <a:rPr lang="en-AU" dirty="0">
                <a:latin typeface="+mj-lt"/>
              </a:rPr>
              <a:t>Language feature – descriptive imagery </a:t>
            </a:r>
            <a:r>
              <a:rPr lang="en-AU" dirty="0">
                <a:solidFill>
                  <a:schemeClr val="bg1"/>
                </a:solidFill>
                <a:latin typeface="+mj-lt"/>
              </a:rPr>
              <a:t>(1)</a:t>
            </a:r>
            <a:r>
              <a:rPr lang="en-AU" dirty="0">
                <a:latin typeface="+mj-lt"/>
              </a:rPr>
              <a:t> </a:t>
            </a:r>
            <a:br>
              <a:rPr lang="en-AU" dirty="0">
                <a:latin typeface="+mj-lt"/>
              </a:rPr>
            </a:br>
            <a:br>
              <a:rPr lang="en-AU" dirty="0">
                <a:latin typeface="+mj-lt"/>
              </a:rPr>
            </a:br>
            <a:r>
              <a:rPr lang="en-AU" dirty="0">
                <a:latin typeface="+mj-lt"/>
              </a:rPr>
              <a:t> </a:t>
            </a:r>
          </a:p>
        </p:txBody>
      </p:sp>
      <p:sp>
        <p:nvSpPr>
          <p:cNvPr id="13" name="Text Placeholder 12">
            <a:extLst>
              <a:ext uri="{FF2B5EF4-FFF2-40B4-BE49-F238E27FC236}">
                <a16:creationId xmlns:a16="http://schemas.microsoft.com/office/drawing/2014/main" id="{8AAB25FA-A5B5-093F-A0C9-EAE7963EEB09}"/>
              </a:ext>
            </a:extLst>
          </p:cNvPr>
          <p:cNvSpPr>
            <a:spLocks noGrp="1"/>
          </p:cNvSpPr>
          <p:nvPr>
            <p:ph type="body" sz="quarter" idx="18"/>
          </p:nvPr>
        </p:nvSpPr>
        <p:spPr>
          <a:xfrm>
            <a:off x="360000" y="982520"/>
            <a:ext cx="11483998" cy="356423"/>
          </a:xfrm>
        </p:spPr>
        <p:txBody>
          <a:bodyPr/>
          <a:lstStyle/>
          <a:p>
            <a:r>
              <a:rPr lang="en-AU" dirty="0">
                <a:latin typeface="+mj-lt"/>
              </a:rPr>
              <a:t>What is it?</a:t>
            </a:r>
          </a:p>
        </p:txBody>
      </p:sp>
      <p:sp>
        <p:nvSpPr>
          <p:cNvPr id="12" name="Text Placeholder 11">
            <a:extLst>
              <a:ext uri="{FF2B5EF4-FFF2-40B4-BE49-F238E27FC236}">
                <a16:creationId xmlns:a16="http://schemas.microsoft.com/office/drawing/2014/main" id="{02C3478F-FB08-D7AF-5F27-8D143FA97D4C}"/>
              </a:ext>
            </a:extLst>
          </p:cNvPr>
          <p:cNvSpPr>
            <a:spLocks noGrp="1"/>
          </p:cNvSpPr>
          <p:nvPr>
            <p:ph type="body" sz="quarter" idx="17"/>
          </p:nvPr>
        </p:nvSpPr>
        <p:spPr>
          <a:xfrm>
            <a:off x="359999" y="1523554"/>
            <a:ext cx="11484000" cy="4807835"/>
          </a:xfrm>
        </p:spPr>
        <p:txBody>
          <a:bodyPr/>
          <a:lstStyle/>
          <a:p>
            <a:r>
              <a:rPr lang="en-AU" sz="1800" b="1" dirty="0">
                <a:latin typeface="+mn-lt"/>
              </a:rPr>
              <a:t>Descriptive imagery </a:t>
            </a:r>
            <a:r>
              <a:rPr lang="en-AU" sz="1800" dirty="0">
                <a:latin typeface="+mn-lt"/>
              </a:rPr>
              <a:t>is when things are described in detail. These descriptions often uses adjectives, adverbs and sensory details. It could include:</a:t>
            </a:r>
          </a:p>
          <a:p>
            <a:pPr marL="342900" indent="-342900">
              <a:buFont typeface="Arial" panose="020B0604020202020204" pitchFamily="34" charset="0"/>
              <a:buChar char="•"/>
            </a:pPr>
            <a:r>
              <a:rPr lang="en-AU" sz="1800" dirty="0">
                <a:latin typeface="+mn-lt"/>
              </a:rPr>
              <a:t>lexical cohesion across the text – important for description</a:t>
            </a:r>
          </a:p>
          <a:p>
            <a:pPr marL="342900" indent="-342900">
              <a:buFont typeface="Arial" panose="020B0604020202020204" pitchFamily="34" charset="0"/>
              <a:buChar char="•"/>
            </a:pPr>
            <a:r>
              <a:rPr lang="en-AU" sz="1800" dirty="0">
                <a:latin typeface="+mn-lt"/>
              </a:rPr>
              <a:t>non-literal descriptive details</a:t>
            </a:r>
          </a:p>
          <a:p>
            <a:pPr marL="342900" indent="-342900">
              <a:buFont typeface="Arial" panose="020B0604020202020204" pitchFamily="34" charset="0"/>
              <a:buChar char="•"/>
            </a:pPr>
            <a:r>
              <a:rPr lang="en-AU" sz="1800" dirty="0">
                <a:latin typeface="+mn-lt"/>
              </a:rPr>
              <a:t>effective imagery (sensory details).</a:t>
            </a:r>
          </a:p>
          <a:p>
            <a:r>
              <a:rPr lang="en-AU" sz="1800" b="1" dirty="0">
                <a:latin typeface="+mn-lt"/>
              </a:rPr>
              <a:t>Quick revision </a:t>
            </a:r>
            <a:r>
              <a:rPr lang="en-AU" sz="1800" dirty="0">
                <a:latin typeface="+mn-lt"/>
              </a:rPr>
              <a:t>–</a:t>
            </a:r>
            <a:r>
              <a:rPr lang="en-AU" sz="1800" b="1" dirty="0">
                <a:latin typeface="+mn-lt"/>
              </a:rPr>
              <a:t> </a:t>
            </a:r>
            <a:r>
              <a:rPr lang="en-AU" sz="1800" dirty="0">
                <a:latin typeface="+mn-lt"/>
              </a:rPr>
              <a:t>write a definition in your book for each of these language features:</a:t>
            </a:r>
          </a:p>
          <a:p>
            <a:pPr marL="342900" indent="-342900">
              <a:buFont typeface="Arial" panose="020B0604020202020204" pitchFamily="34" charset="0"/>
              <a:buChar char="•"/>
            </a:pPr>
            <a:r>
              <a:rPr lang="en-AU" sz="1800" dirty="0">
                <a:latin typeface="+mn-lt"/>
              </a:rPr>
              <a:t>Adjective</a:t>
            </a:r>
          </a:p>
          <a:p>
            <a:pPr marL="342900" indent="-342900">
              <a:buFont typeface="Arial" panose="020B0604020202020204" pitchFamily="34" charset="0"/>
              <a:buChar char="•"/>
            </a:pPr>
            <a:r>
              <a:rPr lang="en-AU" sz="1800" dirty="0">
                <a:latin typeface="+mn-lt"/>
              </a:rPr>
              <a:t>Adverb</a:t>
            </a:r>
          </a:p>
          <a:p>
            <a:pPr marL="342900" indent="-342900">
              <a:buFont typeface="Arial" panose="020B0604020202020204" pitchFamily="34" charset="0"/>
              <a:buChar char="•"/>
            </a:pPr>
            <a:r>
              <a:rPr lang="en-AU" sz="1800" dirty="0">
                <a:latin typeface="+mn-lt"/>
              </a:rPr>
              <a:t>Sensory details.</a:t>
            </a:r>
          </a:p>
        </p:txBody>
      </p:sp>
      <p:sp>
        <p:nvSpPr>
          <p:cNvPr id="3" name="Slide Number Placeholder 2">
            <a:extLst>
              <a:ext uri="{FF2B5EF4-FFF2-40B4-BE49-F238E27FC236}">
                <a16:creationId xmlns:a16="http://schemas.microsoft.com/office/drawing/2014/main" id="{29857EE9-3066-32FD-277A-0349DC739562}"/>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20</a:t>
            </a:fld>
            <a:endParaRPr lang="en-AU" dirty="0"/>
          </a:p>
        </p:txBody>
      </p:sp>
    </p:spTree>
    <p:extLst>
      <p:ext uri="{BB962C8B-B14F-4D97-AF65-F5344CB8AC3E}">
        <p14:creationId xmlns:p14="http://schemas.microsoft.com/office/powerpoint/2010/main" val="113656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348BF457-4C25-4E7B-A9E9-66A25363E959}"/>
              </a:ext>
            </a:extLst>
          </p:cNvPr>
          <p:cNvSpPr>
            <a:spLocks noGrp="1"/>
          </p:cNvSpPr>
          <p:nvPr>
            <p:ph type="title"/>
          </p:nvPr>
        </p:nvSpPr>
        <p:spPr>
          <a:xfrm>
            <a:off x="359999" y="360000"/>
            <a:ext cx="11483999" cy="545601"/>
          </a:xfrm>
        </p:spPr>
        <p:txBody>
          <a:bodyPr/>
          <a:lstStyle/>
          <a:p>
            <a:r>
              <a:rPr lang="en-AU" dirty="0">
                <a:latin typeface="+mj-lt"/>
              </a:rPr>
              <a:t>Language feature – descriptive imagery </a:t>
            </a:r>
            <a:r>
              <a:rPr lang="en-AU" dirty="0">
                <a:solidFill>
                  <a:schemeClr val="bg1"/>
                </a:solidFill>
                <a:latin typeface="+mj-lt"/>
              </a:rPr>
              <a:t>(2)</a:t>
            </a:r>
          </a:p>
        </p:txBody>
      </p:sp>
      <p:sp>
        <p:nvSpPr>
          <p:cNvPr id="13" name="Text Placeholder 12">
            <a:extLst>
              <a:ext uri="{FF2B5EF4-FFF2-40B4-BE49-F238E27FC236}">
                <a16:creationId xmlns:a16="http://schemas.microsoft.com/office/drawing/2014/main" id="{8AAB25FA-A5B5-093F-A0C9-EAE7963EEB09}"/>
              </a:ext>
            </a:extLst>
          </p:cNvPr>
          <p:cNvSpPr>
            <a:spLocks noGrp="1"/>
          </p:cNvSpPr>
          <p:nvPr>
            <p:ph type="body" sz="quarter" idx="18"/>
          </p:nvPr>
        </p:nvSpPr>
        <p:spPr>
          <a:xfrm>
            <a:off x="360000" y="982520"/>
            <a:ext cx="11483998" cy="356423"/>
          </a:xfrm>
        </p:spPr>
        <p:txBody>
          <a:bodyPr/>
          <a:lstStyle/>
          <a:p>
            <a:r>
              <a:rPr lang="en-AU" dirty="0">
                <a:latin typeface="+mj-lt"/>
              </a:rPr>
              <a:t>Quick revision answers</a:t>
            </a:r>
          </a:p>
        </p:txBody>
      </p:sp>
      <p:sp>
        <p:nvSpPr>
          <p:cNvPr id="12" name="Text Placeholder 11">
            <a:extLst>
              <a:ext uri="{FF2B5EF4-FFF2-40B4-BE49-F238E27FC236}">
                <a16:creationId xmlns:a16="http://schemas.microsoft.com/office/drawing/2014/main" id="{02C3478F-FB08-D7AF-5F27-8D143FA97D4C}"/>
              </a:ext>
            </a:extLst>
          </p:cNvPr>
          <p:cNvSpPr>
            <a:spLocks noGrp="1"/>
          </p:cNvSpPr>
          <p:nvPr>
            <p:ph type="body" sz="quarter" idx="17"/>
          </p:nvPr>
        </p:nvSpPr>
        <p:spPr/>
        <p:txBody>
          <a:bodyPr/>
          <a:lstStyle/>
          <a:p>
            <a:pPr marL="342900" indent="-342900">
              <a:buFont typeface="Arial" panose="020B0604020202020204" pitchFamily="34" charset="0"/>
              <a:buChar char="•"/>
            </a:pPr>
            <a:r>
              <a:rPr lang="en-AU" dirty="0">
                <a:latin typeface="+mn-lt"/>
              </a:rPr>
              <a:t>Adjective – describes a person, place or thing</a:t>
            </a:r>
          </a:p>
          <a:p>
            <a:pPr marL="342900" indent="-342900">
              <a:buFont typeface="Arial" panose="020B0604020202020204" pitchFamily="34" charset="0"/>
              <a:buChar char="•"/>
            </a:pPr>
            <a:r>
              <a:rPr lang="en-AU" dirty="0">
                <a:latin typeface="+mn-lt"/>
              </a:rPr>
              <a:t>Adverb – describes how something is being done</a:t>
            </a:r>
          </a:p>
          <a:p>
            <a:pPr marL="342900" indent="-342900">
              <a:buFont typeface="Arial" panose="020B0604020202020204" pitchFamily="34" charset="0"/>
              <a:buChar char="•"/>
            </a:pPr>
            <a:r>
              <a:rPr lang="en-AU" dirty="0">
                <a:latin typeface="+mn-lt"/>
              </a:rPr>
              <a:t>Sensory details – appeals to the 5 senses (sight, touch, sound, taste and smell) </a:t>
            </a:r>
          </a:p>
          <a:p>
            <a:endParaRPr lang="en-AU" dirty="0">
              <a:latin typeface="+mn-lt"/>
            </a:endParaRPr>
          </a:p>
        </p:txBody>
      </p:sp>
      <p:sp>
        <p:nvSpPr>
          <p:cNvPr id="3" name="Slide Number Placeholder 2">
            <a:extLst>
              <a:ext uri="{FF2B5EF4-FFF2-40B4-BE49-F238E27FC236}">
                <a16:creationId xmlns:a16="http://schemas.microsoft.com/office/drawing/2014/main" id="{29857EE9-3066-32FD-277A-0349DC739562}"/>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21</a:t>
            </a:fld>
            <a:endParaRPr lang="en-AU" dirty="0"/>
          </a:p>
        </p:txBody>
      </p:sp>
    </p:spTree>
    <p:extLst>
      <p:ext uri="{BB962C8B-B14F-4D97-AF65-F5344CB8AC3E}">
        <p14:creationId xmlns:p14="http://schemas.microsoft.com/office/powerpoint/2010/main" val="2919354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348BF457-4C25-4E7B-A9E9-66A25363E959}"/>
              </a:ext>
            </a:extLst>
          </p:cNvPr>
          <p:cNvSpPr>
            <a:spLocks noGrp="1"/>
          </p:cNvSpPr>
          <p:nvPr>
            <p:ph type="title"/>
          </p:nvPr>
        </p:nvSpPr>
        <p:spPr>
          <a:xfrm>
            <a:off x="359999" y="360000"/>
            <a:ext cx="11483999" cy="545601"/>
          </a:xfrm>
        </p:spPr>
        <p:txBody>
          <a:bodyPr/>
          <a:lstStyle/>
          <a:p>
            <a:r>
              <a:rPr lang="en-AU" dirty="0">
                <a:latin typeface="+mj-lt"/>
              </a:rPr>
              <a:t>Examples of descriptive imagery </a:t>
            </a:r>
          </a:p>
        </p:txBody>
      </p:sp>
      <p:sp>
        <p:nvSpPr>
          <p:cNvPr id="13" name="Text Placeholder 12">
            <a:extLst>
              <a:ext uri="{FF2B5EF4-FFF2-40B4-BE49-F238E27FC236}">
                <a16:creationId xmlns:a16="http://schemas.microsoft.com/office/drawing/2014/main" id="{8AAB25FA-A5B5-093F-A0C9-EAE7963EEB09}"/>
              </a:ext>
            </a:extLst>
          </p:cNvPr>
          <p:cNvSpPr>
            <a:spLocks noGrp="1"/>
          </p:cNvSpPr>
          <p:nvPr>
            <p:ph type="body" sz="quarter" idx="18"/>
          </p:nvPr>
        </p:nvSpPr>
        <p:spPr>
          <a:xfrm>
            <a:off x="360000" y="982520"/>
            <a:ext cx="11483998" cy="356423"/>
          </a:xfrm>
        </p:spPr>
        <p:txBody>
          <a:bodyPr/>
          <a:lstStyle/>
          <a:p>
            <a:r>
              <a:rPr lang="en-AU" dirty="0">
                <a:latin typeface="+mj-lt"/>
              </a:rPr>
              <a:t>Making your writing descriptive</a:t>
            </a:r>
          </a:p>
        </p:txBody>
      </p:sp>
      <p:graphicFrame>
        <p:nvGraphicFramePr>
          <p:cNvPr id="5" name="Table 4">
            <a:extLst>
              <a:ext uri="{FF2B5EF4-FFF2-40B4-BE49-F238E27FC236}">
                <a16:creationId xmlns:a16="http://schemas.microsoft.com/office/drawing/2014/main" id="{77168A72-C4D4-F064-8FE9-91D86C8C43DA}"/>
              </a:ext>
            </a:extLst>
          </p:cNvPr>
          <p:cNvGraphicFramePr>
            <a:graphicFrameLocks noGrp="1"/>
          </p:cNvGraphicFramePr>
          <p:nvPr>
            <p:extLst>
              <p:ext uri="{D42A27DB-BD31-4B8C-83A1-F6EECF244321}">
                <p14:modId xmlns:p14="http://schemas.microsoft.com/office/powerpoint/2010/main" val="3675500783"/>
              </p:ext>
            </p:extLst>
          </p:nvPr>
        </p:nvGraphicFramePr>
        <p:xfrm>
          <a:off x="359999" y="1567086"/>
          <a:ext cx="11483998" cy="4807835"/>
        </p:xfrm>
        <a:graphic>
          <a:graphicData uri="http://schemas.openxmlformats.org/drawingml/2006/table">
            <a:tbl>
              <a:tblPr firstRow="1" bandRow="1">
                <a:tableStyleId>{69012ECD-51FC-41F1-AA8D-1B2483CD663E}</a:tableStyleId>
              </a:tblPr>
              <a:tblGrid>
                <a:gridCol w="2782205">
                  <a:extLst>
                    <a:ext uri="{9D8B030D-6E8A-4147-A177-3AD203B41FA5}">
                      <a16:colId xmlns:a16="http://schemas.microsoft.com/office/drawing/2014/main" val="626847316"/>
                    </a:ext>
                  </a:extLst>
                </a:gridCol>
                <a:gridCol w="8701793">
                  <a:extLst>
                    <a:ext uri="{9D8B030D-6E8A-4147-A177-3AD203B41FA5}">
                      <a16:colId xmlns:a16="http://schemas.microsoft.com/office/drawing/2014/main" val="607008242"/>
                    </a:ext>
                  </a:extLst>
                </a:gridCol>
              </a:tblGrid>
              <a:tr h="412706">
                <a:tc>
                  <a:txBody>
                    <a:bodyPr/>
                    <a:lstStyle/>
                    <a:p>
                      <a:r>
                        <a:rPr lang="en-AU" sz="2000" dirty="0">
                          <a:latin typeface="+mj-lt"/>
                          <a:cs typeface="Arial" panose="020B0604020202020204" pitchFamily="34" charset="0"/>
                        </a:rPr>
                        <a:t>Language feature</a:t>
                      </a: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r>
                        <a:rPr lang="en-AU" sz="2000" dirty="0">
                          <a:latin typeface="+mj-lt"/>
                          <a:cs typeface="Arial" panose="020B0604020202020204" pitchFamily="34" charset="0"/>
                        </a:rPr>
                        <a:t>Examples from the play</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1817952"/>
                  </a:ext>
                </a:extLst>
              </a:tr>
              <a:tr h="1465043">
                <a:tc>
                  <a:txBody>
                    <a:bodyPr/>
                    <a:lstStyle/>
                    <a:p>
                      <a:pPr>
                        <a:lnSpc>
                          <a:spcPct val="150000"/>
                        </a:lnSpc>
                        <a:spcAft>
                          <a:spcPts val="1200"/>
                        </a:spcAft>
                      </a:pPr>
                      <a:r>
                        <a:rPr lang="en-AU" sz="2000" dirty="0">
                          <a:latin typeface="+mn-lt"/>
                          <a:cs typeface="Arial" panose="020B0604020202020204" pitchFamily="34" charset="0"/>
                        </a:rPr>
                        <a:t>Adjective</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50000"/>
                        </a:lnSpc>
                        <a:spcAft>
                          <a:spcPts val="1200"/>
                        </a:spcAft>
                      </a:pPr>
                      <a:r>
                        <a:rPr lang="en-AU" sz="2000" dirty="0">
                          <a:latin typeface="+mn-lt"/>
                          <a:cs typeface="Arial" panose="020B0604020202020204" pitchFamily="34" charset="0"/>
                        </a:rPr>
                        <a:t>The sound of </a:t>
                      </a:r>
                      <a:r>
                        <a:rPr lang="en-AU" sz="2000" b="1" dirty="0">
                          <a:latin typeface="+mn-lt"/>
                          <a:cs typeface="Arial" panose="020B0604020202020204" pitchFamily="34" charset="0"/>
                        </a:rPr>
                        <a:t>heavy</a:t>
                      </a:r>
                      <a:r>
                        <a:rPr lang="en-AU" sz="2000" dirty="0">
                          <a:latin typeface="+mn-lt"/>
                          <a:cs typeface="Arial" panose="020B0604020202020204" pitchFamily="34" charset="0"/>
                        </a:rPr>
                        <a:t> rain on the </a:t>
                      </a:r>
                      <a:r>
                        <a:rPr lang="en-AU" sz="2000" b="1" dirty="0">
                          <a:latin typeface="+mn-lt"/>
                          <a:cs typeface="Arial" panose="020B0604020202020204" pitchFamily="34" charset="0"/>
                        </a:rPr>
                        <a:t>yellow </a:t>
                      </a:r>
                      <a:r>
                        <a:rPr lang="en-AU" sz="2000" b="0" dirty="0">
                          <a:latin typeface="+mn-lt"/>
                          <a:cs typeface="Arial" panose="020B0604020202020204" pitchFamily="34" charset="0"/>
                        </a:rPr>
                        <a:t>tin</a:t>
                      </a:r>
                      <a:r>
                        <a:rPr lang="en-AU" sz="2000" b="1" dirty="0">
                          <a:latin typeface="+mn-lt"/>
                          <a:cs typeface="Arial" panose="020B0604020202020204" pitchFamily="34" charset="0"/>
                        </a:rPr>
                        <a:t> </a:t>
                      </a:r>
                      <a:r>
                        <a:rPr lang="en-AU" sz="2000" dirty="0">
                          <a:latin typeface="+mn-lt"/>
                          <a:cs typeface="Arial" panose="020B0604020202020204" pitchFamily="34" charset="0"/>
                        </a:rPr>
                        <a:t>roof of the bus shelter.  (Scene 1)</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03582256"/>
                  </a:ext>
                </a:extLst>
              </a:tr>
              <a:tr h="988843">
                <a:tc>
                  <a:txBody>
                    <a:bodyPr/>
                    <a:lstStyle/>
                    <a:p>
                      <a:pPr>
                        <a:lnSpc>
                          <a:spcPct val="150000"/>
                        </a:lnSpc>
                        <a:spcAft>
                          <a:spcPts val="1200"/>
                        </a:spcAft>
                      </a:pPr>
                      <a:r>
                        <a:rPr lang="en-AU" sz="2000" dirty="0">
                          <a:latin typeface="+mn-lt"/>
                          <a:cs typeface="Arial" panose="020B0604020202020204" pitchFamily="34" charset="0"/>
                        </a:rPr>
                        <a:t>Adverb</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50000"/>
                        </a:lnSpc>
                        <a:spcAft>
                          <a:spcPts val="1200"/>
                        </a:spcAft>
                      </a:pPr>
                      <a:r>
                        <a:rPr lang="en-AU" sz="2000" dirty="0">
                          <a:latin typeface="+mn-lt"/>
                          <a:cs typeface="Arial" panose="020B0604020202020204" pitchFamily="34" charset="0"/>
                        </a:rPr>
                        <a:t>From the shelter we hear a dog barking </a:t>
                      </a:r>
                      <a:r>
                        <a:rPr lang="en-AU" sz="2000" b="1" dirty="0">
                          <a:latin typeface="+mn-lt"/>
                          <a:cs typeface="Arial" panose="020B0604020202020204" pitchFamily="34" charset="0"/>
                        </a:rPr>
                        <a:t>frantically</a:t>
                      </a:r>
                      <a:r>
                        <a:rPr lang="en-AU" sz="2000" dirty="0">
                          <a:latin typeface="+mn-lt"/>
                          <a:cs typeface="Arial" panose="020B0604020202020204" pitchFamily="34" charset="0"/>
                        </a:rPr>
                        <a:t> and the sound of running footsteps and yelling. (Scene 15)</a:t>
                      </a:r>
                      <a:endParaRPr lang="en-AU" sz="2000" b="1" dirty="0">
                        <a:latin typeface="+mn-lt"/>
                        <a:cs typeface="Arial" panose="020B0604020202020204" pitchFamily="34" charset="0"/>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79410847"/>
                  </a:ext>
                </a:extLst>
              </a:tr>
              <a:tr h="1941243">
                <a:tc>
                  <a:txBody>
                    <a:bodyPr/>
                    <a:lstStyle/>
                    <a:p>
                      <a:pPr>
                        <a:lnSpc>
                          <a:spcPct val="150000"/>
                        </a:lnSpc>
                        <a:spcAft>
                          <a:spcPts val="1200"/>
                        </a:spcAft>
                      </a:pPr>
                      <a:r>
                        <a:rPr lang="en-AU" sz="2000" dirty="0">
                          <a:latin typeface="+mn-lt"/>
                          <a:cs typeface="Arial" panose="020B0604020202020204" pitchFamily="34" charset="0"/>
                        </a:rPr>
                        <a:t>Sensory details</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nSpc>
                          <a:spcPct val="150000"/>
                        </a:lnSpc>
                        <a:spcAft>
                          <a:spcPts val="1200"/>
                        </a:spcAft>
                      </a:pPr>
                      <a:r>
                        <a:rPr lang="en-AU" sz="2000" dirty="0">
                          <a:latin typeface="+mn-lt"/>
                          <a:cs typeface="Arial" panose="020B0604020202020204" pitchFamily="34" charset="0"/>
                        </a:rPr>
                        <a:t>As they surface, we simultaneously </a:t>
                      </a:r>
                      <a:r>
                        <a:rPr lang="en-AU" sz="2000" b="1" dirty="0">
                          <a:latin typeface="+mn-lt"/>
                          <a:cs typeface="Arial" panose="020B0604020202020204" pitchFamily="34" charset="0"/>
                        </a:rPr>
                        <a:t>hear the rumble </a:t>
                      </a:r>
                      <a:r>
                        <a:rPr lang="en-AU" sz="2000" dirty="0">
                          <a:latin typeface="+mn-lt"/>
                          <a:cs typeface="Arial" panose="020B0604020202020204" pitchFamily="34" charset="0"/>
                        </a:rPr>
                        <a:t>of the bombs in Berlin and </a:t>
                      </a:r>
                      <a:r>
                        <a:rPr lang="en-AU" sz="2000" b="1" dirty="0">
                          <a:latin typeface="+mn-lt"/>
                          <a:cs typeface="Arial" panose="020B0604020202020204" pitchFamily="34" charset="0"/>
                        </a:rPr>
                        <a:t>thunder</a:t>
                      </a:r>
                      <a:r>
                        <a:rPr lang="en-AU" sz="2000" dirty="0">
                          <a:latin typeface="+mn-lt"/>
                          <a:cs typeface="Arial" panose="020B0604020202020204" pitchFamily="34" charset="0"/>
                        </a:rPr>
                        <a:t> over the bus shelter in Australia. We </a:t>
                      </a:r>
                      <a:r>
                        <a:rPr lang="en-AU" sz="2000" b="1" dirty="0">
                          <a:latin typeface="+mn-lt"/>
                          <a:cs typeface="Arial" panose="020B0604020202020204" pitchFamily="34" charset="0"/>
                        </a:rPr>
                        <a:t>hear the beginning of rain </a:t>
                      </a:r>
                      <a:r>
                        <a:rPr lang="en-AU" sz="2000" dirty="0">
                          <a:latin typeface="+mn-lt"/>
                          <a:cs typeface="Arial" panose="020B0604020202020204" pitchFamily="34" charset="0"/>
                        </a:rPr>
                        <a:t>on the roof. (Scene 15)</a:t>
                      </a:r>
                      <a:endParaRPr lang="en-AU" sz="1600" dirty="0">
                        <a:latin typeface="+mn-lt"/>
                        <a:cs typeface="Arial" panose="020B0604020202020204" pitchFamily="34" charset="0"/>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292826442"/>
                  </a:ext>
                </a:extLst>
              </a:tr>
            </a:tbl>
          </a:graphicData>
        </a:graphic>
      </p:graphicFrame>
      <p:sp>
        <p:nvSpPr>
          <p:cNvPr id="3" name="Slide Number Placeholder 2">
            <a:extLst>
              <a:ext uri="{FF2B5EF4-FFF2-40B4-BE49-F238E27FC236}">
                <a16:creationId xmlns:a16="http://schemas.microsoft.com/office/drawing/2014/main" id="{29857EE9-3066-32FD-277A-0349DC739562}"/>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22</a:t>
            </a:fld>
            <a:endParaRPr lang="en-AU" dirty="0"/>
          </a:p>
        </p:txBody>
      </p:sp>
    </p:spTree>
    <p:extLst>
      <p:ext uri="{BB962C8B-B14F-4D97-AF65-F5344CB8AC3E}">
        <p14:creationId xmlns:p14="http://schemas.microsoft.com/office/powerpoint/2010/main" val="3122647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348BF457-4C25-4E7B-A9E9-66A25363E959}"/>
              </a:ext>
            </a:extLst>
          </p:cNvPr>
          <p:cNvSpPr>
            <a:spLocks noGrp="1"/>
          </p:cNvSpPr>
          <p:nvPr>
            <p:ph type="title"/>
          </p:nvPr>
        </p:nvSpPr>
        <p:spPr>
          <a:xfrm>
            <a:off x="359999" y="360000"/>
            <a:ext cx="11483999" cy="545601"/>
          </a:xfrm>
        </p:spPr>
        <p:txBody>
          <a:bodyPr/>
          <a:lstStyle/>
          <a:p>
            <a:r>
              <a:rPr lang="en-AU" dirty="0">
                <a:latin typeface="+mj-lt"/>
              </a:rPr>
              <a:t>Language features – descriptive imagery </a:t>
            </a:r>
            <a:r>
              <a:rPr lang="en-AU" dirty="0">
                <a:solidFill>
                  <a:schemeClr val="bg1"/>
                </a:solidFill>
                <a:latin typeface="+mj-lt"/>
              </a:rPr>
              <a:t>(3)</a:t>
            </a:r>
          </a:p>
        </p:txBody>
      </p:sp>
      <p:sp>
        <p:nvSpPr>
          <p:cNvPr id="13" name="Text Placeholder 12">
            <a:extLst>
              <a:ext uri="{FF2B5EF4-FFF2-40B4-BE49-F238E27FC236}">
                <a16:creationId xmlns:a16="http://schemas.microsoft.com/office/drawing/2014/main" id="{8AAB25FA-A5B5-093F-A0C9-EAE7963EEB09}"/>
              </a:ext>
            </a:extLst>
          </p:cNvPr>
          <p:cNvSpPr>
            <a:spLocks noGrp="1"/>
          </p:cNvSpPr>
          <p:nvPr>
            <p:ph type="body" sz="quarter" idx="18"/>
          </p:nvPr>
        </p:nvSpPr>
        <p:spPr>
          <a:xfrm>
            <a:off x="360000" y="982520"/>
            <a:ext cx="11483998" cy="356423"/>
          </a:xfrm>
        </p:spPr>
        <p:txBody>
          <a:bodyPr/>
          <a:lstStyle/>
          <a:p>
            <a:r>
              <a:rPr lang="en-AU" dirty="0">
                <a:latin typeface="+mj-lt"/>
              </a:rPr>
              <a:t>Your turn </a:t>
            </a:r>
          </a:p>
        </p:txBody>
      </p:sp>
      <p:sp>
        <p:nvSpPr>
          <p:cNvPr id="12" name="Text Placeholder 11">
            <a:extLst>
              <a:ext uri="{FF2B5EF4-FFF2-40B4-BE49-F238E27FC236}">
                <a16:creationId xmlns:a16="http://schemas.microsoft.com/office/drawing/2014/main" id="{02C3478F-FB08-D7AF-5F27-8D143FA97D4C}"/>
              </a:ext>
            </a:extLst>
          </p:cNvPr>
          <p:cNvSpPr>
            <a:spLocks noGrp="1"/>
          </p:cNvSpPr>
          <p:nvPr>
            <p:ph type="body" sz="quarter" idx="17"/>
          </p:nvPr>
        </p:nvSpPr>
        <p:spPr/>
        <p:txBody>
          <a:bodyPr/>
          <a:lstStyle/>
          <a:p>
            <a:pPr>
              <a:spcAft>
                <a:spcPts val="600"/>
              </a:spcAft>
            </a:pPr>
            <a:r>
              <a:rPr lang="en-AU" dirty="0">
                <a:latin typeface="+mn-lt"/>
              </a:rPr>
              <a:t>Choose one of the settings below and use descriptive language to create a </a:t>
            </a:r>
            <a:r>
              <a:rPr lang="en-AU" b="1" dirty="0">
                <a:latin typeface="+mn-lt"/>
              </a:rPr>
              <a:t>sense of place</a:t>
            </a:r>
            <a:r>
              <a:rPr lang="en-AU" dirty="0">
                <a:latin typeface="+mn-lt"/>
              </a:rPr>
              <a:t>. You should write between 4 and 8 sentences and include at least 3 examples of the studied language features (adjectives, adverbs, sensory details).</a:t>
            </a:r>
          </a:p>
          <a:p>
            <a:r>
              <a:rPr lang="en-AU" dirty="0">
                <a:latin typeface="+mn-lt"/>
              </a:rPr>
              <a:t>Choose from:</a:t>
            </a:r>
          </a:p>
          <a:p>
            <a:pPr marL="342900" indent="-342900">
              <a:buFont typeface="Arial" panose="020B0604020202020204" pitchFamily="34" charset="0"/>
              <a:buChar char="•"/>
            </a:pPr>
            <a:r>
              <a:rPr lang="en-AU" dirty="0">
                <a:latin typeface="+mn-lt"/>
              </a:rPr>
              <a:t>a café in the middle of a busy town</a:t>
            </a:r>
          </a:p>
          <a:p>
            <a:pPr marL="342900" indent="-342900">
              <a:buFont typeface="Arial" panose="020B0604020202020204" pitchFamily="34" charset="0"/>
              <a:buChar char="•"/>
            </a:pPr>
            <a:r>
              <a:rPr lang="en-AU" dirty="0">
                <a:latin typeface="+mn-lt"/>
              </a:rPr>
              <a:t>a school bus broken down on the way to an excursion</a:t>
            </a:r>
          </a:p>
          <a:p>
            <a:pPr marL="342900" indent="-342900">
              <a:buFont typeface="Arial" panose="020B0604020202020204" pitchFamily="34" charset="0"/>
              <a:buChar char="•"/>
            </a:pPr>
            <a:r>
              <a:rPr lang="en-AU" dirty="0">
                <a:latin typeface="+mn-lt"/>
              </a:rPr>
              <a:t>visiting your favourite relative’s house</a:t>
            </a:r>
          </a:p>
          <a:p>
            <a:pPr marL="342900" indent="-342900">
              <a:buFont typeface="Arial" panose="020B0604020202020204" pitchFamily="34" charset="0"/>
              <a:buChar char="•"/>
            </a:pPr>
            <a:r>
              <a:rPr lang="en-AU" dirty="0">
                <a:latin typeface="+mn-lt"/>
              </a:rPr>
              <a:t>a visit to Mars in 2053</a:t>
            </a:r>
          </a:p>
          <a:p>
            <a:pPr marL="342900" indent="-342900">
              <a:buFont typeface="Arial" panose="020B0604020202020204" pitchFamily="34" charset="0"/>
              <a:buChar char="•"/>
            </a:pPr>
            <a:r>
              <a:rPr lang="en-AU" dirty="0">
                <a:latin typeface="+mn-lt"/>
              </a:rPr>
              <a:t>a trench in Europe during World War II.</a:t>
            </a:r>
          </a:p>
          <a:p>
            <a:pPr marL="342900" indent="-342900">
              <a:buFont typeface="Arial" panose="020B0604020202020204" pitchFamily="34" charset="0"/>
              <a:buChar char="•"/>
            </a:pPr>
            <a:endParaRPr lang="en-AU" dirty="0">
              <a:latin typeface="+mn-lt"/>
            </a:endParaRPr>
          </a:p>
          <a:p>
            <a:endParaRPr lang="en-AU" dirty="0">
              <a:latin typeface="+mn-lt"/>
            </a:endParaRPr>
          </a:p>
        </p:txBody>
      </p:sp>
      <p:sp>
        <p:nvSpPr>
          <p:cNvPr id="3" name="Slide Number Placeholder 2">
            <a:extLst>
              <a:ext uri="{FF2B5EF4-FFF2-40B4-BE49-F238E27FC236}">
                <a16:creationId xmlns:a16="http://schemas.microsoft.com/office/drawing/2014/main" id="{29857EE9-3066-32FD-277A-0349DC739562}"/>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23</a:t>
            </a:fld>
            <a:endParaRPr lang="en-AU" dirty="0"/>
          </a:p>
        </p:txBody>
      </p:sp>
    </p:spTree>
    <p:extLst>
      <p:ext uri="{BB962C8B-B14F-4D97-AF65-F5344CB8AC3E}">
        <p14:creationId xmlns:p14="http://schemas.microsoft.com/office/powerpoint/2010/main" val="2296181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348BF457-4C25-4E7B-A9E9-66A25363E959}"/>
              </a:ext>
            </a:extLst>
          </p:cNvPr>
          <p:cNvSpPr>
            <a:spLocks noGrp="1"/>
          </p:cNvSpPr>
          <p:nvPr>
            <p:ph type="title"/>
          </p:nvPr>
        </p:nvSpPr>
        <p:spPr>
          <a:xfrm>
            <a:off x="359999" y="360000"/>
            <a:ext cx="11483999" cy="545601"/>
          </a:xfrm>
        </p:spPr>
        <p:txBody>
          <a:bodyPr/>
          <a:lstStyle/>
          <a:p>
            <a:r>
              <a:rPr lang="en-AU" dirty="0">
                <a:latin typeface="+mj-lt"/>
              </a:rPr>
              <a:t>Language feature – evocative language</a:t>
            </a:r>
          </a:p>
        </p:txBody>
      </p:sp>
      <p:sp>
        <p:nvSpPr>
          <p:cNvPr id="13" name="Text Placeholder 12">
            <a:extLst>
              <a:ext uri="{FF2B5EF4-FFF2-40B4-BE49-F238E27FC236}">
                <a16:creationId xmlns:a16="http://schemas.microsoft.com/office/drawing/2014/main" id="{8AAB25FA-A5B5-093F-A0C9-EAE7963EEB09}"/>
              </a:ext>
            </a:extLst>
          </p:cNvPr>
          <p:cNvSpPr>
            <a:spLocks noGrp="1"/>
          </p:cNvSpPr>
          <p:nvPr>
            <p:ph type="body" sz="quarter" idx="18"/>
          </p:nvPr>
        </p:nvSpPr>
        <p:spPr>
          <a:xfrm>
            <a:off x="360000" y="982520"/>
            <a:ext cx="11483998" cy="356423"/>
          </a:xfrm>
        </p:spPr>
        <p:txBody>
          <a:bodyPr/>
          <a:lstStyle/>
          <a:p>
            <a:endParaRPr lang="en-AU" dirty="0">
              <a:latin typeface="+mj-lt"/>
            </a:endParaRPr>
          </a:p>
          <a:p>
            <a:endParaRPr lang="en-AU" dirty="0">
              <a:latin typeface="+mj-lt"/>
            </a:endParaRPr>
          </a:p>
          <a:p>
            <a:endParaRPr lang="en-AU" dirty="0">
              <a:latin typeface="+mj-lt"/>
            </a:endParaRPr>
          </a:p>
          <a:p>
            <a:endParaRPr lang="en-AU" dirty="0">
              <a:latin typeface="+mj-lt"/>
            </a:endParaRPr>
          </a:p>
          <a:p>
            <a:r>
              <a:rPr lang="en-AU" dirty="0">
                <a:latin typeface="+mj-lt"/>
              </a:rPr>
              <a:t>What is it?</a:t>
            </a:r>
          </a:p>
        </p:txBody>
      </p:sp>
      <p:sp>
        <p:nvSpPr>
          <p:cNvPr id="12" name="Text Placeholder 11">
            <a:extLst>
              <a:ext uri="{FF2B5EF4-FFF2-40B4-BE49-F238E27FC236}">
                <a16:creationId xmlns:a16="http://schemas.microsoft.com/office/drawing/2014/main" id="{02C3478F-FB08-D7AF-5F27-8D143FA97D4C}"/>
              </a:ext>
            </a:extLst>
          </p:cNvPr>
          <p:cNvSpPr>
            <a:spLocks noGrp="1"/>
          </p:cNvSpPr>
          <p:nvPr>
            <p:ph type="body" sz="quarter" idx="17"/>
          </p:nvPr>
        </p:nvSpPr>
        <p:spPr/>
        <p:txBody>
          <a:bodyPr/>
          <a:lstStyle/>
          <a:p>
            <a:r>
              <a:rPr lang="en-AU" b="1" dirty="0">
                <a:latin typeface="+mn-lt"/>
              </a:rPr>
              <a:t>Evocative language </a:t>
            </a:r>
            <a:r>
              <a:rPr lang="en-AU" dirty="0">
                <a:latin typeface="+mn-lt"/>
              </a:rPr>
              <a:t>promotes a strong sense of emotion or meaning. This is done through words and phrases that bring about a picture or a mood in your mind, often by connecting to memories or strong feelings. </a:t>
            </a:r>
            <a:endParaRPr lang="en-AU" b="1" dirty="0">
              <a:latin typeface="+mn-lt"/>
            </a:endParaRPr>
          </a:p>
          <a:p>
            <a:r>
              <a:rPr lang="en-AU" dirty="0">
                <a:latin typeface="+mn-lt"/>
              </a:rPr>
              <a:t>Here is an example of evocative language from the play: </a:t>
            </a:r>
          </a:p>
          <a:p>
            <a:r>
              <a:rPr lang="en-AU" sz="2000" b="1" dirty="0">
                <a:effectLst/>
                <a:latin typeface="+mn-lt"/>
                <a:ea typeface="Calibri" panose="020F0502020204030204" pitchFamily="34" charset="0"/>
              </a:rPr>
              <a:t>Anna</a:t>
            </a:r>
            <a:r>
              <a:rPr lang="en-AU" sz="2000" dirty="0">
                <a:effectLst/>
                <a:latin typeface="+mn-lt"/>
                <a:ea typeface="Calibri" panose="020F0502020204030204" pitchFamily="34" charset="0"/>
              </a:rPr>
              <a:t> 	Fraulein Gelber looked after her. She was tall and thin, with hips that looked like </a:t>
            </a:r>
            <a:r>
              <a:rPr lang="en-AU" sz="2000" b="1" dirty="0">
                <a:effectLst/>
                <a:latin typeface="+mn-lt"/>
                <a:ea typeface="Calibri" panose="020F0502020204030204" pitchFamily="34" charset="0"/>
              </a:rPr>
              <a:t>she had a 	coathanger in her skirt</a:t>
            </a:r>
            <a:r>
              <a:rPr lang="en-AU" sz="2000" dirty="0">
                <a:effectLst/>
                <a:latin typeface="+mn-lt"/>
                <a:ea typeface="Calibri" panose="020F0502020204030204" pitchFamily="34" charset="0"/>
              </a:rPr>
              <a:t>, and she had </a:t>
            </a:r>
            <a:r>
              <a:rPr lang="en-AU" sz="2000" b="1" dirty="0">
                <a:effectLst/>
                <a:latin typeface="+mn-lt"/>
                <a:ea typeface="Calibri" panose="020F0502020204030204" pitchFamily="34" charset="0"/>
              </a:rPr>
              <a:t>dark</a:t>
            </a:r>
            <a:r>
              <a:rPr lang="en-AU" sz="2000" dirty="0">
                <a:effectLst/>
                <a:latin typeface="+mn-lt"/>
                <a:ea typeface="Calibri" panose="020F0502020204030204" pitchFamily="34" charset="0"/>
              </a:rPr>
              <a:t> </a:t>
            </a:r>
            <a:r>
              <a:rPr lang="en-AU" sz="2000" b="1" dirty="0">
                <a:effectLst/>
                <a:latin typeface="+mn-lt"/>
                <a:ea typeface="Calibri" panose="020F0502020204030204" pitchFamily="34" charset="0"/>
              </a:rPr>
              <a:t>hair pulled back </a:t>
            </a:r>
            <a:r>
              <a:rPr lang="en-AU" sz="2000" dirty="0">
                <a:effectLst/>
                <a:latin typeface="+mn-lt"/>
                <a:ea typeface="Calibri" panose="020F0502020204030204" pitchFamily="34" charset="0"/>
              </a:rPr>
              <a:t>and wore narrow skirts that 	meant she </a:t>
            </a:r>
            <a:r>
              <a:rPr lang="en-AU" sz="2000" b="1" dirty="0">
                <a:effectLst/>
                <a:latin typeface="+mn-lt"/>
                <a:ea typeface="Calibri" panose="020F0502020204030204" pitchFamily="34" charset="0"/>
              </a:rPr>
              <a:t>couldn't walk or run too fast</a:t>
            </a:r>
            <a:r>
              <a:rPr lang="en-AU" sz="2000" dirty="0">
                <a:effectLst/>
                <a:latin typeface="+mn-lt"/>
                <a:ea typeface="Calibri" panose="020F0502020204030204" pitchFamily="34" charset="0"/>
              </a:rPr>
              <a:t>. (Scene 3)</a:t>
            </a:r>
          </a:p>
          <a:p>
            <a:r>
              <a:rPr lang="en-AU" dirty="0">
                <a:latin typeface="+mn-lt"/>
              </a:rPr>
              <a:t>Complete the word cline activity in </a:t>
            </a:r>
            <a:r>
              <a:rPr lang="en-AU" b="1" dirty="0">
                <a:latin typeface="+mn-lt"/>
              </a:rPr>
              <a:t>Phase 3, activity 12 – creating a sense of place</a:t>
            </a:r>
            <a:r>
              <a:rPr lang="en-AU" dirty="0">
                <a:latin typeface="+mn-lt"/>
              </a:rPr>
              <a:t>.</a:t>
            </a:r>
          </a:p>
          <a:p>
            <a:endParaRPr lang="en-AU" dirty="0">
              <a:latin typeface="+mn-lt"/>
            </a:endParaRPr>
          </a:p>
        </p:txBody>
      </p:sp>
      <p:sp>
        <p:nvSpPr>
          <p:cNvPr id="3" name="Slide Number Placeholder 2">
            <a:extLst>
              <a:ext uri="{FF2B5EF4-FFF2-40B4-BE49-F238E27FC236}">
                <a16:creationId xmlns:a16="http://schemas.microsoft.com/office/drawing/2014/main" id="{29857EE9-3066-32FD-277A-0349DC739562}"/>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24</a:t>
            </a:fld>
            <a:endParaRPr lang="en-AU" dirty="0"/>
          </a:p>
        </p:txBody>
      </p:sp>
    </p:spTree>
    <p:extLst>
      <p:ext uri="{BB962C8B-B14F-4D97-AF65-F5344CB8AC3E}">
        <p14:creationId xmlns:p14="http://schemas.microsoft.com/office/powerpoint/2010/main" val="25839472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348BF457-4C25-4E7B-A9E9-66A25363E959}"/>
              </a:ext>
            </a:extLst>
          </p:cNvPr>
          <p:cNvSpPr>
            <a:spLocks noGrp="1"/>
          </p:cNvSpPr>
          <p:nvPr>
            <p:ph type="title"/>
          </p:nvPr>
        </p:nvSpPr>
        <p:spPr>
          <a:xfrm>
            <a:off x="359999" y="360000"/>
            <a:ext cx="11483999" cy="545601"/>
          </a:xfrm>
        </p:spPr>
        <p:txBody>
          <a:bodyPr/>
          <a:lstStyle/>
          <a:p>
            <a:r>
              <a:rPr lang="en-AU" dirty="0">
                <a:latin typeface="+mj-lt"/>
              </a:rPr>
              <a:t>Mood</a:t>
            </a:r>
          </a:p>
        </p:txBody>
      </p:sp>
      <p:sp>
        <p:nvSpPr>
          <p:cNvPr id="13" name="Text Placeholder 12">
            <a:extLst>
              <a:ext uri="{FF2B5EF4-FFF2-40B4-BE49-F238E27FC236}">
                <a16:creationId xmlns:a16="http://schemas.microsoft.com/office/drawing/2014/main" id="{8AAB25FA-A5B5-093F-A0C9-EAE7963EEB09}"/>
              </a:ext>
            </a:extLst>
          </p:cNvPr>
          <p:cNvSpPr>
            <a:spLocks noGrp="1"/>
          </p:cNvSpPr>
          <p:nvPr>
            <p:ph type="body" sz="quarter" idx="18"/>
          </p:nvPr>
        </p:nvSpPr>
        <p:spPr>
          <a:xfrm>
            <a:off x="360000" y="982520"/>
            <a:ext cx="11483998" cy="356423"/>
          </a:xfrm>
        </p:spPr>
        <p:txBody>
          <a:bodyPr/>
          <a:lstStyle/>
          <a:p>
            <a:r>
              <a:rPr lang="en-AU" dirty="0">
                <a:latin typeface="+mj-lt"/>
              </a:rPr>
              <a:t>Sense of place</a:t>
            </a:r>
          </a:p>
        </p:txBody>
      </p:sp>
      <p:sp>
        <p:nvSpPr>
          <p:cNvPr id="12" name="Text Placeholder 11">
            <a:extLst>
              <a:ext uri="{FF2B5EF4-FFF2-40B4-BE49-F238E27FC236}">
                <a16:creationId xmlns:a16="http://schemas.microsoft.com/office/drawing/2014/main" id="{02C3478F-FB08-D7AF-5F27-8D143FA97D4C}"/>
              </a:ext>
            </a:extLst>
          </p:cNvPr>
          <p:cNvSpPr>
            <a:spLocks noGrp="1"/>
          </p:cNvSpPr>
          <p:nvPr>
            <p:ph type="body" sz="quarter" idx="17"/>
          </p:nvPr>
        </p:nvSpPr>
        <p:spPr/>
        <p:txBody>
          <a:bodyPr/>
          <a:lstStyle/>
          <a:p>
            <a:r>
              <a:rPr lang="en-AU" dirty="0">
                <a:latin typeface="+mn-lt"/>
              </a:rPr>
              <a:t>The </a:t>
            </a:r>
            <a:r>
              <a:rPr lang="en-AU" dirty="0">
                <a:latin typeface="+mn-lt"/>
                <a:hlinkClick r:id="rId3"/>
              </a:rPr>
              <a:t>Macquarie online dictionary</a:t>
            </a:r>
            <a:r>
              <a:rPr lang="en-AU" dirty="0">
                <a:latin typeface="+mn-lt"/>
              </a:rPr>
              <a:t> defines mood as: a frame of mind, or state of feeling, as at a particular time.</a:t>
            </a:r>
          </a:p>
          <a:p>
            <a:r>
              <a:rPr lang="en-AU" dirty="0">
                <a:latin typeface="+mn-lt"/>
              </a:rPr>
              <a:t>It is</a:t>
            </a:r>
            <a:r>
              <a:rPr lang="en-AU" b="0" i="0" dirty="0">
                <a:solidFill>
                  <a:srgbClr val="000000"/>
                </a:solidFill>
                <a:effectLst/>
                <a:highlight>
                  <a:srgbClr val="FFFFFF"/>
                </a:highlight>
                <a:latin typeface="+mn-lt"/>
              </a:rPr>
              <a:t> the feeling that the writer is trying to evoke in their readers such as feeling calm, scared or depressed.  </a:t>
            </a:r>
          </a:p>
          <a:p>
            <a:r>
              <a:rPr lang="en-AU" dirty="0">
                <a:solidFill>
                  <a:srgbClr val="000000"/>
                </a:solidFill>
                <a:highlight>
                  <a:srgbClr val="FFFFFF"/>
                </a:highlight>
                <a:latin typeface="+mn-lt"/>
              </a:rPr>
              <a:t>Mood helps to develop a sense of place for the reader – to make them feel like they are emotionally connected to the text.</a:t>
            </a:r>
          </a:p>
          <a:p>
            <a:r>
              <a:rPr lang="en-AU" dirty="0">
                <a:solidFill>
                  <a:srgbClr val="000000"/>
                </a:solidFill>
                <a:highlight>
                  <a:srgbClr val="FFFFFF"/>
                </a:highlight>
                <a:latin typeface="+mn-lt"/>
              </a:rPr>
              <a:t>Discussion – What are the moods connected to the settings in the play?</a:t>
            </a:r>
            <a:endParaRPr lang="en-AU" dirty="0">
              <a:latin typeface="+mn-lt"/>
            </a:endParaRPr>
          </a:p>
        </p:txBody>
      </p:sp>
      <p:sp>
        <p:nvSpPr>
          <p:cNvPr id="3" name="Slide Number Placeholder 2">
            <a:extLst>
              <a:ext uri="{FF2B5EF4-FFF2-40B4-BE49-F238E27FC236}">
                <a16:creationId xmlns:a16="http://schemas.microsoft.com/office/drawing/2014/main" id="{29857EE9-3066-32FD-277A-0349DC739562}"/>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25</a:t>
            </a:fld>
            <a:endParaRPr lang="en-AU" dirty="0"/>
          </a:p>
        </p:txBody>
      </p:sp>
    </p:spTree>
    <p:extLst>
      <p:ext uri="{BB962C8B-B14F-4D97-AF65-F5344CB8AC3E}">
        <p14:creationId xmlns:p14="http://schemas.microsoft.com/office/powerpoint/2010/main" val="1405569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348BF457-4C25-4E7B-A9E9-66A25363E959}"/>
              </a:ext>
            </a:extLst>
          </p:cNvPr>
          <p:cNvSpPr>
            <a:spLocks noGrp="1"/>
          </p:cNvSpPr>
          <p:nvPr>
            <p:ph type="title"/>
          </p:nvPr>
        </p:nvSpPr>
        <p:spPr>
          <a:xfrm>
            <a:off x="359999" y="360000"/>
            <a:ext cx="11483999" cy="545601"/>
          </a:xfrm>
        </p:spPr>
        <p:txBody>
          <a:bodyPr/>
          <a:lstStyle/>
          <a:p>
            <a:r>
              <a:rPr lang="en-AU" dirty="0">
                <a:latin typeface="+mj-lt"/>
              </a:rPr>
              <a:t>Creating mood word banks</a:t>
            </a:r>
          </a:p>
        </p:txBody>
      </p:sp>
      <p:sp>
        <p:nvSpPr>
          <p:cNvPr id="13" name="Text Placeholder 12">
            <a:extLst>
              <a:ext uri="{FF2B5EF4-FFF2-40B4-BE49-F238E27FC236}">
                <a16:creationId xmlns:a16="http://schemas.microsoft.com/office/drawing/2014/main" id="{8AAB25FA-A5B5-093F-A0C9-EAE7963EEB09}"/>
              </a:ext>
            </a:extLst>
          </p:cNvPr>
          <p:cNvSpPr>
            <a:spLocks noGrp="1"/>
          </p:cNvSpPr>
          <p:nvPr>
            <p:ph type="body" sz="quarter" idx="18"/>
          </p:nvPr>
        </p:nvSpPr>
        <p:spPr>
          <a:xfrm>
            <a:off x="360000" y="1030826"/>
            <a:ext cx="11483998" cy="356423"/>
          </a:xfrm>
        </p:spPr>
        <p:txBody>
          <a:bodyPr/>
          <a:lstStyle/>
          <a:p>
            <a:r>
              <a:rPr lang="en-AU" dirty="0">
                <a:latin typeface="+mj-lt"/>
              </a:rPr>
              <a:t>Pair activity</a:t>
            </a:r>
          </a:p>
        </p:txBody>
      </p:sp>
      <p:sp>
        <p:nvSpPr>
          <p:cNvPr id="12" name="Text Placeholder 11">
            <a:extLst>
              <a:ext uri="{FF2B5EF4-FFF2-40B4-BE49-F238E27FC236}">
                <a16:creationId xmlns:a16="http://schemas.microsoft.com/office/drawing/2014/main" id="{02C3478F-FB08-D7AF-5F27-8D143FA97D4C}"/>
              </a:ext>
            </a:extLst>
          </p:cNvPr>
          <p:cNvSpPr>
            <a:spLocks noGrp="1"/>
          </p:cNvSpPr>
          <p:nvPr>
            <p:ph type="body" sz="quarter" idx="17"/>
          </p:nvPr>
        </p:nvSpPr>
        <p:spPr>
          <a:xfrm>
            <a:off x="360000" y="1567087"/>
            <a:ext cx="11484000" cy="1861914"/>
          </a:xfrm>
        </p:spPr>
        <p:txBody>
          <a:bodyPr/>
          <a:lstStyle/>
          <a:p>
            <a:pPr marL="457200" indent="-457200">
              <a:buFont typeface="+mj-lt"/>
              <a:buAutoNum type="arabicPeriod"/>
            </a:pPr>
            <a:r>
              <a:rPr lang="en-AU" dirty="0">
                <a:latin typeface="+mn-lt"/>
              </a:rPr>
              <a:t>You will be provided with a ‘mood’ that creates a sense of place.</a:t>
            </a:r>
          </a:p>
          <a:p>
            <a:pPr marL="457200" indent="-457200">
              <a:buFont typeface="+mj-lt"/>
              <a:buAutoNum type="arabicPeriod"/>
            </a:pPr>
            <a:r>
              <a:rPr lang="en-AU" dirty="0">
                <a:latin typeface="+mn-lt"/>
              </a:rPr>
              <a:t>Brainstorm a word bank of mood words to describe the mood. </a:t>
            </a:r>
          </a:p>
          <a:p>
            <a:pPr marL="457200" indent="-457200">
              <a:buFont typeface="+mj-lt"/>
              <a:buAutoNum type="arabicPeriod"/>
            </a:pPr>
            <a:r>
              <a:rPr lang="en-AU" dirty="0">
                <a:latin typeface="+mn-lt"/>
              </a:rPr>
              <a:t>Add them to a mood word bank for display around the class.</a:t>
            </a:r>
          </a:p>
          <a:p>
            <a:endParaRPr lang="en-AU" dirty="0">
              <a:latin typeface="+mn-lt"/>
            </a:endParaRPr>
          </a:p>
        </p:txBody>
      </p:sp>
      <p:graphicFrame>
        <p:nvGraphicFramePr>
          <p:cNvPr id="2" name="Table 1">
            <a:extLst>
              <a:ext uri="{FF2B5EF4-FFF2-40B4-BE49-F238E27FC236}">
                <a16:creationId xmlns:a16="http://schemas.microsoft.com/office/drawing/2014/main" id="{9E45E7D1-072C-BB16-F5AA-041E9037C64D}"/>
              </a:ext>
            </a:extLst>
          </p:cNvPr>
          <p:cNvGraphicFramePr>
            <a:graphicFrameLocks noGrp="1"/>
          </p:cNvGraphicFramePr>
          <p:nvPr>
            <p:extLst>
              <p:ext uri="{D42A27DB-BD31-4B8C-83A1-F6EECF244321}">
                <p14:modId xmlns:p14="http://schemas.microsoft.com/office/powerpoint/2010/main" val="2245205125"/>
              </p:ext>
            </p:extLst>
          </p:nvPr>
        </p:nvGraphicFramePr>
        <p:xfrm>
          <a:off x="359997" y="3816560"/>
          <a:ext cx="11484000" cy="2010614"/>
        </p:xfrm>
        <a:graphic>
          <a:graphicData uri="http://schemas.openxmlformats.org/drawingml/2006/table">
            <a:tbl>
              <a:tblPr firstRow="1" bandRow="1">
                <a:tableStyleId>{69012ECD-51FC-41F1-AA8D-1B2483CD663E}</a:tableStyleId>
              </a:tblPr>
              <a:tblGrid>
                <a:gridCol w="3828000">
                  <a:extLst>
                    <a:ext uri="{9D8B030D-6E8A-4147-A177-3AD203B41FA5}">
                      <a16:colId xmlns:a16="http://schemas.microsoft.com/office/drawing/2014/main" val="97708250"/>
                    </a:ext>
                  </a:extLst>
                </a:gridCol>
                <a:gridCol w="3828000">
                  <a:extLst>
                    <a:ext uri="{9D8B030D-6E8A-4147-A177-3AD203B41FA5}">
                      <a16:colId xmlns:a16="http://schemas.microsoft.com/office/drawing/2014/main" val="3080180066"/>
                    </a:ext>
                  </a:extLst>
                </a:gridCol>
                <a:gridCol w="3828000">
                  <a:extLst>
                    <a:ext uri="{9D8B030D-6E8A-4147-A177-3AD203B41FA5}">
                      <a16:colId xmlns:a16="http://schemas.microsoft.com/office/drawing/2014/main" val="3438360382"/>
                    </a:ext>
                  </a:extLst>
                </a:gridCol>
              </a:tblGrid>
              <a:tr h="502706">
                <a:tc>
                  <a:txBody>
                    <a:bodyPr/>
                    <a:lstStyle/>
                    <a:p>
                      <a:pPr>
                        <a:lnSpc>
                          <a:spcPct val="150000"/>
                        </a:lnSpc>
                        <a:spcAft>
                          <a:spcPts val="1200"/>
                        </a:spcAft>
                      </a:pPr>
                      <a:r>
                        <a:rPr lang="en-AU" dirty="0">
                          <a:latin typeface="+mj-lt"/>
                        </a:rPr>
                        <a:t>Mood</a:t>
                      </a: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nSpc>
                          <a:spcPct val="150000"/>
                        </a:lnSpc>
                        <a:spcAft>
                          <a:spcPts val="1200"/>
                        </a:spcAft>
                      </a:pPr>
                      <a:r>
                        <a:rPr lang="en-AU" dirty="0">
                          <a:latin typeface="+mj-lt"/>
                        </a:rPr>
                        <a:t>Mood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nSpc>
                          <a:spcPct val="150000"/>
                        </a:lnSpc>
                        <a:spcAft>
                          <a:spcPts val="1200"/>
                        </a:spcAft>
                      </a:pPr>
                      <a:r>
                        <a:rPr lang="en-AU" dirty="0">
                          <a:latin typeface="+mj-lt"/>
                        </a:rPr>
                        <a:t>Mood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16453887"/>
                  </a:ext>
                </a:extLst>
              </a:tr>
              <a:tr h="502636">
                <a:tc>
                  <a:txBody>
                    <a:bodyPr/>
                    <a:lstStyle/>
                    <a:p>
                      <a:pPr>
                        <a:lnSpc>
                          <a:spcPct val="150000"/>
                        </a:lnSpc>
                        <a:spcAft>
                          <a:spcPts val="1200"/>
                        </a:spcAft>
                      </a:pPr>
                      <a:r>
                        <a:rPr lang="en-AU" dirty="0"/>
                        <a:t>mysterious</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50000"/>
                        </a:lnSpc>
                        <a:spcAft>
                          <a:spcPts val="1200"/>
                        </a:spcAft>
                      </a:pPr>
                      <a:r>
                        <a:rPr lang="en-AU" dirty="0"/>
                        <a:t>gloomy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50000"/>
                        </a:lnSpc>
                        <a:spcAft>
                          <a:spcPts val="1200"/>
                        </a:spcAft>
                      </a:pPr>
                      <a:r>
                        <a:rPr lang="en-AU" dirty="0"/>
                        <a:t>abandoned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11759554"/>
                  </a:ext>
                </a:extLst>
              </a:tr>
              <a:tr h="502636">
                <a:tc>
                  <a:txBody>
                    <a:bodyPr/>
                    <a:lstStyle/>
                    <a:p>
                      <a:pPr>
                        <a:lnSpc>
                          <a:spcPct val="150000"/>
                        </a:lnSpc>
                        <a:spcAft>
                          <a:spcPts val="1200"/>
                        </a:spcAft>
                      </a:pPr>
                      <a:r>
                        <a:rPr lang="en-AU" dirty="0"/>
                        <a:t>busy</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50000"/>
                        </a:lnSpc>
                        <a:spcAft>
                          <a:spcPts val="1200"/>
                        </a:spcAft>
                      </a:pPr>
                      <a:r>
                        <a:rPr lang="en-AU" dirty="0"/>
                        <a:t>ominous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50000"/>
                        </a:lnSpc>
                        <a:spcAft>
                          <a:spcPts val="1200"/>
                        </a:spcAft>
                      </a:pPr>
                      <a:r>
                        <a:rPr lang="en-AU" dirty="0"/>
                        <a:t>idyllic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24617145"/>
                  </a:ext>
                </a:extLst>
              </a:tr>
              <a:tr h="502636">
                <a:tc>
                  <a:txBody>
                    <a:bodyPr/>
                    <a:lstStyle/>
                    <a:p>
                      <a:pPr>
                        <a:lnSpc>
                          <a:spcPct val="150000"/>
                        </a:lnSpc>
                        <a:spcAft>
                          <a:spcPts val="1200"/>
                        </a:spcAft>
                      </a:pPr>
                      <a:r>
                        <a:rPr lang="en-AU" dirty="0"/>
                        <a:t>rural</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nSpc>
                          <a:spcPct val="150000"/>
                        </a:lnSpc>
                        <a:spcAft>
                          <a:spcPts val="1200"/>
                        </a:spcAft>
                      </a:pPr>
                      <a:r>
                        <a:rPr lang="en-AU" dirty="0"/>
                        <a:t>urban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nSpc>
                          <a:spcPct val="150000"/>
                        </a:lnSpc>
                        <a:spcAft>
                          <a:spcPts val="1200"/>
                        </a:spcAft>
                      </a:pPr>
                      <a:r>
                        <a:rPr lang="en-AU" dirty="0"/>
                        <a:t>unfamiliar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762100455"/>
                  </a:ext>
                </a:extLst>
              </a:tr>
            </a:tbl>
          </a:graphicData>
        </a:graphic>
      </p:graphicFrame>
      <p:sp>
        <p:nvSpPr>
          <p:cNvPr id="3" name="Slide Number Placeholder 2">
            <a:extLst>
              <a:ext uri="{FF2B5EF4-FFF2-40B4-BE49-F238E27FC236}">
                <a16:creationId xmlns:a16="http://schemas.microsoft.com/office/drawing/2014/main" id="{29857EE9-3066-32FD-277A-0349DC739562}"/>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26</a:t>
            </a:fld>
            <a:endParaRPr lang="en-AU" dirty="0"/>
          </a:p>
        </p:txBody>
      </p:sp>
    </p:spTree>
    <p:extLst>
      <p:ext uri="{BB962C8B-B14F-4D97-AF65-F5344CB8AC3E}">
        <p14:creationId xmlns:p14="http://schemas.microsoft.com/office/powerpoint/2010/main" val="4192103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9800255-62C7-52FC-7626-3B3FEBADF4CA}"/>
              </a:ext>
            </a:extLst>
          </p:cNvPr>
          <p:cNvSpPr>
            <a:spLocks noGrp="1"/>
          </p:cNvSpPr>
          <p:nvPr>
            <p:ph type="ctrTitle"/>
          </p:nvPr>
        </p:nvSpPr>
        <p:spPr/>
        <p:txBody>
          <a:bodyPr/>
          <a:lstStyle/>
          <a:p>
            <a:r>
              <a:rPr lang="en-AU" dirty="0">
                <a:latin typeface="+mj-lt"/>
              </a:rPr>
              <a:t>Using dialogue to create a sense of place</a:t>
            </a:r>
          </a:p>
        </p:txBody>
      </p:sp>
      <p:sp>
        <p:nvSpPr>
          <p:cNvPr id="2" name="Footer">
            <a:extLst>
              <a:ext uri="{FF2B5EF4-FFF2-40B4-BE49-F238E27FC236}">
                <a16:creationId xmlns:a16="http://schemas.microsoft.com/office/drawing/2014/main" id="{5D2E3770-FC44-4DC8-DC2F-6A3DAD0A038A}"/>
              </a:ext>
              <a:ext uri="{C183D7F6-B498-43B3-948B-1728B52AA6E4}">
                <adec:decorative xmlns:adec="http://schemas.microsoft.com/office/drawing/2017/decorative" val="0"/>
              </a:ext>
            </a:extLst>
          </p:cNvPr>
          <p:cNvSpPr txBox="1"/>
          <p:nvPr/>
        </p:nvSpPr>
        <p:spPr>
          <a:xfrm>
            <a:off x="539999" y="378769"/>
            <a:ext cx="6101860" cy="307777"/>
          </a:xfrm>
          <a:prstGeom prst="rect">
            <a:avLst/>
          </a:prstGeom>
          <a:noFill/>
        </p:spPr>
        <p:txBody>
          <a:bodyPr wrap="square">
            <a:spAutoFit/>
          </a:bodyPr>
          <a:lstStyle/>
          <a:p>
            <a:r>
              <a:rPr lang="en-AU" sz="1400" dirty="0">
                <a:solidFill>
                  <a:schemeClr val="bg1"/>
                </a:solidFill>
                <a:latin typeface="+mj-lt"/>
              </a:rPr>
              <a:t>NSW Department of Education</a:t>
            </a:r>
            <a:endParaRPr lang="en-US" sz="1400" dirty="0">
              <a:solidFill>
                <a:schemeClr val="bg1"/>
              </a:solidFill>
            </a:endParaRPr>
          </a:p>
        </p:txBody>
      </p:sp>
    </p:spTree>
    <p:extLst>
      <p:ext uri="{BB962C8B-B14F-4D97-AF65-F5344CB8AC3E}">
        <p14:creationId xmlns:p14="http://schemas.microsoft.com/office/powerpoint/2010/main" val="4493486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348BF457-4C25-4E7B-A9E9-66A25363E959}"/>
              </a:ext>
            </a:extLst>
          </p:cNvPr>
          <p:cNvSpPr>
            <a:spLocks noGrp="1"/>
          </p:cNvSpPr>
          <p:nvPr>
            <p:ph type="title"/>
          </p:nvPr>
        </p:nvSpPr>
        <p:spPr>
          <a:xfrm>
            <a:off x="359999" y="360000"/>
            <a:ext cx="11483999" cy="545601"/>
          </a:xfrm>
        </p:spPr>
        <p:txBody>
          <a:bodyPr/>
          <a:lstStyle/>
          <a:p>
            <a:r>
              <a:rPr lang="en-AU" dirty="0">
                <a:latin typeface="+mj-lt"/>
              </a:rPr>
              <a:t>Dialogue</a:t>
            </a:r>
          </a:p>
        </p:txBody>
      </p:sp>
      <p:sp>
        <p:nvSpPr>
          <p:cNvPr id="13" name="Text Placeholder 12">
            <a:extLst>
              <a:ext uri="{FF2B5EF4-FFF2-40B4-BE49-F238E27FC236}">
                <a16:creationId xmlns:a16="http://schemas.microsoft.com/office/drawing/2014/main" id="{8AAB25FA-A5B5-093F-A0C9-EAE7963EEB09}"/>
              </a:ext>
            </a:extLst>
          </p:cNvPr>
          <p:cNvSpPr>
            <a:spLocks noGrp="1"/>
          </p:cNvSpPr>
          <p:nvPr>
            <p:ph type="body" sz="quarter" idx="18"/>
          </p:nvPr>
        </p:nvSpPr>
        <p:spPr>
          <a:xfrm>
            <a:off x="360000" y="982520"/>
            <a:ext cx="11483998" cy="356423"/>
          </a:xfrm>
        </p:spPr>
        <p:txBody>
          <a:bodyPr/>
          <a:lstStyle/>
          <a:p>
            <a:r>
              <a:rPr lang="en-AU" dirty="0">
                <a:latin typeface="+mj-lt"/>
              </a:rPr>
              <a:t>Sense of place</a:t>
            </a:r>
          </a:p>
        </p:txBody>
      </p:sp>
      <p:sp>
        <p:nvSpPr>
          <p:cNvPr id="12" name="Text Placeholder 11">
            <a:extLst>
              <a:ext uri="{FF2B5EF4-FFF2-40B4-BE49-F238E27FC236}">
                <a16:creationId xmlns:a16="http://schemas.microsoft.com/office/drawing/2014/main" id="{02C3478F-FB08-D7AF-5F27-8D143FA97D4C}"/>
              </a:ext>
            </a:extLst>
          </p:cNvPr>
          <p:cNvSpPr>
            <a:spLocks noGrp="1"/>
          </p:cNvSpPr>
          <p:nvPr>
            <p:ph type="body" sz="quarter" idx="17"/>
          </p:nvPr>
        </p:nvSpPr>
        <p:spPr/>
        <p:txBody>
          <a:bodyPr/>
          <a:lstStyle/>
          <a:p>
            <a:r>
              <a:rPr lang="en-AU" b="1" dirty="0">
                <a:latin typeface="+mn-lt"/>
              </a:rPr>
              <a:t>Dialogue</a:t>
            </a:r>
            <a:r>
              <a:rPr lang="en-AU" dirty="0">
                <a:latin typeface="+mn-lt"/>
              </a:rPr>
              <a:t> is defined as ‘a conversation between 2 or more people; the conversation between characters in a text; an exchange of ideas or opinions on a particular issue; or a literary work in the form of a conversation.’ (NESA 2024)</a:t>
            </a:r>
          </a:p>
          <a:p>
            <a:r>
              <a:rPr lang="en-AU" dirty="0">
                <a:latin typeface="+mn-lt"/>
              </a:rPr>
              <a:t>Dialogue can be distinctive to a particular place (idiomatic expression and colloquialisms), but it can also give a sense of how a character feels about a particular setting or place.</a:t>
            </a:r>
          </a:p>
          <a:p>
            <a:r>
              <a:rPr lang="en-AU" dirty="0">
                <a:latin typeface="+mn-lt"/>
              </a:rPr>
              <a:t>To incorporate a sense of place, dialogue should come from the perspective of the character – not the playwright.</a:t>
            </a:r>
          </a:p>
        </p:txBody>
      </p:sp>
      <p:sp>
        <p:nvSpPr>
          <p:cNvPr id="3" name="Slide Number Placeholder 2">
            <a:extLst>
              <a:ext uri="{FF2B5EF4-FFF2-40B4-BE49-F238E27FC236}">
                <a16:creationId xmlns:a16="http://schemas.microsoft.com/office/drawing/2014/main" id="{29857EE9-3066-32FD-277A-0349DC739562}"/>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28</a:t>
            </a:fld>
            <a:endParaRPr lang="en-AU" dirty="0"/>
          </a:p>
        </p:txBody>
      </p:sp>
    </p:spTree>
    <p:extLst>
      <p:ext uri="{BB962C8B-B14F-4D97-AF65-F5344CB8AC3E}">
        <p14:creationId xmlns:p14="http://schemas.microsoft.com/office/powerpoint/2010/main" val="1051385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348BF457-4C25-4E7B-A9E9-66A25363E959}"/>
              </a:ext>
            </a:extLst>
          </p:cNvPr>
          <p:cNvSpPr>
            <a:spLocks noGrp="1"/>
          </p:cNvSpPr>
          <p:nvPr>
            <p:ph type="title"/>
          </p:nvPr>
        </p:nvSpPr>
        <p:spPr>
          <a:xfrm>
            <a:off x="359999" y="360000"/>
            <a:ext cx="11483999" cy="545601"/>
          </a:xfrm>
        </p:spPr>
        <p:txBody>
          <a:bodyPr/>
          <a:lstStyle/>
          <a:p>
            <a:r>
              <a:rPr lang="en-AU" dirty="0">
                <a:latin typeface="+mj-lt"/>
              </a:rPr>
              <a:t>Identifying dialogue that creates setting</a:t>
            </a:r>
          </a:p>
        </p:txBody>
      </p:sp>
      <p:sp>
        <p:nvSpPr>
          <p:cNvPr id="13" name="Text Placeholder 12">
            <a:extLst>
              <a:ext uri="{FF2B5EF4-FFF2-40B4-BE49-F238E27FC236}">
                <a16:creationId xmlns:a16="http://schemas.microsoft.com/office/drawing/2014/main" id="{8AAB25FA-A5B5-093F-A0C9-EAE7963EEB09}"/>
              </a:ext>
            </a:extLst>
          </p:cNvPr>
          <p:cNvSpPr>
            <a:spLocks noGrp="1"/>
          </p:cNvSpPr>
          <p:nvPr>
            <p:ph type="body" sz="quarter" idx="18"/>
          </p:nvPr>
        </p:nvSpPr>
        <p:spPr>
          <a:xfrm>
            <a:off x="360000" y="982520"/>
            <a:ext cx="11483998" cy="356423"/>
          </a:xfrm>
        </p:spPr>
        <p:txBody>
          <a:bodyPr/>
          <a:lstStyle/>
          <a:p>
            <a:r>
              <a:rPr lang="en-AU" dirty="0">
                <a:latin typeface="+mj-lt"/>
              </a:rPr>
              <a:t>Sense of place – extract from Core text 2 – </a:t>
            </a:r>
            <a:r>
              <a:rPr lang="en-AU" i="1" dirty="0">
                <a:latin typeface="+mj-lt"/>
              </a:rPr>
              <a:t>Hitler’s Daughter: The play </a:t>
            </a:r>
            <a:r>
              <a:rPr lang="en-AU" dirty="0">
                <a:latin typeface="+mj-lt"/>
              </a:rPr>
              <a:t>(Scene 1) </a:t>
            </a:r>
          </a:p>
        </p:txBody>
      </p:sp>
      <p:sp>
        <p:nvSpPr>
          <p:cNvPr id="12" name="Text Placeholder 11">
            <a:extLst>
              <a:ext uri="{FF2B5EF4-FFF2-40B4-BE49-F238E27FC236}">
                <a16:creationId xmlns:a16="http://schemas.microsoft.com/office/drawing/2014/main" id="{02C3478F-FB08-D7AF-5F27-8D143FA97D4C}"/>
              </a:ext>
            </a:extLst>
          </p:cNvPr>
          <p:cNvSpPr>
            <a:spLocks noGrp="1"/>
          </p:cNvSpPr>
          <p:nvPr>
            <p:ph type="body" sz="quarter" idx="17"/>
          </p:nvPr>
        </p:nvSpPr>
        <p:spPr/>
        <p:txBody>
          <a:bodyPr/>
          <a:lstStyle/>
          <a:p>
            <a:pPr>
              <a:lnSpc>
                <a:spcPct val="150000"/>
              </a:lnSpc>
            </a:pPr>
            <a:r>
              <a:rPr lang="en-AU" b="1" dirty="0">
                <a:effectLst/>
                <a:latin typeface="+mn-lt"/>
                <a:ea typeface="Calibri" panose="020F0502020204030204" pitchFamily="34" charset="0"/>
              </a:rPr>
              <a:t>What does the dialogue in this extract tell us about the setting and its sense of place?</a:t>
            </a:r>
          </a:p>
          <a:p>
            <a:pPr>
              <a:lnSpc>
                <a:spcPct val="150000"/>
              </a:lnSpc>
            </a:pPr>
            <a:r>
              <a:rPr lang="en-AU" b="1" dirty="0">
                <a:effectLst/>
                <a:latin typeface="+mn-lt"/>
                <a:ea typeface="Calibri" panose="020F0502020204030204" pitchFamily="34" charset="0"/>
              </a:rPr>
              <a:t>Ben</a:t>
            </a:r>
            <a:r>
              <a:rPr lang="en-AU" dirty="0">
                <a:effectLst/>
                <a:latin typeface="+mn-lt"/>
                <a:ea typeface="Calibri" panose="020F0502020204030204" pitchFamily="34" charset="0"/>
              </a:rPr>
              <a:t>  Hey, move your bag!</a:t>
            </a:r>
          </a:p>
          <a:p>
            <a:pPr marL="270510">
              <a:lnSpc>
                <a:spcPct val="150000"/>
              </a:lnSpc>
            </a:pPr>
            <a:r>
              <a:rPr lang="en-AU" dirty="0">
                <a:effectLst/>
                <a:latin typeface="+mn-lt"/>
                <a:ea typeface="Calibri" panose="020F0502020204030204" pitchFamily="34" charset="0"/>
              </a:rPr>
              <a:t>    Check out the creek. It's all gone yellow. The bridge'II go if this keeps up.</a:t>
            </a:r>
          </a:p>
          <a:p>
            <a:pPr>
              <a:lnSpc>
                <a:spcPct val="150000"/>
              </a:lnSpc>
            </a:pPr>
            <a:r>
              <a:rPr lang="en-AU" b="1" dirty="0">
                <a:effectLst/>
                <a:latin typeface="+mn-lt"/>
                <a:ea typeface="Calibri" panose="020F0502020204030204" pitchFamily="34" charset="0"/>
              </a:rPr>
              <a:t>Mark</a:t>
            </a:r>
            <a:r>
              <a:rPr lang="en-AU" dirty="0">
                <a:effectLst/>
                <a:latin typeface="+mn-lt"/>
                <a:ea typeface="Calibri" panose="020F0502020204030204" pitchFamily="34" charset="0"/>
              </a:rPr>
              <a:t> Hey, Ben, have you ever noticed that cows look all shiny when they’re wet?</a:t>
            </a:r>
          </a:p>
          <a:p>
            <a:pPr>
              <a:lnSpc>
                <a:spcPct val="150000"/>
              </a:lnSpc>
            </a:pPr>
            <a:r>
              <a:rPr lang="en-AU" b="1" dirty="0">
                <a:effectLst/>
                <a:latin typeface="+mn-lt"/>
                <a:ea typeface="Calibri" panose="020F0502020204030204" pitchFamily="34" charset="0"/>
              </a:rPr>
              <a:t>Ben</a:t>
            </a:r>
            <a:r>
              <a:rPr lang="en-AU" dirty="0">
                <a:effectLst/>
                <a:latin typeface="+mn-lt"/>
                <a:ea typeface="Calibri" panose="020F0502020204030204" pitchFamily="34" charset="0"/>
              </a:rPr>
              <a:t>  Nuh.</a:t>
            </a:r>
          </a:p>
          <a:p>
            <a:pPr>
              <a:lnSpc>
                <a:spcPct val="150000"/>
              </a:lnSpc>
            </a:pPr>
            <a:r>
              <a:rPr lang="en-AU" b="1" dirty="0">
                <a:effectLst/>
                <a:latin typeface="+mn-lt"/>
                <a:ea typeface="Calibri" panose="020F0502020204030204" pitchFamily="34" charset="0"/>
              </a:rPr>
              <a:t>Mark</a:t>
            </a:r>
            <a:r>
              <a:rPr lang="en-AU" dirty="0">
                <a:effectLst/>
                <a:latin typeface="+mn-lt"/>
                <a:ea typeface="Calibri" panose="020F0502020204030204" pitchFamily="34" charset="0"/>
              </a:rPr>
              <a:t>  Like someone's polished them. Do you think cows can sneeze?</a:t>
            </a:r>
          </a:p>
          <a:p>
            <a:endParaRPr lang="en-AU" sz="2400" dirty="0">
              <a:latin typeface="+mn-lt"/>
            </a:endParaRPr>
          </a:p>
        </p:txBody>
      </p:sp>
      <p:sp>
        <p:nvSpPr>
          <p:cNvPr id="3" name="Slide Number Placeholder 2">
            <a:extLst>
              <a:ext uri="{FF2B5EF4-FFF2-40B4-BE49-F238E27FC236}">
                <a16:creationId xmlns:a16="http://schemas.microsoft.com/office/drawing/2014/main" id="{29857EE9-3066-32FD-277A-0349DC739562}"/>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29</a:t>
            </a:fld>
            <a:endParaRPr lang="en-AU" dirty="0"/>
          </a:p>
        </p:txBody>
      </p:sp>
    </p:spTree>
    <p:extLst>
      <p:ext uri="{BB962C8B-B14F-4D97-AF65-F5344CB8AC3E}">
        <p14:creationId xmlns:p14="http://schemas.microsoft.com/office/powerpoint/2010/main" val="11030094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9800255-62C7-52FC-7626-3B3FEBADF4CA}"/>
              </a:ext>
            </a:extLst>
          </p:cNvPr>
          <p:cNvSpPr>
            <a:spLocks noGrp="1"/>
          </p:cNvSpPr>
          <p:nvPr>
            <p:ph type="ctrTitle"/>
          </p:nvPr>
        </p:nvSpPr>
        <p:spPr/>
        <p:txBody>
          <a:bodyPr/>
          <a:lstStyle/>
          <a:p>
            <a:r>
              <a:rPr lang="en-AU" dirty="0">
                <a:cs typeface="Arial" panose="020B0604020202020204" pitchFamily="34" charset="0"/>
              </a:rPr>
              <a:t>Sharing learning intentions and success criteria</a:t>
            </a:r>
          </a:p>
        </p:txBody>
      </p:sp>
      <p:sp>
        <p:nvSpPr>
          <p:cNvPr id="3" name="Footer">
            <a:extLst>
              <a:ext uri="{FF2B5EF4-FFF2-40B4-BE49-F238E27FC236}">
                <a16:creationId xmlns:a16="http://schemas.microsoft.com/office/drawing/2014/main" id="{2731FDE4-C437-9D58-3F72-3616587E9874}"/>
              </a:ext>
              <a:ext uri="{C183D7F6-B498-43B3-948B-1728B52AA6E4}">
                <adec:decorative xmlns:adec="http://schemas.microsoft.com/office/drawing/2017/decorative" val="0"/>
              </a:ext>
            </a:extLst>
          </p:cNvPr>
          <p:cNvSpPr txBox="1"/>
          <p:nvPr/>
        </p:nvSpPr>
        <p:spPr>
          <a:xfrm>
            <a:off x="539999" y="378769"/>
            <a:ext cx="6101860" cy="307777"/>
          </a:xfrm>
          <a:prstGeom prst="rect">
            <a:avLst/>
          </a:prstGeom>
          <a:noFill/>
        </p:spPr>
        <p:txBody>
          <a:bodyPr wrap="square">
            <a:spAutoFit/>
          </a:bodyPr>
          <a:lstStyle/>
          <a:p>
            <a:r>
              <a:rPr lang="en-AU" sz="1400" dirty="0">
                <a:solidFill>
                  <a:schemeClr val="bg1"/>
                </a:solidFill>
                <a:latin typeface="+mj-lt"/>
              </a:rPr>
              <a:t>NSW Department of Education</a:t>
            </a:r>
            <a:endParaRPr lang="en-US" sz="1400" dirty="0">
              <a:solidFill>
                <a:schemeClr val="bg1"/>
              </a:solidFill>
            </a:endParaRPr>
          </a:p>
        </p:txBody>
      </p:sp>
    </p:spTree>
    <p:extLst>
      <p:ext uri="{BB962C8B-B14F-4D97-AF65-F5344CB8AC3E}">
        <p14:creationId xmlns:p14="http://schemas.microsoft.com/office/powerpoint/2010/main" val="1767428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348BF457-4C25-4E7B-A9E9-66A25363E959}"/>
              </a:ext>
            </a:extLst>
          </p:cNvPr>
          <p:cNvSpPr>
            <a:spLocks noGrp="1"/>
          </p:cNvSpPr>
          <p:nvPr>
            <p:ph type="title"/>
          </p:nvPr>
        </p:nvSpPr>
        <p:spPr>
          <a:xfrm>
            <a:off x="359999" y="360000"/>
            <a:ext cx="11483999" cy="545601"/>
          </a:xfrm>
        </p:spPr>
        <p:txBody>
          <a:bodyPr/>
          <a:lstStyle/>
          <a:p>
            <a:r>
              <a:rPr lang="en-AU" dirty="0">
                <a:latin typeface="+mj-lt"/>
              </a:rPr>
              <a:t>Suggested responses</a:t>
            </a:r>
          </a:p>
        </p:txBody>
      </p:sp>
      <p:sp>
        <p:nvSpPr>
          <p:cNvPr id="13" name="Text Placeholder 12">
            <a:extLst>
              <a:ext uri="{FF2B5EF4-FFF2-40B4-BE49-F238E27FC236}">
                <a16:creationId xmlns:a16="http://schemas.microsoft.com/office/drawing/2014/main" id="{8AAB25FA-A5B5-093F-A0C9-EAE7963EEB09}"/>
              </a:ext>
            </a:extLst>
          </p:cNvPr>
          <p:cNvSpPr>
            <a:spLocks noGrp="1"/>
          </p:cNvSpPr>
          <p:nvPr>
            <p:ph type="body" sz="quarter" idx="18"/>
          </p:nvPr>
        </p:nvSpPr>
        <p:spPr>
          <a:xfrm>
            <a:off x="360000" y="982520"/>
            <a:ext cx="11483998" cy="356423"/>
          </a:xfrm>
        </p:spPr>
        <p:txBody>
          <a:bodyPr/>
          <a:lstStyle/>
          <a:p>
            <a:r>
              <a:rPr lang="en-AU" dirty="0">
                <a:latin typeface="+mj-lt"/>
              </a:rPr>
              <a:t>Sense of place – extract from Core text 1 – Hitler’s Daughter – The play (Scene 1) </a:t>
            </a:r>
          </a:p>
        </p:txBody>
      </p:sp>
      <p:sp>
        <p:nvSpPr>
          <p:cNvPr id="12" name="Text Placeholder 11">
            <a:extLst>
              <a:ext uri="{FF2B5EF4-FFF2-40B4-BE49-F238E27FC236}">
                <a16:creationId xmlns:a16="http://schemas.microsoft.com/office/drawing/2014/main" id="{02C3478F-FB08-D7AF-5F27-8D143FA97D4C}"/>
              </a:ext>
            </a:extLst>
          </p:cNvPr>
          <p:cNvSpPr>
            <a:spLocks noGrp="1"/>
          </p:cNvSpPr>
          <p:nvPr>
            <p:ph type="body" sz="quarter" idx="17"/>
          </p:nvPr>
        </p:nvSpPr>
        <p:spPr>
          <a:xfrm>
            <a:off x="360000" y="1567086"/>
            <a:ext cx="8467477" cy="4807835"/>
          </a:xfrm>
        </p:spPr>
        <p:txBody>
          <a:bodyPr/>
          <a:lstStyle/>
          <a:p>
            <a:pPr>
              <a:lnSpc>
                <a:spcPct val="150000"/>
              </a:lnSpc>
            </a:pPr>
            <a:r>
              <a:rPr lang="en-AU" sz="1800" b="1" dirty="0">
                <a:effectLst/>
                <a:latin typeface="+mn-lt"/>
                <a:ea typeface="Calibri" panose="020F0502020204030204" pitchFamily="34" charset="0"/>
              </a:rPr>
              <a:t>What does the dialogue in this extract tell us about the setting and its sense of place?</a:t>
            </a:r>
          </a:p>
          <a:p>
            <a:pPr>
              <a:lnSpc>
                <a:spcPct val="150000"/>
              </a:lnSpc>
            </a:pPr>
            <a:r>
              <a:rPr lang="en-AU" sz="1800" b="1" dirty="0">
                <a:effectLst/>
                <a:latin typeface="+mn-lt"/>
                <a:ea typeface="Calibri" panose="020F0502020204030204" pitchFamily="34" charset="0"/>
              </a:rPr>
              <a:t>Ben</a:t>
            </a:r>
            <a:r>
              <a:rPr lang="en-AU" sz="1800" dirty="0">
                <a:effectLst/>
                <a:latin typeface="+mn-lt"/>
                <a:ea typeface="Calibri" panose="020F0502020204030204" pitchFamily="34" charset="0"/>
              </a:rPr>
              <a:t>  Hey, move your bag!</a:t>
            </a:r>
          </a:p>
          <a:p>
            <a:pPr marL="581025">
              <a:lnSpc>
                <a:spcPct val="150000"/>
              </a:lnSpc>
            </a:pPr>
            <a:r>
              <a:rPr lang="en-AU" sz="1800" dirty="0">
                <a:effectLst/>
                <a:latin typeface="+mn-lt"/>
                <a:ea typeface="Calibri" panose="020F0502020204030204" pitchFamily="34" charset="0"/>
              </a:rPr>
              <a:t>Check out the creek. It's all gone yellow. The bridge'II go if this keeps up.</a:t>
            </a:r>
          </a:p>
          <a:p>
            <a:pPr>
              <a:lnSpc>
                <a:spcPct val="150000"/>
              </a:lnSpc>
            </a:pPr>
            <a:r>
              <a:rPr lang="en-AU" sz="1800" b="1" dirty="0">
                <a:effectLst/>
                <a:latin typeface="+mn-lt"/>
                <a:ea typeface="Calibri" panose="020F0502020204030204" pitchFamily="34" charset="0"/>
              </a:rPr>
              <a:t>Mark</a:t>
            </a:r>
            <a:r>
              <a:rPr lang="en-AU" sz="1800" dirty="0">
                <a:effectLst/>
                <a:latin typeface="+mn-lt"/>
                <a:ea typeface="Calibri" panose="020F0502020204030204" pitchFamily="34" charset="0"/>
              </a:rPr>
              <a:t> Hey, Ben, have you ever noticed that cows look all shiny when they’re wet?</a:t>
            </a:r>
          </a:p>
          <a:p>
            <a:pPr>
              <a:lnSpc>
                <a:spcPct val="150000"/>
              </a:lnSpc>
            </a:pPr>
            <a:r>
              <a:rPr lang="en-AU" sz="1800" b="1" dirty="0">
                <a:effectLst/>
                <a:latin typeface="+mn-lt"/>
                <a:ea typeface="Calibri" panose="020F0502020204030204" pitchFamily="34" charset="0"/>
              </a:rPr>
              <a:t>Ben</a:t>
            </a:r>
            <a:r>
              <a:rPr lang="en-AU" sz="1800" dirty="0">
                <a:effectLst/>
                <a:latin typeface="+mn-lt"/>
                <a:ea typeface="Calibri" panose="020F0502020204030204" pitchFamily="34" charset="0"/>
              </a:rPr>
              <a:t>  Nuh.</a:t>
            </a:r>
          </a:p>
          <a:p>
            <a:pPr>
              <a:lnSpc>
                <a:spcPct val="150000"/>
              </a:lnSpc>
            </a:pPr>
            <a:r>
              <a:rPr lang="en-AU" sz="1800" b="1" dirty="0">
                <a:effectLst/>
                <a:latin typeface="+mn-lt"/>
                <a:ea typeface="Calibri" panose="020F0502020204030204" pitchFamily="34" charset="0"/>
              </a:rPr>
              <a:t>Mark</a:t>
            </a:r>
            <a:r>
              <a:rPr lang="en-AU" sz="1800" dirty="0">
                <a:effectLst/>
                <a:latin typeface="+mn-lt"/>
                <a:ea typeface="Calibri" panose="020F0502020204030204" pitchFamily="34" charset="0"/>
              </a:rPr>
              <a:t>  Like someone's polished them. Do you think cows can sneeze?</a:t>
            </a:r>
          </a:p>
          <a:p>
            <a:endParaRPr lang="en-AU" dirty="0">
              <a:latin typeface="+mn-lt"/>
            </a:endParaRPr>
          </a:p>
        </p:txBody>
      </p:sp>
      <p:sp>
        <p:nvSpPr>
          <p:cNvPr id="6" name="Rectangle 5" descr="A red box highlighting the text, 'Check out the creek. It's all gone yellow. The bridge'II go if this keeps up.'">
            <a:extLst>
              <a:ext uri="{FF2B5EF4-FFF2-40B4-BE49-F238E27FC236}">
                <a16:creationId xmlns:a16="http://schemas.microsoft.com/office/drawing/2014/main" id="{83F6FE7E-D721-E549-D601-E6D6B012DDA8}"/>
              </a:ext>
            </a:extLst>
          </p:cNvPr>
          <p:cNvSpPr/>
          <p:nvPr/>
        </p:nvSpPr>
        <p:spPr>
          <a:xfrm>
            <a:off x="902677" y="3176954"/>
            <a:ext cx="7408985" cy="339969"/>
          </a:xfrm>
          <a:prstGeom prst="rect">
            <a:avLst/>
          </a:prstGeom>
          <a:noFill/>
          <a:ln w="3810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descr="A blue box highlighting the text, 'cows look all shiny when they’re wet?'&#10;">
            <a:extLst>
              <a:ext uri="{FF2B5EF4-FFF2-40B4-BE49-F238E27FC236}">
                <a16:creationId xmlns:a16="http://schemas.microsoft.com/office/drawing/2014/main" id="{11210A6E-58E0-B24E-07F2-639CCB33D286}"/>
              </a:ext>
            </a:extLst>
          </p:cNvPr>
          <p:cNvSpPr/>
          <p:nvPr/>
        </p:nvSpPr>
        <p:spPr>
          <a:xfrm>
            <a:off x="4724400" y="3751385"/>
            <a:ext cx="3938955" cy="339969"/>
          </a:xfrm>
          <a:prstGeom prst="rect">
            <a:avLst/>
          </a:prstGeom>
          <a:noFill/>
          <a:ln w="381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descr="A blue box highlighting the text, 'cows can sneeze?'">
            <a:extLst>
              <a:ext uri="{FF2B5EF4-FFF2-40B4-BE49-F238E27FC236}">
                <a16:creationId xmlns:a16="http://schemas.microsoft.com/office/drawing/2014/main" id="{71C9B72E-0026-2533-49B6-AF2146CCD88C}"/>
              </a:ext>
            </a:extLst>
          </p:cNvPr>
          <p:cNvSpPr/>
          <p:nvPr/>
        </p:nvSpPr>
        <p:spPr>
          <a:xfrm>
            <a:off x="5521570" y="4865077"/>
            <a:ext cx="1934307" cy="339969"/>
          </a:xfrm>
          <a:prstGeom prst="rect">
            <a:avLst/>
          </a:prstGeom>
          <a:noFill/>
          <a:ln w="381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A5D4A08E-EC4A-AD87-B01F-DFFEAA4D4CAE}"/>
              </a:ext>
            </a:extLst>
          </p:cNvPr>
          <p:cNvSpPr/>
          <p:nvPr/>
        </p:nvSpPr>
        <p:spPr>
          <a:xfrm>
            <a:off x="8827476" y="1635610"/>
            <a:ext cx="3016521" cy="4583723"/>
          </a:xfrm>
          <a:prstGeom prst="rect">
            <a:avLst/>
          </a:prstGeom>
          <a:solidFill>
            <a:schemeClr val="bg1"/>
          </a:solid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nSpc>
                <a:spcPct val="150000"/>
              </a:lnSpc>
              <a:spcAft>
                <a:spcPts val="1200"/>
              </a:spcAft>
            </a:pPr>
            <a:r>
              <a:rPr lang="en-US" sz="1800" dirty="0">
                <a:solidFill>
                  <a:schemeClr val="tx2"/>
                </a:solidFill>
              </a:rPr>
              <a:t>The dialogue boxed in red suggests that it has been raining a lot. It also reveals that we are probably in the countryside.</a:t>
            </a:r>
          </a:p>
          <a:p>
            <a:pPr>
              <a:lnSpc>
                <a:spcPct val="150000"/>
              </a:lnSpc>
              <a:spcAft>
                <a:spcPts val="1200"/>
              </a:spcAft>
            </a:pPr>
            <a:r>
              <a:rPr lang="en-US" sz="1800" dirty="0">
                <a:solidFill>
                  <a:schemeClr val="accent1"/>
                </a:solidFill>
              </a:rPr>
              <a:t>The dialogue boxed in blue suggests that it is set in the country because there are cows. It also reinforces the fact that it is raining.</a:t>
            </a:r>
          </a:p>
        </p:txBody>
      </p:sp>
      <p:sp>
        <p:nvSpPr>
          <p:cNvPr id="3" name="Slide Number Placeholder 2">
            <a:extLst>
              <a:ext uri="{FF2B5EF4-FFF2-40B4-BE49-F238E27FC236}">
                <a16:creationId xmlns:a16="http://schemas.microsoft.com/office/drawing/2014/main" id="{29857EE9-3066-32FD-277A-0349DC739562}"/>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30</a:t>
            </a:fld>
            <a:endParaRPr lang="en-AU" dirty="0"/>
          </a:p>
        </p:txBody>
      </p:sp>
    </p:spTree>
    <p:extLst>
      <p:ext uri="{BB962C8B-B14F-4D97-AF65-F5344CB8AC3E}">
        <p14:creationId xmlns:p14="http://schemas.microsoft.com/office/powerpoint/2010/main" val="2650833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348BF457-4C25-4E7B-A9E9-66A25363E959}"/>
              </a:ext>
            </a:extLst>
          </p:cNvPr>
          <p:cNvSpPr>
            <a:spLocks noGrp="1"/>
          </p:cNvSpPr>
          <p:nvPr>
            <p:ph type="title"/>
          </p:nvPr>
        </p:nvSpPr>
        <p:spPr>
          <a:xfrm>
            <a:off x="359999" y="360000"/>
            <a:ext cx="11483999" cy="545601"/>
          </a:xfrm>
        </p:spPr>
        <p:txBody>
          <a:bodyPr/>
          <a:lstStyle/>
          <a:p>
            <a:r>
              <a:rPr lang="en-AU" dirty="0">
                <a:latin typeface="+mj-lt"/>
              </a:rPr>
              <a:t>Identifying mood through dialogue</a:t>
            </a:r>
          </a:p>
        </p:txBody>
      </p:sp>
      <p:sp>
        <p:nvSpPr>
          <p:cNvPr id="13" name="Text Placeholder 12">
            <a:extLst>
              <a:ext uri="{FF2B5EF4-FFF2-40B4-BE49-F238E27FC236}">
                <a16:creationId xmlns:a16="http://schemas.microsoft.com/office/drawing/2014/main" id="{8AAB25FA-A5B5-093F-A0C9-EAE7963EEB09}"/>
              </a:ext>
            </a:extLst>
          </p:cNvPr>
          <p:cNvSpPr>
            <a:spLocks noGrp="1"/>
          </p:cNvSpPr>
          <p:nvPr>
            <p:ph type="body" sz="quarter" idx="18"/>
          </p:nvPr>
        </p:nvSpPr>
        <p:spPr>
          <a:xfrm>
            <a:off x="360000" y="982520"/>
            <a:ext cx="11483998" cy="356423"/>
          </a:xfrm>
        </p:spPr>
        <p:txBody>
          <a:bodyPr/>
          <a:lstStyle/>
          <a:p>
            <a:r>
              <a:rPr lang="en-AU" dirty="0">
                <a:latin typeface="+mj-lt"/>
              </a:rPr>
              <a:t>Sense of place – extract from Core text 2 – </a:t>
            </a:r>
            <a:r>
              <a:rPr lang="en-AU" i="1" dirty="0">
                <a:latin typeface="+mj-lt"/>
              </a:rPr>
              <a:t>Hitler’s Daughter: The play </a:t>
            </a:r>
            <a:r>
              <a:rPr lang="en-AU" dirty="0">
                <a:latin typeface="+mj-lt"/>
              </a:rPr>
              <a:t>(Scene 1) </a:t>
            </a:r>
          </a:p>
        </p:txBody>
      </p:sp>
      <p:sp>
        <p:nvSpPr>
          <p:cNvPr id="12" name="Text Placeholder 11">
            <a:extLst>
              <a:ext uri="{FF2B5EF4-FFF2-40B4-BE49-F238E27FC236}">
                <a16:creationId xmlns:a16="http://schemas.microsoft.com/office/drawing/2014/main" id="{02C3478F-FB08-D7AF-5F27-8D143FA97D4C}"/>
              </a:ext>
            </a:extLst>
          </p:cNvPr>
          <p:cNvSpPr>
            <a:spLocks noGrp="1"/>
          </p:cNvSpPr>
          <p:nvPr>
            <p:ph type="body" sz="quarter" idx="17"/>
          </p:nvPr>
        </p:nvSpPr>
        <p:spPr/>
        <p:txBody>
          <a:bodyPr/>
          <a:lstStyle/>
          <a:p>
            <a:pPr>
              <a:lnSpc>
                <a:spcPct val="150000"/>
              </a:lnSpc>
            </a:pPr>
            <a:r>
              <a:rPr lang="en-AU" b="1" dirty="0">
                <a:effectLst/>
                <a:latin typeface="+mn-lt"/>
                <a:ea typeface="Calibri" panose="020F0502020204030204" pitchFamily="34" charset="0"/>
              </a:rPr>
              <a:t>What is the mood of this place that has been created through the dialogue?</a:t>
            </a:r>
          </a:p>
          <a:p>
            <a:pPr>
              <a:lnSpc>
                <a:spcPct val="150000"/>
              </a:lnSpc>
            </a:pPr>
            <a:r>
              <a:rPr lang="en-AU" b="1" dirty="0">
                <a:effectLst/>
                <a:latin typeface="+mn-lt"/>
                <a:ea typeface="Calibri" panose="020F0502020204030204" pitchFamily="34" charset="0"/>
              </a:rPr>
              <a:t>Ben</a:t>
            </a:r>
            <a:r>
              <a:rPr lang="en-AU" dirty="0">
                <a:effectLst/>
                <a:latin typeface="+mn-lt"/>
                <a:ea typeface="Calibri" panose="020F0502020204030204" pitchFamily="34" charset="0"/>
              </a:rPr>
              <a:t>  Hey, move your bag!</a:t>
            </a:r>
          </a:p>
          <a:p>
            <a:pPr marL="270510">
              <a:lnSpc>
                <a:spcPct val="150000"/>
              </a:lnSpc>
            </a:pPr>
            <a:r>
              <a:rPr lang="en-AU" dirty="0">
                <a:effectLst/>
                <a:latin typeface="+mn-lt"/>
                <a:ea typeface="Calibri" panose="020F0502020204030204" pitchFamily="34" charset="0"/>
              </a:rPr>
              <a:t>    Check out the creek. It's all gone yellow. The bridge'II go if this keeps up.</a:t>
            </a:r>
          </a:p>
          <a:p>
            <a:pPr>
              <a:lnSpc>
                <a:spcPct val="150000"/>
              </a:lnSpc>
            </a:pPr>
            <a:r>
              <a:rPr lang="en-AU" b="1" dirty="0">
                <a:effectLst/>
                <a:latin typeface="+mn-lt"/>
                <a:ea typeface="Calibri" panose="020F0502020204030204" pitchFamily="34" charset="0"/>
              </a:rPr>
              <a:t>Mark</a:t>
            </a:r>
            <a:r>
              <a:rPr lang="en-AU" dirty="0">
                <a:effectLst/>
                <a:latin typeface="+mn-lt"/>
                <a:ea typeface="Calibri" panose="020F0502020204030204" pitchFamily="34" charset="0"/>
              </a:rPr>
              <a:t> Hey, Ben, have you ever noticed that cows look all shiny when they’re wet?</a:t>
            </a:r>
          </a:p>
          <a:p>
            <a:pPr>
              <a:lnSpc>
                <a:spcPct val="150000"/>
              </a:lnSpc>
            </a:pPr>
            <a:r>
              <a:rPr lang="en-AU" b="1" dirty="0">
                <a:effectLst/>
                <a:latin typeface="+mn-lt"/>
                <a:ea typeface="Calibri" panose="020F0502020204030204" pitchFamily="34" charset="0"/>
              </a:rPr>
              <a:t>Ben</a:t>
            </a:r>
            <a:r>
              <a:rPr lang="en-AU" dirty="0">
                <a:effectLst/>
                <a:latin typeface="+mn-lt"/>
                <a:ea typeface="Calibri" panose="020F0502020204030204" pitchFamily="34" charset="0"/>
              </a:rPr>
              <a:t>  Nuh.</a:t>
            </a:r>
          </a:p>
          <a:p>
            <a:pPr>
              <a:lnSpc>
                <a:spcPct val="150000"/>
              </a:lnSpc>
            </a:pPr>
            <a:r>
              <a:rPr lang="en-AU" b="1" dirty="0">
                <a:effectLst/>
                <a:latin typeface="+mn-lt"/>
                <a:ea typeface="Calibri" panose="020F0502020204030204" pitchFamily="34" charset="0"/>
              </a:rPr>
              <a:t>Mark</a:t>
            </a:r>
            <a:r>
              <a:rPr lang="en-AU" dirty="0">
                <a:effectLst/>
                <a:latin typeface="+mn-lt"/>
                <a:ea typeface="Calibri" panose="020F0502020204030204" pitchFamily="34" charset="0"/>
              </a:rPr>
              <a:t>  Like someone's polished them. Do you think cows can sneeze?</a:t>
            </a:r>
          </a:p>
          <a:p>
            <a:endParaRPr lang="en-AU" sz="2400" dirty="0">
              <a:latin typeface="+mn-lt"/>
            </a:endParaRPr>
          </a:p>
        </p:txBody>
      </p:sp>
      <p:sp>
        <p:nvSpPr>
          <p:cNvPr id="3" name="Slide Number Placeholder 2">
            <a:extLst>
              <a:ext uri="{FF2B5EF4-FFF2-40B4-BE49-F238E27FC236}">
                <a16:creationId xmlns:a16="http://schemas.microsoft.com/office/drawing/2014/main" id="{29857EE9-3066-32FD-277A-0349DC739562}"/>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31</a:t>
            </a:fld>
            <a:endParaRPr lang="en-AU" dirty="0"/>
          </a:p>
        </p:txBody>
      </p:sp>
      <p:sp>
        <p:nvSpPr>
          <p:cNvPr id="2" name="Rectangle 1" descr="A red box highlighting the text, 'Check out the creek. It's all gone yellow. The bridge'II go if this keeps up.'">
            <a:extLst>
              <a:ext uri="{FF2B5EF4-FFF2-40B4-BE49-F238E27FC236}">
                <a16:creationId xmlns:a16="http://schemas.microsoft.com/office/drawing/2014/main" id="{FF51AF68-A213-1612-D3FA-2449DBEC1625}"/>
              </a:ext>
            </a:extLst>
          </p:cNvPr>
          <p:cNvSpPr/>
          <p:nvPr/>
        </p:nvSpPr>
        <p:spPr>
          <a:xfrm>
            <a:off x="2088925" y="2880392"/>
            <a:ext cx="1160901" cy="339969"/>
          </a:xfrm>
          <a:prstGeom prst="rect">
            <a:avLst/>
          </a:prstGeom>
          <a:noFill/>
          <a:ln w="3810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descr="A red box highlighting the text, 'Check out the creek. It's all gone yellow. The bridge'II go if this keeps up.'">
            <a:extLst>
              <a:ext uri="{FF2B5EF4-FFF2-40B4-BE49-F238E27FC236}">
                <a16:creationId xmlns:a16="http://schemas.microsoft.com/office/drawing/2014/main" id="{38DB9E41-661C-D6C9-802B-69D05E5A4B44}"/>
              </a:ext>
            </a:extLst>
          </p:cNvPr>
          <p:cNvSpPr/>
          <p:nvPr/>
        </p:nvSpPr>
        <p:spPr>
          <a:xfrm>
            <a:off x="3971271" y="2880392"/>
            <a:ext cx="1440988" cy="339969"/>
          </a:xfrm>
          <a:prstGeom prst="rect">
            <a:avLst/>
          </a:prstGeom>
          <a:noFill/>
          <a:ln w="3810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descr="A red box highlighting the text, 'Check out the creek. It's all gone yellow. The bridge'II go if this keeps up.'">
            <a:extLst>
              <a:ext uri="{FF2B5EF4-FFF2-40B4-BE49-F238E27FC236}">
                <a16:creationId xmlns:a16="http://schemas.microsoft.com/office/drawing/2014/main" id="{19DD9997-DFEB-C277-16A7-2E4F8A7B2837}"/>
              </a:ext>
            </a:extLst>
          </p:cNvPr>
          <p:cNvSpPr/>
          <p:nvPr/>
        </p:nvSpPr>
        <p:spPr>
          <a:xfrm>
            <a:off x="8061358" y="3429001"/>
            <a:ext cx="1379204" cy="450388"/>
          </a:xfrm>
          <a:prstGeom prst="rect">
            <a:avLst/>
          </a:prstGeom>
          <a:noFill/>
          <a:ln w="3810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descr="A red box highlighting the text, 'Check out the creek. It's all gone yellow. The bridge'II go if this keeps up.'">
            <a:extLst>
              <a:ext uri="{FF2B5EF4-FFF2-40B4-BE49-F238E27FC236}">
                <a16:creationId xmlns:a16="http://schemas.microsoft.com/office/drawing/2014/main" id="{33315906-76A6-3F2A-2145-D058D3F53810}"/>
              </a:ext>
            </a:extLst>
          </p:cNvPr>
          <p:cNvSpPr/>
          <p:nvPr/>
        </p:nvSpPr>
        <p:spPr>
          <a:xfrm>
            <a:off x="928024" y="2298824"/>
            <a:ext cx="2445371" cy="339969"/>
          </a:xfrm>
          <a:prstGeom prst="rect">
            <a:avLst/>
          </a:prstGeom>
          <a:no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descr="A red box highlighting the text, 'Check out the creek. It's all gone yellow. The bridge'II go if this keeps up.'">
            <a:extLst>
              <a:ext uri="{FF2B5EF4-FFF2-40B4-BE49-F238E27FC236}">
                <a16:creationId xmlns:a16="http://schemas.microsoft.com/office/drawing/2014/main" id="{4EB19099-4600-23BA-356C-ADF7D7255354}"/>
              </a:ext>
            </a:extLst>
          </p:cNvPr>
          <p:cNvSpPr/>
          <p:nvPr/>
        </p:nvSpPr>
        <p:spPr>
          <a:xfrm>
            <a:off x="6096000" y="4634144"/>
            <a:ext cx="2174789" cy="450388"/>
          </a:xfrm>
          <a:prstGeom prst="rect">
            <a:avLst/>
          </a:prstGeom>
          <a:no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descr="A red box highlighting the text, 'Check out the creek. It's all gone yellow. The bridge'II go if this keeps up.'">
            <a:extLst>
              <a:ext uri="{FF2B5EF4-FFF2-40B4-BE49-F238E27FC236}">
                <a16:creationId xmlns:a16="http://schemas.microsoft.com/office/drawing/2014/main" id="{9A37C5BB-1253-F5EF-0CF2-15CF9E304DF1}"/>
              </a:ext>
            </a:extLst>
          </p:cNvPr>
          <p:cNvSpPr/>
          <p:nvPr/>
        </p:nvSpPr>
        <p:spPr>
          <a:xfrm>
            <a:off x="5255741" y="3525586"/>
            <a:ext cx="2174789" cy="339969"/>
          </a:xfrm>
          <a:prstGeom prst="rect">
            <a:avLst/>
          </a:prstGeom>
          <a:no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13789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9800255-62C7-52FC-7626-3B3FEBADF4CA}"/>
              </a:ext>
            </a:extLst>
          </p:cNvPr>
          <p:cNvSpPr>
            <a:spLocks noGrp="1"/>
          </p:cNvSpPr>
          <p:nvPr>
            <p:ph type="ctrTitle"/>
          </p:nvPr>
        </p:nvSpPr>
        <p:spPr/>
        <p:txBody>
          <a:bodyPr/>
          <a:lstStyle/>
          <a:p>
            <a:r>
              <a:rPr lang="en-AU" dirty="0">
                <a:latin typeface="+mj-lt"/>
              </a:rPr>
              <a:t>Applying skills to a playscript</a:t>
            </a:r>
          </a:p>
        </p:txBody>
      </p:sp>
      <p:sp>
        <p:nvSpPr>
          <p:cNvPr id="2" name="Footer">
            <a:extLst>
              <a:ext uri="{FF2B5EF4-FFF2-40B4-BE49-F238E27FC236}">
                <a16:creationId xmlns:a16="http://schemas.microsoft.com/office/drawing/2014/main" id="{80C6A190-C710-D23D-5DE8-B5E6F0930BB3}"/>
              </a:ext>
              <a:ext uri="{C183D7F6-B498-43B3-948B-1728B52AA6E4}">
                <adec:decorative xmlns:adec="http://schemas.microsoft.com/office/drawing/2017/decorative" val="0"/>
              </a:ext>
            </a:extLst>
          </p:cNvPr>
          <p:cNvSpPr txBox="1"/>
          <p:nvPr/>
        </p:nvSpPr>
        <p:spPr>
          <a:xfrm>
            <a:off x="539999" y="378769"/>
            <a:ext cx="6101860" cy="307777"/>
          </a:xfrm>
          <a:prstGeom prst="rect">
            <a:avLst/>
          </a:prstGeom>
          <a:noFill/>
        </p:spPr>
        <p:txBody>
          <a:bodyPr wrap="square">
            <a:spAutoFit/>
          </a:bodyPr>
          <a:lstStyle/>
          <a:p>
            <a:r>
              <a:rPr lang="en-AU" sz="1400" dirty="0">
                <a:solidFill>
                  <a:schemeClr val="bg1"/>
                </a:solidFill>
                <a:latin typeface="+mj-lt"/>
              </a:rPr>
              <a:t>NSW Department of Education</a:t>
            </a:r>
            <a:endParaRPr lang="en-US" sz="1400" dirty="0">
              <a:solidFill>
                <a:schemeClr val="bg1"/>
              </a:solidFill>
            </a:endParaRPr>
          </a:p>
        </p:txBody>
      </p:sp>
    </p:spTree>
    <p:extLst>
      <p:ext uri="{BB962C8B-B14F-4D97-AF65-F5344CB8AC3E}">
        <p14:creationId xmlns:p14="http://schemas.microsoft.com/office/powerpoint/2010/main" val="2596465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348BF457-4C25-4E7B-A9E9-66A25363E959}"/>
              </a:ext>
            </a:extLst>
          </p:cNvPr>
          <p:cNvSpPr>
            <a:spLocks noGrp="1"/>
          </p:cNvSpPr>
          <p:nvPr>
            <p:ph type="title"/>
          </p:nvPr>
        </p:nvSpPr>
        <p:spPr>
          <a:xfrm>
            <a:off x="359999" y="360000"/>
            <a:ext cx="11483999" cy="545601"/>
          </a:xfrm>
        </p:spPr>
        <p:txBody>
          <a:bodyPr/>
          <a:lstStyle/>
          <a:p>
            <a:r>
              <a:rPr lang="en-AU" dirty="0">
                <a:latin typeface="+mj-lt"/>
              </a:rPr>
              <a:t>Creating a sense of place in a playscript</a:t>
            </a:r>
          </a:p>
        </p:txBody>
      </p:sp>
      <p:sp>
        <p:nvSpPr>
          <p:cNvPr id="13" name="Text Placeholder 12">
            <a:extLst>
              <a:ext uri="{FF2B5EF4-FFF2-40B4-BE49-F238E27FC236}">
                <a16:creationId xmlns:a16="http://schemas.microsoft.com/office/drawing/2014/main" id="{8AAB25FA-A5B5-093F-A0C9-EAE7963EEB09}"/>
              </a:ext>
            </a:extLst>
          </p:cNvPr>
          <p:cNvSpPr>
            <a:spLocks noGrp="1"/>
          </p:cNvSpPr>
          <p:nvPr>
            <p:ph type="body" sz="quarter" idx="18"/>
          </p:nvPr>
        </p:nvSpPr>
        <p:spPr>
          <a:xfrm>
            <a:off x="360000" y="982520"/>
            <a:ext cx="11483998" cy="356423"/>
          </a:xfrm>
        </p:spPr>
        <p:txBody>
          <a:bodyPr/>
          <a:lstStyle/>
          <a:p>
            <a:r>
              <a:rPr lang="en-AU" dirty="0">
                <a:latin typeface="+mj-lt"/>
              </a:rPr>
              <a:t>Sense of place</a:t>
            </a:r>
          </a:p>
        </p:txBody>
      </p:sp>
      <p:sp>
        <p:nvSpPr>
          <p:cNvPr id="12" name="Text Placeholder 11">
            <a:extLst>
              <a:ext uri="{FF2B5EF4-FFF2-40B4-BE49-F238E27FC236}">
                <a16:creationId xmlns:a16="http://schemas.microsoft.com/office/drawing/2014/main" id="{02C3478F-FB08-D7AF-5F27-8D143FA97D4C}"/>
              </a:ext>
            </a:extLst>
          </p:cNvPr>
          <p:cNvSpPr>
            <a:spLocks noGrp="1"/>
          </p:cNvSpPr>
          <p:nvPr>
            <p:ph type="body" sz="quarter" idx="17"/>
          </p:nvPr>
        </p:nvSpPr>
        <p:spPr>
          <a:xfrm>
            <a:off x="360000" y="1923510"/>
            <a:ext cx="11484000" cy="1105776"/>
          </a:xfrm>
        </p:spPr>
        <p:txBody>
          <a:bodyPr/>
          <a:lstStyle/>
          <a:p>
            <a:r>
              <a:rPr lang="en-AU" dirty="0">
                <a:latin typeface="+mn-lt"/>
              </a:rPr>
              <a:t>How do we create a sense of place in a playscript?</a:t>
            </a:r>
          </a:p>
          <a:p>
            <a:r>
              <a:rPr lang="en-AU" dirty="0">
                <a:latin typeface="+mn-lt"/>
              </a:rPr>
              <a:t>Which drama conventions help us do this?</a:t>
            </a:r>
          </a:p>
          <a:p>
            <a:endParaRPr lang="en-AU" dirty="0">
              <a:latin typeface="+mn-lt"/>
            </a:endParaRPr>
          </a:p>
          <a:p>
            <a:endParaRPr lang="en-AU" dirty="0">
              <a:latin typeface="+mn-lt"/>
            </a:endParaRPr>
          </a:p>
        </p:txBody>
      </p:sp>
      <p:graphicFrame>
        <p:nvGraphicFramePr>
          <p:cNvPr id="5" name="Table 4">
            <a:extLst>
              <a:ext uri="{FF2B5EF4-FFF2-40B4-BE49-F238E27FC236}">
                <a16:creationId xmlns:a16="http://schemas.microsoft.com/office/drawing/2014/main" id="{46437C86-A1B5-EA15-3DF0-A3F5E195C929}"/>
              </a:ext>
            </a:extLst>
          </p:cNvPr>
          <p:cNvGraphicFramePr>
            <a:graphicFrameLocks noGrp="1"/>
          </p:cNvGraphicFramePr>
          <p:nvPr>
            <p:extLst>
              <p:ext uri="{D42A27DB-BD31-4B8C-83A1-F6EECF244321}">
                <p14:modId xmlns:p14="http://schemas.microsoft.com/office/powerpoint/2010/main" val="3795531772"/>
              </p:ext>
            </p:extLst>
          </p:nvPr>
        </p:nvGraphicFramePr>
        <p:xfrm>
          <a:off x="359998" y="3229163"/>
          <a:ext cx="11483998" cy="2712720"/>
        </p:xfrm>
        <a:graphic>
          <a:graphicData uri="http://schemas.openxmlformats.org/drawingml/2006/table">
            <a:tbl>
              <a:tblPr firstRow="1" bandRow="1">
                <a:tableStyleId>{69012ECD-51FC-41F1-AA8D-1B2483CD663E}</a:tableStyleId>
              </a:tblPr>
              <a:tblGrid>
                <a:gridCol w="5741999">
                  <a:extLst>
                    <a:ext uri="{9D8B030D-6E8A-4147-A177-3AD203B41FA5}">
                      <a16:colId xmlns:a16="http://schemas.microsoft.com/office/drawing/2014/main" val="3608615043"/>
                    </a:ext>
                  </a:extLst>
                </a:gridCol>
                <a:gridCol w="5741999">
                  <a:extLst>
                    <a:ext uri="{9D8B030D-6E8A-4147-A177-3AD203B41FA5}">
                      <a16:colId xmlns:a16="http://schemas.microsoft.com/office/drawing/2014/main" val="1206868387"/>
                    </a:ext>
                  </a:extLst>
                </a:gridCol>
              </a:tblGrid>
              <a:tr h="370840">
                <a:tc>
                  <a:txBody>
                    <a:bodyPr/>
                    <a:lstStyle/>
                    <a:p>
                      <a:pPr>
                        <a:lnSpc>
                          <a:spcPct val="150000"/>
                        </a:lnSpc>
                        <a:spcAft>
                          <a:spcPts val="1200"/>
                        </a:spcAft>
                      </a:pPr>
                      <a:r>
                        <a:rPr lang="en-AU" dirty="0">
                          <a:latin typeface="+mj-lt"/>
                        </a:rPr>
                        <a:t>Dramatic convention</a:t>
                      </a: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nSpc>
                          <a:spcPct val="150000"/>
                        </a:lnSpc>
                        <a:spcAft>
                          <a:spcPts val="1200"/>
                        </a:spcAft>
                      </a:pPr>
                      <a:r>
                        <a:rPr lang="en-AU" dirty="0">
                          <a:latin typeface="+mj-lt"/>
                        </a:rPr>
                        <a:t>Dramatic convention</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38081214"/>
                  </a:ext>
                </a:extLst>
              </a:tr>
              <a:tr h="370840">
                <a:tc>
                  <a:txBody>
                    <a:bodyPr/>
                    <a:lstStyle/>
                    <a:p>
                      <a:pPr>
                        <a:lnSpc>
                          <a:spcPct val="150000"/>
                        </a:lnSpc>
                        <a:spcAft>
                          <a:spcPts val="1200"/>
                        </a:spcAft>
                      </a:pPr>
                      <a:r>
                        <a:rPr lang="en-AU" dirty="0"/>
                        <a:t>Aside</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50000"/>
                        </a:lnSpc>
                        <a:spcAft>
                          <a:spcPts val="1200"/>
                        </a:spcAft>
                      </a:pPr>
                      <a:r>
                        <a:rPr lang="en-AU" dirty="0"/>
                        <a:t>Line delivery</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68283954"/>
                  </a:ext>
                </a:extLst>
              </a:tr>
              <a:tr h="370840">
                <a:tc>
                  <a:txBody>
                    <a:bodyPr/>
                    <a:lstStyle/>
                    <a:p>
                      <a:pPr>
                        <a:lnSpc>
                          <a:spcPct val="150000"/>
                        </a:lnSpc>
                        <a:spcAft>
                          <a:spcPts val="1200"/>
                        </a:spcAft>
                      </a:pPr>
                      <a:r>
                        <a:rPr lang="en-AU" dirty="0"/>
                        <a:t>Costuming</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50000"/>
                        </a:lnSpc>
                        <a:spcAft>
                          <a:spcPts val="1200"/>
                        </a:spcAft>
                      </a:pPr>
                      <a:r>
                        <a:rPr lang="en-AU" dirty="0"/>
                        <a:t>Movement</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13012333"/>
                  </a:ext>
                </a:extLst>
              </a:tr>
              <a:tr h="370840">
                <a:tc>
                  <a:txBody>
                    <a:bodyPr/>
                    <a:lstStyle/>
                    <a:p>
                      <a:pPr>
                        <a:lnSpc>
                          <a:spcPct val="150000"/>
                        </a:lnSpc>
                        <a:spcAft>
                          <a:spcPts val="1200"/>
                        </a:spcAft>
                      </a:pPr>
                      <a:r>
                        <a:rPr lang="en-AU" dirty="0"/>
                        <a:t>Dialogue</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50000"/>
                        </a:lnSpc>
                        <a:spcAft>
                          <a:spcPts val="1200"/>
                        </a:spcAft>
                      </a:pPr>
                      <a:r>
                        <a:rPr lang="en-AU" dirty="0"/>
                        <a:t>Props</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2627183"/>
                  </a:ext>
                </a:extLst>
              </a:tr>
              <a:tr h="370840">
                <a:tc>
                  <a:txBody>
                    <a:bodyPr/>
                    <a:lstStyle/>
                    <a:p>
                      <a:pPr>
                        <a:lnSpc>
                          <a:spcPct val="150000"/>
                        </a:lnSpc>
                        <a:spcAft>
                          <a:spcPts val="1200"/>
                        </a:spcAft>
                      </a:pPr>
                      <a:r>
                        <a:rPr lang="en-AU" dirty="0"/>
                        <a:t>Lighting design</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50000"/>
                        </a:lnSpc>
                        <a:spcAft>
                          <a:spcPts val="1200"/>
                        </a:spcAft>
                      </a:pPr>
                      <a:r>
                        <a:rPr lang="en-AU" dirty="0"/>
                        <a:t>Scene description</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63202040"/>
                  </a:ext>
                </a:extLst>
              </a:tr>
              <a:tr h="370840">
                <a:tc>
                  <a:txBody>
                    <a:bodyPr/>
                    <a:lstStyle/>
                    <a:p>
                      <a:pPr>
                        <a:lnSpc>
                          <a:spcPct val="150000"/>
                        </a:lnSpc>
                        <a:spcAft>
                          <a:spcPts val="1200"/>
                        </a:spcAft>
                      </a:pPr>
                      <a:r>
                        <a:rPr lang="en-AU" dirty="0"/>
                        <a:t>Sound design</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nSpc>
                          <a:spcPct val="150000"/>
                        </a:lnSpc>
                        <a:spcAft>
                          <a:spcPts val="1200"/>
                        </a:spcAft>
                      </a:pPr>
                      <a:r>
                        <a:rPr lang="en-AU" dirty="0"/>
                        <a:t>Dialogue</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49812465"/>
                  </a:ext>
                </a:extLst>
              </a:tr>
            </a:tbl>
          </a:graphicData>
        </a:graphic>
      </p:graphicFrame>
      <p:sp>
        <p:nvSpPr>
          <p:cNvPr id="3" name="Slide Number Placeholder 2">
            <a:extLst>
              <a:ext uri="{FF2B5EF4-FFF2-40B4-BE49-F238E27FC236}">
                <a16:creationId xmlns:a16="http://schemas.microsoft.com/office/drawing/2014/main" id="{29857EE9-3066-32FD-277A-0349DC739562}"/>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33</a:t>
            </a:fld>
            <a:endParaRPr lang="en-AU" dirty="0"/>
          </a:p>
        </p:txBody>
      </p:sp>
    </p:spTree>
    <p:extLst>
      <p:ext uri="{BB962C8B-B14F-4D97-AF65-F5344CB8AC3E}">
        <p14:creationId xmlns:p14="http://schemas.microsoft.com/office/powerpoint/2010/main" val="3649924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348BF457-4C25-4E7B-A9E9-66A25363E959}"/>
              </a:ext>
            </a:extLst>
          </p:cNvPr>
          <p:cNvSpPr>
            <a:spLocks noGrp="1"/>
          </p:cNvSpPr>
          <p:nvPr>
            <p:ph type="title"/>
          </p:nvPr>
        </p:nvSpPr>
        <p:spPr>
          <a:xfrm>
            <a:off x="359999" y="360000"/>
            <a:ext cx="11483999" cy="545601"/>
          </a:xfrm>
        </p:spPr>
        <p:txBody>
          <a:bodyPr/>
          <a:lstStyle/>
          <a:p>
            <a:r>
              <a:rPr lang="en-AU" dirty="0">
                <a:latin typeface="+mj-lt"/>
              </a:rPr>
              <a:t>Deconstructing the text</a:t>
            </a:r>
          </a:p>
        </p:txBody>
      </p:sp>
      <p:sp>
        <p:nvSpPr>
          <p:cNvPr id="13" name="Text Placeholder 12">
            <a:extLst>
              <a:ext uri="{FF2B5EF4-FFF2-40B4-BE49-F238E27FC236}">
                <a16:creationId xmlns:a16="http://schemas.microsoft.com/office/drawing/2014/main" id="{8AAB25FA-A5B5-093F-A0C9-EAE7963EEB09}"/>
              </a:ext>
            </a:extLst>
          </p:cNvPr>
          <p:cNvSpPr>
            <a:spLocks noGrp="1"/>
          </p:cNvSpPr>
          <p:nvPr>
            <p:ph type="body" sz="quarter" idx="18"/>
          </p:nvPr>
        </p:nvSpPr>
        <p:spPr>
          <a:xfrm>
            <a:off x="360000" y="982520"/>
            <a:ext cx="11483998" cy="356423"/>
          </a:xfrm>
        </p:spPr>
        <p:txBody>
          <a:bodyPr/>
          <a:lstStyle/>
          <a:p>
            <a:r>
              <a:rPr lang="en-AU" dirty="0">
                <a:latin typeface="+mj-lt"/>
              </a:rPr>
              <a:t>Sense of place</a:t>
            </a:r>
          </a:p>
        </p:txBody>
      </p:sp>
      <p:sp>
        <p:nvSpPr>
          <p:cNvPr id="12" name="Text Placeholder 11">
            <a:extLst>
              <a:ext uri="{FF2B5EF4-FFF2-40B4-BE49-F238E27FC236}">
                <a16:creationId xmlns:a16="http://schemas.microsoft.com/office/drawing/2014/main" id="{02C3478F-FB08-D7AF-5F27-8D143FA97D4C}"/>
              </a:ext>
            </a:extLst>
          </p:cNvPr>
          <p:cNvSpPr>
            <a:spLocks noGrp="1"/>
          </p:cNvSpPr>
          <p:nvPr>
            <p:ph type="body" sz="quarter" idx="17"/>
          </p:nvPr>
        </p:nvSpPr>
        <p:spPr>
          <a:xfrm>
            <a:off x="360000" y="1567086"/>
            <a:ext cx="11484000" cy="1681915"/>
          </a:xfrm>
        </p:spPr>
        <p:txBody>
          <a:bodyPr/>
          <a:lstStyle/>
          <a:p>
            <a:pPr marL="457200" indent="-457200">
              <a:buFont typeface="+mj-lt"/>
              <a:buAutoNum type="arabicPeriod"/>
            </a:pPr>
            <a:r>
              <a:rPr lang="en-AU" dirty="0">
                <a:latin typeface="+mn-lt"/>
              </a:rPr>
              <a:t>Look at the extract from Scene 1.</a:t>
            </a:r>
          </a:p>
          <a:p>
            <a:pPr marL="457200" indent="-457200">
              <a:buFont typeface="+mj-lt"/>
              <a:buAutoNum type="arabicPeriod"/>
            </a:pPr>
            <a:r>
              <a:rPr lang="en-AU" dirty="0">
                <a:latin typeface="+mn-lt"/>
              </a:rPr>
              <a:t>Annotate the drama conventions that help provide a sense of place. </a:t>
            </a:r>
          </a:p>
          <a:p>
            <a:pPr marL="457200" indent="-457200">
              <a:buFont typeface="+mj-lt"/>
              <a:buAutoNum type="arabicPeriod"/>
            </a:pPr>
            <a:r>
              <a:rPr lang="en-AU" dirty="0">
                <a:latin typeface="+mn-lt"/>
              </a:rPr>
              <a:t>What is the mood created in this scene extract?</a:t>
            </a:r>
          </a:p>
          <a:p>
            <a:endParaRPr lang="en-AU" dirty="0">
              <a:latin typeface="+mn-lt"/>
            </a:endParaRPr>
          </a:p>
          <a:p>
            <a:endParaRPr lang="en-AU" dirty="0">
              <a:latin typeface="+mn-lt"/>
            </a:endParaRPr>
          </a:p>
        </p:txBody>
      </p:sp>
      <p:graphicFrame>
        <p:nvGraphicFramePr>
          <p:cNvPr id="2" name="Table 1">
            <a:extLst>
              <a:ext uri="{FF2B5EF4-FFF2-40B4-BE49-F238E27FC236}">
                <a16:creationId xmlns:a16="http://schemas.microsoft.com/office/drawing/2014/main" id="{FB164782-D351-B251-31C8-AE7B5C8D0F5D}"/>
              </a:ext>
            </a:extLst>
          </p:cNvPr>
          <p:cNvGraphicFramePr>
            <a:graphicFrameLocks noGrp="1"/>
          </p:cNvGraphicFramePr>
          <p:nvPr>
            <p:extLst>
              <p:ext uri="{D42A27DB-BD31-4B8C-83A1-F6EECF244321}">
                <p14:modId xmlns:p14="http://schemas.microsoft.com/office/powerpoint/2010/main" val="200474849"/>
              </p:ext>
            </p:extLst>
          </p:nvPr>
        </p:nvGraphicFramePr>
        <p:xfrm>
          <a:off x="360000" y="3477144"/>
          <a:ext cx="11483998" cy="2712720"/>
        </p:xfrm>
        <a:graphic>
          <a:graphicData uri="http://schemas.openxmlformats.org/drawingml/2006/table">
            <a:tbl>
              <a:tblPr firstRow="1" bandRow="1">
                <a:tableStyleId>{69012ECD-51FC-41F1-AA8D-1B2483CD663E}</a:tableStyleId>
              </a:tblPr>
              <a:tblGrid>
                <a:gridCol w="5741999">
                  <a:extLst>
                    <a:ext uri="{9D8B030D-6E8A-4147-A177-3AD203B41FA5}">
                      <a16:colId xmlns:a16="http://schemas.microsoft.com/office/drawing/2014/main" val="846119654"/>
                    </a:ext>
                  </a:extLst>
                </a:gridCol>
                <a:gridCol w="5741999">
                  <a:extLst>
                    <a:ext uri="{9D8B030D-6E8A-4147-A177-3AD203B41FA5}">
                      <a16:colId xmlns:a16="http://schemas.microsoft.com/office/drawing/2014/main" val="194174300"/>
                    </a:ext>
                  </a:extLst>
                </a:gridCol>
              </a:tblGrid>
              <a:tr h="370840">
                <a:tc>
                  <a:txBody>
                    <a:bodyPr/>
                    <a:lstStyle/>
                    <a:p>
                      <a:pPr>
                        <a:lnSpc>
                          <a:spcPct val="150000"/>
                        </a:lnSpc>
                        <a:spcAft>
                          <a:spcPts val="1200"/>
                        </a:spcAft>
                      </a:pPr>
                      <a:r>
                        <a:rPr lang="en-AU" dirty="0">
                          <a:latin typeface="+mj-lt"/>
                        </a:rPr>
                        <a:t>Dramatic convention</a:t>
                      </a: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nSpc>
                          <a:spcPct val="150000"/>
                        </a:lnSpc>
                        <a:spcAft>
                          <a:spcPts val="1200"/>
                        </a:spcAft>
                      </a:pPr>
                      <a:r>
                        <a:rPr lang="en-AU" dirty="0">
                          <a:latin typeface="+mj-lt"/>
                        </a:rPr>
                        <a:t>Dramatic convention</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07279106"/>
                  </a:ext>
                </a:extLst>
              </a:tr>
              <a:tr h="370840">
                <a:tc>
                  <a:txBody>
                    <a:bodyPr/>
                    <a:lstStyle/>
                    <a:p>
                      <a:pPr>
                        <a:lnSpc>
                          <a:spcPct val="150000"/>
                        </a:lnSpc>
                        <a:spcAft>
                          <a:spcPts val="1200"/>
                        </a:spcAft>
                      </a:pPr>
                      <a:r>
                        <a:rPr lang="en-AU" dirty="0"/>
                        <a:t>Aside</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50000"/>
                        </a:lnSpc>
                        <a:spcAft>
                          <a:spcPts val="1200"/>
                        </a:spcAft>
                      </a:pPr>
                      <a:r>
                        <a:rPr lang="en-AU" dirty="0"/>
                        <a:t>Line delivery</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03332116"/>
                  </a:ext>
                </a:extLst>
              </a:tr>
              <a:tr h="370840">
                <a:tc>
                  <a:txBody>
                    <a:bodyPr/>
                    <a:lstStyle/>
                    <a:p>
                      <a:pPr>
                        <a:lnSpc>
                          <a:spcPct val="150000"/>
                        </a:lnSpc>
                        <a:spcAft>
                          <a:spcPts val="1200"/>
                        </a:spcAft>
                      </a:pPr>
                      <a:r>
                        <a:rPr lang="en-AU" dirty="0"/>
                        <a:t>Costuming</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50000"/>
                        </a:lnSpc>
                        <a:spcAft>
                          <a:spcPts val="1200"/>
                        </a:spcAft>
                      </a:pPr>
                      <a:r>
                        <a:rPr lang="en-AU" dirty="0"/>
                        <a:t>Movement</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23615956"/>
                  </a:ext>
                </a:extLst>
              </a:tr>
              <a:tr h="370840">
                <a:tc>
                  <a:txBody>
                    <a:bodyPr/>
                    <a:lstStyle/>
                    <a:p>
                      <a:pPr>
                        <a:lnSpc>
                          <a:spcPct val="150000"/>
                        </a:lnSpc>
                        <a:spcAft>
                          <a:spcPts val="1200"/>
                        </a:spcAft>
                      </a:pPr>
                      <a:r>
                        <a:rPr lang="en-AU" dirty="0"/>
                        <a:t>Dialogue</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50000"/>
                        </a:lnSpc>
                        <a:spcAft>
                          <a:spcPts val="1200"/>
                        </a:spcAft>
                      </a:pPr>
                      <a:r>
                        <a:rPr lang="en-AU" dirty="0"/>
                        <a:t>Props</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6794710"/>
                  </a:ext>
                </a:extLst>
              </a:tr>
              <a:tr h="370840">
                <a:tc>
                  <a:txBody>
                    <a:bodyPr/>
                    <a:lstStyle/>
                    <a:p>
                      <a:pPr>
                        <a:lnSpc>
                          <a:spcPct val="150000"/>
                        </a:lnSpc>
                        <a:spcAft>
                          <a:spcPts val="1200"/>
                        </a:spcAft>
                      </a:pPr>
                      <a:r>
                        <a:rPr lang="en-AU" dirty="0"/>
                        <a:t>Lighting design</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50000"/>
                        </a:lnSpc>
                        <a:spcAft>
                          <a:spcPts val="1200"/>
                        </a:spcAft>
                      </a:pPr>
                      <a:r>
                        <a:rPr lang="en-AU" dirty="0"/>
                        <a:t>Scene description</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40844110"/>
                  </a:ext>
                </a:extLst>
              </a:tr>
              <a:tr h="370840">
                <a:tc>
                  <a:txBody>
                    <a:bodyPr/>
                    <a:lstStyle/>
                    <a:p>
                      <a:pPr>
                        <a:lnSpc>
                          <a:spcPct val="150000"/>
                        </a:lnSpc>
                        <a:spcAft>
                          <a:spcPts val="1200"/>
                        </a:spcAft>
                      </a:pPr>
                      <a:r>
                        <a:rPr lang="en-AU" dirty="0"/>
                        <a:t>Sound design</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nSpc>
                          <a:spcPct val="150000"/>
                        </a:lnSpc>
                        <a:spcAft>
                          <a:spcPts val="1200"/>
                        </a:spcAft>
                      </a:pPr>
                      <a:r>
                        <a:rPr lang="en-AU" dirty="0"/>
                        <a:t>Dialogue</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4061952110"/>
                  </a:ext>
                </a:extLst>
              </a:tr>
            </a:tbl>
          </a:graphicData>
        </a:graphic>
      </p:graphicFrame>
      <p:sp>
        <p:nvSpPr>
          <p:cNvPr id="3" name="Slide Number Placeholder 2">
            <a:extLst>
              <a:ext uri="{FF2B5EF4-FFF2-40B4-BE49-F238E27FC236}">
                <a16:creationId xmlns:a16="http://schemas.microsoft.com/office/drawing/2014/main" id="{29857EE9-3066-32FD-277A-0349DC739562}"/>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34</a:t>
            </a:fld>
            <a:endParaRPr lang="en-AU" dirty="0"/>
          </a:p>
        </p:txBody>
      </p:sp>
    </p:spTree>
    <p:extLst>
      <p:ext uri="{BB962C8B-B14F-4D97-AF65-F5344CB8AC3E}">
        <p14:creationId xmlns:p14="http://schemas.microsoft.com/office/powerpoint/2010/main" val="3268227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348BF457-4C25-4E7B-A9E9-66A25363E959}"/>
              </a:ext>
            </a:extLst>
          </p:cNvPr>
          <p:cNvSpPr>
            <a:spLocks noGrp="1"/>
          </p:cNvSpPr>
          <p:nvPr>
            <p:ph type="title"/>
          </p:nvPr>
        </p:nvSpPr>
        <p:spPr>
          <a:xfrm>
            <a:off x="359999" y="360000"/>
            <a:ext cx="11483999" cy="545601"/>
          </a:xfrm>
        </p:spPr>
        <p:txBody>
          <a:bodyPr/>
          <a:lstStyle/>
          <a:p>
            <a:r>
              <a:rPr lang="en-AU" dirty="0">
                <a:latin typeface="+mj-lt"/>
              </a:rPr>
              <a:t>Creating a sense of place </a:t>
            </a:r>
            <a:r>
              <a:rPr lang="en-AU" dirty="0">
                <a:solidFill>
                  <a:schemeClr val="bg1"/>
                </a:solidFill>
                <a:latin typeface="+mj-lt"/>
              </a:rPr>
              <a:t>(2)</a:t>
            </a:r>
          </a:p>
        </p:txBody>
      </p:sp>
      <p:sp>
        <p:nvSpPr>
          <p:cNvPr id="13" name="Text Placeholder 12">
            <a:extLst>
              <a:ext uri="{FF2B5EF4-FFF2-40B4-BE49-F238E27FC236}">
                <a16:creationId xmlns:a16="http://schemas.microsoft.com/office/drawing/2014/main" id="{8AAB25FA-A5B5-093F-A0C9-EAE7963EEB09}"/>
              </a:ext>
            </a:extLst>
          </p:cNvPr>
          <p:cNvSpPr>
            <a:spLocks noGrp="1"/>
          </p:cNvSpPr>
          <p:nvPr>
            <p:ph type="body" sz="quarter" idx="18"/>
          </p:nvPr>
        </p:nvSpPr>
        <p:spPr>
          <a:xfrm>
            <a:off x="360000" y="982520"/>
            <a:ext cx="11483998" cy="356423"/>
          </a:xfrm>
        </p:spPr>
        <p:txBody>
          <a:bodyPr/>
          <a:lstStyle/>
          <a:p>
            <a:r>
              <a:rPr lang="en-AU" dirty="0">
                <a:latin typeface="+mj-lt"/>
              </a:rPr>
              <a:t>Core formative task 3 – writing an annotated opening scene for a play</a:t>
            </a:r>
          </a:p>
        </p:txBody>
      </p:sp>
      <p:sp>
        <p:nvSpPr>
          <p:cNvPr id="12" name="Text Placeholder 11">
            <a:extLst>
              <a:ext uri="{FF2B5EF4-FFF2-40B4-BE49-F238E27FC236}">
                <a16:creationId xmlns:a16="http://schemas.microsoft.com/office/drawing/2014/main" id="{02C3478F-FB08-D7AF-5F27-8D143FA97D4C}"/>
              </a:ext>
            </a:extLst>
          </p:cNvPr>
          <p:cNvSpPr>
            <a:spLocks noGrp="1"/>
          </p:cNvSpPr>
          <p:nvPr>
            <p:ph type="body" sz="quarter" idx="17"/>
          </p:nvPr>
        </p:nvSpPr>
        <p:spPr/>
        <p:txBody>
          <a:bodyPr/>
          <a:lstStyle/>
          <a:p>
            <a:pPr marL="457200" indent="-457200">
              <a:buFont typeface="+mj-lt"/>
              <a:buAutoNum type="arabicPeriod"/>
            </a:pPr>
            <a:r>
              <a:rPr lang="en-AU" dirty="0">
                <a:latin typeface="+mn-lt"/>
              </a:rPr>
              <a:t>You are required to write the opening scene for a self-selected novel.</a:t>
            </a:r>
          </a:p>
          <a:p>
            <a:pPr marL="457200" indent="-457200">
              <a:buFont typeface="+mj-lt"/>
              <a:buAutoNum type="arabicPeriod"/>
            </a:pPr>
            <a:r>
              <a:rPr lang="en-AU" dirty="0">
                <a:latin typeface="+mn-lt"/>
              </a:rPr>
              <a:t>Work through the steps provided on the task to prepare to write your opening scene.</a:t>
            </a:r>
          </a:p>
          <a:p>
            <a:pPr marL="457200" indent="-457200">
              <a:buFont typeface="+mj-lt"/>
              <a:buAutoNum type="arabicPeriod"/>
            </a:pPr>
            <a:r>
              <a:rPr lang="en-AU" dirty="0">
                <a:latin typeface="+mn-lt"/>
              </a:rPr>
              <a:t>Decide on the mood of your setting and the </a:t>
            </a:r>
            <a:r>
              <a:rPr lang="en-AU" b="1" dirty="0">
                <a:latin typeface="+mn-lt"/>
              </a:rPr>
              <a:t>sense of place </a:t>
            </a:r>
            <a:r>
              <a:rPr lang="en-AU" dirty="0">
                <a:latin typeface="+mn-lt"/>
              </a:rPr>
              <a:t>you want to evoke. </a:t>
            </a:r>
          </a:p>
          <a:p>
            <a:pPr marL="457200" indent="-457200">
              <a:buFont typeface="+mj-lt"/>
              <a:buAutoNum type="arabicPeriod"/>
            </a:pPr>
            <a:r>
              <a:rPr lang="en-AU" dirty="0">
                <a:latin typeface="+mn-lt"/>
              </a:rPr>
              <a:t>Apply your understanding of setting, language features and dramatic conventions to create an opening scene for your book.</a:t>
            </a:r>
          </a:p>
          <a:p>
            <a:endParaRPr lang="en-AU" dirty="0">
              <a:latin typeface="+mn-lt"/>
            </a:endParaRPr>
          </a:p>
          <a:p>
            <a:endParaRPr lang="en-AU" dirty="0">
              <a:latin typeface="+mn-lt"/>
            </a:endParaRPr>
          </a:p>
        </p:txBody>
      </p:sp>
      <p:sp>
        <p:nvSpPr>
          <p:cNvPr id="3" name="Slide Number Placeholder 2">
            <a:extLst>
              <a:ext uri="{FF2B5EF4-FFF2-40B4-BE49-F238E27FC236}">
                <a16:creationId xmlns:a16="http://schemas.microsoft.com/office/drawing/2014/main" id="{29857EE9-3066-32FD-277A-0349DC739562}"/>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35</a:t>
            </a:fld>
            <a:endParaRPr lang="en-AU" dirty="0"/>
          </a:p>
        </p:txBody>
      </p:sp>
    </p:spTree>
    <p:extLst>
      <p:ext uri="{BB962C8B-B14F-4D97-AF65-F5344CB8AC3E}">
        <p14:creationId xmlns:p14="http://schemas.microsoft.com/office/powerpoint/2010/main" val="42716884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8616CD0-CC87-430A-E05A-8E7F5F0CFADD}"/>
              </a:ext>
            </a:extLst>
          </p:cNvPr>
          <p:cNvSpPr>
            <a:spLocks noGrp="1"/>
          </p:cNvSpPr>
          <p:nvPr>
            <p:ph type="title"/>
          </p:nvPr>
        </p:nvSpPr>
        <p:spPr/>
        <p:txBody>
          <a:bodyPr/>
          <a:lstStyle/>
          <a:p>
            <a:r>
              <a:rPr lang="en-AU" dirty="0">
                <a:latin typeface="+mj-lt"/>
              </a:rPr>
              <a:t>Exit ticket</a:t>
            </a:r>
          </a:p>
        </p:txBody>
      </p:sp>
      <p:sp>
        <p:nvSpPr>
          <p:cNvPr id="7" name="Rectangle: Rounded Corners 6">
            <a:extLst>
              <a:ext uri="{FF2B5EF4-FFF2-40B4-BE49-F238E27FC236}">
                <a16:creationId xmlns:a16="http://schemas.microsoft.com/office/drawing/2014/main" id="{89786DAC-25E1-915F-1CDB-4F3CC720F4AE}"/>
              </a:ext>
              <a:ext uri="{C183D7F6-B498-43B3-948B-1728B52AA6E4}">
                <adec:decorative xmlns:adec="http://schemas.microsoft.com/office/drawing/2017/decorative" val="1"/>
              </a:ext>
            </a:extLst>
          </p:cNvPr>
          <p:cNvSpPr/>
          <p:nvPr/>
        </p:nvSpPr>
        <p:spPr>
          <a:xfrm>
            <a:off x="336406" y="1116642"/>
            <a:ext cx="3557234" cy="5381357"/>
          </a:xfrm>
          <a:prstGeom prst="roundRect">
            <a:avLst/>
          </a:prstGeom>
          <a:solidFill>
            <a:srgbClr val="EDF9E0"/>
          </a:solidFill>
          <a:ln w="285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898525"/>
            <a:endParaRPr lang="en-AU" sz="3200" b="1" dirty="0">
              <a:solidFill>
                <a:schemeClr val="tx1"/>
              </a:solidFill>
              <a:latin typeface="Arial" panose="020B0604020202020204" pitchFamily="34" charset="0"/>
              <a:cs typeface="Arial" panose="020B0604020202020204" pitchFamily="34" charset="0"/>
            </a:endParaRPr>
          </a:p>
        </p:txBody>
      </p:sp>
      <p:pic>
        <p:nvPicPr>
          <p:cNvPr id="1026" name="Picture 2">
            <a:extLst>
              <a:ext uri="{FF2B5EF4-FFF2-40B4-BE49-F238E27FC236}">
                <a16:creationId xmlns:a16="http://schemas.microsoft.com/office/drawing/2014/main" id="{0357DDD8-C903-28CF-2FD3-094B39CEFA5A}"/>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3205" y="1126584"/>
            <a:ext cx="1409700" cy="1181101"/>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CAF1076D-D82C-9402-368E-041953D74DB7}"/>
              </a:ext>
            </a:extLst>
          </p:cNvPr>
          <p:cNvSpPr txBox="1"/>
          <p:nvPr/>
        </p:nvSpPr>
        <p:spPr>
          <a:xfrm>
            <a:off x="1538422" y="1360380"/>
            <a:ext cx="2197412" cy="732971"/>
          </a:xfrm>
          <a:prstGeom prst="rect">
            <a:avLst/>
          </a:prstGeom>
          <a:noFill/>
          <a:ln>
            <a:noFill/>
          </a:ln>
        </p:spPr>
        <p:txBody>
          <a:bodyPr wrap="square" lIns="0" tIns="0" rIns="0" bIns="0" rtlCol="0">
            <a:noAutofit/>
          </a:bodyPr>
          <a:lstStyle/>
          <a:p>
            <a:pPr algn="l">
              <a:lnSpc>
                <a:spcPct val="130000"/>
              </a:lnSpc>
            </a:pPr>
            <a:r>
              <a:rPr lang="en-AU" sz="2000" dirty="0">
                <a:cs typeface="Arial" panose="020B0604020202020204" pitchFamily="34" charset="0"/>
              </a:rPr>
              <a:t>A positive success or highlight</a:t>
            </a:r>
          </a:p>
        </p:txBody>
      </p:sp>
      <p:sp>
        <p:nvSpPr>
          <p:cNvPr id="6" name="Rectangle: Rounded Corners 5">
            <a:extLst>
              <a:ext uri="{FF2B5EF4-FFF2-40B4-BE49-F238E27FC236}">
                <a16:creationId xmlns:a16="http://schemas.microsoft.com/office/drawing/2014/main" id="{B9F8BBA4-1475-DDF1-64A2-98F0198DE022}"/>
              </a:ext>
              <a:ext uri="{C183D7F6-B498-43B3-948B-1728B52AA6E4}">
                <adec:decorative xmlns:adec="http://schemas.microsoft.com/office/drawing/2017/decorative" val="1"/>
              </a:ext>
            </a:extLst>
          </p:cNvPr>
          <p:cNvSpPr/>
          <p:nvPr/>
        </p:nvSpPr>
        <p:spPr>
          <a:xfrm>
            <a:off x="4317384" y="1116642"/>
            <a:ext cx="3557234" cy="5381357"/>
          </a:xfrm>
          <a:prstGeom prst="roundRect">
            <a:avLst/>
          </a:prstGeom>
          <a:solidFill>
            <a:srgbClr val="EDF9E0"/>
          </a:solidFill>
          <a:ln w="285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898525"/>
            <a:endParaRPr lang="en-AU" sz="3200" b="1" dirty="0">
              <a:solidFill>
                <a:schemeClr val="tx1"/>
              </a:solidFill>
              <a:latin typeface="Arial" panose="020B0604020202020204" pitchFamily="34" charset="0"/>
              <a:cs typeface="Arial" panose="020B0604020202020204" pitchFamily="34" charset="0"/>
            </a:endParaRPr>
          </a:p>
        </p:txBody>
      </p:sp>
      <p:pic>
        <p:nvPicPr>
          <p:cNvPr id="1027" name="Picture 3">
            <a:extLst>
              <a:ext uri="{FF2B5EF4-FFF2-40B4-BE49-F238E27FC236}">
                <a16:creationId xmlns:a16="http://schemas.microsoft.com/office/drawing/2014/main" id="{3ABE0F39-2771-6801-7585-A02A1DCD78BC}"/>
              </a:ex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465891" y="993234"/>
            <a:ext cx="742950" cy="1447801"/>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8D8AA260-0399-0CBB-4CA8-B5C485F4942D}"/>
              </a:ext>
            </a:extLst>
          </p:cNvPr>
          <p:cNvSpPr txBox="1"/>
          <p:nvPr/>
        </p:nvSpPr>
        <p:spPr>
          <a:xfrm>
            <a:off x="5251388" y="1360380"/>
            <a:ext cx="2660307" cy="850939"/>
          </a:xfrm>
          <a:prstGeom prst="rect">
            <a:avLst/>
          </a:prstGeom>
          <a:noFill/>
        </p:spPr>
        <p:txBody>
          <a:bodyPr wrap="square">
            <a:spAutoFit/>
          </a:bodyPr>
          <a:lstStyle/>
          <a:p>
            <a:pPr algn="l">
              <a:lnSpc>
                <a:spcPct val="130000"/>
              </a:lnSpc>
            </a:pPr>
            <a:r>
              <a:rPr lang="en-AU" sz="2000" dirty="0">
                <a:cs typeface="Arial" panose="020B0604020202020204" pitchFamily="34" charset="0"/>
              </a:rPr>
              <a:t>Something you are looking forward to</a:t>
            </a:r>
          </a:p>
        </p:txBody>
      </p:sp>
      <p:sp>
        <p:nvSpPr>
          <p:cNvPr id="8" name="Rectangle: Rounded Corners 7">
            <a:extLst>
              <a:ext uri="{FF2B5EF4-FFF2-40B4-BE49-F238E27FC236}">
                <a16:creationId xmlns:a16="http://schemas.microsoft.com/office/drawing/2014/main" id="{434B013E-7C0A-BE67-55B2-B9EE6CC76F9A}"/>
              </a:ext>
              <a:ext uri="{C183D7F6-B498-43B3-948B-1728B52AA6E4}">
                <adec:decorative xmlns:adec="http://schemas.microsoft.com/office/drawing/2017/decorative" val="1"/>
              </a:ext>
            </a:extLst>
          </p:cNvPr>
          <p:cNvSpPr/>
          <p:nvPr/>
        </p:nvSpPr>
        <p:spPr>
          <a:xfrm>
            <a:off x="8298362" y="1116642"/>
            <a:ext cx="3557234" cy="5381357"/>
          </a:xfrm>
          <a:prstGeom prst="roundRect">
            <a:avLst/>
          </a:prstGeom>
          <a:solidFill>
            <a:srgbClr val="EDF9E0"/>
          </a:solidFill>
          <a:ln w="285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898525"/>
            <a:endParaRPr lang="en-AU" sz="3200" b="1" dirty="0">
              <a:solidFill>
                <a:schemeClr val="tx1"/>
              </a:solidFill>
              <a:latin typeface="Arial" panose="020B0604020202020204" pitchFamily="34" charset="0"/>
              <a:cs typeface="Arial" panose="020B0604020202020204" pitchFamily="34" charset="0"/>
            </a:endParaRPr>
          </a:p>
        </p:txBody>
      </p:sp>
      <p:pic>
        <p:nvPicPr>
          <p:cNvPr id="1028" name="Picture 4">
            <a:extLst>
              <a:ext uri="{FF2B5EF4-FFF2-40B4-BE49-F238E27FC236}">
                <a16:creationId xmlns:a16="http://schemas.microsoft.com/office/drawing/2014/main" id="{D2BD0DDF-4A5C-304D-392A-AB76CD98D6F3}"/>
              </a:ext>
              <a:ext uri="{C183D7F6-B498-43B3-948B-1728B52AA6E4}">
                <adec:decorative xmlns:adec="http://schemas.microsoft.com/office/drawing/2017/decorative" val="1"/>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8366657" y="993234"/>
            <a:ext cx="542925" cy="1447801"/>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2B4D40E2-7605-6F6B-5EED-CA07BAAA9D97}"/>
              </a:ext>
            </a:extLst>
          </p:cNvPr>
          <p:cNvSpPr txBox="1"/>
          <p:nvPr/>
        </p:nvSpPr>
        <p:spPr>
          <a:xfrm>
            <a:off x="9117735" y="1360380"/>
            <a:ext cx="2660307" cy="850939"/>
          </a:xfrm>
          <a:prstGeom prst="rect">
            <a:avLst/>
          </a:prstGeom>
          <a:noFill/>
        </p:spPr>
        <p:txBody>
          <a:bodyPr wrap="square">
            <a:spAutoFit/>
          </a:bodyPr>
          <a:lstStyle/>
          <a:p>
            <a:pPr algn="l">
              <a:lnSpc>
                <a:spcPct val="130000"/>
              </a:lnSpc>
            </a:pPr>
            <a:r>
              <a:rPr lang="en-AU" sz="2000" dirty="0">
                <a:cs typeface="Arial" panose="020B0604020202020204" pitchFamily="34" charset="0"/>
              </a:rPr>
              <a:t>A challenge experienced</a:t>
            </a:r>
          </a:p>
        </p:txBody>
      </p:sp>
      <p:sp>
        <p:nvSpPr>
          <p:cNvPr id="2" name="Slide Number Placeholder 1">
            <a:extLst>
              <a:ext uri="{FF2B5EF4-FFF2-40B4-BE49-F238E27FC236}">
                <a16:creationId xmlns:a16="http://schemas.microsoft.com/office/drawing/2014/main" id="{000A214F-C47C-BC91-359E-E907F60561B6}"/>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36</a:t>
            </a:fld>
            <a:endParaRPr lang="en-AU" dirty="0"/>
          </a:p>
        </p:txBody>
      </p:sp>
    </p:spTree>
    <p:extLst>
      <p:ext uri="{BB962C8B-B14F-4D97-AF65-F5344CB8AC3E}">
        <p14:creationId xmlns:p14="http://schemas.microsoft.com/office/powerpoint/2010/main" val="2925592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A8966FD-9600-3EC7-EF10-06492353388E}"/>
              </a:ext>
            </a:extLst>
          </p:cNvPr>
          <p:cNvSpPr>
            <a:spLocks noGrp="1"/>
          </p:cNvSpPr>
          <p:nvPr>
            <p:ph type="title"/>
          </p:nvPr>
        </p:nvSpPr>
        <p:spPr/>
        <p:txBody>
          <a:bodyPr/>
          <a:lstStyle/>
          <a:p>
            <a:r>
              <a:rPr lang="en-AU" dirty="0">
                <a:latin typeface="+mj-lt"/>
              </a:rPr>
              <a:t>References</a:t>
            </a:r>
          </a:p>
        </p:txBody>
      </p:sp>
      <p:sp>
        <p:nvSpPr>
          <p:cNvPr id="6" name="TextBox 5">
            <a:extLst>
              <a:ext uri="{FF2B5EF4-FFF2-40B4-BE49-F238E27FC236}">
                <a16:creationId xmlns:a16="http://schemas.microsoft.com/office/drawing/2014/main" id="{EABCE76F-41B1-7EE2-14F1-DC744150DE0C}"/>
              </a:ext>
            </a:extLst>
          </p:cNvPr>
          <p:cNvSpPr txBox="1"/>
          <p:nvPr/>
        </p:nvSpPr>
        <p:spPr>
          <a:xfrm>
            <a:off x="335826" y="1397263"/>
            <a:ext cx="11471999" cy="1597297"/>
          </a:xfrm>
          <a:prstGeom prst="rect">
            <a:avLst/>
          </a:prstGeom>
          <a:noFill/>
        </p:spPr>
        <p:txBody>
          <a:bodyPr wrap="square">
            <a:spAutoFit/>
          </a:bodyPr>
          <a:lstStyle/>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ea typeface="+mn-ea"/>
                <a:cs typeface="+mn-cs"/>
              </a:rPr>
              <a:t>This presentation contains NSW Curriculum and syllabus content. The NSW Curriculum is developed by the NSW Education Standards Authority. This content is prepared by NESA for and on behalf of the Crown in the right of the State of New South Wales. The material is protected by Crown copyright.</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ea typeface="+mn-ea"/>
                <a:cs typeface="+mn-cs"/>
              </a:rPr>
              <a:t>Please refer to the NESA Copyright Disclaimer for more information </a:t>
            </a:r>
            <a:r>
              <a:rPr kumimoji="0" lang="en-AU" sz="1200" b="0" i="0" u="none" strike="noStrike" kern="1200" cap="none" spc="0" normalizeH="0" baseline="0" noProof="0" dirty="0">
                <a:ln>
                  <a:noFill/>
                </a:ln>
                <a:solidFill>
                  <a:srgbClr val="CBEDFD"/>
                </a:solidFill>
                <a:effectLst/>
                <a:uLnTx/>
                <a:uFillTx/>
                <a:ea typeface="+mn-ea"/>
                <a:cs typeface="+mn-cs"/>
                <a:hlinkClick r:id="rId3">
                  <a:extLst>
                    <a:ext uri="{A12FA001-AC4F-418D-AE19-62706E023703}">
                      <ahyp:hlinkClr xmlns:ahyp="http://schemas.microsoft.com/office/drawing/2018/hyperlinkcolor" val="tx"/>
                    </a:ext>
                  </a:extLst>
                </a:hlinkClick>
              </a:rPr>
              <a:t>https://educationstandards.nsw.edu.au/wps/portal/nesa/mini-footer/copyright</a:t>
            </a:r>
            <a:r>
              <a:rPr kumimoji="0" lang="en-AU" sz="1200" b="0" i="0" u="none" strike="noStrike" kern="1200" cap="none" spc="0" normalizeH="0" baseline="0" noProof="0" dirty="0">
                <a:ln>
                  <a:noFill/>
                </a:ln>
                <a:solidFill>
                  <a:srgbClr val="FFFFFF"/>
                </a:solidFill>
                <a:effectLst/>
                <a:uLnTx/>
                <a:uFillTx/>
                <a:ea typeface="+mn-ea"/>
                <a:cs typeface="+mn-cs"/>
              </a:rPr>
              <a:t>. </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ea typeface="+mn-ea"/>
                <a:cs typeface="+mn-cs"/>
              </a:rPr>
              <a:t>NESA holds the only official and up-to-date versions of the NSW Curriculum and syllabus documents. Please visit the NSW Education Standards Authority (NESA) website </a:t>
            </a:r>
            <a:r>
              <a:rPr kumimoji="0" lang="en-AU" sz="1200" b="0" i="0" u="none" strike="noStrike" kern="1200" cap="none" spc="0" normalizeH="0" baseline="0" noProof="0" dirty="0">
                <a:ln>
                  <a:noFill/>
                </a:ln>
                <a:solidFill>
                  <a:schemeClr val="accent4"/>
                </a:solidFill>
                <a:effectLst/>
                <a:uLnTx/>
                <a:uFillTx/>
                <a:ea typeface="+mn-ea"/>
                <a:cs typeface="+mn-cs"/>
                <a:hlinkClick r:id="rId4">
                  <a:extLst>
                    <a:ext uri="{A12FA001-AC4F-418D-AE19-62706E023703}">
                      <ahyp:hlinkClr xmlns:ahyp="http://schemas.microsoft.com/office/drawing/2018/hyperlinkcolor" val="tx"/>
                    </a:ext>
                  </a:extLst>
                </a:hlinkClick>
              </a:rPr>
              <a:t>https://educationstandards.nsw.edu.au</a:t>
            </a:r>
            <a:r>
              <a:rPr kumimoji="0" lang="en-AU" sz="1200" b="0" i="0" u="none" strike="noStrike" kern="1200" cap="none" spc="0" normalizeH="0" baseline="0" noProof="0" dirty="0">
                <a:ln>
                  <a:noFill/>
                </a:ln>
                <a:solidFill>
                  <a:schemeClr val="accent4"/>
                </a:solidFill>
                <a:effectLst/>
                <a:uLnTx/>
                <a:uFillTx/>
                <a:ea typeface="+mn-ea"/>
                <a:cs typeface="+mn-cs"/>
              </a:rPr>
              <a:t> </a:t>
            </a:r>
            <a:r>
              <a:rPr kumimoji="0" lang="en-AU" sz="1200" b="0" i="0" u="none" strike="noStrike" kern="1200" cap="none" spc="0" normalizeH="0" baseline="0" noProof="0" dirty="0">
                <a:ln>
                  <a:noFill/>
                </a:ln>
                <a:solidFill>
                  <a:srgbClr val="FFFFFF"/>
                </a:solidFill>
                <a:effectLst/>
                <a:uLnTx/>
                <a:uFillTx/>
                <a:ea typeface="+mn-ea"/>
                <a:cs typeface="+mn-cs"/>
              </a:rPr>
              <a:t>and the NSW Curriculum website </a:t>
            </a:r>
            <a:r>
              <a:rPr kumimoji="0" lang="en-AU" sz="1200" b="0" i="0" u="none" strike="noStrike" kern="1200" cap="none" spc="0" normalizeH="0" baseline="0" noProof="0" dirty="0">
                <a:ln>
                  <a:noFill/>
                </a:ln>
                <a:solidFill>
                  <a:srgbClr val="CBEDFD"/>
                </a:solidFill>
                <a:effectLst/>
                <a:uLnTx/>
                <a:uFillTx/>
                <a:ea typeface="+mn-ea"/>
                <a:cs typeface="+mn-cs"/>
                <a:hlinkClick r:id="rId5">
                  <a:extLst>
                    <a:ext uri="{A12FA001-AC4F-418D-AE19-62706E023703}">
                      <ahyp:hlinkClr xmlns:ahyp="http://schemas.microsoft.com/office/drawing/2018/hyperlinkcolor" val="tx"/>
                    </a:ext>
                  </a:extLst>
                </a:hlinkClick>
              </a:rPr>
              <a:t>https://curriculum.nsw.edu.au</a:t>
            </a:r>
            <a:r>
              <a:rPr kumimoji="0" lang="en-AU" sz="1200" b="0" i="0" u="none" strike="noStrike" kern="1200" cap="none" spc="0" normalizeH="0" baseline="0" noProof="0" dirty="0">
                <a:ln>
                  <a:noFill/>
                </a:ln>
                <a:solidFill>
                  <a:srgbClr val="FFFFFF"/>
                </a:solidFill>
                <a:effectLst/>
                <a:uLnTx/>
                <a:uFillTx/>
                <a:ea typeface="+mn-ea"/>
                <a:cs typeface="+mn-cs"/>
              </a:rPr>
              <a:t>.</a:t>
            </a:r>
          </a:p>
        </p:txBody>
      </p:sp>
      <p:sp>
        <p:nvSpPr>
          <p:cNvPr id="4" name="Content Placeholder 3">
            <a:extLst>
              <a:ext uri="{FF2B5EF4-FFF2-40B4-BE49-F238E27FC236}">
                <a16:creationId xmlns:a16="http://schemas.microsoft.com/office/drawing/2014/main" id="{B7C07B50-96D9-2E35-E2CE-3139F6377F08}"/>
              </a:ext>
            </a:extLst>
          </p:cNvPr>
          <p:cNvSpPr>
            <a:spLocks noGrp="1"/>
          </p:cNvSpPr>
          <p:nvPr>
            <p:ph idx="1"/>
          </p:nvPr>
        </p:nvSpPr>
        <p:spPr>
          <a:xfrm>
            <a:off x="360000" y="3291604"/>
            <a:ext cx="11484000" cy="2927351"/>
          </a:xfrm>
        </p:spPr>
        <p:txBody>
          <a:bodyPr/>
          <a:lstStyle/>
          <a:p>
            <a:pPr>
              <a:lnSpc>
                <a:spcPct val="100000"/>
              </a:lnSpc>
            </a:pPr>
            <a:r>
              <a:rPr lang="en-AU" dirty="0">
                <a:hlinkClick r:id="rId6"/>
              </a:rPr>
              <a:t>English K–10 Syllabus</a:t>
            </a:r>
            <a:r>
              <a:rPr lang="en-AU" dirty="0"/>
              <a:t> © NSW Education Standards Authority (NESA) for and on behalf of the Crown in right of the State of New South Wales, 2022.</a:t>
            </a:r>
          </a:p>
          <a:p>
            <a:pPr>
              <a:lnSpc>
                <a:spcPct val="100000"/>
              </a:lnSpc>
              <a:spcAft>
                <a:spcPts val="600"/>
              </a:spcAft>
            </a:pPr>
            <a:r>
              <a:rPr lang="en-AU" dirty="0"/>
              <a:t>AERO (Australian Education Research Organisation) (2024a) </a:t>
            </a:r>
            <a:r>
              <a:rPr lang="en-AU" dirty="0">
                <a:hlinkClick r:id="rId7"/>
              </a:rPr>
              <a:t>Explain learning objectives</a:t>
            </a:r>
            <a:r>
              <a:rPr lang="en-AU" dirty="0"/>
              <a:t>, AERO website, accessed 16 April 2024.</a:t>
            </a:r>
          </a:p>
          <a:p>
            <a:pPr>
              <a:lnSpc>
                <a:spcPct val="100000"/>
              </a:lnSpc>
              <a:spcAft>
                <a:spcPts val="600"/>
              </a:spcAft>
            </a:pPr>
            <a:r>
              <a:rPr lang="en-AU" dirty="0"/>
              <a:t>AERO (2024b) </a:t>
            </a:r>
            <a:r>
              <a:rPr lang="en-AU" dirty="0">
                <a:hlinkClick r:id="rId8"/>
              </a:rPr>
              <a:t>Why explicit instruction works</a:t>
            </a:r>
            <a:r>
              <a:rPr lang="en-AU" dirty="0"/>
              <a:t>, AERO website, accessed 16 April 2024.</a:t>
            </a:r>
          </a:p>
          <a:p>
            <a:pPr>
              <a:lnSpc>
                <a:spcPct val="100000"/>
              </a:lnSpc>
            </a:pPr>
            <a:r>
              <a:rPr lang="en-AU" dirty="0"/>
              <a:t>Baum LF (1900)  </a:t>
            </a:r>
            <a:r>
              <a:rPr lang="en-AU" dirty="0">
                <a:hlinkClick r:id="rId9">
                  <a:extLst>
                    <a:ext uri="{A12FA001-AC4F-418D-AE19-62706E023703}">
                      <ahyp:hlinkClr xmlns:ahyp="http://schemas.microsoft.com/office/drawing/2018/hyperlinkcolor" val="tx"/>
                    </a:ext>
                  </a:extLst>
                </a:hlinkClick>
              </a:rPr>
              <a:t>The Wonderful Wizard of Oz</a:t>
            </a:r>
            <a:r>
              <a:rPr lang="en-AU" dirty="0"/>
              <a:t>, Project Gutenberg website, accessed 1 August 2024.</a:t>
            </a:r>
          </a:p>
          <a:p>
            <a:pPr>
              <a:lnSpc>
                <a:spcPct val="100000"/>
              </a:lnSpc>
            </a:pPr>
            <a:r>
              <a:rPr lang="en-AU" dirty="0"/>
              <a:t>CESE (Centre for Education Statistics and Evaluation) (2017) </a:t>
            </a:r>
            <a:r>
              <a:rPr lang="en-AU" dirty="0">
                <a:hlinkClick r:id="rId10"/>
              </a:rPr>
              <a:t>Cognitive load theory: Research that teachers really need to understand</a:t>
            </a:r>
            <a:r>
              <a:rPr lang="en-AU" dirty="0"/>
              <a:t>, NSW Department of Education, accessed 16 April 2024.</a:t>
            </a:r>
          </a:p>
          <a:p>
            <a:pPr>
              <a:lnSpc>
                <a:spcPct val="100000"/>
              </a:lnSpc>
            </a:pPr>
            <a:r>
              <a:rPr lang="en-AU" dirty="0"/>
              <a:t>Di Cesare E, Eldridge S and McGarry T (2007) Hitler’s Daughter: The play, Currency Press, Sydney.</a:t>
            </a:r>
          </a:p>
          <a:p>
            <a:pPr>
              <a:lnSpc>
                <a:spcPct val="100000"/>
              </a:lnSpc>
            </a:pPr>
            <a:r>
              <a:rPr lang="en-AU" dirty="0"/>
              <a:t>Griffin P (2018) Assessment for teaching, Cambridge University Press.</a:t>
            </a:r>
          </a:p>
          <a:p>
            <a:pPr>
              <a:lnSpc>
                <a:spcPct val="100000"/>
              </a:lnSpc>
            </a:pPr>
            <a:r>
              <a:rPr lang="en-AU" dirty="0"/>
              <a:t>NESA (2024) ‘</a:t>
            </a:r>
            <a:r>
              <a:rPr lang="en-AU" dirty="0">
                <a:hlinkClick r:id="rId11"/>
              </a:rPr>
              <a:t>Glossary</a:t>
            </a:r>
            <a:r>
              <a:rPr lang="en-AU" dirty="0"/>
              <a:t>’, Resources, NESA website, accessed 20 September 2024.</a:t>
            </a:r>
          </a:p>
          <a:p>
            <a:pPr>
              <a:lnSpc>
                <a:spcPct val="100000"/>
              </a:lnSpc>
            </a:pPr>
            <a:r>
              <a:rPr lang="en-AU" dirty="0"/>
              <a:t>Pan Macmillan Australia (2024) </a:t>
            </a:r>
            <a:r>
              <a:rPr lang="en-AU" dirty="0">
                <a:hlinkClick r:id="rId12"/>
              </a:rPr>
              <a:t>Macquarie Dictionary Online</a:t>
            </a:r>
            <a:r>
              <a:rPr lang="en-AU" dirty="0"/>
              <a:t>, accessed 1 August 2024.</a:t>
            </a:r>
          </a:p>
          <a:p>
            <a:pPr>
              <a:lnSpc>
                <a:spcPct val="100000"/>
              </a:lnSpc>
            </a:pPr>
            <a:r>
              <a:rPr lang="en-US" dirty="0"/>
              <a:t>State of New South Wales (Department of Education) (2024) </a:t>
            </a:r>
            <a:r>
              <a:rPr lang="en-US" dirty="0">
                <a:hlinkClick r:id="rId13"/>
              </a:rPr>
              <a:t>Explicit teaching strategies</a:t>
            </a:r>
            <a:r>
              <a:rPr lang="en-US" dirty="0"/>
              <a:t>, NSW Department of Education website, accessed 2 August 2024.</a:t>
            </a:r>
            <a:endParaRPr lang="en-AU" dirty="0"/>
          </a:p>
          <a:p>
            <a:pPr>
              <a:lnSpc>
                <a:spcPct val="100000"/>
              </a:lnSpc>
            </a:pPr>
            <a:endParaRPr lang="en-AU" sz="1100" dirty="0">
              <a:latin typeface="+mn-lt"/>
            </a:endParaRPr>
          </a:p>
        </p:txBody>
      </p:sp>
      <p:sp>
        <p:nvSpPr>
          <p:cNvPr id="2" name="Slide Number Placeholder 1">
            <a:extLst>
              <a:ext uri="{FF2B5EF4-FFF2-40B4-BE49-F238E27FC236}">
                <a16:creationId xmlns:a16="http://schemas.microsoft.com/office/drawing/2014/main" id="{48223418-AC99-D403-B6BA-7F5E5111A87A}"/>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37</a:t>
            </a:fld>
            <a:endParaRPr lang="en-AU" dirty="0"/>
          </a:p>
        </p:txBody>
      </p:sp>
    </p:spTree>
    <p:extLst>
      <p:ext uri="{BB962C8B-B14F-4D97-AF65-F5344CB8AC3E}">
        <p14:creationId xmlns:p14="http://schemas.microsoft.com/office/powerpoint/2010/main" val="1181014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146F84-0A22-2DEF-978C-013AB2B0CDA6}"/>
              </a:ext>
            </a:extLst>
          </p:cNvPr>
          <p:cNvSpPr>
            <a:spLocks noGrp="1"/>
          </p:cNvSpPr>
          <p:nvPr>
            <p:ph type="title"/>
          </p:nvPr>
        </p:nvSpPr>
        <p:spPr>
          <a:xfrm>
            <a:off x="360000" y="360000"/>
            <a:ext cx="10080000" cy="537467"/>
          </a:xfrm>
        </p:spPr>
        <p:txBody>
          <a:bodyPr/>
          <a:lstStyle/>
          <a:p>
            <a:r>
              <a:rPr lang="en-AU" dirty="0">
                <a:latin typeface="+mj-lt"/>
              </a:rPr>
              <a:t>Copyright</a:t>
            </a:r>
          </a:p>
        </p:txBody>
      </p:sp>
      <p:sp>
        <p:nvSpPr>
          <p:cNvPr id="7" name="Text Placeholder 6">
            <a:extLst>
              <a:ext uri="{FF2B5EF4-FFF2-40B4-BE49-F238E27FC236}">
                <a16:creationId xmlns:a16="http://schemas.microsoft.com/office/drawing/2014/main" id="{E762E711-B51D-9854-C2DD-A164FE59F882}"/>
              </a:ext>
            </a:extLst>
          </p:cNvPr>
          <p:cNvSpPr>
            <a:spLocks noGrp="1"/>
          </p:cNvSpPr>
          <p:nvPr>
            <p:ph type="body" sz="quarter" idx="18"/>
          </p:nvPr>
        </p:nvSpPr>
        <p:spPr/>
        <p:txBody>
          <a:bodyPr/>
          <a:lstStyle/>
          <a:p>
            <a:r>
              <a:rPr lang="en-AU" dirty="0">
                <a:latin typeface="+mj-lt"/>
              </a:rPr>
              <a:t>© State of New South Wales (Department of Education), 2024</a:t>
            </a:r>
          </a:p>
        </p:txBody>
      </p:sp>
      <p:sp>
        <p:nvSpPr>
          <p:cNvPr id="8" name="TextBox 7">
            <a:extLst>
              <a:ext uri="{FF2B5EF4-FFF2-40B4-BE49-F238E27FC236}">
                <a16:creationId xmlns:a16="http://schemas.microsoft.com/office/drawing/2014/main" id="{F70BB973-8437-BE43-4C71-6089E7F934FA}"/>
              </a:ext>
            </a:extLst>
          </p:cNvPr>
          <p:cNvSpPr txBox="1"/>
          <p:nvPr/>
        </p:nvSpPr>
        <p:spPr>
          <a:xfrm>
            <a:off x="360000" y="1453575"/>
            <a:ext cx="11484338" cy="5067724"/>
          </a:xfrm>
          <a:prstGeom prst="rect">
            <a:avLst/>
          </a:prstGeom>
          <a:noFill/>
        </p:spPr>
        <p:txBody>
          <a:bodyPr wrap="square" lIns="0" tIns="0" rIns="0" bIns="0" rtlCol="0">
            <a:noAutofit/>
          </a:bodyPr>
          <a:lstStyle/>
          <a:p>
            <a:pPr algn="l">
              <a:lnSpc>
                <a:spcPct val="150000"/>
              </a:lnSpc>
              <a:spcAft>
                <a:spcPts val="600"/>
              </a:spcAft>
            </a:pPr>
            <a:r>
              <a:rPr lang="en-AU" sz="1200" dirty="0">
                <a:solidFill>
                  <a:schemeClr val="bg1"/>
                </a:solidFill>
              </a:rPr>
              <a:t>The copyright material published in this resource is subject to the </a:t>
            </a:r>
            <a:r>
              <a:rPr lang="en-AU" sz="1200" i="1" dirty="0">
                <a:solidFill>
                  <a:schemeClr val="bg1"/>
                </a:solidFill>
              </a:rPr>
              <a:t>Copyright Act 1968</a:t>
            </a:r>
            <a:r>
              <a:rPr lang="en-AU" sz="1200" dirty="0">
                <a:solidFill>
                  <a:schemeClr val="bg1"/>
                </a:solidFill>
              </a:rPr>
              <a:t> (Cth) and is owned by the NSW Department of Education or, where indicated, by a party other than the NSW Department of Education (third-party material).</a:t>
            </a:r>
          </a:p>
          <a:p>
            <a:pPr algn="l">
              <a:lnSpc>
                <a:spcPct val="150000"/>
              </a:lnSpc>
              <a:spcAft>
                <a:spcPts val="600"/>
              </a:spcAft>
            </a:pPr>
            <a:r>
              <a:rPr lang="en-AU" sz="1200" dirty="0">
                <a:solidFill>
                  <a:schemeClr val="bg1"/>
                </a:solidFill>
              </a:rPr>
              <a:t>Copyright material available in this resource and owned by the NSW Department of Education is licensed under a </a:t>
            </a:r>
            <a:r>
              <a:rPr lang="en-AU" sz="1200" dirty="0">
                <a:solidFill>
                  <a:schemeClr val="accent4"/>
                </a:solidFill>
                <a:hlinkClick r:id="rId2">
                  <a:extLst>
                    <a:ext uri="{A12FA001-AC4F-418D-AE19-62706E023703}">
                      <ahyp:hlinkClr xmlns:ahyp="http://schemas.microsoft.com/office/drawing/2018/hyperlinkcolor" val="tx"/>
                    </a:ext>
                  </a:extLst>
                </a:hlinkClick>
              </a:rPr>
              <a:t>Creative Commons Attribution 4.0 International (CC BY 4.0) license</a:t>
            </a:r>
            <a:r>
              <a:rPr lang="en-AU" sz="1200" dirty="0">
                <a:solidFill>
                  <a:schemeClr val="bg1"/>
                </a:solidFill>
              </a:rPr>
              <a:t>.</a:t>
            </a:r>
          </a:p>
          <a:p>
            <a:pPr algn="l">
              <a:lnSpc>
                <a:spcPct val="150000"/>
              </a:lnSpc>
              <a:spcAft>
                <a:spcPts val="600"/>
              </a:spcAft>
            </a:pPr>
            <a:r>
              <a:rPr lang="en-AU" sz="1200" dirty="0">
                <a:solidFill>
                  <a:schemeClr val="bg1"/>
                </a:solidFill>
              </a:rPr>
              <a:t>This license allows you to share and adapt the material for any purpose, even commercially.</a:t>
            </a:r>
          </a:p>
          <a:p>
            <a:pPr algn="l">
              <a:lnSpc>
                <a:spcPct val="150000"/>
              </a:lnSpc>
              <a:spcAft>
                <a:spcPts val="600"/>
              </a:spcAft>
            </a:pPr>
            <a:r>
              <a:rPr lang="en-AU" sz="1200" dirty="0">
                <a:solidFill>
                  <a:schemeClr val="bg1"/>
                </a:solidFill>
              </a:rPr>
              <a:t>Attribution should be given to © State of New South Wales (Department of Education), 2024.</a:t>
            </a:r>
          </a:p>
          <a:p>
            <a:pPr algn="l">
              <a:lnSpc>
                <a:spcPct val="150000"/>
              </a:lnSpc>
            </a:pPr>
            <a:r>
              <a:rPr lang="en-AU" sz="1200" dirty="0">
                <a:solidFill>
                  <a:schemeClr val="bg1"/>
                </a:solidFill>
              </a:rPr>
              <a:t>Material in this resource not available under a Creative Commons license:</a:t>
            </a:r>
          </a:p>
          <a:p>
            <a:pPr marL="171450" indent="-171450" algn="l">
              <a:lnSpc>
                <a:spcPct val="150000"/>
              </a:lnSpc>
              <a:buFont typeface="Arial" panose="020B0604020202020204" pitchFamily="34" charset="0"/>
              <a:buChar char="•"/>
            </a:pPr>
            <a:r>
              <a:rPr lang="en-AU" sz="1200" dirty="0">
                <a:solidFill>
                  <a:schemeClr val="bg1"/>
                </a:solidFill>
              </a:rPr>
              <a:t>the NSW Department of Education logo, other logos and trademark-protected material</a:t>
            </a:r>
          </a:p>
          <a:p>
            <a:pPr marL="171450" indent="-171450" algn="l">
              <a:lnSpc>
                <a:spcPct val="150000"/>
              </a:lnSpc>
              <a:buFont typeface="Arial" panose="020B0604020202020204" pitchFamily="34" charset="0"/>
              <a:buChar char="•"/>
            </a:pPr>
            <a:r>
              <a:rPr lang="en-AU" sz="1200" dirty="0">
                <a:solidFill>
                  <a:schemeClr val="bg1"/>
                </a:solidFill>
              </a:rPr>
              <a:t>Material owned by a third party that has been reproduced with permission. You will need to obtain permission from the third party to reuse its material. </a:t>
            </a:r>
          </a:p>
          <a:p>
            <a:pPr algn="l">
              <a:lnSpc>
                <a:spcPct val="150000"/>
              </a:lnSpc>
              <a:spcBef>
                <a:spcPts val="1200"/>
              </a:spcBef>
              <a:spcAft>
                <a:spcPts val="600"/>
              </a:spcAft>
            </a:pPr>
            <a:r>
              <a:rPr lang="en-AU" sz="1200" b="1" dirty="0">
                <a:solidFill>
                  <a:schemeClr val="bg1"/>
                </a:solidFill>
                <a:latin typeface="+mj-lt"/>
              </a:rPr>
              <a:t>Links to third-party material and websites</a:t>
            </a:r>
          </a:p>
          <a:p>
            <a:pPr algn="l">
              <a:lnSpc>
                <a:spcPct val="150000"/>
              </a:lnSpc>
              <a:spcAft>
                <a:spcPts val="600"/>
              </a:spcAft>
            </a:pPr>
            <a:r>
              <a:rPr lang="en-AU" sz="1200" dirty="0">
                <a:solidFill>
                  <a:schemeClr val="bg1"/>
                </a:solidFill>
              </a:rPr>
              <a:t>Please note that the provided (reading/viewing material/list/links/texts) are a suggestion only and implies no endorsement, by the New South Wales Department of Education, of any author, publisher, or book title. School principals and teachers are best placed to assess the suitability of resources that would complement the curriculum and reflect the needs and interests of their students.</a:t>
            </a:r>
          </a:p>
          <a:p>
            <a:pPr algn="l">
              <a:lnSpc>
                <a:spcPct val="150000"/>
              </a:lnSpc>
              <a:spcAft>
                <a:spcPts val="600"/>
              </a:spcAft>
            </a:pPr>
            <a:r>
              <a:rPr lang="en-AU" sz="1200" dirty="0">
                <a:solidFill>
                  <a:schemeClr val="bg1"/>
                </a:solidFill>
              </a:rPr>
              <a:t>If you use the links provided in this document to access a third-party’s website, you acknowledge that the terms of use, including licence terms set out on the third-party’s website apply to the use which may be made of the materials on that third-party website or where permitted by the </a:t>
            </a:r>
            <a:r>
              <a:rPr lang="en-AU" sz="1200" i="1" dirty="0">
                <a:solidFill>
                  <a:schemeClr val="bg1"/>
                </a:solidFill>
              </a:rPr>
              <a:t>Copyright Act 1968 </a:t>
            </a:r>
            <a:r>
              <a:rPr lang="en-AU" sz="1200" dirty="0">
                <a:solidFill>
                  <a:schemeClr val="bg1"/>
                </a:solidFill>
              </a:rPr>
              <a:t>(Cth). The department accepts no responsibility for content on third-party websites. </a:t>
            </a:r>
          </a:p>
        </p:txBody>
      </p:sp>
    </p:spTree>
    <p:extLst>
      <p:ext uri="{BB962C8B-B14F-4D97-AF65-F5344CB8AC3E}">
        <p14:creationId xmlns:p14="http://schemas.microsoft.com/office/powerpoint/2010/main" val="3820411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7E6A87E-8352-0E8F-5677-2D3F86A4C16A}"/>
              </a:ext>
            </a:extLst>
          </p:cNvPr>
          <p:cNvSpPr>
            <a:spLocks noGrp="1"/>
          </p:cNvSpPr>
          <p:nvPr>
            <p:ph type="title"/>
          </p:nvPr>
        </p:nvSpPr>
        <p:spPr/>
        <p:txBody>
          <a:bodyPr/>
          <a:lstStyle/>
          <a:p>
            <a:r>
              <a:rPr lang="en-AU" dirty="0">
                <a:latin typeface="+mj-lt"/>
              </a:rPr>
              <a:t>Learning intentions and success criteria</a:t>
            </a:r>
          </a:p>
        </p:txBody>
      </p:sp>
      <p:sp>
        <p:nvSpPr>
          <p:cNvPr id="3" name="TextBox 2">
            <a:extLst>
              <a:ext uri="{FF2B5EF4-FFF2-40B4-BE49-F238E27FC236}">
                <a16:creationId xmlns:a16="http://schemas.microsoft.com/office/drawing/2014/main" id="{DF637BA9-DB5E-2457-A795-0B300DBA6F82}"/>
              </a:ext>
            </a:extLst>
          </p:cNvPr>
          <p:cNvSpPr txBox="1"/>
          <p:nvPr/>
        </p:nvSpPr>
        <p:spPr>
          <a:xfrm>
            <a:off x="370416" y="1894417"/>
            <a:ext cx="11303000" cy="4559582"/>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nSpc>
                <a:spcPct val="150000"/>
              </a:lnSpc>
              <a:spcAft>
                <a:spcPts val="1200"/>
              </a:spcAft>
            </a:pPr>
            <a:r>
              <a:rPr lang="en-AU" sz="2000" b="1" dirty="0">
                <a:solidFill>
                  <a:schemeClr val="accent1"/>
                </a:solidFill>
                <a:cs typeface="Arial" panose="020B0604020202020204" pitchFamily="34" charset="0"/>
              </a:rPr>
              <a:t>We are learning to</a:t>
            </a:r>
            <a:r>
              <a:rPr lang="en-AU" sz="2000" b="1" dirty="0">
                <a:solidFill>
                  <a:schemeClr val="accent1"/>
                </a:solidFill>
                <a:ea typeface="+mn-lt"/>
                <a:cs typeface="Arial" panose="020B0604020202020204" pitchFamily="34" charset="0"/>
              </a:rPr>
              <a:t>:</a:t>
            </a:r>
          </a:p>
          <a:p>
            <a:pPr marL="342900" indent="-342900">
              <a:lnSpc>
                <a:spcPct val="150000"/>
              </a:lnSpc>
              <a:spcAft>
                <a:spcPts val="1200"/>
              </a:spcAft>
              <a:buFont typeface="Arial" panose="020B0604020202020204" pitchFamily="34" charset="0"/>
              <a:buChar char="•"/>
            </a:pPr>
            <a:r>
              <a:rPr lang="en-AU" sz="2000" dirty="0">
                <a:cs typeface="Arial" panose="020B0604020202020204" pitchFamily="34" charset="0"/>
              </a:rPr>
              <a:t>understand how to develop a sense of place in setting</a:t>
            </a:r>
          </a:p>
          <a:p>
            <a:pPr marL="342900" indent="-342900">
              <a:lnSpc>
                <a:spcPct val="150000"/>
              </a:lnSpc>
              <a:spcAft>
                <a:spcPts val="1200"/>
              </a:spcAft>
              <a:buFont typeface="Arial" panose="020B0604020202020204" pitchFamily="34" charset="0"/>
              <a:buChar char="•"/>
            </a:pPr>
            <a:r>
              <a:rPr lang="en-AU" sz="2000" dirty="0">
                <a:cs typeface="Arial" panose="020B0604020202020204" pitchFamily="34" charset="0"/>
              </a:rPr>
              <a:t>use codes and conventions of a playscript to write an opening scene that creates a sense of place.</a:t>
            </a:r>
          </a:p>
          <a:p>
            <a:pPr>
              <a:lnSpc>
                <a:spcPct val="150000"/>
              </a:lnSpc>
              <a:spcAft>
                <a:spcPts val="1200"/>
              </a:spcAft>
            </a:pPr>
            <a:r>
              <a:rPr lang="en-AU" sz="2000" b="1" dirty="0">
                <a:solidFill>
                  <a:schemeClr val="accent1"/>
                </a:solidFill>
                <a:cs typeface="Arial" panose="020B0604020202020204" pitchFamily="34" charset="0"/>
              </a:rPr>
              <a:t>We can:</a:t>
            </a:r>
            <a:endParaRPr lang="en-US" sz="2000" dirty="0">
              <a:solidFill>
                <a:schemeClr val="accent1"/>
              </a:solidFill>
              <a:cs typeface="Arial" panose="020B0604020202020204" pitchFamily="34" charset="0"/>
            </a:endParaRPr>
          </a:p>
          <a:p>
            <a:pPr marL="342900" indent="-342900">
              <a:lnSpc>
                <a:spcPct val="150000"/>
              </a:lnSpc>
              <a:spcAft>
                <a:spcPts val="1200"/>
              </a:spcAft>
              <a:buFont typeface="Arial"/>
              <a:buChar char="•"/>
            </a:pPr>
            <a:r>
              <a:rPr lang="en-AU" sz="2000" dirty="0">
                <a:cs typeface="Arial" panose="020B0604020202020204" pitchFamily="34" charset="0"/>
              </a:rPr>
              <a:t>[classroom teacher to insert co-constructed success criteria]</a:t>
            </a:r>
            <a:endParaRPr lang="en-US" sz="2000" dirty="0">
              <a:cs typeface="Arial" panose="020B0604020202020204" pitchFamily="34" charset="0"/>
            </a:endParaRPr>
          </a:p>
          <a:p>
            <a:pPr marL="342900" indent="-342900">
              <a:lnSpc>
                <a:spcPct val="150000"/>
              </a:lnSpc>
              <a:spcAft>
                <a:spcPts val="1200"/>
              </a:spcAft>
              <a:buFont typeface="Arial"/>
              <a:buChar char="•"/>
            </a:pPr>
            <a:r>
              <a:rPr lang="en-AU" sz="2000" dirty="0">
                <a:ea typeface="+mn-lt"/>
                <a:cs typeface="Arial" panose="020B0604020202020204" pitchFamily="34" charset="0"/>
              </a:rPr>
              <a:t>[classroom teacher to insert co-constructed success criteria]</a:t>
            </a:r>
            <a:endParaRPr lang="en-US" sz="2000" dirty="0">
              <a:ea typeface="+mn-lt"/>
              <a:cs typeface="Arial" panose="020B0604020202020204" pitchFamily="34" charset="0"/>
            </a:endParaRPr>
          </a:p>
          <a:p>
            <a:pPr marL="342900" indent="-342900">
              <a:lnSpc>
                <a:spcPct val="150000"/>
              </a:lnSpc>
              <a:spcAft>
                <a:spcPts val="1200"/>
              </a:spcAft>
              <a:buFont typeface="Arial"/>
              <a:buChar char="•"/>
            </a:pPr>
            <a:r>
              <a:rPr lang="en-AU" sz="2000" dirty="0">
                <a:ea typeface="+mn-lt"/>
                <a:cs typeface="Arial" panose="020B0604020202020204" pitchFamily="34" charset="0"/>
              </a:rPr>
              <a:t>[classroom teacher to insert co-constructed success criteria].</a:t>
            </a:r>
            <a:endParaRPr lang="en-AU" dirty="0">
              <a:cs typeface="Arial" panose="020B0604020202020204" pitchFamily="34" charset="0"/>
            </a:endParaRPr>
          </a:p>
        </p:txBody>
      </p:sp>
      <p:sp>
        <p:nvSpPr>
          <p:cNvPr id="2" name="Slide Number Placeholder 1">
            <a:extLst>
              <a:ext uri="{FF2B5EF4-FFF2-40B4-BE49-F238E27FC236}">
                <a16:creationId xmlns:a16="http://schemas.microsoft.com/office/drawing/2014/main" id="{19C0759C-7815-62EE-E606-EBC3C273B189}"/>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4</a:t>
            </a:fld>
            <a:endParaRPr lang="en-AU" dirty="0"/>
          </a:p>
        </p:txBody>
      </p:sp>
    </p:spTree>
    <p:extLst>
      <p:ext uri="{BB962C8B-B14F-4D97-AF65-F5344CB8AC3E}">
        <p14:creationId xmlns:p14="http://schemas.microsoft.com/office/powerpoint/2010/main" val="36489671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7346830-A0C7-9D95-31DC-A77B445F770B}"/>
              </a:ext>
            </a:extLst>
          </p:cNvPr>
          <p:cNvSpPr>
            <a:spLocks noGrp="1"/>
          </p:cNvSpPr>
          <p:nvPr>
            <p:ph type="title"/>
          </p:nvPr>
        </p:nvSpPr>
        <p:spPr>
          <a:xfrm>
            <a:off x="360000" y="360000"/>
            <a:ext cx="11484000" cy="545601"/>
          </a:xfrm>
        </p:spPr>
        <p:txBody>
          <a:bodyPr/>
          <a:lstStyle/>
          <a:p>
            <a:r>
              <a:rPr lang="en-GB" dirty="0"/>
              <a:t>Lessons</a:t>
            </a:r>
          </a:p>
        </p:txBody>
      </p:sp>
      <p:grpSp>
        <p:nvGrpSpPr>
          <p:cNvPr id="14" name="1. Developing setting" descr="1. Developing setting">
            <a:extLst>
              <a:ext uri="{FF2B5EF4-FFF2-40B4-BE49-F238E27FC236}">
                <a16:creationId xmlns:a16="http://schemas.microsoft.com/office/drawing/2014/main" id="{5F22FD6C-769F-D848-1FAC-B67835E32F68}"/>
              </a:ext>
            </a:extLst>
          </p:cNvPr>
          <p:cNvGrpSpPr/>
          <p:nvPr/>
        </p:nvGrpSpPr>
        <p:grpSpPr>
          <a:xfrm>
            <a:off x="250229" y="1157188"/>
            <a:ext cx="6994632" cy="1264982"/>
            <a:chOff x="250229" y="1157188"/>
            <a:chExt cx="6994632" cy="1264982"/>
          </a:xfrm>
        </p:grpSpPr>
        <p:sp>
          <p:nvSpPr>
            <p:cNvPr id="2" name="Rectangle: Rounded Corners 1">
              <a:extLst>
                <a:ext uri="{FF2B5EF4-FFF2-40B4-BE49-F238E27FC236}">
                  <a16:creationId xmlns:a16="http://schemas.microsoft.com/office/drawing/2014/main" id="{935D5059-5790-C707-5987-84856AF04ADB}"/>
                </a:ext>
                <a:ext uri="{C183D7F6-B498-43B3-948B-1728B52AA6E4}">
                  <adec:decorative xmlns:adec="http://schemas.microsoft.com/office/drawing/2017/decorative" val="1"/>
                </a:ext>
              </a:extLst>
            </p:cNvPr>
            <p:cNvSpPr/>
            <p:nvPr/>
          </p:nvSpPr>
          <p:spPr>
            <a:xfrm>
              <a:off x="947316" y="1215346"/>
              <a:ext cx="6297545" cy="1153169"/>
            </a:xfrm>
            <a:prstGeom prst="roundRect">
              <a:avLst>
                <a:gd name="adj" fmla="val 17256"/>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marL="722313"/>
              <a:r>
                <a:rPr lang="en-GB" sz="2000" b="1" dirty="0">
                  <a:solidFill>
                    <a:schemeClr val="accent1"/>
                  </a:solidFill>
                  <a:latin typeface="Arial" panose="020B0604020202020204" pitchFamily="34" charset="0"/>
                  <a:cs typeface="Arial" panose="020B0604020202020204" pitchFamily="34" charset="0"/>
                </a:rPr>
                <a:t>Developing setting </a:t>
              </a:r>
            </a:p>
          </p:txBody>
        </p:sp>
        <p:sp>
          <p:nvSpPr>
            <p:cNvPr id="5" name="Oval 4">
              <a:hlinkClick r:id="" action="ppaction://noaction"/>
              <a:extLst>
                <a:ext uri="{FF2B5EF4-FFF2-40B4-BE49-F238E27FC236}">
                  <a16:creationId xmlns:a16="http://schemas.microsoft.com/office/drawing/2014/main" id="{56ACB92F-8289-CC4B-BE5A-A661A0C94E17}"/>
                </a:ext>
              </a:extLst>
            </p:cNvPr>
            <p:cNvSpPr/>
            <p:nvPr/>
          </p:nvSpPr>
          <p:spPr>
            <a:xfrm>
              <a:off x="250229" y="1157188"/>
              <a:ext cx="1264982" cy="1264982"/>
            </a:xfrm>
            <a:prstGeom prst="ellipse">
              <a:avLst/>
            </a:prstGeom>
            <a:solidFill>
              <a:schemeClr val="accent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algn="ctr"/>
              <a:r>
                <a:rPr lang="en-AU" sz="3000" b="1" dirty="0">
                  <a:solidFill>
                    <a:schemeClr val="bg1"/>
                  </a:solidFill>
                  <a:latin typeface="Arial" panose="020B0604020202020204" pitchFamily="34" charset="0"/>
                  <a:cs typeface="Arial" panose="020B0604020202020204" pitchFamily="34" charset="0"/>
                  <a:hlinkClick r:id="rId3" action="ppaction://hlinksldjump"/>
                </a:rPr>
                <a:t>1</a:t>
              </a:r>
              <a:endParaRPr lang="en-AU" sz="3000" b="1" dirty="0">
                <a:solidFill>
                  <a:schemeClr val="bg1"/>
                </a:solidFill>
                <a:latin typeface="Arial" panose="020B0604020202020204" pitchFamily="34" charset="0"/>
                <a:cs typeface="Arial" panose="020B0604020202020204" pitchFamily="34" charset="0"/>
              </a:endParaRPr>
            </a:p>
          </p:txBody>
        </p:sp>
      </p:grpSp>
      <p:grpSp>
        <p:nvGrpSpPr>
          <p:cNvPr id="15" name="2. Creating a sense of place" descr="2. Creating a sense of place">
            <a:extLst>
              <a:ext uri="{FF2B5EF4-FFF2-40B4-BE49-F238E27FC236}">
                <a16:creationId xmlns:a16="http://schemas.microsoft.com/office/drawing/2014/main" id="{C03FF889-C106-B137-F1B4-E5D29B31AE5E}"/>
              </a:ext>
            </a:extLst>
          </p:cNvPr>
          <p:cNvGrpSpPr/>
          <p:nvPr/>
        </p:nvGrpSpPr>
        <p:grpSpPr>
          <a:xfrm>
            <a:off x="250229" y="2498249"/>
            <a:ext cx="6994632" cy="1264982"/>
            <a:chOff x="250229" y="2498249"/>
            <a:chExt cx="6994632" cy="1264982"/>
          </a:xfrm>
        </p:grpSpPr>
        <p:sp>
          <p:nvSpPr>
            <p:cNvPr id="6" name="Rectangle: Rounded Corners 1">
              <a:extLst>
                <a:ext uri="{FF2B5EF4-FFF2-40B4-BE49-F238E27FC236}">
                  <a16:creationId xmlns:a16="http://schemas.microsoft.com/office/drawing/2014/main" id="{614D3546-9418-E979-520F-D7BFDF84E127}"/>
                </a:ext>
                <a:ext uri="{C183D7F6-B498-43B3-948B-1728B52AA6E4}">
                  <adec:decorative xmlns:adec="http://schemas.microsoft.com/office/drawing/2017/decorative" val="1"/>
                </a:ext>
              </a:extLst>
            </p:cNvPr>
            <p:cNvSpPr/>
            <p:nvPr/>
          </p:nvSpPr>
          <p:spPr>
            <a:xfrm>
              <a:off x="947316" y="2555422"/>
              <a:ext cx="6297545" cy="1153169"/>
            </a:xfrm>
            <a:prstGeom prst="roundRect">
              <a:avLst>
                <a:gd name="adj" fmla="val 17256"/>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marL="722313"/>
              <a:r>
                <a:rPr lang="en-GB" sz="2000" b="1" dirty="0">
                  <a:solidFill>
                    <a:schemeClr val="accent1"/>
                  </a:solidFill>
                  <a:latin typeface="Arial" panose="020B0604020202020204" pitchFamily="34" charset="0"/>
                  <a:cs typeface="Arial" panose="020B0604020202020204" pitchFamily="34" charset="0"/>
                </a:rPr>
                <a:t>Creating a sense of place</a:t>
              </a:r>
            </a:p>
          </p:txBody>
        </p:sp>
        <p:sp>
          <p:nvSpPr>
            <p:cNvPr id="21" name="Oval 20">
              <a:hlinkClick r:id="" action="ppaction://noaction"/>
              <a:extLst>
                <a:ext uri="{FF2B5EF4-FFF2-40B4-BE49-F238E27FC236}">
                  <a16:creationId xmlns:a16="http://schemas.microsoft.com/office/drawing/2014/main" id="{D0A190BE-2B0B-2729-4549-D63712793CC2}"/>
                </a:ext>
              </a:extLst>
            </p:cNvPr>
            <p:cNvSpPr/>
            <p:nvPr/>
          </p:nvSpPr>
          <p:spPr>
            <a:xfrm>
              <a:off x="250229" y="2498249"/>
              <a:ext cx="1264982" cy="1264982"/>
            </a:xfrm>
            <a:prstGeom prst="ellipse">
              <a:avLst/>
            </a:prstGeom>
            <a:solidFill>
              <a:schemeClr val="accent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algn="ctr"/>
              <a:r>
                <a:rPr lang="en-AU" sz="3000" b="1" dirty="0">
                  <a:solidFill>
                    <a:schemeClr val="bg1"/>
                  </a:solidFill>
                  <a:latin typeface="Arial" panose="020B0604020202020204" pitchFamily="34" charset="0"/>
                  <a:cs typeface="Arial" panose="020B0604020202020204" pitchFamily="34" charset="0"/>
                  <a:hlinkClick r:id="rId4" action="ppaction://hlinksldjump"/>
                </a:rPr>
                <a:t>2</a:t>
              </a:r>
              <a:endParaRPr lang="en-AU" sz="3000" b="1" dirty="0">
                <a:solidFill>
                  <a:schemeClr val="bg1"/>
                </a:solidFill>
                <a:latin typeface="Arial" panose="020B0604020202020204" pitchFamily="34" charset="0"/>
                <a:cs typeface="Arial" panose="020B0604020202020204" pitchFamily="34" charset="0"/>
              </a:endParaRPr>
            </a:p>
          </p:txBody>
        </p:sp>
      </p:grpSp>
      <p:grpSp>
        <p:nvGrpSpPr>
          <p:cNvPr id="16" name="3. Using dialogue to create a sense of place" descr="3. Using dialogue to create a sense of place">
            <a:extLst>
              <a:ext uri="{FF2B5EF4-FFF2-40B4-BE49-F238E27FC236}">
                <a16:creationId xmlns:a16="http://schemas.microsoft.com/office/drawing/2014/main" id="{44FBB074-7877-DF30-2783-B9B80FCF9394}"/>
              </a:ext>
            </a:extLst>
          </p:cNvPr>
          <p:cNvGrpSpPr/>
          <p:nvPr/>
        </p:nvGrpSpPr>
        <p:grpSpPr>
          <a:xfrm>
            <a:off x="250229" y="3839310"/>
            <a:ext cx="6994632" cy="1264982"/>
            <a:chOff x="250229" y="3839310"/>
            <a:chExt cx="6994632" cy="1264982"/>
          </a:xfrm>
        </p:grpSpPr>
        <p:sp>
          <p:nvSpPr>
            <p:cNvPr id="8" name="Rectangle: Rounded Corners 1">
              <a:extLst>
                <a:ext uri="{FF2B5EF4-FFF2-40B4-BE49-F238E27FC236}">
                  <a16:creationId xmlns:a16="http://schemas.microsoft.com/office/drawing/2014/main" id="{A42A0B08-FDAB-60DA-0700-C5DE5B9BCD8F}"/>
                </a:ext>
                <a:ext uri="{C183D7F6-B498-43B3-948B-1728B52AA6E4}">
                  <adec:decorative xmlns:adec="http://schemas.microsoft.com/office/drawing/2017/decorative" val="1"/>
                </a:ext>
              </a:extLst>
            </p:cNvPr>
            <p:cNvSpPr/>
            <p:nvPr/>
          </p:nvSpPr>
          <p:spPr>
            <a:xfrm>
              <a:off x="947316" y="3872052"/>
              <a:ext cx="6297545" cy="1153169"/>
            </a:xfrm>
            <a:prstGeom prst="roundRect">
              <a:avLst>
                <a:gd name="adj" fmla="val 17256"/>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marL="722313"/>
              <a:r>
                <a:rPr lang="en-GB" sz="2000" b="1" dirty="0">
                  <a:solidFill>
                    <a:schemeClr val="accent1"/>
                  </a:solidFill>
                  <a:latin typeface="Arial" panose="020B0604020202020204" pitchFamily="34" charset="0"/>
                  <a:cs typeface="Arial" panose="020B0604020202020204" pitchFamily="34" charset="0"/>
                </a:rPr>
                <a:t>Using dialogue to create a sense of place</a:t>
              </a:r>
            </a:p>
          </p:txBody>
        </p:sp>
        <p:sp>
          <p:nvSpPr>
            <p:cNvPr id="24" name="Oval 23">
              <a:hlinkClick r:id="" action="ppaction://noaction"/>
              <a:extLst>
                <a:ext uri="{FF2B5EF4-FFF2-40B4-BE49-F238E27FC236}">
                  <a16:creationId xmlns:a16="http://schemas.microsoft.com/office/drawing/2014/main" id="{A6DDAD40-805E-049F-39FC-55094C6BA103}"/>
                </a:ext>
              </a:extLst>
            </p:cNvPr>
            <p:cNvSpPr/>
            <p:nvPr/>
          </p:nvSpPr>
          <p:spPr>
            <a:xfrm>
              <a:off x="250229" y="3839310"/>
              <a:ext cx="1264982" cy="1264982"/>
            </a:xfrm>
            <a:prstGeom prst="ellipse">
              <a:avLst/>
            </a:prstGeom>
            <a:solidFill>
              <a:schemeClr val="accent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algn="ctr"/>
              <a:r>
                <a:rPr lang="en-AU" sz="3000" b="1" dirty="0">
                  <a:solidFill>
                    <a:schemeClr val="bg1"/>
                  </a:solidFill>
                  <a:latin typeface="Arial" panose="020B0604020202020204" pitchFamily="34" charset="0"/>
                  <a:cs typeface="Arial" panose="020B0604020202020204" pitchFamily="34" charset="0"/>
                  <a:hlinkClick r:id="rId5" action="ppaction://hlinksldjump"/>
                </a:rPr>
                <a:t>3</a:t>
              </a:r>
              <a:endParaRPr lang="en-AU" sz="3000" b="1" dirty="0">
                <a:solidFill>
                  <a:schemeClr val="bg1"/>
                </a:solidFill>
                <a:latin typeface="Arial" panose="020B0604020202020204" pitchFamily="34" charset="0"/>
                <a:cs typeface="Arial" panose="020B0604020202020204" pitchFamily="34" charset="0"/>
              </a:endParaRPr>
            </a:p>
          </p:txBody>
        </p:sp>
      </p:grpSp>
      <p:grpSp>
        <p:nvGrpSpPr>
          <p:cNvPr id="17" name="4. Applying skills to a playscript" descr="4. Applying skills to a playscript&#10;">
            <a:extLst>
              <a:ext uri="{FF2B5EF4-FFF2-40B4-BE49-F238E27FC236}">
                <a16:creationId xmlns:a16="http://schemas.microsoft.com/office/drawing/2014/main" id="{4F4BBED3-FB77-9469-801D-B6F5FAEECC11}"/>
              </a:ext>
            </a:extLst>
          </p:cNvPr>
          <p:cNvGrpSpPr/>
          <p:nvPr/>
        </p:nvGrpSpPr>
        <p:grpSpPr>
          <a:xfrm>
            <a:off x="250229" y="5180370"/>
            <a:ext cx="6994632" cy="1264982"/>
            <a:chOff x="250229" y="5180370"/>
            <a:chExt cx="6994632" cy="1264982"/>
          </a:xfrm>
        </p:grpSpPr>
        <p:sp>
          <p:nvSpPr>
            <p:cNvPr id="9" name="Rectangle: Rounded Corners 1">
              <a:extLst>
                <a:ext uri="{FF2B5EF4-FFF2-40B4-BE49-F238E27FC236}">
                  <a16:creationId xmlns:a16="http://schemas.microsoft.com/office/drawing/2014/main" id="{5377BBD7-6037-3E2E-ED39-5C6F23C1C33C}"/>
                </a:ext>
                <a:ext uri="{C183D7F6-B498-43B3-948B-1728B52AA6E4}">
                  <adec:decorative xmlns:adec="http://schemas.microsoft.com/office/drawing/2017/decorative" val="1"/>
                </a:ext>
              </a:extLst>
            </p:cNvPr>
            <p:cNvSpPr/>
            <p:nvPr/>
          </p:nvSpPr>
          <p:spPr>
            <a:xfrm>
              <a:off x="947316" y="5247295"/>
              <a:ext cx="6297545" cy="1153169"/>
            </a:xfrm>
            <a:prstGeom prst="roundRect">
              <a:avLst>
                <a:gd name="adj" fmla="val 17256"/>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marL="722313"/>
              <a:r>
                <a:rPr lang="en-GB" sz="2000" b="1" dirty="0">
                  <a:solidFill>
                    <a:schemeClr val="accent1"/>
                  </a:solidFill>
                  <a:latin typeface="Arial" panose="020B0604020202020204" pitchFamily="34" charset="0"/>
                  <a:cs typeface="Arial" panose="020B0604020202020204" pitchFamily="34" charset="0"/>
                </a:rPr>
                <a:t>Applying skills to a playscript</a:t>
              </a:r>
            </a:p>
          </p:txBody>
        </p:sp>
        <p:sp>
          <p:nvSpPr>
            <p:cNvPr id="27" name="Oval 26">
              <a:hlinkClick r:id="" action="ppaction://noaction"/>
              <a:extLst>
                <a:ext uri="{FF2B5EF4-FFF2-40B4-BE49-F238E27FC236}">
                  <a16:creationId xmlns:a16="http://schemas.microsoft.com/office/drawing/2014/main" id="{30E4BF03-C9A7-EAE3-FC01-51CE829A6E7A}"/>
                </a:ext>
              </a:extLst>
            </p:cNvPr>
            <p:cNvSpPr/>
            <p:nvPr/>
          </p:nvSpPr>
          <p:spPr>
            <a:xfrm>
              <a:off x="250229" y="5180370"/>
              <a:ext cx="1264982" cy="1264982"/>
            </a:xfrm>
            <a:prstGeom prst="ellipse">
              <a:avLst/>
            </a:prstGeom>
            <a:solidFill>
              <a:schemeClr val="accent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algn="ctr"/>
              <a:r>
                <a:rPr lang="en-AU" sz="3000" b="1" dirty="0">
                  <a:solidFill>
                    <a:schemeClr val="bg1"/>
                  </a:solidFill>
                  <a:latin typeface="Arial" panose="020B0604020202020204" pitchFamily="34" charset="0"/>
                  <a:cs typeface="Arial" panose="020B0604020202020204" pitchFamily="34" charset="0"/>
                  <a:hlinkClick r:id="rId6" action="ppaction://hlinksldjump"/>
                </a:rPr>
                <a:t>4</a:t>
              </a:r>
              <a:endParaRPr lang="en-AU" sz="3000" b="1" dirty="0">
                <a:solidFill>
                  <a:schemeClr val="bg1"/>
                </a:solidFill>
                <a:latin typeface="Arial" panose="020B0604020202020204" pitchFamily="34" charset="0"/>
                <a:cs typeface="Arial" panose="020B0604020202020204" pitchFamily="34" charset="0"/>
              </a:endParaRPr>
            </a:p>
          </p:txBody>
        </p:sp>
      </p:grpSp>
      <p:sp>
        <p:nvSpPr>
          <p:cNvPr id="3" name="Slide Number Placeholder 2">
            <a:extLst>
              <a:ext uri="{FF2B5EF4-FFF2-40B4-BE49-F238E27FC236}">
                <a16:creationId xmlns:a16="http://schemas.microsoft.com/office/drawing/2014/main" id="{ECB95D0D-4DB2-95D7-03B3-689505E4E1BC}"/>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5</a:t>
            </a:fld>
            <a:endParaRPr lang="en-AU" dirty="0"/>
          </a:p>
        </p:txBody>
      </p:sp>
    </p:spTree>
    <p:extLst>
      <p:ext uri="{BB962C8B-B14F-4D97-AF65-F5344CB8AC3E}">
        <p14:creationId xmlns:p14="http://schemas.microsoft.com/office/powerpoint/2010/main" val="898506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9800255-62C7-52FC-7626-3B3FEBADF4CA}"/>
              </a:ext>
            </a:extLst>
          </p:cNvPr>
          <p:cNvSpPr>
            <a:spLocks noGrp="1"/>
          </p:cNvSpPr>
          <p:nvPr>
            <p:ph type="ctrTitle"/>
          </p:nvPr>
        </p:nvSpPr>
        <p:spPr/>
        <p:txBody>
          <a:bodyPr/>
          <a:lstStyle/>
          <a:p>
            <a:r>
              <a:rPr lang="en-AU" dirty="0">
                <a:latin typeface="+mj-lt"/>
              </a:rPr>
              <a:t>Developing setting</a:t>
            </a:r>
          </a:p>
        </p:txBody>
      </p:sp>
      <p:sp>
        <p:nvSpPr>
          <p:cNvPr id="2" name="Footer">
            <a:extLst>
              <a:ext uri="{FF2B5EF4-FFF2-40B4-BE49-F238E27FC236}">
                <a16:creationId xmlns:a16="http://schemas.microsoft.com/office/drawing/2014/main" id="{AEF78940-67F7-71E3-8BAC-D34472AB66E8}"/>
              </a:ext>
              <a:ext uri="{C183D7F6-B498-43B3-948B-1728B52AA6E4}">
                <adec:decorative xmlns:adec="http://schemas.microsoft.com/office/drawing/2017/decorative" val="0"/>
              </a:ext>
            </a:extLst>
          </p:cNvPr>
          <p:cNvSpPr txBox="1"/>
          <p:nvPr/>
        </p:nvSpPr>
        <p:spPr>
          <a:xfrm>
            <a:off x="539999" y="378769"/>
            <a:ext cx="6101860" cy="307777"/>
          </a:xfrm>
          <a:prstGeom prst="rect">
            <a:avLst/>
          </a:prstGeom>
          <a:noFill/>
        </p:spPr>
        <p:txBody>
          <a:bodyPr wrap="square">
            <a:spAutoFit/>
          </a:bodyPr>
          <a:lstStyle/>
          <a:p>
            <a:r>
              <a:rPr lang="en-AU" sz="1400" dirty="0">
                <a:solidFill>
                  <a:schemeClr val="bg1"/>
                </a:solidFill>
                <a:latin typeface="+mj-lt"/>
              </a:rPr>
              <a:t>NSW Department of Education</a:t>
            </a:r>
            <a:endParaRPr lang="en-US" sz="1400" dirty="0">
              <a:solidFill>
                <a:schemeClr val="bg1"/>
              </a:solidFill>
            </a:endParaRPr>
          </a:p>
        </p:txBody>
      </p:sp>
    </p:spTree>
    <p:extLst>
      <p:ext uri="{BB962C8B-B14F-4D97-AF65-F5344CB8AC3E}">
        <p14:creationId xmlns:p14="http://schemas.microsoft.com/office/powerpoint/2010/main" val="2028193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9800255-62C7-52FC-7626-3B3FEBADF4CA}"/>
              </a:ext>
            </a:extLst>
          </p:cNvPr>
          <p:cNvSpPr>
            <a:spLocks noGrp="1"/>
          </p:cNvSpPr>
          <p:nvPr>
            <p:ph type="ctrTitle"/>
          </p:nvPr>
        </p:nvSpPr>
        <p:spPr/>
        <p:txBody>
          <a:bodyPr/>
          <a:lstStyle/>
          <a:p>
            <a:r>
              <a:rPr lang="en-US" dirty="0">
                <a:cs typeface="Arial" panose="020B0604020202020204" pitchFamily="34" charset="0"/>
              </a:rPr>
              <a:t>Connecting learning </a:t>
            </a:r>
            <a:endParaRPr lang="en-AU" dirty="0">
              <a:cs typeface="Arial" panose="020B0604020202020204" pitchFamily="34" charset="0"/>
            </a:endParaRPr>
          </a:p>
        </p:txBody>
      </p:sp>
      <p:sp>
        <p:nvSpPr>
          <p:cNvPr id="2" name="Footer">
            <a:extLst>
              <a:ext uri="{FF2B5EF4-FFF2-40B4-BE49-F238E27FC236}">
                <a16:creationId xmlns:a16="http://schemas.microsoft.com/office/drawing/2014/main" id="{4100B824-5519-E5DD-D1CF-E5DD185179DD}"/>
              </a:ext>
              <a:ext uri="{C183D7F6-B498-43B3-948B-1728B52AA6E4}">
                <adec:decorative xmlns:adec="http://schemas.microsoft.com/office/drawing/2017/decorative" val="0"/>
              </a:ext>
            </a:extLst>
          </p:cNvPr>
          <p:cNvSpPr txBox="1"/>
          <p:nvPr/>
        </p:nvSpPr>
        <p:spPr>
          <a:xfrm>
            <a:off x="539999" y="378769"/>
            <a:ext cx="6101860" cy="307777"/>
          </a:xfrm>
          <a:prstGeom prst="rect">
            <a:avLst/>
          </a:prstGeom>
          <a:noFill/>
        </p:spPr>
        <p:txBody>
          <a:bodyPr wrap="square">
            <a:spAutoFit/>
          </a:bodyPr>
          <a:lstStyle/>
          <a:p>
            <a:r>
              <a:rPr lang="en-AU" sz="1400" dirty="0">
                <a:solidFill>
                  <a:schemeClr val="bg1"/>
                </a:solidFill>
                <a:latin typeface="+mj-lt"/>
              </a:rPr>
              <a:t>NSW Department of Education</a:t>
            </a:r>
            <a:endParaRPr lang="en-US" sz="1400" dirty="0">
              <a:solidFill>
                <a:schemeClr val="bg1"/>
              </a:solidFill>
            </a:endParaRPr>
          </a:p>
        </p:txBody>
      </p:sp>
    </p:spTree>
    <p:extLst>
      <p:ext uri="{BB962C8B-B14F-4D97-AF65-F5344CB8AC3E}">
        <p14:creationId xmlns:p14="http://schemas.microsoft.com/office/powerpoint/2010/main" val="4057251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348BF457-4C25-4E7B-A9E9-66A25363E959}"/>
              </a:ext>
            </a:extLst>
          </p:cNvPr>
          <p:cNvSpPr>
            <a:spLocks noGrp="1"/>
          </p:cNvSpPr>
          <p:nvPr>
            <p:ph type="title"/>
          </p:nvPr>
        </p:nvSpPr>
        <p:spPr>
          <a:xfrm>
            <a:off x="359999" y="360000"/>
            <a:ext cx="11483999" cy="545601"/>
          </a:xfrm>
        </p:spPr>
        <p:txBody>
          <a:bodyPr/>
          <a:lstStyle/>
          <a:p>
            <a:r>
              <a:rPr lang="en-AU" dirty="0">
                <a:latin typeface="+mj-lt"/>
              </a:rPr>
              <a:t>What is setting?</a:t>
            </a:r>
          </a:p>
        </p:txBody>
      </p:sp>
      <p:sp>
        <p:nvSpPr>
          <p:cNvPr id="13" name="Text Placeholder 12">
            <a:extLst>
              <a:ext uri="{FF2B5EF4-FFF2-40B4-BE49-F238E27FC236}">
                <a16:creationId xmlns:a16="http://schemas.microsoft.com/office/drawing/2014/main" id="{8AAB25FA-A5B5-093F-A0C9-EAE7963EEB09}"/>
              </a:ext>
            </a:extLst>
          </p:cNvPr>
          <p:cNvSpPr>
            <a:spLocks noGrp="1"/>
          </p:cNvSpPr>
          <p:nvPr>
            <p:ph type="body" sz="quarter" idx="18"/>
          </p:nvPr>
        </p:nvSpPr>
        <p:spPr>
          <a:xfrm>
            <a:off x="360000" y="982520"/>
            <a:ext cx="11483998" cy="356423"/>
          </a:xfrm>
        </p:spPr>
        <p:txBody>
          <a:bodyPr/>
          <a:lstStyle/>
          <a:p>
            <a:r>
              <a:rPr lang="en-AU" dirty="0">
                <a:latin typeface="+mj-lt"/>
              </a:rPr>
              <a:t>Breaking it down</a:t>
            </a:r>
          </a:p>
        </p:txBody>
      </p:sp>
      <p:sp>
        <p:nvSpPr>
          <p:cNvPr id="12" name="Text Placeholder 11">
            <a:extLst>
              <a:ext uri="{FF2B5EF4-FFF2-40B4-BE49-F238E27FC236}">
                <a16:creationId xmlns:a16="http://schemas.microsoft.com/office/drawing/2014/main" id="{02C3478F-FB08-D7AF-5F27-8D143FA97D4C}"/>
              </a:ext>
            </a:extLst>
          </p:cNvPr>
          <p:cNvSpPr>
            <a:spLocks noGrp="1"/>
          </p:cNvSpPr>
          <p:nvPr>
            <p:ph type="body" sz="quarter" idx="17"/>
          </p:nvPr>
        </p:nvSpPr>
        <p:spPr/>
        <p:txBody>
          <a:bodyPr/>
          <a:lstStyle/>
          <a:p>
            <a:r>
              <a:rPr lang="en-AU" b="1" dirty="0">
                <a:latin typeface="+mn-lt"/>
              </a:rPr>
              <a:t>Setting</a:t>
            </a:r>
            <a:r>
              <a:rPr lang="en-AU" dirty="0">
                <a:latin typeface="+mn-lt"/>
              </a:rPr>
              <a:t> is the time and place of a story – the </a:t>
            </a:r>
            <a:r>
              <a:rPr lang="en-AU" i="1" dirty="0">
                <a:latin typeface="+mn-lt"/>
              </a:rPr>
              <a:t>when</a:t>
            </a:r>
            <a:r>
              <a:rPr lang="en-AU" dirty="0">
                <a:latin typeface="+mn-lt"/>
              </a:rPr>
              <a:t> and </a:t>
            </a:r>
            <a:r>
              <a:rPr lang="en-AU" i="1" dirty="0">
                <a:latin typeface="+mn-lt"/>
              </a:rPr>
              <a:t>where</a:t>
            </a:r>
            <a:r>
              <a:rPr lang="en-AU" dirty="0">
                <a:latin typeface="+mn-lt"/>
              </a:rPr>
              <a:t>. It helps the responder understand:</a:t>
            </a:r>
          </a:p>
          <a:p>
            <a:pPr marL="342900" indent="-342900">
              <a:buFont typeface="Arial" panose="020B0604020202020204" pitchFamily="34" charset="0"/>
              <a:buChar char="•"/>
            </a:pPr>
            <a:r>
              <a:rPr lang="en-AU" dirty="0">
                <a:latin typeface="+mn-lt"/>
              </a:rPr>
              <a:t>the physical location of the plot events (where it is happening)</a:t>
            </a:r>
          </a:p>
          <a:p>
            <a:pPr marL="342900" indent="-342900">
              <a:buFont typeface="Arial" panose="020B0604020202020204" pitchFamily="34" charset="0"/>
              <a:buChar char="•"/>
            </a:pPr>
            <a:r>
              <a:rPr lang="en-AU" dirty="0">
                <a:latin typeface="+mn-lt"/>
              </a:rPr>
              <a:t>the time period when the events are happening (when it is happening)</a:t>
            </a:r>
          </a:p>
          <a:p>
            <a:pPr marL="342900" indent="-342900">
              <a:buFont typeface="Arial" panose="020B0604020202020204" pitchFamily="34" charset="0"/>
              <a:buChar char="•"/>
            </a:pPr>
            <a:r>
              <a:rPr lang="en-AU" dirty="0">
                <a:latin typeface="+mn-lt"/>
              </a:rPr>
              <a:t>the cultural beliefs of the characters (why they do what they do).</a:t>
            </a:r>
          </a:p>
        </p:txBody>
      </p:sp>
      <p:sp>
        <p:nvSpPr>
          <p:cNvPr id="3" name="Slide Number Placeholder 2">
            <a:extLst>
              <a:ext uri="{FF2B5EF4-FFF2-40B4-BE49-F238E27FC236}">
                <a16:creationId xmlns:a16="http://schemas.microsoft.com/office/drawing/2014/main" id="{29857EE9-3066-32FD-277A-0349DC739562}"/>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8</a:t>
            </a:fld>
            <a:endParaRPr lang="en-AU" dirty="0"/>
          </a:p>
        </p:txBody>
      </p:sp>
    </p:spTree>
    <p:extLst>
      <p:ext uri="{BB962C8B-B14F-4D97-AF65-F5344CB8AC3E}">
        <p14:creationId xmlns:p14="http://schemas.microsoft.com/office/powerpoint/2010/main" val="2031742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C69B4ED-C190-0D50-D68B-A624ABE6A280}"/>
              </a:ext>
            </a:extLst>
          </p:cNvPr>
          <p:cNvSpPr>
            <a:spLocks noGrp="1"/>
          </p:cNvSpPr>
          <p:nvPr>
            <p:ph type="title"/>
          </p:nvPr>
        </p:nvSpPr>
        <p:spPr>
          <a:xfrm>
            <a:off x="360000" y="360000"/>
            <a:ext cx="11483998" cy="545601"/>
          </a:xfrm>
        </p:spPr>
        <p:txBody>
          <a:bodyPr/>
          <a:lstStyle/>
          <a:p>
            <a:r>
              <a:rPr lang="en-AU" dirty="0">
                <a:latin typeface="+mj-lt"/>
              </a:rPr>
              <a:t>Types of settings</a:t>
            </a:r>
          </a:p>
        </p:txBody>
      </p:sp>
      <p:sp>
        <p:nvSpPr>
          <p:cNvPr id="3" name="Text Placeholder 12">
            <a:extLst>
              <a:ext uri="{FF2B5EF4-FFF2-40B4-BE49-F238E27FC236}">
                <a16:creationId xmlns:a16="http://schemas.microsoft.com/office/drawing/2014/main" id="{88A900B1-5D10-73A2-A60A-BF18BBF6245B}"/>
              </a:ext>
            </a:extLst>
          </p:cNvPr>
          <p:cNvSpPr>
            <a:spLocks noGrp="1"/>
          </p:cNvSpPr>
          <p:nvPr>
            <p:ph type="body" sz="quarter" idx="18"/>
          </p:nvPr>
        </p:nvSpPr>
        <p:spPr>
          <a:xfrm>
            <a:off x="360000" y="982520"/>
            <a:ext cx="11483998" cy="356423"/>
          </a:xfrm>
        </p:spPr>
        <p:txBody>
          <a:bodyPr/>
          <a:lstStyle/>
          <a:p>
            <a:r>
              <a:rPr lang="en-AU" dirty="0">
                <a:latin typeface="+mj-lt"/>
              </a:rPr>
              <a:t>Brainstorm some types of time, place and cultural settings you have discovered in texts</a:t>
            </a:r>
          </a:p>
        </p:txBody>
      </p:sp>
      <p:graphicFrame>
        <p:nvGraphicFramePr>
          <p:cNvPr id="4" name="Table 3">
            <a:extLst>
              <a:ext uri="{FF2B5EF4-FFF2-40B4-BE49-F238E27FC236}">
                <a16:creationId xmlns:a16="http://schemas.microsoft.com/office/drawing/2014/main" id="{FF984762-22AC-FD7B-BB38-AFB9FD499DF2}"/>
              </a:ext>
            </a:extLst>
          </p:cNvPr>
          <p:cNvGraphicFramePr>
            <a:graphicFrameLocks noGrp="1"/>
          </p:cNvGraphicFramePr>
          <p:nvPr>
            <p:extLst>
              <p:ext uri="{D42A27DB-BD31-4B8C-83A1-F6EECF244321}">
                <p14:modId xmlns:p14="http://schemas.microsoft.com/office/powerpoint/2010/main" val="469527626"/>
              </p:ext>
            </p:extLst>
          </p:nvPr>
        </p:nvGraphicFramePr>
        <p:xfrm>
          <a:off x="360000" y="1466877"/>
          <a:ext cx="11484000" cy="4921377"/>
        </p:xfrm>
        <a:graphic>
          <a:graphicData uri="http://schemas.openxmlformats.org/drawingml/2006/table">
            <a:tbl>
              <a:tblPr firstRow="1" bandRow="1">
                <a:tableStyleId>{69012ECD-51FC-41F1-AA8D-1B2483CD663E}</a:tableStyleId>
              </a:tblPr>
              <a:tblGrid>
                <a:gridCol w="2871000">
                  <a:extLst>
                    <a:ext uri="{9D8B030D-6E8A-4147-A177-3AD203B41FA5}">
                      <a16:colId xmlns:a16="http://schemas.microsoft.com/office/drawing/2014/main" val="2040983308"/>
                    </a:ext>
                  </a:extLst>
                </a:gridCol>
                <a:gridCol w="2871000">
                  <a:extLst>
                    <a:ext uri="{9D8B030D-6E8A-4147-A177-3AD203B41FA5}">
                      <a16:colId xmlns:a16="http://schemas.microsoft.com/office/drawing/2014/main" val="507657597"/>
                    </a:ext>
                  </a:extLst>
                </a:gridCol>
                <a:gridCol w="2871000">
                  <a:extLst>
                    <a:ext uri="{9D8B030D-6E8A-4147-A177-3AD203B41FA5}">
                      <a16:colId xmlns:a16="http://schemas.microsoft.com/office/drawing/2014/main" val="893084085"/>
                    </a:ext>
                  </a:extLst>
                </a:gridCol>
                <a:gridCol w="2871000">
                  <a:extLst>
                    <a:ext uri="{9D8B030D-6E8A-4147-A177-3AD203B41FA5}">
                      <a16:colId xmlns:a16="http://schemas.microsoft.com/office/drawing/2014/main" val="2050196349"/>
                    </a:ext>
                  </a:extLst>
                </a:gridCol>
              </a:tblGrid>
              <a:tr h="370840">
                <a:tc>
                  <a:txBody>
                    <a:bodyPr/>
                    <a:lstStyle/>
                    <a:p>
                      <a:r>
                        <a:rPr lang="en-AU" dirty="0">
                          <a:latin typeface="+mj-lt"/>
                        </a:rPr>
                        <a:t>Text</a:t>
                      </a: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r>
                        <a:rPr lang="en-AU" dirty="0">
                          <a:latin typeface="+mj-lt"/>
                        </a:rPr>
                        <a:t>Time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r>
                        <a:rPr lang="en-AU" dirty="0">
                          <a:latin typeface="+mj-lt"/>
                        </a:rPr>
                        <a:t>Place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r>
                        <a:rPr lang="en-AU" dirty="0">
                          <a:latin typeface="+mj-lt"/>
                        </a:rPr>
                        <a:t>Culture</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72942061"/>
                  </a:ext>
                </a:extLst>
              </a:tr>
              <a:tr h="370840">
                <a:tc>
                  <a:txBody>
                    <a:bodyPr/>
                    <a:lstStyle/>
                    <a:p>
                      <a:pPr>
                        <a:lnSpc>
                          <a:spcPct val="114000"/>
                        </a:lnSpc>
                        <a:spcAft>
                          <a:spcPts val="1200"/>
                        </a:spcAft>
                      </a:pPr>
                      <a:r>
                        <a:rPr lang="en-AU" dirty="0"/>
                        <a:t>The Wizard of Oz</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4000"/>
                        </a:lnSpc>
                        <a:spcAft>
                          <a:spcPts val="1200"/>
                        </a:spcAft>
                      </a:pPr>
                      <a:r>
                        <a:rPr lang="en-AU" dirty="0"/>
                        <a:t>1940s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4000"/>
                        </a:lnSpc>
                        <a:spcAft>
                          <a:spcPts val="1200"/>
                        </a:spcAft>
                      </a:pPr>
                      <a:r>
                        <a:rPr lang="en-AU" dirty="0"/>
                        <a:t>Emerald City in the Land of Oz</a:t>
                      </a:r>
                    </a:p>
                    <a:p>
                      <a:pPr>
                        <a:lnSpc>
                          <a:spcPct val="114000"/>
                        </a:lnSpc>
                        <a:spcAft>
                          <a:spcPts val="1200"/>
                        </a:spcAft>
                      </a:pPr>
                      <a:r>
                        <a:rPr lang="en-AU" dirty="0"/>
                        <a:t>and </a:t>
                      </a:r>
                    </a:p>
                    <a:p>
                      <a:pPr>
                        <a:lnSpc>
                          <a:spcPct val="114000"/>
                        </a:lnSpc>
                        <a:spcAft>
                          <a:spcPts val="1200"/>
                        </a:spcAft>
                      </a:pPr>
                      <a:r>
                        <a:rPr lang="en-AU" dirty="0"/>
                        <a:t>Kansas, America which is farming country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4000"/>
                        </a:lnSpc>
                        <a:spcAft>
                          <a:spcPts val="1200"/>
                        </a:spcAft>
                      </a:pPr>
                      <a:r>
                        <a:rPr lang="en-AU" dirty="0"/>
                        <a:t>A magical place where the people wear  green-tinted glasses to protect their eyes from the brightness.</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58621729"/>
                  </a:ext>
                </a:extLst>
              </a:tr>
              <a:tr h="370840">
                <a:tc>
                  <a:txBody>
                    <a:bodyPr/>
                    <a:lstStyle/>
                    <a:p>
                      <a:pPr>
                        <a:lnSpc>
                          <a:spcPct val="114000"/>
                        </a:lnSpc>
                        <a:spcAft>
                          <a:spcPts val="1200"/>
                        </a:spcAft>
                      </a:pPr>
                      <a:endParaRPr lang="en-AU" dirty="0"/>
                    </a:p>
                    <a:p>
                      <a:pPr>
                        <a:lnSpc>
                          <a:spcPct val="114000"/>
                        </a:lnSpc>
                        <a:spcAft>
                          <a:spcPts val="1200"/>
                        </a:spcAft>
                      </a:pPr>
                      <a:endParaRPr lang="en-AU" dirty="0"/>
                    </a:p>
                    <a:p>
                      <a:pPr>
                        <a:lnSpc>
                          <a:spcPct val="114000"/>
                        </a:lnSpc>
                        <a:spcAft>
                          <a:spcPts val="1200"/>
                        </a:spcAft>
                      </a:pPr>
                      <a:endParaRPr lang="en-AU"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4000"/>
                        </a:lnSpc>
                        <a:spcAft>
                          <a:spcPts val="1200"/>
                        </a:spcAft>
                      </a:pPr>
                      <a:endParaRPr lang="en-A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4000"/>
                        </a:lnSpc>
                        <a:spcAft>
                          <a:spcPts val="1200"/>
                        </a:spcAft>
                      </a:pPr>
                      <a:endParaRPr lang="en-A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4000"/>
                        </a:lnSpc>
                        <a:spcAft>
                          <a:spcPts val="1200"/>
                        </a:spcAft>
                      </a:pPr>
                      <a:endParaRPr lang="en-AU"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80121671"/>
                  </a:ext>
                </a:extLst>
              </a:tr>
              <a:tr h="370840">
                <a:tc>
                  <a:txBody>
                    <a:bodyPr/>
                    <a:lstStyle/>
                    <a:p>
                      <a:pPr>
                        <a:lnSpc>
                          <a:spcPct val="114000"/>
                        </a:lnSpc>
                        <a:spcAft>
                          <a:spcPts val="1200"/>
                        </a:spcAft>
                      </a:pPr>
                      <a:endParaRPr lang="en-AU" dirty="0"/>
                    </a:p>
                    <a:p>
                      <a:pPr>
                        <a:lnSpc>
                          <a:spcPct val="114000"/>
                        </a:lnSpc>
                        <a:spcAft>
                          <a:spcPts val="1200"/>
                        </a:spcAft>
                      </a:pPr>
                      <a:endParaRPr lang="en-AU" dirty="0"/>
                    </a:p>
                    <a:p>
                      <a:pPr>
                        <a:lnSpc>
                          <a:spcPct val="114000"/>
                        </a:lnSpc>
                        <a:spcAft>
                          <a:spcPts val="1200"/>
                        </a:spcAft>
                      </a:pPr>
                      <a:endParaRPr lang="en-AU"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nSpc>
                          <a:spcPct val="114000"/>
                        </a:lnSpc>
                        <a:spcAft>
                          <a:spcPts val="1200"/>
                        </a:spcAft>
                      </a:pPr>
                      <a:endParaRPr lang="en-A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nSpc>
                          <a:spcPct val="114000"/>
                        </a:lnSpc>
                        <a:spcAft>
                          <a:spcPts val="1200"/>
                        </a:spcAft>
                      </a:pPr>
                      <a:endParaRPr lang="en-A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nSpc>
                          <a:spcPct val="114000"/>
                        </a:lnSpc>
                        <a:spcAft>
                          <a:spcPts val="1200"/>
                        </a:spcAft>
                      </a:pPr>
                      <a:endParaRPr lang="en-AU"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718869308"/>
                  </a:ext>
                </a:extLst>
              </a:tr>
            </a:tbl>
          </a:graphicData>
        </a:graphic>
      </p:graphicFrame>
      <p:sp>
        <p:nvSpPr>
          <p:cNvPr id="2" name="Slide Number Placeholder 1">
            <a:extLst>
              <a:ext uri="{FF2B5EF4-FFF2-40B4-BE49-F238E27FC236}">
                <a16:creationId xmlns:a16="http://schemas.microsoft.com/office/drawing/2014/main" id="{E9B076CA-71E0-AD90-CD8E-813CE7213A40}"/>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9</a:t>
            </a:fld>
            <a:endParaRPr lang="en-AU" dirty="0"/>
          </a:p>
        </p:txBody>
      </p:sp>
    </p:spTree>
    <p:extLst>
      <p:ext uri="{BB962C8B-B14F-4D97-AF65-F5344CB8AC3E}">
        <p14:creationId xmlns:p14="http://schemas.microsoft.com/office/powerpoint/2010/main" val="707406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NSWG Corporate">
  <a:themeElements>
    <a:clrScheme name="Custom 14">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146CFD"/>
      </a:hlink>
      <a:folHlink>
        <a:srgbClr val="146CF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Presentation1" id="{2B48AB2B-DEEF-43D3-BED4-F1675D4F2575}" vid="{C58259D9-833D-431C-AF68-23901E0A418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35</TotalTime>
  <Words>4753</Words>
  <Application>Microsoft Office PowerPoint</Application>
  <PresentationFormat>Widescreen</PresentationFormat>
  <Paragraphs>413</Paragraphs>
  <Slides>38</Slides>
  <Notes>35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38</vt:i4>
      </vt:variant>
    </vt:vector>
  </HeadingPairs>
  <TitlesOfParts>
    <vt:vector size="43" baseType="lpstr">
      <vt:lpstr>Arial</vt:lpstr>
      <vt:lpstr>Calibri</vt:lpstr>
      <vt:lpstr>Public Sans</vt:lpstr>
      <vt:lpstr>Times New Roman</vt:lpstr>
      <vt:lpstr>NSWG Corporate</vt:lpstr>
      <vt:lpstr>Instructions for use</vt:lpstr>
      <vt:lpstr>From page to stage – Year 8, Term 3</vt:lpstr>
      <vt:lpstr>Sharing learning intentions and success criteria</vt:lpstr>
      <vt:lpstr>Learning intentions and success criteria</vt:lpstr>
      <vt:lpstr>Lessons</vt:lpstr>
      <vt:lpstr>Developing setting</vt:lpstr>
      <vt:lpstr>Connecting learning </vt:lpstr>
      <vt:lpstr>What is setting?</vt:lpstr>
      <vt:lpstr>Types of settings</vt:lpstr>
      <vt:lpstr>Setting (1)</vt:lpstr>
      <vt:lpstr>Setting (2)</vt:lpstr>
      <vt:lpstr>Setting (3)</vt:lpstr>
      <vt:lpstr>Setting (4)</vt:lpstr>
      <vt:lpstr>Creating a sense of place (1)</vt:lpstr>
      <vt:lpstr>Gradual release of responsibility</vt:lpstr>
      <vt:lpstr>Language features that help create a sense of place</vt:lpstr>
      <vt:lpstr>Language feature – idiomatic expression  </vt:lpstr>
      <vt:lpstr>Checking for understanding</vt:lpstr>
      <vt:lpstr>Language feature – colloquialisms    </vt:lpstr>
      <vt:lpstr>Language feature – descriptive imagery (1)    </vt:lpstr>
      <vt:lpstr>Language feature – descriptive imagery (2)</vt:lpstr>
      <vt:lpstr>Examples of descriptive imagery </vt:lpstr>
      <vt:lpstr>Language features – descriptive imagery (3)</vt:lpstr>
      <vt:lpstr>Language feature – evocative language</vt:lpstr>
      <vt:lpstr>Mood</vt:lpstr>
      <vt:lpstr>Creating mood word banks</vt:lpstr>
      <vt:lpstr>Using dialogue to create a sense of place</vt:lpstr>
      <vt:lpstr>Dialogue</vt:lpstr>
      <vt:lpstr>Identifying dialogue that creates setting</vt:lpstr>
      <vt:lpstr>Suggested responses</vt:lpstr>
      <vt:lpstr>Identifying mood through dialogue</vt:lpstr>
      <vt:lpstr>Applying skills to a playscript</vt:lpstr>
      <vt:lpstr>Creating a sense of place in a playscript</vt:lpstr>
      <vt:lpstr>Deconstructing the text</vt:lpstr>
      <vt:lpstr>Creating a sense of place (2)</vt:lpstr>
      <vt:lpstr>Exit ticket</vt:lpstr>
      <vt:lpstr>References</vt:lpstr>
      <vt:lpstr>Copyright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Creating a sense of place – Phase 3, activity 12</dc:title>
  <dc:creator>NSW Department of Education</dc:creator>
  <dcterms:created xsi:type="dcterms:W3CDTF">2024-09-30T05:08:01Z</dcterms:created>
  <dcterms:modified xsi:type="dcterms:W3CDTF">2024-10-08T23:05:20Z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603dfd7-d93a-4381-a340-2995d8282205_Enabled">
    <vt:lpwstr>true</vt:lpwstr>
  </property>
  <property fmtid="{D5CDD505-2E9C-101B-9397-08002B2CF9AE}" pid="3" name="MSIP_Label_b603dfd7-d93a-4381-a340-2995d8282205_SetDate">
    <vt:lpwstr>2024-09-30T05:08:33Z</vt:lpwstr>
  </property>
  <property fmtid="{D5CDD505-2E9C-101B-9397-08002B2CF9AE}" pid="4" name="MSIP_Label_b603dfd7-d93a-4381-a340-2995d8282205_Method">
    <vt:lpwstr>Standard</vt:lpwstr>
  </property>
  <property fmtid="{D5CDD505-2E9C-101B-9397-08002B2CF9AE}" pid="5" name="MSIP_Label_b603dfd7-d93a-4381-a340-2995d8282205_Name">
    <vt:lpwstr>OFFICIAL</vt:lpwstr>
  </property>
  <property fmtid="{D5CDD505-2E9C-101B-9397-08002B2CF9AE}" pid="6" name="MSIP_Label_b603dfd7-d93a-4381-a340-2995d8282205_SiteId">
    <vt:lpwstr>05a0e69a-418a-47c1-9c25-9387261bf991</vt:lpwstr>
  </property>
  <property fmtid="{D5CDD505-2E9C-101B-9397-08002B2CF9AE}" pid="7" name="MSIP_Label_b603dfd7-d93a-4381-a340-2995d8282205_ActionId">
    <vt:lpwstr>4890c11e-e9bd-4122-9a57-eb6522ebf2a3</vt:lpwstr>
  </property>
  <property fmtid="{D5CDD505-2E9C-101B-9397-08002B2CF9AE}" pid="8" name="MSIP_Label_b603dfd7-d93a-4381-a340-2995d8282205_ContentBits">
    <vt:lpwstr>0</vt:lpwstr>
  </property>
</Properties>
</file>