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4" r:id="rId1"/>
  </p:sldMasterIdLst>
  <p:notesMasterIdLst>
    <p:notesMasterId r:id="rId33"/>
  </p:notesMasterIdLst>
  <p:handoutMasterIdLst>
    <p:handoutMasterId r:id="rId34"/>
  </p:handoutMasterIdLst>
  <p:sldIdLst>
    <p:sldId id="26434" r:id="rId2"/>
    <p:sldId id="266" r:id="rId3"/>
    <p:sldId id="26359" r:id="rId4"/>
    <p:sldId id="26432" r:id="rId5"/>
    <p:sldId id="26435" r:id="rId6"/>
    <p:sldId id="366" r:id="rId7"/>
    <p:sldId id="26417" r:id="rId8"/>
    <p:sldId id="26423" r:id="rId9"/>
    <p:sldId id="26420" r:id="rId10"/>
    <p:sldId id="26421" r:id="rId11"/>
    <p:sldId id="26396" r:id="rId12"/>
    <p:sldId id="26422" r:id="rId13"/>
    <p:sldId id="26398" r:id="rId14"/>
    <p:sldId id="26424" r:id="rId15"/>
    <p:sldId id="26412" r:id="rId16"/>
    <p:sldId id="26425" r:id="rId17"/>
    <p:sldId id="26426" r:id="rId18"/>
    <p:sldId id="26427" r:id="rId19"/>
    <p:sldId id="26429" r:id="rId20"/>
    <p:sldId id="26401" r:id="rId21"/>
    <p:sldId id="26428" r:id="rId22"/>
    <p:sldId id="26375" r:id="rId23"/>
    <p:sldId id="26430" r:id="rId24"/>
    <p:sldId id="26431" r:id="rId25"/>
    <p:sldId id="271" r:id="rId26"/>
    <p:sldId id="26393" r:id="rId27"/>
    <p:sldId id="26394" r:id="rId28"/>
    <p:sldId id="26395" r:id="rId29"/>
    <p:sldId id="26433" r:id="rId30"/>
    <p:sldId id="360" r:id="rId31"/>
    <p:sldId id="361" r:id="rId32"/>
  </p:sldIdLst>
  <p:sldSz cx="12192000" cy="6858000"/>
  <p:notesSz cx="6858000" cy="9144000"/>
  <p:embeddedFontLst>
    <p:embeddedFont>
      <p:font typeface="Public Sans" pitchFamily="2" charset="0"/>
      <p:regular r:id="rId35"/>
      <p:bold r:id="rId36"/>
      <p:italic r:id="rId37"/>
      <p:boldItalic r:id="rId38"/>
    </p:embeddedFont>
    <p:embeddedFont>
      <p:font typeface="Public Sans ExtraBold" pitchFamily="2" charset="0"/>
      <p:bold r:id="rId39"/>
      <p:boldItalic r:id="rId40"/>
    </p:embeddedFont>
    <p:embeddedFont>
      <p:font typeface="Public Sans Light" pitchFamily="2" charset="0"/>
      <p:regular r:id="rId41"/>
      <p:italic r:id="rId42"/>
    </p:embeddedFont>
    <p:embeddedFont>
      <p:font typeface="Public Sans SemiBold" pitchFamily="2" charset="0"/>
      <p:regular r:id="rId43"/>
      <p:bold r:id="rId44"/>
      <p:italic r:id="rId45"/>
      <p:boldItalic r:id="rId46"/>
    </p:embeddedFont>
    <p:embeddedFont>
      <p:font typeface="Segoe UI Emoji" panose="020B0502040204020203" pitchFamily="34" charset="0"/>
      <p:regular r:id="rId47"/>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SMEs" id="{23C607E6-51AF-49F5-9C2D-C1C94399B444}">
          <p14:sldIdLst/>
        </p14:section>
        <p14:section name="Instructions for teachers" id="{E2540145-C446-48E2-9140-9B215E91A42D}">
          <p14:sldIdLst>
            <p14:sldId id="26434"/>
          </p14:sldIdLst>
        </p14:section>
        <p14:section name="Slide templates" id="{D5A8010D-981F-43AA-A0D6-182EC53CAA84}">
          <p14:sldIdLst>
            <p14:sldId id="266"/>
            <p14:sldId id="26359"/>
            <p14:sldId id="26432"/>
            <p14:sldId id="26435"/>
            <p14:sldId id="366"/>
            <p14:sldId id="26417"/>
            <p14:sldId id="26423"/>
            <p14:sldId id="26420"/>
            <p14:sldId id="26421"/>
            <p14:sldId id="26396"/>
            <p14:sldId id="26422"/>
            <p14:sldId id="26398"/>
            <p14:sldId id="26424"/>
            <p14:sldId id="26412"/>
            <p14:sldId id="26425"/>
            <p14:sldId id="26426"/>
            <p14:sldId id="26427"/>
            <p14:sldId id="26429"/>
            <p14:sldId id="26401"/>
            <p14:sldId id="26428"/>
            <p14:sldId id="26375"/>
            <p14:sldId id="26430"/>
            <p14:sldId id="26431"/>
            <p14:sldId id="271"/>
            <p14:sldId id="26393"/>
            <p14:sldId id="26394"/>
            <p14:sldId id="26395"/>
            <p14:sldId id="26433"/>
            <p14:sldId id="360"/>
            <p14:sldId id="361"/>
          </p14:sldIdLst>
        </p14:section>
        <p14:section name="Assets" id="{ACCADEBA-79DB-4F18-8F19-E4DF86159DFB}">
          <p14:sldIdLst/>
        </p14:section>
        <p14:section name="References &amp; copyright" id="{DBC31484-F5F8-4CB1-8DB4-A562A9780899}">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1458"/>
    <a:srgbClr val="00ACC2"/>
    <a:srgbClr val="64BB47"/>
    <a:srgbClr val="E5F7FC"/>
    <a:srgbClr val="FBDBE7"/>
    <a:srgbClr val="FFFFFF"/>
    <a:srgbClr val="EDF9E0"/>
    <a:srgbClr val="63E2EF"/>
    <a:srgbClr val="00296C"/>
    <a:srgbClr val="146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13"/>
    <p:restoredTop sz="79759"/>
  </p:normalViewPr>
  <p:slideViewPr>
    <p:cSldViewPr snapToGrid="0">
      <p:cViewPr varScale="1">
        <p:scale>
          <a:sx n="85" d="100"/>
          <a:sy n="85" d="100"/>
        </p:scale>
        <p:origin x="1212" y="84"/>
      </p:cViewPr>
      <p:guideLst>
        <p:guide orient="horz" pos="2160"/>
        <p:guide pos="386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1/11/2024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1/11/2024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nsplash.com/@courtniebt13?utm_content=creditCopyText&amp;utm_medium=referral&amp;utm_source=unsplash"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unsplash.com/photos/bonfire-near-mountain-brqqSBSXPac?utm_content=creditCopyText&amp;utm_medium=referral&amp;utm_source=unsplash"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nsplash.com/@rodlong?utm_content=creditCopyText&amp;utm_medium=referral&amp;utm_source=unsplash"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unsplash.com/photos/an-older-woman-holding-a-babys-hand-y0OAmd_COUM?utm_content=creditCopyText&amp;utm_medium=referral&amp;utm_source=unsplash"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nsplash.com/@kiona20?utm_content=creditCopyText&amp;utm_medium=referral&amp;utm_source=unsplash"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unsplash.com/photos/a-tree-in-a-field-P56258kgmbU?utm_content=creditCopyText&amp;utm_medium=referral&amp;utm_source=unsplash"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nsplash.com/@dkmoneymomo?utm_content=creditCopyText&amp;utm_medium=referral&amp;utm_source=unsplash"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unsplash.com/photos/road-near-brown-house-Ugc89_02lk8?utm_content=creditCopyText&amp;utm_medium=referral&amp;utm_source=unsplash"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nsplash.com/@markbasarabvisuals?utm_content=creditCopyText&amp;utm_medium=referral&amp;utm_source=unsplash"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unsplash.com/photos/blue-starry-night-1OtUkD_8svc?utm_content=creditCopyText&amp;utm_medium=referral&amp;utm_source=unsplash"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nsplash.com/@adriel?utm_content=creditCopyText&amp;utm_medium=referral&amp;utm_source=unsplash"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unsplash.com/photos/photo-of-sea-waves-S1XAf3JxOLI?utm_content=creditCopyText&amp;utm_medium=referral&amp;utm_source=unsplash"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unsplash.com/@quinoal?utm_content=creditCopyText&amp;utm_medium=referral&amp;utm_source=unsplash"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unsplash.com/photos/blue-green-and-red-abstract-painting-Mup6T3LT2VY?utm_content=creditCopyText&amp;utm_medium=referral&amp;utm_source=unsplash"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unsplash.com/@michaeljerrard?utm_content=creditCopyText&amp;utm_medium=referral&amp;utm_source=unsplash"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unsplash.com/photos/brown-mountain-under-blue-sky-during-daytime-dhL82KC11sY?utm_content=creditCopyText&amp;utm_medium=referral&amp;utm_source=unsplash"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unsplash.com/@springwellion?utm_content=creditCopyText&amp;utm_medium=referral&amp;utm_source=unsplash"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unsplash.com/photos/a-painting-of-a-black-and-white-dog-standing-on-a-hill-z7t0nJZ_uQU?utm_content=creditCopyText&amp;utm_medium=referral&amp;utm_source=unsplash"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unsplash.com/photos/house-on-grass-field-under-gray-sky-iAW5QyehNcc"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unsplash.com/@nathananderson"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unsplash.com/@ashleighjoyphotography?utm_content=creditCopyText&amp;utm_medium=referral&amp;utm_source=unsplash"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unsplash.com/photos/a-painting-of-a-black-and-white-dog-standing-on-a-hill-z7t0nJZ_uQU?utm_content=creditCopyText&amp;utm_medium=referral&amp;utm_source=unsplash"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unsplash.com/@therawhunter?utm_content=creditCopyText&amp;utm_medium=referral&amp;utm_source=unsplash"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unsplash.com/photos/black-and-red-ship-on-shore-ESYkLC9-weY?utm_content=creditCopyText&amp;utm_medium=referral&amp;utm_source=unsplash"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unsplash.com/@kriplok?utm_content=creditCopyText&amp;utm_medium=referral&amp;utm_source=unsplash"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unsplash.com/photos/a-cat-lying-on-a-porch-dCucwm8qI7M?utm_content=creditCopyText&amp;utm_medium=referral&amp;utm_source=unsplash"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nsplash.com/@schaffler?utm_content=creditCopyText&amp;utm_medium=referral&amp;utm_source=unsplash"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unsplash.com/photos/red-heart-balloon-lot-k_EwsK_mCvk?utm_content=creditCopyText&amp;utm_medium=referral&amp;utm_source=unsplash"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nsplash.com/@jeanlucbenazet?utm_content=creditCopyText&amp;utm_medium=referral&amp;utm_source=unsplash"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unsplash.com/photos/yellow-and-black-painted-wall-NphoMLUL6LE?utm_content=creditCopyText&amp;utm_medium=referral&amp;utm_source=unsplash"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notes:</a:t>
            </a:r>
            <a:endParaRPr lang="en-US"/>
          </a:p>
          <a:p>
            <a:pPr marL="171450" indent="-171450">
              <a:buFont typeface="Arial"/>
              <a:buChar char="•"/>
            </a:pPr>
            <a:r>
              <a:rPr lang="en-AU"/>
              <a:t>Click lesson numbers to go to specific lessons</a:t>
            </a:r>
          </a:p>
          <a:p>
            <a:pPr marL="171450" indent="-171450">
              <a:buFont typeface="Arial"/>
              <a:buChar char="•"/>
            </a:pPr>
            <a:r>
              <a:rPr lang="en-AU">
                <a:cs typeface="Calibri"/>
              </a:rPr>
              <a:t>Interactive features can be viewed in slide show</a:t>
            </a:r>
          </a:p>
          <a:p>
            <a:pPr marL="0" indent="0">
              <a:buFont typeface="Arial,Sans-Serif"/>
              <a:buNone/>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Teacher note: </a:t>
            </a:r>
            <a:r>
              <a:rPr lang="en-US" dirty="0">
                <a:latin typeface="Public Sans"/>
              </a:rPr>
              <a:t>provide a definition of the metalanguage and ask students to define it in their own words in their books.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Public Sans"/>
              </a:rPr>
              <a:t>Photo by </a:t>
            </a:r>
            <a:r>
              <a:rPr lang="en-US" dirty="0">
                <a:latin typeface="Public Sans"/>
                <a:hlinkClick r:id="rId3"/>
              </a:rPr>
              <a:t>Courtnie </a:t>
            </a:r>
            <a:r>
              <a:rPr lang="en-US" dirty="0" err="1">
                <a:latin typeface="Public Sans"/>
                <a:hlinkClick r:id="rId3"/>
              </a:rPr>
              <a:t>Tosana</a:t>
            </a:r>
            <a:r>
              <a:rPr lang="en-US" dirty="0">
                <a:latin typeface="Public Sans"/>
              </a:rPr>
              <a:t> on </a:t>
            </a:r>
            <a:r>
              <a:rPr lang="en-US" dirty="0">
                <a:latin typeface="Public Sans"/>
                <a:hlinkClick r:id="rId4"/>
              </a:rPr>
              <a:t>Unsplash</a:t>
            </a:r>
            <a:r>
              <a:rPr lang="en-US" dirty="0">
                <a:latin typeface="Public Sans"/>
              </a:rPr>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Public San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1071448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Public Sans"/>
              </a:rPr>
              <a:t>Teacher note: </a:t>
            </a:r>
            <a:r>
              <a:rPr lang="en-US" dirty="0">
                <a:latin typeface="Public Sans"/>
              </a:rPr>
              <a:t>model the process of determining juxtaposition in this image and its effect using the sample below.</a:t>
            </a:r>
          </a:p>
          <a:p>
            <a:endParaRPr lang="en-US" dirty="0">
              <a:latin typeface="Public Sans"/>
            </a:endParaRPr>
          </a:p>
          <a:p>
            <a:pPr>
              <a:lnSpc>
                <a:spcPct val="150000"/>
              </a:lnSpc>
              <a:spcBef>
                <a:spcPts val="1200"/>
              </a:spcBef>
              <a:spcAft>
                <a:spcPts val="800"/>
              </a:spcAft>
            </a:pPr>
            <a:r>
              <a:rPr lang="en-AU" sz="1800" b="1" dirty="0">
                <a:effectLst/>
                <a:latin typeface="Arial" panose="020B0604020202020204" pitchFamily="34" charset="0"/>
                <a:ea typeface="Arial" panose="020B0604020202020204" pitchFamily="34" charset="0"/>
              </a:rPr>
              <a:t>Model analysis</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800"/>
              </a:spcAft>
            </a:pPr>
            <a:r>
              <a:rPr lang="en-AU" sz="1800" dirty="0">
                <a:effectLst/>
                <a:latin typeface="Arial" panose="020B0604020202020204" pitchFamily="34" charset="0"/>
                <a:ea typeface="Arial" panose="020B0604020202020204" pitchFamily="34" charset="0"/>
              </a:rPr>
              <a:t>In the image below, juxtaposition is created through the contrast of colours (the green vines and purple flowers) and the dark grey of the barbed wire. The symbols are also juxtaposed: we associate nature with life and growth, and barbed wire with imprisonment and danger. By showing the flowers growing on the barbed wire, we connect the messages, suggesting that we can positively overcome danger, and find joy despite difficulties in life.</a:t>
            </a:r>
            <a:endParaRPr lang="en-AU" sz="1800" dirty="0">
              <a:effectLst/>
              <a:latin typeface="Arial" panose="020B0604020202020204" pitchFamily="34" charset="0"/>
              <a:ea typeface="Calibri" panose="020F0502020204030204" pitchFamily="34" charset="0"/>
            </a:endParaRPr>
          </a:p>
          <a:p>
            <a:endParaRPr lang="en-US" dirty="0">
              <a:latin typeface="Public Sans"/>
            </a:endParaRPr>
          </a:p>
          <a:p>
            <a:pPr>
              <a:lnSpc>
                <a:spcPct val="107000"/>
              </a:lnSpc>
              <a:spcBef>
                <a:spcPts val="1200"/>
              </a:spcBef>
              <a:spcAft>
                <a:spcPts val="800"/>
              </a:spcAft>
            </a:pPr>
            <a:r>
              <a:rPr lang="en-AU" sz="1800" u="sng" dirty="0">
                <a:solidFill>
                  <a:srgbClr val="0563C1"/>
                </a:solidFill>
                <a:effectLst/>
                <a:latin typeface="Arial" panose="020B0604020202020204" pitchFamily="34" charset="0"/>
                <a:ea typeface="Arial" panose="020B0604020202020204" pitchFamily="34" charset="0"/>
              </a:rPr>
              <a:t>Photo by Bernd </a:t>
            </a:r>
            <a:r>
              <a:rPr lang="en-AU" sz="1800" dirty="0">
                <a:effectLst/>
                <a:latin typeface="Segoe UI Emoji" panose="020B0502040204020203" pitchFamily="34" charset="0"/>
                <a:ea typeface="Arial" panose="020B0604020202020204" pitchFamily="34" charset="0"/>
                <a:cs typeface="Segoe UI Emoji" panose="020B0502040204020203" pitchFamily="34" charset="0"/>
              </a:rPr>
              <a:t>📷</a:t>
            </a:r>
            <a:r>
              <a:rPr lang="en-AU" sz="1800" dirty="0">
                <a:effectLst/>
                <a:latin typeface="Arial" panose="020B0604020202020204" pitchFamily="34" charset="0"/>
                <a:ea typeface="Arial" panose="020B0604020202020204" pitchFamily="34" charset="0"/>
              </a:rPr>
              <a:t> Dittrich on </a:t>
            </a:r>
            <a:r>
              <a:rPr lang="en-AU" sz="1800" dirty="0" err="1">
                <a:effectLst/>
                <a:latin typeface="Arial" panose="020B0604020202020204" pitchFamily="34" charset="0"/>
                <a:ea typeface="Arial" panose="020B0604020202020204" pitchFamily="34" charset="0"/>
              </a:rPr>
              <a:t>Unsplash</a:t>
            </a:r>
            <a:r>
              <a:rPr lang="en-AU" sz="1800" dirty="0">
                <a:effectLst/>
                <a:latin typeface="Arial" panose="020B0604020202020204" pitchFamily="34" charset="0"/>
                <a:ea typeface="Calibri" panose="020F0502020204030204" pitchFamily="34" charset="0"/>
              </a:rPr>
              <a:t>  https://unsplash.com/photos/purple-flowers-are-growing-on-a-wire-fence-Vnrd5fAd5tk</a:t>
            </a:r>
          </a:p>
          <a:p>
            <a:endParaRPr lang="en-US"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2171061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a:t>
            </a:r>
            <a:r>
              <a:rPr lang="en-AU" b="0" dirty="0"/>
              <a:t>: g</a:t>
            </a:r>
            <a:r>
              <a:rPr lang="en-AU" dirty="0"/>
              <a:t>uide students through their analysis of this image. A copy of the questions can be found in </a:t>
            </a:r>
            <a:r>
              <a:rPr lang="en-AU" b="1" dirty="0"/>
              <a:t>Phase 1, activity 6 – identifying key visual features. </a:t>
            </a:r>
            <a:r>
              <a:rPr lang="en-AU" b="0" dirty="0"/>
              <a:t>Students should respond in their books, then discuss their responses as a class.</a:t>
            </a:r>
          </a:p>
          <a:p>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Public Sans"/>
              </a:rPr>
              <a:t>Photo by </a:t>
            </a:r>
            <a:r>
              <a:rPr lang="en-US" dirty="0">
                <a:latin typeface="Public Sans"/>
                <a:hlinkClick r:id="rId3"/>
              </a:rPr>
              <a:t>Rod Long</a:t>
            </a:r>
            <a:r>
              <a:rPr lang="en-US" dirty="0">
                <a:latin typeface="Public Sans"/>
              </a:rPr>
              <a:t> on </a:t>
            </a:r>
            <a:r>
              <a:rPr lang="en-US" dirty="0">
                <a:latin typeface="Public Sans"/>
                <a:hlinkClick r:id="rId4"/>
              </a:rPr>
              <a:t>Unsplash</a:t>
            </a:r>
            <a:r>
              <a:rPr lang="en-US" dirty="0">
                <a:latin typeface="Public Sans"/>
              </a:rPr>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3337510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 </a:t>
            </a:r>
            <a:r>
              <a:rPr lang="en-AU" b="0" dirty="0"/>
              <a:t>salience </a:t>
            </a:r>
            <a:r>
              <a:rPr lang="en-AU" dirty="0"/>
              <a:t>is a visual feature students will use in </a:t>
            </a:r>
            <a:r>
              <a:rPr lang="en-AU" b="1" dirty="0"/>
              <a:t>Phase 1, activity 7 – analysing a layout of </a:t>
            </a:r>
            <a:r>
              <a:rPr lang="en-AU" b="1" i="1" dirty="0"/>
              <a:t>Took the Children Away.</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297926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Teacher note: </a:t>
            </a:r>
            <a:r>
              <a:rPr lang="en-US" dirty="0">
                <a:latin typeface="Public Sans"/>
              </a:rPr>
              <a:t>provide a definition of the metalanguage and ask students to define it in their own words in their books.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Public Sans"/>
              </a:rPr>
              <a:t>Photo by </a:t>
            </a:r>
            <a:r>
              <a:rPr lang="en-US" dirty="0">
                <a:latin typeface="Public Sans"/>
                <a:hlinkClick r:id="rId3"/>
              </a:rPr>
              <a:t>Kiona</a:t>
            </a:r>
            <a:r>
              <a:rPr lang="en-US" dirty="0">
                <a:latin typeface="Public Sans"/>
              </a:rPr>
              <a:t> on </a:t>
            </a:r>
            <a:r>
              <a:rPr lang="en-US" dirty="0">
                <a:latin typeface="Public Sans"/>
                <a:hlinkClick r:id="rId4"/>
              </a:rPr>
              <a:t>Unsplash</a:t>
            </a:r>
            <a:r>
              <a:rPr lang="en-US" dirty="0">
                <a:latin typeface="Public Sans"/>
              </a:rPr>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Public San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3947954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Public Sans"/>
              </a:rPr>
              <a:t>Teacher note: </a:t>
            </a:r>
            <a:r>
              <a:rPr lang="en-US" dirty="0">
                <a:latin typeface="Public Sans"/>
              </a:rPr>
              <a:t>model the process of determining salience in this image and its effect. Point out that i</a:t>
            </a:r>
            <a:r>
              <a:rPr lang="en-US" dirty="0"/>
              <a:t>mportance given to particular elements. For example, the size, expression and foreground position of an object demands the viewer’s attention first.</a:t>
            </a:r>
          </a:p>
          <a:p>
            <a:endParaRPr lang="en-US" dirty="0"/>
          </a:p>
          <a:p>
            <a:r>
              <a:rPr lang="en-US" b="1" dirty="0"/>
              <a:t>Model analysis</a:t>
            </a:r>
          </a:p>
          <a:p>
            <a:pPr>
              <a:lnSpc>
                <a:spcPct val="150000"/>
              </a:lnSpc>
              <a:spcBef>
                <a:spcPts val="1200"/>
              </a:spcBef>
              <a:spcAft>
                <a:spcPts val="600"/>
              </a:spcAft>
            </a:pPr>
            <a:r>
              <a:rPr lang="en-AU" sz="1800" dirty="0">
                <a:effectLst/>
                <a:latin typeface="Arial" panose="020B0604020202020204" pitchFamily="34" charset="0"/>
                <a:ea typeface="Arial" panose="020B0604020202020204" pitchFamily="34" charset="0"/>
              </a:rPr>
              <a:t>In this image, the salient feature is the alleyway. </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Arial" panose="020B0604020202020204" pitchFamily="34" charset="0"/>
              </a:rPr>
              <a:t>The alleyway takes up half of the image, is foregrounded at the bottom of the image, and vector lines draw our eye up to the end of the street. </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Arial" panose="020B0604020202020204" pitchFamily="34" charset="0"/>
              </a:rPr>
              <a:t>The alleyway is framed by the buildings, trees, and powerlines.</a:t>
            </a:r>
            <a:endParaRPr lang="en-AU" sz="1800" dirty="0">
              <a:effectLst/>
              <a:latin typeface="Arial" panose="020B0604020202020204" pitchFamily="34" charset="0"/>
              <a:ea typeface="Calibri" panose="020F0502020204030204" pitchFamily="34" charset="0"/>
            </a:endParaRPr>
          </a:p>
          <a:p>
            <a:endParaRPr lang="en-US"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Public Sans"/>
              </a:rPr>
              <a:t>Photo by </a:t>
            </a:r>
            <a:r>
              <a:rPr lang="en-US" dirty="0">
                <a:latin typeface="Public Sans"/>
                <a:hlinkClick r:id="rId3"/>
              </a:rPr>
              <a:t>Erin White</a:t>
            </a:r>
            <a:r>
              <a:rPr lang="en-US" dirty="0">
                <a:latin typeface="Public Sans"/>
              </a:rPr>
              <a:t> on </a:t>
            </a:r>
            <a:r>
              <a:rPr lang="en-US" dirty="0">
                <a:latin typeface="Public Sans"/>
                <a:hlinkClick r:id="rId4"/>
              </a:rPr>
              <a:t>Unsplash</a:t>
            </a:r>
            <a:r>
              <a:rPr lang="en-US" dirty="0">
                <a:latin typeface="Public Sans"/>
              </a:rPr>
              <a:t> </a:t>
            </a:r>
          </a:p>
          <a:p>
            <a:endParaRPr lang="en-US"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838216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 </a:t>
            </a:r>
            <a:r>
              <a:rPr lang="en-AU" dirty="0"/>
              <a:t>guide students through their analysis of this image. A copy of the questions can be found </a:t>
            </a:r>
            <a:r>
              <a:rPr lang="en-AU" b="1" dirty="0"/>
              <a:t>in Phase 1, activity 6 – identifying key visual features. </a:t>
            </a:r>
            <a:r>
              <a:rPr lang="en-AU" dirty="0"/>
              <a:t>Students should respond in their books, then discuss their responses as a class.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Public Sans"/>
              </a:rPr>
              <a:t>Photo by </a:t>
            </a:r>
            <a:r>
              <a:rPr lang="en-US" dirty="0">
                <a:latin typeface="Public Sans"/>
                <a:hlinkClick r:id="rId3"/>
              </a:rPr>
              <a:t>Mark </a:t>
            </a:r>
            <a:r>
              <a:rPr lang="en-US" dirty="0" err="1">
                <a:latin typeface="Public Sans"/>
                <a:hlinkClick r:id="rId3"/>
              </a:rPr>
              <a:t>Basarab</a:t>
            </a:r>
            <a:r>
              <a:rPr lang="en-US" dirty="0">
                <a:latin typeface="Public Sans"/>
              </a:rPr>
              <a:t> on </a:t>
            </a:r>
            <a:r>
              <a:rPr lang="en-US" dirty="0">
                <a:latin typeface="Public Sans"/>
                <a:hlinkClick r:id="rId4"/>
              </a:rPr>
              <a:t>Unsplash</a:t>
            </a:r>
            <a:r>
              <a:rPr lang="en-US" dirty="0">
                <a:latin typeface="Public Sans"/>
              </a:rPr>
              <a:t>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320672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 </a:t>
            </a:r>
            <a:r>
              <a:rPr lang="en-AU" dirty="0"/>
              <a:t>students should add an image to the diagram in </a:t>
            </a:r>
            <a:r>
              <a:rPr lang="en-AU" b="1" dirty="0"/>
              <a:t>Phase 1, activity 6 – identifying key visual features. </a:t>
            </a:r>
            <a:r>
              <a:rPr lang="en-AU" b="0" dirty="0"/>
              <a:t>The teacher can use the slide for students to indicate where they placed an image and explain why.</a:t>
            </a:r>
          </a:p>
          <a:p>
            <a:endParaRPr lang="en-AU" dirty="0"/>
          </a:p>
          <a:p>
            <a:pPr marL="0" indent="0">
              <a:buFont typeface="Arial"/>
              <a:buNone/>
            </a:pPr>
            <a:r>
              <a:rPr lang="en-US" dirty="0">
                <a:latin typeface="Public Sans"/>
              </a:rPr>
              <a:t>Photo by </a:t>
            </a:r>
            <a:r>
              <a:rPr lang="en-US" dirty="0">
                <a:latin typeface="Public Sans"/>
                <a:hlinkClick r:id="rId3"/>
              </a:rPr>
              <a:t>Adriel Kloppenburg</a:t>
            </a:r>
            <a:r>
              <a:rPr lang="en-US" dirty="0">
                <a:latin typeface="Public Sans"/>
              </a:rPr>
              <a:t> on </a:t>
            </a:r>
            <a:r>
              <a:rPr lang="en-US" dirty="0">
                <a:latin typeface="Public Sans"/>
                <a:hlinkClick r:id="rId4"/>
              </a:rPr>
              <a:t>Unsplash</a:t>
            </a:r>
            <a:r>
              <a:rPr lang="en-US" dirty="0">
                <a:latin typeface="Public Sans"/>
              </a:rPr>
              <a:t>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2537545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 </a:t>
            </a:r>
            <a:r>
              <a:rPr lang="en-AU" b="0"/>
              <a:t>this and the following slides and </a:t>
            </a:r>
            <a:r>
              <a:rPr lang="en-AU"/>
              <a:t>visual features can be used to extend student understanding in association with </a:t>
            </a:r>
            <a:r>
              <a:rPr lang="en-AU" b="1"/>
              <a:t>Phase 1, activity 7 – analysing a layout of </a:t>
            </a:r>
            <a:r>
              <a:rPr lang="en-AU" b="1" i="1"/>
              <a:t>Took the Children Away</a:t>
            </a:r>
            <a:r>
              <a:rPr lang="en-AU" b="1"/>
              <a:t>.</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334297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Teacher note: </a:t>
            </a:r>
            <a:r>
              <a:rPr lang="en-US" dirty="0">
                <a:latin typeface="Public Sans"/>
              </a:rPr>
              <a:t>provide a definition of the metalanguage and ask students to define it in their own words in their books.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Public Sans"/>
              </a:rPr>
              <a:t>Photo by </a:t>
            </a:r>
            <a:r>
              <a:rPr lang="en-US" dirty="0">
                <a:latin typeface="Public Sans"/>
                <a:hlinkClick r:id="rId3"/>
              </a:rPr>
              <a:t>Quino Al</a:t>
            </a:r>
            <a:r>
              <a:rPr lang="en-US" dirty="0">
                <a:latin typeface="Public Sans"/>
              </a:rPr>
              <a:t> on </a:t>
            </a:r>
            <a:r>
              <a:rPr lang="en-US" dirty="0">
                <a:latin typeface="Public Sans"/>
                <a:hlinkClick r:id="rId4"/>
              </a:rPr>
              <a:t>Unsplash</a:t>
            </a:r>
            <a:r>
              <a:rPr lang="en-US" dirty="0">
                <a:latin typeface="Public Sans"/>
              </a:rPr>
              <a:t>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1913909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Teacher note: </a:t>
            </a:r>
            <a:r>
              <a:rPr lang="en-AU">
                <a:latin typeface="Public Sans"/>
              </a:rPr>
              <a:t>this slide has been used to identify the Explicit teaching learning strategy and should be deleted or hidden when using in a classroom setting. Sharing learning intentions allows a teacher to effectively communicate learning goals with students. They allow students to connect new learning to existing knowledge, skills and understanding. When used with success criteria students have a clear idea of the learning goal and how to get there (AERO 2024). The sample success </a:t>
            </a:r>
            <a:r>
              <a:rPr lang="en-AU" b="0" i="0">
                <a:solidFill>
                  <a:srgbClr val="333333"/>
                </a:solidFill>
                <a:effectLst/>
                <a:highlight>
                  <a:srgbClr val="FFFFFF"/>
                </a:highlight>
                <a:latin typeface="Public Sans" pitchFamily="2" charset="0"/>
              </a:rPr>
              <a:t>criteria are aligned to the syllabus. They break the learning intention into smaller and more manageable actions. They show students what they must do, say, make, create or perform to demonstrate their learning (Griffin 2018). These have been left blank with suggestions provided in the notes to allow for the co-construction of success criteria that reflects student need. When co-</a:t>
            </a:r>
            <a:r>
              <a:rPr lang="en-AU" dirty="0"/>
              <a:t>constructing with students, teachers use their expertise to guide student thinking, and often model and use exemplars to show students what success 'looks like'.</a:t>
            </a:r>
          </a:p>
          <a:p>
            <a:endParaRPr lang="en-AU" b="0" i="0">
              <a:solidFill>
                <a:srgbClr val="333333"/>
              </a:solidFill>
              <a:effectLst/>
              <a:highlight>
                <a:srgbClr val="FFFFFF"/>
              </a:highlight>
              <a:latin typeface="Public Sans" pitchFamily="2" charset="0"/>
            </a:endParaRPr>
          </a:p>
          <a:p>
            <a:endParaRPr lang="en-AU">
              <a:solidFill>
                <a:srgbClr val="333333"/>
              </a:solidFill>
              <a:highlight>
                <a:srgbClr val="FFFFFF"/>
              </a:highlight>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608132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Teacher note: </a:t>
            </a:r>
            <a:r>
              <a:rPr lang="en-US" dirty="0">
                <a:latin typeface="Public Sans"/>
              </a:rPr>
              <a:t>model the process of determining colour palette in this image and its effect. Extend students to explain why they think the colours determine particular things. </a:t>
            </a:r>
            <a:endParaRPr lang="en-AU" dirty="0"/>
          </a:p>
          <a:p>
            <a:endParaRPr lang="en-AU" dirty="0"/>
          </a:p>
          <a:p>
            <a:pPr>
              <a:lnSpc>
                <a:spcPct val="107000"/>
              </a:lnSpc>
              <a:spcBef>
                <a:spcPts val="1200"/>
              </a:spcBef>
              <a:spcAft>
                <a:spcPts val="800"/>
              </a:spcAft>
            </a:pPr>
            <a:r>
              <a:rPr lang="en-AU" sz="1800" b="1" dirty="0">
                <a:effectLst/>
                <a:latin typeface="Arial" panose="020B0604020202020204" pitchFamily="34" charset="0"/>
                <a:ea typeface="Calibri" panose="020F0502020204030204" pitchFamily="34" charset="0"/>
              </a:rPr>
              <a:t>Modelled analysis</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In the image below the vibrant colours make this setting feel inviting. </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orange of Uluru and the sand are warm colours, and the yellow in the grass contributes to the feeling that this is a hot place.</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colours symbolise the heat of the Australian outback and the power of nature.</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50000"/>
              </a:lnSpc>
              <a:spcBef>
                <a:spcPts val="1200"/>
              </a:spcBef>
              <a:spcAft>
                <a:spcPts val="600"/>
              </a:spcAft>
              <a:buClrTx/>
              <a:buSzTx/>
              <a:buFontTx/>
              <a:buNone/>
              <a:tabLst/>
              <a:defRPr/>
            </a:pPr>
            <a:r>
              <a:rPr lang="en-US" sz="1800" dirty="0">
                <a:latin typeface="Public Sans"/>
              </a:rPr>
              <a:t>Photo by </a:t>
            </a:r>
            <a:r>
              <a:rPr lang="en-US" sz="1800" dirty="0">
                <a:latin typeface="Public Sans"/>
                <a:hlinkClick r:id="rId3"/>
              </a:rPr>
              <a:t>Michael </a:t>
            </a:r>
            <a:r>
              <a:rPr lang="en-US" sz="1800" dirty="0" err="1">
                <a:latin typeface="Public Sans"/>
                <a:hlinkClick r:id="rId3"/>
              </a:rPr>
              <a:t>Jerrard</a:t>
            </a:r>
            <a:r>
              <a:rPr lang="en-US" sz="1800" dirty="0">
                <a:latin typeface="Public Sans"/>
              </a:rPr>
              <a:t> on </a:t>
            </a:r>
            <a:r>
              <a:rPr lang="en-US" sz="1800" dirty="0">
                <a:latin typeface="Public Sans"/>
                <a:hlinkClick r:id="rId4"/>
              </a:rPr>
              <a:t>Unsplash</a:t>
            </a:r>
            <a:r>
              <a:rPr lang="en-US" sz="1800" dirty="0">
                <a:latin typeface="Public Sans"/>
              </a:rPr>
              <a:t> </a:t>
            </a:r>
            <a:endParaRPr lang="en-US" sz="1800" dirty="0"/>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3181155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 </a:t>
            </a:r>
            <a:r>
              <a:rPr lang="en-AU" dirty="0"/>
              <a:t>guide students through their analysis of this image. A copy of the questions can be found in </a:t>
            </a:r>
            <a:r>
              <a:rPr lang="en-AU" b="1" dirty="0"/>
              <a:t>Phase 1, activity 6 – identifying key visual features</a:t>
            </a:r>
            <a:r>
              <a:rPr lang="en-AU" dirty="0"/>
              <a:t>. Students should respond in their books, then discuss their responses as a class.</a:t>
            </a:r>
          </a:p>
          <a:p>
            <a:endParaRPr lang="en-AU" dirty="0"/>
          </a:p>
          <a:p>
            <a:endParaRPr lang="en-AU" dirty="0"/>
          </a:p>
          <a:p>
            <a:pPr marL="0" indent="0">
              <a:buFont typeface="Arial"/>
              <a:buNone/>
            </a:pPr>
            <a:r>
              <a:rPr lang="en-US" dirty="0">
                <a:latin typeface="Public Sans"/>
              </a:rPr>
              <a:t>Photo by </a:t>
            </a:r>
            <a:r>
              <a:rPr lang="en-US" dirty="0">
                <a:latin typeface="Public Sans"/>
                <a:hlinkClick r:id="rId3"/>
              </a:rPr>
              <a:t>Catherine Kay Greenup</a:t>
            </a:r>
            <a:r>
              <a:rPr lang="en-US" dirty="0">
                <a:latin typeface="Public Sans"/>
              </a:rPr>
              <a:t> on </a:t>
            </a:r>
            <a:r>
              <a:rPr lang="en-US" dirty="0">
                <a:latin typeface="Public Sans"/>
                <a:hlinkClick r:id="rId4"/>
              </a:rPr>
              <a:t>Unsplash</a:t>
            </a:r>
            <a:r>
              <a:rPr lang="en-US" dirty="0">
                <a:latin typeface="Public Sans"/>
              </a:rPr>
              <a:t>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1292847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 </a:t>
            </a:r>
            <a:r>
              <a:rPr lang="en-AU" dirty="0"/>
              <a:t>students can complete this independent practice activity if they are suitably prepared to work independently. Alternatively, the teacher can use this as another guided practice activity.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Public Sans"/>
              </a:rPr>
              <a:t>Photo by </a:t>
            </a:r>
            <a:r>
              <a:rPr kumimoji="0" lang="en-US" sz="1000" b="0" i="0" u="none" strike="noStrike" kern="1200" cap="none" spc="0" normalizeH="0" baseline="0" noProof="0" dirty="0">
                <a:ln>
                  <a:noFill/>
                </a:ln>
                <a:solidFill>
                  <a:srgbClr val="22272B"/>
                </a:solidFill>
                <a:effectLst/>
                <a:uLnTx/>
                <a:uFillTx/>
                <a:latin typeface="Public Sans"/>
                <a:ea typeface="+mn-ea"/>
                <a:cs typeface="+mn-cs"/>
                <a:hlinkClick r:id="rId3"/>
              </a:rPr>
              <a:t>Nathan Anderson </a:t>
            </a:r>
            <a:r>
              <a:rPr kumimoji="0" lang="en-US" sz="1000" b="0" i="0" u="none" strike="noStrike" kern="1200" cap="none" spc="0" normalizeH="0" baseline="0" noProof="0" dirty="0">
                <a:ln>
                  <a:noFill/>
                </a:ln>
                <a:solidFill>
                  <a:srgbClr val="22272B"/>
                </a:solidFill>
                <a:effectLst/>
                <a:uLnTx/>
                <a:uFillTx/>
                <a:latin typeface="Public Sans"/>
                <a:ea typeface="+mn-ea"/>
                <a:cs typeface="+mn-cs"/>
              </a:rPr>
              <a:t>on </a:t>
            </a:r>
            <a:r>
              <a:rPr kumimoji="0" lang="en-US" sz="1000" b="0" i="0" u="none" strike="noStrike" kern="1200" cap="none" spc="0" normalizeH="0" baseline="0" noProof="0" dirty="0">
                <a:ln>
                  <a:noFill/>
                </a:ln>
                <a:solidFill>
                  <a:srgbClr val="22272B"/>
                </a:solidFill>
                <a:effectLst/>
                <a:uLnTx/>
                <a:uFillTx/>
                <a:latin typeface="Public Sans"/>
                <a:ea typeface="+mn-ea"/>
                <a:cs typeface="+mn-cs"/>
                <a:hlinkClick r:id="rId4"/>
              </a:rPr>
              <a:t>Unsplash</a:t>
            </a:r>
            <a:r>
              <a:rPr kumimoji="0" lang="en-US" sz="1000" b="0" i="0" u="none" strike="noStrike" kern="1200" cap="none" spc="0" normalizeH="0" baseline="0" noProof="0" dirty="0">
                <a:ln>
                  <a:noFill/>
                </a:ln>
                <a:solidFill>
                  <a:srgbClr val="22272B"/>
                </a:solidFill>
                <a:effectLst/>
                <a:uLnTx/>
                <a:uFillTx/>
                <a:latin typeface="Public Sans"/>
                <a:ea typeface="+mn-ea"/>
                <a:cs typeface="+mn-cs"/>
              </a:rPr>
              <a:t> </a:t>
            </a:r>
            <a:r>
              <a:rPr lang="en-AU" dirty="0"/>
              <a:t> </a:t>
            </a:r>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2202342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 </a:t>
            </a:r>
            <a:r>
              <a:rPr lang="en-AU" b="0"/>
              <a:t>this and the following slides and </a:t>
            </a:r>
            <a:r>
              <a:rPr lang="en-AU"/>
              <a:t>visual features can be used to extend student understanding. </a:t>
            </a:r>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1319042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Teacher note: </a:t>
            </a:r>
            <a:r>
              <a:rPr lang="en-US" dirty="0">
                <a:latin typeface="Public Sans"/>
              </a:rPr>
              <a:t>provide a definition of the metalanguage and ask students to define it in their own words in their books.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Public Sans"/>
              </a:rPr>
              <a:t>Photo by </a:t>
            </a:r>
            <a:r>
              <a:rPr lang="en-AU" sz="1600" dirty="0">
                <a:effectLst/>
                <a:latin typeface="Arial" panose="020B0604020202020204" pitchFamily="34" charset="0"/>
                <a:ea typeface="Calibri" panose="020F0502020204030204" pitchFamily="34" charset="0"/>
                <a:hlinkClick r:id="rId3"/>
              </a:rPr>
              <a:t>Ashleigh Joy Photography</a:t>
            </a:r>
            <a:r>
              <a:rPr lang="en-AU" sz="1600" dirty="0">
                <a:effectLst/>
                <a:latin typeface="Arial" panose="020B0604020202020204" pitchFamily="34" charset="0"/>
                <a:ea typeface="Calibri" panose="020F0502020204030204" pitchFamily="34" charset="0"/>
              </a:rPr>
              <a:t> </a:t>
            </a:r>
            <a:r>
              <a:rPr lang="en-US" dirty="0">
                <a:latin typeface="Public Sans"/>
              </a:rPr>
              <a:t>on </a:t>
            </a:r>
            <a:r>
              <a:rPr lang="en-US" dirty="0" err="1">
                <a:latin typeface="Public Sans"/>
                <a:hlinkClick r:id="rId4"/>
              </a:rPr>
              <a:t>Unsplash</a:t>
            </a:r>
            <a:r>
              <a:rPr lang="en-US" dirty="0">
                <a:latin typeface="Public Sans"/>
              </a:rPr>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Public Sans"/>
            </a:endParaRPr>
          </a:p>
          <a:p>
            <a:endParaRPr lang="en-AU" dirty="0"/>
          </a:p>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3610930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Teacher note: </a:t>
            </a:r>
            <a:r>
              <a:rPr lang="en-AU" dirty="0">
                <a:latin typeface="Public Sans"/>
              </a:rPr>
              <a:t>model the process of determining colour palette in this image and its effect. </a:t>
            </a:r>
          </a:p>
          <a:p>
            <a:endParaRPr lang="en-AU" dirty="0">
              <a:latin typeface="Public Sans"/>
            </a:endParaRPr>
          </a:p>
          <a:p>
            <a:r>
              <a:rPr lang="en-US" dirty="0">
                <a:latin typeface="Public Sans"/>
              </a:rPr>
              <a:t>Photo by </a:t>
            </a:r>
            <a:r>
              <a:rPr lang="en-US" dirty="0">
                <a:latin typeface="Public Sans"/>
                <a:hlinkClick r:id="rId3"/>
              </a:rPr>
              <a:t>Massimiliano </a:t>
            </a:r>
            <a:r>
              <a:rPr lang="en-US" dirty="0" err="1">
                <a:latin typeface="Public Sans"/>
                <a:hlinkClick r:id="rId3"/>
              </a:rPr>
              <a:t>Morosinotto</a:t>
            </a:r>
            <a:r>
              <a:rPr lang="en-US" dirty="0">
                <a:latin typeface="Public Sans"/>
              </a:rPr>
              <a:t> on </a:t>
            </a:r>
            <a:r>
              <a:rPr lang="en-US" dirty="0">
                <a:latin typeface="Public Sans"/>
                <a:hlinkClick r:id="rId4"/>
              </a:rPr>
              <a:t>Unsplash</a:t>
            </a:r>
            <a:r>
              <a:rPr lang="en-US" dirty="0">
                <a:latin typeface="Public Sans"/>
              </a:rPr>
              <a:t> </a:t>
            </a:r>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132724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a:buNone/>
            </a:pPr>
            <a:r>
              <a:rPr lang="en-AU" b="1" dirty="0"/>
              <a:t>Teacher note: </a:t>
            </a:r>
            <a:r>
              <a:rPr lang="en-AU" dirty="0"/>
              <a:t>guide students through their analysis of this image.</a:t>
            </a:r>
          </a:p>
          <a:p>
            <a:pPr marL="0" indent="0">
              <a:buFont typeface="Arial,Sans-Serif"/>
              <a:buNone/>
            </a:pPr>
            <a:endParaRPr lang="en-US" dirty="0"/>
          </a:p>
          <a:p>
            <a:pPr marL="0" indent="0">
              <a:buFont typeface="Arial,Sans-Serif"/>
              <a:buNone/>
            </a:pPr>
            <a:r>
              <a:rPr lang="en-US" dirty="0">
                <a:latin typeface="Public Sans"/>
              </a:rPr>
              <a:t>Photo by </a:t>
            </a:r>
            <a:r>
              <a:rPr lang="en-US" dirty="0">
                <a:latin typeface="Public Sans"/>
                <a:hlinkClick r:id="rId3"/>
              </a:rPr>
              <a:t>Oleksandr Kuzmin</a:t>
            </a:r>
            <a:r>
              <a:rPr lang="en-US" dirty="0">
                <a:latin typeface="Public Sans"/>
              </a:rPr>
              <a:t> on </a:t>
            </a:r>
            <a:r>
              <a:rPr lang="en-US" dirty="0">
                <a:latin typeface="Public Sans"/>
                <a:hlinkClick r:id="rId4"/>
              </a:rPr>
              <a:t>Unsplash</a:t>
            </a:r>
            <a:r>
              <a:rPr lang="en-US" dirty="0">
                <a:latin typeface="Public Sans"/>
              </a:rPr>
              <a:t> </a:t>
            </a:r>
          </a:p>
          <a:p>
            <a:endParaRPr lang="en-US" dirty="0"/>
          </a:p>
          <a:p>
            <a:endParaRPr lang="en-AU" b="1" dirty="0"/>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28</a:t>
            </a:fld>
            <a:endParaRPr lang="en-AU"/>
          </a:p>
        </p:txBody>
      </p:sp>
    </p:spTree>
    <p:extLst>
      <p:ext uri="{BB962C8B-B14F-4D97-AF65-F5344CB8AC3E}">
        <p14:creationId xmlns:p14="http://schemas.microsoft.com/office/powerpoint/2010/main" val="3170930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326648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Sans-Serif"/>
              <a:buChar char="•"/>
            </a:pPr>
            <a:r>
              <a:rPr lang="en-AU" dirty="0"/>
              <a:t>Learning intentions and success are best co-constructed with students. Adapt the learning intention as required and add matching success criteria.</a:t>
            </a:r>
          </a:p>
          <a:p>
            <a:pPr marL="171450" indent="-171450">
              <a:buFont typeface="Arial,Sans-Serif"/>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endParaRPr lang="en-AU" dirty="0"/>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2737461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 </a:t>
            </a:r>
            <a:r>
              <a:rPr lang="en-AU"/>
              <a:t>this slide has been used to identify the explicit teaching learning strategy and should be deleted or hidden when using in a classroom setting. The strategy of gradual release of responsibility is a flexible process moving between modelled, guided and independent teaching practice responsive to student learning. Students should be supported to move between each practice based on their capabilities and requirements.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Teachers deliver a structured and sequenced approach to explicitly teaching new content. Learning is most effective when teachers break new information down and teach it explicitly using explanation, demonstration and modelling. This is especially relevant when students are new to an area (AERO 2024).</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3509357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 </a:t>
            </a:r>
            <a:r>
              <a:rPr lang="en-AU"/>
              <a:t>symbolism is a visual feature students will us in </a:t>
            </a:r>
            <a:r>
              <a:rPr lang="en-AU" b="1"/>
              <a:t>Phase 1, activity 7 – analysing a layout of </a:t>
            </a:r>
            <a:r>
              <a:rPr lang="en-AU" b="1" i="1"/>
              <a:t>Took the Children Away.</a:t>
            </a:r>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590794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 </a:t>
            </a:r>
            <a:r>
              <a:rPr lang="en-AU" dirty="0"/>
              <a:t>provide a definition of the metalanguage and ask students to define it in their own words in their books.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1375620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Public Sans"/>
              </a:rPr>
              <a:t>Teacher note</a:t>
            </a:r>
            <a:r>
              <a:rPr lang="en-US" dirty="0">
                <a:latin typeface="Public Sans"/>
              </a:rPr>
              <a:t>: ask students to l</a:t>
            </a:r>
            <a:r>
              <a:rPr lang="en-AU" sz="1600" dirty="0" err="1">
                <a:effectLst/>
                <a:latin typeface="Arial" panose="020B0604020202020204" pitchFamily="34" charset="0"/>
                <a:ea typeface="Calibri" panose="020F0502020204030204" pitchFamily="34" charset="0"/>
              </a:rPr>
              <a:t>ook</a:t>
            </a:r>
            <a:r>
              <a:rPr lang="en-AU" sz="1600" dirty="0">
                <a:effectLst/>
                <a:latin typeface="Arial" panose="020B0604020202020204" pitchFamily="34" charset="0"/>
                <a:ea typeface="Calibri" panose="020F0502020204030204" pitchFamily="34" charset="0"/>
              </a:rPr>
              <a:t> at the image red heart balloons floating in the sky. What do hearts make them think of? Discuss ideas as a class. The teacher should model the practice of thinking about all the things it could represent or symbolise.</a:t>
            </a:r>
          </a:p>
          <a:p>
            <a:endParaRPr lang="en-US" dirty="0">
              <a:latin typeface="Public Sans"/>
            </a:endParaRPr>
          </a:p>
          <a:p>
            <a:r>
              <a:rPr lang="en-US" dirty="0">
                <a:latin typeface="Public Sans"/>
              </a:rPr>
              <a:t>Photo by </a:t>
            </a:r>
            <a:r>
              <a:rPr lang="en-US" dirty="0" err="1">
                <a:latin typeface="Public Sans"/>
                <a:hlinkClick r:id="rId3"/>
              </a:rPr>
              <a:t>michael</a:t>
            </a:r>
            <a:r>
              <a:rPr lang="en-US" dirty="0">
                <a:latin typeface="Public Sans"/>
                <a:hlinkClick r:id="rId3"/>
              </a:rPr>
              <a:t> </a:t>
            </a:r>
            <a:r>
              <a:rPr lang="en-US" dirty="0" err="1">
                <a:latin typeface="Public Sans"/>
                <a:hlinkClick r:id="rId3"/>
              </a:rPr>
              <a:t>schaffler</a:t>
            </a:r>
            <a:r>
              <a:rPr lang="en-US" dirty="0">
                <a:latin typeface="Public Sans"/>
              </a:rPr>
              <a:t> on </a:t>
            </a:r>
            <a:r>
              <a:rPr lang="en-US" dirty="0">
                <a:latin typeface="Public Sans"/>
                <a:hlinkClick r:id="rId4"/>
              </a:rPr>
              <a:t>Unsplash</a:t>
            </a:r>
            <a:r>
              <a:rPr lang="en-US" dirty="0">
                <a:latin typeface="Public Sans"/>
              </a:rPr>
              <a:t>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839357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a:t>
            </a:r>
            <a:r>
              <a:rPr lang="en-AU" b="0" dirty="0"/>
              <a:t>: g</a:t>
            </a:r>
            <a:r>
              <a:rPr lang="en-AU" dirty="0"/>
              <a:t>uide students through their analysis of this image. A copy of the questions can be found in </a:t>
            </a:r>
            <a:r>
              <a:rPr lang="en-AU" b="1" dirty="0"/>
              <a:t>Phase 1, activity 6 – identifying key visual features. </a:t>
            </a:r>
            <a:r>
              <a:rPr lang="en-AU" b="0" dirty="0"/>
              <a:t>Students should respond in their books, then discuss their responses as a class.</a:t>
            </a:r>
          </a:p>
          <a:p>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1600" b="0" i="0" u="none" strike="noStrike" cap="none" normalizeH="0" baseline="0" dirty="0">
                <a:ln>
                  <a:noFill/>
                </a:ln>
                <a:solidFill>
                  <a:schemeClr val="tx1"/>
                </a:solidFill>
                <a:effectLst/>
                <a:latin typeface="Arial" panose="020B0604020202020204" pitchFamily="34" charset="0"/>
              </a:rPr>
              <a:t>Photo by </a:t>
            </a:r>
            <a:r>
              <a:rPr kumimoji="0" lang="en-US" altLang="en-US" sz="1600" b="0" i="0" u="none" strike="noStrike" cap="none" normalizeH="0" baseline="0" dirty="0">
                <a:ln>
                  <a:noFill/>
                </a:ln>
                <a:solidFill>
                  <a:schemeClr val="tx1"/>
                </a:solidFill>
                <a:effectLst/>
                <a:latin typeface="Arial" panose="020B0604020202020204" pitchFamily="34" charset="0"/>
                <a:hlinkClick r:id="rId3"/>
              </a:rPr>
              <a:t>Jean-Luc </a:t>
            </a:r>
            <a:r>
              <a:rPr kumimoji="0" lang="en-US" altLang="en-US" sz="1600" b="0" i="0" u="none" strike="noStrike" cap="none" normalizeH="0" baseline="0" dirty="0" err="1">
                <a:ln>
                  <a:noFill/>
                </a:ln>
                <a:solidFill>
                  <a:schemeClr val="tx1"/>
                </a:solidFill>
                <a:effectLst/>
                <a:latin typeface="Arial" panose="020B0604020202020204" pitchFamily="34" charset="0"/>
                <a:hlinkClick r:id="rId3"/>
              </a:rPr>
              <a:t>Benazet</a:t>
            </a:r>
            <a:r>
              <a:rPr kumimoji="0" lang="en-US" altLang="en-US" sz="1600" b="0" i="0" u="none" strike="noStrike" cap="none" normalizeH="0" baseline="0" dirty="0">
                <a:ln>
                  <a:noFill/>
                </a:ln>
                <a:solidFill>
                  <a:schemeClr val="tx1"/>
                </a:solidFill>
                <a:effectLst/>
                <a:latin typeface="Arial" panose="020B0604020202020204" pitchFamily="34" charset="0"/>
              </a:rPr>
              <a:t> on </a:t>
            </a:r>
            <a:r>
              <a:rPr kumimoji="0" lang="en-US" altLang="en-US" sz="1600" b="0" i="0" u="none" strike="noStrike" cap="none" normalizeH="0" baseline="0" dirty="0" err="1">
                <a:ln>
                  <a:noFill/>
                </a:ln>
                <a:solidFill>
                  <a:schemeClr val="tx1"/>
                </a:solidFill>
                <a:effectLst/>
                <a:latin typeface="Arial" panose="020B0604020202020204" pitchFamily="34" charset="0"/>
                <a:hlinkClick r:id="rId4"/>
              </a:rPr>
              <a:t>Unsplash</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3804811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 </a:t>
            </a:r>
            <a:r>
              <a:rPr lang="en-AU" b="0"/>
              <a:t>juxtaposition</a:t>
            </a:r>
            <a:r>
              <a:rPr lang="en-AU"/>
              <a:t> is a visual feature students will us in </a:t>
            </a:r>
            <a:r>
              <a:rPr lang="en-AU" b="1"/>
              <a:t>Phase 1, activity 7 – analysing a layout of </a:t>
            </a:r>
            <a:r>
              <a:rPr lang="en-AU" b="1" i="1"/>
              <a:t>Took the Children Away.</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597942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dirty="0"/>
          </a:p>
        </p:txBody>
      </p:sp>
    </p:spTree>
    <p:extLst>
      <p:ext uri="{BB962C8B-B14F-4D97-AF65-F5344CB8AC3E}">
        <p14:creationId xmlns:p14="http://schemas.microsoft.com/office/powerpoint/2010/main" val="164386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References">
    <p:bg>
      <p:bgPr>
        <a:solidFill>
          <a:schemeClr val="accent4"/>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1645920"/>
            <a:ext cx="11484000" cy="471043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035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48816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116922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GB"/>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813741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360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GB"/>
              <a:t>Click icon to add picture</a:t>
            </a:r>
            <a:endParaRPr lang="en-AU"/>
          </a:p>
        </p:txBody>
      </p:sp>
    </p:spTree>
    <p:extLst>
      <p:ext uri="{BB962C8B-B14F-4D97-AF65-F5344CB8AC3E}">
        <p14:creationId xmlns:p14="http://schemas.microsoft.com/office/powerpoint/2010/main" val="165443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52116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84198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01849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3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36123311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5" r:id="rId10"/>
    <p:sldLayoutId id="21474837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ZrDxe9gK8Gk?si=m4LYPWE5U_uNPWzO&amp;t=61" TargetMode="External"/><Relationship Id="rId7" Type="http://schemas.openxmlformats.org/officeDocument/2006/relationships/hyperlink" Target="https://unsplash.com/license"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unsplash.com/@jeanlucbenazet?utm_content=creditCopyText&amp;utm_medium=referral&amp;utm_source=unsplash" TargetMode="External"/><Relationship Id="rId5" Type="http://schemas.openxmlformats.org/officeDocument/2006/relationships/hyperlink" Target="https://unsplash.com/photos/yellow-and-black-painted-wall-NphoMLUL6LE" TargetMode="Externa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https://unsplash.com/license" TargetMode="External"/><Relationship Id="rId5" Type="http://schemas.openxmlformats.org/officeDocument/2006/relationships/hyperlink" Target="https://unsplash.com/@courtniebt13" TargetMode="External"/><Relationship Id="rId4" Type="http://schemas.openxmlformats.org/officeDocument/2006/relationships/hyperlink" Target="https://unsplash.com/photos/bonfire-near-mountain-brqqSBSXPac"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https://unsplash.com/license" TargetMode="External"/><Relationship Id="rId5" Type="http://schemas.openxmlformats.org/officeDocument/2006/relationships/hyperlink" Target="https://unsplash.com/@hdbernd?utm_content=creditCopyText&amp;utm_medium=referral&amp;utm_source=unsplash" TargetMode="External"/><Relationship Id="rId4" Type="http://schemas.openxmlformats.org/officeDocument/2006/relationships/hyperlink" Target="https://unsplash.com/photos/purple-flowers-are-growing-on-a-wire-fence-Vnrd5fAd5t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hyperlink" Target="https://unsplash.com/license" TargetMode="External"/><Relationship Id="rId5" Type="http://schemas.openxmlformats.org/officeDocument/2006/relationships/hyperlink" Target="https://unsplash.com/@rodlong" TargetMode="External"/><Relationship Id="rId4" Type="http://schemas.openxmlformats.org/officeDocument/2006/relationships/hyperlink" Target="https://unsplash.com/photos/an-older-woman-holding-a-babys-hand-y0OAmd_COUM"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hyperlink" Target="https://unsplash.com/@kiona20" TargetMode="External"/><Relationship Id="rId5" Type="http://schemas.openxmlformats.org/officeDocument/2006/relationships/hyperlink" Target="https://unsplash.com/photos/a-tree-in-a-field-P56258kgmbU" TargetMode="External"/><Relationship Id="rId4" Type="http://schemas.openxmlformats.org/officeDocument/2006/relationships/hyperlink" Target="https://unsplash.com/licens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unsplash.com/license" TargetMode="External"/><Relationship Id="rId5" Type="http://schemas.openxmlformats.org/officeDocument/2006/relationships/hyperlink" Target="https://unsplash.com/@dkmoneymomo" TargetMode="External"/><Relationship Id="rId4" Type="http://schemas.openxmlformats.org/officeDocument/2006/relationships/hyperlink" Target="https://unsplash.com/photos/road-near-brown-house-Ugc89_02lk8?utm_content=creditCopyText&amp;utm_medium=referral&amp;utm_source=unsplash"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s://unsplash.com/license" TargetMode="External"/><Relationship Id="rId5" Type="http://schemas.openxmlformats.org/officeDocument/2006/relationships/hyperlink" Target="https://unsplash.com/@markbasarabvisuals?utm_content=creditCopyText&amp;utm_medium=referral&amp;utm_source=unsplash" TargetMode="External"/><Relationship Id="rId4" Type="http://schemas.openxmlformats.org/officeDocument/2006/relationships/hyperlink" Target="https://unsplash.com/photos/blue-starry-night-1OtUkD_8svc?utm_content=creditCopyText&amp;utm_medium=referral&amp;utm_source=unsplash"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https://unsplash.com/license" TargetMode="External"/><Relationship Id="rId5" Type="http://schemas.openxmlformats.org/officeDocument/2006/relationships/hyperlink" Target="https://unsplash.com/@adriel?utm_content=creditCopyText&amp;utm_medium=referral&amp;utm_source=unsplash" TargetMode="External"/><Relationship Id="rId4" Type="http://schemas.openxmlformats.org/officeDocument/2006/relationships/hyperlink" Target="https://unsplash.com/photos/photo-of-sea-waves-S1XAf3JxOLI?utm_content=creditCopyText&amp;utm_medium=referral&amp;utm_source=unsplash"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hyperlink" Target="https://unsplash.com/license" TargetMode="External"/><Relationship Id="rId5" Type="http://schemas.openxmlformats.org/officeDocument/2006/relationships/hyperlink" Target="https://unsplash.com/@quinoal" TargetMode="External"/><Relationship Id="rId4" Type="http://schemas.openxmlformats.org/officeDocument/2006/relationships/hyperlink" Target="https://unsplash.com/photos/blue-green-and-red-abstract-painting-Mup6T3LT2VY?utm_content=creditCopyText&amp;utm_medium=referral&amp;utm_source=unsplash"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s://unsplash.com/license" TargetMode="External"/><Relationship Id="rId5" Type="http://schemas.openxmlformats.org/officeDocument/2006/relationships/hyperlink" Target="https://unsplash.com/@michaeljerrard" TargetMode="External"/><Relationship Id="rId4" Type="http://schemas.openxmlformats.org/officeDocument/2006/relationships/hyperlink" Target="https://unsplash.com/photos/brown-mountain-under-blue-sky-during-daytime-dhL82KC11sY?utm_content=creditCopyText&amp;utm_medium=referral&amp;utm_source=unsplash"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hyperlink" Target="https://unsplash.com/license" TargetMode="External"/><Relationship Id="rId5" Type="http://schemas.openxmlformats.org/officeDocument/2006/relationships/hyperlink" Target="https://unsplash.com/@springwellion?utm_content=creditCopyText&amp;utm_medium=referral&amp;utm_source=unsplash" TargetMode="External"/><Relationship Id="rId4" Type="http://schemas.openxmlformats.org/officeDocument/2006/relationships/hyperlink" Target="https://unsplash.com/photos/a-painting-of-a-black-and-white-dog-standing-on-a-hill-z7t0nJZ_uQU?utm_content=creditCopyText&amp;utm_medium=referral&amp;utm_source=unsplash"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s://unsplash.com/license" TargetMode="External"/><Relationship Id="rId5" Type="http://schemas.openxmlformats.org/officeDocument/2006/relationships/hyperlink" Target="https://unsplash.com/@nathananderson" TargetMode="External"/><Relationship Id="rId4" Type="http://schemas.openxmlformats.org/officeDocument/2006/relationships/hyperlink" Target="https://unsplash.com/photos/house-on-grass-field-under-gray-sky-iAW5QyehNcc"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hyperlink" Target="https://unsplash.com/license" TargetMode="External"/><Relationship Id="rId5" Type="http://schemas.openxmlformats.org/officeDocument/2006/relationships/hyperlink" Target="https://unsplash.com/@ashleighjoyphotography?utm_content=creditCopyText&amp;utm_medium=referral&amp;utm_source=unsplash" TargetMode="External"/><Relationship Id="rId4" Type="http://schemas.openxmlformats.org/officeDocument/2006/relationships/hyperlink" Target="https://unsplash.com/photos/white-rv-trailer-in-the-middle-of-grass-field-vBkYPm5f4x8?utm_content=creditCopyText&amp;utm_medium=referral&amp;utm_source=unsplash"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hyperlink" Target="https://unsplash.com/license" TargetMode="External"/><Relationship Id="rId5" Type="http://schemas.openxmlformats.org/officeDocument/2006/relationships/hyperlink" Target="https://unsplash.com/@therawhunter?utm_content=creditCopyText&amp;utm_medium=referral&amp;utm_source=unsplash" TargetMode="External"/><Relationship Id="rId4" Type="http://schemas.openxmlformats.org/officeDocument/2006/relationships/hyperlink" Target="https://unsplash.com/photos/black-and-red-ship-on-shore-ESYkLC9-weY?utm_content=creditCopyText&amp;utm_medium=referral&amp;utm_source=unsplash"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hyperlink" Target="https://unsplash.com/license" TargetMode="External"/><Relationship Id="rId5" Type="http://schemas.openxmlformats.org/officeDocument/2006/relationships/hyperlink" Target="https://unsplash.com/@kriplok" TargetMode="External"/><Relationship Id="rId4" Type="http://schemas.openxmlformats.org/officeDocument/2006/relationships/hyperlink" Target="https://unsplash.com/photos/a-cat-lying-on-a-porch-dCucwm8qI7M?utm_content=creditCopyText&amp;utm_medium=referral&amp;utm_source=unsplash"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unsplash.com/photos/yellow-and-black-painted-wall-NphoMLUL6LE"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unsplash.com/photos/blue-starry-night-1OtUkD_8svc?utm_content=creditCopyText&amp;utm_medium=referral&amp;utm_source=unsplash" TargetMode="External"/><Relationship Id="rId12" Type="http://schemas.openxmlformats.org/officeDocument/2006/relationships/hyperlink" Target="https://unsplash.com/photos/white-rv-trailer-in-the-middle-of-grass-field-vBkYPm5f4x8?utm_content=creditCopyText&amp;utm_medium=referral&amp;utm_source=unsplash"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hyperlink" Target="https://unsplash.com/photos/house-on-grass-field-under-gray-sky-iAW5QyehNcc" TargetMode="External"/><Relationship Id="rId11" Type="http://schemas.openxmlformats.org/officeDocument/2006/relationships/hyperlink" Target="https://unsplash.com/photos/brown-mountain-under-blue-sky-during-daytime-dhL82KC11sY?utm_content=creditCopyText&amp;utm_medium=referral&amp;utm_source=unsplash" TargetMode="External"/><Relationship Id="rId5" Type="http://schemas.openxmlformats.org/officeDocument/2006/relationships/hyperlink" Target="https://curriculum.nsw.edu.au/" TargetMode="External"/><Relationship Id="rId10" Type="http://schemas.openxmlformats.org/officeDocument/2006/relationships/hyperlink" Target="https://unsplash.com/photos/a-painting-of-a-black-and-white-dog-standing-on-a-hill-z7t0nJZ_uQU?utm_content=creditCopyText&amp;utm_medium=referral&amp;utm_source=unsplash"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unsplash.com/photos/purple-flowers-are-growing-on-a-wire-fence-Vnrd5fAd5tk"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hyperlink" Target="https://unsplash.com/@courtniebt13?utm_content=creditCopyText&amp;utm_medium=referral&amp;utm_source=unsplash" TargetMode="External"/><Relationship Id="rId3" Type="http://schemas.openxmlformats.org/officeDocument/2006/relationships/hyperlink" Target="https://unsplash.com/photos/a-cat-lying-on-a-porch-dCucwm8qI7M?utm_content=creditCopyText&amp;utm_medium=referral&amp;utm_source=unsplash" TargetMode="External"/><Relationship Id="rId7" Type="http://schemas.openxmlformats.org/officeDocument/2006/relationships/hyperlink" Target="https://unsplash.com/photos/red-heart-balloon-lot-k_EwsK_mCvk?utm_content=creditCopyText&amp;utm_medium=referral&amp;utm_source=unsplash" TargetMode="External"/><Relationship Id="rId2" Type="http://schemas.openxmlformats.org/officeDocument/2006/relationships/hyperlink" Target="https://unsplash.com/photos/a-tree-in-a-field-P56258kgmbU" TargetMode="External"/><Relationship Id="rId1" Type="http://schemas.openxmlformats.org/officeDocument/2006/relationships/slideLayout" Target="../slideLayouts/slideLayout10.xml"/><Relationship Id="rId6" Type="http://schemas.openxmlformats.org/officeDocument/2006/relationships/hyperlink" Target="../Draft%20Year%208%20program%204%20-%20the%20camera%20never%20lies/&#8216;blue%20green%20and%20red%20abstract%20painting&#8217;" TargetMode="External"/><Relationship Id="rId5" Type="http://schemas.openxmlformats.org/officeDocument/2006/relationships/hyperlink" Target="https://unsplash.com/photos/black-and-red-ship-on-shore-ESYkLC9-weY?utm_content=creditCopyText&amp;utm_medium=referral&amp;utm_source=unsplash" TargetMode="External"/><Relationship Id="rId4" Type="http://schemas.openxmlformats.org/officeDocument/2006/relationships/hyperlink" Target="https://unsplash.com/photos/an-older-woman-holding-a-babys-hand-y0OAmd_COUM" TargetMode="External"/></Relationships>
</file>

<file path=ppt/slides/_rels/slide31.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unsplash.com/license" TargetMode="External"/><Relationship Id="rId5" Type="http://schemas.openxmlformats.org/officeDocument/2006/relationships/hyperlink" Target="https://unsplash.com/@schaffler" TargetMode="External"/><Relationship Id="rId4" Type="http://schemas.openxmlformats.org/officeDocument/2006/relationships/hyperlink" Target="https://unsplash.com/photos/red-heart-balloon-lot-k_EwsK_mCvk?utm_content=creditCopyText&amp;utm_medium=referral&amp;utm_source=unsplas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182494-F58F-CBDF-4A37-295A20DDA968}"/>
              </a:ext>
            </a:extLst>
          </p:cNvPr>
          <p:cNvSpPr>
            <a:spLocks noGrp="1"/>
          </p:cNvSpPr>
          <p:nvPr>
            <p:ph type="title"/>
          </p:nvPr>
        </p:nvSpPr>
        <p:spPr/>
        <p:txBody>
          <a:bodyPr/>
          <a:lstStyle/>
          <a:p>
            <a:r>
              <a:rPr lang="en-AU" dirty="0"/>
              <a:t>Instructions for use</a:t>
            </a:r>
            <a:endParaRPr lang="en-US" dirty="0"/>
          </a:p>
        </p:txBody>
      </p:sp>
      <p:sp>
        <p:nvSpPr>
          <p:cNvPr id="4" name="Picture Placeholder 3">
            <a:extLst>
              <a:ext uri="{FF2B5EF4-FFF2-40B4-BE49-F238E27FC236}">
                <a16:creationId xmlns:a16="http://schemas.microsoft.com/office/drawing/2014/main" id="{5CB67AAD-93E6-51A8-3364-170AD04FFBB8}"/>
              </a:ext>
            </a:extLst>
          </p:cNvPr>
          <p:cNvSpPr>
            <a:spLocks noGrp="1"/>
          </p:cNvSpPr>
          <p:nvPr>
            <p:ph type="pic" sz="quarter" idx="13"/>
          </p:nvPr>
        </p:nvSpPr>
        <p:spPr>
          <a:xfrm>
            <a:off x="359998" y="1909281"/>
            <a:ext cx="11483999" cy="4471421"/>
          </a:xfrm>
        </p:spPr>
        <p:txBody>
          <a:bodyPr/>
          <a:lstStyle/>
          <a:p>
            <a:pPr marL="342900" indent="-342900">
              <a:lnSpc>
                <a:spcPct val="150000"/>
              </a:lnSpc>
              <a:buFont typeface="Arial"/>
              <a:buChar char="•"/>
            </a:pPr>
            <a:r>
              <a:rPr lang="en-AU" sz="1800" dirty="0">
                <a:ea typeface="+mn-lt"/>
                <a:cs typeface="+mn-lt"/>
              </a:rPr>
              <a:t>This resource is not a teaching and learning program. It should be used in conjunction with </a:t>
            </a:r>
            <a:r>
              <a:rPr lang="en-AU" sz="1800" b="1" dirty="0">
                <a:ea typeface="+mn-lt"/>
                <a:cs typeface="+mn-lt"/>
              </a:rPr>
              <a:t>Year 8</a:t>
            </a:r>
            <a:r>
              <a:rPr lang="en-AU" sz="1800" b="1">
                <a:ea typeface="+mn-lt"/>
                <a:cs typeface="+mn-lt"/>
              </a:rPr>
              <a:t>, Term </a:t>
            </a:r>
            <a:r>
              <a:rPr lang="en-AU" sz="1800" b="1" dirty="0">
                <a:ea typeface="+mn-lt"/>
                <a:cs typeface="+mn-lt"/>
              </a:rPr>
              <a:t>4 – The camera never lies.</a:t>
            </a:r>
          </a:p>
          <a:p>
            <a:pPr marL="342900" indent="-342900">
              <a:lnSpc>
                <a:spcPct val="150000"/>
              </a:lnSpc>
              <a:buFont typeface="Arial"/>
              <a:buChar char="•"/>
            </a:pPr>
            <a:r>
              <a:rPr lang="en-AU" sz="1800" dirty="0">
                <a:solidFill>
                  <a:srgbClr val="22272B"/>
                </a:solidFill>
              </a:rPr>
              <a:t>Classroom teachers are encouraged to </a:t>
            </a:r>
            <a:r>
              <a:rPr lang="en-AU" sz="1800" b="1" dirty="0">
                <a:solidFill>
                  <a:srgbClr val="22272B"/>
                </a:solidFill>
              </a:rPr>
              <a:t>add and adapt</a:t>
            </a:r>
            <a:r>
              <a:rPr lang="en-AU" sz="1800" dirty="0">
                <a:solidFill>
                  <a:srgbClr val="22272B"/>
                </a:solidFill>
              </a:rPr>
              <a:t> slides as required to meet the needs of their students.</a:t>
            </a:r>
          </a:p>
          <a:p>
            <a:pPr marL="342900" indent="-342900">
              <a:lnSpc>
                <a:spcPct val="150000"/>
              </a:lnSpc>
              <a:buFont typeface="Arial"/>
              <a:buChar char="•"/>
            </a:pPr>
            <a:r>
              <a:rPr lang="en-AU" sz="1800" dirty="0">
                <a:solidFill>
                  <a:srgbClr val="22272B"/>
                </a:solidFill>
              </a:rPr>
              <a:t>Save a copy of the file to make changes to the slide deck. Go to </a:t>
            </a:r>
            <a:r>
              <a:rPr lang="en-AU" sz="1800" b="1" dirty="0">
                <a:solidFill>
                  <a:srgbClr val="22272B"/>
                </a:solidFill>
              </a:rPr>
              <a:t>File &gt; Download a Copy </a:t>
            </a:r>
            <a:r>
              <a:rPr lang="en-AU" sz="1800" dirty="0">
                <a:solidFill>
                  <a:srgbClr val="22272B"/>
                </a:solidFill>
              </a:rPr>
              <a:t>(this downloads a copy to the computer to edit in the PowerPoint app).</a:t>
            </a:r>
          </a:p>
          <a:p>
            <a:pPr marL="342900" indent="-342900">
              <a:lnSpc>
                <a:spcPct val="150000"/>
              </a:lnSpc>
              <a:buFont typeface="Arial"/>
              <a:buChar char="•"/>
            </a:pPr>
            <a:r>
              <a:rPr lang="en-AU" sz="1800" dirty="0">
                <a:solidFill>
                  <a:srgbClr val="22272B"/>
                </a:solidFill>
              </a:rPr>
              <a:t>To convert the PowerPoint to Google Slides:</a:t>
            </a:r>
          </a:p>
          <a:p>
            <a:pPr marL="913765" lvl="1" indent="-457200">
              <a:lnSpc>
                <a:spcPct val="150000"/>
              </a:lnSpc>
              <a:buFont typeface="+mj-lt"/>
              <a:buAutoNum type="arabicPeriod"/>
            </a:pPr>
            <a:r>
              <a:rPr lang="en-AU" dirty="0">
                <a:solidFill>
                  <a:srgbClr val="22272B"/>
                </a:solidFill>
              </a:rPr>
              <a:t>Upload the file into Google Drive and open it.</a:t>
            </a:r>
          </a:p>
          <a:p>
            <a:pPr marL="913765" lvl="1" indent="-457200">
              <a:lnSpc>
                <a:spcPct val="150000"/>
              </a:lnSpc>
              <a:buFont typeface="+mj-lt"/>
              <a:buAutoNum type="arabicPeriod"/>
            </a:pPr>
            <a:r>
              <a:rPr lang="en-AU" dirty="0">
                <a:solidFill>
                  <a:srgbClr val="22272B"/>
                </a:solidFill>
              </a:rPr>
              <a:t>Go to </a:t>
            </a:r>
            <a:r>
              <a:rPr lang="en-AU" b="1" dirty="0">
                <a:solidFill>
                  <a:srgbClr val="22272B"/>
                </a:solidFill>
              </a:rPr>
              <a:t>File &gt; Save as Google Slides</a:t>
            </a:r>
            <a:r>
              <a:rPr lang="en-AU" dirty="0">
                <a:solidFill>
                  <a:srgbClr val="22272B"/>
                </a:solidFill>
              </a:rPr>
              <a:t>.</a:t>
            </a:r>
          </a:p>
          <a:p>
            <a:pPr marL="456565" lvl="1">
              <a:lnSpc>
                <a:spcPct val="150000"/>
              </a:lnSpc>
            </a:pPr>
            <a:r>
              <a:rPr lang="en-AU" dirty="0">
                <a:solidFill>
                  <a:srgbClr val="22272B"/>
                </a:solidFill>
              </a:rPr>
              <a:t>(Note – conversion may cause formatting changes in the slides.)</a:t>
            </a:r>
          </a:p>
        </p:txBody>
      </p:sp>
      <p:sp>
        <p:nvSpPr>
          <p:cNvPr id="2" name="Slide Number Placeholder 1">
            <a:extLst>
              <a:ext uri="{FF2B5EF4-FFF2-40B4-BE49-F238E27FC236}">
                <a16:creationId xmlns:a16="http://schemas.microsoft.com/office/drawing/2014/main" id="{C25EC130-4E99-CF7A-6B43-814835D6BB1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dirty="0"/>
          </a:p>
        </p:txBody>
      </p:sp>
    </p:spTree>
    <p:extLst>
      <p:ext uri="{BB962C8B-B14F-4D97-AF65-F5344CB8AC3E}">
        <p14:creationId xmlns:p14="http://schemas.microsoft.com/office/powerpoint/2010/main" val="362122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37FD64-1FC7-DA2F-4398-72E8EBCBE5D2}"/>
              </a:ext>
            </a:extLst>
          </p:cNvPr>
          <p:cNvSpPr>
            <a:spLocks noGrp="1"/>
          </p:cNvSpPr>
          <p:nvPr>
            <p:ph type="title"/>
          </p:nvPr>
        </p:nvSpPr>
        <p:spPr/>
        <p:txBody>
          <a:bodyPr/>
          <a:lstStyle/>
          <a:p>
            <a:r>
              <a:rPr lang="en-AU" dirty="0"/>
              <a:t>Symbolism (3)</a:t>
            </a:r>
          </a:p>
        </p:txBody>
      </p:sp>
      <p:sp>
        <p:nvSpPr>
          <p:cNvPr id="4" name="Text Placeholder 3">
            <a:extLst>
              <a:ext uri="{FF2B5EF4-FFF2-40B4-BE49-F238E27FC236}">
                <a16:creationId xmlns:a16="http://schemas.microsoft.com/office/drawing/2014/main" id="{A2E7EBC0-CC59-BB34-1608-44BE31267995}"/>
              </a:ext>
            </a:extLst>
          </p:cNvPr>
          <p:cNvSpPr>
            <a:spLocks noGrp="1"/>
          </p:cNvSpPr>
          <p:nvPr>
            <p:ph type="body" sz="quarter" idx="18"/>
          </p:nvPr>
        </p:nvSpPr>
        <p:spPr/>
        <p:txBody>
          <a:bodyPr/>
          <a:lstStyle/>
          <a:p>
            <a:r>
              <a:rPr lang="en-AU"/>
              <a:t>Guided practice</a:t>
            </a:r>
          </a:p>
        </p:txBody>
      </p:sp>
      <p:sp>
        <p:nvSpPr>
          <p:cNvPr id="5" name="Content Placeholder 4">
            <a:extLst>
              <a:ext uri="{FF2B5EF4-FFF2-40B4-BE49-F238E27FC236}">
                <a16:creationId xmlns:a16="http://schemas.microsoft.com/office/drawing/2014/main" id="{0E232BF9-8DC4-607D-D523-27E344595A3F}"/>
              </a:ext>
            </a:extLst>
          </p:cNvPr>
          <p:cNvSpPr>
            <a:spLocks noGrp="1"/>
          </p:cNvSpPr>
          <p:nvPr>
            <p:ph sz="quarter" idx="19"/>
          </p:nvPr>
        </p:nvSpPr>
        <p:spPr>
          <a:xfrm>
            <a:off x="360364" y="1562471"/>
            <a:ext cx="5419950" cy="4814518"/>
          </a:xfrm>
        </p:spPr>
        <p:txBody>
          <a:bodyPr/>
          <a:lstStyle/>
          <a:p>
            <a:pPr marL="342900" lvl="0" indent="-342900">
              <a:lnSpc>
                <a:spcPct val="150000"/>
              </a:lnSpc>
              <a:spcBef>
                <a:spcPts val="1200"/>
              </a:spcBef>
              <a:spcAft>
                <a:spcPts val="600"/>
              </a:spcAft>
              <a:buFont typeface="+mj-lt"/>
              <a:buAutoNum type="arabicPeriod"/>
              <a:tabLst>
                <a:tab pos="228600" algn="l"/>
                <a:tab pos="457200" algn="l"/>
              </a:tabLst>
            </a:pPr>
            <a:r>
              <a:rPr lang="en-AU" dirty="0">
                <a:effectLst/>
                <a:latin typeface="Arial" panose="020B0604020202020204" pitchFamily="34" charset="0"/>
                <a:ea typeface="Calibri" panose="020F0502020204030204" pitchFamily="34" charset="0"/>
              </a:rPr>
              <a:t>Why is this heart black? What message might that convey?</a:t>
            </a:r>
          </a:p>
          <a:p>
            <a:pPr marL="342900" lvl="0" indent="-342900">
              <a:lnSpc>
                <a:spcPct val="150000"/>
              </a:lnSpc>
              <a:spcBef>
                <a:spcPts val="1200"/>
              </a:spcBef>
              <a:spcAft>
                <a:spcPts val="600"/>
              </a:spcAft>
              <a:buFont typeface="+mj-lt"/>
              <a:buAutoNum type="arabicPeriod"/>
              <a:tabLst>
                <a:tab pos="228600" algn="l"/>
                <a:tab pos="457200" algn="l"/>
              </a:tabLst>
            </a:pPr>
            <a:r>
              <a:rPr lang="en-AU" dirty="0">
                <a:effectLst/>
                <a:latin typeface="Arial" panose="020B0604020202020204" pitchFamily="34" charset="0"/>
                <a:ea typeface="Calibri" panose="020F0502020204030204" pitchFamily="34" charset="0"/>
              </a:rPr>
              <a:t>Why is a heart, which usually represents positive emotions, drawn on a damaged dirty wall? How does that further our understanding of its symbolic purpose?</a:t>
            </a:r>
          </a:p>
          <a:p>
            <a:pPr marL="342900" lvl="0" indent="-342900">
              <a:lnSpc>
                <a:spcPct val="150000"/>
              </a:lnSpc>
              <a:spcBef>
                <a:spcPts val="1200"/>
              </a:spcBef>
              <a:spcAft>
                <a:spcPts val="600"/>
              </a:spcAft>
              <a:buFont typeface="+mj-lt"/>
              <a:buAutoNum type="arabicPeriod"/>
              <a:tabLst>
                <a:tab pos="228600" algn="l"/>
                <a:tab pos="457200" algn="l"/>
              </a:tabLst>
            </a:pPr>
            <a:r>
              <a:rPr lang="en-AU" dirty="0">
                <a:effectLst/>
                <a:latin typeface="Arial" panose="020B0604020202020204" pitchFamily="34" charset="0"/>
                <a:ea typeface="Calibri" panose="020F0502020204030204" pitchFamily="34" charset="0"/>
              </a:rPr>
              <a:t>What other symbols could be used to convey this message?</a:t>
            </a:r>
          </a:p>
        </p:txBody>
      </p:sp>
      <p:sp>
        <p:nvSpPr>
          <p:cNvPr id="9" name="TextBox 8">
            <a:extLst>
              <a:ext uri="{FF2B5EF4-FFF2-40B4-BE49-F238E27FC236}">
                <a16:creationId xmlns:a16="http://schemas.microsoft.com/office/drawing/2014/main" id="{94AD1E45-6019-7784-3CF7-C34B9621E884}"/>
              </a:ext>
              <a:ext uri="{C183D7F6-B498-43B3-948B-1728B52AA6E4}">
                <adec:decorative xmlns:adec="http://schemas.microsoft.com/office/drawing/2017/decorative" val="1"/>
              </a:ext>
            </a:extLst>
          </p:cNvPr>
          <p:cNvSpPr txBox="1"/>
          <p:nvPr/>
        </p:nvSpPr>
        <p:spPr>
          <a:xfrm>
            <a:off x="6053931" y="5805960"/>
            <a:ext cx="5615894" cy="246221"/>
          </a:xfrm>
          <a:prstGeom prst="rect">
            <a:avLst/>
          </a:prstGeom>
          <a:noFill/>
        </p:spPr>
        <p:txBody>
          <a:bodyPr wrap="square">
            <a:spAutoFit/>
          </a:bodyPr>
          <a:lstStyle/>
          <a:p>
            <a:r>
              <a:rPr lang="en-AU" sz="1000" dirty="0">
                <a:effectLst/>
                <a:latin typeface="Arial" panose="020B0604020202020204" pitchFamily="34" charset="0"/>
                <a:ea typeface="Calibri" panose="020F0502020204030204" pitchFamily="34" charset="0"/>
                <a:hlinkClick r:id="rId3"/>
              </a:rPr>
              <a:t> </a:t>
            </a:r>
            <a:endParaRPr lang="en-AU" sz="1000" dirty="0"/>
          </a:p>
        </p:txBody>
      </p:sp>
      <p:sp>
        <p:nvSpPr>
          <p:cNvPr id="2" name="Slide Number Placeholder 1">
            <a:extLst>
              <a:ext uri="{FF2B5EF4-FFF2-40B4-BE49-F238E27FC236}">
                <a16:creationId xmlns:a16="http://schemas.microsoft.com/office/drawing/2014/main" id="{2449353F-8697-4299-BBFF-B1075C83FF8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dirty="0"/>
          </a:p>
        </p:txBody>
      </p:sp>
      <p:pic>
        <p:nvPicPr>
          <p:cNvPr id="13" name="Picture Placeholder 12" descr="A heart drawn on a concrete surface.">
            <a:extLst>
              <a:ext uri="{FF2B5EF4-FFF2-40B4-BE49-F238E27FC236}">
                <a16:creationId xmlns:a16="http://schemas.microsoft.com/office/drawing/2014/main" id="{33761802-EEEE-0DD6-676E-FF269725F504}"/>
              </a:ext>
            </a:extLst>
          </p:cNvPr>
          <p:cNvPicPr>
            <a:picLocks noGrp="1" noChangeAspect="1"/>
          </p:cNvPicPr>
          <p:nvPr>
            <p:ph type="pic" sz="quarter" idx="20"/>
          </p:nvPr>
        </p:nvPicPr>
        <p:blipFill>
          <a:blip r:embed="rId4"/>
          <a:srcRect l="11939" r="11939"/>
          <a:stretch>
            <a:fillRect/>
          </a:stretch>
        </p:blipFill>
        <p:spPr>
          <a:xfrm>
            <a:off x="6162787" y="847176"/>
            <a:ext cx="5507038" cy="4814518"/>
          </a:xfrm>
          <a:prstGeom prst="rect">
            <a:avLst/>
          </a:prstGeom>
        </p:spPr>
      </p:pic>
      <p:sp>
        <p:nvSpPr>
          <p:cNvPr id="6" name="Rectangle 1" descr="A heart drawn on a concrete surface.">
            <a:hlinkClick r:id="rId5"/>
            <a:extLst>
              <a:ext uri="{FF2B5EF4-FFF2-40B4-BE49-F238E27FC236}">
                <a16:creationId xmlns:a16="http://schemas.microsoft.com/office/drawing/2014/main" id="{30E43962-C6F1-2A59-9492-9ACCF3DF1464}"/>
              </a:ext>
            </a:extLst>
          </p:cNvPr>
          <p:cNvSpPr>
            <a:spLocks noChangeArrowheads="1"/>
          </p:cNvSpPr>
          <p:nvPr/>
        </p:nvSpPr>
        <p:spPr bwMode="auto">
          <a:xfrm>
            <a:off x="6096000" y="5764603"/>
            <a:ext cx="380424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000" dirty="0">
                <a:latin typeface="Arial" panose="020B0604020202020204" pitchFamily="34" charset="0"/>
                <a:hlinkClick r:id="rId5"/>
              </a:rPr>
              <a:t>Image</a:t>
            </a:r>
            <a:r>
              <a:rPr kumimoji="0" lang="en-US" altLang="en-US" sz="1000" b="0" i="0" u="none" strike="noStrike" cap="none" normalizeH="0" baseline="0" dirty="0">
                <a:ln>
                  <a:noFill/>
                </a:ln>
                <a:solidFill>
                  <a:schemeClr val="tx1"/>
                </a:solidFill>
                <a:effectLst/>
                <a:latin typeface="Arial" panose="020B0604020202020204" pitchFamily="34" charset="0"/>
              </a:rPr>
              <a:t> by </a:t>
            </a:r>
            <a:r>
              <a:rPr kumimoji="0" lang="en-US" altLang="en-US" sz="1000" b="0" i="0" u="none" strike="noStrike" cap="none" normalizeH="0" baseline="0" dirty="0">
                <a:ln>
                  <a:noFill/>
                </a:ln>
                <a:solidFill>
                  <a:schemeClr val="tx1"/>
                </a:solidFill>
                <a:effectLst/>
                <a:latin typeface="Arial" panose="020B0604020202020204" pitchFamily="34" charset="0"/>
                <a:hlinkClick r:id="rId6"/>
              </a:rPr>
              <a:t>Jean-Luc </a:t>
            </a:r>
            <a:r>
              <a:rPr kumimoji="0" lang="en-US" altLang="en-US" sz="1000" b="0" i="0" u="none" strike="noStrike" cap="none" normalizeH="0" baseline="0" dirty="0" err="1">
                <a:ln>
                  <a:noFill/>
                </a:ln>
                <a:solidFill>
                  <a:schemeClr val="tx1"/>
                </a:solidFill>
                <a:effectLst/>
                <a:latin typeface="Arial" panose="020B0604020202020204" pitchFamily="34" charset="0"/>
                <a:hlinkClick r:id="rId6"/>
              </a:rPr>
              <a:t>Benazet</a:t>
            </a:r>
            <a:r>
              <a:rPr kumimoji="0" lang="en-US" altLang="en-US" sz="1000" b="0" i="0" u="none" strike="noStrike" cap="none" normalizeH="0" baseline="0" dirty="0">
                <a:ln>
                  <a:noFill/>
                </a:ln>
                <a:solidFill>
                  <a:schemeClr val="tx1"/>
                </a:solidFill>
                <a:effectLst/>
                <a:latin typeface="Arial" panose="020B0604020202020204" pitchFamily="34" charset="0"/>
              </a:rPr>
              <a:t> is licensed </a:t>
            </a:r>
            <a:r>
              <a:rPr lang="en-US" sz="1000" dirty="0">
                <a:latin typeface="Arial" panose="020B0604020202020204" pitchFamily="34" charset="0"/>
                <a:cs typeface="Arial" panose="020B0604020202020204" pitchFamily="34" charset="0"/>
              </a:rPr>
              <a:t>under </a:t>
            </a:r>
            <a:r>
              <a:rPr lang="en-US" sz="1000" dirty="0" err="1">
                <a:latin typeface="Arial" panose="020B0604020202020204" pitchFamily="34" charset="0"/>
                <a:cs typeface="Arial" panose="020B0604020202020204" pitchFamily="34" charset="0"/>
                <a:hlinkClick r:id="rId7"/>
              </a:rPr>
              <a:t>Unsplash</a:t>
            </a:r>
            <a:r>
              <a:rPr lang="en-US" sz="1000" dirty="0">
                <a:latin typeface="Arial" panose="020B0604020202020204" pitchFamily="34" charset="0"/>
                <a:cs typeface="Arial" panose="020B0604020202020204" pitchFamily="34" charset="0"/>
                <a:hlinkClick r:id="rId7"/>
              </a:rPr>
              <a:t> License</a:t>
            </a:r>
            <a:r>
              <a:rPr lang="en-US" sz="1000" dirty="0">
                <a:latin typeface="Arial" panose="020B0604020202020204" pitchFamily="34" charset="0"/>
                <a:cs typeface="Arial" panose="020B0604020202020204" pitchFamily="34" charset="0"/>
              </a:rPr>
              <a:t>.</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0768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Juxtaposition</a:t>
            </a:r>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403367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50DC8A-27E6-1DE9-0B49-5906681CC714}"/>
              </a:ext>
            </a:extLst>
          </p:cNvPr>
          <p:cNvSpPr>
            <a:spLocks noGrp="1"/>
          </p:cNvSpPr>
          <p:nvPr>
            <p:ph type="title"/>
          </p:nvPr>
        </p:nvSpPr>
        <p:spPr/>
        <p:txBody>
          <a:bodyPr/>
          <a:lstStyle/>
          <a:p>
            <a:r>
              <a:rPr lang="en-AU" dirty="0"/>
              <a:t>Juxtaposition (1)</a:t>
            </a:r>
          </a:p>
        </p:txBody>
      </p:sp>
      <p:sp>
        <p:nvSpPr>
          <p:cNvPr id="4" name="Text Placeholder 3">
            <a:extLst>
              <a:ext uri="{FF2B5EF4-FFF2-40B4-BE49-F238E27FC236}">
                <a16:creationId xmlns:a16="http://schemas.microsoft.com/office/drawing/2014/main" id="{6330AA6F-4CF0-EC00-EB55-60EB4A752DA7}"/>
              </a:ext>
            </a:extLst>
          </p:cNvPr>
          <p:cNvSpPr>
            <a:spLocks noGrp="1"/>
          </p:cNvSpPr>
          <p:nvPr>
            <p:ph type="body" sz="quarter" idx="18"/>
          </p:nvPr>
        </p:nvSpPr>
        <p:spPr/>
        <p:txBody>
          <a:bodyPr/>
          <a:lstStyle/>
          <a:p>
            <a:r>
              <a:rPr lang="en-AU" dirty="0"/>
              <a:t>Definition</a:t>
            </a:r>
          </a:p>
        </p:txBody>
      </p:sp>
      <p:sp>
        <p:nvSpPr>
          <p:cNvPr id="5" name="Content Placeholder 4">
            <a:extLst>
              <a:ext uri="{FF2B5EF4-FFF2-40B4-BE49-F238E27FC236}">
                <a16:creationId xmlns:a16="http://schemas.microsoft.com/office/drawing/2014/main" id="{08F55819-AC1C-5250-058B-0466232BCBDB}"/>
              </a:ext>
            </a:extLst>
          </p:cNvPr>
          <p:cNvSpPr>
            <a:spLocks noGrp="1"/>
          </p:cNvSpPr>
          <p:nvPr>
            <p:ph sz="quarter" idx="19"/>
          </p:nvPr>
        </p:nvSpPr>
        <p:spPr>
          <a:xfrm>
            <a:off x="360363" y="1562471"/>
            <a:ext cx="5507039" cy="4814518"/>
          </a:xfrm>
        </p:spPr>
        <p:txBody>
          <a:bodyPr/>
          <a:lstStyle/>
          <a:p>
            <a:r>
              <a:rPr lang="en-AU" dirty="0">
                <a:latin typeface="Arial"/>
                <a:cs typeface="Arial"/>
              </a:rPr>
              <a:t>Juxtaposition</a:t>
            </a:r>
            <a:r>
              <a:rPr lang="en-AU" dirty="0">
                <a:solidFill>
                  <a:srgbClr val="22272B"/>
                </a:solidFill>
                <a:latin typeface="Arial"/>
                <a:ea typeface="Calibri"/>
                <a:cs typeface="Arial"/>
              </a:rPr>
              <a:t> refers to p</a:t>
            </a:r>
            <a:r>
              <a:rPr lang="en-US" dirty="0">
                <a:solidFill>
                  <a:srgbClr val="22272B"/>
                </a:solidFill>
                <a:latin typeface="Arial"/>
                <a:ea typeface="Calibri"/>
                <a:cs typeface="Arial"/>
              </a:rPr>
              <a:t>lacing things side by side or close together, often to </a:t>
            </a:r>
            <a:r>
              <a:rPr lang="en-US" dirty="0" err="1">
                <a:solidFill>
                  <a:srgbClr val="22272B"/>
                </a:solidFill>
                <a:latin typeface="Arial"/>
                <a:ea typeface="Calibri"/>
                <a:cs typeface="Arial"/>
              </a:rPr>
              <a:t>emphasise</a:t>
            </a:r>
            <a:r>
              <a:rPr lang="en-US" dirty="0">
                <a:solidFill>
                  <a:srgbClr val="22272B"/>
                </a:solidFill>
                <a:latin typeface="Arial"/>
                <a:ea typeface="Calibri"/>
                <a:cs typeface="Arial"/>
              </a:rPr>
              <a:t> similarity or difference.</a:t>
            </a:r>
            <a:endParaRPr lang="en-AU" dirty="0">
              <a:solidFill>
                <a:srgbClr val="22272B"/>
              </a:solidFill>
              <a:latin typeface="Arial"/>
            </a:endParaRPr>
          </a:p>
          <a:p>
            <a:endParaRPr lang="en-AU" dirty="0"/>
          </a:p>
        </p:txBody>
      </p:sp>
      <p:pic>
        <p:nvPicPr>
          <p:cNvPr id="7" name="Picture Placeholder 6" descr="A campfire next to a body of water">
            <a:extLst>
              <a:ext uri="{FF2B5EF4-FFF2-40B4-BE49-F238E27FC236}">
                <a16:creationId xmlns:a16="http://schemas.microsoft.com/office/drawing/2014/main" id="{8F23FC1E-175B-6B1C-01F6-EDA718BD4730}"/>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6096000" y="1618296"/>
            <a:ext cx="5507038" cy="4428445"/>
          </a:xfrm>
          <a:prstGeom prst="rect">
            <a:avLst/>
          </a:prstGeom>
        </p:spPr>
      </p:pic>
      <p:sp>
        <p:nvSpPr>
          <p:cNvPr id="9" name="TextBox 8">
            <a:extLst>
              <a:ext uri="{FF2B5EF4-FFF2-40B4-BE49-F238E27FC236}">
                <a16:creationId xmlns:a16="http://schemas.microsoft.com/office/drawing/2014/main" id="{04D43629-E3A6-988A-9C77-BA2D2027F2F7}"/>
              </a:ext>
            </a:extLst>
          </p:cNvPr>
          <p:cNvSpPr txBox="1"/>
          <p:nvPr/>
        </p:nvSpPr>
        <p:spPr>
          <a:xfrm>
            <a:off x="6072250" y="6092173"/>
            <a:ext cx="6097978"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hlinkClick r:id="rId4"/>
              </a:rPr>
              <a:t>Image</a:t>
            </a:r>
            <a:r>
              <a:rPr lang="en-US" sz="1000" dirty="0">
                <a:latin typeface="Arial" panose="020B0604020202020204" pitchFamily="34" charset="0"/>
                <a:cs typeface="Arial" panose="020B0604020202020204" pitchFamily="34" charset="0"/>
              </a:rPr>
              <a:t> by </a:t>
            </a:r>
            <a:r>
              <a:rPr lang="en-US" sz="1000" dirty="0">
                <a:latin typeface="Arial" panose="020B0604020202020204" pitchFamily="34" charset="0"/>
                <a:cs typeface="Arial" panose="020B0604020202020204" pitchFamily="34" charset="0"/>
                <a:hlinkClick r:id="rId5"/>
              </a:rPr>
              <a:t>Courtnie </a:t>
            </a:r>
            <a:r>
              <a:rPr lang="en-US" sz="1000" dirty="0" err="1">
                <a:latin typeface="Arial" panose="020B0604020202020204" pitchFamily="34" charset="0"/>
                <a:cs typeface="Arial" panose="020B0604020202020204" pitchFamily="34" charset="0"/>
                <a:hlinkClick r:id="rId5"/>
              </a:rPr>
              <a:t>Tosana</a:t>
            </a:r>
            <a:r>
              <a:rPr lang="en-US" sz="1000" dirty="0">
                <a:latin typeface="Arial" panose="020B0604020202020204" pitchFamily="34" charset="0"/>
                <a:cs typeface="Arial" panose="020B0604020202020204" pitchFamily="34" charset="0"/>
              </a:rPr>
              <a:t> is licensed under </a:t>
            </a:r>
            <a:r>
              <a:rPr lang="en-US" sz="1000" dirty="0">
                <a:latin typeface="Arial" panose="020B0604020202020204" pitchFamily="34" charset="0"/>
                <a:cs typeface="Arial" panose="020B0604020202020204" pitchFamily="34" charset="0"/>
                <a:hlinkClick r:id="rId6"/>
              </a:rPr>
              <a:t>Unsplash License</a:t>
            </a:r>
            <a:r>
              <a:rPr lang="en-US" sz="1000" dirty="0">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CAE03DC-0CCB-036A-F419-082F2FA2957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212603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p:txBody>
          <a:bodyPr/>
          <a:lstStyle/>
          <a:p>
            <a:r>
              <a:rPr lang="en-AU" dirty="0">
                <a:latin typeface="Arial"/>
                <a:cs typeface="Arial"/>
              </a:rPr>
              <a:t>Juxtaposition (2)</a:t>
            </a:r>
            <a:endParaRPr lang="en-US" dirty="0"/>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p:txBody>
          <a:bodyPr/>
          <a:lstStyle/>
          <a:p>
            <a:r>
              <a:rPr lang="en-AU" dirty="0">
                <a:latin typeface="Arial"/>
                <a:cs typeface="Arial"/>
              </a:rPr>
              <a:t>Modelled practice</a:t>
            </a:r>
            <a:endParaRPr lang="en-AU" dirty="0"/>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562471"/>
            <a:ext cx="5822723" cy="4814518"/>
          </a:xfrm>
        </p:spPr>
        <p:txBody>
          <a:bodyPr vert="horz" lIns="0" tIns="0" rIns="0" bIns="0" rtlCol="0" anchor="t">
            <a:noAutofit/>
          </a:bodyPr>
          <a:lstStyle/>
          <a:p>
            <a:pPr marL="285750" indent="-285750">
              <a:spcAft>
                <a:spcPts val="0"/>
              </a:spcAft>
              <a:buFont typeface="Arial"/>
              <a:buChar char="•"/>
            </a:pPr>
            <a:r>
              <a:rPr lang="en-US" dirty="0">
                <a:solidFill>
                  <a:srgbClr val="000000"/>
                </a:solidFill>
                <a:latin typeface="Arial"/>
                <a:cs typeface="Arial"/>
              </a:rPr>
              <a:t>Here, juxtaposition is created through the contrast of </a:t>
            </a:r>
            <a:r>
              <a:rPr lang="en-US" dirty="0" err="1">
                <a:solidFill>
                  <a:srgbClr val="000000"/>
                </a:solidFill>
                <a:latin typeface="Arial"/>
                <a:cs typeface="Arial"/>
              </a:rPr>
              <a:t>colours</a:t>
            </a:r>
            <a:r>
              <a:rPr lang="en-US" dirty="0">
                <a:solidFill>
                  <a:srgbClr val="000000"/>
                </a:solidFill>
                <a:latin typeface="Arial"/>
                <a:cs typeface="Arial"/>
              </a:rPr>
              <a:t> (the green vines and purple flowers) and the dark grey of the barbed wire.</a:t>
            </a:r>
          </a:p>
          <a:p>
            <a:pPr marL="285750" indent="-285750">
              <a:spcAft>
                <a:spcPts val="0"/>
              </a:spcAft>
              <a:buFont typeface="Arial"/>
              <a:buChar char="•"/>
            </a:pPr>
            <a:r>
              <a:rPr lang="en-US" dirty="0">
                <a:solidFill>
                  <a:srgbClr val="000000"/>
                </a:solidFill>
                <a:latin typeface="Arial"/>
                <a:cs typeface="Arial"/>
              </a:rPr>
              <a:t>The symbols are also juxtaposed because we associate nature with life and growth, and barbed wire with imprisonment and danger. By showing the flowers growing on the barbed wire, we connect the messages, suggesting that we can positively overcome danger, and find joy despite restrictions in life. </a:t>
            </a:r>
            <a:endParaRPr lang="en-AU" dirty="0"/>
          </a:p>
        </p:txBody>
      </p:sp>
      <p:pic>
        <p:nvPicPr>
          <p:cNvPr id="7" name="Picture Placeholder 6" descr="Photo of a pink hibiscus flower.">
            <a:extLst>
              <a:ext uri="{FF2B5EF4-FFF2-40B4-BE49-F238E27FC236}">
                <a16:creationId xmlns:a16="http://schemas.microsoft.com/office/drawing/2014/main" id="{F651C805-4BD4-C454-B284-EB642873779E}"/>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6430928" y="1647568"/>
            <a:ext cx="5313626" cy="3936804"/>
          </a:xfrm>
          <a:prstGeom prst="rect">
            <a:avLst/>
          </a:prstGeom>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dirty="0"/>
          </a:p>
        </p:txBody>
      </p:sp>
      <p:sp>
        <p:nvSpPr>
          <p:cNvPr id="4" name="Rectangle 1">
            <a:extLst>
              <a:ext uri="{FF2B5EF4-FFF2-40B4-BE49-F238E27FC236}">
                <a16:creationId xmlns:a16="http://schemas.microsoft.com/office/drawing/2014/main" id="{B2082199-315F-55A6-CCD2-EA50D25F1133}"/>
              </a:ext>
            </a:extLst>
          </p:cNvPr>
          <p:cNvSpPr>
            <a:spLocks noChangeArrowheads="1"/>
          </p:cNvSpPr>
          <p:nvPr/>
        </p:nvSpPr>
        <p:spPr bwMode="auto">
          <a:xfrm>
            <a:off x="6430928" y="5702250"/>
            <a:ext cx="358784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panose="020B0604020202020204" pitchFamily="34" charset="0"/>
                <a:hlinkClick r:id="rId4"/>
              </a:rPr>
              <a:t>Image</a:t>
            </a:r>
            <a:r>
              <a:rPr kumimoji="0" lang="en-US" altLang="en-US" sz="1000" b="0" i="0" u="none" strike="noStrike" cap="none" normalizeH="0" baseline="0" dirty="0">
                <a:ln>
                  <a:noFill/>
                </a:ln>
                <a:solidFill>
                  <a:schemeClr val="tx1"/>
                </a:solidFill>
                <a:effectLst/>
                <a:latin typeface="Arial" panose="020B0604020202020204" pitchFamily="34" charset="0"/>
              </a:rPr>
              <a:t> by </a:t>
            </a:r>
            <a:r>
              <a:rPr kumimoji="0" lang="en-US" altLang="en-US" sz="1000" b="0" i="0" u="none" strike="noStrike" cap="none" normalizeH="0" baseline="0" dirty="0">
                <a:ln>
                  <a:noFill/>
                </a:ln>
                <a:solidFill>
                  <a:schemeClr val="tx1"/>
                </a:solidFill>
                <a:effectLst/>
                <a:latin typeface="Arial" panose="020B0604020202020204" pitchFamily="34" charset="0"/>
                <a:hlinkClick r:id="rId5"/>
              </a:rPr>
              <a:t>Bernd Dittrich</a:t>
            </a:r>
            <a:r>
              <a:rPr kumimoji="0" lang="en-US" altLang="en-US" sz="1000" b="0" i="0" u="none" strike="noStrike" cap="none" normalizeH="0" baseline="0" dirty="0">
                <a:ln>
                  <a:noFill/>
                </a:ln>
                <a:solidFill>
                  <a:schemeClr val="tx1"/>
                </a:solidFill>
                <a:effectLst/>
                <a:latin typeface="Arial" panose="020B0604020202020204" pitchFamily="34" charset="0"/>
              </a:rPr>
              <a:t> is licensed </a:t>
            </a:r>
            <a:r>
              <a:rPr lang="en-US" sz="1000" dirty="0">
                <a:latin typeface="Arial" panose="020B0604020202020204" pitchFamily="34" charset="0"/>
                <a:cs typeface="Arial" panose="020B0604020202020204" pitchFamily="34" charset="0"/>
              </a:rPr>
              <a:t>under </a:t>
            </a:r>
            <a:r>
              <a:rPr lang="en-US" sz="1000" dirty="0" err="1">
                <a:latin typeface="Arial" panose="020B0604020202020204" pitchFamily="34" charset="0"/>
                <a:cs typeface="Arial" panose="020B0604020202020204" pitchFamily="34" charset="0"/>
                <a:hlinkClick r:id="rId6"/>
              </a:rPr>
              <a:t>Unsplash</a:t>
            </a:r>
            <a:r>
              <a:rPr lang="en-US" sz="1000" dirty="0">
                <a:latin typeface="Arial" panose="020B0604020202020204" pitchFamily="34" charset="0"/>
                <a:cs typeface="Arial" panose="020B0604020202020204" pitchFamily="34" charset="0"/>
                <a:hlinkClick r:id="rId6"/>
              </a:rPr>
              <a:t> License</a:t>
            </a:r>
            <a:r>
              <a:rPr lang="en-US" sz="1000" dirty="0">
                <a:latin typeface="Arial" panose="020B0604020202020204" pitchFamily="34" charset="0"/>
                <a:cs typeface="Arial" panose="020B0604020202020204" pitchFamily="34" charset="0"/>
              </a:rPr>
              <a:t>.</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133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79ED4A-9A90-6138-DFD4-3499F55227E0}"/>
              </a:ext>
            </a:extLst>
          </p:cNvPr>
          <p:cNvSpPr>
            <a:spLocks noGrp="1"/>
          </p:cNvSpPr>
          <p:nvPr>
            <p:ph type="title"/>
          </p:nvPr>
        </p:nvSpPr>
        <p:spPr/>
        <p:txBody>
          <a:bodyPr/>
          <a:lstStyle/>
          <a:p>
            <a:r>
              <a:rPr lang="en-AU" dirty="0">
                <a:latin typeface="Arial"/>
                <a:cs typeface="Arial"/>
              </a:rPr>
              <a:t>Juxtaposition (3)</a:t>
            </a:r>
            <a:endParaRPr lang="en-AU" dirty="0"/>
          </a:p>
        </p:txBody>
      </p:sp>
      <p:sp>
        <p:nvSpPr>
          <p:cNvPr id="4" name="Text Placeholder 3">
            <a:extLst>
              <a:ext uri="{FF2B5EF4-FFF2-40B4-BE49-F238E27FC236}">
                <a16:creationId xmlns:a16="http://schemas.microsoft.com/office/drawing/2014/main" id="{FC5A9D1E-830C-DBAC-DB8A-7AA839AD3CB6}"/>
              </a:ext>
            </a:extLst>
          </p:cNvPr>
          <p:cNvSpPr>
            <a:spLocks noGrp="1"/>
          </p:cNvSpPr>
          <p:nvPr>
            <p:ph type="body" sz="quarter" idx="18"/>
          </p:nvPr>
        </p:nvSpPr>
        <p:spPr/>
        <p:txBody>
          <a:bodyPr/>
          <a:lstStyle/>
          <a:p>
            <a:r>
              <a:rPr lang="en-AU" dirty="0"/>
              <a:t>Guided practice</a:t>
            </a:r>
          </a:p>
        </p:txBody>
      </p:sp>
      <p:sp>
        <p:nvSpPr>
          <p:cNvPr id="5" name="Content Placeholder 4">
            <a:extLst>
              <a:ext uri="{FF2B5EF4-FFF2-40B4-BE49-F238E27FC236}">
                <a16:creationId xmlns:a16="http://schemas.microsoft.com/office/drawing/2014/main" id="{D03D075E-6AE3-4979-DE0C-C5A63484327F}"/>
              </a:ext>
            </a:extLst>
          </p:cNvPr>
          <p:cNvSpPr>
            <a:spLocks noGrp="1"/>
          </p:cNvSpPr>
          <p:nvPr>
            <p:ph sz="quarter" idx="19"/>
          </p:nvPr>
        </p:nvSpPr>
        <p:spPr>
          <a:xfrm>
            <a:off x="360364" y="1562471"/>
            <a:ext cx="5626780" cy="4814518"/>
          </a:xfrm>
        </p:spPr>
        <p:txBody>
          <a:bodyPr/>
          <a:lstStyle/>
          <a:p>
            <a:r>
              <a:rPr lang="en-AU" dirty="0"/>
              <a:t>Compare and contrast the people in this image.</a:t>
            </a:r>
          </a:p>
          <a:p>
            <a:pPr marL="457200" indent="-457200">
              <a:buFont typeface="+mj-lt"/>
              <a:buAutoNum type="arabicPeriod"/>
            </a:pPr>
            <a:r>
              <a:rPr lang="en-AU" dirty="0"/>
              <a:t>What indications do we have that these people are different? Is there something that connects them despite this difference? </a:t>
            </a:r>
          </a:p>
          <a:p>
            <a:pPr marL="457200" indent="-457200">
              <a:buFont typeface="+mj-lt"/>
              <a:buAutoNum type="arabicPeriod"/>
            </a:pPr>
            <a:r>
              <a:rPr lang="en-AU" dirty="0"/>
              <a:t>What could the message of this image be?</a:t>
            </a:r>
          </a:p>
          <a:p>
            <a:endParaRPr lang="en-AU" dirty="0"/>
          </a:p>
        </p:txBody>
      </p:sp>
      <p:pic>
        <p:nvPicPr>
          <p:cNvPr id="7" name="Picture Placeholder 6" descr="Black and white photo of a childs hand and an elderly persons hand">
            <a:extLst>
              <a:ext uri="{FF2B5EF4-FFF2-40B4-BE49-F238E27FC236}">
                <a16:creationId xmlns:a16="http://schemas.microsoft.com/office/drawing/2014/main" id="{D71E1DE2-1771-6BC7-44C6-CAEECEADB7F0}"/>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t="-1"/>
          <a:stretch/>
        </p:blipFill>
        <p:spPr>
          <a:xfrm>
            <a:off x="6324599" y="1605557"/>
            <a:ext cx="5127171" cy="4370677"/>
          </a:xfrm>
          <a:prstGeom prst="rect">
            <a:avLst/>
          </a:prstGeom>
        </p:spPr>
      </p:pic>
      <p:sp>
        <p:nvSpPr>
          <p:cNvPr id="9" name="TextBox 8">
            <a:extLst>
              <a:ext uri="{FF2B5EF4-FFF2-40B4-BE49-F238E27FC236}">
                <a16:creationId xmlns:a16="http://schemas.microsoft.com/office/drawing/2014/main" id="{A31D0EBC-37AE-B96C-5D54-877102B6A42E}"/>
              </a:ext>
            </a:extLst>
          </p:cNvPr>
          <p:cNvSpPr txBox="1"/>
          <p:nvPr/>
        </p:nvSpPr>
        <p:spPr>
          <a:xfrm>
            <a:off x="6324599" y="6013750"/>
            <a:ext cx="5127171" cy="245003"/>
          </a:xfrm>
          <a:prstGeom prst="rect">
            <a:avLst/>
          </a:prstGeom>
          <a:noFill/>
        </p:spPr>
        <p:txBody>
          <a:bodyPr wrap="square">
            <a:spAutoFit/>
          </a:bodyPr>
          <a:lstStyle/>
          <a:p>
            <a:pPr>
              <a:lnSpc>
                <a:spcPct val="107000"/>
              </a:lnSpc>
              <a:spcBef>
                <a:spcPts val="1200"/>
              </a:spcBef>
              <a:spcAft>
                <a:spcPts val="800"/>
              </a:spcAft>
            </a:pPr>
            <a:r>
              <a:rPr lang="en-AU" sz="1000" dirty="0">
                <a:effectLst/>
                <a:latin typeface="Arial" panose="020B0604020202020204" pitchFamily="34" charset="0"/>
                <a:ea typeface="Calibri" panose="020F0502020204030204" pitchFamily="34" charset="0"/>
                <a:hlinkClick r:id="rId4"/>
              </a:rPr>
              <a:t>Image</a:t>
            </a:r>
            <a:r>
              <a:rPr lang="en-AU" sz="1000" dirty="0">
                <a:effectLst/>
                <a:latin typeface="Arial" panose="020B0604020202020204" pitchFamily="34" charset="0"/>
                <a:ea typeface="Calibri" panose="020F0502020204030204" pitchFamily="34" charset="0"/>
              </a:rPr>
              <a:t> by </a:t>
            </a:r>
            <a:r>
              <a:rPr lang="en-AU" sz="1000" dirty="0">
                <a:effectLst/>
                <a:latin typeface="Arial" panose="020B0604020202020204" pitchFamily="34" charset="0"/>
                <a:ea typeface="Calibri" panose="020F0502020204030204" pitchFamily="34" charset="0"/>
                <a:hlinkClick r:id="rId5"/>
              </a:rPr>
              <a:t>Rod Long</a:t>
            </a:r>
            <a:r>
              <a:rPr lang="en-AU" sz="1000" dirty="0">
                <a:effectLst/>
                <a:latin typeface="Arial" panose="020B0604020202020204" pitchFamily="34" charset="0"/>
                <a:ea typeface="Calibri" panose="020F0502020204030204" pitchFamily="34" charset="0"/>
              </a:rPr>
              <a:t> is licensed under </a:t>
            </a:r>
            <a:r>
              <a:rPr lang="en-AU" sz="1000" dirty="0">
                <a:effectLst/>
                <a:latin typeface="Arial" panose="020B0604020202020204" pitchFamily="34" charset="0"/>
                <a:ea typeface="Calibri" panose="020F0502020204030204" pitchFamily="34" charset="0"/>
                <a:hlinkClick r:id="rId6"/>
              </a:rPr>
              <a:t>Unsplash License</a:t>
            </a:r>
            <a:r>
              <a:rPr lang="en-AU" sz="1000" dirty="0">
                <a:effectLst/>
                <a:latin typeface="Arial" panose="020B0604020202020204" pitchFamily="34" charset="0"/>
                <a:ea typeface="Calibri" panose="020F0502020204030204" pitchFamily="34" charset="0"/>
              </a:rPr>
              <a:t>.</a:t>
            </a:r>
            <a:endParaRPr lang="en-AU" sz="1000" dirty="0">
              <a:effectLst/>
              <a:latin typeface="Arial" panose="020B0604020202020204" pitchFamily="34" charset="0"/>
              <a:ea typeface="Arial" panose="020B0604020202020204" pitchFamily="34" charset="0"/>
            </a:endParaRPr>
          </a:p>
        </p:txBody>
      </p:sp>
      <p:sp>
        <p:nvSpPr>
          <p:cNvPr id="2" name="Slide Number Placeholder 1">
            <a:extLst>
              <a:ext uri="{FF2B5EF4-FFF2-40B4-BE49-F238E27FC236}">
                <a16:creationId xmlns:a16="http://schemas.microsoft.com/office/drawing/2014/main" id="{127FC6B7-5015-9B7A-BE3F-15338966C7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337275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US" dirty="0">
                <a:latin typeface="Arial"/>
                <a:cs typeface="Arial"/>
              </a:rPr>
              <a:t>Salience</a:t>
            </a:r>
            <a:endParaRPr lang="en-US" dirty="0"/>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15</a:t>
            </a:fld>
            <a:endParaRPr lang="en-AU"/>
          </a:p>
        </p:txBody>
      </p:sp>
    </p:spTree>
    <p:extLst>
      <p:ext uri="{BB962C8B-B14F-4D97-AF65-F5344CB8AC3E}">
        <p14:creationId xmlns:p14="http://schemas.microsoft.com/office/powerpoint/2010/main" val="400159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CF651B-7B05-7119-934D-8A7133837DFC}"/>
              </a:ext>
            </a:extLst>
          </p:cNvPr>
          <p:cNvSpPr>
            <a:spLocks noGrp="1"/>
          </p:cNvSpPr>
          <p:nvPr>
            <p:ph type="title"/>
          </p:nvPr>
        </p:nvSpPr>
        <p:spPr/>
        <p:txBody>
          <a:bodyPr/>
          <a:lstStyle/>
          <a:p>
            <a:r>
              <a:rPr lang="en-US" dirty="0"/>
              <a:t>Salience (1)</a:t>
            </a:r>
            <a:endParaRPr lang="en-AU" dirty="0"/>
          </a:p>
        </p:txBody>
      </p:sp>
      <p:sp>
        <p:nvSpPr>
          <p:cNvPr id="7" name="Text Placeholder 6">
            <a:extLst>
              <a:ext uri="{FF2B5EF4-FFF2-40B4-BE49-F238E27FC236}">
                <a16:creationId xmlns:a16="http://schemas.microsoft.com/office/drawing/2014/main" id="{D01BC1AB-5761-21D9-9963-649FD8B0CFF4}"/>
              </a:ext>
            </a:extLst>
          </p:cNvPr>
          <p:cNvSpPr>
            <a:spLocks noGrp="1"/>
          </p:cNvSpPr>
          <p:nvPr>
            <p:ph type="body" sz="quarter" idx="18"/>
          </p:nvPr>
        </p:nvSpPr>
        <p:spPr/>
        <p:txBody>
          <a:bodyPr/>
          <a:lstStyle/>
          <a:p>
            <a:r>
              <a:rPr lang="en-AU" dirty="0"/>
              <a:t>Definition</a:t>
            </a:r>
          </a:p>
        </p:txBody>
      </p:sp>
      <p:sp>
        <p:nvSpPr>
          <p:cNvPr id="8" name="Content Placeholder 7">
            <a:extLst>
              <a:ext uri="{FF2B5EF4-FFF2-40B4-BE49-F238E27FC236}">
                <a16:creationId xmlns:a16="http://schemas.microsoft.com/office/drawing/2014/main" id="{4274D3AD-2203-A4DC-2C33-109E71763D9C}"/>
              </a:ext>
            </a:extLst>
          </p:cNvPr>
          <p:cNvSpPr>
            <a:spLocks noGrp="1"/>
          </p:cNvSpPr>
          <p:nvPr>
            <p:ph sz="quarter" idx="19"/>
          </p:nvPr>
        </p:nvSpPr>
        <p:spPr>
          <a:xfrm>
            <a:off x="360363" y="1562471"/>
            <a:ext cx="6399666" cy="4814518"/>
          </a:xfrm>
        </p:spPr>
        <p:txBody>
          <a:bodyPr/>
          <a:lstStyle/>
          <a:p>
            <a:r>
              <a:rPr lang="en-US" dirty="0">
                <a:solidFill>
                  <a:srgbClr val="000000"/>
                </a:solidFill>
                <a:latin typeface="Arial" panose="020B0604020202020204" pitchFamily="34" charset="0"/>
                <a:cs typeface="Arial" panose="020B0604020202020204" pitchFamily="34" charset="0"/>
              </a:rPr>
              <a:t>Salience refers to the importance given </a:t>
            </a:r>
            <a:r>
              <a:rPr lang="en-US" dirty="0">
                <a:solidFill>
                  <a:srgbClr val="000000"/>
                </a:solidFill>
                <a:latin typeface="Arial" panose="020B0604020202020204" pitchFamily="34" charset="0"/>
                <a:ea typeface="Calibri"/>
                <a:cs typeface="Arial" panose="020B0604020202020204" pitchFamily="34" charset="0"/>
              </a:rPr>
              <a:t>to particular elements of an image. </a:t>
            </a:r>
          </a:p>
          <a:p>
            <a:r>
              <a:rPr lang="en-US" dirty="0">
                <a:solidFill>
                  <a:srgbClr val="000000"/>
                </a:solidFill>
                <a:latin typeface="Arial" panose="020B0604020202020204" pitchFamily="34" charset="0"/>
                <a:ea typeface="Calibri"/>
                <a:cs typeface="Arial" panose="020B0604020202020204" pitchFamily="34" charset="0"/>
              </a:rPr>
              <a:t>For example, the size, expression and foreground position of an object demands the viewer’s attention first.</a:t>
            </a:r>
            <a:endParaRPr lang="en-US" dirty="0">
              <a:solidFill>
                <a:srgbClr val="000000"/>
              </a:solidFill>
              <a:latin typeface="Arial" panose="020B0604020202020204" pitchFamily="34" charset="0"/>
              <a:cs typeface="Arial" panose="020B0604020202020204" pitchFamily="34" charset="0"/>
            </a:endParaRPr>
          </a:p>
          <a:p>
            <a:endParaRPr lang="en-AU" dirty="0"/>
          </a:p>
        </p:txBody>
      </p:sp>
      <p:pic>
        <p:nvPicPr>
          <p:cNvPr id="11" name="Picture 10" descr="A tree in a field">
            <a:extLst>
              <a:ext uri="{FF2B5EF4-FFF2-40B4-BE49-F238E27FC236}">
                <a16:creationId xmlns:a16="http://schemas.microsoft.com/office/drawing/2014/main" id="{43FEA2DB-672E-2AAD-D961-FC69EC1E1BD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18654" y="1562471"/>
            <a:ext cx="4518915" cy="4468215"/>
          </a:xfrm>
          <a:prstGeom prst="rect">
            <a:avLst/>
          </a:prstGeom>
        </p:spPr>
      </p:pic>
      <p:sp>
        <p:nvSpPr>
          <p:cNvPr id="15" name="TextBox 14">
            <a:hlinkClick r:id="rId4"/>
            <a:extLst>
              <a:ext uri="{FF2B5EF4-FFF2-40B4-BE49-F238E27FC236}">
                <a16:creationId xmlns:a16="http://schemas.microsoft.com/office/drawing/2014/main" id="{C1F197E8-5940-9A6C-C26C-8622A02142CA}"/>
              </a:ext>
            </a:extLst>
          </p:cNvPr>
          <p:cNvSpPr txBox="1"/>
          <p:nvPr/>
        </p:nvSpPr>
        <p:spPr>
          <a:xfrm>
            <a:off x="6935705" y="6054401"/>
            <a:ext cx="4601863" cy="246221"/>
          </a:xfrm>
          <a:prstGeom prst="rect">
            <a:avLst/>
          </a:prstGeom>
          <a:noFill/>
        </p:spPr>
        <p:txBody>
          <a:bodyPr wrap="square">
            <a:spAutoFit/>
          </a:bodyPr>
          <a:lstStyle/>
          <a:p>
            <a:r>
              <a:rPr lang="en-AU" sz="1000" dirty="0">
                <a:effectLst/>
                <a:latin typeface="Arial" panose="020B0604020202020204" pitchFamily="34" charset="0"/>
                <a:ea typeface="Calibri" panose="020F0502020204030204" pitchFamily="34" charset="0"/>
                <a:hlinkClick r:id="rId5"/>
              </a:rPr>
              <a:t>Image</a:t>
            </a:r>
            <a:r>
              <a:rPr lang="en-AU" sz="1000" dirty="0">
                <a:effectLst/>
                <a:latin typeface="Arial" panose="020B0604020202020204" pitchFamily="34" charset="0"/>
                <a:ea typeface="Calibri" panose="020F0502020204030204" pitchFamily="34" charset="0"/>
              </a:rPr>
              <a:t> by </a:t>
            </a:r>
            <a:r>
              <a:rPr lang="en-AU" sz="1000" dirty="0">
                <a:effectLst/>
                <a:latin typeface="Arial" panose="020B0604020202020204" pitchFamily="34" charset="0"/>
                <a:ea typeface="Calibri" panose="020F0502020204030204" pitchFamily="34" charset="0"/>
                <a:hlinkClick r:id="rId6"/>
              </a:rPr>
              <a:t>Kiona</a:t>
            </a:r>
            <a:r>
              <a:rPr lang="en-AU" sz="1000" dirty="0">
                <a:effectLst/>
                <a:latin typeface="Arial" panose="020B0604020202020204" pitchFamily="34" charset="0"/>
                <a:ea typeface="Calibri" panose="020F0502020204030204" pitchFamily="34" charset="0"/>
              </a:rPr>
              <a:t> is licensed under </a:t>
            </a:r>
            <a:r>
              <a:rPr lang="en-AU" sz="1000" dirty="0">
                <a:effectLst/>
                <a:latin typeface="Arial" panose="020B0604020202020204" pitchFamily="34" charset="0"/>
                <a:ea typeface="Calibri" panose="020F0502020204030204" pitchFamily="34" charset="0"/>
                <a:hlinkClick r:id="rId4"/>
              </a:rPr>
              <a:t>Unsplash License</a:t>
            </a:r>
            <a:r>
              <a:rPr lang="en-AU" sz="1000" dirty="0">
                <a:effectLst/>
                <a:latin typeface="Arial" panose="020B0604020202020204" pitchFamily="34" charset="0"/>
                <a:ea typeface="Calibri" panose="020F0502020204030204" pitchFamily="34" charset="0"/>
              </a:rPr>
              <a:t>.</a:t>
            </a:r>
            <a:r>
              <a:rPr lang="en-US" sz="1000" dirty="0">
                <a:latin typeface="Arial" panose="020B0604020202020204" pitchFamily="34" charset="0"/>
                <a:cs typeface="Arial" panose="020B0604020202020204" pitchFamily="34" charset="0"/>
                <a:hlinkClick r:id="rId4"/>
              </a:rPr>
              <a:t> </a:t>
            </a:r>
            <a:endParaRPr lang="en-US" sz="1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3934A76-78F0-E82B-EF47-6B8E766B53A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dirty="0"/>
          </a:p>
        </p:txBody>
      </p:sp>
    </p:spTree>
    <p:extLst>
      <p:ext uri="{BB962C8B-B14F-4D97-AF65-F5344CB8AC3E}">
        <p14:creationId xmlns:p14="http://schemas.microsoft.com/office/powerpoint/2010/main" val="207441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CF651B-7B05-7119-934D-8A7133837DFC}"/>
              </a:ext>
            </a:extLst>
          </p:cNvPr>
          <p:cNvSpPr>
            <a:spLocks noGrp="1"/>
          </p:cNvSpPr>
          <p:nvPr>
            <p:ph type="title"/>
          </p:nvPr>
        </p:nvSpPr>
        <p:spPr/>
        <p:txBody>
          <a:bodyPr/>
          <a:lstStyle/>
          <a:p>
            <a:r>
              <a:rPr lang="en-AU" dirty="0"/>
              <a:t>Salience (2)</a:t>
            </a:r>
          </a:p>
        </p:txBody>
      </p:sp>
      <p:sp>
        <p:nvSpPr>
          <p:cNvPr id="7" name="Text Placeholder 6">
            <a:extLst>
              <a:ext uri="{FF2B5EF4-FFF2-40B4-BE49-F238E27FC236}">
                <a16:creationId xmlns:a16="http://schemas.microsoft.com/office/drawing/2014/main" id="{D01BC1AB-5761-21D9-9963-649FD8B0CFF4}"/>
              </a:ext>
            </a:extLst>
          </p:cNvPr>
          <p:cNvSpPr>
            <a:spLocks noGrp="1"/>
          </p:cNvSpPr>
          <p:nvPr>
            <p:ph type="body" sz="quarter" idx="18"/>
          </p:nvPr>
        </p:nvSpPr>
        <p:spPr/>
        <p:txBody>
          <a:bodyPr/>
          <a:lstStyle/>
          <a:p>
            <a:r>
              <a:rPr lang="en-AU" dirty="0"/>
              <a:t>Modelled practice</a:t>
            </a:r>
          </a:p>
        </p:txBody>
      </p:sp>
      <p:sp>
        <p:nvSpPr>
          <p:cNvPr id="8" name="Content Placeholder 7">
            <a:extLst>
              <a:ext uri="{FF2B5EF4-FFF2-40B4-BE49-F238E27FC236}">
                <a16:creationId xmlns:a16="http://schemas.microsoft.com/office/drawing/2014/main" id="{4274D3AD-2203-A4DC-2C33-109E71763D9C}"/>
              </a:ext>
            </a:extLst>
          </p:cNvPr>
          <p:cNvSpPr>
            <a:spLocks noGrp="1"/>
          </p:cNvSpPr>
          <p:nvPr>
            <p:ph sz="quarter" idx="19"/>
          </p:nvPr>
        </p:nvSpPr>
        <p:spPr/>
        <p:txBody>
          <a:bodyPr/>
          <a:lstStyle/>
          <a:p>
            <a:pPr marL="285750" indent="-285750">
              <a:spcAft>
                <a:spcPts val="0"/>
              </a:spcAft>
              <a:buFont typeface="Arial"/>
              <a:buChar char="•"/>
            </a:pPr>
            <a:r>
              <a:rPr lang="en-US" dirty="0">
                <a:solidFill>
                  <a:srgbClr val="000000"/>
                </a:solidFill>
              </a:rPr>
              <a:t>In this image, the salient feature is the alleyway. </a:t>
            </a:r>
          </a:p>
          <a:p>
            <a:pPr marL="285750" indent="-285750">
              <a:spcAft>
                <a:spcPts val="0"/>
              </a:spcAft>
              <a:buFont typeface="Arial"/>
              <a:buChar char="•"/>
            </a:pPr>
            <a:r>
              <a:rPr lang="en-US" dirty="0">
                <a:solidFill>
                  <a:srgbClr val="000000"/>
                </a:solidFill>
              </a:rPr>
              <a:t>The alleyway takes up half of the image. It is foregrounded at the bottom of the image, and vector lines draw our eyes up to the end of the street. </a:t>
            </a:r>
          </a:p>
          <a:p>
            <a:pPr marL="285750" indent="-285750">
              <a:spcAft>
                <a:spcPts val="0"/>
              </a:spcAft>
              <a:buFont typeface="Arial"/>
              <a:buChar char="•"/>
            </a:pPr>
            <a:r>
              <a:rPr lang="en-US" dirty="0">
                <a:solidFill>
                  <a:srgbClr val="000000"/>
                </a:solidFill>
              </a:rPr>
              <a:t>The alleyway is framed by the buildings, trees, and powerlines.  </a:t>
            </a:r>
            <a:endParaRPr lang="en-AU" dirty="0"/>
          </a:p>
          <a:p>
            <a:endParaRPr lang="en-AU" dirty="0"/>
          </a:p>
        </p:txBody>
      </p:sp>
      <p:pic>
        <p:nvPicPr>
          <p:cNvPr id="3" name="Picture Placeholder 2" descr="A brick alleyway with power lines and trees">
            <a:extLst>
              <a:ext uri="{FF2B5EF4-FFF2-40B4-BE49-F238E27FC236}">
                <a16:creationId xmlns:a16="http://schemas.microsoft.com/office/drawing/2014/main" id="{777A4FF8-F687-FD65-A02E-74D28DF20094}"/>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6324599" y="1645314"/>
            <a:ext cx="5507038" cy="4230166"/>
          </a:xfrm>
          <a:prstGeom prst="rect">
            <a:avLst/>
          </a:prstGeom>
        </p:spPr>
      </p:pic>
      <p:sp>
        <p:nvSpPr>
          <p:cNvPr id="5" name="TextBox 4">
            <a:extLst>
              <a:ext uri="{FF2B5EF4-FFF2-40B4-BE49-F238E27FC236}">
                <a16:creationId xmlns:a16="http://schemas.microsoft.com/office/drawing/2014/main" id="{61DE0321-A492-6932-08FD-5CBA6D5FD098}"/>
              </a:ext>
            </a:extLst>
          </p:cNvPr>
          <p:cNvSpPr txBox="1"/>
          <p:nvPr/>
        </p:nvSpPr>
        <p:spPr>
          <a:xfrm>
            <a:off x="6324599" y="5949518"/>
            <a:ext cx="5236029" cy="246221"/>
          </a:xfrm>
          <a:prstGeom prst="rect">
            <a:avLst/>
          </a:prstGeom>
          <a:noFill/>
        </p:spPr>
        <p:txBody>
          <a:bodyPr wrap="square">
            <a:spAutoFit/>
          </a:bodyPr>
          <a:lstStyle/>
          <a:p>
            <a:r>
              <a:rPr lang="en-AU" sz="1000" dirty="0">
                <a:effectLst/>
                <a:latin typeface="Arial" panose="020B0604020202020204" pitchFamily="34" charset="0"/>
                <a:ea typeface="Calibri" panose="020F0502020204030204" pitchFamily="34" charset="0"/>
                <a:hlinkClick r:id="rId4"/>
              </a:rPr>
              <a:t>Image</a:t>
            </a:r>
            <a:r>
              <a:rPr lang="en-AU" sz="1000" dirty="0">
                <a:effectLst/>
                <a:latin typeface="Arial" panose="020B0604020202020204" pitchFamily="34" charset="0"/>
                <a:ea typeface="Calibri" panose="020F0502020204030204" pitchFamily="34" charset="0"/>
              </a:rPr>
              <a:t> by </a:t>
            </a:r>
            <a:r>
              <a:rPr lang="en-AU" sz="1000" dirty="0">
                <a:effectLst/>
                <a:latin typeface="Arial" panose="020B0604020202020204" pitchFamily="34" charset="0"/>
                <a:ea typeface="Calibri" panose="020F0502020204030204" pitchFamily="34" charset="0"/>
                <a:hlinkClick r:id="rId5"/>
              </a:rPr>
              <a:t>Erin White</a:t>
            </a:r>
            <a:r>
              <a:rPr lang="en-AU" sz="1000" dirty="0">
                <a:effectLst/>
                <a:latin typeface="Arial" panose="020B0604020202020204" pitchFamily="34" charset="0"/>
                <a:ea typeface="Calibri" panose="020F0502020204030204" pitchFamily="34" charset="0"/>
              </a:rPr>
              <a:t> is licensed under </a:t>
            </a:r>
            <a:r>
              <a:rPr lang="en-AU" sz="1000" dirty="0">
                <a:effectLst/>
                <a:latin typeface="Arial" panose="020B0604020202020204" pitchFamily="34" charset="0"/>
                <a:ea typeface="Calibri" panose="020F0502020204030204" pitchFamily="34" charset="0"/>
                <a:hlinkClick r:id="rId6"/>
              </a:rPr>
              <a:t>Unsplash License</a:t>
            </a:r>
            <a:r>
              <a:rPr lang="en-AU" sz="1000" dirty="0">
                <a:effectLst/>
                <a:latin typeface="Arial" panose="020B0604020202020204" pitchFamily="34" charset="0"/>
                <a:ea typeface="Calibri" panose="020F0502020204030204" pitchFamily="34" charset="0"/>
              </a:rPr>
              <a:t>.</a:t>
            </a:r>
            <a:r>
              <a:rPr lang="en-US" sz="1000" dirty="0">
                <a:latin typeface="Arial" panose="020B0604020202020204" pitchFamily="34" charset="0"/>
                <a:cs typeface="Arial" panose="020B0604020202020204" pitchFamily="34" charset="0"/>
                <a:hlinkClick r:id="rId6"/>
              </a:rPr>
              <a:t>  </a:t>
            </a:r>
            <a:endParaRPr lang="en-US" sz="1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3934A76-78F0-E82B-EF47-6B8E766B53A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285190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CF651B-7B05-7119-934D-8A7133837DFC}"/>
              </a:ext>
            </a:extLst>
          </p:cNvPr>
          <p:cNvSpPr>
            <a:spLocks noGrp="1"/>
          </p:cNvSpPr>
          <p:nvPr>
            <p:ph type="title"/>
          </p:nvPr>
        </p:nvSpPr>
        <p:spPr/>
        <p:txBody>
          <a:bodyPr/>
          <a:lstStyle/>
          <a:p>
            <a:r>
              <a:rPr lang="en-AU" dirty="0"/>
              <a:t>Salience (3)</a:t>
            </a:r>
          </a:p>
        </p:txBody>
      </p:sp>
      <p:sp>
        <p:nvSpPr>
          <p:cNvPr id="7" name="Text Placeholder 6">
            <a:extLst>
              <a:ext uri="{FF2B5EF4-FFF2-40B4-BE49-F238E27FC236}">
                <a16:creationId xmlns:a16="http://schemas.microsoft.com/office/drawing/2014/main" id="{D01BC1AB-5761-21D9-9963-649FD8B0CFF4}"/>
              </a:ext>
            </a:extLst>
          </p:cNvPr>
          <p:cNvSpPr>
            <a:spLocks noGrp="1"/>
          </p:cNvSpPr>
          <p:nvPr>
            <p:ph type="body" sz="quarter" idx="18"/>
          </p:nvPr>
        </p:nvSpPr>
        <p:spPr/>
        <p:txBody>
          <a:bodyPr/>
          <a:lstStyle/>
          <a:p>
            <a:r>
              <a:rPr lang="en-AU" dirty="0"/>
              <a:t>Guided practice</a:t>
            </a:r>
          </a:p>
        </p:txBody>
      </p:sp>
      <p:sp>
        <p:nvSpPr>
          <p:cNvPr id="8" name="Content Placeholder 7">
            <a:extLst>
              <a:ext uri="{FF2B5EF4-FFF2-40B4-BE49-F238E27FC236}">
                <a16:creationId xmlns:a16="http://schemas.microsoft.com/office/drawing/2014/main" id="{4274D3AD-2203-A4DC-2C33-109E71763D9C}"/>
              </a:ext>
            </a:extLst>
          </p:cNvPr>
          <p:cNvSpPr>
            <a:spLocks noGrp="1"/>
          </p:cNvSpPr>
          <p:nvPr>
            <p:ph sz="quarter" idx="19"/>
          </p:nvPr>
        </p:nvSpPr>
        <p:spPr>
          <a:xfrm>
            <a:off x="360363" y="1562471"/>
            <a:ext cx="5419951" cy="4814518"/>
          </a:xfrm>
        </p:spPr>
        <p:txBody>
          <a:bodyPr/>
          <a:lstStyle/>
          <a:p>
            <a:pPr marL="457200" indent="-457200">
              <a:buFont typeface="+mj-lt"/>
              <a:buAutoNum type="arabicPeriod"/>
            </a:pPr>
            <a:r>
              <a:rPr lang="en-US" dirty="0">
                <a:ea typeface="+mn-lt"/>
                <a:cs typeface="+mn-lt"/>
              </a:rPr>
              <a:t>What is salient in this image? </a:t>
            </a:r>
          </a:p>
          <a:p>
            <a:pPr marL="457200" indent="-457200">
              <a:buFont typeface="+mj-lt"/>
              <a:buAutoNum type="arabicPeriod"/>
            </a:pPr>
            <a:r>
              <a:rPr lang="en-US" dirty="0">
                <a:ea typeface="+mn-lt"/>
                <a:cs typeface="+mn-lt"/>
              </a:rPr>
              <a:t>How does the size and placement of images </a:t>
            </a:r>
            <a:r>
              <a:rPr lang="en-US" dirty="0" err="1">
                <a:ea typeface="+mn-lt"/>
                <a:cs typeface="+mn-lt"/>
              </a:rPr>
              <a:t>emphasise</a:t>
            </a:r>
            <a:r>
              <a:rPr lang="en-US" dirty="0">
                <a:ea typeface="+mn-lt"/>
                <a:cs typeface="+mn-lt"/>
              </a:rPr>
              <a:t> that this is the most significant feature?</a:t>
            </a:r>
          </a:p>
          <a:p>
            <a:endParaRPr lang="en-AU" dirty="0"/>
          </a:p>
        </p:txBody>
      </p:sp>
      <p:pic>
        <p:nvPicPr>
          <p:cNvPr id="10" name="Picture Placeholder 9" descr="A blue river type structure curving through a  brown background">
            <a:extLst>
              <a:ext uri="{FF2B5EF4-FFF2-40B4-BE49-F238E27FC236}">
                <a16:creationId xmlns:a16="http://schemas.microsoft.com/office/drawing/2014/main" id="{0044EB50-9574-95DE-088D-6BA3F7D71B9D}"/>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6096000" y="1562471"/>
            <a:ext cx="5507038" cy="4313010"/>
          </a:xfrm>
          <a:prstGeom prst="rect">
            <a:avLst/>
          </a:prstGeom>
        </p:spPr>
      </p:pic>
      <p:sp>
        <p:nvSpPr>
          <p:cNvPr id="12" name="TextBox 11">
            <a:extLst>
              <a:ext uri="{FF2B5EF4-FFF2-40B4-BE49-F238E27FC236}">
                <a16:creationId xmlns:a16="http://schemas.microsoft.com/office/drawing/2014/main" id="{4ADB9474-7FE2-FAD2-4F9D-ACEC353F86B8}"/>
              </a:ext>
            </a:extLst>
          </p:cNvPr>
          <p:cNvSpPr txBox="1"/>
          <p:nvPr/>
        </p:nvSpPr>
        <p:spPr>
          <a:xfrm>
            <a:off x="6096000" y="5949519"/>
            <a:ext cx="5190508" cy="400110"/>
          </a:xfrm>
          <a:prstGeom prst="rect">
            <a:avLst/>
          </a:prstGeom>
          <a:noFill/>
        </p:spPr>
        <p:txBody>
          <a:bodyPr wrap="square">
            <a:spAutoFit/>
          </a:bodyPr>
          <a:lstStyle/>
          <a:p>
            <a:r>
              <a:rPr lang="en-AU" sz="1000" dirty="0">
                <a:effectLst/>
                <a:latin typeface="Arial" panose="020B0604020202020204" pitchFamily="34" charset="0"/>
                <a:ea typeface="Calibri" panose="020F0502020204030204" pitchFamily="34" charset="0"/>
                <a:hlinkClick r:id="rId4"/>
              </a:rPr>
              <a:t>Image</a:t>
            </a:r>
            <a:r>
              <a:rPr lang="en-AU" sz="1000" dirty="0">
                <a:effectLst/>
                <a:latin typeface="Arial" panose="020B0604020202020204" pitchFamily="34" charset="0"/>
                <a:ea typeface="Calibri" panose="020F0502020204030204" pitchFamily="34" charset="0"/>
              </a:rPr>
              <a:t> by </a:t>
            </a:r>
            <a:r>
              <a:rPr lang="en-AU" sz="1000" dirty="0">
                <a:effectLst/>
                <a:latin typeface="Arial" panose="020B0604020202020204" pitchFamily="34" charset="0"/>
                <a:ea typeface="Calibri" panose="020F0502020204030204" pitchFamily="34" charset="0"/>
                <a:hlinkClick r:id="rId5"/>
              </a:rPr>
              <a:t>Mark </a:t>
            </a:r>
            <a:r>
              <a:rPr lang="en-AU" sz="1000" dirty="0" err="1">
                <a:effectLst/>
                <a:latin typeface="Arial" panose="020B0604020202020204" pitchFamily="34" charset="0"/>
                <a:ea typeface="Calibri" panose="020F0502020204030204" pitchFamily="34" charset="0"/>
                <a:hlinkClick r:id="rId5"/>
              </a:rPr>
              <a:t>Basarab</a:t>
            </a:r>
            <a:r>
              <a:rPr lang="en-AU" sz="1000" dirty="0">
                <a:effectLst/>
                <a:latin typeface="Arial" panose="020B0604020202020204" pitchFamily="34" charset="0"/>
                <a:ea typeface="Calibri" panose="020F0502020204030204" pitchFamily="34" charset="0"/>
              </a:rPr>
              <a:t> is licensed under </a:t>
            </a:r>
            <a:r>
              <a:rPr lang="en-AU" sz="1000" dirty="0">
                <a:effectLst/>
                <a:latin typeface="Arial" panose="020B0604020202020204" pitchFamily="34" charset="0"/>
                <a:ea typeface="Calibri" panose="020F0502020204030204" pitchFamily="34" charset="0"/>
                <a:hlinkClick r:id="rId6"/>
              </a:rPr>
              <a:t>Unsplash License</a:t>
            </a:r>
            <a:r>
              <a:rPr lang="en-AU" sz="1000" dirty="0">
                <a:effectLst/>
                <a:latin typeface="Arial" panose="020B0604020202020204" pitchFamily="34" charset="0"/>
                <a:ea typeface="Calibri" panose="020F0502020204030204" pitchFamily="34" charset="0"/>
              </a:rPr>
              <a:t>.</a:t>
            </a:r>
            <a:r>
              <a:rPr lang="en-US" sz="1000" dirty="0">
                <a:latin typeface="Arial" panose="020B0604020202020204" pitchFamily="34" charset="0"/>
                <a:cs typeface="Arial" panose="020B0604020202020204" pitchFamily="34" charset="0"/>
                <a:hlinkClick r:id="rId6"/>
              </a:rPr>
              <a:t>   </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3934A76-78F0-E82B-EF47-6B8E766B53A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dirty="0"/>
          </a:p>
        </p:txBody>
      </p:sp>
    </p:spTree>
    <p:extLst>
      <p:ext uri="{BB962C8B-B14F-4D97-AF65-F5344CB8AC3E}">
        <p14:creationId xmlns:p14="http://schemas.microsoft.com/office/powerpoint/2010/main" val="404943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CF651B-7B05-7119-934D-8A7133837DFC}"/>
              </a:ext>
            </a:extLst>
          </p:cNvPr>
          <p:cNvSpPr>
            <a:spLocks noGrp="1"/>
          </p:cNvSpPr>
          <p:nvPr>
            <p:ph type="title"/>
          </p:nvPr>
        </p:nvSpPr>
        <p:spPr/>
        <p:txBody>
          <a:bodyPr/>
          <a:lstStyle/>
          <a:p>
            <a:r>
              <a:rPr lang="en-AU" dirty="0"/>
              <a:t>Salience (4)</a:t>
            </a:r>
          </a:p>
        </p:txBody>
      </p:sp>
      <p:sp>
        <p:nvSpPr>
          <p:cNvPr id="7" name="Text Placeholder 6">
            <a:extLst>
              <a:ext uri="{FF2B5EF4-FFF2-40B4-BE49-F238E27FC236}">
                <a16:creationId xmlns:a16="http://schemas.microsoft.com/office/drawing/2014/main" id="{D01BC1AB-5761-21D9-9963-649FD8B0CFF4}"/>
              </a:ext>
            </a:extLst>
          </p:cNvPr>
          <p:cNvSpPr>
            <a:spLocks noGrp="1"/>
          </p:cNvSpPr>
          <p:nvPr>
            <p:ph type="body" sz="quarter" idx="18"/>
          </p:nvPr>
        </p:nvSpPr>
        <p:spPr/>
        <p:txBody>
          <a:bodyPr/>
          <a:lstStyle/>
          <a:p>
            <a:r>
              <a:rPr lang="en-AU" dirty="0"/>
              <a:t>Independent practice</a:t>
            </a:r>
          </a:p>
        </p:txBody>
      </p:sp>
      <p:sp>
        <p:nvSpPr>
          <p:cNvPr id="8" name="Content Placeholder 7">
            <a:extLst>
              <a:ext uri="{FF2B5EF4-FFF2-40B4-BE49-F238E27FC236}">
                <a16:creationId xmlns:a16="http://schemas.microsoft.com/office/drawing/2014/main" id="{4274D3AD-2203-A4DC-2C33-109E71763D9C}"/>
              </a:ext>
            </a:extLst>
          </p:cNvPr>
          <p:cNvSpPr>
            <a:spLocks noGrp="1"/>
          </p:cNvSpPr>
          <p:nvPr>
            <p:ph sz="quarter" idx="19"/>
          </p:nvPr>
        </p:nvSpPr>
        <p:spPr>
          <a:xfrm>
            <a:off x="360363" y="1562471"/>
            <a:ext cx="5507039" cy="4814518"/>
          </a:xfrm>
        </p:spPr>
        <p:txBody>
          <a:bodyPr/>
          <a:lstStyle/>
          <a:p>
            <a:pPr marL="457200" indent="-457200">
              <a:buFont typeface="+mj-lt"/>
              <a:buAutoNum type="arabicPeriod" startAt="3"/>
            </a:pPr>
            <a:r>
              <a:rPr lang="en-US" sz="2000" dirty="0">
                <a:solidFill>
                  <a:srgbClr val="22272B"/>
                </a:solidFill>
                <a:ea typeface="+mn-lt"/>
                <a:cs typeface="+mn-lt"/>
              </a:rPr>
              <a:t> Add a figure or object, making it the salient point in this image. Consider size, expression, and placement when adding your salient image. </a:t>
            </a:r>
            <a:endParaRPr lang="en-US" dirty="0">
              <a:ea typeface="+mn-lt"/>
              <a:cs typeface="+mn-lt"/>
            </a:endParaRPr>
          </a:p>
          <a:p>
            <a:endParaRPr lang="en-AU" dirty="0"/>
          </a:p>
        </p:txBody>
      </p:sp>
      <p:pic>
        <p:nvPicPr>
          <p:cNvPr id="14" name="Picture Placeholder 13" descr="A beach with waves crashing on the shore">
            <a:extLst>
              <a:ext uri="{FF2B5EF4-FFF2-40B4-BE49-F238E27FC236}">
                <a16:creationId xmlns:a16="http://schemas.microsoft.com/office/drawing/2014/main" id="{1DB46097-3D2F-FD61-9861-9FBB0F3BBE1A}"/>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6324599" y="1585620"/>
            <a:ext cx="5507038" cy="4313010"/>
          </a:xfrm>
          <a:prstGeom prst="rect">
            <a:avLst/>
          </a:prstGeom>
        </p:spPr>
      </p:pic>
      <p:sp>
        <p:nvSpPr>
          <p:cNvPr id="12" name="TextBox 11">
            <a:extLst>
              <a:ext uri="{FF2B5EF4-FFF2-40B4-BE49-F238E27FC236}">
                <a16:creationId xmlns:a16="http://schemas.microsoft.com/office/drawing/2014/main" id="{4ADB9474-7FE2-FAD2-4F9D-ACEC353F86B8}"/>
              </a:ext>
            </a:extLst>
          </p:cNvPr>
          <p:cNvSpPr txBox="1"/>
          <p:nvPr/>
        </p:nvSpPr>
        <p:spPr>
          <a:xfrm>
            <a:off x="6226199" y="5949518"/>
            <a:ext cx="5507038" cy="246221"/>
          </a:xfrm>
          <a:prstGeom prst="rect">
            <a:avLst/>
          </a:prstGeom>
          <a:noFill/>
        </p:spPr>
        <p:txBody>
          <a:bodyPr wrap="square">
            <a:spAutoFit/>
          </a:bodyPr>
          <a:lstStyle/>
          <a:p>
            <a:r>
              <a:rPr lang="en-AU" sz="1000" dirty="0">
                <a:effectLst/>
                <a:latin typeface="Arial" panose="020B0604020202020204" pitchFamily="34" charset="0"/>
                <a:ea typeface="Calibri" panose="020F0502020204030204" pitchFamily="34" charset="0"/>
                <a:hlinkClick r:id="rId4"/>
              </a:rPr>
              <a:t>Image</a:t>
            </a:r>
            <a:r>
              <a:rPr lang="en-AU" sz="1000" dirty="0">
                <a:effectLst/>
                <a:latin typeface="Arial" panose="020B0604020202020204" pitchFamily="34" charset="0"/>
                <a:ea typeface="Calibri" panose="020F0502020204030204" pitchFamily="34" charset="0"/>
              </a:rPr>
              <a:t> by </a:t>
            </a:r>
            <a:r>
              <a:rPr lang="en-AU" sz="1000" dirty="0">
                <a:effectLst/>
                <a:latin typeface="Arial" panose="020B0604020202020204" pitchFamily="34" charset="0"/>
                <a:ea typeface="Calibri" panose="020F0502020204030204" pitchFamily="34" charset="0"/>
                <a:hlinkClick r:id="rId5"/>
              </a:rPr>
              <a:t>Adriel Kloppenburg</a:t>
            </a:r>
            <a:r>
              <a:rPr lang="en-AU" sz="1000" dirty="0">
                <a:effectLst/>
                <a:latin typeface="Arial" panose="020B0604020202020204" pitchFamily="34" charset="0"/>
                <a:ea typeface="Calibri" panose="020F0502020204030204" pitchFamily="34" charset="0"/>
              </a:rPr>
              <a:t> is licensed under </a:t>
            </a:r>
            <a:r>
              <a:rPr lang="en-AU" sz="1000" dirty="0">
                <a:effectLst/>
                <a:latin typeface="Arial" panose="020B0604020202020204" pitchFamily="34" charset="0"/>
                <a:ea typeface="Calibri" panose="020F0502020204030204" pitchFamily="34" charset="0"/>
                <a:hlinkClick r:id="rId6"/>
              </a:rPr>
              <a:t>Unsplash License</a:t>
            </a:r>
            <a:r>
              <a:rPr lang="en-AU" sz="1000" dirty="0">
                <a:effectLst/>
                <a:latin typeface="Arial" panose="020B0604020202020204" pitchFamily="34" charset="0"/>
                <a:ea typeface="Calibri" panose="020F0502020204030204" pitchFamily="34" charset="0"/>
              </a:rPr>
              <a:t>.</a:t>
            </a:r>
            <a:r>
              <a:rPr lang="en-US" sz="1000" dirty="0">
                <a:latin typeface="Arial" panose="020B0604020202020204" pitchFamily="34" charset="0"/>
                <a:cs typeface="Arial" panose="020B0604020202020204" pitchFamily="34" charset="0"/>
                <a:hlinkClick r:id="rId6"/>
              </a:rPr>
              <a:t>   </a:t>
            </a:r>
            <a:endParaRPr lang="en-US" sz="1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3934A76-78F0-E82B-EF47-6B8E766B53A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dirty="0"/>
          </a:p>
        </p:txBody>
      </p:sp>
    </p:spTree>
    <p:extLst>
      <p:ext uri="{BB962C8B-B14F-4D97-AF65-F5344CB8AC3E}">
        <p14:creationId xmlns:p14="http://schemas.microsoft.com/office/powerpoint/2010/main" val="284828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effectLst/>
                <a:ea typeface="Times New Roman" panose="02020603050405020304" pitchFamily="18" charset="0"/>
              </a:rPr>
              <a:t>Phase 1 – identifying key visual features – PowerPoint</a:t>
            </a:r>
            <a:endParaRPr lang="en-AU" dirty="0"/>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dirty="0"/>
              <a:t>Stage 4</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4"/>
          </p:nvPr>
        </p:nvSpPr>
        <p:spPr/>
        <p:txBody>
          <a:bodyPr/>
          <a:lstStyle/>
          <a:p>
            <a:r>
              <a:rPr lang="en-AU" dirty="0"/>
              <a:t>The camera never lies</a:t>
            </a:r>
          </a:p>
        </p:txBody>
      </p:sp>
      <p:pic>
        <p:nvPicPr>
          <p:cNvPr id="2" name="Picture 1">
            <a:extLst>
              <a:ext uri="{FF2B5EF4-FFF2-40B4-BE49-F238E27FC236}">
                <a16:creationId xmlns:a16="http://schemas.microsoft.com/office/drawing/2014/main" id="{D4745D53-1DA7-802C-96C0-E2EEDBF2052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23815" y="0"/>
            <a:ext cx="5068186" cy="6858000"/>
          </a:xfrm>
          <a:prstGeom prst="rect">
            <a:avLst/>
          </a:prstGeom>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Colour palette</a:t>
            </a:r>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20</a:t>
            </a:fld>
            <a:endParaRPr lang="en-AU"/>
          </a:p>
        </p:txBody>
      </p:sp>
    </p:spTree>
    <p:extLst>
      <p:ext uri="{BB962C8B-B14F-4D97-AF65-F5344CB8AC3E}">
        <p14:creationId xmlns:p14="http://schemas.microsoft.com/office/powerpoint/2010/main" val="123603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CF651B-7B05-7119-934D-8A7133837DFC}"/>
              </a:ext>
            </a:extLst>
          </p:cNvPr>
          <p:cNvSpPr>
            <a:spLocks noGrp="1"/>
          </p:cNvSpPr>
          <p:nvPr>
            <p:ph type="title"/>
          </p:nvPr>
        </p:nvSpPr>
        <p:spPr/>
        <p:txBody>
          <a:bodyPr/>
          <a:lstStyle/>
          <a:p>
            <a:r>
              <a:rPr lang="en-US" dirty="0" err="1"/>
              <a:t>Colour</a:t>
            </a:r>
            <a:r>
              <a:rPr lang="en-US" dirty="0"/>
              <a:t> palette (1)</a:t>
            </a:r>
            <a:endParaRPr lang="en-AU" dirty="0"/>
          </a:p>
        </p:txBody>
      </p:sp>
      <p:sp>
        <p:nvSpPr>
          <p:cNvPr id="7" name="Text Placeholder 6">
            <a:extLst>
              <a:ext uri="{FF2B5EF4-FFF2-40B4-BE49-F238E27FC236}">
                <a16:creationId xmlns:a16="http://schemas.microsoft.com/office/drawing/2014/main" id="{D01BC1AB-5761-21D9-9963-649FD8B0CFF4}"/>
              </a:ext>
            </a:extLst>
          </p:cNvPr>
          <p:cNvSpPr>
            <a:spLocks noGrp="1"/>
          </p:cNvSpPr>
          <p:nvPr>
            <p:ph type="body" sz="quarter" idx="18"/>
          </p:nvPr>
        </p:nvSpPr>
        <p:spPr/>
        <p:txBody>
          <a:bodyPr/>
          <a:lstStyle/>
          <a:p>
            <a:r>
              <a:rPr lang="en-AU" dirty="0"/>
              <a:t>Definition</a:t>
            </a:r>
          </a:p>
        </p:txBody>
      </p:sp>
      <p:sp>
        <p:nvSpPr>
          <p:cNvPr id="8" name="Content Placeholder 7">
            <a:extLst>
              <a:ext uri="{FF2B5EF4-FFF2-40B4-BE49-F238E27FC236}">
                <a16:creationId xmlns:a16="http://schemas.microsoft.com/office/drawing/2014/main" id="{4274D3AD-2203-A4DC-2C33-109E71763D9C}"/>
              </a:ext>
            </a:extLst>
          </p:cNvPr>
          <p:cNvSpPr>
            <a:spLocks noGrp="1"/>
          </p:cNvSpPr>
          <p:nvPr>
            <p:ph sz="quarter" idx="19"/>
          </p:nvPr>
        </p:nvSpPr>
        <p:spPr/>
        <p:txBody>
          <a:bodyPr/>
          <a:lstStyle/>
          <a:p>
            <a:r>
              <a:rPr lang="en-US" dirty="0" err="1">
                <a:solidFill>
                  <a:srgbClr val="000000"/>
                </a:solidFill>
                <a:latin typeface="Arial" panose="020B0604020202020204" pitchFamily="34" charset="0"/>
                <a:ea typeface="Calibri"/>
                <a:cs typeface="Arial" panose="020B0604020202020204" pitchFamily="34" charset="0"/>
              </a:rPr>
              <a:t>Colour</a:t>
            </a:r>
            <a:r>
              <a:rPr lang="en-US" dirty="0">
                <a:solidFill>
                  <a:srgbClr val="000000"/>
                </a:solidFill>
                <a:latin typeface="Arial" panose="020B0604020202020204" pitchFamily="34" charset="0"/>
                <a:ea typeface="Calibri"/>
                <a:cs typeface="Arial" panose="020B0604020202020204" pitchFamily="34" charset="0"/>
              </a:rPr>
              <a:t> palette refers to the range of </a:t>
            </a:r>
            <a:r>
              <a:rPr lang="en-US" dirty="0" err="1">
                <a:solidFill>
                  <a:srgbClr val="000000"/>
                </a:solidFill>
                <a:latin typeface="Arial" panose="020B0604020202020204" pitchFamily="34" charset="0"/>
                <a:ea typeface="Calibri"/>
                <a:cs typeface="Arial" panose="020B0604020202020204" pitchFamily="34" charset="0"/>
              </a:rPr>
              <a:t>colours</a:t>
            </a:r>
            <a:r>
              <a:rPr lang="en-US" dirty="0">
                <a:solidFill>
                  <a:srgbClr val="000000"/>
                </a:solidFill>
                <a:latin typeface="Arial" panose="020B0604020202020204" pitchFamily="34" charset="0"/>
                <a:ea typeface="Calibri"/>
                <a:cs typeface="Arial" panose="020B0604020202020204" pitchFamily="34" charset="0"/>
              </a:rPr>
              <a:t> often used deliberately in visual texts for symbolic meaning.</a:t>
            </a:r>
            <a:endParaRPr lang="en-US" dirty="0">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ea typeface="Calibri"/>
                <a:cs typeface="Arial" panose="020B0604020202020204" pitchFamily="34" charset="0"/>
              </a:rPr>
              <a:t>A </a:t>
            </a:r>
            <a:r>
              <a:rPr lang="en-US" dirty="0" err="1">
                <a:solidFill>
                  <a:srgbClr val="000000"/>
                </a:solidFill>
                <a:latin typeface="Arial" panose="020B0604020202020204" pitchFamily="34" charset="0"/>
                <a:ea typeface="Calibri"/>
                <a:cs typeface="Arial" panose="020B0604020202020204" pitchFamily="34" charset="0"/>
              </a:rPr>
              <a:t>colour</a:t>
            </a:r>
            <a:r>
              <a:rPr lang="en-US" dirty="0">
                <a:solidFill>
                  <a:srgbClr val="000000"/>
                </a:solidFill>
                <a:latin typeface="Arial" panose="020B0604020202020204" pitchFamily="34" charset="0"/>
                <a:ea typeface="Calibri"/>
                <a:cs typeface="Arial" panose="020B0604020202020204" pitchFamily="34" charset="0"/>
              </a:rPr>
              <a:t> palette can contribute to meaning through: </a:t>
            </a:r>
          </a:p>
          <a:p>
            <a:pPr marL="342900" indent="-342900">
              <a:buFont typeface="Arial" panose="020B0604020202020204" pitchFamily="34" charset="0"/>
              <a:buChar char="•"/>
            </a:pPr>
            <a:r>
              <a:rPr lang="en-US" dirty="0">
                <a:solidFill>
                  <a:srgbClr val="000000"/>
                </a:solidFill>
                <a:ea typeface="Calibri"/>
              </a:rPr>
              <a:t>h</a:t>
            </a:r>
            <a:r>
              <a:rPr lang="en-US" dirty="0">
                <a:solidFill>
                  <a:srgbClr val="000000"/>
                </a:solidFill>
                <a:latin typeface="Arial" panose="020B0604020202020204" pitchFamily="34" charset="0"/>
                <a:ea typeface="Calibri"/>
                <a:cs typeface="Arial" panose="020B0604020202020204" pitchFamily="34" charset="0"/>
              </a:rPr>
              <a:t>ue </a:t>
            </a:r>
          </a:p>
          <a:p>
            <a:pPr marL="342900" indent="-342900">
              <a:buFont typeface="Arial" panose="020B0604020202020204" pitchFamily="34" charset="0"/>
              <a:buChar char="•"/>
            </a:pPr>
            <a:r>
              <a:rPr lang="en-US" dirty="0">
                <a:solidFill>
                  <a:srgbClr val="000000"/>
                </a:solidFill>
                <a:latin typeface="Arial" panose="020B0604020202020204" pitchFamily="34" charset="0"/>
                <a:ea typeface="Calibri"/>
                <a:cs typeface="Arial" panose="020B0604020202020204" pitchFamily="34" charset="0"/>
              </a:rPr>
              <a:t>intensity</a:t>
            </a:r>
            <a:endParaRPr lang="en-US" dirty="0">
              <a:solidFill>
                <a:srgbClr val="22272B"/>
              </a:solidFill>
              <a:latin typeface="Arial" panose="020B0604020202020204" pitchFamily="34" charset="0"/>
              <a:ea typeface="Calibri"/>
              <a:cs typeface="Arial" panose="020B0604020202020204" pitchFamily="34" charset="0"/>
            </a:endParaRPr>
          </a:p>
          <a:p>
            <a:pPr marL="342900" indent="-342900">
              <a:buFont typeface="Arial" panose="020B0604020202020204" pitchFamily="34" charset="0"/>
              <a:buChar char="•"/>
            </a:pPr>
            <a:r>
              <a:rPr lang="en-US" dirty="0">
                <a:solidFill>
                  <a:srgbClr val="000000"/>
                </a:solidFill>
                <a:ea typeface="Calibri"/>
              </a:rPr>
              <a:t>w</a:t>
            </a:r>
            <a:r>
              <a:rPr lang="en-US" dirty="0">
                <a:solidFill>
                  <a:srgbClr val="000000"/>
                </a:solidFill>
                <a:latin typeface="Arial" panose="020B0604020202020204" pitchFamily="34" charset="0"/>
                <a:ea typeface="Calibri"/>
                <a:cs typeface="Arial" panose="020B0604020202020204" pitchFamily="34" charset="0"/>
              </a:rPr>
              <a:t>arm versus cool </a:t>
            </a:r>
            <a:r>
              <a:rPr lang="en-US" dirty="0" err="1">
                <a:solidFill>
                  <a:srgbClr val="000000"/>
                </a:solidFill>
                <a:latin typeface="Arial" panose="020B0604020202020204" pitchFamily="34" charset="0"/>
                <a:ea typeface="Calibri"/>
                <a:cs typeface="Arial" panose="020B0604020202020204" pitchFamily="34" charset="0"/>
              </a:rPr>
              <a:t>colours</a:t>
            </a:r>
            <a:r>
              <a:rPr lang="en-US" dirty="0">
                <a:solidFill>
                  <a:srgbClr val="000000"/>
                </a:solidFill>
                <a:latin typeface="Arial" panose="020B0604020202020204" pitchFamily="34" charset="0"/>
                <a:ea typeface="Calibri"/>
                <a:cs typeface="Arial" panose="020B0604020202020204" pitchFamily="34" charset="0"/>
              </a:rPr>
              <a:t>. </a:t>
            </a:r>
            <a:endParaRPr lang="en-US" dirty="0">
              <a:solidFill>
                <a:srgbClr val="22272B"/>
              </a:solidFill>
              <a:latin typeface="Arial" panose="020B0604020202020204" pitchFamily="34" charset="0"/>
              <a:ea typeface="Calibri"/>
              <a:cs typeface="Arial" panose="020B0604020202020204" pitchFamily="34" charset="0"/>
            </a:endParaRPr>
          </a:p>
          <a:p>
            <a:endParaRPr lang="en-AU" dirty="0"/>
          </a:p>
        </p:txBody>
      </p:sp>
      <p:pic>
        <p:nvPicPr>
          <p:cNvPr id="3" name="Picture Placeholder 2" descr="A painting of a person on a wall">
            <a:extLst>
              <a:ext uri="{FF2B5EF4-FFF2-40B4-BE49-F238E27FC236}">
                <a16:creationId xmlns:a16="http://schemas.microsoft.com/office/drawing/2014/main" id="{29537DF4-1E9C-51E8-3292-A24F2D66B26C}"/>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6324599" y="1562470"/>
            <a:ext cx="5507038" cy="4313010"/>
          </a:xfrm>
          <a:prstGeom prst="rect">
            <a:avLst/>
          </a:prstGeom>
        </p:spPr>
      </p:pic>
      <p:sp>
        <p:nvSpPr>
          <p:cNvPr id="5" name="TextBox 4">
            <a:extLst>
              <a:ext uri="{FF2B5EF4-FFF2-40B4-BE49-F238E27FC236}">
                <a16:creationId xmlns:a16="http://schemas.microsoft.com/office/drawing/2014/main" id="{189C7274-2374-5C73-205D-CDBF4DA1B56B}"/>
              </a:ext>
            </a:extLst>
          </p:cNvPr>
          <p:cNvSpPr txBox="1"/>
          <p:nvPr/>
        </p:nvSpPr>
        <p:spPr>
          <a:xfrm>
            <a:off x="6237515" y="5949518"/>
            <a:ext cx="6097978" cy="246221"/>
          </a:xfrm>
          <a:prstGeom prst="rect">
            <a:avLst/>
          </a:prstGeom>
          <a:noFill/>
        </p:spPr>
        <p:txBody>
          <a:bodyPr wrap="square">
            <a:spAutoFit/>
          </a:bodyPr>
          <a:lstStyle/>
          <a:p>
            <a:r>
              <a:rPr lang="en-AU" sz="1000" dirty="0">
                <a:effectLst/>
                <a:latin typeface="Arial" panose="020B0604020202020204" pitchFamily="34" charset="0"/>
                <a:ea typeface="Calibri" panose="020F0502020204030204" pitchFamily="34" charset="0"/>
                <a:hlinkClick r:id="rId4"/>
              </a:rPr>
              <a:t>Image</a:t>
            </a:r>
            <a:r>
              <a:rPr lang="en-AU" sz="1000" dirty="0">
                <a:effectLst/>
                <a:latin typeface="Arial" panose="020B0604020202020204" pitchFamily="34" charset="0"/>
                <a:ea typeface="Calibri" panose="020F0502020204030204" pitchFamily="34" charset="0"/>
              </a:rPr>
              <a:t> by </a:t>
            </a:r>
            <a:r>
              <a:rPr lang="en-AU" sz="1000" dirty="0">
                <a:effectLst/>
                <a:latin typeface="Arial" panose="020B0604020202020204" pitchFamily="34" charset="0"/>
                <a:ea typeface="Calibri" panose="020F0502020204030204" pitchFamily="34" charset="0"/>
                <a:hlinkClick r:id="rId5"/>
              </a:rPr>
              <a:t>Quino Al</a:t>
            </a:r>
            <a:r>
              <a:rPr lang="en-AU" sz="1000" dirty="0">
                <a:effectLst/>
                <a:latin typeface="Arial" panose="020B0604020202020204" pitchFamily="34" charset="0"/>
                <a:ea typeface="Calibri" panose="020F0502020204030204" pitchFamily="34" charset="0"/>
              </a:rPr>
              <a:t> is licensed under </a:t>
            </a:r>
            <a:r>
              <a:rPr lang="en-AU" sz="1000" dirty="0">
                <a:effectLst/>
                <a:latin typeface="Arial" panose="020B0604020202020204" pitchFamily="34" charset="0"/>
                <a:ea typeface="Calibri" panose="020F0502020204030204" pitchFamily="34" charset="0"/>
                <a:hlinkClick r:id="rId6"/>
              </a:rPr>
              <a:t>Unsplash License</a:t>
            </a:r>
            <a:r>
              <a:rPr lang="en-AU" sz="1000" dirty="0">
                <a:effectLst/>
                <a:latin typeface="Arial" panose="020B0604020202020204" pitchFamily="34" charset="0"/>
                <a:ea typeface="Calibri" panose="020F0502020204030204" pitchFamily="34" charset="0"/>
              </a:rPr>
              <a:t>.</a:t>
            </a:r>
            <a:r>
              <a:rPr lang="en-US" sz="1000" dirty="0">
                <a:latin typeface="Arial" panose="020B0604020202020204" pitchFamily="34" charset="0"/>
                <a:cs typeface="Arial" panose="020B0604020202020204" pitchFamily="34" charset="0"/>
                <a:hlinkClick r:id="rId6"/>
              </a:rPr>
              <a:t>   </a:t>
            </a:r>
            <a:endParaRPr lang="en-US" sz="1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3934A76-78F0-E82B-EF47-6B8E766B53A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242271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p:txBody>
          <a:bodyPr/>
          <a:lstStyle/>
          <a:p>
            <a:r>
              <a:rPr lang="en-AU" dirty="0"/>
              <a:t>Colour palette (2)</a:t>
            </a:r>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p:txBody>
          <a:bodyPr/>
          <a:lstStyle/>
          <a:p>
            <a:r>
              <a:rPr lang="en-AU" dirty="0"/>
              <a:t>Modelled practice</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p:txBody>
          <a:bodyPr/>
          <a:lstStyle/>
          <a:p>
            <a:pPr marL="285750" indent="-285750">
              <a:spcBef>
                <a:spcPts val="1000"/>
              </a:spcBef>
              <a:spcAft>
                <a:spcPts val="0"/>
              </a:spcAft>
              <a:buFont typeface="Arial"/>
              <a:buChar char="•"/>
            </a:pPr>
            <a:r>
              <a:rPr lang="en-US" dirty="0">
                <a:solidFill>
                  <a:srgbClr val="000000"/>
                </a:solidFill>
                <a:latin typeface="Arial" panose="020B0604020202020204" pitchFamily="34" charset="0"/>
                <a:cs typeface="Arial" panose="020B0604020202020204" pitchFamily="34" charset="0"/>
              </a:rPr>
              <a:t>In this image, the vibrant </a:t>
            </a:r>
            <a:r>
              <a:rPr lang="en-US" dirty="0" err="1">
                <a:solidFill>
                  <a:srgbClr val="000000"/>
                </a:solidFill>
                <a:latin typeface="Arial" panose="020B0604020202020204" pitchFamily="34" charset="0"/>
                <a:cs typeface="Arial" panose="020B0604020202020204" pitchFamily="34" charset="0"/>
              </a:rPr>
              <a:t>colours</a:t>
            </a:r>
            <a:r>
              <a:rPr lang="en-US" dirty="0">
                <a:solidFill>
                  <a:srgbClr val="000000"/>
                </a:solidFill>
                <a:latin typeface="Arial" panose="020B0604020202020204" pitchFamily="34" charset="0"/>
                <a:cs typeface="Arial" panose="020B0604020202020204" pitchFamily="34" charset="0"/>
              </a:rPr>
              <a:t> make this setting feel inviting.</a:t>
            </a:r>
            <a:endParaRPr lang="en-US" dirty="0">
              <a:latin typeface="Arial" panose="020B0604020202020204" pitchFamily="34" charset="0"/>
              <a:cs typeface="Arial" panose="020B0604020202020204" pitchFamily="34" charset="0"/>
            </a:endParaRPr>
          </a:p>
          <a:p>
            <a:pPr marL="285750" indent="-285750">
              <a:spcBef>
                <a:spcPts val="1000"/>
              </a:spcBef>
              <a:spcAft>
                <a:spcPts val="0"/>
              </a:spcAft>
              <a:buFont typeface="Arial"/>
              <a:buChar char="•"/>
            </a:pPr>
            <a:r>
              <a:rPr lang="en-US" dirty="0">
                <a:solidFill>
                  <a:srgbClr val="000000"/>
                </a:solidFill>
                <a:latin typeface="Arial" panose="020B0604020202020204" pitchFamily="34" charset="0"/>
                <a:cs typeface="Arial" panose="020B0604020202020204" pitchFamily="34" charset="0"/>
              </a:rPr>
              <a:t> The orange of Uluru and the sand are warm </a:t>
            </a:r>
            <a:r>
              <a:rPr lang="en-US" dirty="0" err="1">
                <a:solidFill>
                  <a:srgbClr val="000000"/>
                </a:solidFill>
                <a:latin typeface="Arial" panose="020B0604020202020204" pitchFamily="34" charset="0"/>
                <a:cs typeface="Arial" panose="020B0604020202020204" pitchFamily="34" charset="0"/>
              </a:rPr>
              <a:t>colours</a:t>
            </a:r>
            <a:r>
              <a:rPr lang="en-US" dirty="0">
                <a:solidFill>
                  <a:srgbClr val="000000"/>
                </a:solidFill>
                <a:latin typeface="Arial" panose="020B0604020202020204" pitchFamily="34" charset="0"/>
                <a:cs typeface="Arial" panose="020B0604020202020204" pitchFamily="34" charset="0"/>
              </a:rPr>
              <a:t>, and the yellow in the grass contributes to the feeling that this is a hot place.</a:t>
            </a:r>
            <a:endParaRPr lang="en-US" dirty="0">
              <a:latin typeface="Arial" panose="020B0604020202020204" pitchFamily="34" charset="0"/>
              <a:cs typeface="Arial" panose="020B0604020202020204" pitchFamily="34" charset="0"/>
            </a:endParaRPr>
          </a:p>
          <a:p>
            <a:pPr marL="285750" indent="-285750">
              <a:spcBef>
                <a:spcPts val="1000"/>
              </a:spcBef>
              <a:spcAft>
                <a:spcPts val="0"/>
              </a:spcAft>
              <a:buFont typeface="Arial"/>
              <a:buChar char="•"/>
            </a:pPr>
            <a:r>
              <a:rPr lang="en-US" dirty="0">
                <a:solidFill>
                  <a:srgbClr val="000000"/>
                </a:solidFill>
                <a:latin typeface="Arial" panose="020B0604020202020204" pitchFamily="34" charset="0"/>
                <a:cs typeface="Arial" panose="020B0604020202020204" pitchFamily="34" charset="0"/>
              </a:rPr>
              <a:t>The </a:t>
            </a:r>
            <a:r>
              <a:rPr lang="en-US" dirty="0" err="1">
                <a:solidFill>
                  <a:srgbClr val="000000"/>
                </a:solidFill>
                <a:latin typeface="Arial" panose="020B0604020202020204" pitchFamily="34" charset="0"/>
                <a:cs typeface="Arial" panose="020B0604020202020204" pitchFamily="34" charset="0"/>
              </a:rPr>
              <a:t>colours</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symbolise</a:t>
            </a:r>
            <a:r>
              <a:rPr lang="en-US" dirty="0">
                <a:solidFill>
                  <a:srgbClr val="000000"/>
                </a:solidFill>
                <a:latin typeface="Arial" panose="020B0604020202020204" pitchFamily="34" charset="0"/>
                <a:cs typeface="Arial" panose="020B0604020202020204" pitchFamily="34" charset="0"/>
              </a:rPr>
              <a:t> the heat of the Australian outback.  </a:t>
            </a:r>
            <a:endParaRPr lang="en-AU" dirty="0">
              <a:latin typeface="Arial" panose="020B0604020202020204" pitchFamily="34" charset="0"/>
              <a:cs typeface="Arial" panose="020B0604020202020204" pitchFamily="34" charset="0"/>
            </a:endParaRPr>
          </a:p>
          <a:p>
            <a:endParaRPr lang="en-AU" dirty="0"/>
          </a:p>
        </p:txBody>
      </p:sp>
      <p:pic>
        <p:nvPicPr>
          <p:cNvPr id="4" name="Picture Placeholder 3" descr="A red rock in the desert with Uluru in the background">
            <a:extLst>
              <a:ext uri="{FF2B5EF4-FFF2-40B4-BE49-F238E27FC236}">
                <a16:creationId xmlns:a16="http://schemas.microsoft.com/office/drawing/2014/main" id="{82DA1C87-3CC1-7404-FAE5-7352254F1E6E}"/>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6324599" y="1562470"/>
            <a:ext cx="5507038" cy="4479101"/>
          </a:xfrm>
          <a:prstGeom prst="rect">
            <a:avLst/>
          </a:prstGeom>
        </p:spPr>
      </p:pic>
      <p:sp>
        <p:nvSpPr>
          <p:cNvPr id="7" name="TextBox 6">
            <a:extLst>
              <a:ext uri="{FF2B5EF4-FFF2-40B4-BE49-F238E27FC236}">
                <a16:creationId xmlns:a16="http://schemas.microsoft.com/office/drawing/2014/main" id="{69A7A206-4320-966A-DA2D-7C478F58C9CD}"/>
              </a:ext>
            </a:extLst>
          </p:cNvPr>
          <p:cNvSpPr txBox="1"/>
          <p:nvPr/>
        </p:nvSpPr>
        <p:spPr>
          <a:xfrm>
            <a:off x="6324599" y="6065285"/>
            <a:ext cx="6097978" cy="246221"/>
          </a:xfrm>
          <a:prstGeom prst="rect">
            <a:avLst/>
          </a:prstGeom>
          <a:noFill/>
        </p:spPr>
        <p:txBody>
          <a:bodyPr wrap="square">
            <a:spAutoFit/>
          </a:bodyPr>
          <a:lstStyle/>
          <a:p>
            <a:r>
              <a:rPr lang="en-AU" sz="1000" dirty="0">
                <a:effectLst/>
                <a:latin typeface="Arial" panose="020B0604020202020204" pitchFamily="34" charset="0"/>
                <a:ea typeface="Calibri" panose="020F0502020204030204" pitchFamily="34" charset="0"/>
                <a:hlinkClick r:id="rId4"/>
              </a:rPr>
              <a:t>Image</a:t>
            </a:r>
            <a:r>
              <a:rPr lang="en-AU" sz="1000" dirty="0">
                <a:effectLst/>
                <a:latin typeface="Arial" panose="020B0604020202020204" pitchFamily="34" charset="0"/>
                <a:ea typeface="Calibri" panose="020F0502020204030204" pitchFamily="34" charset="0"/>
              </a:rPr>
              <a:t> by </a:t>
            </a:r>
            <a:r>
              <a:rPr lang="en-AU" sz="1000" dirty="0">
                <a:effectLst/>
                <a:latin typeface="Arial" panose="020B0604020202020204" pitchFamily="34" charset="0"/>
                <a:ea typeface="Calibri" panose="020F0502020204030204" pitchFamily="34" charset="0"/>
                <a:hlinkClick r:id="rId5"/>
              </a:rPr>
              <a:t>Michael </a:t>
            </a:r>
            <a:r>
              <a:rPr lang="en-AU" sz="1000" dirty="0" err="1">
                <a:effectLst/>
                <a:latin typeface="Arial" panose="020B0604020202020204" pitchFamily="34" charset="0"/>
                <a:ea typeface="Calibri" panose="020F0502020204030204" pitchFamily="34" charset="0"/>
                <a:hlinkClick r:id="rId5"/>
              </a:rPr>
              <a:t>Jerrard</a:t>
            </a:r>
            <a:r>
              <a:rPr lang="en-AU" sz="1000" dirty="0">
                <a:effectLst/>
                <a:latin typeface="Arial" panose="020B0604020202020204" pitchFamily="34" charset="0"/>
                <a:ea typeface="Calibri" panose="020F0502020204030204" pitchFamily="34" charset="0"/>
              </a:rPr>
              <a:t> is licensed under </a:t>
            </a:r>
            <a:r>
              <a:rPr lang="en-AU" sz="1000" dirty="0">
                <a:effectLst/>
                <a:latin typeface="Arial" panose="020B0604020202020204" pitchFamily="34" charset="0"/>
                <a:ea typeface="Calibri" panose="020F0502020204030204" pitchFamily="34" charset="0"/>
                <a:hlinkClick r:id="rId6"/>
              </a:rPr>
              <a:t>Unsplash License</a:t>
            </a:r>
            <a:r>
              <a:rPr lang="en-AU" sz="1000" dirty="0">
                <a:effectLst/>
                <a:latin typeface="Arial" panose="020B0604020202020204" pitchFamily="34" charset="0"/>
                <a:ea typeface="Calibri" panose="020F0502020204030204" pitchFamily="34" charset="0"/>
              </a:rPr>
              <a:t>.</a:t>
            </a:r>
            <a:r>
              <a:rPr lang="en-US" sz="1000" dirty="0">
                <a:latin typeface="Arial" panose="020B0604020202020204" pitchFamily="34" charset="0"/>
                <a:cs typeface="Arial" panose="020B0604020202020204" pitchFamily="34" charset="0"/>
                <a:hlinkClick r:id="rId6"/>
              </a:rPr>
              <a:t>    </a:t>
            </a:r>
            <a:endParaRPr lang="en-US" sz="1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70740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A9D09F-437D-D366-37E6-0DF07BB88482}"/>
              </a:ext>
            </a:extLst>
          </p:cNvPr>
          <p:cNvSpPr>
            <a:spLocks noGrp="1"/>
          </p:cNvSpPr>
          <p:nvPr>
            <p:ph type="title"/>
          </p:nvPr>
        </p:nvSpPr>
        <p:spPr/>
        <p:txBody>
          <a:bodyPr/>
          <a:lstStyle/>
          <a:p>
            <a:r>
              <a:rPr lang="en-AU" dirty="0"/>
              <a:t>Colour palette (3)</a:t>
            </a:r>
          </a:p>
        </p:txBody>
      </p:sp>
      <p:sp>
        <p:nvSpPr>
          <p:cNvPr id="7" name="Text Placeholder 6">
            <a:extLst>
              <a:ext uri="{FF2B5EF4-FFF2-40B4-BE49-F238E27FC236}">
                <a16:creationId xmlns:a16="http://schemas.microsoft.com/office/drawing/2014/main" id="{7F08B359-31EA-539E-BCF0-B00357EF8D12}"/>
              </a:ext>
            </a:extLst>
          </p:cNvPr>
          <p:cNvSpPr>
            <a:spLocks noGrp="1"/>
          </p:cNvSpPr>
          <p:nvPr>
            <p:ph type="body" sz="quarter" idx="18"/>
          </p:nvPr>
        </p:nvSpPr>
        <p:spPr/>
        <p:txBody>
          <a:bodyPr/>
          <a:lstStyle/>
          <a:p>
            <a:r>
              <a:rPr lang="en-AU" dirty="0"/>
              <a:t>Guided practice</a:t>
            </a:r>
          </a:p>
        </p:txBody>
      </p:sp>
      <p:sp>
        <p:nvSpPr>
          <p:cNvPr id="8" name="Content Placeholder 7">
            <a:extLst>
              <a:ext uri="{FF2B5EF4-FFF2-40B4-BE49-F238E27FC236}">
                <a16:creationId xmlns:a16="http://schemas.microsoft.com/office/drawing/2014/main" id="{FC844ED8-6945-65B9-4AEF-D8BDE595C4B7}"/>
              </a:ext>
            </a:extLst>
          </p:cNvPr>
          <p:cNvSpPr>
            <a:spLocks noGrp="1"/>
          </p:cNvSpPr>
          <p:nvPr>
            <p:ph sz="quarter" idx="19"/>
          </p:nvPr>
        </p:nvSpPr>
        <p:spPr/>
        <p:txBody>
          <a:bodyPr/>
          <a:lstStyle/>
          <a:p>
            <a:pPr marL="342900" indent="-342900">
              <a:buFont typeface="+mj-lt"/>
              <a:buAutoNum type="arabicPeriod"/>
            </a:pPr>
            <a:r>
              <a:rPr lang="en-US" sz="1800" dirty="0">
                <a:ea typeface="+mn-lt"/>
                <a:cs typeface="+mn-lt"/>
              </a:rPr>
              <a:t>What emotions might this picture evoke?</a:t>
            </a:r>
          </a:p>
          <a:p>
            <a:pPr marL="342900" indent="-342900">
              <a:buFont typeface="+mj-lt"/>
              <a:buAutoNum type="arabicPeriod"/>
            </a:pPr>
            <a:r>
              <a:rPr lang="en-US" sz="1800" dirty="0">
                <a:ea typeface="+mn-lt"/>
                <a:cs typeface="+mn-lt"/>
              </a:rPr>
              <a:t>How does the artist feel about this dog? How does the juxtaposition or contrast between the dog and landscape </a:t>
            </a:r>
            <a:r>
              <a:rPr lang="en-US" sz="1800" dirty="0" err="1">
                <a:ea typeface="+mn-lt"/>
                <a:cs typeface="+mn-lt"/>
              </a:rPr>
              <a:t>emphasise</a:t>
            </a:r>
            <a:r>
              <a:rPr lang="en-US" sz="1800" dirty="0">
                <a:ea typeface="+mn-lt"/>
                <a:cs typeface="+mn-lt"/>
              </a:rPr>
              <a:t> this?</a:t>
            </a:r>
          </a:p>
          <a:p>
            <a:pPr marL="342900" indent="-342900">
              <a:buFont typeface="+mj-lt"/>
              <a:buAutoNum type="arabicPeriod"/>
            </a:pPr>
            <a:r>
              <a:rPr lang="en-US" sz="1800" dirty="0">
                <a:ea typeface="+mn-lt"/>
                <a:cs typeface="+mn-lt"/>
              </a:rPr>
              <a:t>How do they feel about this setting?</a:t>
            </a:r>
          </a:p>
          <a:p>
            <a:pPr marL="342900" indent="-342900">
              <a:buFont typeface="+mj-lt"/>
              <a:buAutoNum type="arabicPeriod"/>
            </a:pPr>
            <a:r>
              <a:rPr lang="en-US" sz="1800" dirty="0">
                <a:ea typeface="+mn-lt"/>
                <a:cs typeface="+mn-lt"/>
              </a:rPr>
              <a:t>Are the </a:t>
            </a:r>
            <a:r>
              <a:rPr lang="en-US" sz="1800" dirty="0" err="1">
                <a:ea typeface="+mn-lt"/>
                <a:cs typeface="+mn-lt"/>
              </a:rPr>
              <a:t>colours</a:t>
            </a:r>
            <a:r>
              <a:rPr lang="en-US" sz="1800" dirty="0">
                <a:ea typeface="+mn-lt"/>
                <a:cs typeface="+mn-lt"/>
              </a:rPr>
              <a:t>:</a:t>
            </a:r>
          </a:p>
          <a:p>
            <a:pPr marL="702900" lvl="4" indent="-342900">
              <a:buFont typeface="+mj-lt"/>
              <a:buAutoNum type="alphaLcPeriod"/>
            </a:pPr>
            <a:r>
              <a:rPr lang="en-US" dirty="0">
                <a:ea typeface="+mn-lt"/>
                <a:cs typeface="+mn-lt"/>
              </a:rPr>
              <a:t>vibrant or dull?</a:t>
            </a:r>
          </a:p>
          <a:p>
            <a:pPr marL="702900" lvl="4" indent="-342900">
              <a:buFont typeface="+mj-lt"/>
              <a:buAutoNum type="alphaLcPeriod"/>
            </a:pPr>
            <a:r>
              <a:rPr lang="en-US" dirty="0">
                <a:ea typeface="+mn-lt"/>
                <a:cs typeface="+mn-lt"/>
              </a:rPr>
              <a:t>warm or cool?</a:t>
            </a:r>
          </a:p>
          <a:p>
            <a:endParaRPr lang="en-AU" dirty="0"/>
          </a:p>
        </p:txBody>
      </p:sp>
      <p:pic>
        <p:nvPicPr>
          <p:cNvPr id="10" name="Picture Placeholder 9" descr="A dog standing on a hill">
            <a:extLst>
              <a:ext uri="{FF2B5EF4-FFF2-40B4-BE49-F238E27FC236}">
                <a16:creationId xmlns:a16="http://schemas.microsoft.com/office/drawing/2014/main" id="{A376C25A-8FF2-46FB-FC54-08FFCB98C357}"/>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6246422" y="1442002"/>
            <a:ext cx="5507038" cy="4150662"/>
          </a:xfrm>
          <a:prstGeom prst="rect">
            <a:avLst/>
          </a:prstGeom>
        </p:spPr>
      </p:pic>
      <p:sp>
        <p:nvSpPr>
          <p:cNvPr id="12" name="TextBox 11">
            <a:extLst>
              <a:ext uri="{FF2B5EF4-FFF2-40B4-BE49-F238E27FC236}">
                <a16:creationId xmlns:a16="http://schemas.microsoft.com/office/drawing/2014/main" id="{AF941D29-0803-700B-A194-BC1ABE7D5388}"/>
              </a:ext>
            </a:extLst>
          </p:cNvPr>
          <p:cNvSpPr txBox="1"/>
          <p:nvPr/>
        </p:nvSpPr>
        <p:spPr>
          <a:xfrm>
            <a:off x="6184429" y="5618870"/>
            <a:ext cx="5507038" cy="294632"/>
          </a:xfrm>
          <a:prstGeom prst="rect">
            <a:avLst/>
          </a:prstGeom>
          <a:noFill/>
        </p:spPr>
        <p:txBody>
          <a:bodyPr wrap="square">
            <a:spAutoFit/>
          </a:bodyPr>
          <a:lstStyle/>
          <a:p>
            <a:pPr>
              <a:lnSpc>
                <a:spcPct val="150000"/>
              </a:lnSpc>
            </a:pPr>
            <a:r>
              <a:rPr lang="en-AU" sz="1000" dirty="0">
                <a:effectLst/>
                <a:latin typeface="Arial" panose="020B0604020202020204" pitchFamily="34" charset="0"/>
                <a:ea typeface="Calibri" panose="020F0502020204030204" pitchFamily="34" charset="0"/>
                <a:hlinkClick r:id="rId4"/>
              </a:rPr>
              <a:t>Image</a:t>
            </a:r>
            <a:r>
              <a:rPr lang="en-AU" sz="1000" dirty="0">
                <a:effectLst/>
                <a:latin typeface="Arial" panose="020B0604020202020204" pitchFamily="34" charset="0"/>
                <a:ea typeface="Calibri" panose="020F0502020204030204" pitchFamily="34" charset="0"/>
              </a:rPr>
              <a:t> by </a:t>
            </a:r>
            <a:r>
              <a:rPr lang="en-AU" sz="1000" dirty="0">
                <a:effectLst/>
                <a:latin typeface="Arial" panose="020B0604020202020204" pitchFamily="34" charset="0"/>
                <a:ea typeface="Calibri" panose="020F0502020204030204" pitchFamily="34" charset="0"/>
                <a:hlinkClick r:id="rId5"/>
              </a:rPr>
              <a:t>Catherine Kay Greenup</a:t>
            </a:r>
            <a:r>
              <a:rPr lang="en-AU" sz="1000" dirty="0">
                <a:effectLst/>
                <a:latin typeface="Arial" panose="020B0604020202020204" pitchFamily="34" charset="0"/>
                <a:ea typeface="Calibri" panose="020F0502020204030204" pitchFamily="34" charset="0"/>
              </a:rPr>
              <a:t> is licensed under </a:t>
            </a:r>
            <a:r>
              <a:rPr lang="en-AU" sz="1000" dirty="0">
                <a:effectLst/>
                <a:latin typeface="Arial" panose="020B0604020202020204" pitchFamily="34" charset="0"/>
                <a:ea typeface="Calibri" panose="020F0502020204030204" pitchFamily="34" charset="0"/>
                <a:hlinkClick r:id="rId6"/>
              </a:rPr>
              <a:t>Unsplash License</a:t>
            </a:r>
            <a:r>
              <a:rPr lang="en-AU" sz="1000" dirty="0">
                <a:effectLst/>
                <a:latin typeface="Arial" panose="020B0604020202020204" pitchFamily="34" charset="0"/>
                <a:ea typeface="Calibri" panose="020F0502020204030204" pitchFamily="34" charset="0"/>
              </a:rPr>
              <a:t>.</a:t>
            </a:r>
            <a:r>
              <a:rPr lang="en-US" sz="1000" dirty="0">
                <a:latin typeface="Arial" panose="020B0604020202020204" pitchFamily="34" charset="0"/>
                <a:cs typeface="Arial" panose="020B0604020202020204" pitchFamily="34" charset="0"/>
                <a:hlinkClick r:id="rId6"/>
              </a:rPr>
              <a:t>    </a:t>
            </a:r>
            <a:endParaRPr lang="en-US" sz="1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0AF6688-FEF1-D821-0330-0FA8404BFCD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dirty="0"/>
          </a:p>
        </p:txBody>
      </p:sp>
    </p:spTree>
    <p:extLst>
      <p:ext uri="{BB962C8B-B14F-4D97-AF65-F5344CB8AC3E}">
        <p14:creationId xmlns:p14="http://schemas.microsoft.com/office/powerpoint/2010/main" val="146067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059A26-5139-D65F-0630-8D07C697002D}"/>
              </a:ext>
            </a:extLst>
          </p:cNvPr>
          <p:cNvSpPr>
            <a:spLocks noGrp="1"/>
          </p:cNvSpPr>
          <p:nvPr>
            <p:ph type="title"/>
          </p:nvPr>
        </p:nvSpPr>
        <p:spPr/>
        <p:txBody>
          <a:bodyPr/>
          <a:lstStyle/>
          <a:p>
            <a:r>
              <a:rPr lang="en-AU" dirty="0"/>
              <a:t>Colour palette (4)</a:t>
            </a:r>
          </a:p>
        </p:txBody>
      </p:sp>
      <p:sp>
        <p:nvSpPr>
          <p:cNvPr id="4" name="Text Placeholder 3">
            <a:extLst>
              <a:ext uri="{FF2B5EF4-FFF2-40B4-BE49-F238E27FC236}">
                <a16:creationId xmlns:a16="http://schemas.microsoft.com/office/drawing/2014/main" id="{3F79E082-B0BA-C761-DA33-8753953EA376}"/>
              </a:ext>
            </a:extLst>
          </p:cNvPr>
          <p:cNvSpPr>
            <a:spLocks noGrp="1"/>
          </p:cNvSpPr>
          <p:nvPr>
            <p:ph type="body" sz="quarter" idx="18"/>
          </p:nvPr>
        </p:nvSpPr>
        <p:spPr/>
        <p:txBody>
          <a:bodyPr/>
          <a:lstStyle/>
          <a:p>
            <a:r>
              <a:rPr lang="en-AU" dirty="0"/>
              <a:t>Independent practice</a:t>
            </a:r>
          </a:p>
        </p:txBody>
      </p:sp>
      <p:sp>
        <p:nvSpPr>
          <p:cNvPr id="5" name="Content Placeholder 4">
            <a:extLst>
              <a:ext uri="{FF2B5EF4-FFF2-40B4-BE49-F238E27FC236}">
                <a16:creationId xmlns:a16="http://schemas.microsoft.com/office/drawing/2014/main" id="{9EB7D1F2-5043-21A7-D49A-55CC5F6F31A3}"/>
              </a:ext>
            </a:extLst>
          </p:cNvPr>
          <p:cNvSpPr>
            <a:spLocks noGrp="1"/>
          </p:cNvSpPr>
          <p:nvPr>
            <p:ph sz="quarter" idx="19"/>
          </p:nvPr>
        </p:nvSpPr>
        <p:spPr/>
        <p:txBody>
          <a:bodyPr/>
          <a:lstStyle/>
          <a:p>
            <a:pPr marL="457200" indent="-457200">
              <a:buFont typeface="+mj-lt"/>
              <a:buAutoNum type="arabicPeriod"/>
            </a:pPr>
            <a:r>
              <a:rPr lang="en-AU" dirty="0"/>
              <a:t>What emotions might this picture evoke? </a:t>
            </a:r>
          </a:p>
          <a:p>
            <a:pPr marL="457200" indent="-457200">
              <a:buFont typeface="+mj-lt"/>
              <a:buAutoNum type="arabicPeriod"/>
            </a:pPr>
            <a:r>
              <a:rPr lang="en-AU" dirty="0"/>
              <a:t>How does the artist feel about the incoming storm?</a:t>
            </a:r>
          </a:p>
          <a:p>
            <a:pPr marL="457200" indent="-457200">
              <a:buFont typeface="+mj-lt"/>
              <a:buAutoNum type="arabicPeriod"/>
            </a:pPr>
            <a:r>
              <a:rPr lang="en-AU" dirty="0"/>
              <a:t>Are the colours: </a:t>
            </a:r>
          </a:p>
          <a:p>
            <a:pPr marL="702900" lvl="4" indent="-342900">
              <a:buFont typeface="+mj-lt"/>
              <a:buAutoNum type="alphaLcPeriod"/>
            </a:pPr>
            <a:r>
              <a:rPr lang="en-AU" sz="2000" dirty="0">
                <a:ea typeface="+mn-lt"/>
                <a:cs typeface="+mn-lt"/>
              </a:rPr>
              <a:t>vibrant or dull? </a:t>
            </a:r>
          </a:p>
          <a:p>
            <a:pPr marL="702900" lvl="4" indent="-342900">
              <a:buFont typeface="+mj-lt"/>
              <a:buAutoNum type="alphaLcPeriod"/>
            </a:pPr>
            <a:r>
              <a:rPr lang="en-AU" sz="2000" dirty="0">
                <a:ea typeface="+mn-lt"/>
                <a:cs typeface="+mn-lt"/>
              </a:rPr>
              <a:t>warm or cool?</a:t>
            </a:r>
          </a:p>
          <a:p>
            <a:pPr marL="457200" indent="-457200">
              <a:buFont typeface="+mj-lt"/>
              <a:buAutoNum type="arabicPeriod"/>
            </a:pPr>
            <a:endParaRPr lang="en-AU" dirty="0"/>
          </a:p>
        </p:txBody>
      </p:sp>
      <p:pic>
        <p:nvPicPr>
          <p:cNvPr id="1028" name="Picture 4" descr="House on grass field under gray sky">
            <a:extLst>
              <a:ext uri="{FF2B5EF4-FFF2-40B4-BE49-F238E27FC236}">
                <a16:creationId xmlns:a16="http://schemas.microsoft.com/office/drawing/2014/main" id="{586C9DD8-B8C2-667B-6BCA-99B74C909E7C}"/>
              </a:ext>
            </a:extLst>
          </p:cNvPr>
          <p:cNvPicPr>
            <a:picLocks noGrp="1" noChangeAspect="1" noChangeArrowheads="1"/>
          </p:cNvPicPr>
          <p:nvPr>
            <p:ph type="pic" sz="quarter" idx="20"/>
          </p:nvPr>
        </p:nvPicPr>
        <p:blipFill rotWithShape="1">
          <a:blip r:embed="rId3" cstate="screen">
            <a:extLst>
              <a:ext uri="{28A0092B-C50C-407E-A947-70E740481C1C}">
                <a14:useLocalDpi xmlns:a14="http://schemas.microsoft.com/office/drawing/2010/main"/>
              </a:ext>
            </a:extLst>
          </a:blip>
          <a:srcRect/>
          <a:stretch/>
        </p:blipFill>
        <p:spPr bwMode="auto">
          <a:xfrm>
            <a:off x="6324599" y="1562471"/>
            <a:ext cx="5507038" cy="42277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67929DF-FAD4-777F-C22B-A10062667647}"/>
              </a:ext>
            </a:extLst>
          </p:cNvPr>
          <p:cNvSpPr txBox="1"/>
          <p:nvPr/>
        </p:nvSpPr>
        <p:spPr>
          <a:xfrm>
            <a:off x="6237513" y="5882845"/>
            <a:ext cx="5334001" cy="246221"/>
          </a:xfrm>
          <a:prstGeom prst="rect">
            <a:avLst/>
          </a:prstGeom>
          <a:noFill/>
        </p:spPr>
        <p:txBody>
          <a:bodyPr wrap="square">
            <a:spAutoFit/>
          </a:bodyPr>
          <a:lstStyle/>
          <a:p>
            <a:r>
              <a:rPr lang="en-AU" sz="1000" dirty="0">
                <a:effectLst/>
                <a:latin typeface="Arial" panose="020B0604020202020204" pitchFamily="34" charset="0"/>
                <a:ea typeface="Calibri" panose="020F0502020204030204" pitchFamily="34" charset="0"/>
                <a:hlinkClick r:id="rId4"/>
              </a:rPr>
              <a:t>Image</a:t>
            </a:r>
            <a:r>
              <a:rPr lang="en-AU" sz="1000" dirty="0">
                <a:effectLst/>
                <a:latin typeface="Arial" panose="020B0604020202020204" pitchFamily="34" charset="0"/>
                <a:ea typeface="Calibri" panose="020F0502020204030204" pitchFamily="34" charset="0"/>
              </a:rPr>
              <a:t> by </a:t>
            </a:r>
            <a:r>
              <a:rPr lang="en-AU" sz="1000" dirty="0">
                <a:effectLst/>
                <a:latin typeface="Arial" panose="020B0604020202020204" pitchFamily="34" charset="0"/>
                <a:ea typeface="Calibri" panose="020F0502020204030204" pitchFamily="34" charset="0"/>
                <a:hlinkClick r:id="rId5"/>
              </a:rPr>
              <a:t>Nathan Anderson</a:t>
            </a:r>
            <a:r>
              <a:rPr lang="en-AU" sz="1000" dirty="0">
                <a:effectLst/>
                <a:latin typeface="Arial" panose="020B0604020202020204" pitchFamily="34" charset="0"/>
                <a:ea typeface="Calibri" panose="020F0502020204030204" pitchFamily="34" charset="0"/>
              </a:rPr>
              <a:t> is licensed under </a:t>
            </a:r>
            <a:r>
              <a:rPr lang="en-AU" sz="1000" dirty="0">
                <a:effectLst/>
                <a:latin typeface="Arial" panose="020B0604020202020204" pitchFamily="34" charset="0"/>
                <a:ea typeface="Calibri" panose="020F0502020204030204" pitchFamily="34" charset="0"/>
                <a:hlinkClick r:id="rId6"/>
              </a:rPr>
              <a:t>Unsplash License</a:t>
            </a:r>
            <a:r>
              <a:rPr lang="en-AU" sz="1000" dirty="0">
                <a:effectLst/>
                <a:latin typeface="Arial" panose="020B0604020202020204" pitchFamily="34" charset="0"/>
                <a:ea typeface="Calibri" panose="020F0502020204030204" pitchFamily="34" charset="0"/>
              </a:rPr>
              <a:t>.</a:t>
            </a:r>
            <a:r>
              <a:rPr lang="en-US" sz="1000" dirty="0">
                <a:latin typeface="Arial" panose="020B0604020202020204" pitchFamily="34" charset="0"/>
                <a:cs typeface="Arial" panose="020B0604020202020204" pitchFamily="34" charset="0"/>
                <a:hlinkClick r:id="rId6"/>
              </a:rPr>
              <a:t>     </a:t>
            </a:r>
            <a:endParaRPr lang="en-US" sz="1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E95E170B-B5C1-8890-DDCB-1E7A2AE2CB4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133620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Layout</a:t>
            </a:r>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25</a:t>
            </a:fld>
            <a:endParaRPr lang="en-AU"/>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dirty="0">
                <a:latin typeface="Arial"/>
                <a:cs typeface="Arial"/>
              </a:rPr>
              <a:t>Layout (1)</a:t>
            </a:r>
            <a:endParaRPr lang="en-AU" dirty="0"/>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8"/>
          </p:nvPr>
        </p:nvSpPr>
        <p:spPr/>
        <p:txBody>
          <a:bodyPr vert="horz" lIns="0" tIns="0" rIns="0" bIns="0" rtlCol="0" anchor="t">
            <a:noAutofit/>
          </a:bodyPr>
          <a:lstStyle/>
          <a:p>
            <a:r>
              <a:rPr lang="en-AU" dirty="0"/>
              <a:t>Definition</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sz="quarter" idx="19"/>
          </p:nvPr>
        </p:nvSpPr>
        <p:spPr>
          <a:xfrm>
            <a:off x="360364" y="1562471"/>
            <a:ext cx="5645326" cy="4814518"/>
          </a:xfrm>
        </p:spPr>
        <p:txBody>
          <a:bodyPr/>
          <a:lstStyle/>
          <a:p>
            <a:r>
              <a:rPr lang="en-AU" dirty="0">
                <a:latin typeface="Arial"/>
                <a:cs typeface="Arial"/>
              </a:rPr>
              <a:t>Layout</a:t>
            </a:r>
            <a:r>
              <a:rPr lang="en-AU" dirty="0">
                <a:solidFill>
                  <a:srgbClr val="22272B"/>
                </a:solidFill>
                <a:latin typeface="Arial"/>
                <a:ea typeface="Calibri"/>
                <a:cs typeface="Arial"/>
              </a:rPr>
              <a:t> refers to the placement and arrangement of elements in a visual text. We consider which elements are in the foreground, midground and background, which elements take up the most space, and what this tells us about the object's importance in conveying meaning. We should also consider the placement of objects. </a:t>
            </a:r>
            <a:endParaRPr lang="en-AU" dirty="0"/>
          </a:p>
        </p:txBody>
      </p:sp>
      <p:pic>
        <p:nvPicPr>
          <p:cNvPr id="7" name="Picture Placeholder 6" descr="A white and yellow caravan in a field">
            <a:extLst>
              <a:ext uri="{FF2B5EF4-FFF2-40B4-BE49-F238E27FC236}">
                <a16:creationId xmlns:a16="http://schemas.microsoft.com/office/drawing/2014/main" id="{EADDC459-0A33-D491-A4BA-DE158F2A265D}"/>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6324598" y="1683284"/>
            <a:ext cx="5507038" cy="3973688"/>
          </a:xfrm>
          <a:prstGeom prst="rect">
            <a:avLst/>
          </a:prstGeom>
        </p:spPr>
      </p:pic>
      <p:sp>
        <p:nvSpPr>
          <p:cNvPr id="5" name="TextBox 4">
            <a:extLst>
              <a:ext uri="{FF2B5EF4-FFF2-40B4-BE49-F238E27FC236}">
                <a16:creationId xmlns:a16="http://schemas.microsoft.com/office/drawing/2014/main" id="{B13174DF-32DE-5355-5ABD-2640B9D527AC}"/>
              </a:ext>
            </a:extLst>
          </p:cNvPr>
          <p:cNvSpPr txBox="1"/>
          <p:nvPr/>
        </p:nvSpPr>
        <p:spPr>
          <a:xfrm>
            <a:off x="6302022" y="5728956"/>
            <a:ext cx="5393267" cy="246221"/>
          </a:xfrm>
          <a:prstGeom prst="rect">
            <a:avLst/>
          </a:prstGeom>
          <a:noFill/>
        </p:spPr>
        <p:txBody>
          <a:bodyPr wrap="square">
            <a:spAutoFit/>
          </a:bodyPr>
          <a:lstStyle/>
          <a:p>
            <a:r>
              <a:rPr lang="en-AU" sz="1000" dirty="0">
                <a:effectLst/>
                <a:latin typeface="Arial" panose="020B0604020202020204" pitchFamily="34" charset="0"/>
                <a:ea typeface="Calibri" panose="020F0502020204030204" pitchFamily="34" charset="0"/>
                <a:hlinkClick r:id="rId4"/>
              </a:rPr>
              <a:t>Image</a:t>
            </a:r>
            <a:r>
              <a:rPr lang="en-AU" sz="1000" dirty="0">
                <a:effectLst/>
                <a:latin typeface="Arial" panose="020B0604020202020204" pitchFamily="34" charset="0"/>
                <a:ea typeface="Calibri" panose="020F0502020204030204" pitchFamily="34" charset="0"/>
              </a:rPr>
              <a:t> by </a:t>
            </a:r>
            <a:r>
              <a:rPr lang="en-AU" sz="1000" dirty="0">
                <a:effectLst/>
                <a:latin typeface="Arial" panose="020B0604020202020204" pitchFamily="34" charset="0"/>
                <a:ea typeface="Calibri" panose="020F0502020204030204" pitchFamily="34" charset="0"/>
                <a:hlinkClick r:id="rId5"/>
              </a:rPr>
              <a:t>Ashleigh Joy Photography</a:t>
            </a:r>
            <a:r>
              <a:rPr lang="en-AU" sz="1000" dirty="0">
                <a:effectLst/>
                <a:latin typeface="Arial" panose="020B0604020202020204" pitchFamily="34" charset="0"/>
                <a:ea typeface="Calibri" panose="020F0502020204030204" pitchFamily="34" charset="0"/>
              </a:rPr>
              <a:t> is licensed under </a:t>
            </a:r>
            <a:r>
              <a:rPr lang="en-AU" sz="1000" dirty="0">
                <a:effectLst/>
                <a:latin typeface="Arial" panose="020B0604020202020204" pitchFamily="34" charset="0"/>
                <a:ea typeface="Calibri" panose="020F0502020204030204" pitchFamily="34" charset="0"/>
                <a:hlinkClick r:id="rId6"/>
              </a:rPr>
              <a:t>Unsplash License</a:t>
            </a:r>
            <a:r>
              <a:rPr lang="en-AU" sz="1000" dirty="0">
                <a:effectLst/>
                <a:latin typeface="Arial" panose="020B0604020202020204" pitchFamily="34" charset="0"/>
                <a:ea typeface="Calibri" panose="020F0502020204030204" pitchFamily="34" charset="0"/>
              </a:rPr>
              <a:t>.</a:t>
            </a:r>
            <a:r>
              <a:rPr lang="en-US" sz="1000" dirty="0">
                <a:latin typeface="Arial" panose="020B0604020202020204" pitchFamily="34" charset="0"/>
                <a:cs typeface="Arial" panose="020B0604020202020204" pitchFamily="34" charset="0"/>
                <a:hlinkClick r:id="rId6"/>
              </a:rPr>
              <a:t>     </a:t>
            </a:r>
            <a:endParaRPr lang="en-US" sz="10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26</a:t>
            </a:fld>
            <a:endParaRPr lang="en-AU"/>
          </a:p>
        </p:txBody>
      </p:sp>
    </p:spTree>
    <p:extLst>
      <p:ext uri="{BB962C8B-B14F-4D97-AF65-F5344CB8AC3E}">
        <p14:creationId xmlns:p14="http://schemas.microsoft.com/office/powerpoint/2010/main" val="357481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p:txBody>
          <a:bodyPr/>
          <a:lstStyle/>
          <a:p>
            <a:r>
              <a:rPr lang="en-AU" dirty="0">
                <a:latin typeface="Arial"/>
                <a:cs typeface="Arial"/>
              </a:rPr>
              <a:t>Layout (2)</a:t>
            </a:r>
            <a:endParaRPr lang="en-AU" dirty="0"/>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p:txBody>
          <a:bodyPr/>
          <a:lstStyle/>
          <a:p>
            <a:r>
              <a:rPr lang="en-AU" dirty="0">
                <a:latin typeface="Arial"/>
                <a:cs typeface="Arial"/>
              </a:rPr>
              <a:t>Modelled practice</a:t>
            </a:r>
            <a:endParaRPr lang="en-AU" dirty="0"/>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562471"/>
            <a:ext cx="5735637" cy="4814518"/>
          </a:xfrm>
        </p:spPr>
        <p:txBody>
          <a:bodyPr vert="horz" lIns="0" tIns="0" rIns="0" bIns="0" rtlCol="0" anchor="t">
            <a:noAutofit/>
          </a:bodyPr>
          <a:lstStyle/>
          <a:p>
            <a:pPr marL="285750" indent="-285750">
              <a:spcBef>
                <a:spcPts val="1000"/>
              </a:spcBef>
              <a:spcAft>
                <a:spcPts val="0"/>
              </a:spcAft>
              <a:buFont typeface="Arial"/>
              <a:buChar char="•"/>
            </a:pPr>
            <a:r>
              <a:rPr lang="en-US" dirty="0">
                <a:solidFill>
                  <a:srgbClr val="000000"/>
                </a:solidFill>
                <a:latin typeface="Arial" panose="020B0604020202020204" pitchFamily="34" charset="0"/>
                <a:cs typeface="Arial" panose="020B0604020202020204" pitchFamily="34" charset="0"/>
              </a:rPr>
              <a:t>Foreground – the rocky shore, establishing setting</a:t>
            </a:r>
          </a:p>
          <a:p>
            <a:pPr marL="285750" indent="-285750">
              <a:spcBef>
                <a:spcPts val="1000"/>
              </a:spcBef>
              <a:spcAft>
                <a:spcPts val="0"/>
              </a:spcAft>
              <a:buFont typeface="Arial"/>
              <a:buChar char="•"/>
            </a:pPr>
            <a:r>
              <a:rPr lang="en-US" dirty="0">
                <a:solidFill>
                  <a:srgbClr val="000000"/>
                </a:solidFill>
                <a:latin typeface="Arial" panose="020B0604020202020204" pitchFamily="34" charset="0"/>
                <a:cs typeface="Arial" panose="020B0604020202020204" pitchFamily="34" charset="0"/>
              </a:rPr>
              <a:t>Midground – the beached boat</a:t>
            </a:r>
          </a:p>
          <a:p>
            <a:pPr marL="285750" indent="-285750">
              <a:spcBef>
                <a:spcPts val="1000"/>
              </a:spcBef>
              <a:spcAft>
                <a:spcPts val="0"/>
              </a:spcAft>
              <a:buFont typeface="Arial"/>
              <a:buChar char="•"/>
            </a:pPr>
            <a:r>
              <a:rPr lang="en-US" dirty="0">
                <a:solidFill>
                  <a:srgbClr val="000000"/>
                </a:solidFill>
                <a:latin typeface="Arial" panose="020B0604020202020204" pitchFamily="34" charset="0"/>
                <a:cs typeface="Arial" panose="020B0604020202020204" pitchFamily="34" charset="0"/>
              </a:rPr>
              <a:t>Background – the storm and the mountain range, providing more detail about the setting and the events which may have contributed to this boat's beaching </a:t>
            </a:r>
          </a:p>
          <a:p>
            <a:pPr marL="285750" indent="-285750">
              <a:spcBef>
                <a:spcPts val="1000"/>
              </a:spcBef>
              <a:spcAft>
                <a:spcPts val="0"/>
              </a:spcAft>
              <a:buFont typeface="Arial"/>
              <a:buChar char="•"/>
            </a:pPr>
            <a:r>
              <a:rPr lang="en-US" dirty="0">
                <a:solidFill>
                  <a:srgbClr val="000000"/>
                </a:solidFill>
                <a:latin typeface="Arial" panose="020B0604020202020204" pitchFamily="34" charset="0"/>
                <a:cs typeface="Arial" panose="020B0604020202020204" pitchFamily="34" charset="0"/>
              </a:rPr>
              <a:t>Size – the boat is the largest object, taking nearly half of the space, so we know this is a significant feature.</a:t>
            </a:r>
            <a:endParaRPr lang="en-AU" dirty="0">
              <a:latin typeface="Arial" panose="020B0604020202020204" pitchFamily="34" charset="0"/>
              <a:cs typeface="Arial" panose="020B0604020202020204" pitchFamily="34" charset="0"/>
            </a:endParaRPr>
          </a:p>
        </p:txBody>
      </p:sp>
      <p:pic>
        <p:nvPicPr>
          <p:cNvPr id="5" name="Picture Placeholder 4" descr="A ship on the shore">
            <a:extLst>
              <a:ext uri="{FF2B5EF4-FFF2-40B4-BE49-F238E27FC236}">
                <a16:creationId xmlns:a16="http://schemas.microsoft.com/office/drawing/2014/main" id="{00074817-1710-7C70-506F-ED6E78FE9FFD}"/>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6324599" y="1680804"/>
            <a:ext cx="5507038" cy="4119210"/>
          </a:xfrm>
          <a:prstGeom prst="rect">
            <a:avLst/>
          </a:prstGeom>
        </p:spPr>
      </p:pic>
      <p:sp>
        <p:nvSpPr>
          <p:cNvPr id="9" name="TextBox 8">
            <a:extLst>
              <a:ext uri="{FF2B5EF4-FFF2-40B4-BE49-F238E27FC236}">
                <a16:creationId xmlns:a16="http://schemas.microsoft.com/office/drawing/2014/main" id="{8F5E015A-FE56-81C4-5F83-A6C83F824A41}"/>
              </a:ext>
            </a:extLst>
          </p:cNvPr>
          <p:cNvSpPr txBox="1"/>
          <p:nvPr/>
        </p:nvSpPr>
        <p:spPr>
          <a:xfrm>
            <a:off x="6232347" y="5842000"/>
            <a:ext cx="5507038" cy="246221"/>
          </a:xfrm>
          <a:prstGeom prst="rect">
            <a:avLst/>
          </a:prstGeom>
          <a:noFill/>
        </p:spPr>
        <p:txBody>
          <a:bodyPr wrap="square">
            <a:spAutoFit/>
          </a:bodyPr>
          <a:lstStyle/>
          <a:p>
            <a:r>
              <a:rPr lang="en-AU" sz="1000" dirty="0">
                <a:effectLst/>
                <a:latin typeface="Arial" panose="020B0604020202020204" pitchFamily="34" charset="0"/>
                <a:ea typeface="Calibri" panose="020F0502020204030204" pitchFamily="34" charset="0"/>
                <a:hlinkClick r:id="rId4"/>
              </a:rPr>
              <a:t>Image</a:t>
            </a:r>
            <a:r>
              <a:rPr lang="en-AU" sz="1000" dirty="0">
                <a:effectLst/>
                <a:latin typeface="Arial" panose="020B0604020202020204" pitchFamily="34" charset="0"/>
                <a:ea typeface="Calibri" panose="020F0502020204030204" pitchFamily="34" charset="0"/>
              </a:rPr>
              <a:t> by </a:t>
            </a:r>
            <a:r>
              <a:rPr lang="en-AU" sz="1000" dirty="0">
                <a:effectLst/>
                <a:latin typeface="Arial" panose="020B0604020202020204" pitchFamily="34" charset="0"/>
                <a:ea typeface="Calibri" panose="020F0502020204030204" pitchFamily="34" charset="0"/>
                <a:hlinkClick r:id="rId5"/>
              </a:rPr>
              <a:t>Massimiliano </a:t>
            </a:r>
            <a:r>
              <a:rPr lang="en-AU" sz="1000" dirty="0" err="1">
                <a:effectLst/>
                <a:latin typeface="Arial" panose="020B0604020202020204" pitchFamily="34" charset="0"/>
                <a:ea typeface="Calibri" panose="020F0502020204030204" pitchFamily="34" charset="0"/>
                <a:hlinkClick r:id="rId5"/>
              </a:rPr>
              <a:t>Morosinotto</a:t>
            </a:r>
            <a:r>
              <a:rPr lang="en-AU" sz="1000" dirty="0">
                <a:effectLst/>
                <a:latin typeface="Arial" panose="020B0604020202020204" pitchFamily="34" charset="0"/>
                <a:ea typeface="Calibri" panose="020F0502020204030204" pitchFamily="34" charset="0"/>
              </a:rPr>
              <a:t> is licensed under </a:t>
            </a:r>
            <a:r>
              <a:rPr lang="en-AU" sz="1000" dirty="0">
                <a:effectLst/>
                <a:latin typeface="Arial" panose="020B0604020202020204" pitchFamily="34" charset="0"/>
                <a:ea typeface="Calibri" panose="020F0502020204030204" pitchFamily="34" charset="0"/>
                <a:hlinkClick r:id="rId6"/>
              </a:rPr>
              <a:t>Unsplash License</a:t>
            </a:r>
            <a:r>
              <a:rPr lang="en-AU" sz="1000" dirty="0">
                <a:effectLst/>
                <a:latin typeface="Arial" panose="020B0604020202020204" pitchFamily="34" charset="0"/>
                <a:ea typeface="Calibri" panose="020F0502020204030204" pitchFamily="34" charset="0"/>
              </a:rPr>
              <a:t>.</a:t>
            </a:r>
            <a:r>
              <a:rPr lang="en-US" sz="1000" dirty="0">
                <a:latin typeface="Arial" panose="020B0604020202020204" pitchFamily="34" charset="0"/>
                <a:cs typeface="Arial" panose="020B0604020202020204" pitchFamily="34" charset="0"/>
                <a:hlinkClick r:id="rId6"/>
              </a:rPr>
              <a:t>     </a:t>
            </a:r>
            <a:endParaRPr lang="en-US" sz="1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27</a:t>
            </a:fld>
            <a:endParaRPr lang="en-AU" dirty="0"/>
          </a:p>
        </p:txBody>
      </p:sp>
    </p:spTree>
    <p:extLst>
      <p:ext uri="{BB962C8B-B14F-4D97-AF65-F5344CB8AC3E}">
        <p14:creationId xmlns:p14="http://schemas.microsoft.com/office/powerpoint/2010/main" val="271338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Arial"/>
                <a:cs typeface="Arial"/>
              </a:rPr>
              <a:t>Layout (3)</a:t>
            </a:r>
            <a:endParaRPr lang="en-US" dirty="0"/>
          </a:p>
        </p:txBody>
      </p:sp>
      <p:sp>
        <p:nvSpPr>
          <p:cNvPr id="6" name="Text Placeholder 12">
            <a:extLst>
              <a:ext uri="{FF2B5EF4-FFF2-40B4-BE49-F238E27FC236}">
                <a16:creationId xmlns:a16="http://schemas.microsoft.com/office/drawing/2014/main" id="{0D229B89-DA30-7188-C66A-C3DD77964005}"/>
              </a:ext>
            </a:extLst>
          </p:cNvPr>
          <p:cNvSpPr>
            <a:spLocks noGrp="1"/>
          </p:cNvSpPr>
          <p:nvPr>
            <p:ph type="body" sz="quarter" idx="18"/>
          </p:nvPr>
        </p:nvSpPr>
        <p:spPr/>
        <p:txBody>
          <a:bodyPr/>
          <a:lstStyle/>
          <a:p>
            <a:r>
              <a:rPr lang="en-AU" dirty="0">
                <a:latin typeface="Arial"/>
                <a:cs typeface="Arial"/>
              </a:rPr>
              <a:t>Guided practice</a:t>
            </a:r>
            <a:endParaRPr lang="en-AU" dirty="0"/>
          </a:p>
        </p:txBody>
      </p:sp>
      <p:sp>
        <p:nvSpPr>
          <p:cNvPr id="3" name="Content Placeholder 2">
            <a:extLst>
              <a:ext uri="{FF2B5EF4-FFF2-40B4-BE49-F238E27FC236}">
                <a16:creationId xmlns:a16="http://schemas.microsoft.com/office/drawing/2014/main" id="{C6DF86D5-44B9-8B9B-A3C3-E03C1E63419F}"/>
              </a:ext>
            </a:extLst>
          </p:cNvPr>
          <p:cNvSpPr>
            <a:spLocks noGrp="1"/>
          </p:cNvSpPr>
          <p:nvPr>
            <p:ph sz="quarter" idx="19"/>
          </p:nvPr>
        </p:nvSpPr>
        <p:spPr>
          <a:xfrm>
            <a:off x="360362" y="1562471"/>
            <a:ext cx="6534213" cy="4814518"/>
          </a:xfrm>
        </p:spPr>
        <p:txBody>
          <a:bodyPr/>
          <a:lstStyle/>
          <a:p>
            <a:pPr marL="457200" indent="-457200">
              <a:buFont typeface="+mj-lt"/>
              <a:buAutoNum type="arabicPeriod"/>
            </a:pPr>
            <a:r>
              <a:rPr lang="en-US" sz="1800" dirty="0">
                <a:ea typeface="+mn-lt"/>
                <a:cs typeface="+mn-lt"/>
              </a:rPr>
              <a:t>If you imagine the image to be divided equally into 4 quadrants, where is the main subject(s) and the action placed in the text? For example, is this in the top or bottom of the image? On the left or right side? Or in the middle?</a:t>
            </a:r>
          </a:p>
          <a:p>
            <a:pPr marL="457200" indent="-457200">
              <a:buFont typeface="+mj-lt"/>
              <a:buAutoNum type="arabicPeriod"/>
            </a:pPr>
            <a:r>
              <a:rPr lang="en-US" sz="1800" dirty="0">
                <a:ea typeface="+mn-lt"/>
                <a:cs typeface="+mn-lt"/>
              </a:rPr>
              <a:t>Is there a frame around the image? How thick is the frame border?</a:t>
            </a:r>
          </a:p>
          <a:p>
            <a:pPr marL="457200" indent="-457200">
              <a:buFont typeface="+mj-lt"/>
              <a:buAutoNum type="arabicPeriod"/>
            </a:pPr>
            <a:r>
              <a:rPr lang="en-US" sz="1800" dirty="0">
                <a:ea typeface="+mn-lt"/>
                <a:cs typeface="+mn-lt"/>
              </a:rPr>
              <a:t>How do these elements draw the image together as a cohesive whole?</a:t>
            </a:r>
          </a:p>
          <a:p>
            <a:pPr marL="457200" indent="-457200">
              <a:buFont typeface="+mj-lt"/>
              <a:buAutoNum type="arabicPeriod"/>
            </a:pPr>
            <a:r>
              <a:rPr lang="en-US" sz="1800" dirty="0">
                <a:ea typeface="+mn-lt"/>
                <a:cs typeface="+mn-lt"/>
              </a:rPr>
              <a:t>If you changed any of these aspects, how would that affect the meaning of this image?</a:t>
            </a:r>
          </a:p>
          <a:p>
            <a:endParaRPr lang="en-AU" dirty="0"/>
          </a:p>
        </p:txBody>
      </p:sp>
      <p:pic>
        <p:nvPicPr>
          <p:cNvPr id="8" name="Picture Placeholder 7" descr="A cat sleeping on a staircase">
            <a:extLst>
              <a:ext uri="{FF2B5EF4-FFF2-40B4-BE49-F238E27FC236}">
                <a16:creationId xmlns:a16="http://schemas.microsoft.com/office/drawing/2014/main" id="{BC7115A6-229F-3FFE-4A63-0DD87AA67618}"/>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7039974" y="1478814"/>
            <a:ext cx="4656197" cy="4307752"/>
          </a:xfrm>
          <a:prstGeom prst="rect">
            <a:avLst/>
          </a:prstGeom>
        </p:spPr>
      </p:pic>
      <p:sp>
        <p:nvSpPr>
          <p:cNvPr id="11" name="TextBox 10">
            <a:extLst>
              <a:ext uri="{FF2B5EF4-FFF2-40B4-BE49-F238E27FC236}">
                <a16:creationId xmlns:a16="http://schemas.microsoft.com/office/drawing/2014/main" id="{E26A872E-103B-AEB4-F218-CEF649ACA222}"/>
              </a:ext>
            </a:extLst>
          </p:cNvPr>
          <p:cNvSpPr txBox="1"/>
          <p:nvPr/>
        </p:nvSpPr>
        <p:spPr>
          <a:xfrm>
            <a:off x="6985127" y="5849734"/>
            <a:ext cx="4656197" cy="400110"/>
          </a:xfrm>
          <a:prstGeom prst="rect">
            <a:avLst/>
          </a:prstGeom>
          <a:noFill/>
        </p:spPr>
        <p:txBody>
          <a:bodyPr wrap="square">
            <a:spAutoFit/>
          </a:bodyPr>
          <a:lstStyle/>
          <a:p>
            <a:r>
              <a:rPr lang="en-AU" sz="1000" dirty="0">
                <a:effectLst/>
                <a:latin typeface="Arial" panose="020B0604020202020204" pitchFamily="34" charset="0"/>
                <a:ea typeface="Calibri" panose="020F0502020204030204" pitchFamily="34" charset="0"/>
                <a:hlinkClick r:id="rId4"/>
              </a:rPr>
              <a:t>Image</a:t>
            </a:r>
            <a:r>
              <a:rPr lang="en-AU" sz="1000" dirty="0">
                <a:effectLst/>
                <a:latin typeface="Arial" panose="020B0604020202020204" pitchFamily="34" charset="0"/>
                <a:ea typeface="Calibri" panose="020F0502020204030204" pitchFamily="34" charset="0"/>
              </a:rPr>
              <a:t> by </a:t>
            </a:r>
            <a:r>
              <a:rPr lang="en-AU" sz="1000" dirty="0">
                <a:effectLst/>
                <a:latin typeface="Arial" panose="020B0604020202020204" pitchFamily="34" charset="0"/>
                <a:ea typeface="Calibri" panose="020F0502020204030204" pitchFamily="34" charset="0"/>
                <a:hlinkClick r:id="rId5"/>
              </a:rPr>
              <a:t>Oleksandr Kuzmin</a:t>
            </a:r>
            <a:r>
              <a:rPr lang="en-AU" sz="1000" dirty="0">
                <a:effectLst/>
                <a:latin typeface="Arial" panose="020B0604020202020204" pitchFamily="34" charset="0"/>
                <a:ea typeface="Calibri" panose="020F0502020204030204" pitchFamily="34" charset="0"/>
              </a:rPr>
              <a:t> is licensed under </a:t>
            </a:r>
            <a:r>
              <a:rPr lang="en-AU" sz="1000" dirty="0">
                <a:effectLst/>
                <a:latin typeface="Arial" panose="020B0604020202020204" pitchFamily="34" charset="0"/>
                <a:ea typeface="Calibri" panose="020F0502020204030204" pitchFamily="34" charset="0"/>
                <a:hlinkClick r:id="rId6"/>
              </a:rPr>
              <a:t>Unsplash License</a:t>
            </a:r>
            <a:r>
              <a:rPr lang="en-AU" sz="1000" dirty="0">
                <a:effectLst/>
                <a:latin typeface="Arial" panose="020B0604020202020204" pitchFamily="34" charset="0"/>
                <a:ea typeface="Calibri" panose="020F0502020204030204" pitchFamily="34" charset="0"/>
              </a:rPr>
              <a:t>.</a:t>
            </a:r>
            <a:r>
              <a:rPr lang="en-US" sz="1000" dirty="0">
                <a:latin typeface="Arial" panose="020B0604020202020204" pitchFamily="34" charset="0"/>
                <a:cs typeface="Arial" panose="020B0604020202020204" pitchFamily="34" charset="0"/>
                <a:hlinkClick r:id="rId6"/>
              </a:rPr>
              <a:t>     </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28</a:t>
            </a:fld>
            <a:endParaRPr lang="en-AU"/>
          </a:p>
        </p:txBody>
      </p:sp>
    </p:spTree>
    <p:extLst>
      <p:ext uri="{BB962C8B-B14F-4D97-AF65-F5344CB8AC3E}">
        <p14:creationId xmlns:p14="http://schemas.microsoft.com/office/powerpoint/2010/main" val="140784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r>
              <a:rPr kumimoji="0" lang="en-US" b="0" i="0" u="none" strike="noStrike" kern="1200" cap="none" spc="0" normalizeH="0" baseline="0" noProof="0" dirty="0">
                <a:ln>
                  <a:noFill/>
                </a:ln>
                <a:solidFill>
                  <a:srgbClr val="22272B"/>
                </a:solidFill>
                <a:effectLst/>
                <a:uLnTx/>
                <a:uFillTx/>
              </a:rPr>
              <a:t>Anderson N (2016) </a:t>
            </a:r>
            <a:r>
              <a:rPr kumimoji="0" lang="en-US" b="0" i="0" u="none" strike="noStrike" kern="1200" cap="none" spc="0" normalizeH="0" baseline="0" noProof="0" dirty="0">
                <a:ln>
                  <a:noFill/>
                </a:ln>
                <a:solidFill>
                  <a:srgbClr val="22272B"/>
                </a:solidFill>
                <a:effectLst/>
                <a:uLnTx/>
                <a:uFillTx/>
                <a:hlinkClick r:id="rId6"/>
              </a:rPr>
              <a:t>Blue house in field</a:t>
            </a:r>
            <a:r>
              <a:rPr kumimoji="0" lang="en-US" b="0" i="0" u="none" strike="noStrike" kern="1200" cap="none" spc="0" normalizeH="0" baseline="0" noProof="0" dirty="0">
                <a:ln>
                  <a:noFill/>
                </a:ln>
                <a:solidFill>
                  <a:srgbClr val="22272B"/>
                </a:solidFill>
                <a:effectLst/>
                <a:uLnTx/>
                <a:uFillTx/>
              </a:rPr>
              <a:t>, </a:t>
            </a:r>
            <a:r>
              <a:rPr kumimoji="0" lang="en-AU" b="0" i="0" u="none" strike="noStrike" kern="1200" cap="none" spc="0" normalizeH="0" baseline="0" noProof="0" dirty="0">
                <a:ln>
                  <a:noFill/>
                </a:ln>
                <a:solidFill>
                  <a:srgbClr val="22272B"/>
                </a:solidFill>
                <a:effectLst/>
                <a:uLnTx/>
                <a:uFillTx/>
              </a:rPr>
              <a:t>Unsplash</a:t>
            </a:r>
            <a:r>
              <a:rPr lang="en-AU" dirty="0">
                <a:solidFill>
                  <a:srgbClr val="22272B"/>
                </a:solidFill>
              </a:rPr>
              <a:t>,</a:t>
            </a:r>
            <a:r>
              <a:rPr kumimoji="0" lang="en-AU" b="0" i="0" u="none" strike="noStrike" kern="1200" cap="none" spc="0" normalizeH="0" baseline="0" noProof="0" dirty="0">
                <a:ln>
                  <a:noFill/>
                </a:ln>
                <a:solidFill>
                  <a:srgbClr val="22272B"/>
                </a:solidFill>
                <a:effectLst/>
                <a:uLnTx/>
                <a:uFillTx/>
              </a:rPr>
              <a:t> accessed 22 September 2024. </a:t>
            </a:r>
            <a:endParaRPr kumimoji="0" lang="en-US" b="0" i="0" u="none" strike="noStrike" kern="1200" cap="none" spc="0" normalizeH="0" baseline="0" noProof="0" dirty="0">
              <a:ln>
                <a:noFill/>
              </a:ln>
              <a:solidFill>
                <a:srgbClr val="22272B"/>
              </a:solidFill>
              <a:effectLst/>
              <a:uLnTx/>
              <a:uFillTx/>
            </a:endParaRPr>
          </a:p>
          <a:p>
            <a:r>
              <a:rPr lang="en-AU" dirty="0" err="1"/>
              <a:t>Basarah</a:t>
            </a:r>
            <a:r>
              <a:rPr lang="en-AU" dirty="0"/>
              <a:t> M (2016), </a:t>
            </a:r>
            <a:r>
              <a:rPr lang="en-AU" dirty="0">
                <a:hlinkClick r:id="rId7"/>
              </a:rPr>
              <a:t>blue starry night</a:t>
            </a:r>
            <a:r>
              <a:rPr lang="en-AU" dirty="0"/>
              <a:t>, </a:t>
            </a:r>
            <a:r>
              <a:rPr kumimoji="0" lang="en-AU" b="0" i="0" u="none" strike="noStrike" kern="1200" cap="none" spc="0" normalizeH="0" baseline="0" noProof="0" dirty="0">
                <a:ln>
                  <a:noFill/>
                </a:ln>
                <a:solidFill>
                  <a:srgbClr val="22272B"/>
                </a:solidFill>
                <a:effectLst/>
                <a:uLnTx/>
                <a:uFillTx/>
              </a:rPr>
              <a:t>Unsplash</a:t>
            </a:r>
            <a:r>
              <a:rPr lang="en-AU" dirty="0">
                <a:solidFill>
                  <a:srgbClr val="22272B"/>
                </a:solidFill>
              </a:rPr>
              <a:t>,</a:t>
            </a:r>
            <a:r>
              <a:rPr kumimoji="0" lang="en-AU" b="0" i="0" u="none" strike="noStrike" kern="1200" cap="none" spc="0" normalizeH="0" baseline="0" noProof="0" dirty="0">
                <a:ln>
                  <a:noFill/>
                </a:ln>
                <a:solidFill>
                  <a:srgbClr val="22272B"/>
                </a:solidFill>
                <a:effectLst/>
                <a:uLnTx/>
                <a:uFillTx/>
              </a:rPr>
              <a:t> accessed 22 September 2024. </a:t>
            </a:r>
          </a:p>
          <a:p>
            <a:r>
              <a:rPr lang="en-AU" dirty="0" err="1">
                <a:solidFill>
                  <a:srgbClr val="22272B"/>
                </a:solidFill>
              </a:rPr>
              <a:t>Benazet</a:t>
            </a:r>
            <a:r>
              <a:rPr lang="en-AU" dirty="0">
                <a:solidFill>
                  <a:srgbClr val="22272B"/>
                </a:solidFill>
              </a:rPr>
              <a:t>, J (2018) </a:t>
            </a:r>
            <a:r>
              <a:rPr lang="en-AU" dirty="0">
                <a:solidFill>
                  <a:srgbClr val="22272B"/>
                </a:solidFill>
                <a:hlinkClick r:id="rId8"/>
              </a:rPr>
              <a:t>Derelict abandoned building</a:t>
            </a:r>
            <a:r>
              <a:rPr lang="en-AU" dirty="0">
                <a:solidFill>
                  <a:srgbClr val="22272B"/>
                </a:solidFill>
              </a:rPr>
              <a:t>, </a:t>
            </a:r>
            <a:r>
              <a:rPr kumimoji="0" lang="en-AU" b="0" i="0" u="none" strike="noStrike" kern="1200" cap="none" spc="0" normalizeH="0" baseline="0" noProof="0" dirty="0" err="1">
                <a:ln>
                  <a:noFill/>
                </a:ln>
                <a:solidFill>
                  <a:srgbClr val="22272B"/>
                </a:solidFill>
                <a:effectLst/>
                <a:uLnTx/>
                <a:uFillTx/>
              </a:rPr>
              <a:t>Unsplash</a:t>
            </a:r>
            <a:r>
              <a:rPr lang="en-AU" dirty="0">
                <a:solidFill>
                  <a:srgbClr val="22272B"/>
                </a:solidFill>
              </a:rPr>
              <a:t>,</a:t>
            </a:r>
            <a:r>
              <a:rPr kumimoji="0" lang="en-AU" b="0" i="0" u="none" strike="noStrike" kern="1200" cap="none" spc="0" normalizeH="0" baseline="0" noProof="0" dirty="0">
                <a:ln>
                  <a:noFill/>
                </a:ln>
                <a:solidFill>
                  <a:srgbClr val="22272B"/>
                </a:solidFill>
                <a:effectLst/>
                <a:uLnTx/>
                <a:uFillTx/>
              </a:rPr>
              <a:t> accessed 1 November 2024. </a:t>
            </a:r>
            <a:endParaRPr kumimoji="0" lang="en-US" b="0" i="0" u="none" strike="noStrike" kern="1200" cap="none" spc="0" normalizeH="0" baseline="0" noProof="0" dirty="0">
              <a:ln>
                <a:noFill/>
              </a:ln>
              <a:solidFill>
                <a:srgbClr val="22272B"/>
              </a:solidFill>
              <a:effectLst/>
              <a:uLnTx/>
              <a:uFillTx/>
            </a:endParaRPr>
          </a:p>
          <a:p>
            <a:r>
              <a:rPr lang="en-AU" dirty="0"/>
              <a:t>Dittrich B (2024) </a:t>
            </a:r>
            <a:r>
              <a:rPr lang="en-AU" dirty="0">
                <a:hlinkClick r:id="rId9"/>
              </a:rPr>
              <a:t>Delicate purple morning glory flowers</a:t>
            </a:r>
            <a:r>
              <a:rPr lang="en-AU" dirty="0"/>
              <a:t>, </a:t>
            </a:r>
            <a:r>
              <a:rPr kumimoji="0" lang="en-AU" b="0" i="0" u="none" strike="noStrike" kern="1200" cap="none" spc="0" normalizeH="0" baseline="0" noProof="0" dirty="0">
                <a:ln>
                  <a:noFill/>
                </a:ln>
                <a:solidFill>
                  <a:srgbClr val="22272B"/>
                </a:solidFill>
                <a:effectLst/>
                <a:uLnTx/>
                <a:uFillTx/>
              </a:rPr>
              <a:t>Unsplash</a:t>
            </a:r>
            <a:r>
              <a:rPr lang="en-AU" dirty="0">
                <a:solidFill>
                  <a:srgbClr val="22272B"/>
                </a:solidFill>
              </a:rPr>
              <a:t>,</a:t>
            </a:r>
            <a:r>
              <a:rPr kumimoji="0" lang="en-AU" b="0" i="0" u="none" strike="noStrike" kern="1200" cap="none" spc="0" normalizeH="0" baseline="0" noProof="0" dirty="0">
                <a:ln>
                  <a:noFill/>
                </a:ln>
                <a:solidFill>
                  <a:srgbClr val="22272B"/>
                </a:solidFill>
                <a:effectLst/>
                <a:uLnTx/>
                <a:uFillTx/>
              </a:rPr>
              <a:t> accessed 1 November 2024. </a:t>
            </a:r>
            <a:endParaRPr kumimoji="0" lang="en-US" b="0" i="0" u="none" strike="noStrike" kern="1200" cap="none" spc="0" normalizeH="0" baseline="0" noProof="0" dirty="0">
              <a:ln>
                <a:noFill/>
              </a:ln>
              <a:solidFill>
                <a:srgbClr val="22272B"/>
              </a:solidFill>
              <a:effectLst/>
              <a:uLnTx/>
              <a:uFillTx/>
            </a:endParaRPr>
          </a:p>
          <a:p>
            <a:r>
              <a:rPr lang="en-AU" dirty="0"/>
              <a:t>Greenup C (2024) </a:t>
            </a:r>
            <a:r>
              <a:rPr lang="en-AU" dirty="0">
                <a:hlinkClick r:id="rId10"/>
              </a:rPr>
              <a:t>A painting of a black and white dog standing on a hill</a:t>
            </a:r>
            <a:r>
              <a:rPr lang="en-AU" dirty="0"/>
              <a:t>, U</a:t>
            </a:r>
            <a:r>
              <a:rPr kumimoji="0" lang="en-AU" b="0" i="0" u="none" strike="noStrike" kern="1200" cap="none" spc="0" normalizeH="0" baseline="0" noProof="0" dirty="0" err="1">
                <a:ln>
                  <a:noFill/>
                </a:ln>
                <a:solidFill>
                  <a:srgbClr val="22272B"/>
                </a:solidFill>
                <a:effectLst/>
                <a:uLnTx/>
                <a:uFillTx/>
              </a:rPr>
              <a:t>nsplash</a:t>
            </a:r>
            <a:r>
              <a:rPr lang="en-AU" dirty="0">
                <a:solidFill>
                  <a:srgbClr val="22272B"/>
                </a:solidFill>
              </a:rPr>
              <a:t>,</a:t>
            </a:r>
            <a:r>
              <a:rPr kumimoji="0" lang="en-AU" b="0" i="0" u="none" strike="noStrike" kern="1200" cap="none" spc="0" normalizeH="0" baseline="0" noProof="0" dirty="0">
                <a:ln>
                  <a:noFill/>
                </a:ln>
                <a:solidFill>
                  <a:srgbClr val="22272B"/>
                </a:solidFill>
                <a:effectLst/>
                <a:uLnTx/>
                <a:uFillTx/>
              </a:rPr>
              <a:t> accessed 22 September 2024. </a:t>
            </a:r>
            <a:endParaRPr kumimoji="0" lang="en-US" b="0" i="0" u="none" strike="noStrike" kern="1200" cap="none" spc="0" normalizeH="0" baseline="0" noProof="0" dirty="0">
              <a:ln>
                <a:noFill/>
              </a:ln>
              <a:solidFill>
                <a:srgbClr val="22272B"/>
              </a:solidFill>
              <a:effectLst/>
              <a:uLnTx/>
              <a:uFillTx/>
            </a:endParaRPr>
          </a:p>
          <a:p>
            <a:r>
              <a:rPr lang="en-AU" dirty="0" err="1"/>
              <a:t>Jerrad</a:t>
            </a:r>
            <a:r>
              <a:rPr lang="en-AU" dirty="0"/>
              <a:t> M (2020) </a:t>
            </a:r>
            <a:r>
              <a:rPr lang="en-AU" dirty="0">
                <a:hlinkClick r:id="rId11"/>
              </a:rPr>
              <a:t>Uluru ( Ayers Rock) Australia</a:t>
            </a:r>
            <a:r>
              <a:rPr lang="en-AU" dirty="0"/>
              <a:t>, </a:t>
            </a:r>
            <a:r>
              <a:rPr kumimoji="0" lang="en-AU" b="0" i="0" u="none" strike="noStrike" kern="1200" cap="none" spc="0" normalizeH="0" baseline="0" noProof="0" dirty="0">
                <a:ln>
                  <a:noFill/>
                </a:ln>
                <a:solidFill>
                  <a:srgbClr val="22272B"/>
                </a:solidFill>
                <a:effectLst/>
                <a:uLnTx/>
                <a:uFillTx/>
              </a:rPr>
              <a:t>Unsplash</a:t>
            </a:r>
            <a:r>
              <a:rPr lang="en-AU" dirty="0">
                <a:solidFill>
                  <a:srgbClr val="22272B"/>
                </a:solidFill>
              </a:rPr>
              <a:t>,</a:t>
            </a:r>
            <a:r>
              <a:rPr kumimoji="0" lang="en-AU" b="0" i="0" u="none" strike="noStrike" kern="1200" cap="none" spc="0" normalizeH="0" baseline="0" noProof="0" dirty="0">
                <a:ln>
                  <a:noFill/>
                </a:ln>
                <a:solidFill>
                  <a:srgbClr val="22272B"/>
                </a:solidFill>
                <a:effectLst/>
                <a:uLnTx/>
                <a:uFillTx/>
              </a:rPr>
              <a:t> accessed 22 September 2024. </a:t>
            </a:r>
            <a:endParaRPr kumimoji="0" lang="en-US" b="0" i="0" u="none" strike="noStrike" kern="1200" cap="none" spc="0" normalizeH="0" baseline="0" noProof="0" dirty="0">
              <a:ln>
                <a:noFill/>
              </a:ln>
              <a:solidFill>
                <a:srgbClr val="22272B"/>
              </a:solidFill>
              <a:effectLst/>
              <a:uLnTx/>
              <a:uFillTx/>
            </a:endParaRPr>
          </a:p>
          <a:p>
            <a:r>
              <a:rPr lang="en-AU" dirty="0"/>
              <a:t>Joy A (2017) </a:t>
            </a:r>
            <a:r>
              <a:rPr lang="en-AU" dirty="0">
                <a:hlinkClick r:id="rId12"/>
              </a:rPr>
              <a:t>white RV trailer in the middle of grass field</a:t>
            </a:r>
            <a:r>
              <a:rPr lang="en-AU" dirty="0"/>
              <a:t>, </a:t>
            </a:r>
            <a:r>
              <a:rPr kumimoji="0" lang="en-AU" b="0" i="0" u="none" strike="noStrike" kern="1200" cap="none" spc="0" normalizeH="0" baseline="0" noProof="0" dirty="0">
                <a:ln>
                  <a:noFill/>
                </a:ln>
                <a:solidFill>
                  <a:srgbClr val="22272B"/>
                </a:solidFill>
                <a:effectLst/>
                <a:uLnTx/>
                <a:uFillTx/>
              </a:rPr>
              <a:t>Unsplash</a:t>
            </a:r>
            <a:r>
              <a:rPr lang="en-AU" dirty="0">
                <a:solidFill>
                  <a:srgbClr val="22272B"/>
                </a:solidFill>
              </a:rPr>
              <a:t>,</a:t>
            </a:r>
            <a:r>
              <a:rPr kumimoji="0" lang="en-AU" b="0" i="0" u="none" strike="noStrike" kern="1200" cap="none" spc="0" normalizeH="0" baseline="0" noProof="0" dirty="0">
                <a:ln>
                  <a:noFill/>
                </a:ln>
                <a:solidFill>
                  <a:srgbClr val="22272B"/>
                </a:solidFill>
                <a:effectLst/>
                <a:uLnTx/>
                <a:uFillTx/>
              </a:rPr>
              <a:t> accessed 22 September 2024. </a:t>
            </a:r>
            <a:endParaRPr kumimoji="0" lang="en-US" b="0" i="0" u="none" strike="noStrike" kern="1200" cap="none" spc="0" normalizeH="0" baseline="0" noProof="0" dirty="0">
              <a:ln>
                <a:noFill/>
              </a:ln>
              <a:solidFill>
                <a:srgbClr val="22272B"/>
              </a:solidFill>
              <a:effectLst/>
              <a:uLnTx/>
              <a:uFillTx/>
            </a:endParaRPr>
          </a:p>
          <a:p>
            <a:endParaRPr lang="en-AU" dirty="0"/>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29</a:t>
            </a:fld>
            <a:endParaRPr lang="en-AU" dirty="0"/>
          </a:p>
        </p:txBody>
      </p:sp>
    </p:spTree>
    <p:extLst>
      <p:ext uri="{BB962C8B-B14F-4D97-AF65-F5344CB8AC3E}">
        <p14:creationId xmlns:p14="http://schemas.microsoft.com/office/powerpoint/2010/main" val="216587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dirty="0"/>
              <a:t>Lessons</a:t>
            </a:r>
          </a:p>
        </p:txBody>
      </p:sp>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2540186" y="1258594"/>
            <a:ext cx="7335450"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5" name="Oval 4">
            <a:hlinkClick r:id="" action="ppaction://noaction"/>
            <a:extLst>
              <a:ext uri="{FF2B5EF4-FFF2-40B4-BE49-F238E27FC236}">
                <a16:creationId xmlns:a16="http://schemas.microsoft.com/office/drawing/2014/main" id="{56ACB92F-8289-CC4B-BE5A-A661A0C94E17}"/>
              </a:ext>
            </a:extLst>
          </p:cNvPr>
          <p:cNvSpPr/>
          <p:nvPr/>
        </p:nvSpPr>
        <p:spPr>
          <a:xfrm>
            <a:off x="1953124" y="1341511"/>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dirty="0">
                <a:solidFill>
                  <a:schemeClr val="bg1"/>
                </a:solidFill>
                <a:latin typeface="Public Sans ExtraBold" pitchFamily="2" charset="0"/>
              </a:rPr>
              <a:t>1</a:t>
            </a:r>
          </a:p>
        </p:txBody>
      </p:sp>
      <p:sp>
        <p:nvSpPr>
          <p:cNvPr id="7" name="TextBox 25">
            <a:extLst>
              <a:ext uri="{FF2B5EF4-FFF2-40B4-BE49-F238E27FC236}">
                <a16:creationId xmlns:a16="http://schemas.microsoft.com/office/drawing/2014/main" id="{B8766759-8445-A95E-E4CE-416F8EB15D94}"/>
              </a:ext>
            </a:extLst>
          </p:cNvPr>
          <p:cNvSpPr txBox="1"/>
          <p:nvPr/>
        </p:nvSpPr>
        <p:spPr>
          <a:xfrm>
            <a:off x="3067964" y="1501725"/>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dirty="0">
                <a:latin typeface="Public Sans SemiBold" pitchFamily="2" charset="0"/>
              </a:rPr>
              <a:t>Symbolism</a:t>
            </a:r>
          </a:p>
        </p:txBody>
      </p:sp>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2554572" y="2252278"/>
            <a:ext cx="7321063"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1" name="Oval 20">
            <a:hlinkClick r:id="" action="ppaction://noaction"/>
            <a:extLst>
              <a:ext uri="{FF2B5EF4-FFF2-40B4-BE49-F238E27FC236}">
                <a16:creationId xmlns:a16="http://schemas.microsoft.com/office/drawing/2014/main" id="{D0A190BE-2B0B-2729-4549-D63712793CC2}"/>
              </a:ext>
            </a:extLst>
          </p:cNvPr>
          <p:cNvSpPr/>
          <p:nvPr/>
        </p:nvSpPr>
        <p:spPr>
          <a:xfrm>
            <a:off x="1967511" y="233519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dirty="0">
                <a:solidFill>
                  <a:schemeClr val="bg1"/>
                </a:solidFill>
                <a:latin typeface="Public Sans ExtraBold" pitchFamily="2" charset="0"/>
              </a:rPr>
              <a:t>2</a:t>
            </a:r>
          </a:p>
        </p:txBody>
      </p:sp>
      <p:sp>
        <p:nvSpPr>
          <p:cNvPr id="22" name="TextBox 25">
            <a:extLst>
              <a:ext uri="{FF2B5EF4-FFF2-40B4-BE49-F238E27FC236}">
                <a16:creationId xmlns:a16="http://schemas.microsoft.com/office/drawing/2014/main" id="{B4A4C41F-6099-2469-B443-6D6E65FB27C7}"/>
              </a:ext>
            </a:extLst>
          </p:cNvPr>
          <p:cNvSpPr txBox="1"/>
          <p:nvPr/>
        </p:nvSpPr>
        <p:spPr>
          <a:xfrm>
            <a:off x="3067964" y="2495409"/>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dirty="0">
                <a:latin typeface="Public Sans SemiBold" pitchFamily="2" charset="0"/>
              </a:rPr>
              <a:t>Juxtaposition</a:t>
            </a:r>
          </a:p>
        </p:txBody>
      </p:sp>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2554573" y="3240380"/>
            <a:ext cx="7321062"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4" name="Oval 23">
            <a:hlinkClick r:id="" action="ppaction://noaction"/>
            <a:extLst>
              <a:ext uri="{FF2B5EF4-FFF2-40B4-BE49-F238E27FC236}">
                <a16:creationId xmlns:a16="http://schemas.microsoft.com/office/drawing/2014/main" id="{A6DDAD40-805E-049F-39FC-55094C6BA103}"/>
              </a:ext>
            </a:extLst>
          </p:cNvPr>
          <p:cNvSpPr/>
          <p:nvPr/>
        </p:nvSpPr>
        <p:spPr>
          <a:xfrm>
            <a:off x="1967511" y="3323297"/>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dirty="0">
                <a:solidFill>
                  <a:schemeClr val="bg1"/>
                </a:solidFill>
                <a:latin typeface="Public Sans ExtraBold" pitchFamily="2" charset="0"/>
              </a:rPr>
              <a:t>3</a:t>
            </a:r>
          </a:p>
        </p:txBody>
      </p:sp>
      <p:sp>
        <p:nvSpPr>
          <p:cNvPr id="25" name="TextBox 25">
            <a:extLst>
              <a:ext uri="{FF2B5EF4-FFF2-40B4-BE49-F238E27FC236}">
                <a16:creationId xmlns:a16="http://schemas.microsoft.com/office/drawing/2014/main" id="{39581D8B-20B3-87D8-C1F2-A22C58CE7F43}"/>
              </a:ext>
            </a:extLst>
          </p:cNvPr>
          <p:cNvSpPr txBox="1"/>
          <p:nvPr/>
        </p:nvSpPr>
        <p:spPr>
          <a:xfrm>
            <a:off x="3067964" y="3483511"/>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a:latin typeface="Public Sans SemiBold" pitchFamily="2" charset="0"/>
              </a:rPr>
              <a:t>Salience</a:t>
            </a:r>
          </a:p>
        </p:txBody>
      </p:sp>
      <p:sp>
        <p:nvSpPr>
          <p:cNvPr id="26" name="Rectangle: Rounded Corners 25">
            <a:extLst>
              <a:ext uri="{FF2B5EF4-FFF2-40B4-BE49-F238E27FC236}">
                <a16:creationId xmlns:a16="http://schemas.microsoft.com/office/drawing/2014/main" id="{B1BC8FAB-0C07-84FE-204A-47391BBEAF64}"/>
              </a:ext>
              <a:ext uri="{C183D7F6-B498-43B3-948B-1728B52AA6E4}">
                <adec:decorative xmlns:adec="http://schemas.microsoft.com/office/drawing/2017/decorative" val="1"/>
              </a:ext>
            </a:extLst>
          </p:cNvPr>
          <p:cNvSpPr/>
          <p:nvPr/>
        </p:nvSpPr>
        <p:spPr>
          <a:xfrm>
            <a:off x="2559909" y="4229050"/>
            <a:ext cx="7315725"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7" name="Oval 26">
            <a:hlinkClick r:id="" action="ppaction://noaction"/>
            <a:extLst>
              <a:ext uri="{FF2B5EF4-FFF2-40B4-BE49-F238E27FC236}">
                <a16:creationId xmlns:a16="http://schemas.microsoft.com/office/drawing/2014/main" id="{30E4BF03-C9A7-EAE3-FC01-51CE829A6E7A}"/>
              </a:ext>
            </a:extLst>
          </p:cNvPr>
          <p:cNvSpPr/>
          <p:nvPr/>
        </p:nvSpPr>
        <p:spPr>
          <a:xfrm>
            <a:off x="1972848" y="4311967"/>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dirty="0">
                <a:solidFill>
                  <a:schemeClr val="bg1"/>
                </a:solidFill>
                <a:latin typeface="Public Sans ExtraBold" pitchFamily="2" charset="0"/>
              </a:rPr>
              <a:t>4</a:t>
            </a:r>
          </a:p>
        </p:txBody>
      </p:sp>
      <p:sp>
        <p:nvSpPr>
          <p:cNvPr id="28" name="TextBox 25">
            <a:extLst>
              <a:ext uri="{FF2B5EF4-FFF2-40B4-BE49-F238E27FC236}">
                <a16:creationId xmlns:a16="http://schemas.microsoft.com/office/drawing/2014/main" id="{E28B2236-ABD7-EC9D-39C6-357B29770348}"/>
              </a:ext>
            </a:extLst>
          </p:cNvPr>
          <p:cNvSpPr txBox="1"/>
          <p:nvPr/>
        </p:nvSpPr>
        <p:spPr>
          <a:xfrm>
            <a:off x="3067964" y="4504606"/>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a:latin typeface="Public Sans SemiBold" pitchFamily="2" charset="0"/>
              </a:rPr>
              <a:t>Colour palette</a:t>
            </a:r>
          </a:p>
        </p:txBody>
      </p:sp>
      <p:sp>
        <p:nvSpPr>
          <p:cNvPr id="29" name="Rectangle: Rounded Corners 28">
            <a:extLst>
              <a:ext uri="{FF2B5EF4-FFF2-40B4-BE49-F238E27FC236}">
                <a16:creationId xmlns:a16="http://schemas.microsoft.com/office/drawing/2014/main" id="{0DBDB801-633E-823E-8888-ADEF0E80B36F}"/>
              </a:ext>
              <a:ext uri="{C183D7F6-B498-43B3-948B-1728B52AA6E4}">
                <adec:decorative xmlns:adec="http://schemas.microsoft.com/office/drawing/2017/decorative" val="1"/>
              </a:ext>
            </a:extLst>
          </p:cNvPr>
          <p:cNvSpPr/>
          <p:nvPr/>
        </p:nvSpPr>
        <p:spPr>
          <a:xfrm>
            <a:off x="2580378" y="5216089"/>
            <a:ext cx="72952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0" name="Oval 29">
            <a:hlinkClick r:id="" action="ppaction://noaction"/>
            <a:extLst>
              <a:ext uri="{FF2B5EF4-FFF2-40B4-BE49-F238E27FC236}">
                <a16:creationId xmlns:a16="http://schemas.microsoft.com/office/drawing/2014/main" id="{B0E74290-D27C-AEF7-46E4-E1542A1B3C92}"/>
              </a:ext>
            </a:extLst>
          </p:cNvPr>
          <p:cNvSpPr/>
          <p:nvPr/>
        </p:nvSpPr>
        <p:spPr>
          <a:xfrm>
            <a:off x="1993316" y="5299006"/>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bg1"/>
                </a:solidFill>
                <a:latin typeface="Public Sans ExtraBold" pitchFamily="2" charset="0"/>
              </a:rPr>
              <a:t>5</a:t>
            </a:r>
          </a:p>
        </p:txBody>
      </p:sp>
      <p:sp>
        <p:nvSpPr>
          <p:cNvPr id="31" name="TextBox 25">
            <a:extLst>
              <a:ext uri="{FF2B5EF4-FFF2-40B4-BE49-F238E27FC236}">
                <a16:creationId xmlns:a16="http://schemas.microsoft.com/office/drawing/2014/main" id="{25FD3220-EFBB-BC89-7FB2-2347E854CB7B}"/>
              </a:ext>
            </a:extLst>
          </p:cNvPr>
          <p:cNvSpPr txBox="1"/>
          <p:nvPr/>
        </p:nvSpPr>
        <p:spPr>
          <a:xfrm>
            <a:off x="3067964" y="5459220"/>
            <a:ext cx="3323272" cy="37253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a:latin typeface="Public Sans SemiBold" pitchFamily="2" charset="0"/>
              </a:rPr>
              <a:t>Layout</a:t>
            </a:r>
          </a:p>
        </p:txBody>
      </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dirty="0"/>
          </a:p>
        </p:txBody>
      </p:sp>
    </p:spTree>
    <p:extLst>
      <p:ext uri="{BB962C8B-B14F-4D97-AF65-F5344CB8AC3E}">
        <p14:creationId xmlns:p14="http://schemas.microsoft.com/office/powerpoint/2010/main" val="88616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30</a:t>
            </a:fld>
            <a:endParaRPr lang="en-AU" dirty="0"/>
          </a:p>
        </p:txBody>
      </p:sp>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 (2)</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r>
              <a:rPr lang="en-AU" dirty="0"/>
              <a:t>Kiona (2022) </a:t>
            </a:r>
            <a:r>
              <a:rPr lang="en-AU" dirty="0">
                <a:hlinkClick r:id="rId2"/>
              </a:rPr>
              <a:t>Untitled</a:t>
            </a:r>
            <a:r>
              <a:rPr lang="en-AU" dirty="0"/>
              <a:t>, </a:t>
            </a:r>
            <a:r>
              <a:rPr kumimoji="0" lang="en-AU" b="0" i="0" u="none" strike="noStrike" kern="1200" cap="none" spc="0" normalizeH="0" baseline="0" noProof="0" dirty="0" err="1">
                <a:ln>
                  <a:noFill/>
                </a:ln>
                <a:solidFill>
                  <a:srgbClr val="22272B"/>
                </a:solidFill>
                <a:effectLst/>
                <a:uLnTx/>
                <a:uFillTx/>
              </a:rPr>
              <a:t>Unsplash</a:t>
            </a:r>
            <a:r>
              <a:rPr lang="en-AU" dirty="0">
                <a:solidFill>
                  <a:srgbClr val="22272B"/>
                </a:solidFill>
              </a:rPr>
              <a:t>,</a:t>
            </a:r>
            <a:r>
              <a:rPr kumimoji="0" lang="en-AU" b="0" i="0" u="none" strike="noStrike" kern="1200" cap="none" spc="0" normalizeH="0" baseline="0" noProof="0" dirty="0">
                <a:ln>
                  <a:noFill/>
                </a:ln>
                <a:solidFill>
                  <a:srgbClr val="22272B"/>
                </a:solidFill>
                <a:effectLst/>
                <a:uLnTx/>
                <a:uFillTx/>
              </a:rPr>
              <a:t> accessed 22 September 2024. </a:t>
            </a:r>
            <a:endParaRPr kumimoji="0" lang="en-US" b="0" i="0" u="none" strike="noStrike" kern="1200" cap="none" spc="0" normalizeH="0" baseline="0" noProof="0" dirty="0">
              <a:ln>
                <a:noFill/>
              </a:ln>
              <a:solidFill>
                <a:srgbClr val="22272B"/>
              </a:solidFill>
              <a:effectLst/>
              <a:uLnTx/>
              <a:uFillTx/>
            </a:endParaRPr>
          </a:p>
          <a:p>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Kuzmin O (2022) </a:t>
            </a: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3"/>
              </a:rPr>
              <a:t>a cat lying on a porch</a:t>
            </a: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 </a:t>
            </a:r>
            <a:r>
              <a:rPr kumimoji="0" lang="en-AU" b="0" i="0" u="none" strike="noStrike" kern="1200" cap="none" spc="0" normalizeH="0" baseline="0" noProof="0" dirty="0">
                <a:ln>
                  <a:noFill/>
                </a:ln>
                <a:solidFill>
                  <a:srgbClr val="22272B"/>
                </a:solidFill>
                <a:effectLst/>
                <a:uLnTx/>
                <a:uFillTx/>
              </a:rPr>
              <a:t>Unsplash</a:t>
            </a:r>
            <a:r>
              <a:rPr lang="en-AU" dirty="0">
                <a:solidFill>
                  <a:srgbClr val="22272B"/>
                </a:solidFill>
              </a:rPr>
              <a:t>,</a:t>
            </a:r>
            <a:r>
              <a:rPr kumimoji="0" lang="en-AU" b="0" i="0" u="none" strike="noStrike" kern="1200" cap="none" spc="0" normalizeH="0" baseline="0" noProof="0" dirty="0">
                <a:ln>
                  <a:noFill/>
                </a:ln>
                <a:solidFill>
                  <a:srgbClr val="22272B"/>
                </a:solidFill>
                <a:effectLst/>
                <a:uLnTx/>
                <a:uFillTx/>
              </a:rPr>
              <a:t> accessed 22 September 2024.</a:t>
            </a:r>
          </a:p>
          <a:p>
            <a:r>
              <a:rPr lang="en-AU" dirty="0">
                <a:solidFill>
                  <a:srgbClr val="22272B"/>
                </a:solidFill>
              </a:rPr>
              <a:t>Long R (2018)</a:t>
            </a:r>
            <a:r>
              <a:rPr kumimoji="0" lang="en-AU" b="0" i="0" u="none" strike="noStrike" kern="1200" cap="none" spc="0" normalizeH="0" baseline="0" noProof="0" dirty="0">
                <a:ln>
                  <a:noFill/>
                </a:ln>
                <a:solidFill>
                  <a:srgbClr val="22272B"/>
                </a:solidFill>
                <a:effectLst/>
                <a:uLnTx/>
                <a:uFillTx/>
              </a:rPr>
              <a:t> </a:t>
            </a:r>
            <a:r>
              <a:rPr kumimoji="0" lang="en-AU" b="0" i="0" u="none" strike="noStrike" kern="1200" cap="none" spc="0" normalizeH="0" baseline="0" noProof="0" dirty="0">
                <a:ln>
                  <a:noFill/>
                </a:ln>
                <a:solidFill>
                  <a:srgbClr val="22272B"/>
                </a:solidFill>
                <a:effectLst/>
                <a:uLnTx/>
                <a:uFillTx/>
                <a:hlinkClick r:id="rId4"/>
              </a:rPr>
              <a:t>an older woman holding a baby’s hand</a:t>
            </a:r>
            <a:r>
              <a:rPr kumimoji="0" lang="en-AU" b="0" i="0" u="none" strike="noStrike" kern="1200" cap="none" spc="0" normalizeH="0" baseline="0" noProof="0" dirty="0">
                <a:ln>
                  <a:noFill/>
                </a:ln>
                <a:solidFill>
                  <a:srgbClr val="22272B"/>
                </a:solidFill>
                <a:effectLst/>
                <a:uLnTx/>
                <a:uFillTx/>
              </a:rPr>
              <a:t>, </a:t>
            </a:r>
            <a:r>
              <a:rPr kumimoji="0" lang="en-AU" b="0" i="0" u="none" strike="noStrike" kern="1200" cap="none" spc="0" normalizeH="0" baseline="0" noProof="0" dirty="0" err="1">
                <a:ln>
                  <a:noFill/>
                </a:ln>
                <a:solidFill>
                  <a:srgbClr val="22272B"/>
                </a:solidFill>
                <a:effectLst/>
                <a:uLnTx/>
                <a:uFillTx/>
              </a:rPr>
              <a:t>Unsplash</a:t>
            </a:r>
            <a:r>
              <a:rPr kumimoji="0" lang="en-AU" b="0" i="0" u="none" strike="noStrike" kern="1200" cap="none" spc="0" normalizeH="0" baseline="0" noProof="0" dirty="0">
                <a:ln>
                  <a:noFill/>
                </a:ln>
                <a:solidFill>
                  <a:srgbClr val="22272B"/>
                </a:solidFill>
                <a:effectLst/>
                <a:uLnTx/>
                <a:uFillTx/>
              </a:rPr>
              <a:t>, accessed 22 September 2024.</a:t>
            </a:r>
            <a:endParaRPr kumimoji="0" lang="en-US" b="0" i="0" u="none" strike="noStrike" kern="1200" cap="none" spc="0" normalizeH="0" baseline="0" noProof="0" dirty="0">
              <a:ln>
                <a:noFill/>
              </a:ln>
              <a:solidFill>
                <a:srgbClr val="22272B"/>
              </a:solidFill>
              <a:effectLst/>
              <a:uLnTx/>
              <a:uFillTx/>
            </a:endParaRPr>
          </a:p>
          <a:p>
            <a:r>
              <a:rPr lang="en-AU" dirty="0" err="1"/>
              <a:t>Morosinotto</a:t>
            </a:r>
            <a:r>
              <a:rPr lang="en-AU" dirty="0"/>
              <a:t> M (2022) </a:t>
            </a: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5"/>
              </a:rPr>
              <a:t>black and red ship on shore</a:t>
            </a: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 </a:t>
            </a:r>
            <a:r>
              <a:rPr kumimoji="0" lang="en-AU" b="0" i="0" u="none" strike="noStrike" kern="1200" cap="none" spc="0" normalizeH="0" baseline="0" noProof="0" dirty="0">
                <a:ln>
                  <a:noFill/>
                </a:ln>
                <a:solidFill>
                  <a:srgbClr val="22272B"/>
                </a:solidFill>
                <a:effectLst/>
                <a:uLnTx/>
                <a:uFillTx/>
              </a:rPr>
              <a:t>Unsplash</a:t>
            </a:r>
            <a:r>
              <a:rPr lang="en-AU" dirty="0">
                <a:solidFill>
                  <a:srgbClr val="22272B"/>
                </a:solidFill>
              </a:rPr>
              <a:t>,</a:t>
            </a:r>
            <a:r>
              <a:rPr kumimoji="0" lang="en-AU" b="0" i="0" u="none" strike="noStrike" kern="1200" cap="none" spc="0" normalizeH="0" baseline="0" noProof="0" dirty="0">
                <a:ln>
                  <a:noFill/>
                </a:ln>
                <a:solidFill>
                  <a:srgbClr val="22272B"/>
                </a:solidFill>
                <a:effectLst/>
                <a:uLnTx/>
                <a:uFillTx/>
              </a:rPr>
              <a:t> accessed 22 September 2024. </a:t>
            </a:r>
          </a:p>
          <a:p>
            <a:r>
              <a:rPr lang="en-AU" dirty="0"/>
              <a:t>Quino A (2019) </a:t>
            </a:r>
            <a:r>
              <a:rPr lang="en-AU" dirty="0">
                <a:hlinkClick r:id="rId6"/>
              </a:rPr>
              <a:t>blue green and red abstract painting, </a:t>
            </a:r>
            <a:r>
              <a:rPr kumimoji="0" lang="en-AU" b="0" i="0" u="none" strike="noStrike" kern="1200" cap="none" spc="0" normalizeH="0" baseline="0" noProof="0" dirty="0">
                <a:ln>
                  <a:noFill/>
                </a:ln>
                <a:solidFill>
                  <a:srgbClr val="22272B"/>
                </a:solidFill>
                <a:effectLst/>
                <a:uLnTx/>
                <a:uFillTx/>
              </a:rPr>
              <a:t>Unsplash</a:t>
            </a:r>
            <a:r>
              <a:rPr lang="en-AU" dirty="0">
                <a:solidFill>
                  <a:srgbClr val="22272B"/>
                </a:solidFill>
              </a:rPr>
              <a:t>,</a:t>
            </a:r>
            <a:r>
              <a:rPr kumimoji="0" lang="en-AU" b="0" i="0" u="none" strike="noStrike" kern="1200" cap="none" spc="0" normalizeH="0" baseline="0" noProof="0" dirty="0">
                <a:ln>
                  <a:noFill/>
                </a:ln>
                <a:solidFill>
                  <a:srgbClr val="22272B"/>
                </a:solidFill>
                <a:effectLst/>
                <a:uLnTx/>
                <a:uFillTx/>
              </a:rPr>
              <a:t> accessed 22 September 2024. </a:t>
            </a:r>
            <a:endParaRPr kumimoji="0" lang="en-US" b="0" i="0" u="none" strike="noStrike" kern="1200" cap="none" spc="0" normalizeH="0" baseline="0" noProof="0" dirty="0">
              <a:ln>
                <a:noFill/>
              </a:ln>
              <a:solidFill>
                <a:srgbClr val="22272B"/>
              </a:solidFill>
              <a:effectLst/>
              <a:uLnTx/>
              <a:uFillTx/>
            </a:endParaRPr>
          </a:p>
          <a:p>
            <a:r>
              <a:rPr lang="en-AU" dirty="0"/>
              <a:t>Schaffer M (2018) </a:t>
            </a:r>
            <a:r>
              <a:rPr lang="en-AU" dirty="0">
                <a:solidFill>
                  <a:srgbClr val="22272B"/>
                </a:solidFill>
              </a:rPr>
              <a:t>‘</a:t>
            </a:r>
            <a:r>
              <a:rPr lang="en-AU" dirty="0">
                <a:solidFill>
                  <a:srgbClr val="22272B"/>
                </a:solidFill>
                <a:hlinkClick r:id="rId7"/>
              </a:rPr>
              <a:t>red heart balloon lot</a:t>
            </a:r>
            <a:r>
              <a:rPr lang="en-AU" dirty="0">
                <a:solidFill>
                  <a:srgbClr val="22272B"/>
                </a:solidFill>
              </a:rPr>
              <a:t>, </a:t>
            </a:r>
            <a:r>
              <a:rPr kumimoji="0" lang="en-AU" b="0" i="0" u="none" strike="noStrike" kern="1200" cap="none" spc="0" normalizeH="0" baseline="0" noProof="0" dirty="0">
                <a:ln>
                  <a:noFill/>
                </a:ln>
                <a:solidFill>
                  <a:srgbClr val="22272B"/>
                </a:solidFill>
                <a:effectLst/>
                <a:uLnTx/>
                <a:uFillTx/>
              </a:rPr>
              <a:t>Unsplash</a:t>
            </a:r>
            <a:r>
              <a:rPr lang="en-AU" dirty="0">
                <a:solidFill>
                  <a:srgbClr val="22272B"/>
                </a:solidFill>
              </a:rPr>
              <a:t>,</a:t>
            </a:r>
            <a:r>
              <a:rPr kumimoji="0" lang="en-AU" b="0" i="0" u="none" strike="noStrike" kern="1200" cap="none" spc="0" normalizeH="0" baseline="0" noProof="0" dirty="0">
                <a:ln>
                  <a:noFill/>
                </a:ln>
                <a:solidFill>
                  <a:srgbClr val="22272B"/>
                </a:solidFill>
                <a:effectLst/>
                <a:uLnTx/>
                <a:uFillTx/>
              </a:rPr>
              <a:t> accessed 22 September 2024. </a:t>
            </a:r>
            <a:endParaRPr kumimoji="0" lang="en-US" b="0" i="0" u="none" strike="noStrike" kern="1200" cap="none" spc="0" normalizeH="0" baseline="0" noProof="0" dirty="0">
              <a:ln>
                <a:noFill/>
              </a:ln>
              <a:solidFill>
                <a:srgbClr val="22272B"/>
              </a:solidFill>
              <a:effectLst/>
              <a:uLnTx/>
              <a:uFillTx/>
            </a:endParaRPr>
          </a:p>
          <a:p>
            <a:r>
              <a:rPr lang="en-AU" dirty="0" err="1">
                <a:solidFill>
                  <a:srgbClr val="22272B"/>
                </a:solidFill>
              </a:rPr>
              <a:t>Tosana</a:t>
            </a:r>
            <a:r>
              <a:rPr lang="en-AU" dirty="0">
                <a:solidFill>
                  <a:srgbClr val="22272B"/>
                </a:solidFill>
              </a:rPr>
              <a:t> C (2019) </a:t>
            </a:r>
            <a:r>
              <a:rPr lang="en-AU" dirty="0">
                <a:solidFill>
                  <a:srgbClr val="22272B"/>
                </a:solidFill>
                <a:hlinkClick r:id="rId8"/>
              </a:rPr>
              <a:t>Fire</a:t>
            </a:r>
            <a:r>
              <a:rPr lang="en-AU" dirty="0">
                <a:solidFill>
                  <a:srgbClr val="22272B"/>
                </a:solidFill>
              </a:rPr>
              <a:t>, </a:t>
            </a:r>
            <a:r>
              <a:rPr kumimoji="0" lang="en-AU" b="0" i="0" u="none" strike="noStrike" kern="1200" cap="none" spc="0" normalizeH="0" baseline="0" noProof="0" dirty="0">
                <a:ln>
                  <a:noFill/>
                </a:ln>
                <a:solidFill>
                  <a:srgbClr val="22272B"/>
                </a:solidFill>
                <a:effectLst/>
                <a:uLnTx/>
                <a:uFillTx/>
              </a:rPr>
              <a:t>Unsplash</a:t>
            </a:r>
            <a:r>
              <a:rPr lang="en-AU" dirty="0">
                <a:solidFill>
                  <a:srgbClr val="22272B"/>
                </a:solidFill>
              </a:rPr>
              <a:t>,</a:t>
            </a:r>
            <a:r>
              <a:rPr kumimoji="0" lang="en-AU" b="0" i="0" u="none" strike="noStrike" kern="1200" cap="none" spc="0" normalizeH="0" baseline="0" noProof="0" dirty="0">
                <a:ln>
                  <a:noFill/>
                </a:ln>
                <a:solidFill>
                  <a:srgbClr val="22272B"/>
                </a:solidFill>
                <a:effectLst/>
                <a:uLnTx/>
                <a:uFillTx/>
              </a:rPr>
              <a:t> accessed 22 September 2024. </a:t>
            </a:r>
            <a:endParaRPr kumimoji="0" lang="en-US" b="0" i="0" u="none" strike="noStrike" kern="1200" cap="none" spc="0" normalizeH="0" baseline="0" noProof="0" dirty="0">
              <a:ln>
                <a:noFill/>
              </a:ln>
              <a:solidFill>
                <a:srgbClr val="22272B"/>
              </a:solidFill>
              <a:effectLst/>
              <a:uLnTx/>
              <a:uFillTx/>
            </a:endParaRPr>
          </a:p>
          <a:p>
            <a:endParaRPr lang="en-AU" dirty="0"/>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Public Sans Light" pitchFamily="2" charset="0"/>
              </a:rPr>
              <a:t>© </a:t>
            </a:r>
            <a:r>
              <a:rPr lang="en-AU" dirty="0"/>
              <a:t>State of New South Wales (Department of Education), 2024</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44425"/>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2">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Public Sans Light" pitchFamily="2" charset="0"/>
              </a:rPr>
              <a:t>© </a:t>
            </a:r>
            <a:r>
              <a:rPr lang="en-AU" sz="1200" dirty="0">
                <a:solidFill>
                  <a:schemeClr val="bg1"/>
                </a:solidFill>
              </a:rPr>
              <a:t>State of New South Wales (Department of Education), 2024.</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latin typeface="+mj-lt"/>
              </a:rPr>
              <a:t>Cth</a:t>
            </a:r>
            <a:r>
              <a:rPr lang="en-AU" sz="1200" dirty="0">
                <a:solidFill>
                  <a:schemeClr val="bg1"/>
                </a:solidFill>
                <a:latin typeface="+mj-lt"/>
              </a:rPr>
              <a:t>). The department accepts no responsibility for content on third-party websites. </a:t>
            </a:r>
          </a:p>
        </p:txBody>
      </p:sp>
      <p:sp>
        <p:nvSpPr>
          <p:cNvPr id="2" name="Slide Number Placeholder 1">
            <a:extLst>
              <a:ext uri="{FF2B5EF4-FFF2-40B4-BE49-F238E27FC236}">
                <a16:creationId xmlns:a16="http://schemas.microsoft.com/office/drawing/2014/main" id="{0303DFE7-8ED6-8289-3C7A-37260EDA32B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31</a:t>
            </a:fld>
            <a:endParaRPr lang="en-AU"/>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40000" y="4067881"/>
            <a:ext cx="10053659" cy="1608090"/>
          </a:xfrm>
        </p:spPr>
        <p:txBody>
          <a:bodyPr/>
          <a:lstStyle/>
          <a:p>
            <a:r>
              <a:rPr lang="en-AU" dirty="0">
                <a:latin typeface="Arial" panose="020B0604020202020204" pitchFamily="34" charset="0"/>
                <a:cs typeface="Arial" panose="020B0604020202020204" pitchFamily="34" charset="0"/>
              </a:rPr>
              <a:t>Sharing learning intentions and success criteria</a:t>
            </a:r>
          </a:p>
        </p:txBody>
      </p:sp>
    </p:spTree>
    <p:extLst>
      <p:ext uri="{BB962C8B-B14F-4D97-AF65-F5344CB8AC3E}">
        <p14:creationId xmlns:p14="http://schemas.microsoft.com/office/powerpoint/2010/main" val="285912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E39C5-4A9E-9015-EF3D-23A70D21786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99BF027-94FD-95C8-F19E-F985EB50AF9F}"/>
              </a:ext>
            </a:extLst>
          </p:cNvPr>
          <p:cNvSpPr>
            <a:spLocks noGrp="1"/>
          </p:cNvSpPr>
          <p:nvPr>
            <p:ph type="title"/>
          </p:nvPr>
        </p:nvSpPr>
        <p:spPr/>
        <p:txBody>
          <a:bodyPr/>
          <a:lstStyle/>
          <a:p>
            <a:r>
              <a:rPr lang="en-AU" dirty="0"/>
              <a:t>Learning intentions and success criteria</a:t>
            </a:r>
            <a:endParaRPr lang="en-US" dirty="0"/>
          </a:p>
        </p:txBody>
      </p:sp>
      <p:sp>
        <p:nvSpPr>
          <p:cNvPr id="4" name="Picture Placeholder 3">
            <a:extLst>
              <a:ext uri="{FF2B5EF4-FFF2-40B4-BE49-F238E27FC236}">
                <a16:creationId xmlns:a16="http://schemas.microsoft.com/office/drawing/2014/main" id="{AE9BDAC8-8020-88C3-F13A-D7342E86342E}"/>
              </a:ext>
            </a:extLst>
          </p:cNvPr>
          <p:cNvSpPr>
            <a:spLocks noGrp="1"/>
          </p:cNvSpPr>
          <p:nvPr>
            <p:ph type="pic" sz="quarter" idx="13"/>
          </p:nvPr>
        </p:nvSpPr>
        <p:spPr>
          <a:xfrm>
            <a:off x="359998" y="1942735"/>
            <a:ext cx="11293026" cy="4210718"/>
          </a:xfrm>
        </p:spPr>
        <p:txBody>
          <a:bodyPr/>
          <a:lstStyle/>
          <a:p>
            <a:pPr>
              <a:lnSpc>
                <a:spcPct val="150000"/>
              </a:lnSpc>
            </a:pPr>
            <a:r>
              <a:rPr lang="en-AU" sz="2400" b="1" dirty="0">
                <a:solidFill>
                  <a:schemeClr val="accent1"/>
                </a:solidFill>
                <a:latin typeface="Arial" panose="020B0604020202020204" pitchFamily="34" charset="0"/>
                <a:cs typeface="Arial" panose="020B0604020202020204" pitchFamily="34" charset="0"/>
              </a:rPr>
              <a:t>We are learning to</a:t>
            </a:r>
            <a:r>
              <a:rPr lang="en-AU" sz="2400" b="1" dirty="0">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buFont typeface="Arial" panose="020B0604020202020204" pitchFamily="34" charset="0"/>
              <a:buChar char="•"/>
            </a:pPr>
            <a:r>
              <a:rPr lang="en-AU" sz="1800" dirty="0"/>
              <a:t>understand the metalanguage of visual text analysis</a:t>
            </a:r>
          </a:p>
          <a:p>
            <a:pPr marL="342900" indent="-342900">
              <a:lnSpc>
                <a:spcPct val="150000"/>
              </a:lnSpc>
              <a:buFont typeface="Arial" panose="020B0604020202020204" pitchFamily="34" charset="0"/>
              <a:buChar char="•"/>
            </a:pPr>
            <a:r>
              <a:rPr lang="en-AU" sz="1800" dirty="0"/>
              <a:t>understand how visual and written texts combine to create meaning.</a:t>
            </a:r>
          </a:p>
          <a:p>
            <a:pPr>
              <a:lnSpc>
                <a:spcPct val="150000"/>
              </a:lnSpc>
            </a:pPr>
            <a:r>
              <a:rPr lang="en-AU" sz="2400" b="1" dirty="0">
                <a:solidFill>
                  <a:schemeClr val="accent1"/>
                </a:solidFill>
                <a:latin typeface="Arial" panose="020B0604020202020204" pitchFamily="34" charset="0"/>
                <a:cs typeface="Arial" panose="020B0604020202020204" pitchFamily="34" charset="0"/>
              </a:rPr>
              <a:t>We can:</a:t>
            </a:r>
            <a:endParaRPr lang="en-US" sz="2400" dirty="0">
              <a:solidFill>
                <a:schemeClr val="accent1"/>
              </a:solidFill>
              <a:latin typeface="Arial" panose="020B0604020202020204" pitchFamily="34" charset="0"/>
              <a:cs typeface="Arial" panose="020B0604020202020204" pitchFamily="34" charset="0"/>
            </a:endParaRPr>
          </a:p>
          <a:p>
            <a:pPr marL="342900" indent="-342900">
              <a:lnSpc>
                <a:spcPct val="150000"/>
              </a:lnSpc>
              <a:buFont typeface="Arial,Sans-Serif"/>
              <a:buChar char="•"/>
            </a:pPr>
            <a:r>
              <a:rPr lang="en-AU" sz="1800" dirty="0">
                <a:latin typeface="Arial" panose="020B0604020202020204" pitchFamily="34" charset="0"/>
                <a:cs typeface="Arial" panose="020B0604020202020204" pitchFamily="34" charset="0"/>
              </a:rPr>
              <a:t>[classroom teacher to insert co-constructed success criteria]</a:t>
            </a:r>
            <a:endParaRPr lang="en-US" sz="1800" dirty="0">
              <a:latin typeface="Arial" panose="020B0604020202020204" pitchFamily="34" charset="0"/>
              <a:cs typeface="Arial" panose="020B0604020202020204" pitchFamily="34" charset="0"/>
            </a:endParaRPr>
          </a:p>
          <a:p>
            <a:pPr marL="342900" indent="-342900">
              <a:lnSpc>
                <a:spcPct val="150000"/>
              </a:lnSpc>
              <a:buFont typeface="Arial,Sans-Serif"/>
              <a:buChar char="•"/>
            </a:pPr>
            <a:r>
              <a:rPr lang="en-AU" sz="1800" dirty="0">
                <a:latin typeface="Arial" panose="020B0604020202020204" pitchFamily="34" charset="0"/>
                <a:ea typeface="+mn-lt"/>
                <a:cs typeface="Arial" panose="020B0604020202020204" pitchFamily="34" charset="0"/>
              </a:rPr>
              <a:t>[classroom teacher to insert co-constructed success criteria]</a:t>
            </a:r>
            <a:endParaRPr lang="en-US" sz="1800" dirty="0">
              <a:latin typeface="Arial" panose="020B0604020202020204" pitchFamily="34" charset="0"/>
              <a:ea typeface="+mn-lt"/>
              <a:cs typeface="Arial" panose="020B0604020202020204" pitchFamily="34" charset="0"/>
            </a:endParaRPr>
          </a:p>
          <a:p>
            <a:pPr marL="342900" indent="-342900">
              <a:lnSpc>
                <a:spcPct val="150000"/>
              </a:lnSpc>
              <a:buFont typeface="Arial,Sans-Serif"/>
              <a:buChar char="•"/>
            </a:pPr>
            <a:r>
              <a:rPr lang="en-AU" sz="1800" dirty="0">
                <a:latin typeface="Arial" panose="020B0604020202020204" pitchFamily="34" charset="0"/>
                <a:ea typeface="+mn-lt"/>
                <a:cs typeface="Arial" panose="020B0604020202020204" pitchFamily="34" charset="0"/>
              </a:rPr>
              <a:t>[classroom teacher to insert co-constructed success criteria].</a:t>
            </a:r>
            <a:endParaRPr lang="en-AU" sz="18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98EBA907-EA2E-2107-442D-8D6B606DD48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a:t>
            </a:fld>
            <a:endParaRPr lang="en-AU" dirty="0"/>
          </a:p>
        </p:txBody>
      </p:sp>
    </p:spTree>
    <p:extLst>
      <p:ext uri="{BB962C8B-B14F-4D97-AF65-F5344CB8AC3E}">
        <p14:creationId xmlns:p14="http://schemas.microsoft.com/office/powerpoint/2010/main" val="56718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US" dirty="0">
                <a:latin typeface="Arial" panose="020B0604020202020204" pitchFamily="34" charset="0"/>
                <a:cs typeface="Arial" panose="020B0604020202020204" pitchFamily="34" charset="0"/>
              </a:rPr>
              <a:t>Gradual release of responsibility </a:t>
            </a:r>
            <a:endParaRPr lang="en-AU"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6</a:t>
            </a:fld>
            <a:endParaRPr lang="en-AU"/>
          </a:p>
        </p:txBody>
      </p:sp>
    </p:spTree>
    <p:extLst>
      <p:ext uri="{BB962C8B-B14F-4D97-AF65-F5344CB8AC3E}">
        <p14:creationId xmlns:p14="http://schemas.microsoft.com/office/powerpoint/2010/main" val="26346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Symbolism</a:t>
            </a:r>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384867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159BB8-4F1F-11A9-8038-08EABDAD6C0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dirty="0"/>
          </a:p>
        </p:txBody>
      </p:sp>
      <p:sp>
        <p:nvSpPr>
          <p:cNvPr id="3" name="Title 2">
            <a:extLst>
              <a:ext uri="{FF2B5EF4-FFF2-40B4-BE49-F238E27FC236}">
                <a16:creationId xmlns:a16="http://schemas.microsoft.com/office/drawing/2014/main" id="{042EAEBF-D632-D252-8F5D-225D64455B7A}"/>
              </a:ext>
            </a:extLst>
          </p:cNvPr>
          <p:cNvSpPr>
            <a:spLocks noGrp="1"/>
          </p:cNvSpPr>
          <p:nvPr>
            <p:ph type="title"/>
          </p:nvPr>
        </p:nvSpPr>
        <p:spPr/>
        <p:txBody>
          <a:bodyPr/>
          <a:lstStyle/>
          <a:p>
            <a:r>
              <a:rPr lang="en-US" dirty="0"/>
              <a:t>Symbolism (1)</a:t>
            </a:r>
            <a:endParaRPr lang="en-AU" dirty="0"/>
          </a:p>
        </p:txBody>
      </p:sp>
      <p:sp>
        <p:nvSpPr>
          <p:cNvPr id="7" name="Content Placeholder 6">
            <a:extLst>
              <a:ext uri="{FF2B5EF4-FFF2-40B4-BE49-F238E27FC236}">
                <a16:creationId xmlns:a16="http://schemas.microsoft.com/office/drawing/2014/main" id="{EAA4A036-3EAD-12C3-2F59-E4196911ACD8}"/>
              </a:ext>
            </a:extLst>
          </p:cNvPr>
          <p:cNvSpPr>
            <a:spLocks noGrp="1"/>
          </p:cNvSpPr>
          <p:nvPr>
            <p:ph type="body" sz="quarter" idx="18"/>
          </p:nvPr>
        </p:nvSpPr>
        <p:spPr/>
        <p:txBody>
          <a:bodyPr/>
          <a:lstStyle/>
          <a:p>
            <a:r>
              <a:rPr lang="en-AU" dirty="0"/>
              <a:t>Definition</a:t>
            </a:r>
          </a:p>
        </p:txBody>
      </p:sp>
      <p:sp>
        <p:nvSpPr>
          <p:cNvPr id="6" name="Text Placeholder 5">
            <a:extLst>
              <a:ext uri="{FF2B5EF4-FFF2-40B4-BE49-F238E27FC236}">
                <a16:creationId xmlns:a16="http://schemas.microsoft.com/office/drawing/2014/main" id="{F954F423-BFDD-B2BA-0C0F-C4B0D296E088}"/>
              </a:ext>
            </a:extLst>
          </p:cNvPr>
          <p:cNvSpPr>
            <a:spLocks noGrp="1"/>
          </p:cNvSpPr>
          <p:nvPr>
            <p:ph type="body" sz="quarter" idx="17"/>
          </p:nvPr>
        </p:nvSpPr>
        <p:spPr/>
        <p:txBody>
          <a:bodyPr/>
          <a:lstStyle/>
          <a:p>
            <a:r>
              <a:rPr lang="en-AU" dirty="0">
                <a:latin typeface="Arial"/>
                <a:cs typeface="Arial"/>
              </a:rPr>
              <a:t>Symbolism</a:t>
            </a:r>
            <a:r>
              <a:rPr lang="en-AU" dirty="0">
                <a:solidFill>
                  <a:srgbClr val="22272B"/>
                </a:solidFill>
                <a:latin typeface="Arial"/>
                <a:ea typeface="Calibri"/>
                <a:cs typeface="Arial"/>
              </a:rPr>
              <a:t> refers to a </a:t>
            </a:r>
            <a:r>
              <a:rPr lang="en-US" dirty="0">
                <a:solidFill>
                  <a:srgbClr val="22272B"/>
                </a:solidFill>
                <a:latin typeface="Arial"/>
                <a:ea typeface="Calibri"/>
                <a:cs typeface="Arial"/>
              </a:rPr>
              <a:t>word or concrete object that represents something else, especially an object representing something that is abstract.</a:t>
            </a:r>
            <a:endParaRPr lang="en-AU" dirty="0">
              <a:solidFill>
                <a:srgbClr val="22272B"/>
              </a:solidFill>
              <a:latin typeface="Arial"/>
            </a:endParaRPr>
          </a:p>
          <a:p>
            <a:endParaRPr lang="en-AU" dirty="0"/>
          </a:p>
        </p:txBody>
      </p:sp>
    </p:spTree>
    <p:extLst>
      <p:ext uri="{BB962C8B-B14F-4D97-AF65-F5344CB8AC3E}">
        <p14:creationId xmlns:p14="http://schemas.microsoft.com/office/powerpoint/2010/main" val="139203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097DA2-00CE-1221-97C4-34C75D3ADE45}"/>
              </a:ext>
            </a:extLst>
          </p:cNvPr>
          <p:cNvSpPr>
            <a:spLocks noGrp="1"/>
          </p:cNvSpPr>
          <p:nvPr>
            <p:ph type="title"/>
          </p:nvPr>
        </p:nvSpPr>
        <p:spPr/>
        <p:txBody>
          <a:bodyPr/>
          <a:lstStyle/>
          <a:p>
            <a:r>
              <a:rPr lang="en-AU" dirty="0">
                <a:latin typeface="Arial"/>
                <a:cs typeface="Arial"/>
              </a:rPr>
              <a:t>Symbolism (2)</a:t>
            </a:r>
            <a:endParaRPr lang="en-AU" dirty="0"/>
          </a:p>
        </p:txBody>
      </p:sp>
      <p:sp>
        <p:nvSpPr>
          <p:cNvPr id="4" name="Text Placeholder 3">
            <a:extLst>
              <a:ext uri="{FF2B5EF4-FFF2-40B4-BE49-F238E27FC236}">
                <a16:creationId xmlns:a16="http://schemas.microsoft.com/office/drawing/2014/main" id="{6AF455D4-3B00-D882-BC27-B56E3CE37DC2}"/>
              </a:ext>
            </a:extLst>
          </p:cNvPr>
          <p:cNvSpPr>
            <a:spLocks noGrp="1"/>
          </p:cNvSpPr>
          <p:nvPr>
            <p:ph type="body" sz="quarter" idx="18"/>
          </p:nvPr>
        </p:nvSpPr>
        <p:spPr/>
        <p:txBody>
          <a:bodyPr/>
          <a:lstStyle/>
          <a:p>
            <a:r>
              <a:rPr lang="en-AU" dirty="0">
                <a:latin typeface="Arial"/>
                <a:cs typeface="Arial"/>
              </a:rPr>
              <a:t>Modelled practice</a:t>
            </a:r>
            <a:endParaRPr lang="en-AU" dirty="0"/>
          </a:p>
        </p:txBody>
      </p:sp>
      <p:sp>
        <p:nvSpPr>
          <p:cNvPr id="5" name="Content Placeholder 4">
            <a:extLst>
              <a:ext uri="{FF2B5EF4-FFF2-40B4-BE49-F238E27FC236}">
                <a16:creationId xmlns:a16="http://schemas.microsoft.com/office/drawing/2014/main" id="{7BE0CCC6-8CC3-E7F0-E20C-EF9E5390C927}"/>
              </a:ext>
            </a:extLst>
          </p:cNvPr>
          <p:cNvSpPr>
            <a:spLocks noGrp="1"/>
          </p:cNvSpPr>
          <p:nvPr>
            <p:ph sz="quarter" idx="19"/>
          </p:nvPr>
        </p:nvSpPr>
        <p:spPr>
          <a:xfrm>
            <a:off x="360363" y="1562471"/>
            <a:ext cx="5202237" cy="4385631"/>
          </a:xfrm>
        </p:spPr>
        <p:txBody>
          <a:bodyPr/>
          <a:lstStyle/>
          <a:p>
            <a:pPr>
              <a:lnSpc>
                <a:spcPct val="100000"/>
              </a:lnSpc>
              <a:spcAft>
                <a:spcPts val="0"/>
              </a:spcAft>
            </a:pPr>
            <a:r>
              <a:rPr lang="en-US" dirty="0">
                <a:solidFill>
                  <a:srgbClr val="000000"/>
                </a:solidFill>
                <a:latin typeface="Arial"/>
                <a:cs typeface="Arial"/>
              </a:rPr>
              <a:t>Hearts make us think of ...</a:t>
            </a:r>
            <a:endParaRPr lang="en-US" dirty="0">
              <a:solidFill>
                <a:srgbClr val="000000"/>
              </a:solidFill>
            </a:endParaRPr>
          </a:p>
          <a:p>
            <a:endParaRPr lang="en-AU" dirty="0"/>
          </a:p>
        </p:txBody>
      </p:sp>
      <p:pic>
        <p:nvPicPr>
          <p:cNvPr id="7" name="Picture Placeholder 6" descr="A group of red heart balloons in the sky">
            <a:extLst>
              <a:ext uri="{FF2B5EF4-FFF2-40B4-BE49-F238E27FC236}">
                <a16:creationId xmlns:a16="http://schemas.microsoft.com/office/drawing/2014/main" id="{49085DE5-D3D4-947C-ADB9-7E194F8AFE25}"/>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5976962" y="1559637"/>
            <a:ext cx="5507038" cy="4313010"/>
          </a:xfrm>
          <a:prstGeom prst="rect">
            <a:avLst/>
          </a:prstGeom>
        </p:spPr>
      </p:pic>
      <p:sp>
        <p:nvSpPr>
          <p:cNvPr id="10" name="TextBox 9" descr="Photo of red heart balloons in the sky">
            <a:extLst>
              <a:ext uri="{FF2B5EF4-FFF2-40B4-BE49-F238E27FC236}">
                <a16:creationId xmlns:a16="http://schemas.microsoft.com/office/drawing/2014/main" id="{451DFBA7-2117-4C5C-B189-208FE06F5452}"/>
              </a:ext>
            </a:extLst>
          </p:cNvPr>
          <p:cNvSpPr txBox="1"/>
          <p:nvPr/>
        </p:nvSpPr>
        <p:spPr>
          <a:xfrm>
            <a:off x="5900057" y="5948102"/>
            <a:ext cx="6097978"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hlinkClick r:id="rId4"/>
              </a:rPr>
              <a:t>Image</a:t>
            </a:r>
            <a:r>
              <a:rPr lang="en-US" sz="1000" dirty="0">
                <a:latin typeface="Arial" panose="020B0604020202020204" pitchFamily="34" charset="0"/>
                <a:cs typeface="Arial" panose="020B0604020202020204" pitchFamily="34" charset="0"/>
              </a:rPr>
              <a:t> by </a:t>
            </a:r>
            <a:r>
              <a:rPr lang="en-US" sz="1000" dirty="0">
                <a:latin typeface="Arial" panose="020B0604020202020204" pitchFamily="34" charset="0"/>
                <a:cs typeface="Arial" panose="020B0604020202020204" pitchFamily="34" charset="0"/>
                <a:hlinkClick r:id="rId5"/>
              </a:rPr>
              <a:t>Michael </a:t>
            </a:r>
            <a:r>
              <a:rPr lang="en-US" sz="1000" dirty="0" err="1">
                <a:latin typeface="Arial" panose="020B0604020202020204" pitchFamily="34" charset="0"/>
                <a:cs typeface="Arial" panose="020B0604020202020204" pitchFamily="34" charset="0"/>
                <a:hlinkClick r:id="rId5"/>
              </a:rPr>
              <a:t>Schaffler</a:t>
            </a:r>
            <a:r>
              <a:rPr lang="en-US" sz="1000" dirty="0">
                <a:latin typeface="Arial" panose="020B0604020202020204" pitchFamily="34" charset="0"/>
                <a:cs typeface="Arial" panose="020B0604020202020204" pitchFamily="34" charset="0"/>
              </a:rPr>
              <a:t> is licensed under </a:t>
            </a:r>
            <a:r>
              <a:rPr lang="en-US" sz="1000" dirty="0">
                <a:latin typeface="Arial" panose="020B0604020202020204" pitchFamily="34" charset="0"/>
                <a:cs typeface="Arial" panose="020B0604020202020204" pitchFamily="34" charset="0"/>
                <a:hlinkClick r:id="rId6"/>
              </a:rPr>
              <a:t>Unsplash License</a:t>
            </a:r>
            <a:r>
              <a:rPr lang="en-US" sz="1000" dirty="0">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E1ECC8E8-B88E-4DB2-432B-A875A6C5508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dirty="0"/>
          </a:p>
        </p:txBody>
      </p:sp>
    </p:spTree>
    <p:extLst>
      <p:ext uri="{BB962C8B-B14F-4D97-AF65-F5344CB8AC3E}">
        <p14:creationId xmlns:p14="http://schemas.microsoft.com/office/powerpoint/2010/main" val="305837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8" id="{5B7CFD80-9B3F-274A-83E4-7C2C4402A121}" vid="{8F029A35-CC8A-F847-83C7-786F3DC187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3419</Words>
  <Application>Microsoft Office PowerPoint</Application>
  <PresentationFormat>Widescreen</PresentationFormat>
  <Paragraphs>303</Paragraphs>
  <Slides>31</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Times New Roman</vt:lpstr>
      <vt:lpstr>Arial,Sans-Serif</vt:lpstr>
      <vt:lpstr>Public Sans Light</vt:lpstr>
      <vt:lpstr>Segoe UI Emoji</vt:lpstr>
      <vt:lpstr>Arial</vt:lpstr>
      <vt:lpstr>Public Sans</vt:lpstr>
      <vt:lpstr>Public Sans ExtraBold</vt:lpstr>
      <vt:lpstr>Public Sans SemiBold</vt:lpstr>
      <vt:lpstr>Calibri</vt:lpstr>
      <vt:lpstr>1_NSWG Corporate</vt:lpstr>
      <vt:lpstr>Instructions for use</vt:lpstr>
      <vt:lpstr>Phase 1 – identifying key visual features – PowerPoint</vt:lpstr>
      <vt:lpstr>Lessons</vt:lpstr>
      <vt:lpstr>Sharing learning intentions and success criteria</vt:lpstr>
      <vt:lpstr>Learning intentions and success criteria</vt:lpstr>
      <vt:lpstr>Gradual release of responsibility </vt:lpstr>
      <vt:lpstr>Symbolism</vt:lpstr>
      <vt:lpstr>Symbolism (1)</vt:lpstr>
      <vt:lpstr>Symbolism (2)</vt:lpstr>
      <vt:lpstr>Symbolism (3)</vt:lpstr>
      <vt:lpstr>Juxtaposition</vt:lpstr>
      <vt:lpstr>Juxtaposition (1)</vt:lpstr>
      <vt:lpstr>Juxtaposition (2)</vt:lpstr>
      <vt:lpstr>Juxtaposition (3)</vt:lpstr>
      <vt:lpstr>Salience</vt:lpstr>
      <vt:lpstr>Salience (1)</vt:lpstr>
      <vt:lpstr>Salience (2)</vt:lpstr>
      <vt:lpstr>Salience (3)</vt:lpstr>
      <vt:lpstr>Salience (4)</vt:lpstr>
      <vt:lpstr>Colour palette</vt:lpstr>
      <vt:lpstr>Colour palette (1)</vt:lpstr>
      <vt:lpstr>Colour palette (2)</vt:lpstr>
      <vt:lpstr>Colour palette (3)</vt:lpstr>
      <vt:lpstr>Colour palette (4)</vt:lpstr>
      <vt:lpstr>Layout</vt:lpstr>
      <vt:lpstr>Layout (1)</vt:lpstr>
      <vt:lpstr>Layout (2)</vt:lpstr>
      <vt:lpstr>Layout (3)</vt:lpstr>
      <vt:lpstr>References (1)</vt:lpstr>
      <vt:lpstr>References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Identifying key visual features – Phase 1</dc:title>
  <dc:creator>NSW Department of Education</dc:creator>
  <dcterms:created xsi:type="dcterms:W3CDTF">2024-11-01T03:34:52Z</dcterms:created>
  <dcterms:modified xsi:type="dcterms:W3CDTF">2024-11-01T03:35:40Z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2024-11-01T03:35:38Z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dbed3abf-764a-43e6-a197-e261f1525972</vt:lpwstr>
  </property>
  <property fmtid="{D5CDD505-2E9C-101B-9397-08002B2CF9AE}" pid="8" name="MSIP_Label_b603dfd7-d93a-4381-a340-2995d8282205_ContentBits">
    <vt:lpwstr>0</vt:lpwstr>
  </property>
</Properties>
</file>