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4" r:id="rId1"/>
  </p:sldMasterIdLst>
  <p:notesMasterIdLst>
    <p:notesMasterId r:id="rId44"/>
  </p:notesMasterIdLst>
  <p:handoutMasterIdLst>
    <p:handoutMasterId r:id="rId45"/>
  </p:handoutMasterIdLst>
  <p:sldIdLst>
    <p:sldId id="26468" r:id="rId2"/>
    <p:sldId id="266" r:id="rId3"/>
    <p:sldId id="26359" r:id="rId4"/>
    <p:sldId id="26432" r:id="rId5"/>
    <p:sldId id="26383" r:id="rId6"/>
    <p:sldId id="289" r:id="rId7"/>
    <p:sldId id="26452" r:id="rId8"/>
    <p:sldId id="26405" r:id="rId9"/>
    <p:sldId id="26443" r:id="rId10"/>
    <p:sldId id="26450" r:id="rId11"/>
    <p:sldId id="26410" r:id="rId12"/>
    <p:sldId id="26375" r:id="rId13"/>
    <p:sldId id="26467" r:id="rId14"/>
    <p:sldId id="26444" r:id="rId15"/>
    <p:sldId id="26445" r:id="rId16"/>
    <p:sldId id="26412" r:id="rId17"/>
    <p:sldId id="26398" r:id="rId18"/>
    <p:sldId id="26446" r:id="rId19"/>
    <p:sldId id="26447" r:id="rId20"/>
    <p:sldId id="26448" r:id="rId21"/>
    <p:sldId id="26393" r:id="rId22"/>
    <p:sldId id="26424" r:id="rId23"/>
    <p:sldId id="26425" r:id="rId24"/>
    <p:sldId id="26466" r:id="rId25"/>
    <p:sldId id="26456" r:id="rId26"/>
    <p:sldId id="26451" r:id="rId27"/>
    <p:sldId id="26399" r:id="rId28"/>
    <p:sldId id="26453" r:id="rId29"/>
    <p:sldId id="26458" r:id="rId30"/>
    <p:sldId id="26459" r:id="rId31"/>
    <p:sldId id="26460" r:id="rId32"/>
    <p:sldId id="26461" r:id="rId33"/>
    <p:sldId id="26462" r:id="rId34"/>
    <p:sldId id="26463" r:id="rId35"/>
    <p:sldId id="26426" r:id="rId36"/>
    <p:sldId id="26427" r:id="rId37"/>
    <p:sldId id="26464" r:id="rId38"/>
    <p:sldId id="26465" r:id="rId39"/>
    <p:sldId id="26394" r:id="rId40"/>
    <p:sldId id="26457" r:id="rId41"/>
    <p:sldId id="360" r:id="rId42"/>
    <p:sldId id="361" r:id="rId43"/>
  </p:sldIdLst>
  <p:sldSz cx="12192000" cy="6858000"/>
  <p:notesSz cx="6858000" cy="9144000"/>
  <p:embeddedFontLst>
    <p:embeddedFont>
      <p:font typeface="Public Sans" pitchFamily="2" charset="0"/>
      <p:regular r:id="rId46"/>
      <p:bold r:id="rId47"/>
      <p:italic r:id="rId48"/>
      <p:boldItalic r:id="rId49"/>
    </p:embeddedFont>
    <p:embeddedFont>
      <p:font typeface="Public Sans Light" pitchFamily="2" charset="0"/>
      <p:regular r:id="rId50"/>
      <p:italic r:id="rId51"/>
    </p:embeddedFont>
    <p:embeddedFont>
      <p:font typeface="Source Sans Pro" panose="020B0503030403020204" pitchFamily="34" charset="0"/>
      <p:regular r:id="rId52"/>
      <p:bold r:id="rId53"/>
      <p:italic r:id="rId54"/>
      <p:boldItalic r:id="rId5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468"/>
          </p14:sldIdLst>
        </p14:section>
        <p14:section name="Slide templates" id="{D5A8010D-981F-43AA-A0D6-182EC53CAA84}">
          <p14:sldIdLst>
            <p14:sldId id="266"/>
            <p14:sldId id="26359"/>
            <p14:sldId id="26432"/>
            <p14:sldId id="26383"/>
            <p14:sldId id="289"/>
            <p14:sldId id="26452"/>
            <p14:sldId id="26405"/>
            <p14:sldId id="26443"/>
            <p14:sldId id="26450"/>
            <p14:sldId id="26410"/>
            <p14:sldId id="26375"/>
            <p14:sldId id="26467"/>
            <p14:sldId id="26444"/>
            <p14:sldId id="26445"/>
            <p14:sldId id="26412"/>
            <p14:sldId id="26398"/>
            <p14:sldId id="26446"/>
            <p14:sldId id="26447"/>
            <p14:sldId id="26448"/>
            <p14:sldId id="26393"/>
            <p14:sldId id="26424"/>
            <p14:sldId id="26425"/>
            <p14:sldId id="26466"/>
            <p14:sldId id="26456"/>
            <p14:sldId id="26451"/>
            <p14:sldId id="26399"/>
            <p14:sldId id="26453"/>
            <p14:sldId id="26458"/>
            <p14:sldId id="26459"/>
            <p14:sldId id="26460"/>
            <p14:sldId id="26461"/>
            <p14:sldId id="26462"/>
            <p14:sldId id="26463"/>
            <p14:sldId id="26426"/>
            <p14:sldId id="26427"/>
            <p14:sldId id="26464"/>
            <p14:sldId id="26465"/>
            <p14:sldId id="26394"/>
            <p14:sldId id="26457"/>
            <p14:sldId id="360"/>
            <p14:sldId id="361"/>
          </p14:sldIdLst>
        </p14:section>
        <p14:section name="Assets" id="{ACCADEBA-79DB-4F18-8F19-E4DF86159DFB}">
          <p14:sldIdLst/>
        </p14:section>
        <p14:section name="References &amp; copyright" id="{DBC31484-F5F8-4CB1-8DB4-A562A9780899}">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B51458"/>
    <a:srgbClr val="00ACC2"/>
    <a:srgbClr val="64BB47"/>
    <a:srgbClr val="E5F7FC"/>
    <a:srgbClr val="FBDBE7"/>
    <a:srgbClr val="FFFFFF"/>
    <a:srgbClr val="EDF9E0"/>
    <a:srgbClr val="63E2EF"/>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1"/>
    <p:restoredTop sz="84988" autoAdjust="0"/>
  </p:normalViewPr>
  <p:slideViewPr>
    <p:cSldViewPr snapToGrid="0">
      <p:cViewPr varScale="1">
        <p:scale>
          <a:sx n="90" d="100"/>
          <a:sy n="90" d="100"/>
        </p:scale>
        <p:origin x="1428" y="9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 </a:t>
            </a:r>
            <a:r>
              <a:rPr lang="en-US" b="0"/>
              <a:t>overview of lessons</a:t>
            </a:r>
            <a:endParaRPr lang="en-AU" b="1"/>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dirty="0">
                <a:latin typeface="Public Sans"/>
              </a:rPr>
              <a:t>students should read the sample text. Work with the students to determine: Use think aloud strategies to model how to unpack this description of the character and how </a:t>
            </a:r>
            <a:r>
              <a:rPr lang="en-US" dirty="0" err="1">
                <a:latin typeface="Public Sans"/>
              </a:rPr>
              <a:t>characterisation</a:t>
            </a:r>
            <a:r>
              <a:rPr lang="en-US" dirty="0">
                <a:latin typeface="Public Sans"/>
              </a:rPr>
              <a:t> is built – For example, what do we know about the character from the language used?</a:t>
            </a:r>
          </a:p>
          <a:p>
            <a:endParaRPr lang="en-US" dirty="0">
              <a:latin typeface="Public Sans"/>
            </a:endParaRPr>
          </a:p>
          <a:p>
            <a:pPr marL="342900" indent="-342900">
              <a:buFont typeface="+mj-lt"/>
              <a:buAutoNum type="arabicPeriod"/>
            </a:pPr>
            <a:r>
              <a:rPr lang="en-US" dirty="0">
                <a:latin typeface="Public Sans"/>
              </a:rPr>
              <a:t>Who is the character?</a:t>
            </a:r>
          </a:p>
          <a:p>
            <a:pPr marL="342900" indent="-342900">
              <a:buFont typeface="+mj-lt"/>
              <a:buAutoNum type="arabicPeriod"/>
            </a:pPr>
            <a:r>
              <a:rPr lang="en-US" dirty="0">
                <a:latin typeface="Public Sans"/>
              </a:rPr>
              <a:t>What does the red text tell us about the character?</a:t>
            </a:r>
          </a:p>
          <a:p>
            <a:pPr marL="342900" indent="-342900">
              <a:buFont typeface="+mj-lt"/>
              <a:buAutoNum type="arabicPeriod"/>
            </a:pPr>
            <a:r>
              <a:rPr lang="en-US" dirty="0">
                <a:latin typeface="Public Sans"/>
              </a:rPr>
              <a:t>What does the dark blue text tell us about the character?</a:t>
            </a:r>
          </a:p>
          <a:p>
            <a:pPr marL="342900" indent="-342900">
              <a:buFont typeface="+mj-lt"/>
              <a:buAutoNum type="arabicPeriod"/>
            </a:pPr>
            <a:r>
              <a:rPr lang="en-US" dirty="0">
                <a:latin typeface="Public Sans"/>
              </a:rPr>
              <a:t>What does the light blue text tell us about the character?</a:t>
            </a:r>
          </a:p>
          <a:p>
            <a:pPr marL="342900" indent="-342900">
              <a:buFont typeface="+mj-lt"/>
              <a:buAutoNum type="arabicPeriod"/>
            </a:pPr>
            <a:endParaRPr lang="en-US" dirty="0">
              <a:latin typeface="Public Sans"/>
            </a:endParaRPr>
          </a:p>
          <a:p>
            <a:pPr marL="0" indent="0">
              <a:buFont typeface="+mj-lt"/>
              <a:buNone/>
            </a:pPr>
            <a:r>
              <a:rPr lang="en-US" b="1" dirty="0">
                <a:latin typeface="Public Sans"/>
              </a:rPr>
              <a:t>Click </a:t>
            </a:r>
            <a:r>
              <a:rPr lang="en-US" dirty="0">
                <a:latin typeface="Public Sans"/>
              </a:rPr>
              <a:t>forward and the modelled response will show on the slide. Spend some time working through the model text. Did they answer the questions correctly? </a:t>
            </a:r>
          </a:p>
          <a:p>
            <a:pPr marL="0" indent="0">
              <a:buFont typeface="+mj-lt"/>
              <a:buNone/>
            </a:pPr>
            <a:r>
              <a:rPr lang="en-US" dirty="0">
                <a:latin typeface="Public Sans"/>
              </a:rPr>
              <a:t>This is a good opportunity to review </a:t>
            </a:r>
            <a:r>
              <a:rPr lang="en-US" b="1" dirty="0">
                <a:latin typeface="Public Sans"/>
              </a:rPr>
              <a:t>EN4-ECA-01 </a:t>
            </a:r>
            <a:r>
              <a:rPr lang="en-AU" b="1" i="0" dirty="0">
                <a:effectLst/>
                <a:highlight>
                  <a:srgbClr val="FFFFFF"/>
                </a:highlight>
                <a:latin typeface="Public Sans" pitchFamily="2" charset="0"/>
              </a:rPr>
              <a:t>Sentence-level grammar and punctuation</a:t>
            </a:r>
            <a:r>
              <a:rPr lang="en-US" b="1" i="0" dirty="0">
                <a:effectLst/>
                <a:highlight>
                  <a:srgbClr val="FFFFFF"/>
                </a:highlight>
                <a:latin typeface="Public Sans"/>
              </a:rPr>
              <a:t>. </a:t>
            </a:r>
            <a:r>
              <a:rPr lang="en-US" b="0" i="0" dirty="0">
                <a:effectLst/>
                <a:highlight>
                  <a:srgbClr val="FFFFFF"/>
                </a:highlight>
                <a:latin typeface="Public Sans"/>
              </a:rPr>
              <a:t>The following content points could be revised:</a:t>
            </a:r>
          </a:p>
          <a:p>
            <a:pPr marL="285750" indent="-285750">
              <a:buFont typeface="Arial" panose="020B0604020202020204" pitchFamily="34" charset="0"/>
              <a:buChar char="•"/>
            </a:pPr>
            <a:r>
              <a:rPr lang="en-AU" b="0" dirty="0">
                <a:latin typeface="Public Sans"/>
              </a:rPr>
              <a:t>Make choices about sentence structure or length by constructing a variety of simple, compound and complex sentences for purpose</a:t>
            </a:r>
          </a:p>
          <a:p>
            <a:pPr marL="285750" indent="-285750">
              <a:buFont typeface="Arial" panose="020B0604020202020204" pitchFamily="34" charset="0"/>
              <a:buChar char="•"/>
            </a:pPr>
            <a:r>
              <a:rPr lang="en-AU" b="0" dirty="0">
                <a:latin typeface="Public Sans"/>
              </a:rPr>
              <a:t>Compose complex sentences using embedded adjectival clauses and appropriate placement of adverbial clauses</a:t>
            </a:r>
          </a:p>
          <a:p>
            <a:pPr marL="285750" indent="-285750">
              <a:buFont typeface="Arial" panose="020B0604020202020204" pitchFamily="34" charset="0"/>
              <a:buChar char="•"/>
            </a:pPr>
            <a:r>
              <a:rPr lang="en-AU" b="0" dirty="0">
                <a:latin typeface="Public Sans"/>
              </a:rPr>
              <a:t>Use a range of linking devices to create cohesion between ideas</a:t>
            </a:r>
          </a:p>
          <a:p>
            <a:pPr marL="285750" indent="-285750">
              <a:buFont typeface="Arial" panose="020B0604020202020204" pitchFamily="34" charset="0"/>
              <a:buChar char="•"/>
            </a:pPr>
            <a:r>
              <a:rPr lang="en-AU" b="0" dirty="0">
                <a:latin typeface="Public Sans"/>
              </a:rPr>
              <a:t>Use pronouns consistently and appropriately to maintain cohesion, context and purpose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effectLst/>
                <a:highlight>
                  <a:srgbClr val="FFFFFF"/>
                </a:highlight>
                <a:latin typeface="Public Sans" pitchFamily="2" charset="0"/>
              </a:rPr>
              <a:t>Experiment with applying a wide range of punctuation to support clarity and meaning, and to control pace and reader response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70648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dirty="0"/>
              <a:t>students are guided to determine the character and the aspects that help the reader determine who it is. The teacher reads the description to the class. They are asked if they know who the character is. (Piglet!)</a:t>
            </a:r>
          </a:p>
          <a:p>
            <a:r>
              <a:rPr lang="en-US" dirty="0"/>
              <a:t>They identify words and phrases that help us to determine this – physical description, clothing, location. What do we know about the character from this description? </a:t>
            </a:r>
          </a:p>
          <a:p>
            <a:r>
              <a:rPr lang="en-US" dirty="0"/>
              <a:t>This can be extended by asking students to consider what others think of the character.</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88221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consider their own example of a character and write a paragraph about them without saying who they are. Students could be assigned pairs to brainstorm a list of commonly known texts. They write a description of the character and swap their description with their peer, who tries to identify the character. This relies of shared knowledge of the text, so may require some guidance to both members of the pair. They swap their description with a peer, who tries to identify the character. They discuss how they worked out who it was in a Think Pair Share.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75137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17106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dirty="0">
                <a:latin typeface="Public Sans"/>
              </a:rPr>
              <a:t>students should read the sample text from </a:t>
            </a:r>
            <a:r>
              <a:rPr lang="en-US" i="1" dirty="0">
                <a:latin typeface="Arial"/>
                <a:cs typeface="Arial"/>
              </a:rPr>
              <a:t>The Wonderful Wizard of Oz</a:t>
            </a:r>
            <a:r>
              <a:rPr lang="en-US" dirty="0">
                <a:latin typeface="Arial"/>
                <a:cs typeface="Arial"/>
              </a:rPr>
              <a:t>. Use think aloud strategies to w</a:t>
            </a:r>
            <a:r>
              <a:rPr lang="en-US" dirty="0">
                <a:latin typeface="Public Sans"/>
              </a:rPr>
              <a:t>ork with the students to determine:</a:t>
            </a:r>
          </a:p>
          <a:p>
            <a:pPr marL="342900" indent="-342900">
              <a:buFont typeface="+mj-lt"/>
              <a:buAutoNum type="arabicPeriod"/>
            </a:pPr>
            <a:r>
              <a:rPr lang="en-US" dirty="0">
                <a:latin typeface="Public Sans"/>
              </a:rPr>
              <a:t>Where is the setting?</a:t>
            </a:r>
          </a:p>
          <a:p>
            <a:pPr marL="342900" indent="-342900">
              <a:buFont typeface="+mj-lt"/>
              <a:buAutoNum type="arabicPeriod"/>
            </a:pPr>
            <a:r>
              <a:rPr lang="en-US" dirty="0">
                <a:latin typeface="Public Sans"/>
              </a:rPr>
              <a:t>What does the red text tell us about the setting?</a:t>
            </a:r>
          </a:p>
          <a:p>
            <a:pPr marL="342900" indent="-342900">
              <a:buFont typeface="+mj-lt"/>
              <a:buAutoNum type="arabicPeriod"/>
            </a:pPr>
            <a:r>
              <a:rPr lang="en-US" dirty="0">
                <a:latin typeface="Public Sans"/>
              </a:rPr>
              <a:t>What does the dark blue text tell us about the setting?</a:t>
            </a:r>
          </a:p>
          <a:p>
            <a:pPr marL="342900" indent="-342900">
              <a:buFont typeface="+mj-lt"/>
              <a:buAutoNum type="arabicPeriod"/>
            </a:pPr>
            <a:endParaRPr lang="en-US" dirty="0">
              <a:latin typeface="Public Sans"/>
            </a:endParaRPr>
          </a:p>
          <a:p>
            <a:pPr marL="0" indent="0">
              <a:buFont typeface="+mj-lt"/>
              <a:buNone/>
            </a:pPr>
            <a:r>
              <a:rPr lang="en-US" b="1" dirty="0">
                <a:latin typeface="Public Sans"/>
              </a:rPr>
              <a:t>Click </a:t>
            </a:r>
            <a:r>
              <a:rPr lang="en-US" dirty="0">
                <a:latin typeface="Public Sans"/>
              </a:rPr>
              <a:t>forward and the modelled response will show on the slide. Spend some time working through the model text. Did they answer the questions correctly? </a:t>
            </a:r>
          </a:p>
          <a:p>
            <a:pPr marL="0" indent="0">
              <a:buFont typeface="+mj-lt"/>
              <a:buNone/>
            </a:pPr>
            <a:r>
              <a:rPr lang="en-US" dirty="0">
                <a:latin typeface="Public Sans"/>
              </a:rPr>
              <a:t>This is a good opportunity to review </a:t>
            </a:r>
            <a:r>
              <a:rPr lang="en-US" b="1" dirty="0">
                <a:latin typeface="Public Sans"/>
              </a:rPr>
              <a:t>EN4-ECA-01</a:t>
            </a:r>
            <a:r>
              <a:rPr lang="en-AU" b="1" i="0" dirty="0">
                <a:effectLst/>
                <a:highlight>
                  <a:srgbClr val="FFFFFF"/>
                </a:highlight>
                <a:latin typeface="Public Sans" pitchFamily="2" charset="0"/>
              </a:rPr>
              <a:t>Sentence-level grammar and punctuation</a:t>
            </a:r>
            <a:r>
              <a:rPr lang="en-US" b="1" i="0" dirty="0">
                <a:effectLst/>
                <a:highlight>
                  <a:srgbClr val="FFFFFF"/>
                </a:highlight>
                <a:latin typeface="Public Sans"/>
              </a:rPr>
              <a:t>. </a:t>
            </a:r>
            <a:r>
              <a:rPr lang="en-US" b="0" i="0" dirty="0">
                <a:effectLst/>
                <a:highlight>
                  <a:srgbClr val="FFFFFF"/>
                </a:highlight>
                <a:latin typeface="Public Sans"/>
              </a:rPr>
              <a:t>The following content points could be revised:</a:t>
            </a:r>
          </a:p>
          <a:p>
            <a:pPr marL="285750" indent="-285750">
              <a:buFont typeface="Arial" panose="020B0604020202020204" pitchFamily="34" charset="0"/>
              <a:buChar char="•"/>
            </a:pPr>
            <a:r>
              <a:rPr lang="en-AU" b="0" dirty="0">
                <a:latin typeface="Public Sans"/>
              </a:rPr>
              <a:t>Compose complex sentences using embedded adjectival clauses and appropriate placement of adverbial clauses</a:t>
            </a:r>
          </a:p>
          <a:p>
            <a:pPr marL="285750" indent="-285750">
              <a:buFont typeface="Arial" panose="020B0604020202020204" pitchFamily="34" charset="0"/>
              <a:buChar char="•"/>
            </a:pPr>
            <a:r>
              <a:rPr lang="en-AU" b="0" dirty="0">
                <a:latin typeface="Public Sans"/>
              </a:rPr>
              <a:t>Control and experiment with aspects of syntax, including agreement, prepositions, articles and conjunctions to shape precise meaning and develop personal expression</a:t>
            </a:r>
          </a:p>
          <a:p>
            <a:pPr marL="285750" indent="-285750">
              <a:buFont typeface="Arial" panose="020B0604020202020204" pitchFamily="34" charset="0"/>
              <a:buChar char="•"/>
            </a:pPr>
            <a:r>
              <a:rPr lang="en-AU" b="0" dirty="0">
                <a:latin typeface="Public Sans"/>
              </a:rPr>
              <a:t>Select appropriate noun groups for clarity or effect, including succinct noun groups for simplicity and elaborated noun groups for complexity</a:t>
            </a:r>
          </a:p>
          <a:p>
            <a:pPr marL="285750" indent="-285750" algn="l">
              <a:buFont typeface="Arial" panose="020B0604020202020204" pitchFamily="34" charset="0"/>
              <a:buChar char="•"/>
            </a:pPr>
            <a:r>
              <a:rPr lang="en-AU" b="0" i="0" dirty="0">
                <a:effectLst/>
                <a:highlight>
                  <a:srgbClr val="FFFFFF"/>
                </a:highlight>
                <a:latin typeface="Public Sans" pitchFamily="2" charset="0"/>
              </a:rPr>
              <a:t>Experiment with positioning adverbial phrases and clauses to clarify meaning or intention, and to modify the meaning of other clauses</a:t>
            </a:r>
          </a:p>
          <a:p>
            <a:pPr marL="285750" indent="-285750" algn="l">
              <a:buFont typeface="Arial" panose="020B0604020202020204" pitchFamily="34" charset="0"/>
              <a:buChar char="•"/>
            </a:pPr>
            <a:r>
              <a:rPr lang="en-AU" b="0" i="0" dirty="0">
                <a:effectLst/>
                <a:highlight>
                  <a:srgbClr val="FFFFFF"/>
                </a:highlight>
                <a:latin typeface="Public Sans" pitchFamily="2" charset="0"/>
              </a:rPr>
              <a:t>Use embedded adjectival clauses to expand on the subjects and objects of other clauses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2806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are guided to determine the aspects of setting that help the reader determine the setting. The teacher reads the description to the class. They are asked if they know where it is set. (Willy Wonka’s chocolate factory) </a:t>
            </a:r>
          </a:p>
          <a:p>
            <a:r>
              <a:rPr lang="en-AU" dirty="0"/>
              <a:t>They identify words and phrases that help us to determine this – description. </a:t>
            </a:r>
          </a:p>
          <a:p>
            <a:r>
              <a:rPr lang="en-US" dirty="0"/>
              <a:t>Can we determine how the character feels about the location from the description? Discuss.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8193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consider their own example of setting and write a paragraph about it. Students could be assigned pairs to brainstorm a list of commonly known texts. They write a description of the setting and swap their description with their peer, who tries to identify the setting. This relies on shared knowledge of the text, so may require some guidance to both members of the pair. They discuss how they worked out where it was in a Think Pair Share.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99745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US">
              <a:latin typeface="Public Sans"/>
            </a:endParaRPr>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299275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Public Sans"/>
              </a:rPr>
              <a:t>Teacher note: </a:t>
            </a:r>
            <a:r>
              <a:rPr lang="en-US">
                <a:latin typeface="Public Sans"/>
              </a:rPr>
              <a:t>explore the prompt questions with students to prepare them for determining the style of texts.</a:t>
            </a:r>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16489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dirty="0">
                <a:latin typeface="Public Sans"/>
              </a:rPr>
              <a:t>students should read the sample text. Work with the students to determine:</a:t>
            </a:r>
          </a:p>
          <a:p>
            <a:pPr marL="342900" indent="-342900">
              <a:buFont typeface="+mj-lt"/>
              <a:buAutoNum type="arabicPeriod"/>
            </a:pPr>
            <a:r>
              <a:rPr lang="en-US" dirty="0">
                <a:latin typeface="Public Sans"/>
              </a:rPr>
              <a:t>What is important about the words bolded in red?</a:t>
            </a:r>
          </a:p>
          <a:p>
            <a:pPr marL="342900" indent="-342900">
              <a:buFont typeface="+mj-lt"/>
              <a:buAutoNum type="arabicPeriod"/>
            </a:pPr>
            <a:r>
              <a:rPr lang="en-US" dirty="0">
                <a:latin typeface="Public Sans"/>
              </a:rPr>
              <a:t>Can they identify anything particular to this author’s writing style? (long run-on sentence)</a:t>
            </a:r>
          </a:p>
          <a:p>
            <a:pPr marL="342900" indent="-342900">
              <a:buFont typeface="+mj-lt"/>
              <a:buAutoNum type="arabicPeriod"/>
            </a:pPr>
            <a:endParaRPr lang="en-US" dirty="0">
              <a:latin typeface="Public Sans"/>
            </a:endParaRPr>
          </a:p>
          <a:p>
            <a:pPr marL="0" indent="0">
              <a:buFont typeface="+mj-lt"/>
              <a:buNone/>
            </a:pPr>
            <a:r>
              <a:rPr lang="en-US" dirty="0">
                <a:latin typeface="Public Sans"/>
              </a:rPr>
              <a:t>Click forward and the modelled response will show on the slide. Spend some time working through the model text. Did they answer the questions correctly? </a:t>
            </a:r>
          </a:p>
          <a:p>
            <a:pPr marL="0" indent="0">
              <a:buFont typeface="+mj-lt"/>
              <a:buNone/>
            </a:pPr>
            <a:endParaRPr lang="en-US" dirty="0">
              <a:latin typeface="Public Sans"/>
            </a:endParaRPr>
          </a:p>
          <a:p>
            <a:pPr marL="0" indent="0">
              <a:buFont typeface="+mj-lt"/>
              <a:buNone/>
            </a:pPr>
            <a:r>
              <a:rPr lang="en-US" dirty="0">
                <a:latin typeface="Public Sans"/>
              </a:rPr>
              <a:t>This is a good opportunity to review </a:t>
            </a:r>
            <a:r>
              <a:rPr lang="en-US" b="1" dirty="0">
                <a:latin typeface="Public Sans"/>
              </a:rPr>
              <a:t>EN4-ECA-01</a:t>
            </a:r>
            <a:r>
              <a:rPr lang="en-AU" b="1" i="0" dirty="0">
                <a:effectLst/>
                <a:highlight>
                  <a:srgbClr val="FFFFFF"/>
                </a:highlight>
                <a:latin typeface="Public Sans" pitchFamily="2" charset="0"/>
              </a:rPr>
              <a:t>Sentence-level grammar and punctuation</a:t>
            </a:r>
            <a:r>
              <a:rPr lang="en-US" b="1" i="0" dirty="0">
                <a:effectLst/>
                <a:highlight>
                  <a:srgbClr val="FFFFFF"/>
                </a:highlight>
                <a:latin typeface="Public Sans"/>
              </a:rPr>
              <a:t>. </a:t>
            </a:r>
            <a:r>
              <a:rPr lang="en-US" b="0" i="0" dirty="0">
                <a:effectLst/>
                <a:highlight>
                  <a:srgbClr val="FFFFFF"/>
                </a:highlight>
                <a:latin typeface="Public Sans"/>
              </a:rPr>
              <a:t>The following content points could be revised:</a:t>
            </a:r>
          </a:p>
          <a:p>
            <a:pPr marL="285750" indent="-285750">
              <a:buFont typeface="Arial" panose="020B0604020202020204" pitchFamily="34" charset="0"/>
              <a:buChar char="•"/>
            </a:pPr>
            <a:r>
              <a:rPr lang="en-AU" b="0" dirty="0">
                <a:latin typeface="Public Sans"/>
              </a:rPr>
              <a:t>Make choices about sentence structure or length by constructing a variety of simple, compound and complex sentences for purpose</a:t>
            </a:r>
          </a:p>
          <a:p>
            <a:pPr marL="285750" indent="-285750">
              <a:buFont typeface="Arial" panose="020B0604020202020204" pitchFamily="34" charset="0"/>
              <a:buChar char="•"/>
            </a:pPr>
            <a:r>
              <a:rPr lang="en-AU" b="0" dirty="0">
                <a:latin typeface="Public Sans"/>
              </a:rPr>
              <a:t>Use pronouns consistently and appropriately to maintain cohesion, context and purpose</a:t>
            </a:r>
          </a:p>
          <a:p>
            <a:pPr marL="285750" indent="-285750">
              <a:buFont typeface="Arial" panose="020B0604020202020204" pitchFamily="34" charset="0"/>
              <a:buChar char="•"/>
            </a:pPr>
            <a:r>
              <a:rPr lang="en-AU" b="0" dirty="0">
                <a:latin typeface="Public Sans"/>
              </a:rPr>
              <a:t>Experiment with applying a wide range of punctuation to support clarity and meaning, and to control pace and reader response</a:t>
            </a:r>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48296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a:solidFill>
                <a:srgbClr val="333333"/>
              </a:solidFill>
              <a:effectLst/>
              <a:highlight>
                <a:srgbClr val="FFFFFF"/>
              </a:highlight>
              <a:latin typeface="Public Sans" pitchFamily="2" charset="0"/>
            </a:endParaRPr>
          </a:p>
          <a:p>
            <a:endParaRPr lang="en-AU">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read the text and answer the style questions in </a:t>
            </a:r>
            <a:r>
              <a:rPr lang="en-AU" b="1" dirty="0"/>
              <a:t>Phase 4, activity 1 – features of children’s picture books </a:t>
            </a:r>
            <a:r>
              <a:rPr lang="en-AU" dirty="0"/>
              <a:t>. Discuss responses as a class.</a:t>
            </a:r>
          </a:p>
          <a:p>
            <a:endParaRPr lang="en-AU" dirty="0"/>
          </a:p>
          <a:p>
            <a:pPr marL="342900" indent="-342900">
              <a:buFont typeface="+mj-lt"/>
              <a:buAutoNum type="arabicPeriod"/>
            </a:pPr>
            <a:r>
              <a:rPr lang="en-AU" dirty="0"/>
              <a:t>What can you identify about the writing style in this example?</a:t>
            </a:r>
          </a:p>
          <a:p>
            <a:pPr marL="342900" indent="-342900">
              <a:buFont typeface="+mj-lt"/>
              <a:buAutoNum type="arabicPeriod"/>
            </a:pPr>
            <a:r>
              <a:rPr lang="en-AU" dirty="0"/>
              <a:t>What kinds of words and sentences did the author choose to tell the story?</a:t>
            </a:r>
          </a:p>
          <a:p>
            <a:pPr marL="342900" indent="-342900">
              <a:buFont typeface="+mj-lt"/>
              <a:buAutoNum type="arabicPeriod"/>
            </a:pPr>
            <a:r>
              <a:rPr lang="en-AU" dirty="0"/>
              <a:t>Was there any distinctive language, choice of words, or sentence construction?</a:t>
            </a:r>
          </a:p>
          <a:p>
            <a:pPr marL="342900" indent="-342900">
              <a:buFont typeface="+mj-lt"/>
              <a:buAutoNum type="arabicPeriod"/>
            </a:pPr>
            <a:r>
              <a:rPr lang="en-AU" dirty="0"/>
              <a:t>What mood did this create?</a:t>
            </a:r>
          </a:p>
          <a:p>
            <a:pPr marL="342900" indent="-342900">
              <a:buFont typeface="+mj-lt"/>
              <a:buAutoNum type="arabicPeriod"/>
            </a:pPr>
            <a:r>
              <a:rPr lang="en-AU" dirty="0"/>
              <a:t>What effect might the author be trying to achieve?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99900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802684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37338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1065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371827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70750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80331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dirty="0">
                <a:latin typeface="Public Sans"/>
              </a:rPr>
              <a:t>students should work collaboratively to brainstorm descriptions of their learning space. They should then attempt to write 3 descriptive sentences. The teacher should </a:t>
            </a:r>
            <a:r>
              <a:rPr lang="en-US" b="1" dirty="0">
                <a:latin typeface="Public Sans"/>
              </a:rPr>
              <a:t>click </a:t>
            </a:r>
            <a:r>
              <a:rPr lang="en-US" dirty="0">
                <a:latin typeface="Public Sans"/>
              </a:rPr>
              <a:t>forward on the PowerPoint and the modelled response will show on the slide. Spend some time working through the model text. Did they answer the questions correctly? </a:t>
            </a:r>
          </a:p>
          <a:p>
            <a:pPr marL="0" indent="0">
              <a:buFont typeface="+mj-lt"/>
              <a:buNone/>
            </a:pPr>
            <a:endParaRPr lang="en-US" dirty="0">
              <a:latin typeface="Public Sans"/>
            </a:endParaRPr>
          </a:p>
          <a:p>
            <a:pPr marL="0" indent="0">
              <a:buFont typeface="+mj-lt"/>
              <a:buNone/>
            </a:pPr>
            <a:r>
              <a:rPr lang="en-US" dirty="0">
                <a:latin typeface="Public Sans"/>
              </a:rPr>
              <a:t>This is a good opportunity to review </a:t>
            </a:r>
            <a:r>
              <a:rPr lang="en-US" b="1" dirty="0">
                <a:latin typeface="Public Sans"/>
              </a:rPr>
              <a:t>EN4-ECA-01 </a:t>
            </a:r>
            <a:r>
              <a:rPr lang="en-AU" b="1" i="0" dirty="0">
                <a:effectLst/>
                <a:highlight>
                  <a:srgbClr val="FFFFFF"/>
                </a:highlight>
                <a:latin typeface="Public Sans" pitchFamily="2" charset="0"/>
              </a:rPr>
              <a:t>Sentence-level grammar and punctuation</a:t>
            </a:r>
            <a:r>
              <a:rPr lang="en-US" b="1" i="0" dirty="0">
                <a:effectLst/>
                <a:highlight>
                  <a:srgbClr val="FFFFFF"/>
                </a:highlight>
                <a:latin typeface="Public Sans"/>
              </a:rPr>
              <a:t>. </a:t>
            </a:r>
            <a:r>
              <a:rPr lang="en-US" b="0" i="0" dirty="0">
                <a:effectLst/>
                <a:highlight>
                  <a:srgbClr val="FFFFFF"/>
                </a:highlight>
                <a:latin typeface="Public Sans"/>
              </a:rPr>
              <a:t>The following content points could be revised:</a:t>
            </a:r>
          </a:p>
          <a:p>
            <a:pPr marL="285750" indent="-285750">
              <a:buFont typeface="Arial" panose="020B0604020202020204" pitchFamily="34" charset="0"/>
              <a:buChar char="•"/>
            </a:pPr>
            <a:r>
              <a:rPr lang="en-AU" b="0" i="0" dirty="0">
                <a:effectLst/>
                <a:highlight>
                  <a:srgbClr val="FFFFFF"/>
                </a:highlight>
                <a:latin typeface="Public Sans"/>
              </a:rPr>
              <a:t>Make choices about sentence structure or length by constructing a variety of simple, compound and complex sentences for purpose</a:t>
            </a:r>
          </a:p>
          <a:p>
            <a:pPr marL="285750" indent="-285750">
              <a:buFont typeface="Arial" panose="020B0604020202020204" pitchFamily="34" charset="0"/>
              <a:buChar char="•"/>
            </a:pPr>
            <a:r>
              <a:rPr lang="en-AU" b="0" i="0" dirty="0">
                <a:effectLst/>
                <a:highlight>
                  <a:srgbClr val="FFFFFF"/>
                </a:highlight>
                <a:latin typeface="Public Sans"/>
              </a:rPr>
              <a:t>Compose complex sentences using embedded adjectival clauses and appropriate placement of adverbial clauses</a:t>
            </a:r>
          </a:p>
          <a:p>
            <a:pPr marL="285750" indent="-285750">
              <a:buFont typeface="Arial" panose="020B0604020202020204" pitchFamily="34" charset="0"/>
              <a:buChar char="•"/>
            </a:pPr>
            <a:r>
              <a:rPr lang="en-AU" b="0" i="0" dirty="0">
                <a:effectLst/>
                <a:highlight>
                  <a:srgbClr val="FFFFFF"/>
                </a:highlight>
                <a:latin typeface="Public Sans"/>
              </a:rPr>
              <a:t>Use a range of verb forms, tenses and modifiers to express aspects of modality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727279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rewrite the text to change its </a:t>
            </a:r>
            <a:r>
              <a:rPr lang="en-AU" err="1"/>
              <a:t>PoV</a:t>
            </a:r>
            <a:r>
              <a:rPr lang="en-AU"/>
              <a:t>. Allow time to complete then share responses with the class.</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70074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work through the information provided. The teacher may ask students to copy main ideas into their English books by modelling what they should copy down.</a:t>
            </a:r>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11860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Learning intentions and success are best co-constructed with students. Adapt the learning intention as required and add matching success criteria.</a:t>
            </a:r>
          </a:p>
          <a:p>
            <a:pPr marL="171450" indent="-171450">
              <a:buFont typeface="Arial,Sans-Serif"/>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Sans-Serif"/>
              <a:buChar char="•"/>
            </a:pPr>
            <a:r>
              <a:rPr lang="en-AU" dirty="0"/>
              <a:t>LISC is not necessarily presented at the beginning of the lesson. Teacher needs to consider most effectual time to introduce </a:t>
            </a:r>
          </a:p>
          <a:p>
            <a:pPr marL="171450" indent="-171450">
              <a:buFont typeface="Arial,Sans-Serif"/>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b="0" dirty="0">
                <a:latin typeface="Public Sans"/>
              </a:rPr>
              <a:t>work with </a:t>
            </a:r>
            <a:r>
              <a:rPr lang="en-US" dirty="0">
                <a:latin typeface="Public Sans"/>
              </a:rPr>
              <a:t>students to determine the type of tone from the extract of </a:t>
            </a:r>
            <a:r>
              <a:rPr lang="en-US" i="1" dirty="0">
                <a:latin typeface="Public Sans"/>
              </a:rPr>
              <a:t>Took the Children Away. </a:t>
            </a:r>
            <a:r>
              <a:rPr lang="en-US" i="0" dirty="0">
                <a:latin typeface="Public Sans"/>
              </a:rPr>
              <a:t>Use a think aloud strategy to show how the tone is determined.</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i="0" dirty="0">
                <a:latin typeface="Public Sans"/>
              </a:rPr>
              <a:t>It may be serious, sad or disappointed</a:t>
            </a:r>
            <a:r>
              <a:rPr lang="en-US" i="1" dirty="0">
                <a:latin typeface="Public Sans"/>
              </a:rPr>
              <a:t>. </a:t>
            </a:r>
            <a:r>
              <a:rPr lang="en-US" i="0" dirty="0">
                <a:latin typeface="Public Sans"/>
              </a:rPr>
              <a:t>Select particular words that could support the selected tone.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4078067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rewrite the sample sentence changing its tone. The teacher may assign different tones for different students, then share the completed sentences afterwards.</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757513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work through the information provided. The teacher may ask students to copy main ideas into their English books by modelling what they should copy down.</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2389478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172961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revisit or reteach knowledge about children’s picture books. Ensure students understand that they can be called a number of names – picture books, children’s storybooks, storybooks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0302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can use the divider slides as slide headings and summarise the notes in their books. There are questions connected to each of the sections in </a:t>
            </a:r>
            <a:r>
              <a:rPr lang="en-AU" b="1" dirty="0"/>
              <a:t>Phase 4, activity 1 – features of children’s picture books</a:t>
            </a:r>
            <a:r>
              <a:rPr lang="en-AU" b="0" dirty="0"/>
              <a: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30372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dirty="0"/>
              <a:t>introduce and explain the 4 types of plot. They can </a:t>
            </a:r>
            <a:r>
              <a:rPr lang="en-US" dirty="0" err="1"/>
              <a:t>summarise</a:t>
            </a:r>
            <a:r>
              <a:rPr lang="en-US" dirty="0"/>
              <a:t> the main feature of each plot in their English book. Ask students to suggest examples of these plot types.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82034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a:t>following student suggestions from the previous slide, work through the examples on the slide with the class. Discuss and explain as required.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01033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students work in pairs to think of their own examples of each plot type.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29371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work through the information about characterisation provided. The teacher may ask students to copy main ideas into their English books by modelling what they should copy down.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43672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37384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22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310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642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4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5540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347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819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54250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859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852184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hyperlink" Target="https://www.gutenberg.org/ebooks/11"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gutenberg.org/ebooks/55"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curriculum.nsw.edu.au/learning-areas/english/english-k-10-2022/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5AD2BE-2DAF-46CF-292E-021218354AAB}"/>
              </a:ext>
            </a:extLst>
          </p:cNvPr>
          <p:cNvSpPr>
            <a:spLocks noGrp="1"/>
          </p:cNvSpPr>
          <p:nvPr>
            <p:ph type="title"/>
          </p:nvPr>
        </p:nvSpPr>
        <p:spPr>
          <a:xfrm>
            <a:off x="359998" y="360000"/>
            <a:ext cx="10260002" cy="457581"/>
          </a:xfrm>
        </p:spPr>
        <p:txBody>
          <a:bodyPr/>
          <a:lstStyle/>
          <a:p>
            <a:r>
              <a:rPr lang="en-AU" dirty="0"/>
              <a:t>Instructions for use</a:t>
            </a:r>
            <a:endParaRPr lang="en-US" dirty="0"/>
          </a:p>
        </p:txBody>
      </p:sp>
      <p:sp>
        <p:nvSpPr>
          <p:cNvPr id="7" name="Picture Placeholder 6">
            <a:extLst>
              <a:ext uri="{FF2B5EF4-FFF2-40B4-BE49-F238E27FC236}">
                <a16:creationId xmlns:a16="http://schemas.microsoft.com/office/drawing/2014/main" id="{72505F95-E0A0-3632-FE7E-649AAEDF3E35}"/>
              </a:ext>
            </a:extLst>
          </p:cNvPr>
          <p:cNvSpPr>
            <a:spLocks noGrp="1"/>
          </p:cNvSpPr>
          <p:nvPr>
            <p:ph type="pic" sz="quarter" idx="13"/>
          </p:nvPr>
        </p:nvSpPr>
        <p:spPr>
          <a:xfrm>
            <a:off x="359998" y="1909282"/>
            <a:ext cx="11483999" cy="4502276"/>
          </a:xfrm>
        </p:spPr>
        <p:txBody>
          <a:bodyPr/>
          <a:lstStyle/>
          <a:p>
            <a:pPr marL="342900" indent="-342900">
              <a:lnSpc>
                <a:spcPct val="150000"/>
              </a:lnSpc>
              <a:buFont typeface="Arial"/>
              <a:buChar char="•"/>
            </a:pPr>
            <a:r>
              <a:rPr lang="en-AU" sz="1800" dirty="0">
                <a:ea typeface="+mn-lt"/>
                <a:cs typeface="+mn-lt"/>
              </a:rPr>
              <a:t>This resource is not a teaching and learning program. It should be used in conjunction with </a:t>
            </a:r>
            <a:r>
              <a:rPr lang="en-AU" sz="1800" b="1" dirty="0">
                <a:ea typeface="+mn-lt"/>
                <a:cs typeface="+mn-lt"/>
              </a:rPr>
              <a:t>Year 8, Term 4 – The camera never lies. </a:t>
            </a:r>
            <a:endParaRPr lang="en-AU" sz="1800" b="1"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a:t>
            </a:r>
            <a:r>
              <a:rPr lang="en-AU" sz="1800" b="1" dirty="0">
                <a:solidFill>
                  <a:srgbClr val="22272B"/>
                </a:solidFill>
              </a:rPr>
              <a:t>to 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lnSpc>
                <a:spcPct val="150000"/>
              </a:lnSpc>
            </a:pPr>
            <a:r>
              <a:rPr lang="en-AU" dirty="0">
                <a:solidFill>
                  <a:srgbClr val="22272B"/>
                </a:solidFill>
              </a:rPr>
              <a:t>(Note – conversion may cause formatting changes in the slides.)</a:t>
            </a:r>
          </a:p>
        </p:txBody>
      </p:sp>
      <p:sp>
        <p:nvSpPr>
          <p:cNvPr id="3" name="Slide Number Placeholder 2">
            <a:extLst>
              <a:ext uri="{FF2B5EF4-FFF2-40B4-BE49-F238E27FC236}">
                <a16:creationId xmlns:a16="http://schemas.microsoft.com/office/drawing/2014/main" id="{8F841526-A5B5-3454-BA72-703C901863F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71450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D31AE-3D96-3937-7C72-A8CCC9D50CAF}"/>
              </a:ext>
            </a:extLst>
          </p:cNvPr>
          <p:cNvSpPr>
            <a:spLocks noGrp="1"/>
          </p:cNvSpPr>
          <p:nvPr>
            <p:ph type="title"/>
          </p:nvPr>
        </p:nvSpPr>
        <p:spPr/>
        <p:txBody>
          <a:bodyPr/>
          <a:lstStyle/>
          <a:p>
            <a:r>
              <a:rPr lang="en-AU" dirty="0"/>
              <a:t>Plot</a:t>
            </a:r>
          </a:p>
        </p:txBody>
      </p:sp>
      <p:sp>
        <p:nvSpPr>
          <p:cNvPr id="10" name="Text Placeholder 9">
            <a:extLst>
              <a:ext uri="{FF2B5EF4-FFF2-40B4-BE49-F238E27FC236}">
                <a16:creationId xmlns:a16="http://schemas.microsoft.com/office/drawing/2014/main" id="{AB4740FB-45B5-A0E2-83B7-88B705C58746}"/>
              </a:ext>
            </a:extLst>
          </p:cNvPr>
          <p:cNvSpPr>
            <a:spLocks noGrp="1"/>
          </p:cNvSpPr>
          <p:nvPr>
            <p:ph type="body" sz="quarter" idx="18"/>
          </p:nvPr>
        </p:nvSpPr>
        <p:spPr/>
        <p:txBody>
          <a:bodyPr/>
          <a:lstStyle/>
          <a:p>
            <a:r>
              <a:rPr lang="en-US" dirty="0"/>
              <a:t>Activity</a:t>
            </a:r>
          </a:p>
        </p:txBody>
      </p:sp>
      <p:sp>
        <p:nvSpPr>
          <p:cNvPr id="4" name="Text Placeholder 3">
            <a:extLst>
              <a:ext uri="{FF2B5EF4-FFF2-40B4-BE49-F238E27FC236}">
                <a16:creationId xmlns:a16="http://schemas.microsoft.com/office/drawing/2014/main" id="{BE30CD69-1497-08DA-3BED-16A90C8BB41B}"/>
              </a:ext>
            </a:extLst>
          </p:cNvPr>
          <p:cNvSpPr>
            <a:spLocks noGrp="1"/>
          </p:cNvSpPr>
          <p:nvPr>
            <p:ph sz="quarter" idx="19"/>
          </p:nvPr>
        </p:nvSpPr>
        <p:spPr>
          <a:xfrm>
            <a:off x="360363" y="1562471"/>
            <a:ext cx="11483635" cy="4814518"/>
          </a:xfrm>
        </p:spPr>
        <p:txBody>
          <a:bodyPr/>
          <a:lstStyle/>
          <a:p>
            <a:pPr marL="457200" indent="-457200">
              <a:buFont typeface="+mj-lt"/>
              <a:buAutoNum type="arabicPeriod"/>
            </a:pPr>
            <a:r>
              <a:rPr lang="en-AU" dirty="0"/>
              <a:t>Work with a partner to identify examples for each of the 4 types of plot:</a:t>
            </a:r>
          </a:p>
          <a:p>
            <a:pPr marL="817200" lvl="4" indent="-457200">
              <a:buFont typeface="+mj-lt"/>
              <a:buAutoNum type="alphaLcPeriod"/>
            </a:pPr>
            <a:r>
              <a:rPr lang="en-AU" sz="2000" dirty="0"/>
              <a:t>cumulative plot</a:t>
            </a:r>
          </a:p>
          <a:p>
            <a:pPr marL="817200" lvl="4" indent="-457200">
              <a:buFont typeface="+mj-lt"/>
              <a:buAutoNum type="alphaLcPeriod"/>
            </a:pPr>
            <a:r>
              <a:rPr lang="en-AU" sz="2000" dirty="0"/>
              <a:t>linear plot</a:t>
            </a:r>
          </a:p>
          <a:p>
            <a:pPr marL="817200" lvl="4" indent="-457200">
              <a:buFont typeface="+mj-lt"/>
              <a:buAutoNum type="alphaLcPeriod"/>
            </a:pPr>
            <a:r>
              <a:rPr lang="en-AU" sz="2000" dirty="0"/>
              <a:t>episodic plot</a:t>
            </a:r>
          </a:p>
          <a:p>
            <a:pPr marL="817200" lvl="4" indent="-457200">
              <a:buFont typeface="+mj-lt"/>
              <a:buAutoNum type="alphaLcPeriod"/>
            </a:pPr>
            <a:r>
              <a:rPr lang="en-AU" sz="2000" dirty="0"/>
              <a:t>circular plot</a:t>
            </a:r>
          </a:p>
        </p:txBody>
      </p:sp>
      <p:sp>
        <p:nvSpPr>
          <p:cNvPr id="2" name="Slide Number Placeholder 1">
            <a:extLst>
              <a:ext uri="{FF2B5EF4-FFF2-40B4-BE49-F238E27FC236}">
                <a16:creationId xmlns:a16="http://schemas.microsoft.com/office/drawing/2014/main" id="{33C10E46-234D-6A8D-3050-08F13F2C68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25776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Literary features – </a:t>
            </a:r>
            <a:r>
              <a:rPr lang="en-US" dirty="0" err="1">
                <a:latin typeface="Arial"/>
                <a:cs typeface="Arial"/>
              </a:rPr>
              <a:t>characterisation</a:t>
            </a:r>
            <a:r>
              <a:rPr lang="en-US" dirty="0">
                <a:latin typeface="Arial"/>
                <a:cs typeface="Arial"/>
              </a:rPr>
              <a:t> </a:t>
            </a:r>
            <a:endParaRPr lang="en-US"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50484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Characterisation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How is characterisation developed?</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562471"/>
            <a:ext cx="11483635" cy="4814518"/>
          </a:xfrm>
        </p:spPr>
        <p:txBody>
          <a:bodyPr/>
          <a:lstStyle/>
          <a:p>
            <a:pPr rtl="0">
              <a:spcBef>
                <a:spcPts val="0"/>
              </a:spcBef>
              <a:spcAft>
                <a:spcPts val="1200"/>
              </a:spcAft>
            </a:pPr>
            <a:r>
              <a:rPr lang="en-AU" b="0" i="0" u="none" strike="noStrike" dirty="0">
                <a:effectLst/>
              </a:rPr>
              <a:t>Characters are </a:t>
            </a:r>
            <a:r>
              <a:rPr lang="en-AU" b="0" i="1" u="none" strike="noStrike" dirty="0">
                <a:effectLst/>
              </a:rPr>
              <a:t>who the story is about</a:t>
            </a:r>
            <a:r>
              <a:rPr lang="en-AU" b="0" i="0" u="none" strike="noStrike" dirty="0">
                <a:effectLst/>
              </a:rPr>
              <a:t>, and the action revolves around them.</a:t>
            </a:r>
            <a:endParaRPr lang="en-AU" b="0" dirty="0">
              <a:effectLst/>
            </a:endParaRPr>
          </a:p>
          <a:p>
            <a:pPr rtl="0">
              <a:spcBef>
                <a:spcPts val="0"/>
              </a:spcBef>
              <a:spcAft>
                <a:spcPts val="1200"/>
              </a:spcAft>
            </a:pPr>
            <a:r>
              <a:rPr lang="en-AU" b="0" i="0" u="none" strike="noStrike" dirty="0">
                <a:effectLst/>
              </a:rPr>
              <a:t>Authors develop characters primarily from 3 sources: </a:t>
            </a:r>
            <a:endParaRPr lang="en-AU" b="0" dirty="0">
              <a:effectLst/>
            </a:endParaRPr>
          </a:p>
          <a:p>
            <a:pPr marL="457200" indent="-457200" rtl="0">
              <a:spcBef>
                <a:spcPts val="0"/>
              </a:spcBef>
              <a:spcAft>
                <a:spcPts val="1200"/>
              </a:spcAft>
              <a:buFont typeface="+mj-lt"/>
              <a:buAutoNum type="arabicPeriod"/>
            </a:pPr>
            <a:r>
              <a:rPr lang="en-AU" dirty="0"/>
              <a:t>f</a:t>
            </a:r>
            <a:r>
              <a:rPr lang="en-AU" b="0" i="0" u="none" strike="noStrike" dirty="0">
                <a:effectLst/>
              </a:rPr>
              <a:t>rom the narrator’s description of physical appearance and personality</a:t>
            </a:r>
          </a:p>
          <a:p>
            <a:pPr marL="457200" indent="-457200" rtl="0">
              <a:spcBef>
                <a:spcPts val="0"/>
              </a:spcBef>
              <a:spcAft>
                <a:spcPts val="1200"/>
              </a:spcAft>
              <a:buFont typeface="+mj-lt"/>
              <a:buAutoNum type="arabicPeriod"/>
            </a:pPr>
            <a:r>
              <a:rPr lang="en-AU" dirty="0"/>
              <a:t>f</a:t>
            </a:r>
            <a:r>
              <a:rPr lang="en-AU" b="0" i="0" u="none" strike="noStrike" dirty="0">
                <a:effectLst/>
              </a:rPr>
              <a:t>rom other characters – what others think of characters and what others’ actions are towards them</a:t>
            </a:r>
          </a:p>
          <a:p>
            <a:pPr marL="457200" indent="-457200" rtl="0">
              <a:spcBef>
                <a:spcPts val="0"/>
              </a:spcBef>
              <a:spcAft>
                <a:spcPts val="1200"/>
              </a:spcAft>
              <a:buFont typeface="+mj-lt"/>
              <a:buAutoNum type="arabicPeriod"/>
            </a:pPr>
            <a:r>
              <a:rPr lang="en-AU" dirty="0"/>
              <a:t>f</a:t>
            </a:r>
            <a:r>
              <a:rPr lang="en-AU" b="0" i="0" u="none" strike="noStrike" dirty="0">
                <a:effectLst/>
              </a:rPr>
              <a:t>rom the characters themselves – what they think, what they say, and what they do.</a:t>
            </a:r>
            <a:endParaRPr lang="en-AU" b="0" dirty="0">
              <a:effectLst/>
            </a:endParaRPr>
          </a:p>
          <a:p>
            <a:r>
              <a:rPr lang="en-AU" dirty="0"/>
              <a:t>Main characters, especially the central character or protagonist, must be fully developed. Readers should learn of the character’s many traits – their strengths as well as their weaknesses.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F831F-25F1-7615-05FD-D38406EFF634}"/>
              </a:ext>
            </a:extLst>
          </p:cNvPr>
          <p:cNvSpPr>
            <a:spLocks noGrp="1"/>
          </p:cNvSpPr>
          <p:nvPr>
            <p:ph type="title"/>
          </p:nvPr>
        </p:nvSpPr>
        <p:spPr/>
        <p:txBody>
          <a:bodyPr/>
          <a:lstStyle/>
          <a:p>
            <a:r>
              <a:rPr lang="en-AU" dirty="0"/>
              <a:t>Characterisation (2)</a:t>
            </a:r>
          </a:p>
        </p:txBody>
      </p:sp>
      <p:sp>
        <p:nvSpPr>
          <p:cNvPr id="4" name="Text Placeholder 3">
            <a:extLst>
              <a:ext uri="{FF2B5EF4-FFF2-40B4-BE49-F238E27FC236}">
                <a16:creationId xmlns:a16="http://schemas.microsoft.com/office/drawing/2014/main" id="{7E1FFB1D-B18A-01E5-9B9B-306FCF4DCF62}"/>
              </a:ext>
            </a:extLst>
          </p:cNvPr>
          <p:cNvSpPr>
            <a:spLocks noGrp="1"/>
          </p:cNvSpPr>
          <p:nvPr>
            <p:ph type="body" sz="quarter" idx="18"/>
          </p:nvPr>
        </p:nvSpPr>
        <p:spPr/>
        <p:txBody>
          <a:bodyPr/>
          <a:lstStyle/>
          <a:p>
            <a:r>
              <a:rPr lang="en-AU" dirty="0"/>
              <a:t>Modelled practice</a:t>
            </a:r>
          </a:p>
        </p:txBody>
      </p:sp>
      <p:sp>
        <p:nvSpPr>
          <p:cNvPr id="5" name="Content Placeholder 4">
            <a:extLst>
              <a:ext uri="{FF2B5EF4-FFF2-40B4-BE49-F238E27FC236}">
                <a16:creationId xmlns:a16="http://schemas.microsoft.com/office/drawing/2014/main" id="{C255A607-CD6E-95C0-19D2-21AC70145524}"/>
              </a:ext>
            </a:extLst>
          </p:cNvPr>
          <p:cNvSpPr>
            <a:spLocks noGrp="1"/>
          </p:cNvSpPr>
          <p:nvPr>
            <p:ph sz="quarter" idx="19"/>
          </p:nvPr>
        </p:nvSpPr>
        <p:spPr>
          <a:xfrm>
            <a:off x="360363" y="1562471"/>
            <a:ext cx="5434045" cy="4814518"/>
          </a:xfrm>
        </p:spPr>
        <p:txBody>
          <a:bodyPr/>
          <a:lstStyle/>
          <a:p>
            <a:pPr>
              <a:lnSpc>
                <a:spcPct val="150000"/>
              </a:lnSpc>
            </a:pPr>
            <a:r>
              <a:rPr lang="en-AU" sz="2000" dirty="0">
                <a:latin typeface="Arial" panose="020B0604020202020204" pitchFamily="34" charset="0"/>
                <a:cs typeface="Arial" panose="020B0604020202020204" pitchFamily="34" charset="0"/>
              </a:rPr>
              <a:t>In this example, we are given a description of the character's </a:t>
            </a:r>
            <a:r>
              <a:rPr lang="en-AU" sz="2000" b="1" dirty="0">
                <a:solidFill>
                  <a:schemeClr val="tx2"/>
                </a:solidFill>
                <a:latin typeface="Arial" panose="020B0604020202020204" pitchFamily="34" charset="0"/>
                <a:cs typeface="Arial" panose="020B0604020202020204" pitchFamily="34" charset="0"/>
              </a:rPr>
              <a:t>physical appearance. </a:t>
            </a:r>
            <a:r>
              <a:rPr lang="en-AU" sz="2000" dirty="0">
                <a:latin typeface="Arial" panose="020B0604020202020204" pitchFamily="34" charset="0"/>
                <a:cs typeface="Arial" panose="020B0604020202020204" pitchFamily="34" charset="0"/>
              </a:rPr>
              <a:t>There is description of their </a:t>
            </a:r>
            <a:r>
              <a:rPr lang="en-AU" sz="2000" b="1" dirty="0">
                <a:solidFill>
                  <a:srgbClr val="002060"/>
                </a:solidFill>
                <a:latin typeface="Arial" panose="020B0604020202020204" pitchFamily="34" charset="0"/>
                <a:cs typeface="Arial" panose="020B0604020202020204" pitchFamily="34" charset="0"/>
              </a:rPr>
              <a:t>clothing</a:t>
            </a:r>
            <a:r>
              <a:rPr lang="en-AU" sz="2000" dirty="0">
                <a:latin typeface="Arial" panose="020B0604020202020204" pitchFamily="34" charset="0"/>
                <a:cs typeface="Arial" panose="020B0604020202020204" pitchFamily="34" charset="0"/>
              </a:rPr>
              <a:t> and how commonly these items are worn by the local people.</a:t>
            </a:r>
          </a:p>
          <a:p>
            <a:pPr>
              <a:lnSpc>
                <a:spcPct val="150000"/>
              </a:lnSpc>
            </a:pPr>
            <a:r>
              <a:rPr lang="en-AU" sz="2000" dirty="0">
                <a:latin typeface="Arial" panose="020B0604020202020204" pitchFamily="34" charset="0"/>
                <a:cs typeface="Arial" panose="020B0604020202020204" pitchFamily="34" charset="0"/>
              </a:rPr>
              <a:t>We are also told the character's </a:t>
            </a:r>
            <a:r>
              <a:rPr lang="en-AU" sz="2000" b="1" dirty="0">
                <a:solidFill>
                  <a:schemeClr val="accent2"/>
                </a:solidFill>
                <a:latin typeface="Arial" panose="020B0604020202020204" pitchFamily="34" charset="0"/>
                <a:cs typeface="Arial" panose="020B0604020202020204" pitchFamily="34" charset="0"/>
              </a:rPr>
              <a:t>location,</a:t>
            </a:r>
            <a:r>
              <a:rPr lang="en-AU" sz="2000" dirty="0">
                <a:latin typeface="Arial" panose="020B0604020202020204" pitchFamily="34" charset="0"/>
                <a:cs typeface="Arial" panose="020B0604020202020204" pitchFamily="34" charset="0"/>
              </a:rPr>
              <a:t> and that they are stuck and unable to move away from this area. The reader can infer their lack of power and agency in their life. </a:t>
            </a:r>
          </a:p>
          <a:p>
            <a:endParaRPr lang="en-AU" dirty="0"/>
          </a:p>
        </p:txBody>
      </p:sp>
      <p:sp>
        <p:nvSpPr>
          <p:cNvPr id="11" name="Rounded Rectangle 10">
            <a:extLst>
              <a:ext uri="{FF2B5EF4-FFF2-40B4-BE49-F238E27FC236}">
                <a16:creationId xmlns:a16="http://schemas.microsoft.com/office/drawing/2014/main" id="{FA5E2AC6-7A2C-A103-651E-FC74252FA072}"/>
              </a:ext>
            </a:extLst>
          </p:cNvPr>
          <p:cNvSpPr/>
          <p:nvPr/>
        </p:nvSpPr>
        <p:spPr>
          <a:xfrm>
            <a:off x="6096000" y="1463040"/>
            <a:ext cx="5747998" cy="4913949"/>
          </a:xfrm>
          <a:prstGeom prst="roundRect">
            <a:avLst>
              <a:gd name="adj" fmla="val 76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tx1"/>
                </a:solidFill>
              </a:rPr>
              <a:t>Its head was </a:t>
            </a:r>
            <a:r>
              <a:rPr lang="en-AU" sz="1800" b="1" dirty="0">
                <a:solidFill>
                  <a:schemeClr val="tx2"/>
                </a:solidFill>
              </a:rPr>
              <a:t>a small sack stuffed with straw, with eyes, nose, and mouth painted on it to represent a face. </a:t>
            </a:r>
            <a:r>
              <a:rPr lang="en-AU" sz="1800" dirty="0">
                <a:solidFill>
                  <a:schemeClr val="tx1"/>
                </a:solidFill>
              </a:rPr>
              <a:t>An</a:t>
            </a:r>
            <a:r>
              <a:rPr lang="en-AU" sz="1800" dirty="0">
                <a:solidFill>
                  <a:schemeClr val="accent1"/>
                </a:solidFill>
              </a:rPr>
              <a:t> </a:t>
            </a:r>
            <a:r>
              <a:rPr lang="en-AU" sz="1800" b="1" dirty="0">
                <a:solidFill>
                  <a:schemeClr val="accent1"/>
                </a:solidFill>
              </a:rPr>
              <a:t>old, pointed blue hat</a:t>
            </a:r>
            <a:r>
              <a:rPr lang="en-AU" sz="1800" dirty="0">
                <a:solidFill>
                  <a:schemeClr val="accent1"/>
                </a:solidFill>
              </a:rPr>
              <a:t>, </a:t>
            </a:r>
            <a:r>
              <a:rPr lang="en-AU" sz="1800" dirty="0">
                <a:solidFill>
                  <a:schemeClr val="tx1"/>
                </a:solidFill>
              </a:rPr>
              <a:t>that had belonged to some Munchkin, was perched on his head, and the rest of the figure was</a:t>
            </a:r>
            <a:r>
              <a:rPr lang="en-AU" sz="1800" dirty="0">
                <a:solidFill>
                  <a:schemeClr val="accent1"/>
                </a:solidFill>
              </a:rPr>
              <a:t> </a:t>
            </a:r>
            <a:r>
              <a:rPr lang="en-AU" sz="1800" b="1" dirty="0">
                <a:solidFill>
                  <a:schemeClr val="accent1"/>
                </a:solidFill>
              </a:rPr>
              <a:t>a blue suit of clothes, worn and faded</a:t>
            </a:r>
            <a:r>
              <a:rPr lang="en-AU" sz="1800" dirty="0">
                <a:solidFill>
                  <a:schemeClr val="tx1"/>
                </a:solidFill>
              </a:rPr>
              <a:t>, which had also been stuffed with straw. On the feet were some </a:t>
            </a:r>
            <a:r>
              <a:rPr lang="en-AU" sz="1800" b="1" dirty="0">
                <a:solidFill>
                  <a:schemeClr val="accent1"/>
                </a:solidFill>
              </a:rPr>
              <a:t>old boots with blue tops</a:t>
            </a:r>
            <a:r>
              <a:rPr lang="en-AU" sz="1800" dirty="0">
                <a:solidFill>
                  <a:schemeClr val="tx1"/>
                </a:solidFill>
              </a:rPr>
              <a:t>, such as every man wore in this country, and the figure was raised </a:t>
            </a:r>
            <a:r>
              <a:rPr lang="en-AU" sz="1800" b="1" dirty="0">
                <a:solidFill>
                  <a:schemeClr val="accent2"/>
                </a:solidFill>
              </a:rPr>
              <a:t>above the stalks of corn</a:t>
            </a:r>
            <a:r>
              <a:rPr lang="en-AU" sz="1800" b="1" dirty="0">
                <a:solidFill>
                  <a:srgbClr val="00B0F0"/>
                </a:solidFill>
              </a:rPr>
              <a:t> </a:t>
            </a:r>
            <a:r>
              <a:rPr lang="en-AU" sz="1800" dirty="0">
                <a:solidFill>
                  <a:schemeClr val="tx1"/>
                </a:solidFill>
              </a:rPr>
              <a:t>by means of the pole stuck up its back. (Baum 1856-1919 </a:t>
            </a:r>
            <a:r>
              <a:rPr lang="en-AU" sz="1800" i="1" dirty="0">
                <a:solidFill>
                  <a:schemeClr val="tx1"/>
                </a:solidFill>
              </a:rPr>
              <a:t>Alice’s Adventures in Wonderland)</a:t>
            </a:r>
          </a:p>
        </p:txBody>
      </p:sp>
      <p:sp>
        <p:nvSpPr>
          <p:cNvPr id="2" name="Slide Number Placeholder 1">
            <a:extLst>
              <a:ext uri="{FF2B5EF4-FFF2-40B4-BE49-F238E27FC236}">
                <a16:creationId xmlns:a16="http://schemas.microsoft.com/office/drawing/2014/main" id="{23C34370-62FF-0FF2-FE7F-50B7607BD2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73547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Arial"/>
                <a:cs typeface="Arial"/>
              </a:rPr>
              <a:t>Characterisation</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t>Who is this character?</a:t>
            </a:r>
          </a:p>
        </p:txBody>
      </p:sp>
      <p:sp>
        <p:nvSpPr>
          <p:cNvPr id="6" name="Content Placeholder 5">
            <a:extLst>
              <a:ext uri="{FF2B5EF4-FFF2-40B4-BE49-F238E27FC236}">
                <a16:creationId xmlns:a16="http://schemas.microsoft.com/office/drawing/2014/main" id="{1AB1FFF5-5066-DCD4-307F-6817FF4EDC0D}"/>
              </a:ext>
            </a:extLst>
          </p:cNvPr>
          <p:cNvSpPr>
            <a:spLocks noGrp="1"/>
          </p:cNvSpPr>
          <p:nvPr>
            <p:ph sz="quarter" idx="19"/>
          </p:nvPr>
        </p:nvSpPr>
        <p:spPr>
          <a:xfrm>
            <a:off x="360362" y="1562471"/>
            <a:ext cx="11483635" cy="4814518"/>
          </a:xfrm>
        </p:spPr>
        <p:txBody>
          <a:bodyPr/>
          <a:lstStyle/>
          <a:p>
            <a:r>
              <a:rPr lang="en-AU" dirty="0"/>
              <a:t>The tiny creature’s ears waggled in the light breeze as he ran towards his best friend. From the tips of his </a:t>
            </a:r>
            <a:r>
              <a:rPr lang="en-AU" dirty="0" err="1"/>
              <a:t>snuffly</a:t>
            </a:r>
            <a:r>
              <a:rPr lang="en-AU" dirty="0"/>
              <a:t> nose to his toeless feet, his pink skin glowed. He jumped at the sound of a twig breaking and clung to his best friend’s leg for protection. </a:t>
            </a:r>
          </a:p>
          <a:p>
            <a:r>
              <a:rPr lang="en-AU" dirty="0"/>
              <a:t>‘Don’t be afraid,’ said his friend kindly, ‘it’s just a twig.’</a:t>
            </a:r>
          </a:p>
          <a:p>
            <a:r>
              <a:rPr lang="en-AU" dirty="0"/>
              <a:t>With a sigh, he glanced around nervously. </a:t>
            </a:r>
          </a:p>
          <a:p>
            <a:r>
              <a:rPr lang="en-AU" dirty="0"/>
              <a:t>How could he ever protect his best friend when he was always so afraid? He thought to himself.</a:t>
            </a:r>
          </a:p>
          <a:p>
            <a:r>
              <a:rPr lang="en-AU" dirty="0"/>
              <a:t>‘I will just have to use my brains,’ he whispered to himself.</a:t>
            </a:r>
          </a:p>
          <a:p>
            <a:r>
              <a:rPr lang="en-US" sz="2000" dirty="0">
                <a:solidFill>
                  <a:srgbClr val="000000"/>
                </a:solidFill>
                <a:effectLst/>
                <a:latin typeface="Arial" panose="020B0604020202020204" pitchFamily="34" charset="0"/>
                <a:ea typeface="Calibri" panose="020F0502020204030204" pitchFamily="34" charset="0"/>
              </a:rPr>
              <a:t>(English curriculum team 2024)</a:t>
            </a:r>
            <a:endParaRPr lang="en-US"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8495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D31AE-3D96-3937-7C72-A8CCC9D50CAF}"/>
              </a:ext>
            </a:extLst>
          </p:cNvPr>
          <p:cNvSpPr>
            <a:spLocks noGrp="1"/>
          </p:cNvSpPr>
          <p:nvPr>
            <p:ph type="title"/>
          </p:nvPr>
        </p:nvSpPr>
        <p:spPr/>
        <p:txBody>
          <a:bodyPr/>
          <a:lstStyle/>
          <a:p>
            <a:r>
              <a:rPr lang="en-AU" dirty="0"/>
              <a:t>Characters</a:t>
            </a:r>
          </a:p>
        </p:txBody>
      </p:sp>
      <p:sp>
        <p:nvSpPr>
          <p:cNvPr id="4" name="Text Placeholder 3">
            <a:extLst>
              <a:ext uri="{FF2B5EF4-FFF2-40B4-BE49-F238E27FC236}">
                <a16:creationId xmlns:a16="http://schemas.microsoft.com/office/drawing/2014/main" id="{BE30CD69-1497-08DA-3BED-16A90C8BB41B}"/>
              </a:ext>
            </a:extLst>
          </p:cNvPr>
          <p:cNvSpPr>
            <a:spLocks noGrp="1"/>
          </p:cNvSpPr>
          <p:nvPr>
            <p:ph type="body" sz="quarter" idx="18"/>
          </p:nvPr>
        </p:nvSpPr>
        <p:spPr/>
        <p:txBody>
          <a:bodyPr/>
          <a:lstStyle/>
          <a:p>
            <a:r>
              <a:rPr lang="en-AU" dirty="0"/>
              <a:t>Independent practice</a:t>
            </a:r>
          </a:p>
        </p:txBody>
      </p:sp>
      <p:sp>
        <p:nvSpPr>
          <p:cNvPr id="9" name="Content Placeholder 8">
            <a:extLst>
              <a:ext uri="{FF2B5EF4-FFF2-40B4-BE49-F238E27FC236}">
                <a16:creationId xmlns:a16="http://schemas.microsoft.com/office/drawing/2014/main" id="{971920F0-AC2F-655A-3BFC-CF09E92C329F}"/>
              </a:ext>
            </a:extLst>
          </p:cNvPr>
          <p:cNvSpPr>
            <a:spLocks noGrp="1"/>
          </p:cNvSpPr>
          <p:nvPr>
            <p:ph sz="quarter" idx="19"/>
          </p:nvPr>
        </p:nvSpPr>
        <p:spPr>
          <a:xfrm>
            <a:off x="360363" y="1562471"/>
            <a:ext cx="11633163" cy="4814518"/>
          </a:xfrm>
        </p:spPr>
        <p:txBody>
          <a:bodyPr/>
          <a:lstStyle/>
          <a:p>
            <a:pPr marL="457200" indent="-457200">
              <a:buFont typeface="+mj-lt"/>
              <a:buAutoNum type="arabicPeriod"/>
            </a:pPr>
            <a:r>
              <a:rPr lang="en-AU" dirty="0"/>
              <a:t>Choose a character you know well. They could be from a book, a movie, a TV show or a video game. </a:t>
            </a:r>
          </a:p>
          <a:p>
            <a:pPr marL="457200" indent="-457200">
              <a:buFont typeface="+mj-lt"/>
              <a:buAutoNum type="arabicPeriod"/>
            </a:pPr>
            <a:r>
              <a:rPr lang="en-AU" dirty="0"/>
              <a:t>Describe this character without naming them or where they are from. You may like to focus on their:</a:t>
            </a:r>
          </a:p>
          <a:p>
            <a:pPr marL="817200" lvl="4" indent="-457200">
              <a:buFont typeface="+mj-lt"/>
              <a:buAutoNum type="alphaLcPeriod"/>
            </a:pPr>
            <a:r>
              <a:rPr lang="en-AU" sz="2000" dirty="0"/>
              <a:t>physical appearance</a:t>
            </a:r>
          </a:p>
          <a:p>
            <a:pPr marL="817200" lvl="4" indent="-457200">
              <a:buFont typeface="+mj-lt"/>
              <a:buAutoNum type="alphaLcPeriod"/>
            </a:pPr>
            <a:r>
              <a:rPr lang="en-AU" sz="2000" dirty="0"/>
              <a:t>personality</a:t>
            </a:r>
          </a:p>
          <a:p>
            <a:pPr marL="817200" lvl="4" indent="-457200">
              <a:buFont typeface="+mj-lt"/>
              <a:buAutoNum type="alphaLcPeriod"/>
            </a:pPr>
            <a:r>
              <a:rPr lang="en-AU" sz="2000" dirty="0"/>
              <a:t>actions towards others.</a:t>
            </a:r>
          </a:p>
          <a:p>
            <a:pPr marL="457200" indent="-457200">
              <a:buFont typeface="+mj-lt"/>
              <a:buAutoNum type="arabicPeriod"/>
            </a:pPr>
            <a:r>
              <a:rPr lang="en-AU" dirty="0"/>
              <a:t>Swap your description with a partner to see if they can correctly identify the character from your description.</a:t>
            </a:r>
          </a:p>
        </p:txBody>
      </p:sp>
      <p:sp>
        <p:nvSpPr>
          <p:cNvPr id="2" name="Slide Number Placeholder 1">
            <a:extLst>
              <a:ext uri="{FF2B5EF4-FFF2-40B4-BE49-F238E27FC236}">
                <a16:creationId xmlns:a16="http://schemas.microsoft.com/office/drawing/2014/main" id="{33C10E46-234D-6A8D-3050-08F13F2C68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53362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Literary features – setting  </a:t>
            </a:r>
            <a:endParaRPr lang="en-US"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00159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Arial"/>
                <a:cs typeface="Arial"/>
              </a:rPr>
              <a:t>Setting (1)</a:t>
            </a:r>
            <a:endParaRPr lang="en-US" dirty="0"/>
          </a:p>
        </p:txBody>
      </p:sp>
      <p:sp>
        <p:nvSpPr>
          <p:cNvPr id="4" name="Text Placeholder 3">
            <a:extLst>
              <a:ext uri="{FF2B5EF4-FFF2-40B4-BE49-F238E27FC236}">
                <a16:creationId xmlns:a16="http://schemas.microsoft.com/office/drawing/2014/main" id="{C24B6331-0956-D05A-32E3-26D534EC6B52}"/>
              </a:ext>
            </a:extLst>
          </p:cNvPr>
          <p:cNvSpPr>
            <a:spLocks noGrp="1"/>
          </p:cNvSpPr>
          <p:nvPr>
            <p:ph type="body" sz="quarter" idx="18"/>
          </p:nvPr>
        </p:nvSpPr>
        <p:spPr/>
        <p:txBody>
          <a:bodyPr/>
          <a:lstStyle/>
          <a:p>
            <a:r>
              <a:rPr lang="en-AU" dirty="0">
                <a:effectLst/>
                <a:latin typeface="+mj-lt"/>
              </a:rPr>
              <a:t>The importance of setting</a:t>
            </a:r>
            <a:endParaRPr lang="en-AU" dirty="0">
              <a:latin typeface="+mj-lt"/>
            </a:endParaRPr>
          </a:p>
        </p:txBody>
      </p:sp>
      <p:sp>
        <p:nvSpPr>
          <p:cNvPr id="9" name="Content Placeholder 8">
            <a:extLst>
              <a:ext uri="{FF2B5EF4-FFF2-40B4-BE49-F238E27FC236}">
                <a16:creationId xmlns:a16="http://schemas.microsoft.com/office/drawing/2014/main" id="{CEB5B9C1-BEFF-8F1A-5A42-E9D5CF7D83B8}"/>
              </a:ext>
            </a:extLst>
          </p:cNvPr>
          <p:cNvSpPr>
            <a:spLocks noGrp="1"/>
          </p:cNvSpPr>
          <p:nvPr>
            <p:ph sz="quarter" idx="19"/>
          </p:nvPr>
        </p:nvSpPr>
        <p:spPr>
          <a:xfrm>
            <a:off x="360363" y="1562471"/>
            <a:ext cx="11483635" cy="4814518"/>
          </a:xfrm>
        </p:spPr>
        <p:txBody>
          <a:bodyPr/>
          <a:lstStyle/>
          <a:p>
            <a:pPr>
              <a:spcAft>
                <a:spcPts val="0"/>
              </a:spcAft>
            </a:pPr>
            <a:r>
              <a:rPr lang="en-GB" dirty="0">
                <a:solidFill>
                  <a:srgbClr val="000000"/>
                </a:solidFill>
                <a:latin typeface="Arial"/>
                <a:cs typeface="Arial"/>
              </a:rPr>
              <a:t>Every story occurs in some time period at some geographical location(s). Setting can include topography, climate and weather when these are integral to the story.</a:t>
            </a:r>
          </a:p>
          <a:p>
            <a:pPr>
              <a:spcAft>
                <a:spcPts val="0"/>
              </a:spcAft>
            </a:pPr>
            <a:endParaRPr lang="en-US" dirty="0">
              <a:solidFill>
                <a:srgbClr val="000000"/>
              </a:solidFill>
              <a:latin typeface="Arial"/>
              <a:cs typeface="Arial"/>
            </a:endParaRPr>
          </a:p>
          <a:p>
            <a:pPr>
              <a:spcAft>
                <a:spcPts val="0"/>
              </a:spcAft>
            </a:pPr>
            <a:r>
              <a:rPr lang="en-GB" dirty="0">
                <a:solidFill>
                  <a:srgbClr val="000000"/>
                </a:solidFill>
                <a:latin typeface="Arial"/>
                <a:cs typeface="Arial"/>
              </a:rPr>
              <a:t>Setting may play a significant role that has an impact on every other aspect of the book.</a:t>
            </a:r>
          </a:p>
          <a:p>
            <a:pPr>
              <a:spcAft>
                <a:spcPts val="0"/>
              </a:spcAft>
            </a:pPr>
            <a:r>
              <a:rPr lang="en-GB" dirty="0">
                <a:solidFill>
                  <a:srgbClr val="000000"/>
                </a:solidFill>
                <a:latin typeface="Arial"/>
                <a:cs typeface="Arial"/>
              </a:rPr>
              <a:t>Setting can be a realistic time and place that the reader recognises. </a:t>
            </a:r>
          </a:p>
          <a:p>
            <a:pPr>
              <a:spcAft>
                <a:spcPts val="0"/>
              </a:spcAft>
            </a:pPr>
            <a:endParaRPr lang="en-GB" dirty="0">
              <a:solidFill>
                <a:srgbClr val="000000"/>
              </a:solidFill>
              <a:latin typeface="Arial"/>
              <a:cs typeface="Arial"/>
            </a:endParaRPr>
          </a:p>
          <a:p>
            <a:pPr>
              <a:spcAft>
                <a:spcPts val="0"/>
              </a:spcAft>
            </a:pPr>
            <a:r>
              <a:rPr lang="en-GB" dirty="0">
                <a:solidFill>
                  <a:srgbClr val="000000"/>
                </a:solidFill>
                <a:latin typeface="Arial"/>
                <a:cs typeface="Arial"/>
              </a:rPr>
              <a:t>Settings can also be abstract, perhaps in an imaginary world with a time period that does not correspond to ‘real’ Earth time.</a:t>
            </a:r>
            <a:endParaRPr lang="en-US" dirty="0">
              <a:solidFill>
                <a:srgbClr val="000000"/>
              </a:solidFill>
              <a:latin typeface="Arial"/>
              <a:cs typeface="Arial"/>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7133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Arial"/>
                <a:cs typeface="Arial"/>
              </a:rPr>
              <a:t>Setting (2)</a:t>
            </a:r>
            <a:endParaRPr lang="en-US" dirty="0"/>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Modelled practice</a:t>
            </a:r>
            <a:endParaRPr lang="en-US" dirty="0"/>
          </a:p>
        </p:txBody>
      </p:sp>
      <p:sp>
        <p:nvSpPr>
          <p:cNvPr id="8" name="Content Placeholder 7">
            <a:extLst>
              <a:ext uri="{FF2B5EF4-FFF2-40B4-BE49-F238E27FC236}">
                <a16:creationId xmlns:a16="http://schemas.microsoft.com/office/drawing/2014/main" id="{5FFBEE9C-BEDD-3A9E-4A9D-179B8C197B5F}"/>
              </a:ext>
            </a:extLst>
          </p:cNvPr>
          <p:cNvSpPr>
            <a:spLocks noGrp="1"/>
          </p:cNvSpPr>
          <p:nvPr>
            <p:ph sz="quarter" idx="19"/>
          </p:nvPr>
        </p:nvSpPr>
        <p:spPr>
          <a:xfrm>
            <a:off x="360364" y="1562471"/>
            <a:ext cx="4625522" cy="4814518"/>
          </a:xfrm>
        </p:spPr>
        <p:txBody>
          <a:bodyPr/>
          <a:lstStyle/>
          <a:p>
            <a:pPr>
              <a:lnSpc>
                <a:spcPct val="150000"/>
              </a:lnSpc>
            </a:pPr>
            <a:r>
              <a:rPr lang="en-US" sz="2000" dirty="0">
                <a:latin typeface="Arial" panose="020B0604020202020204" pitchFamily="34" charset="0"/>
                <a:cs typeface="Arial" panose="020B0604020202020204" pitchFamily="34" charset="0"/>
              </a:rPr>
              <a:t>The description of the setting reveals the </a:t>
            </a:r>
            <a:r>
              <a:rPr lang="en-US" sz="2000" b="1" dirty="0">
                <a:solidFill>
                  <a:srgbClr val="002060"/>
                </a:solidFill>
                <a:latin typeface="Arial" panose="020B0604020202020204" pitchFamily="34" charset="0"/>
                <a:cs typeface="Arial" panose="020B0604020202020204" pitchFamily="34" charset="0"/>
              </a:rPr>
              <a:t>physical location</a:t>
            </a:r>
            <a:r>
              <a:rPr lang="en-US" sz="2000" dirty="0">
                <a:latin typeface="Arial" panose="020B0604020202020204" pitchFamily="34" charset="0"/>
                <a:cs typeface="Arial" panose="020B0604020202020204" pitchFamily="34" charset="0"/>
              </a:rPr>
              <a:t>, the animals and birds within it, and the </a:t>
            </a:r>
            <a:r>
              <a:rPr lang="en-US" sz="2000" dirty="0" err="1">
                <a:latin typeface="Arial" panose="020B0604020202020204" pitchFamily="34" charset="0"/>
                <a:cs typeface="Arial" panose="020B0604020202020204" pitchFamily="34" charset="0"/>
              </a:rPr>
              <a:t>colours</a:t>
            </a:r>
            <a:r>
              <a:rPr lang="en-US" sz="2000" dirty="0">
                <a:latin typeface="Arial" panose="020B0604020202020204" pitchFamily="34" charset="0"/>
                <a:cs typeface="Arial" panose="020B0604020202020204" pitchFamily="34" charset="0"/>
              </a:rPr>
              <a:t> of the plants. </a:t>
            </a:r>
          </a:p>
          <a:p>
            <a:pPr>
              <a:lnSpc>
                <a:spcPct val="150000"/>
              </a:lnSpc>
            </a:pPr>
            <a:r>
              <a:rPr lang="en-US" sz="2000" dirty="0">
                <a:latin typeface="Arial" panose="020B0604020202020204" pitchFamily="34" charset="0"/>
                <a:cs typeface="Arial" panose="020B0604020202020204" pitchFamily="34" charset="0"/>
              </a:rPr>
              <a:t>The setting shows us </a:t>
            </a:r>
            <a:r>
              <a:rPr lang="en-US" sz="2000" b="1" dirty="0">
                <a:solidFill>
                  <a:srgbClr val="C00000"/>
                </a:solidFill>
                <a:latin typeface="Arial" panose="020B0604020202020204" pitchFamily="34" charset="0"/>
                <a:cs typeface="Arial" panose="020B0604020202020204" pitchFamily="34" charset="0"/>
              </a:rPr>
              <a:t>how the character feels</a:t>
            </a:r>
            <a:r>
              <a:rPr lang="en-US" sz="2000" dirty="0">
                <a:latin typeface="Arial" panose="020B0604020202020204" pitchFamily="34" charset="0"/>
                <a:cs typeface="Arial" panose="020B0604020202020204" pitchFamily="34" charset="0"/>
              </a:rPr>
              <a:t> about this new location. We understand that it is new and exciting for our character. </a:t>
            </a:r>
          </a:p>
          <a:p>
            <a:pPr>
              <a:lnSpc>
                <a:spcPct val="150000"/>
              </a:lnSpc>
            </a:pPr>
            <a:r>
              <a:rPr lang="en-US" sz="2000" dirty="0">
                <a:latin typeface="Arial" panose="020B0604020202020204" pitchFamily="34" charset="0"/>
                <a:cs typeface="Arial" panose="020B0604020202020204" pitchFamily="34" charset="0"/>
              </a:rPr>
              <a:t>We can predict that the setting will have a significant impact on the events to come.</a:t>
            </a:r>
          </a:p>
        </p:txBody>
      </p:sp>
      <p:sp>
        <p:nvSpPr>
          <p:cNvPr id="13" name="Rounded Rectangle 12">
            <a:extLst>
              <a:ext uri="{FF2B5EF4-FFF2-40B4-BE49-F238E27FC236}">
                <a16:creationId xmlns:a16="http://schemas.microsoft.com/office/drawing/2014/main" id="{69FDC30E-1F9A-35EB-5272-EEE6082E26AF}"/>
              </a:ext>
            </a:extLst>
          </p:cNvPr>
          <p:cNvSpPr/>
          <p:nvPr/>
        </p:nvSpPr>
        <p:spPr>
          <a:xfrm>
            <a:off x="5255394" y="1463040"/>
            <a:ext cx="6588604" cy="4913949"/>
          </a:xfrm>
          <a:prstGeom prst="roundRect">
            <a:avLst>
              <a:gd name="adj" fmla="val 76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r>
              <a:rPr lang="en-US" sz="1800" dirty="0">
                <a:solidFill>
                  <a:schemeClr val="tx1"/>
                </a:solidFill>
                <a:latin typeface="Arial"/>
                <a:cs typeface="Arial"/>
              </a:rPr>
              <a:t>The little girl gave a </a:t>
            </a:r>
            <a:r>
              <a:rPr lang="en-US" sz="1800" b="1" dirty="0">
                <a:solidFill>
                  <a:srgbClr val="C00000"/>
                </a:solidFill>
                <a:latin typeface="Arial"/>
                <a:cs typeface="Arial"/>
              </a:rPr>
              <a:t>cry of amazement </a:t>
            </a:r>
            <a:r>
              <a:rPr lang="en-US" sz="1800" dirty="0">
                <a:solidFill>
                  <a:schemeClr val="tx1"/>
                </a:solidFill>
                <a:latin typeface="Arial"/>
                <a:cs typeface="Arial"/>
              </a:rPr>
              <a:t>and looked about her, her </a:t>
            </a:r>
            <a:r>
              <a:rPr lang="en-US" sz="1800" b="1" dirty="0">
                <a:solidFill>
                  <a:srgbClr val="C00000"/>
                </a:solidFill>
                <a:latin typeface="Arial"/>
                <a:cs typeface="Arial"/>
              </a:rPr>
              <a:t>eyes growing bigger and bigger </a:t>
            </a:r>
            <a:r>
              <a:rPr lang="en-US" sz="1800" dirty="0">
                <a:solidFill>
                  <a:schemeClr val="tx1"/>
                </a:solidFill>
                <a:latin typeface="Arial"/>
                <a:cs typeface="Arial"/>
              </a:rPr>
              <a:t>at the wonderful sights she saw.</a:t>
            </a:r>
            <a:endParaRPr lang="en-US" sz="1800" dirty="0">
              <a:solidFill>
                <a:schemeClr val="tx1"/>
              </a:solidFill>
            </a:endParaRPr>
          </a:p>
          <a:p>
            <a:pPr>
              <a:lnSpc>
                <a:spcPct val="120000"/>
              </a:lnSpc>
            </a:pPr>
            <a:r>
              <a:rPr lang="en-US" sz="1800" dirty="0">
                <a:solidFill>
                  <a:schemeClr val="tx1"/>
                </a:solidFill>
                <a:latin typeface="Arial"/>
                <a:cs typeface="Arial"/>
              </a:rPr>
              <a:t>The cyclone had set the house down very gently – for a cyclone – in the midst of a country of marvelous beauty. There were lovely </a:t>
            </a:r>
            <a:r>
              <a:rPr lang="en-US" sz="1800" b="1" dirty="0">
                <a:solidFill>
                  <a:srgbClr val="002060"/>
                </a:solidFill>
                <a:latin typeface="Arial"/>
                <a:cs typeface="Arial"/>
              </a:rPr>
              <a:t>patches of greensward </a:t>
            </a:r>
            <a:r>
              <a:rPr lang="en-US" sz="1800" dirty="0">
                <a:solidFill>
                  <a:schemeClr val="tx1"/>
                </a:solidFill>
                <a:latin typeface="Arial"/>
                <a:cs typeface="Arial"/>
              </a:rPr>
              <a:t>all about, with </a:t>
            </a:r>
            <a:r>
              <a:rPr lang="en-US" sz="1800" b="1" dirty="0">
                <a:solidFill>
                  <a:srgbClr val="002060"/>
                </a:solidFill>
                <a:latin typeface="Arial"/>
                <a:cs typeface="Arial"/>
              </a:rPr>
              <a:t>stately trees bearing rich and luscious fruits.</a:t>
            </a:r>
            <a:r>
              <a:rPr lang="en-US" sz="1800" dirty="0">
                <a:latin typeface="Arial"/>
                <a:cs typeface="Arial"/>
              </a:rPr>
              <a:t> </a:t>
            </a:r>
            <a:r>
              <a:rPr lang="en-US" sz="1800" dirty="0">
                <a:solidFill>
                  <a:schemeClr val="tx1"/>
                </a:solidFill>
                <a:latin typeface="Arial"/>
                <a:cs typeface="Arial"/>
              </a:rPr>
              <a:t>Banks of </a:t>
            </a:r>
            <a:r>
              <a:rPr lang="en-US" sz="1800" b="1" dirty="0">
                <a:solidFill>
                  <a:srgbClr val="002060"/>
                </a:solidFill>
                <a:latin typeface="Arial"/>
                <a:cs typeface="Arial"/>
              </a:rPr>
              <a:t>gorgeous flowers </a:t>
            </a:r>
            <a:r>
              <a:rPr lang="en-US" sz="1800" dirty="0">
                <a:solidFill>
                  <a:schemeClr val="tx1"/>
                </a:solidFill>
                <a:latin typeface="Arial"/>
                <a:cs typeface="Arial"/>
              </a:rPr>
              <a:t>were on every hand, and </a:t>
            </a:r>
            <a:r>
              <a:rPr lang="en-US" sz="1800" b="1" dirty="0">
                <a:solidFill>
                  <a:srgbClr val="002060"/>
                </a:solidFill>
                <a:latin typeface="Arial"/>
                <a:cs typeface="Arial"/>
              </a:rPr>
              <a:t>birds with rare and brilliant plumage </a:t>
            </a:r>
            <a:r>
              <a:rPr lang="en-US" sz="1800" dirty="0">
                <a:solidFill>
                  <a:schemeClr val="tx1"/>
                </a:solidFill>
                <a:latin typeface="Arial"/>
                <a:cs typeface="Arial"/>
              </a:rPr>
              <a:t>sang and fluttered in the trees and bushes. A little way off was a </a:t>
            </a:r>
            <a:r>
              <a:rPr lang="en-US" sz="1800" b="1" dirty="0">
                <a:solidFill>
                  <a:srgbClr val="002060"/>
                </a:solidFill>
                <a:latin typeface="Arial"/>
                <a:cs typeface="Arial"/>
              </a:rPr>
              <a:t>small brook, rushing and sparkling along between green banks</a:t>
            </a:r>
            <a:r>
              <a:rPr lang="en-US" sz="1800" dirty="0">
                <a:solidFill>
                  <a:schemeClr val="tx1"/>
                </a:solidFill>
                <a:latin typeface="Arial"/>
                <a:cs typeface="Arial"/>
              </a:rPr>
              <a:t>, and murmuring in a voice very grateful to a little girl who had lived so long on the dry, gray prairies. (</a:t>
            </a:r>
            <a:r>
              <a:rPr lang="en-AU" sz="1800" dirty="0">
                <a:solidFill>
                  <a:schemeClr val="tx1"/>
                </a:solidFill>
                <a:latin typeface="Arial"/>
                <a:cs typeface="Arial"/>
              </a:rPr>
              <a:t>Baum, F L 1856-1919 </a:t>
            </a:r>
            <a:r>
              <a:rPr lang="en-AU" sz="1800" i="1" dirty="0">
                <a:solidFill>
                  <a:schemeClr val="tx1"/>
                </a:solidFill>
                <a:latin typeface="Arial"/>
                <a:cs typeface="Arial"/>
              </a:rPr>
              <a:t>The Wonderful Wizard of Oz</a:t>
            </a:r>
            <a:r>
              <a:rPr lang="en-AU" sz="1800" dirty="0">
                <a:solidFill>
                  <a:schemeClr val="tx1"/>
                </a:solidFill>
                <a:latin typeface="Arial"/>
                <a:cs typeface="Arial"/>
              </a:rPr>
              <a:t>)</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51275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Arial"/>
                <a:cs typeface="Arial"/>
              </a:rPr>
              <a:t>Setting (3)</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t>Guided practice</a:t>
            </a:r>
          </a:p>
        </p:txBody>
      </p:sp>
      <p:sp>
        <p:nvSpPr>
          <p:cNvPr id="6" name="Content Placeholder 5">
            <a:extLst>
              <a:ext uri="{FF2B5EF4-FFF2-40B4-BE49-F238E27FC236}">
                <a16:creationId xmlns:a16="http://schemas.microsoft.com/office/drawing/2014/main" id="{6A6638B5-213D-BA2B-E429-D61A53D419CF}"/>
              </a:ext>
            </a:extLst>
          </p:cNvPr>
          <p:cNvSpPr>
            <a:spLocks noGrp="1"/>
          </p:cNvSpPr>
          <p:nvPr>
            <p:ph sz="quarter" idx="19"/>
          </p:nvPr>
        </p:nvSpPr>
        <p:spPr>
          <a:xfrm>
            <a:off x="360363" y="1562471"/>
            <a:ext cx="11483635" cy="4814518"/>
          </a:xfrm>
        </p:spPr>
        <p:txBody>
          <a:bodyPr/>
          <a:lstStyle/>
          <a:p>
            <a:pPr marL="457200" indent="-457200">
              <a:buFont typeface="+mj-lt"/>
              <a:buAutoNum type="arabicPeriod"/>
            </a:pPr>
            <a:r>
              <a:rPr lang="en-AU" dirty="0"/>
              <a:t>Can you work out where this passage is set?</a:t>
            </a:r>
          </a:p>
          <a:p>
            <a:pPr marL="457200" indent="-457200">
              <a:buFont typeface="+mj-lt"/>
              <a:buAutoNum type="arabicPeriod"/>
            </a:pPr>
            <a:r>
              <a:rPr lang="en-AU" dirty="0"/>
              <a:t>Identify the words and phrases that tell you this. </a:t>
            </a:r>
          </a:p>
          <a:p>
            <a:pPr marL="457200" indent="-457200">
              <a:buFont typeface="+mj-lt"/>
              <a:buAutoNum type="arabicPeriod"/>
            </a:pPr>
            <a:r>
              <a:rPr lang="en-AU" dirty="0"/>
              <a:t>What else helps you determine the setting?</a:t>
            </a:r>
          </a:p>
          <a:p>
            <a:r>
              <a:rPr lang="en-AU" dirty="0"/>
              <a:t>He spun around in amazement with his jaw dropped open at the sight in front of him. Every speck of space was filled with vibrant colours that reflected the wonder of this place. Candy cane trees stretched towards the ice cream sky and bright flowers waved their petals in the breeze. He could hear the gurgle of a distant river and the sweet humming of joyful singing. As he spun around, he took in a deep breath, allowing the warm scent of satisfaction to fill his nostrils.</a:t>
            </a:r>
          </a:p>
          <a:p>
            <a:r>
              <a:rPr lang="en-US" sz="2000" dirty="0">
                <a:solidFill>
                  <a:srgbClr val="000000"/>
                </a:solidFill>
                <a:effectLst/>
                <a:latin typeface="Arial" panose="020B0604020202020204" pitchFamily="34" charset="0"/>
                <a:ea typeface="Calibri" panose="020F0502020204030204" pitchFamily="34" charset="0"/>
              </a:rPr>
              <a:t>(English curriculum team 2024)</a:t>
            </a:r>
            <a:endParaRPr lang="en-US"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99449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ea typeface="Times New Roman" panose="02020603050405020304" pitchFamily="18" charset="0"/>
              </a:rPr>
              <a:t>Phase 4 – features of children’s picture books – PowerPoint</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dirty="0"/>
              <a:t>The camera never lies</a:t>
            </a:r>
          </a:p>
        </p:txBody>
      </p:sp>
      <p:pic>
        <p:nvPicPr>
          <p:cNvPr id="8" name="Picture 7">
            <a:extLst>
              <a:ext uri="{FF2B5EF4-FFF2-40B4-BE49-F238E27FC236}">
                <a16:creationId xmlns:a16="http://schemas.microsoft.com/office/drawing/2014/main" id="{A842DD68-2564-792D-1EEA-52BDA5A994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23815" y="0"/>
            <a:ext cx="5068186"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D31AE-3D96-3937-7C72-A8CCC9D50CAF}"/>
              </a:ext>
            </a:extLst>
          </p:cNvPr>
          <p:cNvSpPr>
            <a:spLocks noGrp="1"/>
          </p:cNvSpPr>
          <p:nvPr>
            <p:ph type="title"/>
          </p:nvPr>
        </p:nvSpPr>
        <p:spPr/>
        <p:txBody>
          <a:bodyPr/>
          <a:lstStyle/>
          <a:p>
            <a:r>
              <a:rPr lang="en-AU" dirty="0"/>
              <a:t>Setting (4)</a:t>
            </a:r>
          </a:p>
        </p:txBody>
      </p:sp>
      <p:sp>
        <p:nvSpPr>
          <p:cNvPr id="4" name="Text Placeholder 3">
            <a:extLst>
              <a:ext uri="{FF2B5EF4-FFF2-40B4-BE49-F238E27FC236}">
                <a16:creationId xmlns:a16="http://schemas.microsoft.com/office/drawing/2014/main" id="{BE30CD69-1497-08DA-3BED-16A90C8BB41B}"/>
              </a:ext>
            </a:extLst>
          </p:cNvPr>
          <p:cNvSpPr>
            <a:spLocks noGrp="1"/>
          </p:cNvSpPr>
          <p:nvPr>
            <p:ph type="body" sz="quarter" idx="18"/>
          </p:nvPr>
        </p:nvSpPr>
        <p:spPr/>
        <p:txBody>
          <a:bodyPr/>
          <a:lstStyle/>
          <a:p>
            <a:r>
              <a:rPr lang="en-AU" dirty="0"/>
              <a:t>Independent practice</a:t>
            </a:r>
          </a:p>
        </p:txBody>
      </p:sp>
      <p:sp>
        <p:nvSpPr>
          <p:cNvPr id="8" name="Content Placeholder 7">
            <a:extLst>
              <a:ext uri="{FF2B5EF4-FFF2-40B4-BE49-F238E27FC236}">
                <a16:creationId xmlns:a16="http://schemas.microsoft.com/office/drawing/2014/main" id="{64EAB9CB-2A50-BFBC-AF32-A07BDAD61BA0}"/>
              </a:ext>
            </a:extLst>
          </p:cNvPr>
          <p:cNvSpPr>
            <a:spLocks noGrp="1"/>
          </p:cNvSpPr>
          <p:nvPr>
            <p:ph sz="quarter" idx="19"/>
          </p:nvPr>
        </p:nvSpPr>
        <p:spPr>
          <a:xfrm>
            <a:off x="360363" y="1562471"/>
            <a:ext cx="11483635" cy="4814518"/>
          </a:xfrm>
        </p:spPr>
        <p:txBody>
          <a:bodyPr/>
          <a:lstStyle/>
          <a:p>
            <a:pPr marL="457200" indent="-457200">
              <a:buFont typeface="+mj-lt"/>
              <a:buAutoNum type="arabicPeriod"/>
            </a:pPr>
            <a:r>
              <a:rPr lang="en-AU" dirty="0"/>
              <a:t>Choose a setting from a text you know well. It could be from a book, a movie, a TV show or a video game. </a:t>
            </a:r>
          </a:p>
          <a:p>
            <a:pPr marL="457200" indent="-457200">
              <a:buFont typeface="+mj-lt"/>
              <a:buAutoNum type="arabicPeriod"/>
            </a:pPr>
            <a:r>
              <a:rPr lang="en-AU" dirty="0"/>
              <a:t>Describe the setting without giving away any specific details. You may like to focus on:</a:t>
            </a:r>
          </a:p>
          <a:p>
            <a:pPr marL="817200" lvl="4" indent="-457200">
              <a:buFont typeface="+mj-lt"/>
              <a:buAutoNum type="alphaLcPeriod"/>
            </a:pPr>
            <a:r>
              <a:rPr lang="en-AU" sz="2000" dirty="0"/>
              <a:t>the physical description</a:t>
            </a:r>
          </a:p>
          <a:p>
            <a:pPr marL="817200" lvl="4" indent="-457200">
              <a:buFont typeface="+mj-lt"/>
              <a:buAutoNum type="alphaLcPeriod"/>
            </a:pPr>
            <a:r>
              <a:rPr lang="en-AU" sz="2000" dirty="0"/>
              <a:t>how it impacts the senses </a:t>
            </a:r>
          </a:p>
          <a:p>
            <a:pPr marL="817200" lvl="4" indent="-457200">
              <a:buFont typeface="+mj-lt"/>
              <a:buAutoNum type="alphaLcPeriod"/>
            </a:pPr>
            <a:r>
              <a:rPr lang="en-AU" sz="2000" dirty="0"/>
              <a:t>how it makes the character feel.</a:t>
            </a:r>
          </a:p>
          <a:p>
            <a:pPr marL="457200" indent="-457200">
              <a:buFont typeface="+mj-lt"/>
              <a:buAutoNum type="arabicPeriod"/>
            </a:pPr>
            <a:r>
              <a:rPr lang="en-AU" dirty="0"/>
              <a:t>Swap your description with a partner to see if they can correctly identify the setting from your description.</a:t>
            </a:r>
            <a:endParaRPr lang="en-US" dirty="0"/>
          </a:p>
        </p:txBody>
      </p:sp>
      <p:sp>
        <p:nvSpPr>
          <p:cNvPr id="2" name="Slide Number Placeholder 1">
            <a:extLst>
              <a:ext uri="{FF2B5EF4-FFF2-40B4-BE49-F238E27FC236}">
                <a16:creationId xmlns:a16="http://schemas.microsoft.com/office/drawing/2014/main" id="{33C10E46-234D-6A8D-3050-08F13F2C68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6785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Literary features – style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19950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97FE63-AB39-87C3-F848-4FBC412CF8DB}"/>
              </a:ext>
            </a:extLst>
          </p:cNvPr>
          <p:cNvSpPr>
            <a:spLocks noGrp="1"/>
          </p:cNvSpPr>
          <p:nvPr>
            <p:ph type="title"/>
          </p:nvPr>
        </p:nvSpPr>
        <p:spPr/>
        <p:txBody>
          <a:bodyPr/>
          <a:lstStyle/>
          <a:p>
            <a:r>
              <a:rPr lang="en-US" sz="3600" dirty="0">
                <a:latin typeface="+mj-lt"/>
                <a:cs typeface="Arial"/>
              </a:rPr>
              <a:t>Writing style (1)</a:t>
            </a:r>
            <a:endParaRPr lang="en-US"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t>Exploring the style of a book</a:t>
            </a:r>
          </a:p>
        </p:txBody>
      </p:sp>
      <p:sp>
        <p:nvSpPr>
          <p:cNvPr id="5" name="Content Placeholder 4">
            <a:extLst>
              <a:ext uri="{FF2B5EF4-FFF2-40B4-BE49-F238E27FC236}">
                <a16:creationId xmlns:a16="http://schemas.microsoft.com/office/drawing/2014/main" id="{8DED0E25-E7D4-7B35-49F7-E6CC376A9BAC}"/>
              </a:ext>
            </a:extLst>
          </p:cNvPr>
          <p:cNvSpPr>
            <a:spLocks noGrp="1"/>
          </p:cNvSpPr>
          <p:nvPr>
            <p:ph sz="quarter" idx="19"/>
          </p:nvPr>
        </p:nvSpPr>
        <p:spPr>
          <a:xfrm>
            <a:off x="360363" y="1562471"/>
            <a:ext cx="11483635" cy="4814518"/>
          </a:xfrm>
        </p:spPr>
        <p:txBody>
          <a:bodyPr/>
          <a:lstStyle/>
          <a:p>
            <a:r>
              <a:rPr lang="en-GB" dirty="0">
                <a:solidFill>
                  <a:srgbClr val="22272B"/>
                </a:solidFill>
                <a:latin typeface="Arial"/>
                <a:ea typeface="Source Sans Pro"/>
                <a:cs typeface="Arial"/>
              </a:rPr>
              <a:t>Style is the manner in which a writer expresses their ideas </a:t>
            </a:r>
            <a:r>
              <a:rPr lang="en-GB" dirty="0">
                <a:solidFill>
                  <a:srgbClr val="22272B"/>
                </a:solidFill>
                <a:latin typeface="Arial"/>
                <a:ea typeface="Calibri"/>
                <a:cs typeface="Arial"/>
              </a:rPr>
              <a:t>to convey a story. It permeates every sentence of the work and sets the mood of the story. </a:t>
            </a:r>
            <a:endParaRPr lang="en-US" dirty="0"/>
          </a:p>
          <a:p>
            <a:r>
              <a:rPr lang="en-GB" dirty="0">
                <a:solidFill>
                  <a:srgbClr val="22272B"/>
                </a:solidFill>
                <a:latin typeface="Arial"/>
                <a:ea typeface="Calibri"/>
                <a:cs typeface="Arial"/>
              </a:rPr>
              <a:t>Style has to do with the writing as opposed to the content of a book. It is </a:t>
            </a:r>
            <a:r>
              <a:rPr lang="en-GB" b="1" dirty="0">
                <a:solidFill>
                  <a:srgbClr val="22272B"/>
                </a:solidFill>
                <a:latin typeface="Arial"/>
                <a:ea typeface="Calibri"/>
                <a:cs typeface="Arial"/>
              </a:rPr>
              <a:t>how</a:t>
            </a:r>
            <a:r>
              <a:rPr lang="en-GB" dirty="0">
                <a:solidFill>
                  <a:srgbClr val="22272B"/>
                </a:solidFill>
                <a:latin typeface="Arial"/>
                <a:ea typeface="Calibri"/>
                <a:cs typeface="Arial"/>
              </a:rPr>
              <a:t> an author says something as opposed to what they say. </a:t>
            </a:r>
            <a:endParaRPr lang="en-GB" dirty="0"/>
          </a:p>
          <a:p>
            <a:pPr>
              <a:lnSpc>
                <a:spcPct val="114999"/>
              </a:lnSpc>
              <a:spcAft>
                <a:spcPts val="0"/>
              </a:spcAft>
            </a:pPr>
            <a:r>
              <a:rPr lang="en-GB" dirty="0">
                <a:solidFill>
                  <a:srgbClr val="22272B"/>
                </a:solidFill>
                <a:latin typeface="Arial"/>
                <a:ea typeface="Calibri"/>
                <a:cs typeface="Arial"/>
              </a:rPr>
              <a:t>Style is what makes one author’s work distinctive from works of other writers.</a:t>
            </a:r>
            <a:endParaRPr lang="en-US"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94931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66FE04-576B-9E54-3930-CADD685110F4}"/>
              </a:ext>
            </a:extLst>
          </p:cNvPr>
          <p:cNvSpPr>
            <a:spLocks noGrp="1"/>
          </p:cNvSpPr>
          <p:nvPr>
            <p:ph type="title"/>
          </p:nvPr>
        </p:nvSpPr>
        <p:spPr/>
        <p:txBody>
          <a:bodyPr/>
          <a:lstStyle/>
          <a:p>
            <a:r>
              <a:rPr lang="en-US" sz="3600" dirty="0">
                <a:latin typeface="+mj-lt"/>
                <a:cs typeface="Arial"/>
              </a:rPr>
              <a:t>Writing style (2)</a:t>
            </a:r>
            <a:endParaRPr lang="en-US"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t>Determining the style of a book</a:t>
            </a:r>
          </a:p>
        </p:txBody>
      </p:sp>
      <p:sp>
        <p:nvSpPr>
          <p:cNvPr id="5" name="Content Placeholder 4">
            <a:extLst>
              <a:ext uri="{FF2B5EF4-FFF2-40B4-BE49-F238E27FC236}">
                <a16:creationId xmlns:a16="http://schemas.microsoft.com/office/drawing/2014/main" id="{599A90CB-EBA3-F5FB-5F1F-1F1EB2CE26E6}"/>
              </a:ext>
            </a:extLst>
          </p:cNvPr>
          <p:cNvSpPr>
            <a:spLocks noGrp="1"/>
          </p:cNvSpPr>
          <p:nvPr>
            <p:ph sz="quarter" idx="19"/>
          </p:nvPr>
        </p:nvSpPr>
        <p:spPr>
          <a:xfrm>
            <a:off x="360363" y="1562471"/>
            <a:ext cx="11483635" cy="4814518"/>
          </a:xfrm>
        </p:spPr>
        <p:txBody>
          <a:bodyPr/>
          <a:lstStyle/>
          <a:p>
            <a:pPr marL="114300">
              <a:spcAft>
                <a:spcPts val="0"/>
              </a:spcAft>
            </a:pPr>
            <a:r>
              <a:rPr lang="en-GB" dirty="0">
                <a:solidFill>
                  <a:srgbClr val="000000"/>
                </a:solidFill>
                <a:latin typeface="Arial"/>
                <a:ea typeface="Source Sans Pro"/>
                <a:cs typeface="Arial"/>
              </a:rPr>
              <a:t>To determine the style an author uses in a book, ask yourself these questions:</a:t>
            </a:r>
            <a:endParaRPr lang="en-US" dirty="0">
              <a:cs typeface="Arial"/>
            </a:endParaRPr>
          </a:p>
          <a:p>
            <a:pPr marL="571500" indent="-457200">
              <a:spcAft>
                <a:spcPts val="0"/>
              </a:spcAft>
              <a:buFont typeface="Arial" panose="020B0604020202020204" pitchFamily="34" charset="0"/>
              <a:buChar char="•"/>
            </a:pPr>
            <a:r>
              <a:rPr lang="en-GB" dirty="0">
                <a:solidFill>
                  <a:srgbClr val="22272B"/>
                </a:solidFill>
                <a:latin typeface="Arial"/>
                <a:ea typeface="Source Sans Pro"/>
                <a:cs typeface="Arial"/>
              </a:rPr>
              <a:t>What</a:t>
            </a:r>
            <a:r>
              <a:rPr lang="en-GB" dirty="0">
                <a:solidFill>
                  <a:srgbClr val="22272B"/>
                </a:solidFill>
                <a:latin typeface="Arial"/>
                <a:ea typeface="Calibri"/>
                <a:cs typeface="Arial"/>
              </a:rPr>
              <a:t> kinds of words and sentences did the author choose to tell the story?</a:t>
            </a:r>
            <a:endParaRPr lang="en-US" dirty="0">
              <a:solidFill>
                <a:srgbClr val="22272B"/>
              </a:solidFill>
              <a:latin typeface="Arial"/>
              <a:ea typeface="Calibri"/>
              <a:cs typeface="Arial"/>
            </a:endParaRPr>
          </a:p>
          <a:p>
            <a:pPr marL="571500" indent="-457200">
              <a:spcAft>
                <a:spcPts val="0"/>
              </a:spcAft>
              <a:buFont typeface="Arial" panose="020B0604020202020204" pitchFamily="34" charset="0"/>
              <a:buChar char="•"/>
            </a:pPr>
            <a:r>
              <a:rPr lang="en-GB" dirty="0">
                <a:solidFill>
                  <a:srgbClr val="22272B"/>
                </a:solidFill>
                <a:latin typeface="Arial"/>
                <a:ea typeface="Calibri"/>
                <a:cs typeface="Arial"/>
              </a:rPr>
              <a:t>Was there any distinctive language, choice of words or sentence construction?</a:t>
            </a:r>
            <a:endParaRPr lang="en-US" dirty="0">
              <a:solidFill>
                <a:srgbClr val="22272B"/>
              </a:solidFill>
              <a:latin typeface="Arial"/>
              <a:ea typeface="Calibri"/>
              <a:cs typeface="Arial"/>
            </a:endParaRPr>
          </a:p>
          <a:p>
            <a:pPr marL="571500" indent="-457200">
              <a:spcAft>
                <a:spcPts val="0"/>
              </a:spcAft>
              <a:buFont typeface="Arial" panose="020B0604020202020204" pitchFamily="34" charset="0"/>
              <a:buChar char="•"/>
            </a:pPr>
            <a:r>
              <a:rPr lang="en-GB" dirty="0">
                <a:solidFill>
                  <a:srgbClr val="22272B"/>
                </a:solidFill>
                <a:latin typeface="Arial"/>
                <a:ea typeface="Calibri"/>
                <a:cs typeface="Arial"/>
              </a:rPr>
              <a:t>What mood did this create?</a:t>
            </a:r>
            <a:endParaRPr lang="en-US" dirty="0">
              <a:solidFill>
                <a:srgbClr val="22272B"/>
              </a:solidFill>
              <a:latin typeface="Arial"/>
              <a:ea typeface="Source Sans Pro"/>
            </a:endParaRPr>
          </a:p>
          <a:p>
            <a:pPr marL="571500" indent="-457200">
              <a:spcAft>
                <a:spcPts val="0"/>
              </a:spcAft>
              <a:buFont typeface="Arial" panose="020B0604020202020204" pitchFamily="34" charset="0"/>
              <a:buChar char="•"/>
            </a:pPr>
            <a:r>
              <a:rPr lang="en-GB" dirty="0">
                <a:solidFill>
                  <a:srgbClr val="22272B"/>
                </a:solidFill>
                <a:latin typeface="Arial"/>
                <a:ea typeface="Calibri"/>
                <a:cs typeface="Arial"/>
              </a:rPr>
              <a:t>What effect might the author be trying to achieve?</a:t>
            </a:r>
            <a:endParaRPr lang="en-US"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9159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Arial"/>
                <a:cs typeface="Arial"/>
              </a:rPr>
              <a:t>Writing style (3)</a:t>
            </a:r>
            <a:endParaRPr lang="en-US" dirty="0"/>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Modelled practice</a:t>
            </a:r>
            <a:endParaRPr lang="en-US" dirty="0"/>
          </a:p>
        </p:txBody>
      </p:sp>
      <p:sp>
        <p:nvSpPr>
          <p:cNvPr id="8" name="Content Placeholder 7">
            <a:extLst>
              <a:ext uri="{FF2B5EF4-FFF2-40B4-BE49-F238E27FC236}">
                <a16:creationId xmlns:a16="http://schemas.microsoft.com/office/drawing/2014/main" id="{83F2E3C4-D56D-D74E-C65F-54CD449620A4}"/>
              </a:ext>
            </a:extLst>
          </p:cNvPr>
          <p:cNvSpPr>
            <a:spLocks noGrp="1"/>
          </p:cNvSpPr>
          <p:nvPr>
            <p:ph sz="quarter" idx="19"/>
          </p:nvPr>
        </p:nvSpPr>
        <p:spPr>
          <a:xfrm>
            <a:off x="360364" y="1562471"/>
            <a:ext cx="4652700" cy="4814518"/>
          </a:xfrm>
        </p:spPr>
        <p:txBody>
          <a:bodyPr/>
          <a:lstStyle/>
          <a:p>
            <a:pPr marL="114300">
              <a:lnSpc>
                <a:spcPct val="150000"/>
              </a:lnSpc>
              <a:spcAft>
                <a:spcPts val="0"/>
              </a:spcAft>
            </a:pPr>
            <a:r>
              <a:rPr lang="en-GB" sz="2000" dirty="0">
                <a:latin typeface="Arial" panose="020B0604020202020204" pitchFamily="34" charset="0"/>
                <a:ea typeface="Calibri"/>
                <a:cs typeface="Arial" panose="020B0604020202020204" pitchFamily="34" charset="0"/>
              </a:rPr>
              <a:t>In this example, the author uses </a:t>
            </a:r>
            <a:r>
              <a:rPr lang="en-GB" sz="2000" b="1" dirty="0">
                <a:solidFill>
                  <a:srgbClr val="C00000"/>
                </a:solidFill>
                <a:latin typeface="Arial" panose="020B0604020202020204" pitchFamily="34" charset="0"/>
                <a:ea typeface="Calibri"/>
                <a:cs typeface="Arial" panose="020B0604020202020204" pitchFamily="34" charset="0"/>
              </a:rPr>
              <a:t>everyday language </a:t>
            </a:r>
            <a:r>
              <a:rPr lang="en-GB" sz="2000" dirty="0">
                <a:latin typeface="Arial" panose="020B0604020202020204" pitchFamily="34" charset="0"/>
                <a:ea typeface="Calibri"/>
                <a:cs typeface="Arial" panose="020B0604020202020204" pitchFamily="34" charset="0"/>
              </a:rPr>
              <a:t>such as 'sitting' 'tired' and 'nothing to do' to reflect Alice's boredom. </a:t>
            </a:r>
          </a:p>
          <a:p>
            <a:pPr marL="114300">
              <a:lnSpc>
                <a:spcPct val="150000"/>
              </a:lnSpc>
              <a:spcAft>
                <a:spcPts val="0"/>
              </a:spcAft>
            </a:pPr>
            <a:endParaRPr lang="en-GB" sz="2000" dirty="0">
              <a:latin typeface="Arial" panose="020B0604020202020204" pitchFamily="34" charset="0"/>
              <a:ea typeface="Calibri"/>
              <a:cs typeface="Arial" panose="020B0604020202020204" pitchFamily="34" charset="0"/>
            </a:endParaRPr>
          </a:p>
          <a:p>
            <a:pPr marL="114300">
              <a:lnSpc>
                <a:spcPct val="150000"/>
              </a:lnSpc>
              <a:spcAft>
                <a:spcPts val="0"/>
              </a:spcAft>
            </a:pPr>
            <a:r>
              <a:rPr lang="en-GB" sz="2000" dirty="0">
                <a:latin typeface="Arial" panose="020B0604020202020204" pitchFamily="34" charset="0"/>
                <a:ea typeface="Calibri"/>
                <a:cs typeface="Arial" panose="020B0604020202020204" pitchFamily="34" charset="0"/>
              </a:rPr>
              <a:t>The author conveys that Alice is a curious child who is looking for more excitement than she has found sitting on the bank with her sister.</a:t>
            </a:r>
          </a:p>
        </p:txBody>
      </p:sp>
      <p:sp>
        <p:nvSpPr>
          <p:cNvPr id="12" name="Rounded Rectangle 11">
            <a:extLst>
              <a:ext uri="{FF2B5EF4-FFF2-40B4-BE49-F238E27FC236}">
                <a16:creationId xmlns:a16="http://schemas.microsoft.com/office/drawing/2014/main" id="{43546148-1786-71B7-7559-2E3B84AE5C8D}"/>
              </a:ext>
            </a:extLst>
          </p:cNvPr>
          <p:cNvSpPr/>
          <p:nvPr/>
        </p:nvSpPr>
        <p:spPr>
          <a:xfrm>
            <a:off x="5185186" y="1463041"/>
            <a:ext cx="6658811" cy="4412440"/>
          </a:xfrm>
          <a:prstGeom prst="roundRect">
            <a:avLst>
              <a:gd name="adj" fmla="val 76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tx1"/>
                </a:solidFill>
                <a:latin typeface="Arial" panose="020B0604020202020204" pitchFamily="34" charset="0"/>
                <a:ea typeface="+mn-lt"/>
                <a:cs typeface="Arial" panose="020B0604020202020204" pitchFamily="34" charset="0"/>
              </a:rPr>
              <a:t>Alice was beginning to get very </a:t>
            </a:r>
            <a:r>
              <a:rPr lang="en-US" sz="2000" b="1" dirty="0">
                <a:solidFill>
                  <a:schemeClr val="tx2"/>
                </a:solidFill>
                <a:latin typeface="Arial" panose="020B0604020202020204" pitchFamily="34" charset="0"/>
                <a:ea typeface="+mn-lt"/>
                <a:cs typeface="Arial" panose="020B0604020202020204" pitchFamily="34" charset="0"/>
              </a:rPr>
              <a:t>tired</a:t>
            </a:r>
            <a:r>
              <a:rPr lang="en-US" sz="2000" dirty="0">
                <a:latin typeface="Arial" panose="020B0604020202020204" pitchFamily="34" charset="0"/>
                <a:ea typeface="+mn-lt"/>
                <a:cs typeface="Arial" panose="020B0604020202020204" pitchFamily="34" charset="0"/>
              </a:rPr>
              <a:t> </a:t>
            </a:r>
            <a:r>
              <a:rPr lang="en-US" sz="2000" dirty="0">
                <a:solidFill>
                  <a:schemeClr val="tx1"/>
                </a:solidFill>
                <a:latin typeface="Arial" panose="020B0604020202020204" pitchFamily="34" charset="0"/>
                <a:ea typeface="+mn-lt"/>
                <a:cs typeface="Arial" panose="020B0604020202020204" pitchFamily="34" charset="0"/>
              </a:rPr>
              <a:t>of </a:t>
            </a:r>
            <a:r>
              <a:rPr lang="en-US" sz="2000" b="1" dirty="0">
                <a:solidFill>
                  <a:schemeClr val="tx2"/>
                </a:solidFill>
                <a:latin typeface="Arial" panose="020B0604020202020204" pitchFamily="34" charset="0"/>
                <a:ea typeface="+mn-lt"/>
                <a:cs typeface="Arial" panose="020B0604020202020204" pitchFamily="34" charset="0"/>
              </a:rPr>
              <a:t>sitting</a:t>
            </a:r>
            <a:r>
              <a:rPr lang="en-US" sz="2000" dirty="0">
                <a:latin typeface="Arial" panose="020B0604020202020204" pitchFamily="34" charset="0"/>
                <a:ea typeface="+mn-lt"/>
                <a:cs typeface="Arial" panose="020B0604020202020204" pitchFamily="34" charset="0"/>
              </a:rPr>
              <a:t> </a:t>
            </a:r>
            <a:r>
              <a:rPr lang="en-US" sz="2000" dirty="0">
                <a:solidFill>
                  <a:schemeClr val="tx1"/>
                </a:solidFill>
                <a:latin typeface="Arial" panose="020B0604020202020204" pitchFamily="34" charset="0"/>
                <a:ea typeface="+mn-lt"/>
                <a:cs typeface="Arial" panose="020B0604020202020204" pitchFamily="34" charset="0"/>
              </a:rPr>
              <a:t>by her sister on the bank, and of having </a:t>
            </a:r>
            <a:r>
              <a:rPr lang="en-US" sz="2000" b="1" dirty="0">
                <a:solidFill>
                  <a:schemeClr val="tx2"/>
                </a:solidFill>
                <a:latin typeface="Arial" panose="020B0604020202020204" pitchFamily="34" charset="0"/>
                <a:ea typeface="+mn-lt"/>
                <a:cs typeface="Arial" panose="020B0604020202020204" pitchFamily="34" charset="0"/>
              </a:rPr>
              <a:t>nothing to do</a:t>
            </a:r>
            <a:r>
              <a:rPr lang="en-US" sz="2000" dirty="0">
                <a:solidFill>
                  <a:schemeClr val="tx1"/>
                </a:solidFill>
                <a:latin typeface="Arial" panose="020B0604020202020204" pitchFamily="34" charset="0"/>
                <a:ea typeface="+mn-lt"/>
                <a:cs typeface="Arial" panose="020B0604020202020204" pitchFamily="34" charset="0"/>
              </a:rPr>
              <a:t>: once or twice she had peeped into the book her sister was reading, but it had no pictures or conversations in it, ‘and what is the use of a book,’ thought Alice ‘without pictures or conversations?’</a:t>
            </a:r>
            <a:endParaRPr lang="en-US" sz="2000" dirty="0">
              <a:solidFill>
                <a:schemeClr val="tx1"/>
              </a:solidFill>
              <a:latin typeface="Arial" panose="020B0604020202020204" pitchFamily="34" charset="0"/>
              <a:cs typeface="Arial" panose="020B0604020202020204" pitchFamily="34" charset="0"/>
            </a:endParaRPr>
          </a:p>
          <a:p>
            <a:pPr>
              <a:lnSpc>
                <a:spcPct val="150000"/>
              </a:lnSpc>
            </a:pPr>
            <a:r>
              <a:rPr lang="en-US" sz="2000" dirty="0">
                <a:solidFill>
                  <a:schemeClr val="tx1"/>
                </a:solidFill>
                <a:latin typeface="Arial" panose="020B0604020202020204" pitchFamily="34" charset="0"/>
                <a:ea typeface="+mn-lt"/>
                <a:cs typeface="Arial" panose="020B0604020202020204" pitchFamily="34" charset="0"/>
              </a:rPr>
              <a:t>(Carroll 1832-1898 </a:t>
            </a:r>
            <a:r>
              <a:rPr lang="en-US" sz="2000" i="1" dirty="0">
                <a:solidFill>
                  <a:schemeClr val="tx1"/>
                </a:solidFill>
                <a:latin typeface="Arial" panose="020B0604020202020204" pitchFamily="34" charset="0"/>
                <a:ea typeface="+mn-lt"/>
                <a:cs typeface="Arial" panose="020B0604020202020204" pitchFamily="34" charset="0"/>
              </a:rPr>
              <a:t>Alice’s Adventures in Wonderland</a:t>
            </a:r>
            <a:r>
              <a:rPr lang="en-US" sz="2000" dirty="0">
                <a:solidFill>
                  <a:schemeClr val="tx1"/>
                </a:solidFill>
                <a:latin typeface="Arial" panose="020B0604020202020204" pitchFamily="34" charset="0"/>
                <a:ea typeface="+mn-lt"/>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dirty="0"/>
          </a:p>
        </p:txBody>
      </p:sp>
    </p:spTree>
    <p:extLst>
      <p:ext uri="{BB962C8B-B14F-4D97-AF65-F5344CB8AC3E}">
        <p14:creationId xmlns:p14="http://schemas.microsoft.com/office/powerpoint/2010/main" val="39693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D31AE-3D96-3937-7C72-A8CCC9D50CAF}"/>
              </a:ext>
            </a:extLst>
          </p:cNvPr>
          <p:cNvSpPr>
            <a:spLocks noGrp="1"/>
          </p:cNvSpPr>
          <p:nvPr>
            <p:ph type="title"/>
          </p:nvPr>
        </p:nvSpPr>
        <p:spPr/>
        <p:txBody>
          <a:bodyPr/>
          <a:lstStyle/>
          <a:p>
            <a:r>
              <a:rPr lang="en-AU" dirty="0"/>
              <a:t>Writing style (4)</a:t>
            </a:r>
          </a:p>
        </p:txBody>
      </p:sp>
      <p:sp>
        <p:nvSpPr>
          <p:cNvPr id="4" name="Text Placeholder 3">
            <a:extLst>
              <a:ext uri="{FF2B5EF4-FFF2-40B4-BE49-F238E27FC236}">
                <a16:creationId xmlns:a16="http://schemas.microsoft.com/office/drawing/2014/main" id="{BE30CD69-1497-08DA-3BED-16A90C8BB41B}"/>
              </a:ext>
            </a:extLst>
          </p:cNvPr>
          <p:cNvSpPr>
            <a:spLocks noGrp="1"/>
          </p:cNvSpPr>
          <p:nvPr>
            <p:ph type="body" sz="quarter" idx="18"/>
          </p:nvPr>
        </p:nvSpPr>
        <p:spPr/>
        <p:txBody>
          <a:bodyPr/>
          <a:lstStyle/>
          <a:p>
            <a:r>
              <a:rPr lang="en-AU" dirty="0"/>
              <a:t>Independent practice</a:t>
            </a:r>
          </a:p>
        </p:txBody>
      </p:sp>
      <p:sp>
        <p:nvSpPr>
          <p:cNvPr id="8" name="Content Placeholder 7">
            <a:extLst>
              <a:ext uri="{FF2B5EF4-FFF2-40B4-BE49-F238E27FC236}">
                <a16:creationId xmlns:a16="http://schemas.microsoft.com/office/drawing/2014/main" id="{5E7B58E1-1DC4-1B8A-227E-95017BFB6436}"/>
              </a:ext>
            </a:extLst>
          </p:cNvPr>
          <p:cNvSpPr>
            <a:spLocks noGrp="1"/>
          </p:cNvSpPr>
          <p:nvPr>
            <p:ph sz="quarter" idx="19"/>
          </p:nvPr>
        </p:nvSpPr>
        <p:spPr>
          <a:xfrm>
            <a:off x="360363" y="1562471"/>
            <a:ext cx="11483635" cy="4814518"/>
          </a:xfrm>
        </p:spPr>
        <p:txBody>
          <a:bodyPr/>
          <a:lstStyle/>
          <a:p>
            <a:pPr>
              <a:lnSpc>
                <a:spcPct val="150000"/>
              </a:lnSpc>
              <a:spcBef>
                <a:spcPts val="1200"/>
              </a:spcBef>
              <a:spcAft>
                <a:spcPts val="600"/>
              </a:spcAft>
            </a:pPr>
            <a:r>
              <a:rPr lang="en-US" sz="2000" dirty="0">
                <a:solidFill>
                  <a:srgbClr val="000000"/>
                </a:solidFill>
                <a:effectLst/>
                <a:latin typeface="Arial" panose="020B0604020202020204" pitchFamily="34" charset="0"/>
                <a:ea typeface="Calibri" panose="020F0502020204030204" pitchFamily="34" charset="0"/>
              </a:rPr>
              <a:t>He shuddered as the ominous shadow stretched out before him. He gazed upwards as the low hum wound itself into every fragment of his brain. His head thumped incoherently as he stifled the urge to cry out. As dark as the shadow that had momentarily overwhelmed him, a brilliant light flashed out from its core. As it refracted a billion sparkling stars on the setting horizon, </a:t>
            </a:r>
            <a:r>
              <a:rPr lang="en-US" sz="2000" dirty="0" err="1">
                <a:solidFill>
                  <a:srgbClr val="000000"/>
                </a:solidFill>
                <a:effectLst/>
                <a:latin typeface="Arial" panose="020B0604020202020204" pitchFamily="34" charset="0"/>
                <a:ea typeface="Calibri" panose="020F0502020204030204" pitchFamily="34" charset="0"/>
              </a:rPr>
              <a:t>Gowaan</a:t>
            </a:r>
            <a:r>
              <a:rPr lang="en-US" sz="2000" dirty="0">
                <a:solidFill>
                  <a:srgbClr val="000000"/>
                </a:solidFill>
                <a:effectLst/>
                <a:latin typeface="Arial" panose="020B0604020202020204" pitchFamily="34" charset="0"/>
                <a:ea typeface="Calibri" panose="020F0502020204030204" pitchFamily="34" charset="0"/>
              </a:rPr>
              <a:t> felt the weight of his body subside. His body alighted and he began to slowly drift towards the sparkling glow.</a:t>
            </a:r>
            <a:endParaRPr lang="en-AU" sz="2000" dirty="0">
              <a:effectLs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US" sz="2000" dirty="0">
                <a:solidFill>
                  <a:srgbClr val="000000"/>
                </a:solidFill>
                <a:effectLst/>
                <a:latin typeface="Arial" panose="020B0604020202020204" pitchFamily="34" charset="0"/>
                <a:ea typeface="Calibri" panose="020F0502020204030204" pitchFamily="34" charset="0"/>
              </a:rPr>
              <a:t>(English curriculum team 2024)</a:t>
            </a:r>
            <a:endParaRPr lang="en-US" dirty="0"/>
          </a:p>
        </p:txBody>
      </p:sp>
      <p:sp>
        <p:nvSpPr>
          <p:cNvPr id="2" name="Slide Number Placeholder 1">
            <a:extLst>
              <a:ext uri="{FF2B5EF4-FFF2-40B4-BE49-F238E27FC236}">
                <a16:creationId xmlns:a16="http://schemas.microsoft.com/office/drawing/2014/main" id="{33C10E46-234D-6A8D-3050-08F13F2C68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dirty="0"/>
          </a:p>
        </p:txBody>
      </p:sp>
    </p:spTree>
    <p:extLst>
      <p:ext uri="{BB962C8B-B14F-4D97-AF65-F5344CB8AC3E}">
        <p14:creationId xmlns:p14="http://schemas.microsoft.com/office/powerpoint/2010/main" val="14899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Literary features – point of view </a:t>
            </a:r>
            <a:endParaRPr lang="en-US"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83209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sz="4400" dirty="0">
                <a:solidFill>
                  <a:srgbClr val="000000"/>
                </a:solidFill>
                <a:latin typeface="Aptos Display"/>
                <a:cs typeface="Arial"/>
              </a:rPr>
              <a:t>Point of view </a:t>
            </a:r>
            <a:endParaRPr lang="en-US" dirty="0"/>
          </a:p>
        </p:txBody>
      </p:sp>
      <p:sp>
        <p:nvSpPr>
          <p:cNvPr id="2" name="Text Placeholder 1">
            <a:extLst>
              <a:ext uri="{FF2B5EF4-FFF2-40B4-BE49-F238E27FC236}">
                <a16:creationId xmlns:a16="http://schemas.microsoft.com/office/drawing/2014/main" id="{8568B59D-AD25-0252-4765-4AEF17E0A356}"/>
              </a:ext>
            </a:extLst>
          </p:cNvPr>
          <p:cNvSpPr>
            <a:spLocks noGrp="1"/>
          </p:cNvSpPr>
          <p:nvPr>
            <p:ph type="body" sz="quarter" idx="18"/>
          </p:nvPr>
        </p:nvSpPr>
        <p:spPr/>
        <p:txBody>
          <a:bodyPr/>
          <a:lstStyle/>
          <a:p>
            <a:r>
              <a:rPr lang="en-AU" dirty="0"/>
              <a:t>Definition</a:t>
            </a:r>
          </a:p>
        </p:txBody>
      </p:sp>
      <p:sp>
        <p:nvSpPr>
          <p:cNvPr id="6" name="Content Placeholder 5">
            <a:extLst>
              <a:ext uri="{FF2B5EF4-FFF2-40B4-BE49-F238E27FC236}">
                <a16:creationId xmlns:a16="http://schemas.microsoft.com/office/drawing/2014/main" id="{A577E0EA-0AB6-C027-26EB-4C0AFE629FD6}"/>
              </a:ext>
            </a:extLst>
          </p:cNvPr>
          <p:cNvSpPr>
            <a:spLocks noGrp="1"/>
          </p:cNvSpPr>
          <p:nvPr>
            <p:ph sz="quarter" idx="19"/>
          </p:nvPr>
        </p:nvSpPr>
        <p:spPr>
          <a:xfrm>
            <a:off x="360363" y="1562471"/>
            <a:ext cx="11483635" cy="4814518"/>
          </a:xfrm>
        </p:spPr>
        <p:txBody>
          <a:bodyPr/>
          <a:lstStyle/>
          <a:p>
            <a:r>
              <a:rPr lang="en-GB" dirty="0">
                <a:solidFill>
                  <a:srgbClr val="22272B"/>
                </a:solidFill>
                <a:latin typeface="Arial"/>
                <a:ea typeface="Source Sans Pro"/>
                <a:cs typeface="Arial"/>
              </a:rPr>
              <a:t>A book’s point of view is the perspective from which an author presents a story – a perspective shaped by who is telling the story and how much this narrator knows. Although the author writes the book, the story is not typically told from the author’s point of view.</a:t>
            </a:r>
            <a:endParaRPr lang="en-US" dirty="0">
              <a:solidFill>
                <a:srgbClr val="22272B"/>
              </a:solidFill>
              <a:latin typeface="Arial"/>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116286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68D360-695B-0B8D-1C67-7CE02A7902B2}"/>
              </a:ext>
            </a:extLst>
          </p:cNvPr>
          <p:cNvSpPr>
            <a:spLocks noGrp="1"/>
          </p:cNvSpPr>
          <p:nvPr>
            <p:ph type="title"/>
          </p:nvPr>
        </p:nvSpPr>
        <p:spPr/>
        <p:txBody>
          <a:bodyPr/>
          <a:lstStyle/>
          <a:p>
            <a:r>
              <a:rPr lang="en-AU" dirty="0"/>
              <a:t>Objective point of view</a:t>
            </a:r>
          </a:p>
        </p:txBody>
      </p:sp>
      <p:sp>
        <p:nvSpPr>
          <p:cNvPr id="5" name="Text Placeholder 4">
            <a:extLst>
              <a:ext uri="{FF2B5EF4-FFF2-40B4-BE49-F238E27FC236}">
                <a16:creationId xmlns:a16="http://schemas.microsoft.com/office/drawing/2014/main" id="{F7EEC59C-6625-BAAC-89F2-3F319849991B}"/>
              </a:ext>
            </a:extLst>
          </p:cNvPr>
          <p:cNvSpPr>
            <a:spLocks noGrp="1"/>
          </p:cNvSpPr>
          <p:nvPr>
            <p:ph type="body" sz="quarter" idx="18"/>
          </p:nvPr>
        </p:nvSpPr>
        <p:spPr/>
        <p:txBody>
          <a:bodyPr/>
          <a:lstStyle/>
          <a:p>
            <a:r>
              <a:rPr lang="en-AU" dirty="0"/>
              <a:t>Types of point of view</a:t>
            </a:r>
          </a:p>
        </p:txBody>
      </p:sp>
      <p:sp>
        <p:nvSpPr>
          <p:cNvPr id="6" name="Content Placeholder 5">
            <a:extLst>
              <a:ext uri="{FF2B5EF4-FFF2-40B4-BE49-F238E27FC236}">
                <a16:creationId xmlns:a16="http://schemas.microsoft.com/office/drawing/2014/main" id="{DDE63B0A-850F-A593-1FB1-A990A0CB2088}"/>
              </a:ext>
            </a:extLst>
          </p:cNvPr>
          <p:cNvSpPr>
            <a:spLocks noGrp="1"/>
          </p:cNvSpPr>
          <p:nvPr>
            <p:ph sz="quarter" idx="19"/>
          </p:nvPr>
        </p:nvSpPr>
        <p:spPr>
          <a:xfrm>
            <a:off x="360363" y="1562471"/>
            <a:ext cx="11483635" cy="4814518"/>
          </a:xfrm>
        </p:spPr>
        <p:txBody>
          <a:bodyPr/>
          <a:lstStyle/>
          <a:p>
            <a:pPr>
              <a:spcAft>
                <a:spcPts val="0"/>
              </a:spcAft>
            </a:pPr>
            <a:r>
              <a:rPr lang="en-GB" dirty="0">
                <a:solidFill>
                  <a:srgbClr val="22272B"/>
                </a:solidFill>
                <a:latin typeface="Arial"/>
                <a:ea typeface="Source Sans Pro"/>
                <a:cs typeface="Arial"/>
              </a:rPr>
              <a:t>In the </a:t>
            </a:r>
            <a:r>
              <a:rPr lang="en-GB" b="1" dirty="0">
                <a:solidFill>
                  <a:srgbClr val="C00000"/>
                </a:solidFill>
                <a:latin typeface="Arial"/>
                <a:ea typeface="Source Sans Pro"/>
                <a:cs typeface="Arial"/>
              </a:rPr>
              <a:t>objective point of view</a:t>
            </a:r>
            <a:r>
              <a:rPr lang="en-GB" dirty="0">
                <a:solidFill>
                  <a:srgbClr val="22272B"/>
                </a:solidFill>
                <a:latin typeface="Arial"/>
                <a:ea typeface="Source Sans Pro"/>
                <a:cs typeface="Arial"/>
              </a:rPr>
              <a:t>, the reader learns about characters only through their actions and speech. </a:t>
            </a:r>
            <a:endParaRPr lang="en-US" dirty="0">
              <a:solidFill>
                <a:srgbClr val="22272B"/>
              </a:solidFill>
              <a:latin typeface="Arial"/>
              <a:ea typeface="Source Sans Pro"/>
              <a:cs typeface="Arial"/>
            </a:endParaRPr>
          </a:p>
          <a:p>
            <a:pPr>
              <a:spcBef>
                <a:spcPts val="1200"/>
              </a:spcBef>
              <a:spcAft>
                <a:spcPts val="0"/>
              </a:spcAft>
            </a:pPr>
            <a:r>
              <a:rPr lang="en-GB" dirty="0">
                <a:solidFill>
                  <a:srgbClr val="22272B"/>
                </a:solidFill>
                <a:latin typeface="Arial"/>
                <a:ea typeface="Source Sans Pro"/>
                <a:cs typeface="Arial"/>
              </a:rPr>
              <a:t>The narrator does not enter the minds of any of the characters, but rather takes a reporter’s view, presenting only the facts. The narrator tells but does not comment on or interpret what is happening in the story. </a:t>
            </a:r>
            <a:endParaRPr lang="en-US" dirty="0">
              <a:solidFill>
                <a:srgbClr val="22272B"/>
              </a:solidFill>
              <a:latin typeface="Arial"/>
              <a:ea typeface="Source Sans Pro"/>
            </a:endParaRPr>
          </a:p>
          <a:p>
            <a:pPr>
              <a:spcBef>
                <a:spcPts val="1200"/>
              </a:spcBef>
            </a:pPr>
            <a:r>
              <a:rPr lang="en-GB" dirty="0">
                <a:solidFill>
                  <a:srgbClr val="22272B"/>
                </a:solidFill>
                <a:latin typeface="Arial"/>
                <a:ea typeface="Source Sans Pro"/>
                <a:cs typeface="Arial"/>
              </a:rPr>
              <a:t>The reader learns nothing about characters when they are not in the author’s narrative or dialogue. Their actions must speak for themselves as they unfold in the story.</a:t>
            </a:r>
            <a:endParaRPr lang="en-US" dirty="0"/>
          </a:p>
        </p:txBody>
      </p:sp>
      <p:sp>
        <p:nvSpPr>
          <p:cNvPr id="9" name="Slide Number Placeholder 2">
            <a:extLst>
              <a:ext uri="{FF2B5EF4-FFF2-40B4-BE49-F238E27FC236}">
                <a16:creationId xmlns:a16="http://schemas.microsoft.com/office/drawing/2014/main" id="{F77BBFA1-B8AE-8FBC-2BCC-8C1173C8854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4452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68D360-695B-0B8D-1C67-7CE02A7902B2}"/>
              </a:ext>
            </a:extLst>
          </p:cNvPr>
          <p:cNvSpPr>
            <a:spLocks noGrp="1"/>
          </p:cNvSpPr>
          <p:nvPr>
            <p:ph type="title"/>
          </p:nvPr>
        </p:nvSpPr>
        <p:spPr/>
        <p:txBody>
          <a:bodyPr/>
          <a:lstStyle/>
          <a:p>
            <a:r>
              <a:rPr lang="en-AU" dirty="0"/>
              <a:t>First-person point of view</a:t>
            </a:r>
          </a:p>
        </p:txBody>
      </p:sp>
      <p:sp>
        <p:nvSpPr>
          <p:cNvPr id="5" name="Text Placeholder 4">
            <a:extLst>
              <a:ext uri="{FF2B5EF4-FFF2-40B4-BE49-F238E27FC236}">
                <a16:creationId xmlns:a16="http://schemas.microsoft.com/office/drawing/2014/main" id="{F7EEC59C-6625-BAAC-89F2-3F319849991B}"/>
              </a:ext>
            </a:extLst>
          </p:cNvPr>
          <p:cNvSpPr>
            <a:spLocks noGrp="1"/>
          </p:cNvSpPr>
          <p:nvPr>
            <p:ph type="body" sz="quarter" idx="18"/>
          </p:nvPr>
        </p:nvSpPr>
        <p:spPr/>
        <p:txBody>
          <a:bodyPr/>
          <a:lstStyle/>
          <a:p>
            <a:r>
              <a:rPr lang="en-AU" dirty="0"/>
              <a:t>Types of point of view</a:t>
            </a:r>
          </a:p>
        </p:txBody>
      </p:sp>
      <p:sp>
        <p:nvSpPr>
          <p:cNvPr id="6" name="Content Placeholder 5">
            <a:extLst>
              <a:ext uri="{FF2B5EF4-FFF2-40B4-BE49-F238E27FC236}">
                <a16:creationId xmlns:a16="http://schemas.microsoft.com/office/drawing/2014/main" id="{7434C5E6-B36B-EDEE-81D7-3AC761902519}"/>
              </a:ext>
            </a:extLst>
          </p:cNvPr>
          <p:cNvSpPr>
            <a:spLocks noGrp="1"/>
          </p:cNvSpPr>
          <p:nvPr>
            <p:ph sz="quarter" idx="19"/>
          </p:nvPr>
        </p:nvSpPr>
        <p:spPr>
          <a:xfrm>
            <a:off x="360363" y="1562471"/>
            <a:ext cx="11404174" cy="4814518"/>
          </a:xfrm>
        </p:spPr>
        <p:txBody>
          <a:bodyPr/>
          <a:lstStyle/>
          <a:p>
            <a:r>
              <a:rPr lang="en-GB" dirty="0">
                <a:solidFill>
                  <a:srgbClr val="22272B"/>
                </a:solidFill>
                <a:latin typeface="Arial"/>
                <a:ea typeface="Source Sans Pro"/>
                <a:cs typeface="Arial"/>
              </a:rPr>
              <a:t>When the narrator is one of the characters in the story and refers to himself or herself as I and me, the author is employing the </a:t>
            </a:r>
            <a:r>
              <a:rPr lang="en-GB" b="1" dirty="0">
                <a:solidFill>
                  <a:srgbClr val="C00000"/>
                </a:solidFill>
                <a:latin typeface="Arial"/>
                <a:ea typeface="Source Sans Pro"/>
                <a:cs typeface="Arial"/>
              </a:rPr>
              <a:t>first-person point of view</a:t>
            </a:r>
            <a:r>
              <a:rPr lang="en-GB" dirty="0">
                <a:solidFill>
                  <a:srgbClr val="22272B"/>
                </a:solidFill>
                <a:latin typeface="Arial"/>
                <a:ea typeface="Source Sans Pro"/>
                <a:cs typeface="Arial"/>
              </a:rPr>
              <a:t>. </a:t>
            </a:r>
            <a:endParaRPr lang="en-US" dirty="0"/>
          </a:p>
          <a:p>
            <a:r>
              <a:rPr lang="en-GB" dirty="0">
                <a:solidFill>
                  <a:srgbClr val="22272B"/>
                </a:solidFill>
                <a:latin typeface="Arial"/>
                <a:ea typeface="Source Sans Pro"/>
                <a:cs typeface="Arial"/>
              </a:rPr>
              <a:t>With this point of view, the reader will see events unfold through the eyes and thoughts of the narrator, and only the narrator. </a:t>
            </a:r>
            <a:endParaRPr lang="en-GB" dirty="0"/>
          </a:p>
          <a:p>
            <a:r>
              <a:rPr lang="en-GB" dirty="0">
                <a:solidFill>
                  <a:srgbClr val="22272B"/>
                </a:solidFill>
                <a:latin typeface="Arial"/>
                <a:ea typeface="Source Sans Pro"/>
                <a:cs typeface="Arial"/>
              </a:rPr>
              <a:t>Therefore, the reader cannot learn what other characters are doing or saying if they are not in sight of the narrator.</a:t>
            </a:r>
            <a:endParaRPr lang="en-US" dirty="0">
              <a:solidFill>
                <a:srgbClr val="22272B"/>
              </a:solidFill>
              <a:ea typeface="Source Sans Pro"/>
            </a:endParaRPr>
          </a:p>
        </p:txBody>
      </p:sp>
      <p:sp>
        <p:nvSpPr>
          <p:cNvPr id="8" name="Slide Number Placeholder 2">
            <a:extLst>
              <a:ext uri="{FF2B5EF4-FFF2-40B4-BE49-F238E27FC236}">
                <a16:creationId xmlns:a16="http://schemas.microsoft.com/office/drawing/2014/main" id="{4D440603-FF44-256B-F6E7-223A9AE4559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19975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8" y="1753951"/>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 action="ppaction://noaction"/>
            <a:extLst>
              <a:ext uri="{FF2B5EF4-FFF2-40B4-BE49-F238E27FC236}">
                <a16:creationId xmlns:a16="http://schemas.microsoft.com/office/drawing/2014/main" id="{56ACB92F-8289-CC4B-BE5A-A661A0C94E17}"/>
              </a:ext>
            </a:extLst>
          </p:cNvPr>
          <p:cNvSpPr/>
          <p:nvPr/>
        </p:nvSpPr>
        <p:spPr>
          <a:xfrm>
            <a:off x="1150236" y="1836868"/>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1</a:t>
            </a: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6" y="1997082"/>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Plot</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5" y="2747635"/>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 action="ppaction://noaction"/>
            <a:extLst>
              <a:ext uri="{FF2B5EF4-FFF2-40B4-BE49-F238E27FC236}">
                <a16:creationId xmlns:a16="http://schemas.microsoft.com/office/drawing/2014/main" id="{D0A190BE-2B0B-2729-4549-D63712793CC2}"/>
              </a:ext>
            </a:extLst>
          </p:cNvPr>
          <p:cNvSpPr/>
          <p:nvPr/>
        </p:nvSpPr>
        <p:spPr>
          <a:xfrm>
            <a:off x="1164623" y="2830552"/>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2</a:t>
            </a:r>
          </a:p>
        </p:txBody>
      </p:sp>
      <p:sp>
        <p:nvSpPr>
          <p:cNvPr id="22" name="TextBox 25">
            <a:extLst>
              <a:ext uri="{FF2B5EF4-FFF2-40B4-BE49-F238E27FC236}">
                <a16:creationId xmlns:a16="http://schemas.microsoft.com/office/drawing/2014/main" id="{B4A4C41F-6099-2469-B443-6D6E65FB27C7}"/>
              </a:ext>
            </a:extLst>
          </p:cNvPr>
          <p:cNvSpPr txBox="1"/>
          <p:nvPr/>
        </p:nvSpPr>
        <p:spPr>
          <a:xfrm>
            <a:off x="2233743" y="2979613"/>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Characterisation</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5" y="3735737"/>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 action="ppaction://noaction"/>
            <a:extLst>
              <a:ext uri="{FF2B5EF4-FFF2-40B4-BE49-F238E27FC236}">
                <a16:creationId xmlns:a16="http://schemas.microsoft.com/office/drawing/2014/main" id="{A6DDAD40-805E-049F-39FC-55094C6BA103}"/>
              </a:ext>
            </a:extLst>
          </p:cNvPr>
          <p:cNvSpPr/>
          <p:nvPr/>
        </p:nvSpPr>
        <p:spPr>
          <a:xfrm>
            <a:off x="1164623" y="381865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3</a:t>
            </a:r>
          </a:p>
        </p:txBody>
      </p:sp>
      <p:sp>
        <p:nvSpPr>
          <p:cNvPr id="25" name="TextBox 25">
            <a:extLst>
              <a:ext uri="{FF2B5EF4-FFF2-40B4-BE49-F238E27FC236}">
                <a16:creationId xmlns:a16="http://schemas.microsoft.com/office/drawing/2014/main" id="{39581D8B-20B3-87D8-C1F2-A22C58CE7F43}"/>
              </a:ext>
            </a:extLst>
          </p:cNvPr>
          <p:cNvSpPr txBox="1"/>
          <p:nvPr/>
        </p:nvSpPr>
        <p:spPr>
          <a:xfrm>
            <a:off x="2259548" y="4012392"/>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Setting</a:t>
            </a:r>
          </a:p>
        </p:txBody>
      </p:sp>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1757022" y="4724407"/>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 action="ppaction://noaction"/>
            <a:extLst>
              <a:ext uri="{FF2B5EF4-FFF2-40B4-BE49-F238E27FC236}">
                <a16:creationId xmlns:a16="http://schemas.microsoft.com/office/drawing/2014/main" id="{30E4BF03-C9A7-EAE3-FC01-51CE829A6E7A}"/>
              </a:ext>
            </a:extLst>
          </p:cNvPr>
          <p:cNvSpPr/>
          <p:nvPr/>
        </p:nvSpPr>
        <p:spPr>
          <a:xfrm>
            <a:off x="1169960" y="480732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4</a:t>
            </a:r>
          </a:p>
        </p:txBody>
      </p:sp>
      <p:sp>
        <p:nvSpPr>
          <p:cNvPr id="28" name="TextBox 25">
            <a:extLst>
              <a:ext uri="{FF2B5EF4-FFF2-40B4-BE49-F238E27FC236}">
                <a16:creationId xmlns:a16="http://schemas.microsoft.com/office/drawing/2014/main" id="{E28B2236-ABD7-EC9D-39C6-357B29770348}"/>
              </a:ext>
            </a:extLst>
          </p:cNvPr>
          <p:cNvSpPr txBox="1"/>
          <p:nvPr/>
        </p:nvSpPr>
        <p:spPr>
          <a:xfrm>
            <a:off x="2239080" y="4967538"/>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Style</a:t>
            </a:r>
          </a:p>
        </p:txBody>
      </p:sp>
      <p:sp>
        <p:nvSpPr>
          <p:cNvPr id="29" name="Rectangle: Rounded Corners 28">
            <a:extLst>
              <a:ext uri="{FF2B5EF4-FFF2-40B4-BE49-F238E27FC236}">
                <a16:creationId xmlns:a16="http://schemas.microsoft.com/office/drawing/2014/main" id="{0DBDB801-633E-823E-8888-ADEF0E80B36F}"/>
              </a:ext>
              <a:ext uri="{C183D7F6-B498-43B3-948B-1728B52AA6E4}">
                <adec:decorative xmlns:adec="http://schemas.microsoft.com/office/drawing/2017/decorative" val="1"/>
              </a:ext>
            </a:extLst>
          </p:cNvPr>
          <p:cNvSpPr/>
          <p:nvPr/>
        </p:nvSpPr>
        <p:spPr>
          <a:xfrm>
            <a:off x="6819074" y="175027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0" name="Oval 29">
            <a:hlinkClick r:id="" action="ppaction://noaction"/>
            <a:extLst>
              <a:ext uri="{FF2B5EF4-FFF2-40B4-BE49-F238E27FC236}">
                <a16:creationId xmlns:a16="http://schemas.microsoft.com/office/drawing/2014/main" id="{B0E74290-D27C-AEF7-46E4-E1542A1B3C92}"/>
              </a:ext>
            </a:extLst>
          </p:cNvPr>
          <p:cNvSpPr/>
          <p:nvPr/>
        </p:nvSpPr>
        <p:spPr>
          <a:xfrm>
            <a:off x="6232012" y="183319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5</a:t>
            </a:r>
          </a:p>
        </p:txBody>
      </p:sp>
      <p:sp>
        <p:nvSpPr>
          <p:cNvPr id="31" name="TextBox 25">
            <a:extLst>
              <a:ext uri="{FF2B5EF4-FFF2-40B4-BE49-F238E27FC236}">
                <a16:creationId xmlns:a16="http://schemas.microsoft.com/office/drawing/2014/main" id="{25FD3220-EFBB-BC89-7FB2-2347E854CB7B}"/>
              </a:ext>
            </a:extLst>
          </p:cNvPr>
          <p:cNvSpPr txBox="1"/>
          <p:nvPr/>
        </p:nvSpPr>
        <p:spPr>
          <a:xfrm>
            <a:off x="7301132" y="1993407"/>
            <a:ext cx="3323272" cy="37253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Point of view</a:t>
            </a:r>
          </a:p>
        </p:txBody>
      </p:sp>
      <p:sp>
        <p:nvSpPr>
          <p:cNvPr id="44" name="Rectangle: Rounded Corners 43">
            <a:extLst>
              <a:ext uri="{FF2B5EF4-FFF2-40B4-BE49-F238E27FC236}">
                <a16:creationId xmlns:a16="http://schemas.microsoft.com/office/drawing/2014/main" id="{872B6A74-D5FE-A9C3-5036-DA39A3F3AAA9}"/>
              </a:ext>
              <a:ext uri="{C183D7F6-B498-43B3-948B-1728B52AA6E4}">
                <adec:decorative xmlns:adec="http://schemas.microsoft.com/office/drawing/2017/decorative" val="1"/>
              </a:ext>
            </a:extLst>
          </p:cNvPr>
          <p:cNvSpPr/>
          <p:nvPr/>
        </p:nvSpPr>
        <p:spPr>
          <a:xfrm>
            <a:off x="6819074" y="2747635"/>
            <a:ext cx="4097856" cy="918000"/>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5" name="Oval 44">
            <a:hlinkClick r:id="" action="ppaction://noaction"/>
            <a:extLst>
              <a:ext uri="{FF2B5EF4-FFF2-40B4-BE49-F238E27FC236}">
                <a16:creationId xmlns:a16="http://schemas.microsoft.com/office/drawing/2014/main" id="{440E2C2A-513E-2146-E110-A5C05774C27F}"/>
              </a:ext>
            </a:extLst>
          </p:cNvPr>
          <p:cNvSpPr/>
          <p:nvPr/>
        </p:nvSpPr>
        <p:spPr>
          <a:xfrm>
            <a:off x="6232012" y="283055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6</a:t>
            </a:r>
          </a:p>
        </p:txBody>
      </p:sp>
      <p:sp>
        <p:nvSpPr>
          <p:cNvPr id="46" name="TextBox 25">
            <a:extLst>
              <a:ext uri="{FF2B5EF4-FFF2-40B4-BE49-F238E27FC236}">
                <a16:creationId xmlns:a16="http://schemas.microsoft.com/office/drawing/2014/main" id="{D02490FE-53ED-8487-0BD7-E87F24833020}"/>
              </a:ext>
            </a:extLst>
          </p:cNvPr>
          <p:cNvSpPr txBox="1"/>
          <p:nvPr/>
        </p:nvSpPr>
        <p:spPr>
          <a:xfrm>
            <a:off x="7301132" y="2990767"/>
            <a:ext cx="3323272" cy="37253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Tone</a:t>
            </a:r>
          </a:p>
        </p:txBody>
      </p:sp>
      <p:sp>
        <p:nvSpPr>
          <p:cNvPr id="41" name="Rectangle: Rounded Corners 40">
            <a:extLst>
              <a:ext uri="{FF2B5EF4-FFF2-40B4-BE49-F238E27FC236}">
                <a16:creationId xmlns:a16="http://schemas.microsoft.com/office/drawing/2014/main" id="{D868B1C9-B182-2727-4865-6D5AC1780BED}"/>
              </a:ext>
              <a:ext uri="{C183D7F6-B498-43B3-948B-1728B52AA6E4}">
                <adec:decorative xmlns:adec="http://schemas.microsoft.com/office/drawing/2017/decorative" val="1"/>
              </a:ext>
            </a:extLst>
          </p:cNvPr>
          <p:cNvSpPr/>
          <p:nvPr/>
        </p:nvSpPr>
        <p:spPr>
          <a:xfrm>
            <a:off x="6819074" y="3722281"/>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2" name="Oval 41">
            <a:hlinkClick r:id="" action="ppaction://noaction"/>
            <a:extLst>
              <a:ext uri="{FF2B5EF4-FFF2-40B4-BE49-F238E27FC236}">
                <a16:creationId xmlns:a16="http://schemas.microsoft.com/office/drawing/2014/main" id="{193FCBC3-0E7A-2B7F-C738-F5F9ECEE27FE}"/>
              </a:ext>
            </a:extLst>
          </p:cNvPr>
          <p:cNvSpPr/>
          <p:nvPr/>
        </p:nvSpPr>
        <p:spPr>
          <a:xfrm>
            <a:off x="6232012" y="3805198"/>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7</a:t>
            </a:r>
          </a:p>
        </p:txBody>
      </p:sp>
      <p:sp>
        <p:nvSpPr>
          <p:cNvPr id="43" name="TextBox 25">
            <a:extLst>
              <a:ext uri="{FF2B5EF4-FFF2-40B4-BE49-F238E27FC236}">
                <a16:creationId xmlns:a16="http://schemas.microsoft.com/office/drawing/2014/main" id="{01B14D85-E240-E3C6-279C-4A1257278E12}"/>
              </a:ext>
            </a:extLst>
          </p:cNvPr>
          <p:cNvSpPr txBox="1"/>
          <p:nvPr/>
        </p:nvSpPr>
        <p:spPr>
          <a:xfrm>
            <a:off x="7301132" y="3965412"/>
            <a:ext cx="3323272" cy="37253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dirty="0">
                <a:latin typeface="Arial" panose="020B0604020202020204" pitchFamily="34" charset="0"/>
                <a:cs typeface="Arial" panose="020B0604020202020204" pitchFamily="34" charset="0"/>
              </a:rPr>
              <a:t>Picture book design elements </a:t>
            </a:r>
          </a:p>
        </p:txBody>
      </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86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68D360-695B-0B8D-1C67-7CE02A7902B2}"/>
              </a:ext>
            </a:extLst>
          </p:cNvPr>
          <p:cNvSpPr>
            <a:spLocks noGrp="1"/>
          </p:cNvSpPr>
          <p:nvPr>
            <p:ph type="title"/>
          </p:nvPr>
        </p:nvSpPr>
        <p:spPr/>
        <p:txBody>
          <a:bodyPr/>
          <a:lstStyle/>
          <a:p>
            <a:r>
              <a:rPr lang="en-GB" dirty="0"/>
              <a:t>Alternating </a:t>
            </a:r>
            <a:r>
              <a:rPr lang="en-AU" dirty="0"/>
              <a:t>point of view</a:t>
            </a:r>
          </a:p>
        </p:txBody>
      </p:sp>
      <p:sp>
        <p:nvSpPr>
          <p:cNvPr id="5" name="Text Placeholder 4">
            <a:extLst>
              <a:ext uri="{FF2B5EF4-FFF2-40B4-BE49-F238E27FC236}">
                <a16:creationId xmlns:a16="http://schemas.microsoft.com/office/drawing/2014/main" id="{F7EEC59C-6625-BAAC-89F2-3F319849991B}"/>
              </a:ext>
            </a:extLst>
          </p:cNvPr>
          <p:cNvSpPr>
            <a:spLocks noGrp="1"/>
          </p:cNvSpPr>
          <p:nvPr>
            <p:ph type="body" sz="quarter" idx="18"/>
          </p:nvPr>
        </p:nvSpPr>
        <p:spPr/>
        <p:txBody>
          <a:bodyPr/>
          <a:lstStyle/>
          <a:p>
            <a:r>
              <a:rPr lang="en-AU" dirty="0"/>
              <a:t>Types of point of view</a:t>
            </a:r>
          </a:p>
        </p:txBody>
      </p:sp>
      <p:sp>
        <p:nvSpPr>
          <p:cNvPr id="7" name="Content Placeholder 6">
            <a:extLst>
              <a:ext uri="{FF2B5EF4-FFF2-40B4-BE49-F238E27FC236}">
                <a16:creationId xmlns:a16="http://schemas.microsoft.com/office/drawing/2014/main" id="{025E9E0B-B7F2-2C98-2D08-82C0AC4A2393}"/>
              </a:ext>
            </a:extLst>
          </p:cNvPr>
          <p:cNvSpPr>
            <a:spLocks noGrp="1"/>
          </p:cNvSpPr>
          <p:nvPr>
            <p:ph sz="quarter" idx="19"/>
          </p:nvPr>
        </p:nvSpPr>
        <p:spPr>
          <a:xfrm>
            <a:off x="360363" y="1562471"/>
            <a:ext cx="11483635" cy="4814518"/>
          </a:xfrm>
        </p:spPr>
        <p:txBody>
          <a:bodyPr/>
          <a:lstStyle/>
          <a:p>
            <a:r>
              <a:rPr lang="en-AU" dirty="0">
                <a:solidFill>
                  <a:srgbClr val="22272B"/>
                </a:solidFill>
                <a:latin typeface="Arial"/>
                <a:ea typeface="Source Sans Pro"/>
                <a:cs typeface="Arial"/>
              </a:rPr>
              <a:t>Sometimes an author will write a story that is told in first person accounts by 2 or more characters – this is called </a:t>
            </a:r>
            <a:r>
              <a:rPr lang="en-AU" b="1" dirty="0">
                <a:solidFill>
                  <a:srgbClr val="C00000"/>
                </a:solidFill>
                <a:latin typeface="Arial"/>
                <a:ea typeface="Source Sans Pro"/>
                <a:cs typeface="Arial"/>
              </a:rPr>
              <a:t>alternating point of view</a:t>
            </a:r>
            <a:r>
              <a:rPr lang="en-AU" dirty="0">
                <a:solidFill>
                  <a:srgbClr val="22272B"/>
                </a:solidFill>
                <a:latin typeface="Arial"/>
                <a:ea typeface="Source Sans Pro"/>
                <a:cs typeface="Arial"/>
              </a:rPr>
              <a:t>. </a:t>
            </a:r>
          </a:p>
          <a:p>
            <a:r>
              <a:rPr lang="en-AU" dirty="0">
                <a:solidFill>
                  <a:srgbClr val="22272B"/>
                </a:solidFill>
                <a:latin typeface="Arial"/>
                <a:ea typeface="Source Sans Pro"/>
                <a:cs typeface="Arial"/>
              </a:rPr>
              <a:t>Often, the author shifts narrators each chapter, and a single incident is sometimes told from 2 or more points of view.</a:t>
            </a:r>
          </a:p>
        </p:txBody>
      </p:sp>
      <p:sp>
        <p:nvSpPr>
          <p:cNvPr id="2" name="Slide Number Placeholder 2">
            <a:extLst>
              <a:ext uri="{FF2B5EF4-FFF2-40B4-BE49-F238E27FC236}">
                <a16:creationId xmlns:a16="http://schemas.microsoft.com/office/drawing/2014/main" id="{4C260846-3B0A-54BE-B32F-A5B3B0CCCB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dirty="0"/>
          </a:p>
        </p:txBody>
      </p:sp>
    </p:spTree>
    <p:extLst>
      <p:ext uri="{BB962C8B-B14F-4D97-AF65-F5344CB8AC3E}">
        <p14:creationId xmlns:p14="http://schemas.microsoft.com/office/powerpoint/2010/main" val="29630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68D360-695B-0B8D-1C67-7CE02A7902B2}"/>
              </a:ext>
            </a:extLst>
          </p:cNvPr>
          <p:cNvSpPr>
            <a:spLocks noGrp="1"/>
          </p:cNvSpPr>
          <p:nvPr>
            <p:ph type="title"/>
          </p:nvPr>
        </p:nvSpPr>
        <p:spPr/>
        <p:txBody>
          <a:bodyPr/>
          <a:lstStyle/>
          <a:p>
            <a:r>
              <a:rPr lang="en-GB" dirty="0"/>
              <a:t>Omniscient </a:t>
            </a:r>
            <a:r>
              <a:rPr lang="en-AU" dirty="0"/>
              <a:t>point of view</a:t>
            </a:r>
          </a:p>
        </p:txBody>
      </p:sp>
      <p:sp>
        <p:nvSpPr>
          <p:cNvPr id="5" name="Text Placeholder 4">
            <a:extLst>
              <a:ext uri="{FF2B5EF4-FFF2-40B4-BE49-F238E27FC236}">
                <a16:creationId xmlns:a16="http://schemas.microsoft.com/office/drawing/2014/main" id="{F7EEC59C-6625-BAAC-89F2-3F319849991B}"/>
              </a:ext>
            </a:extLst>
          </p:cNvPr>
          <p:cNvSpPr>
            <a:spLocks noGrp="1"/>
          </p:cNvSpPr>
          <p:nvPr>
            <p:ph type="body" sz="quarter" idx="18"/>
          </p:nvPr>
        </p:nvSpPr>
        <p:spPr/>
        <p:txBody>
          <a:bodyPr/>
          <a:lstStyle/>
          <a:p>
            <a:r>
              <a:rPr lang="en-AU" dirty="0"/>
              <a:t>Types of point of view</a:t>
            </a:r>
          </a:p>
        </p:txBody>
      </p:sp>
      <p:sp>
        <p:nvSpPr>
          <p:cNvPr id="11" name="Content Placeholder 10">
            <a:extLst>
              <a:ext uri="{FF2B5EF4-FFF2-40B4-BE49-F238E27FC236}">
                <a16:creationId xmlns:a16="http://schemas.microsoft.com/office/drawing/2014/main" id="{2C3EB2AE-6794-0433-D65D-DDAA6AC98EA6}"/>
              </a:ext>
            </a:extLst>
          </p:cNvPr>
          <p:cNvSpPr>
            <a:spLocks noGrp="1"/>
          </p:cNvSpPr>
          <p:nvPr>
            <p:ph sz="quarter" idx="19"/>
          </p:nvPr>
        </p:nvSpPr>
        <p:spPr>
          <a:xfrm>
            <a:off x="360363" y="1562471"/>
            <a:ext cx="11483635" cy="4814518"/>
          </a:xfrm>
        </p:spPr>
        <p:txBody>
          <a:bodyPr/>
          <a:lstStyle/>
          <a:p>
            <a:r>
              <a:rPr lang="en-AU" dirty="0">
                <a:solidFill>
                  <a:srgbClr val="22272B"/>
                </a:solidFill>
                <a:latin typeface="Arial"/>
                <a:ea typeface="Source Sans Pro"/>
                <a:cs typeface="Arial"/>
              </a:rPr>
              <a:t>The omniscient and all other points of view are told in third-person narrative, in which the narrator refers to all characters as he, she, it or they. </a:t>
            </a:r>
          </a:p>
          <a:p>
            <a:r>
              <a:rPr lang="en-AU" dirty="0">
                <a:solidFill>
                  <a:srgbClr val="22272B"/>
                </a:solidFill>
                <a:latin typeface="Arial"/>
                <a:ea typeface="Source Sans Pro"/>
                <a:cs typeface="Arial"/>
              </a:rPr>
              <a:t>The narrator with an </a:t>
            </a:r>
            <a:r>
              <a:rPr lang="en-AU" b="1" dirty="0">
                <a:solidFill>
                  <a:srgbClr val="C00000"/>
                </a:solidFill>
                <a:latin typeface="Arial"/>
                <a:ea typeface="Source Sans Pro"/>
                <a:cs typeface="Arial"/>
              </a:rPr>
              <a:t>omniscient point of view </a:t>
            </a:r>
            <a:r>
              <a:rPr lang="en-AU" dirty="0">
                <a:solidFill>
                  <a:srgbClr val="22272B"/>
                </a:solidFill>
                <a:latin typeface="Arial"/>
                <a:ea typeface="Source Sans Pro"/>
                <a:cs typeface="Arial"/>
              </a:rPr>
              <a:t>is not a book character but rather an all-knowing and all-seeing voice that can relate events that are occurring simultaneously. </a:t>
            </a:r>
          </a:p>
          <a:p>
            <a:r>
              <a:rPr lang="en-AU" dirty="0">
                <a:solidFill>
                  <a:srgbClr val="22272B"/>
                </a:solidFill>
                <a:latin typeface="Arial"/>
                <a:ea typeface="Source Sans Pro"/>
                <a:cs typeface="Arial"/>
              </a:rPr>
              <a:t>In this point of view, readers are able to learn what all the characters are doing and thinking, what has happened in the past, and even what will occur in the future.</a:t>
            </a:r>
          </a:p>
        </p:txBody>
      </p:sp>
      <p:sp>
        <p:nvSpPr>
          <p:cNvPr id="2" name="Slide Number Placeholder 2">
            <a:extLst>
              <a:ext uri="{FF2B5EF4-FFF2-40B4-BE49-F238E27FC236}">
                <a16:creationId xmlns:a16="http://schemas.microsoft.com/office/drawing/2014/main" id="{9FCC7C53-A460-1975-1BD6-07A467CF2F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1675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68D360-695B-0B8D-1C67-7CE02A7902B2}"/>
              </a:ext>
            </a:extLst>
          </p:cNvPr>
          <p:cNvSpPr>
            <a:spLocks noGrp="1"/>
          </p:cNvSpPr>
          <p:nvPr>
            <p:ph type="title"/>
          </p:nvPr>
        </p:nvSpPr>
        <p:spPr/>
        <p:txBody>
          <a:bodyPr/>
          <a:lstStyle/>
          <a:p>
            <a:r>
              <a:rPr lang="en-GB" dirty="0"/>
              <a:t>Limited-omniscient </a:t>
            </a:r>
            <a:r>
              <a:rPr lang="en-AU" dirty="0"/>
              <a:t>point of view</a:t>
            </a:r>
          </a:p>
        </p:txBody>
      </p:sp>
      <p:sp>
        <p:nvSpPr>
          <p:cNvPr id="5" name="Text Placeholder 4">
            <a:extLst>
              <a:ext uri="{FF2B5EF4-FFF2-40B4-BE49-F238E27FC236}">
                <a16:creationId xmlns:a16="http://schemas.microsoft.com/office/drawing/2014/main" id="{F7EEC59C-6625-BAAC-89F2-3F319849991B}"/>
              </a:ext>
            </a:extLst>
          </p:cNvPr>
          <p:cNvSpPr>
            <a:spLocks noGrp="1"/>
          </p:cNvSpPr>
          <p:nvPr>
            <p:ph type="body" sz="quarter" idx="18"/>
          </p:nvPr>
        </p:nvSpPr>
        <p:spPr/>
        <p:txBody>
          <a:bodyPr/>
          <a:lstStyle/>
          <a:p>
            <a:r>
              <a:rPr lang="en-AU" dirty="0"/>
              <a:t>Types of point of view</a:t>
            </a:r>
          </a:p>
        </p:txBody>
      </p:sp>
      <p:sp>
        <p:nvSpPr>
          <p:cNvPr id="6" name="Content Placeholder 5">
            <a:extLst>
              <a:ext uri="{FF2B5EF4-FFF2-40B4-BE49-F238E27FC236}">
                <a16:creationId xmlns:a16="http://schemas.microsoft.com/office/drawing/2014/main" id="{8EBE21A7-717A-FF59-CEC1-0A03CE5BB082}"/>
              </a:ext>
            </a:extLst>
          </p:cNvPr>
          <p:cNvSpPr>
            <a:spLocks noGrp="1"/>
          </p:cNvSpPr>
          <p:nvPr>
            <p:ph sz="quarter" idx="19"/>
          </p:nvPr>
        </p:nvSpPr>
        <p:spPr>
          <a:xfrm>
            <a:off x="360363" y="1562471"/>
            <a:ext cx="11483635" cy="4814518"/>
          </a:xfrm>
        </p:spPr>
        <p:txBody>
          <a:bodyPr/>
          <a:lstStyle/>
          <a:p>
            <a:r>
              <a:rPr lang="en-AU" dirty="0">
                <a:solidFill>
                  <a:srgbClr val="22272B"/>
                </a:solidFill>
                <a:latin typeface="Arial"/>
                <a:ea typeface="Source Sans Pro"/>
                <a:cs typeface="Arial"/>
              </a:rPr>
              <a:t>When a story is narrated through a </a:t>
            </a:r>
            <a:r>
              <a:rPr lang="en-AU" b="1" dirty="0">
                <a:solidFill>
                  <a:srgbClr val="C00000"/>
                </a:solidFill>
                <a:latin typeface="Arial"/>
                <a:ea typeface="Source Sans Pro"/>
                <a:cs typeface="Arial"/>
              </a:rPr>
              <a:t>limited-omniscient point of view</a:t>
            </a:r>
            <a:r>
              <a:rPr lang="en-AU" dirty="0">
                <a:solidFill>
                  <a:srgbClr val="22272B"/>
                </a:solidFill>
                <a:latin typeface="Arial"/>
                <a:ea typeface="Source Sans Pro"/>
                <a:cs typeface="Arial"/>
              </a:rPr>
              <a:t>, the story unfolds through the viewpoint of only one of the characters. </a:t>
            </a:r>
          </a:p>
          <a:p>
            <a:r>
              <a:rPr lang="en-AU" dirty="0">
                <a:solidFill>
                  <a:srgbClr val="22272B"/>
                </a:solidFill>
                <a:latin typeface="Arial"/>
                <a:ea typeface="Source Sans Pro"/>
                <a:cs typeface="Arial"/>
              </a:rPr>
              <a:t>However, the story is told not by the character but by the omniscient narrator, who enters the mind of this character and reveals her or his experiences, actions, speech, thoughts and history. </a:t>
            </a:r>
          </a:p>
          <a:p>
            <a:r>
              <a:rPr lang="en-AU" dirty="0">
                <a:solidFill>
                  <a:srgbClr val="22272B"/>
                </a:solidFill>
                <a:latin typeface="Arial"/>
                <a:ea typeface="Source Sans Pro"/>
                <a:cs typeface="Arial"/>
              </a:rPr>
              <a:t>The reader knows only what that particular character can see and understand.</a:t>
            </a:r>
          </a:p>
        </p:txBody>
      </p:sp>
      <p:sp>
        <p:nvSpPr>
          <p:cNvPr id="8" name="Slide Number Placeholder 2">
            <a:extLst>
              <a:ext uri="{FF2B5EF4-FFF2-40B4-BE49-F238E27FC236}">
                <a16:creationId xmlns:a16="http://schemas.microsoft.com/office/drawing/2014/main" id="{1749E660-2742-3F10-6185-E21C859017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36694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86C42-767A-DFB7-ABC9-78F2882DEFB2}"/>
              </a:ext>
            </a:extLst>
          </p:cNvPr>
          <p:cNvSpPr>
            <a:spLocks noGrp="1"/>
          </p:cNvSpPr>
          <p:nvPr>
            <p:ph type="title"/>
          </p:nvPr>
        </p:nvSpPr>
        <p:spPr/>
        <p:txBody>
          <a:bodyPr/>
          <a:lstStyle/>
          <a:p>
            <a:r>
              <a:rPr lang="en-AU" dirty="0"/>
              <a:t>Point of view (1)</a:t>
            </a:r>
          </a:p>
        </p:txBody>
      </p:sp>
      <p:sp>
        <p:nvSpPr>
          <p:cNvPr id="4" name="Text Placeholder 3">
            <a:extLst>
              <a:ext uri="{FF2B5EF4-FFF2-40B4-BE49-F238E27FC236}">
                <a16:creationId xmlns:a16="http://schemas.microsoft.com/office/drawing/2014/main" id="{E97B10C5-A591-8982-F963-8AE585A43036}"/>
              </a:ext>
            </a:extLst>
          </p:cNvPr>
          <p:cNvSpPr>
            <a:spLocks noGrp="1"/>
          </p:cNvSpPr>
          <p:nvPr>
            <p:ph type="body" sz="quarter" idx="18"/>
          </p:nvPr>
        </p:nvSpPr>
        <p:spPr/>
        <p:txBody>
          <a:bodyPr/>
          <a:lstStyle/>
          <a:p>
            <a:r>
              <a:rPr lang="en-AU" dirty="0"/>
              <a:t>Modelled practice</a:t>
            </a:r>
          </a:p>
        </p:txBody>
      </p:sp>
      <p:sp>
        <p:nvSpPr>
          <p:cNvPr id="8" name="Content Placeholder 7">
            <a:extLst>
              <a:ext uri="{FF2B5EF4-FFF2-40B4-BE49-F238E27FC236}">
                <a16:creationId xmlns:a16="http://schemas.microsoft.com/office/drawing/2014/main" id="{9203C297-5889-556D-D400-739D4F66E4C0}"/>
              </a:ext>
            </a:extLst>
          </p:cNvPr>
          <p:cNvSpPr>
            <a:spLocks noGrp="1"/>
          </p:cNvSpPr>
          <p:nvPr>
            <p:ph sz="quarter" idx="19"/>
          </p:nvPr>
        </p:nvSpPr>
        <p:spPr>
          <a:xfrm>
            <a:off x="360363" y="1562471"/>
            <a:ext cx="11483635" cy="4814518"/>
          </a:xfrm>
        </p:spPr>
        <p:txBody>
          <a:bodyPr/>
          <a:lstStyle/>
          <a:p>
            <a:pPr marL="457200" indent="-457200">
              <a:buFont typeface="+mj-lt"/>
              <a:buAutoNum type="arabicPeriod"/>
            </a:pPr>
            <a:r>
              <a:rPr lang="en-AU" dirty="0"/>
              <a:t>Brainstorm descriptions of your learning space.</a:t>
            </a:r>
          </a:p>
          <a:p>
            <a:pPr marL="457200" indent="-457200">
              <a:buFont typeface="+mj-lt"/>
              <a:buAutoNum type="arabicPeriod"/>
            </a:pPr>
            <a:r>
              <a:rPr lang="en-AU" dirty="0"/>
              <a:t>Consider the physical layout of the room, the sounds you can hear, and the light and colour of the room. </a:t>
            </a:r>
          </a:p>
          <a:p>
            <a:pPr marL="457200" indent="-457200">
              <a:buFont typeface="+mj-lt"/>
              <a:buAutoNum type="arabicPeriod"/>
            </a:pPr>
            <a:r>
              <a:rPr lang="en-AU" dirty="0"/>
              <a:t>Use a first-person point of view to describe what you can see and hear. </a:t>
            </a:r>
          </a:p>
          <a:p>
            <a:pPr marL="457200" indent="-457200">
              <a:buFont typeface="+mj-lt"/>
              <a:buAutoNum type="arabicPeriod"/>
            </a:pPr>
            <a:r>
              <a:rPr lang="en-AU" dirty="0"/>
              <a:t>Compose a 3-sentence description of your current learning space. </a:t>
            </a:r>
          </a:p>
          <a:p>
            <a:r>
              <a:rPr lang="en-AU" b="1" dirty="0"/>
              <a:t>Modelled practice</a:t>
            </a:r>
          </a:p>
          <a:p>
            <a:r>
              <a:rPr lang="en-AU" dirty="0"/>
              <a:t>The ice dripped off my nose as I sat listening intently to the teacher. I shuddered as I looked around to see my classmates rubbing their fingers to bring back their circulation. As I glanced out of the window, I saw the first signs of sleet strike the panes. (English curriculum team 2024)</a:t>
            </a:r>
          </a:p>
        </p:txBody>
      </p:sp>
      <p:sp>
        <p:nvSpPr>
          <p:cNvPr id="2" name="Slide Number Placeholder 1">
            <a:extLst>
              <a:ext uri="{FF2B5EF4-FFF2-40B4-BE49-F238E27FC236}">
                <a16:creationId xmlns:a16="http://schemas.microsoft.com/office/drawing/2014/main" id="{B74CAE9A-AC83-3C37-B73C-AF1AC58BE9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153758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D31AE-3D96-3937-7C72-A8CCC9D50CAF}"/>
              </a:ext>
            </a:extLst>
          </p:cNvPr>
          <p:cNvSpPr>
            <a:spLocks noGrp="1"/>
          </p:cNvSpPr>
          <p:nvPr>
            <p:ph type="title"/>
          </p:nvPr>
        </p:nvSpPr>
        <p:spPr/>
        <p:txBody>
          <a:bodyPr/>
          <a:lstStyle/>
          <a:p>
            <a:r>
              <a:rPr lang="en-AU" dirty="0"/>
              <a:t>Point of view (2)</a:t>
            </a:r>
          </a:p>
        </p:txBody>
      </p:sp>
      <p:sp>
        <p:nvSpPr>
          <p:cNvPr id="4" name="Text Placeholder 3">
            <a:extLst>
              <a:ext uri="{FF2B5EF4-FFF2-40B4-BE49-F238E27FC236}">
                <a16:creationId xmlns:a16="http://schemas.microsoft.com/office/drawing/2014/main" id="{BE30CD69-1497-08DA-3BED-16A90C8BB41B}"/>
              </a:ext>
            </a:extLst>
          </p:cNvPr>
          <p:cNvSpPr>
            <a:spLocks noGrp="1"/>
          </p:cNvSpPr>
          <p:nvPr>
            <p:ph type="body" sz="quarter" idx="18"/>
          </p:nvPr>
        </p:nvSpPr>
        <p:spPr/>
        <p:txBody>
          <a:bodyPr/>
          <a:lstStyle/>
          <a:p>
            <a:r>
              <a:rPr lang="en-AU" dirty="0"/>
              <a:t>Independent practice</a:t>
            </a:r>
          </a:p>
        </p:txBody>
      </p:sp>
      <p:sp>
        <p:nvSpPr>
          <p:cNvPr id="8" name="Content Placeholder 7">
            <a:extLst>
              <a:ext uri="{FF2B5EF4-FFF2-40B4-BE49-F238E27FC236}">
                <a16:creationId xmlns:a16="http://schemas.microsoft.com/office/drawing/2014/main" id="{8A85AE28-1172-8793-5B14-40C357680D26}"/>
              </a:ext>
            </a:extLst>
          </p:cNvPr>
          <p:cNvSpPr>
            <a:spLocks noGrp="1"/>
          </p:cNvSpPr>
          <p:nvPr>
            <p:ph sz="quarter" idx="19"/>
          </p:nvPr>
        </p:nvSpPr>
        <p:spPr>
          <a:xfrm>
            <a:off x="360363" y="1562471"/>
            <a:ext cx="11483635" cy="4814518"/>
          </a:xfrm>
        </p:spPr>
        <p:txBody>
          <a:bodyPr/>
          <a:lstStyle/>
          <a:p>
            <a:pPr marL="457200" indent="-457200">
              <a:buFont typeface="+mj-lt"/>
              <a:buAutoNum type="arabicPeriod"/>
            </a:pPr>
            <a:r>
              <a:rPr lang="en-AU" dirty="0"/>
              <a:t>Rephrase the paragraph to be from a different point of view. You may choose:</a:t>
            </a:r>
          </a:p>
          <a:p>
            <a:pPr marL="817200" lvl="4" indent="-457200">
              <a:buFont typeface="+mj-lt"/>
              <a:buAutoNum type="alphaLcPeriod"/>
            </a:pPr>
            <a:r>
              <a:rPr lang="en-AU" sz="2000" b="1" dirty="0">
                <a:solidFill>
                  <a:srgbClr val="C00000"/>
                </a:solidFill>
              </a:rPr>
              <a:t>limited omniscient point of view </a:t>
            </a:r>
            <a:r>
              <a:rPr lang="en-AU" sz="2000" dirty="0"/>
              <a:t>(describing your actions and thoughts from a perspective outside of your body)</a:t>
            </a:r>
          </a:p>
          <a:p>
            <a:pPr marL="817200" lvl="4" indent="-457200">
              <a:buFont typeface="+mj-lt"/>
              <a:buAutoNum type="alphaLcPeriod"/>
            </a:pPr>
            <a:r>
              <a:rPr lang="en-AU" sz="2000" b="1" dirty="0">
                <a:solidFill>
                  <a:srgbClr val="C00000"/>
                </a:solidFill>
              </a:rPr>
              <a:t>alternating point of view </a:t>
            </a:r>
            <a:r>
              <a:rPr lang="en-AU" sz="2000" dirty="0"/>
              <a:t>(describing the same space from both your perspective and the perspective of the person sitting next to you).</a:t>
            </a:r>
          </a:p>
        </p:txBody>
      </p:sp>
      <p:sp>
        <p:nvSpPr>
          <p:cNvPr id="2" name="Slide Number Placeholder 1">
            <a:extLst>
              <a:ext uri="{FF2B5EF4-FFF2-40B4-BE49-F238E27FC236}">
                <a16:creationId xmlns:a16="http://schemas.microsoft.com/office/drawing/2014/main" id="{33C10E46-234D-6A8D-3050-08F13F2C68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dirty="0"/>
          </a:p>
        </p:txBody>
      </p:sp>
    </p:spTree>
    <p:extLst>
      <p:ext uri="{BB962C8B-B14F-4D97-AF65-F5344CB8AC3E}">
        <p14:creationId xmlns:p14="http://schemas.microsoft.com/office/powerpoint/2010/main" val="98106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Literary features – tone</a:t>
            </a:r>
            <a:endParaRPr lang="en-US"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6331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sz="4400" dirty="0">
                <a:solidFill>
                  <a:srgbClr val="000000"/>
                </a:solidFill>
                <a:latin typeface="Aptos Display"/>
                <a:cs typeface="Arial"/>
              </a:rPr>
              <a:t>Tone</a:t>
            </a:r>
            <a:endParaRPr lang="en-US"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Arial"/>
                <a:cs typeface="Arial"/>
              </a:rPr>
              <a:t>Definition</a:t>
            </a:r>
            <a:endParaRPr lang="en-AU" dirty="0"/>
          </a:p>
        </p:txBody>
      </p:sp>
      <p:sp>
        <p:nvSpPr>
          <p:cNvPr id="6" name="Content Placeholder 5">
            <a:extLst>
              <a:ext uri="{FF2B5EF4-FFF2-40B4-BE49-F238E27FC236}">
                <a16:creationId xmlns:a16="http://schemas.microsoft.com/office/drawing/2014/main" id="{6B8236A5-B698-282C-6FF1-B211E364FD77}"/>
              </a:ext>
            </a:extLst>
          </p:cNvPr>
          <p:cNvSpPr>
            <a:spLocks noGrp="1"/>
          </p:cNvSpPr>
          <p:nvPr>
            <p:ph sz="quarter" idx="19"/>
          </p:nvPr>
        </p:nvSpPr>
        <p:spPr>
          <a:xfrm>
            <a:off x="360363" y="1562471"/>
            <a:ext cx="11483635" cy="4814518"/>
          </a:xfrm>
        </p:spPr>
        <p:txBody>
          <a:bodyPr/>
          <a:lstStyle/>
          <a:p>
            <a:pPr>
              <a:spcAft>
                <a:spcPts val="0"/>
              </a:spcAft>
            </a:pPr>
            <a:r>
              <a:rPr lang="en-GB" dirty="0">
                <a:solidFill>
                  <a:srgbClr val="000000"/>
                </a:solidFill>
                <a:latin typeface="Arial"/>
                <a:ea typeface="Source Sans Pro"/>
                <a:cs typeface="Arial"/>
              </a:rPr>
              <a:t>Tone involves the author’s attitude toward the book’s subject, characters and readers. Tone is often quite subtle and may not be easy to pinpoint. In addition, an author may change the tone as the main character or the supporting characters change. </a:t>
            </a:r>
            <a:endParaRPr lang="en-US" dirty="0">
              <a:solidFill>
                <a:srgbClr val="000000"/>
              </a:solidFill>
              <a:latin typeface="Arial"/>
              <a:ea typeface="Source Sans Pro"/>
              <a:cs typeface="Arial"/>
            </a:endParaRPr>
          </a:p>
          <a:p>
            <a:pPr>
              <a:spcBef>
                <a:spcPts val="1200"/>
              </a:spcBef>
            </a:pPr>
            <a:r>
              <a:rPr lang="en-GB" dirty="0">
                <a:solidFill>
                  <a:srgbClr val="000000"/>
                </a:solidFill>
                <a:latin typeface="Arial"/>
                <a:ea typeface="Source Sans Pro"/>
                <a:cs typeface="Arial"/>
              </a:rPr>
              <a:t>Some examples of appropriate tones used in books for children include </a:t>
            </a:r>
            <a:r>
              <a:rPr lang="en-GB" i="1" dirty="0">
                <a:solidFill>
                  <a:srgbClr val="000000"/>
                </a:solidFill>
                <a:latin typeface="Arial"/>
                <a:ea typeface="Source Sans Pro"/>
                <a:cs typeface="Arial"/>
              </a:rPr>
              <a:t>serious</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humorous</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moralistic</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hopeful</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sympathetic</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wondrous</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longing</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loving</a:t>
            </a:r>
            <a:r>
              <a:rPr lang="en-GB" dirty="0">
                <a:solidFill>
                  <a:srgbClr val="000000"/>
                </a:solidFill>
                <a:latin typeface="Arial"/>
                <a:ea typeface="Source Sans Pro"/>
                <a:cs typeface="Arial"/>
              </a:rPr>
              <a:t>, </a:t>
            </a:r>
            <a:r>
              <a:rPr lang="en-GB" i="1" dirty="0">
                <a:solidFill>
                  <a:srgbClr val="000000"/>
                </a:solidFill>
                <a:latin typeface="Arial"/>
                <a:ea typeface="Source Sans Pro"/>
                <a:cs typeface="Arial"/>
              </a:rPr>
              <a:t>satirical</a:t>
            </a:r>
            <a:r>
              <a:rPr lang="en-GB" dirty="0">
                <a:solidFill>
                  <a:srgbClr val="000000"/>
                </a:solidFill>
                <a:latin typeface="Arial"/>
                <a:ea typeface="Source Sans Pro"/>
                <a:cs typeface="Arial"/>
              </a:rPr>
              <a:t> and </a:t>
            </a:r>
            <a:r>
              <a:rPr lang="en-GB" i="1" dirty="0">
                <a:solidFill>
                  <a:srgbClr val="000000"/>
                </a:solidFill>
                <a:latin typeface="Arial"/>
                <a:ea typeface="Source Sans Pro"/>
                <a:cs typeface="Arial"/>
              </a:rPr>
              <a:t>nostalgic</a:t>
            </a:r>
            <a:r>
              <a:rPr lang="en-GB" dirty="0">
                <a:solidFill>
                  <a:srgbClr val="000000"/>
                </a:solidFill>
                <a:latin typeface="Arial"/>
                <a:ea typeface="Source Sans Pro"/>
                <a:cs typeface="Arial"/>
              </a:rPr>
              <a:t>. </a:t>
            </a:r>
            <a:endParaRPr lang="en-US"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17840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86C42-767A-DFB7-ABC9-78F2882DEFB2}"/>
              </a:ext>
            </a:extLst>
          </p:cNvPr>
          <p:cNvSpPr>
            <a:spLocks noGrp="1"/>
          </p:cNvSpPr>
          <p:nvPr>
            <p:ph type="title"/>
          </p:nvPr>
        </p:nvSpPr>
        <p:spPr/>
        <p:txBody>
          <a:bodyPr/>
          <a:lstStyle/>
          <a:p>
            <a:r>
              <a:rPr lang="en-AU" dirty="0"/>
              <a:t>Tone (1)</a:t>
            </a:r>
          </a:p>
        </p:txBody>
      </p:sp>
      <p:sp>
        <p:nvSpPr>
          <p:cNvPr id="4" name="Text Placeholder 3">
            <a:extLst>
              <a:ext uri="{FF2B5EF4-FFF2-40B4-BE49-F238E27FC236}">
                <a16:creationId xmlns:a16="http://schemas.microsoft.com/office/drawing/2014/main" id="{E97B10C5-A591-8982-F963-8AE585A43036}"/>
              </a:ext>
            </a:extLst>
          </p:cNvPr>
          <p:cNvSpPr>
            <a:spLocks noGrp="1"/>
          </p:cNvSpPr>
          <p:nvPr>
            <p:ph type="body" sz="quarter" idx="18"/>
          </p:nvPr>
        </p:nvSpPr>
        <p:spPr/>
        <p:txBody>
          <a:bodyPr/>
          <a:lstStyle/>
          <a:p>
            <a:r>
              <a:rPr lang="en-AU" dirty="0"/>
              <a:t>Modelled practice</a:t>
            </a:r>
          </a:p>
        </p:txBody>
      </p:sp>
      <p:sp>
        <p:nvSpPr>
          <p:cNvPr id="8" name="Content Placeholder 7">
            <a:extLst>
              <a:ext uri="{FF2B5EF4-FFF2-40B4-BE49-F238E27FC236}">
                <a16:creationId xmlns:a16="http://schemas.microsoft.com/office/drawing/2014/main" id="{BE3094B9-DEE8-376F-5790-C4D2891D2EAA}"/>
              </a:ext>
            </a:extLst>
          </p:cNvPr>
          <p:cNvSpPr>
            <a:spLocks noGrp="1"/>
          </p:cNvSpPr>
          <p:nvPr>
            <p:ph sz="quarter" idx="19"/>
          </p:nvPr>
        </p:nvSpPr>
        <p:spPr>
          <a:xfrm>
            <a:off x="360363" y="1562471"/>
            <a:ext cx="11483635" cy="4814518"/>
          </a:xfrm>
        </p:spPr>
        <p:txBody>
          <a:bodyPr/>
          <a:lstStyle/>
          <a:p>
            <a:pPr marL="457200" indent="-457200">
              <a:buFont typeface="+mj-lt"/>
              <a:buAutoNum type="arabicPeriod"/>
            </a:pPr>
            <a:r>
              <a:rPr lang="en-AU" dirty="0"/>
              <a:t>Consider the tone of </a:t>
            </a:r>
            <a:r>
              <a:rPr lang="en-AU" i="1" dirty="0"/>
              <a:t>Took the Children Away. </a:t>
            </a:r>
            <a:r>
              <a:rPr lang="en-AU" dirty="0"/>
              <a:t>Read the extract.</a:t>
            </a:r>
          </a:p>
          <a:p>
            <a:pPr marL="457200" indent="-457200">
              <a:buFont typeface="+mj-lt"/>
              <a:buAutoNum type="arabicPeriod"/>
            </a:pPr>
            <a:r>
              <a:rPr lang="en-AU" dirty="0"/>
              <a:t>Identify language that suggests the tone of the story.</a:t>
            </a:r>
          </a:p>
          <a:p>
            <a:pPr marL="457200" indent="-457200">
              <a:buFont typeface="+mj-lt"/>
              <a:buAutoNum type="arabicPeriod"/>
            </a:pPr>
            <a:r>
              <a:rPr lang="en-AU" dirty="0"/>
              <a:t>What tone does it have?</a:t>
            </a:r>
          </a:p>
          <a:p>
            <a:r>
              <a:rPr lang="en-AU" dirty="0"/>
              <a:t> </a:t>
            </a:r>
            <a:r>
              <a:rPr lang="en-AU" b="1" dirty="0"/>
              <a:t>Extract </a:t>
            </a:r>
          </a:p>
          <a:p>
            <a:r>
              <a:rPr lang="en-AU" dirty="0"/>
              <a:t>This story’s right this story’s true</a:t>
            </a:r>
          </a:p>
          <a:p>
            <a:r>
              <a:rPr lang="en-AU" dirty="0"/>
              <a:t>I would not tell lies to you</a:t>
            </a:r>
          </a:p>
          <a:p>
            <a:r>
              <a:rPr lang="en-AU" dirty="0"/>
              <a:t>Like the promises they did not keep</a:t>
            </a:r>
          </a:p>
          <a:p>
            <a:r>
              <a:rPr lang="en-AU" dirty="0"/>
              <a:t>And how they fenced us in like sheep.</a:t>
            </a:r>
          </a:p>
        </p:txBody>
      </p:sp>
      <p:sp>
        <p:nvSpPr>
          <p:cNvPr id="2" name="Slide Number Placeholder 1">
            <a:extLst>
              <a:ext uri="{FF2B5EF4-FFF2-40B4-BE49-F238E27FC236}">
                <a16:creationId xmlns:a16="http://schemas.microsoft.com/office/drawing/2014/main" id="{B74CAE9A-AC83-3C37-B73C-AF1AC58BE9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9356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D31AE-3D96-3937-7C72-A8CCC9D50CAF}"/>
              </a:ext>
            </a:extLst>
          </p:cNvPr>
          <p:cNvSpPr>
            <a:spLocks noGrp="1"/>
          </p:cNvSpPr>
          <p:nvPr>
            <p:ph type="title"/>
          </p:nvPr>
        </p:nvSpPr>
        <p:spPr/>
        <p:txBody>
          <a:bodyPr/>
          <a:lstStyle/>
          <a:p>
            <a:r>
              <a:rPr lang="en-AU" dirty="0"/>
              <a:t>Tone (2)</a:t>
            </a:r>
          </a:p>
        </p:txBody>
      </p:sp>
      <p:sp>
        <p:nvSpPr>
          <p:cNvPr id="4" name="Text Placeholder 3">
            <a:extLst>
              <a:ext uri="{FF2B5EF4-FFF2-40B4-BE49-F238E27FC236}">
                <a16:creationId xmlns:a16="http://schemas.microsoft.com/office/drawing/2014/main" id="{BE30CD69-1497-08DA-3BED-16A90C8BB41B}"/>
              </a:ext>
            </a:extLst>
          </p:cNvPr>
          <p:cNvSpPr>
            <a:spLocks noGrp="1"/>
          </p:cNvSpPr>
          <p:nvPr>
            <p:ph type="body" sz="quarter" idx="18"/>
          </p:nvPr>
        </p:nvSpPr>
        <p:spPr/>
        <p:txBody>
          <a:bodyPr/>
          <a:lstStyle/>
          <a:p>
            <a:r>
              <a:rPr lang="en-AU" dirty="0"/>
              <a:t>Independent practice</a:t>
            </a:r>
          </a:p>
        </p:txBody>
      </p:sp>
      <p:sp>
        <p:nvSpPr>
          <p:cNvPr id="8" name="Content Placeholder 7">
            <a:extLst>
              <a:ext uri="{FF2B5EF4-FFF2-40B4-BE49-F238E27FC236}">
                <a16:creationId xmlns:a16="http://schemas.microsoft.com/office/drawing/2014/main" id="{D081834C-7392-77D1-825E-964AB94776CF}"/>
              </a:ext>
            </a:extLst>
          </p:cNvPr>
          <p:cNvSpPr>
            <a:spLocks noGrp="1"/>
          </p:cNvSpPr>
          <p:nvPr>
            <p:ph sz="quarter" idx="19"/>
          </p:nvPr>
        </p:nvSpPr>
        <p:spPr>
          <a:xfrm>
            <a:off x="360363" y="1562471"/>
            <a:ext cx="10763637" cy="4814518"/>
          </a:xfrm>
        </p:spPr>
        <p:txBody>
          <a:bodyPr/>
          <a:lstStyle/>
          <a:p>
            <a:r>
              <a:rPr lang="en-AU" b="1" dirty="0">
                <a:solidFill>
                  <a:srgbClr val="C00000"/>
                </a:solidFill>
              </a:rPr>
              <a:t>Max the mischievous monkey swung through the jungle, searching for his lost treasure with a smile.</a:t>
            </a:r>
          </a:p>
          <a:p>
            <a:r>
              <a:rPr lang="en-AU" dirty="0"/>
              <a:t>Rewrite the sentence using a:</a:t>
            </a:r>
          </a:p>
          <a:p>
            <a:pPr marL="817200" lvl="4" indent="-457200">
              <a:buFont typeface="+mj-lt"/>
              <a:buAutoNum type="alphaLcPeriod"/>
            </a:pPr>
            <a:r>
              <a:rPr lang="en-AU" sz="2000" dirty="0"/>
              <a:t>hopeful tone</a:t>
            </a:r>
          </a:p>
          <a:p>
            <a:pPr marL="817200" lvl="4" indent="-457200">
              <a:buFont typeface="+mj-lt"/>
              <a:buAutoNum type="alphaLcPeriod"/>
            </a:pPr>
            <a:r>
              <a:rPr lang="en-AU" sz="2000" dirty="0"/>
              <a:t>sympathetic tone</a:t>
            </a:r>
          </a:p>
          <a:p>
            <a:pPr marL="817200" lvl="4" indent="-457200">
              <a:buFont typeface="+mj-lt"/>
              <a:buAutoNum type="alphaLcPeriod"/>
            </a:pPr>
            <a:r>
              <a:rPr lang="en-AU" sz="2000" dirty="0"/>
              <a:t>loving tone</a:t>
            </a:r>
          </a:p>
          <a:p>
            <a:pPr marL="817200" lvl="4" indent="-457200">
              <a:buFont typeface="+mj-lt"/>
              <a:buAutoNum type="alphaLcPeriod"/>
            </a:pPr>
            <a:r>
              <a:rPr lang="en-AU" sz="2000" dirty="0"/>
              <a:t>humorous tone </a:t>
            </a:r>
          </a:p>
          <a:p>
            <a:pPr marL="817200" lvl="4" indent="-457200">
              <a:buFont typeface="+mj-lt"/>
              <a:buAutoNum type="alphaLcPeriod"/>
            </a:pPr>
            <a:r>
              <a:rPr lang="en-AU" sz="2000" dirty="0"/>
              <a:t>nostalgic tone.</a:t>
            </a:r>
          </a:p>
        </p:txBody>
      </p:sp>
      <p:sp>
        <p:nvSpPr>
          <p:cNvPr id="2" name="Slide Number Placeholder 1">
            <a:extLst>
              <a:ext uri="{FF2B5EF4-FFF2-40B4-BE49-F238E27FC236}">
                <a16:creationId xmlns:a16="http://schemas.microsoft.com/office/drawing/2014/main" id="{33C10E46-234D-6A8D-3050-08F13F2C68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341203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Picture book design elements  </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204993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0165171" cy="800681"/>
          </a:xfrm>
        </p:spPr>
        <p:txBody>
          <a:bodyPr/>
          <a:lstStyle/>
          <a:p>
            <a:r>
              <a:rPr lang="en-AU" dirty="0">
                <a:latin typeface="Arial" panose="020B0604020202020204" pitchFamily="34" charset="0"/>
                <a:cs typeface="Arial" panose="020B0604020202020204" pitchFamily="34" charset="0"/>
              </a:rPr>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85912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68D360-695B-0B8D-1C67-7CE02A7902B2}"/>
              </a:ext>
            </a:extLst>
          </p:cNvPr>
          <p:cNvSpPr>
            <a:spLocks noGrp="1"/>
          </p:cNvSpPr>
          <p:nvPr>
            <p:ph type="title"/>
          </p:nvPr>
        </p:nvSpPr>
        <p:spPr/>
        <p:txBody>
          <a:bodyPr/>
          <a:lstStyle/>
          <a:p>
            <a:r>
              <a:rPr lang="en-AU" dirty="0"/>
              <a:t>Text – font, size and word count</a:t>
            </a:r>
          </a:p>
        </p:txBody>
      </p:sp>
      <p:sp>
        <p:nvSpPr>
          <p:cNvPr id="5" name="Text Placeholder 4">
            <a:extLst>
              <a:ext uri="{FF2B5EF4-FFF2-40B4-BE49-F238E27FC236}">
                <a16:creationId xmlns:a16="http://schemas.microsoft.com/office/drawing/2014/main" id="{F7EEC59C-6625-BAAC-89F2-3F319849991B}"/>
              </a:ext>
            </a:extLst>
          </p:cNvPr>
          <p:cNvSpPr>
            <a:spLocks noGrp="1"/>
          </p:cNvSpPr>
          <p:nvPr>
            <p:ph type="body" sz="quarter" idx="18"/>
          </p:nvPr>
        </p:nvSpPr>
        <p:spPr/>
        <p:txBody>
          <a:bodyPr/>
          <a:lstStyle/>
          <a:p>
            <a:r>
              <a:rPr lang="en-AU" dirty="0"/>
              <a:t>Requirements for a children’s picture book</a:t>
            </a:r>
          </a:p>
        </p:txBody>
      </p:sp>
      <p:sp>
        <p:nvSpPr>
          <p:cNvPr id="7" name="Content Placeholder 6">
            <a:extLst>
              <a:ext uri="{FF2B5EF4-FFF2-40B4-BE49-F238E27FC236}">
                <a16:creationId xmlns:a16="http://schemas.microsoft.com/office/drawing/2014/main" id="{5B3980FF-62E3-226A-3DA6-69EA7514C120}"/>
              </a:ext>
            </a:extLst>
          </p:cNvPr>
          <p:cNvSpPr>
            <a:spLocks noGrp="1"/>
          </p:cNvSpPr>
          <p:nvPr>
            <p:ph sz="quarter" idx="19"/>
          </p:nvPr>
        </p:nvSpPr>
        <p:spPr>
          <a:xfrm>
            <a:off x="360363" y="1562471"/>
            <a:ext cx="11404174" cy="4814518"/>
          </a:xfrm>
        </p:spPr>
        <p:txBody>
          <a:bodyPr/>
          <a:lstStyle/>
          <a:p>
            <a:r>
              <a:rPr lang="en-AU" dirty="0"/>
              <a:t>The text font in a children’s picture book is usually simple such as </a:t>
            </a:r>
            <a:r>
              <a:rPr lang="en-AU" b="1" dirty="0">
                <a:solidFill>
                  <a:srgbClr val="C00000"/>
                </a:solidFill>
              </a:rPr>
              <a:t>Arial.</a:t>
            </a:r>
          </a:p>
          <a:p>
            <a:r>
              <a:rPr lang="en-AU" dirty="0"/>
              <a:t>The font is generally large depending on the physical size of the book. The font is usually between </a:t>
            </a:r>
            <a:r>
              <a:rPr lang="en-AU" b="1" dirty="0">
                <a:solidFill>
                  <a:srgbClr val="C00000"/>
                </a:solidFill>
              </a:rPr>
              <a:t>16 and 24 size font </a:t>
            </a:r>
            <a:r>
              <a:rPr lang="en-AU" dirty="0"/>
              <a:t>but may be even larger. Sometimes the text can be placed creatively on the page to support the narrative.</a:t>
            </a:r>
          </a:p>
          <a:p>
            <a:r>
              <a:rPr lang="en-AU" dirty="0"/>
              <a:t>Most picture books have between </a:t>
            </a:r>
            <a:r>
              <a:rPr lang="en-AU" b="1" dirty="0">
                <a:solidFill>
                  <a:srgbClr val="C00000"/>
                </a:solidFill>
              </a:rPr>
              <a:t>200 and 400 words</a:t>
            </a:r>
            <a:r>
              <a:rPr lang="en-AU" dirty="0"/>
              <a:t>. Each page should have between </a:t>
            </a:r>
            <a:r>
              <a:rPr lang="en-AU" b="1" dirty="0">
                <a:solidFill>
                  <a:srgbClr val="C00000"/>
                </a:solidFill>
              </a:rPr>
              <a:t>15 and 30 words. </a:t>
            </a:r>
            <a:r>
              <a:rPr lang="en-AU" dirty="0"/>
              <a:t>The average number of pages of a children’s picture book is </a:t>
            </a:r>
            <a:r>
              <a:rPr lang="en-AU" i="0" dirty="0">
                <a:effectLst/>
                <a:highlight>
                  <a:srgbClr val="FFFFFF"/>
                </a:highlight>
              </a:rPr>
              <a:t>32 pages.</a:t>
            </a:r>
            <a:endParaRPr lang="en-AU" dirty="0"/>
          </a:p>
        </p:txBody>
      </p:sp>
      <p:sp>
        <p:nvSpPr>
          <p:cNvPr id="9" name="Slide Number Placeholder 1">
            <a:extLst>
              <a:ext uri="{FF2B5EF4-FFF2-40B4-BE49-F238E27FC236}">
                <a16:creationId xmlns:a16="http://schemas.microsoft.com/office/drawing/2014/main" id="{5DE6D854-56A4-C37D-F355-5F6BA8F1AF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24140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002664"/>
                </a:solidFill>
                <a:effectLst/>
                <a:latin typeface="Arial" panose="020B0604020202020204" pitchFamily="34" charset="0"/>
                <a:ea typeface="Calibri" panose="020F0502020204030204" pitchFamily="34" charset="0"/>
                <a:hlinkClick r:id="rId6"/>
              </a:rPr>
              <a:t>English K–10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2022.</a:t>
            </a:r>
          </a:p>
          <a:p>
            <a:r>
              <a:rPr lang="en-AU" dirty="0"/>
              <a:t>Baum F L (1856–1919) </a:t>
            </a:r>
            <a:r>
              <a:rPr lang="en-AU" i="1" dirty="0">
                <a:hlinkClick r:id="rId7"/>
              </a:rPr>
              <a:t>The Wonderful Wizard of Oz</a:t>
            </a:r>
            <a:r>
              <a:rPr lang="en-AU" dirty="0"/>
              <a:t>, Project Guttenberg website, accessed 21 September 2024.</a:t>
            </a:r>
          </a:p>
          <a:p>
            <a:r>
              <a:rPr lang="en-AU" dirty="0"/>
              <a:t>Carroll L (1832–1898) </a:t>
            </a:r>
            <a:r>
              <a:rPr lang="en-AU" i="1" dirty="0">
                <a:hlinkClick r:id="rId8"/>
              </a:rPr>
              <a:t>Alice’s Adventures in Wonderland</a:t>
            </a:r>
            <a:r>
              <a:rPr lang="en-AU" dirty="0"/>
              <a:t>, Project Gutenberg website, accessed 21 September 2024.</a:t>
            </a:r>
          </a:p>
          <a:p>
            <a:r>
              <a:rPr lang="en-AU" dirty="0"/>
              <a:t>English curriculum team (2024) Piglet description,  Willy Wonka’s chocolate factory description, </a:t>
            </a:r>
            <a:r>
              <a:rPr lang="en-AU" dirty="0" err="1"/>
              <a:t>Gowaan</a:t>
            </a:r>
            <a:r>
              <a:rPr lang="en-AU" dirty="0"/>
              <a:t> story extract, Classroom Point of View description.</a:t>
            </a:r>
          </a:p>
          <a:p>
            <a:r>
              <a:rPr lang="en-AU" dirty="0" err="1"/>
              <a:t>Nettingham</a:t>
            </a:r>
            <a:r>
              <a:rPr lang="en-AU" dirty="0"/>
              <a:t> FT (1706) </a:t>
            </a:r>
            <a:r>
              <a:rPr lang="en-AU" i="1" dirty="0"/>
              <a:t>Old MacDonald Had a Farm</a:t>
            </a:r>
            <a:r>
              <a:rPr lang="en-AU" dirty="0"/>
              <a:t>, </a:t>
            </a:r>
            <a:r>
              <a:rPr lang="en-AU" dirty="0" err="1"/>
              <a:t>Roud</a:t>
            </a:r>
            <a:r>
              <a:rPr lang="en-AU" dirty="0"/>
              <a:t> Folk Song Index.</a:t>
            </a:r>
          </a:p>
          <a:p>
            <a:r>
              <a:rPr lang="en-AU" dirty="0"/>
              <a:t>Perrault C (1697) </a:t>
            </a:r>
            <a:r>
              <a:rPr lang="en-AU" i="1" dirty="0"/>
              <a:t>Cinderella</a:t>
            </a:r>
            <a:r>
              <a:rPr lang="en-AU" dirty="0"/>
              <a:t>, </a:t>
            </a:r>
            <a:r>
              <a:rPr lang="fr-FR" dirty="0"/>
              <a:t>Histoires ou contes du temps passé.</a:t>
            </a:r>
            <a:endParaRPr lang="en-AU" dirty="0"/>
          </a:p>
          <a:p>
            <a:r>
              <a:rPr lang="en-AU" dirty="0"/>
              <a:t>Roach A (2020) </a:t>
            </a:r>
            <a:r>
              <a:rPr lang="en-AU" i="1" dirty="0"/>
              <a:t>Took the Children Away - The Iconic Song of the Stolen Generations</a:t>
            </a:r>
            <a:r>
              <a:rPr lang="en-AU" dirty="0"/>
              <a:t>, (Hunter R </a:t>
            </a:r>
            <a:r>
              <a:rPr lang="en-AU" dirty="0" err="1"/>
              <a:t>illus</a:t>
            </a:r>
            <a:r>
              <a:rPr lang="en-AU" dirty="0"/>
              <a:t>), Simon &amp; Schuster Australia.</a:t>
            </a:r>
          </a:p>
          <a:p>
            <a:endParaRPr lang="en-AU" dirty="0"/>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4" name="Picture Placeholder 3">
            <a:extLst>
              <a:ext uri="{FF2B5EF4-FFF2-40B4-BE49-F238E27FC236}">
                <a16:creationId xmlns:a16="http://schemas.microsoft.com/office/drawing/2014/main" id="{226C788D-6288-0C7A-5774-3DE5DAC2BAD2}"/>
              </a:ext>
            </a:extLst>
          </p:cNvPr>
          <p:cNvSpPr>
            <a:spLocks noGrp="1"/>
          </p:cNvSpPr>
          <p:nvPr>
            <p:ph type="pic" sz="quarter" idx="13"/>
          </p:nvPr>
        </p:nvSpPr>
        <p:spPr/>
        <p:txBody>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and identify common features of children’s picture books</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experiment with features of children’s picture books.</a:t>
            </a: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cs typeface="Arial" panose="020B0604020202020204" pitchFamily="34" charset="0"/>
              </a:rPr>
              <a:t>[classroom teacher to insert co-constructed success criteria]</a:t>
            </a:r>
            <a:endParaRPr lang="en-US" sz="2000" dirty="0">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sz="2000" dirty="0">
              <a:latin typeface="Arial" panose="020B0604020202020204" pitchFamily="34" charset="0"/>
              <a:ea typeface="+mn-lt"/>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AU"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t>Picture books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t>What are they?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t>Children’s picture storybooks are picture books with a plot. The text and illustrations equally convey the storyline. </a:t>
            </a:r>
          </a:p>
          <a:p>
            <a:r>
              <a:rPr lang="en-AU" dirty="0"/>
              <a:t>The pictures must help to tell the story. They show the action and expressions of the characters, the changing settings, and the development of the plot.</a:t>
            </a:r>
          </a:p>
          <a:p>
            <a:endParaRPr lang="en-AU"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latin typeface="Arial"/>
                <a:cs typeface="Arial"/>
              </a:rPr>
              <a:t>Literary features – plot  </a:t>
            </a:r>
            <a:endParaRPr lang="en-US" dirty="0"/>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8002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Arial"/>
                <a:cs typeface="Arial"/>
              </a:rPr>
              <a:t>Four types of plot (1)</a:t>
            </a:r>
            <a:endParaRPr lang="en-US" dirty="0"/>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Common plots in picture books</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562471"/>
            <a:ext cx="11483635" cy="4313009"/>
          </a:xfrm>
        </p:spPr>
        <p:txBody>
          <a:bodyPr vert="horz" lIns="0" tIns="0" rIns="0" bIns="0" rtlCol="0" anchor="t">
            <a:noAutofit/>
          </a:bodyPr>
          <a:lstStyle/>
          <a:p>
            <a:pPr marL="114300">
              <a:spcAft>
                <a:spcPts val="0"/>
              </a:spcAft>
            </a:pPr>
            <a:r>
              <a:rPr lang="en-AU" dirty="0">
                <a:solidFill>
                  <a:srgbClr val="000000"/>
                </a:solidFill>
                <a:latin typeface="Arial"/>
                <a:ea typeface="Source Sans Pro"/>
                <a:cs typeface="Arial"/>
              </a:rPr>
              <a:t>Children’s picture books usually have one of the following plot structures:</a:t>
            </a:r>
            <a:endParaRPr lang="en-GB" b="1" dirty="0">
              <a:solidFill>
                <a:srgbClr val="000000"/>
              </a:solidFill>
              <a:latin typeface="Arial"/>
              <a:ea typeface="Source Sans Pro"/>
              <a:cs typeface="Arial"/>
            </a:endParaRPr>
          </a:p>
          <a:p>
            <a:pPr marL="457200" indent="-342900">
              <a:spcAft>
                <a:spcPts val="0"/>
              </a:spcAft>
              <a:buFont typeface="Arial" panose="020B0604020202020204" pitchFamily="34" charset="0"/>
              <a:buChar char="•"/>
            </a:pPr>
            <a:r>
              <a:rPr lang="en-GB" b="1" dirty="0">
                <a:solidFill>
                  <a:srgbClr val="000000"/>
                </a:solidFill>
                <a:latin typeface="Arial"/>
                <a:ea typeface="Source Sans Pro"/>
                <a:cs typeface="Arial"/>
              </a:rPr>
              <a:t>cumulative plot </a:t>
            </a:r>
            <a:r>
              <a:rPr lang="en-GB" dirty="0">
                <a:solidFill>
                  <a:srgbClr val="000000"/>
                </a:solidFill>
                <a:latin typeface="Arial"/>
                <a:ea typeface="Source Sans Pro"/>
                <a:cs typeface="Arial"/>
              </a:rPr>
              <a:t>–</a:t>
            </a:r>
            <a:r>
              <a:rPr lang="en-GB" b="1" dirty="0">
                <a:solidFill>
                  <a:srgbClr val="000000"/>
                </a:solidFill>
                <a:latin typeface="Arial"/>
                <a:ea typeface="Source Sans Pro"/>
                <a:cs typeface="Arial"/>
              </a:rPr>
              <a:t> </a:t>
            </a:r>
            <a:r>
              <a:rPr lang="en-GB" dirty="0">
                <a:solidFill>
                  <a:srgbClr val="000000"/>
                </a:solidFill>
                <a:latin typeface="Arial"/>
                <a:ea typeface="Source Sans Pro"/>
                <a:cs typeface="Arial"/>
              </a:rPr>
              <a:t>there is repetition of phrases, sentences, or events with one new aspect added with each repetition </a:t>
            </a:r>
            <a:endParaRPr lang="en-US" dirty="0">
              <a:solidFill>
                <a:srgbClr val="000000"/>
              </a:solidFill>
              <a:latin typeface="Arial"/>
              <a:ea typeface="Source Sans Pro"/>
            </a:endParaRPr>
          </a:p>
          <a:p>
            <a:pPr marL="457200" indent="-342900">
              <a:spcAft>
                <a:spcPts val="0"/>
              </a:spcAft>
              <a:buFont typeface="Arial" panose="020B0604020202020204" pitchFamily="34" charset="0"/>
              <a:buChar char="•"/>
            </a:pPr>
            <a:r>
              <a:rPr lang="en-GB" b="1" dirty="0">
                <a:solidFill>
                  <a:srgbClr val="000000"/>
                </a:solidFill>
                <a:latin typeface="Arial"/>
                <a:ea typeface="Source Sans Pro"/>
                <a:cs typeface="Arial"/>
              </a:rPr>
              <a:t>linear plots</a:t>
            </a:r>
            <a:r>
              <a:rPr lang="en-GB" dirty="0">
                <a:solidFill>
                  <a:srgbClr val="000000"/>
                </a:solidFill>
                <a:latin typeface="Arial"/>
                <a:ea typeface="Source Sans Pro"/>
                <a:cs typeface="Arial"/>
              </a:rPr>
              <a:t> – follow  a logical sequence of events </a:t>
            </a:r>
            <a:endParaRPr lang="en-US" dirty="0">
              <a:solidFill>
                <a:srgbClr val="000000"/>
              </a:solidFill>
              <a:latin typeface="Arial"/>
              <a:ea typeface="Source Sans Pro"/>
              <a:cs typeface="Arial"/>
            </a:endParaRPr>
          </a:p>
          <a:p>
            <a:pPr marL="457200" indent="-342900">
              <a:spcAft>
                <a:spcPts val="0"/>
              </a:spcAft>
              <a:buFont typeface="Arial" panose="020B0604020202020204" pitchFamily="34" charset="0"/>
              <a:buChar char="•"/>
            </a:pPr>
            <a:r>
              <a:rPr lang="en-GB" b="1" dirty="0">
                <a:solidFill>
                  <a:srgbClr val="000000"/>
                </a:solidFill>
                <a:latin typeface="Arial"/>
                <a:ea typeface="Source Sans Pro"/>
                <a:cs typeface="Arial"/>
              </a:rPr>
              <a:t>episodic plots</a:t>
            </a:r>
            <a:r>
              <a:rPr lang="en-GB" dirty="0">
                <a:solidFill>
                  <a:srgbClr val="000000"/>
                </a:solidFill>
                <a:latin typeface="Arial"/>
                <a:ea typeface="Source Sans Pro"/>
                <a:cs typeface="Arial"/>
              </a:rPr>
              <a:t> – these do not have a central problem but have a number of little problems</a:t>
            </a:r>
          </a:p>
          <a:p>
            <a:pPr marL="457200" indent="-342900">
              <a:spcAft>
                <a:spcPts val="0"/>
              </a:spcAft>
              <a:buFont typeface="Arial" panose="020B0604020202020204" pitchFamily="34" charset="0"/>
              <a:buChar char="•"/>
            </a:pPr>
            <a:r>
              <a:rPr lang="en-GB" b="1" dirty="0">
                <a:solidFill>
                  <a:srgbClr val="000000"/>
                </a:solidFill>
                <a:latin typeface="Arial"/>
                <a:ea typeface="Source Sans Pro"/>
                <a:cs typeface="Arial"/>
              </a:rPr>
              <a:t>circular plots </a:t>
            </a:r>
            <a:r>
              <a:rPr lang="en-GB" dirty="0">
                <a:solidFill>
                  <a:srgbClr val="000000"/>
                </a:solidFill>
                <a:latin typeface="Arial"/>
                <a:ea typeface="Source Sans Pro"/>
                <a:cs typeface="Arial"/>
              </a:rPr>
              <a:t>– the resolution or end of the story shows that the characters are in the same situation as when the story started.</a:t>
            </a:r>
            <a:endParaRPr lang="en-GB" dirty="0">
              <a:latin typeface="Arial"/>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39921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Arial"/>
                <a:cs typeface="Arial"/>
              </a:rPr>
              <a:t>Four types of plot (2)</a:t>
            </a:r>
            <a:endParaRPr lang="en-US" dirty="0"/>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Arial"/>
                <a:cs typeface="Arial"/>
              </a:rPr>
              <a:t>Examples</a:t>
            </a:r>
            <a:endParaRPr lang="en-US" dirty="0"/>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562471"/>
            <a:ext cx="11483635" cy="4814518"/>
          </a:xfrm>
        </p:spPr>
        <p:txBody>
          <a:bodyPr vert="horz" lIns="0" tIns="0" rIns="0" bIns="0" rtlCol="0" anchor="t">
            <a:noAutofit/>
          </a:bodyPr>
          <a:lstStyle/>
          <a:p>
            <a:pPr marL="114300">
              <a:spcAft>
                <a:spcPts val="0"/>
              </a:spcAft>
            </a:pPr>
            <a:r>
              <a:rPr lang="en-GB" b="1" i="1" dirty="0">
                <a:solidFill>
                  <a:srgbClr val="000000"/>
                </a:solidFill>
                <a:latin typeface="Arial"/>
                <a:ea typeface="Source Sans Pro"/>
                <a:cs typeface="Arial"/>
              </a:rPr>
              <a:t>Old MacDonald’s Farm</a:t>
            </a:r>
            <a:r>
              <a:rPr lang="en-GB" b="1" dirty="0">
                <a:solidFill>
                  <a:srgbClr val="000000"/>
                </a:solidFill>
                <a:latin typeface="Arial"/>
                <a:ea typeface="Source Sans Pro"/>
                <a:cs typeface="Arial"/>
              </a:rPr>
              <a:t> (1706)</a:t>
            </a:r>
          </a:p>
          <a:p>
            <a:pPr marL="114300">
              <a:spcAft>
                <a:spcPts val="0"/>
              </a:spcAft>
            </a:pPr>
            <a:r>
              <a:rPr lang="en-GB" dirty="0">
                <a:solidFill>
                  <a:srgbClr val="000000"/>
                </a:solidFill>
                <a:latin typeface="Arial"/>
                <a:ea typeface="Source Sans Pro"/>
                <a:cs typeface="Arial"/>
              </a:rPr>
              <a:t>The phrase 'Old MacDonald had a farm’ is used repeatedly with a new animal introduced in each new verse. This means </a:t>
            </a:r>
            <a:r>
              <a:rPr lang="en-GB" i="1" dirty="0">
                <a:solidFill>
                  <a:srgbClr val="000000"/>
                </a:solidFill>
                <a:latin typeface="Arial"/>
                <a:ea typeface="Source Sans Pro"/>
                <a:cs typeface="Arial"/>
              </a:rPr>
              <a:t>Old MacDonald’s Farm </a:t>
            </a:r>
            <a:r>
              <a:rPr lang="en-GB" dirty="0">
                <a:solidFill>
                  <a:srgbClr val="000000"/>
                </a:solidFill>
                <a:latin typeface="Arial"/>
                <a:ea typeface="Source Sans Pro"/>
                <a:cs typeface="Arial"/>
              </a:rPr>
              <a:t>(1706) has a cumulative plot. </a:t>
            </a:r>
            <a:endParaRPr lang="en-GB" dirty="0">
              <a:solidFill>
                <a:srgbClr val="000000"/>
              </a:solidFill>
              <a:latin typeface="Arial"/>
              <a:ea typeface="Source Sans Pro"/>
            </a:endParaRPr>
          </a:p>
          <a:p>
            <a:pPr marL="571500" lvl="1" indent="-457200">
              <a:spcAft>
                <a:spcPts val="0"/>
              </a:spcAft>
              <a:buFont typeface="+mj-lt"/>
              <a:buAutoNum type="arabicPeriod"/>
            </a:pPr>
            <a:endParaRPr lang="en-GB" sz="2000" dirty="0">
              <a:solidFill>
                <a:srgbClr val="000000"/>
              </a:solidFill>
              <a:latin typeface="Arial"/>
              <a:ea typeface="Source Sans Pro"/>
              <a:cs typeface="Arial"/>
            </a:endParaRPr>
          </a:p>
          <a:p>
            <a:pPr marL="114300" lvl="1">
              <a:spcAft>
                <a:spcPts val="0"/>
              </a:spcAft>
            </a:pPr>
            <a:r>
              <a:rPr lang="en-GB" sz="2000" b="1" i="1" dirty="0">
                <a:solidFill>
                  <a:srgbClr val="000000"/>
                </a:solidFill>
                <a:latin typeface="Arial"/>
                <a:ea typeface="Source Sans Pro"/>
                <a:cs typeface="Arial"/>
              </a:rPr>
              <a:t>Cinderella </a:t>
            </a:r>
            <a:r>
              <a:rPr lang="en-GB" sz="2000" b="1" dirty="0">
                <a:solidFill>
                  <a:srgbClr val="000000"/>
                </a:solidFill>
                <a:latin typeface="Arial"/>
                <a:ea typeface="Source Sans Pro"/>
                <a:cs typeface="Arial"/>
              </a:rPr>
              <a:t>(1697)</a:t>
            </a:r>
          </a:p>
          <a:p>
            <a:pPr marL="114300" lvl="1">
              <a:spcAft>
                <a:spcPts val="0"/>
              </a:spcAft>
            </a:pPr>
            <a:r>
              <a:rPr lang="en-GB" sz="2000" dirty="0">
                <a:solidFill>
                  <a:srgbClr val="000000"/>
                </a:solidFill>
                <a:latin typeface="Arial"/>
                <a:ea typeface="Source Sans Pro"/>
                <a:cs typeface="Arial"/>
              </a:rPr>
              <a:t>The story of </a:t>
            </a:r>
            <a:r>
              <a:rPr lang="en-GB" sz="2000" i="1" dirty="0">
                <a:solidFill>
                  <a:srgbClr val="000000"/>
                </a:solidFill>
                <a:latin typeface="Arial"/>
                <a:ea typeface="Source Sans Pro"/>
                <a:cs typeface="Arial"/>
              </a:rPr>
              <a:t>Cinderella </a:t>
            </a:r>
            <a:r>
              <a:rPr lang="en-GB" sz="2000" dirty="0">
                <a:solidFill>
                  <a:srgbClr val="000000"/>
                </a:solidFill>
                <a:latin typeface="Arial"/>
                <a:ea typeface="Source Sans Pro"/>
                <a:cs typeface="Arial"/>
              </a:rPr>
              <a:t>(1697) follows a sequence of events which happen logically. Cinderella cannot go back to revisit past events to change what has happened. This means </a:t>
            </a:r>
            <a:r>
              <a:rPr lang="en-GB" sz="2000" i="1" dirty="0">
                <a:solidFill>
                  <a:srgbClr val="000000"/>
                </a:solidFill>
                <a:latin typeface="Arial"/>
                <a:ea typeface="Source Sans Pro"/>
                <a:cs typeface="Arial"/>
              </a:rPr>
              <a:t>Cinderella </a:t>
            </a:r>
            <a:r>
              <a:rPr lang="en-GB" sz="2000" dirty="0">
                <a:solidFill>
                  <a:srgbClr val="000000"/>
                </a:solidFill>
                <a:latin typeface="Arial"/>
                <a:ea typeface="Source Sans Pro"/>
                <a:cs typeface="Arial"/>
              </a:rPr>
              <a:t>(1697) has a linear plot.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7986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5656</Words>
  <Application>Microsoft Office PowerPoint</Application>
  <PresentationFormat>Widescreen</PresentationFormat>
  <Paragraphs>399</Paragraphs>
  <Slides>42</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Times New Roman</vt:lpstr>
      <vt:lpstr>Arial,Sans-Serif</vt:lpstr>
      <vt:lpstr>Public Sans Light</vt:lpstr>
      <vt:lpstr>Arial</vt:lpstr>
      <vt:lpstr>Public Sans</vt:lpstr>
      <vt:lpstr>Aptos Display</vt:lpstr>
      <vt:lpstr>Source Sans Pro</vt:lpstr>
      <vt:lpstr>Calibri</vt:lpstr>
      <vt:lpstr>1_NSWG Corporate</vt:lpstr>
      <vt:lpstr>Instructions for use</vt:lpstr>
      <vt:lpstr>Phase 4 – features of children’s picture books – PowerPoint</vt:lpstr>
      <vt:lpstr>Lessons</vt:lpstr>
      <vt:lpstr>Sharing learning intentions and success criteria</vt:lpstr>
      <vt:lpstr>Learning intentions and success criteria</vt:lpstr>
      <vt:lpstr>Picture books</vt:lpstr>
      <vt:lpstr>Literary features – plot  </vt:lpstr>
      <vt:lpstr>Four types of plot (1)</vt:lpstr>
      <vt:lpstr>Four types of plot (2)</vt:lpstr>
      <vt:lpstr>Plot</vt:lpstr>
      <vt:lpstr>Literary features – characterisation </vt:lpstr>
      <vt:lpstr>Characterisation (1)</vt:lpstr>
      <vt:lpstr>Characterisation (2)</vt:lpstr>
      <vt:lpstr>Characterisation</vt:lpstr>
      <vt:lpstr>Characters</vt:lpstr>
      <vt:lpstr>Literary features – setting  </vt:lpstr>
      <vt:lpstr>Setting (1)</vt:lpstr>
      <vt:lpstr>Setting (2)</vt:lpstr>
      <vt:lpstr>Setting (3)</vt:lpstr>
      <vt:lpstr>Setting (4)</vt:lpstr>
      <vt:lpstr>Literary features – style</vt:lpstr>
      <vt:lpstr>Writing style (1)</vt:lpstr>
      <vt:lpstr>Writing style (2)</vt:lpstr>
      <vt:lpstr>Writing style (3)</vt:lpstr>
      <vt:lpstr>Writing style (4)</vt:lpstr>
      <vt:lpstr>Literary features – point of view </vt:lpstr>
      <vt:lpstr>Point of view </vt:lpstr>
      <vt:lpstr>Objective point of view</vt:lpstr>
      <vt:lpstr>First-person point of view</vt:lpstr>
      <vt:lpstr>Alternating point of view</vt:lpstr>
      <vt:lpstr>Omniscient point of view</vt:lpstr>
      <vt:lpstr>Limited-omniscient point of view</vt:lpstr>
      <vt:lpstr>Point of view (1)</vt:lpstr>
      <vt:lpstr>Point of view (2)</vt:lpstr>
      <vt:lpstr>Literary features – tone</vt:lpstr>
      <vt:lpstr>Tone</vt:lpstr>
      <vt:lpstr>Tone (1)</vt:lpstr>
      <vt:lpstr>Tone (2)</vt:lpstr>
      <vt:lpstr>Picture book design elements  </vt:lpstr>
      <vt:lpstr>Text – font, size and word count</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of children’s picture books – Phase 4</dc:title>
  <dc:creator>NSW Department of Education</dc:creator>
  <cp:revision>1</cp:revision>
  <dcterms:created xsi:type="dcterms:W3CDTF">2024-11-01T03:42:36Z</dcterms:created>
  <dcterms:modified xsi:type="dcterms:W3CDTF">2024-11-01T03:43:11Z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2024-11-01T03:43:09Z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0fb10f28-8cc1-4b91-947d-c4fc4cd261be</vt:lpwstr>
  </property>
  <property fmtid="{D5CDD505-2E9C-101B-9397-08002B2CF9AE}" pid="8" name="MSIP_Label_b603dfd7-d93a-4381-a340-2995d8282205_ContentBits">
    <vt:lpwstr>0</vt:lpwstr>
  </property>
</Properties>
</file>