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6" r:id="rId4"/>
  </p:sldMasterIdLst>
  <p:notesMasterIdLst>
    <p:notesMasterId r:id="rId24"/>
  </p:notesMasterIdLst>
  <p:sldIdLst>
    <p:sldId id="269" r:id="rId5"/>
    <p:sldId id="2141411699" r:id="rId6"/>
    <p:sldId id="26336" r:id="rId7"/>
    <p:sldId id="364" r:id="rId8"/>
    <p:sldId id="2141411582" r:id="rId9"/>
    <p:sldId id="388" r:id="rId10"/>
    <p:sldId id="2141411687" r:id="rId11"/>
    <p:sldId id="2141411688" r:id="rId12"/>
    <p:sldId id="2141411696" r:id="rId13"/>
    <p:sldId id="2141411689" r:id="rId14"/>
    <p:sldId id="2141411690" r:id="rId15"/>
    <p:sldId id="2141411691" r:id="rId16"/>
    <p:sldId id="2141411692" r:id="rId17"/>
    <p:sldId id="2141411693" r:id="rId18"/>
    <p:sldId id="2141411694" r:id="rId19"/>
    <p:sldId id="2141411695" r:id="rId20"/>
    <p:sldId id="2141411698" r:id="rId21"/>
    <p:sldId id="360" r:id="rId22"/>
    <p:sldId id="2141411629" r:id="rId23"/>
  </p:sldIdLst>
  <p:sldSz cx="12192000" cy="6858000"/>
  <p:notesSz cx="6858000" cy="9144000"/>
  <p:embeddedFontLst>
    <p:embeddedFont>
      <p:font typeface="Helvetica" panose="020B0604020202020204" pitchFamily="34" charset="0"/>
      <p:regular r:id="rId25"/>
      <p:bold r:id="rId26"/>
      <p:italic r:id="rId27"/>
      <p:boldItalic r:id="rId28"/>
    </p:embeddedFont>
    <p:embeddedFont>
      <p:font typeface="Public Sans" panose="020B060402020202020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AD4B447-7F0D-42AF-0FDE-FAE33A397EB1}" name="Danielle De Redder" initials="DD" userId="S::Danielle.deRedder@det.nsw.edu.au::90c2f8e5-e57e-4891-92e6-f485cbc59344" providerId="AD"/>
  <p188:author id="{9E900F56-96F0-A2C5-2EC5-4A5CA6B1A37B}" name="Nadine Cannings" initials="NC" userId="S::Nadine.Cannings@det.nsw.edu.au::edc68fe4-7015-48b6-a6c0-a33df6c27bb6" providerId="AD"/>
  <p188:author id="{D02A9D7F-57B1-B101-768D-9F9CCB42179F}" name="Francesca Gazzola" initials="FG" userId="S::FRANCESCA.GAZZOLA@det.nsw.edu.au::eb71f741-dadb-429a-b279-0f7afbe3ada0" providerId="AD"/>
  <p188:author id="{FAA49185-EE96-76D8-B997-27D35C680BEE}" name="Maureen O'Keefe" initials="MO" userId="S::Maureen.OKeefe5@det.nsw.edu.au::468623b9-9c4e-4b2f-9db4-30ddd450a219" providerId="AD"/>
  <p188:author id="{CE15DB87-E1AF-B2A5-B11A-344BC841BB3A}" name="Jacquie McWilliam" initials="JM" userId="S::jacqueline.mcwilliam@det.nsw.edu.au::b2c2c0a0-0b64-455c-9e32-28e2d097ad57" providerId="AD"/>
  <p188:author id="{3912BE91-9AD9-4177-800B-C0871BA72363}" name="Jacquie McWilliam" initials="JM" userId="S::Jacqueline.McWilliam@det.nsw.edu.au::b2c2c0a0-0b64-455c-9e32-28e2d097ad57" providerId="AD"/>
  <p188:author id="{857DF69C-BAFE-7FF2-20A4-C22B1099C4C0}" name="Francesca Gazzola" initials="FG" userId="S::francesca.gazzola@det.nsw.edu.au::eb71f741-dadb-429a-b279-0f7afbe3ada0" providerId="AD"/>
  <p188:author id="{5D9A84EA-88A3-C9A9-52AF-AACDF0031BA4}" name="Tom Gyenes" initials="TG" userId="S::THOMAS.GYENES@det.nsw.edu.au::3f8fdeb7-5d44-4d3f-9372-de9698ef45d6" providerId="AD"/>
  <p188:author id="{D60404F4-D287-70E8-D828-567BBFB6127A}" name="Luke Cosgrove" initials="" userId="S::LUKE.COSGROVE@det.nsw.edu.au::9e284de7-717c-4343-8580-9fb934ba2dfc" providerId="AD"/>
  <p188:author id="{0C87FEF9-6027-1553-F8AF-3B4527497F6F}" name="Luke Cosgrove" initials="LC" userId="S::luke.cosgrove@det.nsw.edu.au::9e284de7-717c-4343-8580-9fb934ba2d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228F91-EA44-564C-988E-5554FCD320DD}" v="2" dt="2024-07-31T07:22:45.3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4" d="100"/>
          <a:sy n="124" d="100"/>
        </p:scale>
        <p:origin x="13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tler" userId="abf28457-3819-4474-9aea-7b706b446d0c" providerId="ADAL" clId="{8496BF9F-4D07-4DAB-BE77-7BE4C27FABC9}"/>
    <pc:docChg chg="undo custSel modSld">
      <pc:chgData name="Sarah Butler" userId="abf28457-3819-4474-9aea-7b706b446d0c" providerId="ADAL" clId="{8496BF9F-4D07-4DAB-BE77-7BE4C27FABC9}" dt="2024-07-31T22:42:32.851" v="61" actId="13244"/>
      <pc:docMkLst>
        <pc:docMk/>
      </pc:docMkLst>
      <pc:sldChg chg="modSp mod">
        <pc:chgData name="Sarah Butler" userId="abf28457-3819-4474-9aea-7b706b446d0c" providerId="ADAL" clId="{8496BF9F-4D07-4DAB-BE77-7BE4C27FABC9}" dt="2024-07-31T22:37:51.836" v="4" actId="13244"/>
        <pc:sldMkLst>
          <pc:docMk/>
          <pc:sldMk cId="2481631140" sldId="269"/>
        </pc:sldMkLst>
        <pc:spChg chg="mod ord">
          <ac:chgData name="Sarah Butler" userId="abf28457-3819-4474-9aea-7b706b446d0c" providerId="ADAL" clId="{8496BF9F-4D07-4DAB-BE77-7BE4C27FABC9}" dt="2024-07-31T22:37:46.055" v="2" actId="13244"/>
          <ac:spMkLst>
            <pc:docMk/>
            <pc:sldMk cId="2481631140" sldId="269"/>
            <ac:spMk id="2" creationId="{B8880DCA-C293-2152-55AF-E5B31D2DB58B}"/>
          </ac:spMkLst>
        </pc:spChg>
        <pc:spChg chg="ord">
          <ac:chgData name="Sarah Butler" userId="abf28457-3819-4474-9aea-7b706b446d0c" providerId="ADAL" clId="{8496BF9F-4D07-4DAB-BE77-7BE4C27FABC9}" dt="2024-07-31T22:37:51.836" v="4" actId="13244"/>
          <ac:spMkLst>
            <pc:docMk/>
            <pc:sldMk cId="2481631140" sldId="269"/>
            <ac:spMk id="3" creationId="{051FD8CF-C27E-C7B4-97DE-0F9F22B120CF}"/>
          </ac:spMkLst>
        </pc:spChg>
        <pc:spChg chg="ord">
          <ac:chgData name="Sarah Butler" userId="abf28457-3819-4474-9aea-7b706b446d0c" providerId="ADAL" clId="{8496BF9F-4D07-4DAB-BE77-7BE4C27FABC9}" dt="2024-07-31T22:37:48.976" v="3" actId="13244"/>
          <ac:spMkLst>
            <pc:docMk/>
            <pc:sldMk cId="2481631140" sldId="269"/>
            <ac:spMk id="7" creationId="{A9F2C521-17E8-A120-76F6-E77B2A78F3C2}"/>
          </ac:spMkLst>
        </pc:spChg>
      </pc:sldChg>
      <pc:sldChg chg="modSp mod">
        <pc:chgData name="Sarah Butler" userId="abf28457-3819-4474-9aea-7b706b446d0c" providerId="ADAL" clId="{8496BF9F-4D07-4DAB-BE77-7BE4C27FABC9}" dt="2024-07-31T22:42:26.461" v="59" actId="13244"/>
        <pc:sldMkLst>
          <pc:docMk/>
          <pc:sldMk cId="1181014578" sldId="360"/>
        </pc:sldMkLst>
        <pc:spChg chg="ord">
          <ac:chgData name="Sarah Butler" userId="abf28457-3819-4474-9aea-7b706b446d0c" providerId="ADAL" clId="{8496BF9F-4D07-4DAB-BE77-7BE4C27FABC9}" dt="2024-07-31T22:42:21.335" v="57" actId="13244"/>
          <ac:spMkLst>
            <pc:docMk/>
            <pc:sldMk cId="1181014578" sldId="360"/>
            <ac:spMk id="3" creationId="{CA8966FD-9600-3EC7-EF10-06492353388E}"/>
          </ac:spMkLst>
        </pc:spChg>
        <pc:spChg chg="ord">
          <ac:chgData name="Sarah Butler" userId="abf28457-3819-4474-9aea-7b706b446d0c" providerId="ADAL" clId="{8496BF9F-4D07-4DAB-BE77-7BE4C27FABC9}" dt="2024-07-31T22:42:26.461" v="59" actId="13244"/>
          <ac:spMkLst>
            <pc:docMk/>
            <pc:sldMk cId="1181014578" sldId="360"/>
            <ac:spMk id="4" creationId="{B7C07B50-96D9-2E35-E2CE-3139F6377F08}"/>
          </ac:spMkLst>
        </pc:spChg>
        <pc:spChg chg="ord">
          <ac:chgData name="Sarah Butler" userId="abf28457-3819-4474-9aea-7b706b446d0c" providerId="ADAL" clId="{8496BF9F-4D07-4DAB-BE77-7BE4C27FABC9}" dt="2024-07-31T22:42:23.679" v="58" actId="13244"/>
          <ac:spMkLst>
            <pc:docMk/>
            <pc:sldMk cId="1181014578" sldId="360"/>
            <ac:spMk id="6" creationId="{EABCE76F-41B1-7EE2-14F1-DC744150DE0C}"/>
          </ac:spMkLst>
        </pc:spChg>
      </pc:sldChg>
      <pc:sldChg chg="modSp mod">
        <pc:chgData name="Sarah Butler" userId="abf28457-3819-4474-9aea-7b706b446d0c" providerId="ADAL" clId="{8496BF9F-4D07-4DAB-BE77-7BE4C27FABC9}" dt="2024-07-31T22:39:01.695" v="8" actId="13244"/>
        <pc:sldMkLst>
          <pc:docMk/>
          <pc:sldMk cId="4057251600" sldId="364"/>
        </pc:sldMkLst>
        <pc:spChg chg="ord">
          <ac:chgData name="Sarah Butler" userId="abf28457-3819-4474-9aea-7b706b446d0c" providerId="ADAL" clId="{8496BF9F-4D07-4DAB-BE77-7BE4C27FABC9}" dt="2024-07-31T22:39:01.695" v="8" actId="13244"/>
          <ac:spMkLst>
            <pc:docMk/>
            <pc:sldMk cId="4057251600" sldId="364"/>
            <ac:spMk id="7" creationId="{49800255-62C7-52FC-7626-3B3FEBADF4CA}"/>
          </ac:spMkLst>
        </pc:spChg>
      </pc:sldChg>
      <pc:sldChg chg="modSp mod">
        <pc:chgData name="Sarah Butler" userId="abf28457-3819-4474-9aea-7b706b446d0c" providerId="ADAL" clId="{8496BF9F-4D07-4DAB-BE77-7BE4C27FABC9}" dt="2024-07-31T22:39:19.383" v="12" actId="13244"/>
        <pc:sldMkLst>
          <pc:docMk/>
          <pc:sldMk cId="3721054911" sldId="388"/>
        </pc:sldMkLst>
        <pc:spChg chg="ord">
          <ac:chgData name="Sarah Butler" userId="abf28457-3819-4474-9aea-7b706b446d0c" providerId="ADAL" clId="{8496BF9F-4D07-4DAB-BE77-7BE4C27FABC9}" dt="2024-07-31T22:39:19.383" v="12" actId="13244"/>
          <ac:spMkLst>
            <pc:docMk/>
            <pc:sldMk cId="3721054911" sldId="388"/>
            <ac:spMk id="7" creationId="{49800255-62C7-52FC-7626-3B3FEBADF4CA}"/>
          </ac:spMkLst>
        </pc:spChg>
      </pc:sldChg>
      <pc:sldChg chg="modSp mod">
        <pc:chgData name="Sarah Butler" userId="abf28457-3819-4474-9aea-7b706b446d0c" providerId="ADAL" clId="{8496BF9F-4D07-4DAB-BE77-7BE4C27FABC9}" dt="2024-07-31T22:38:57.508" v="7" actId="13244"/>
        <pc:sldMkLst>
          <pc:docMk/>
          <pc:sldMk cId="3357521901" sldId="26336"/>
        </pc:sldMkLst>
        <pc:spChg chg="ord">
          <ac:chgData name="Sarah Butler" userId="abf28457-3819-4474-9aea-7b706b446d0c" providerId="ADAL" clId="{8496BF9F-4D07-4DAB-BE77-7BE4C27FABC9}" dt="2024-07-31T22:38:57.508" v="7" actId="13244"/>
          <ac:spMkLst>
            <pc:docMk/>
            <pc:sldMk cId="3357521901" sldId="26336"/>
            <ac:spMk id="3" creationId="{DF637BA9-DB5E-2457-A795-0B300DBA6F82}"/>
          </ac:spMkLst>
        </pc:spChg>
        <pc:spChg chg="ord">
          <ac:chgData name="Sarah Butler" userId="abf28457-3819-4474-9aea-7b706b446d0c" providerId="ADAL" clId="{8496BF9F-4D07-4DAB-BE77-7BE4C27FABC9}" dt="2024-07-31T22:38:55.086" v="6" actId="13244"/>
          <ac:spMkLst>
            <pc:docMk/>
            <pc:sldMk cId="3357521901" sldId="26336"/>
            <ac:spMk id="5" creationId="{A7E6A87E-8352-0E8F-5677-2D3F86A4C16A}"/>
          </ac:spMkLst>
        </pc:spChg>
      </pc:sldChg>
      <pc:sldChg chg="modSp mod">
        <pc:chgData name="Sarah Butler" userId="abf28457-3819-4474-9aea-7b706b446d0c" providerId="ADAL" clId="{8496BF9F-4D07-4DAB-BE77-7BE4C27FABC9}" dt="2024-07-31T22:39:14.351" v="11" actId="13244"/>
        <pc:sldMkLst>
          <pc:docMk/>
          <pc:sldMk cId="1494949156" sldId="2141411582"/>
        </pc:sldMkLst>
        <pc:spChg chg="ord">
          <ac:chgData name="Sarah Butler" userId="abf28457-3819-4474-9aea-7b706b446d0c" providerId="ADAL" clId="{8496BF9F-4D07-4DAB-BE77-7BE4C27FABC9}" dt="2024-07-31T22:39:08.461" v="9" actId="13244"/>
          <ac:spMkLst>
            <pc:docMk/>
            <pc:sldMk cId="1494949156" sldId="2141411582"/>
            <ac:spMk id="2" creationId="{F136BE1D-D3A2-6A3B-D8EC-828BE25DDEC6}"/>
          </ac:spMkLst>
        </pc:spChg>
        <pc:spChg chg="ord">
          <ac:chgData name="Sarah Butler" userId="abf28457-3819-4474-9aea-7b706b446d0c" providerId="ADAL" clId="{8496BF9F-4D07-4DAB-BE77-7BE4C27FABC9}" dt="2024-07-31T22:39:11.633" v="10" actId="13244"/>
          <ac:spMkLst>
            <pc:docMk/>
            <pc:sldMk cId="1494949156" sldId="2141411582"/>
            <ac:spMk id="5" creationId="{35E4DDFF-A2E0-B5BC-F921-CE584F8E8BDD}"/>
          </ac:spMkLst>
        </pc:spChg>
        <pc:spChg chg="ord">
          <ac:chgData name="Sarah Butler" userId="abf28457-3819-4474-9aea-7b706b446d0c" providerId="ADAL" clId="{8496BF9F-4D07-4DAB-BE77-7BE4C27FABC9}" dt="2024-07-31T22:39:14.351" v="11" actId="13244"/>
          <ac:spMkLst>
            <pc:docMk/>
            <pc:sldMk cId="1494949156" sldId="2141411582"/>
            <ac:spMk id="7" creationId="{FA392ADA-D2C1-C14F-F80A-BC4D8EB0DC91}"/>
          </ac:spMkLst>
        </pc:spChg>
      </pc:sldChg>
      <pc:sldChg chg="modSp mod">
        <pc:chgData name="Sarah Butler" userId="abf28457-3819-4474-9aea-7b706b446d0c" providerId="ADAL" clId="{8496BF9F-4D07-4DAB-BE77-7BE4C27FABC9}" dt="2024-07-31T22:42:32.851" v="61" actId="13244"/>
        <pc:sldMkLst>
          <pc:docMk/>
          <pc:sldMk cId="3516564945" sldId="2141411629"/>
        </pc:sldMkLst>
        <pc:spChg chg="ord">
          <ac:chgData name="Sarah Butler" userId="abf28457-3819-4474-9aea-7b706b446d0c" providerId="ADAL" clId="{8496BF9F-4D07-4DAB-BE77-7BE4C27FABC9}" dt="2024-07-31T22:42:30.351" v="60" actId="13244"/>
          <ac:spMkLst>
            <pc:docMk/>
            <pc:sldMk cId="3516564945" sldId="2141411629"/>
            <ac:spMk id="2" creationId="{5C6F3FCC-D5F4-2A9E-D546-4CFD56D3A43D}"/>
          </ac:spMkLst>
        </pc:spChg>
        <pc:spChg chg="ord">
          <ac:chgData name="Sarah Butler" userId="abf28457-3819-4474-9aea-7b706b446d0c" providerId="ADAL" clId="{8496BF9F-4D07-4DAB-BE77-7BE4C27FABC9}" dt="2024-07-31T22:42:32.851" v="61" actId="13244"/>
          <ac:spMkLst>
            <pc:docMk/>
            <pc:sldMk cId="3516564945" sldId="2141411629"/>
            <ac:spMk id="5" creationId="{D474E811-4B36-F17B-4C02-2091063AF943}"/>
          </ac:spMkLst>
        </pc:spChg>
      </pc:sldChg>
      <pc:sldChg chg="modSp mod">
        <pc:chgData name="Sarah Butler" userId="abf28457-3819-4474-9aea-7b706b446d0c" providerId="ADAL" clId="{8496BF9F-4D07-4DAB-BE77-7BE4C27FABC9}" dt="2024-07-31T22:39:59.180" v="22" actId="13244"/>
        <pc:sldMkLst>
          <pc:docMk/>
          <pc:sldMk cId="2062508929" sldId="2141411687"/>
        </pc:sldMkLst>
        <pc:spChg chg="mod ord">
          <ac:chgData name="Sarah Butler" userId="abf28457-3819-4474-9aea-7b706b446d0c" providerId="ADAL" clId="{8496BF9F-4D07-4DAB-BE77-7BE4C27FABC9}" dt="2024-07-31T22:39:48.648" v="19" actId="20577"/>
          <ac:spMkLst>
            <pc:docMk/>
            <pc:sldMk cId="2062508929" sldId="2141411687"/>
            <ac:spMk id="2" creationId="{F136BE1D-D3A2-6A3B-D8EC-828BE25DDEC6}"/>
          </ac:spMkLst>
        </pc:spChg>
        <pc:spChg chg="ord">
          <ac:chgData name="Sarah Butler" userId="abf28457-3819-4474-9aea-7b706b446d0c" providerId="ADAL" clId="{8496BF9F-4D07-4DAB-BE77-7BE4C27FABC9}" dt="2024-07-31T22:39:38.539" v="15" actId="13244"/>
          <ac:spMkLst>
            <pc:docMk/>
            <pc:sldMk cId="2062508929" sldId="2141411687"/>
            <ac:spMk id="4" creationId="{B7439BA0-F821-EC78-9500-197CC5673C4B}"/>
          </ac:spMkLst>
        </pc:spChg>
        <pc:spChg chg="ord">
          <ac:chgData name="Sarah Butler" userId="abf28457-3819-4474-9aea-7b706b446d0c" providerId="ADAL" clId="{8496BF9F-4D07-4DAB-BE77-7BE4C27FABC9}" dt="2024-07-31T22:39:52.346" v="20" actId="13244"/>
          <ac:spMkLst>
            <pc:docMk/>
            <pc:sldMk cId="2062508929" sldId="2141411687"/>
            <ac:spMk id="5" creationId="{35E4DDFF-A2E0-B5BC-F921-CE584F8E8BDD}"/>
          </ac:spMkLst>
        </pc:spChg>
        <pc:spChg chg="ord">
          <ac:chgData name="Sarah Butler" userId="abf28457-3819-4474-9aea-7b706b446d0c" providerId="ADAL" clId="{8496BF9F-4D07-4DAB-BE77-7BE4C27FABC9}" dt="2024-07-31T22:39:36.070" v="14" actId="13244"/>
          <ac:spMkLst>
            <pc:docMk/>
            <pc:sldMk cId="2062508929" sldId="2141411687"/>
            <ac:spMk id="7" creationId="{FA392ADA-D2C1-C14F-F80A-BC4D8EB0DC91}"/>
          </ac:spMkLst>
        </pc:spChg>
        <pc:picChg chg="ord">
          <ac:chgData name="Sarah Butler" userId="abf28457-3819-4474-9aea-7b706b446d0c" providerId="ADAL" clId="{8496BF9F-4D07-4DAB-BE77-7BE4C27FABC9}" dt="2024-07-31T22:39:59.180" v="22" actId="13244"/>
          <ac:picMkLst>
            <pc:docMk/>
            <pc:sldMk cId="2062508929" sldId="2141411687"/>
            <ac:picMk id="3" creationId="{679FBA3F-5BC9-CAA8-99B1-632A2227F212}"/>
          </ac:picMkLst>
        </pc:picChg>
      </pc:sldChg>
      <pc:sldChg chg="modSp mod">
        <pc:chgData name="Sarah Butler" userId="abf28457-3819-4474-9aea-7b706b446d0c" providerId="ADAL" clId="{8496BF9F-4D07-4DAB-BE77-7BE4C27FABC9}" dt="2024-07-31T22:40:16.773" v="25" actId="13244"/>
        <pc:sldMkLst>
          <pc:docMk/>
          <pc:sldMk cId="2117910094" sldId="2141411688"/>
        </pc:sldMkLst>
        <pc:spChg chg="ord">
          <ac:chgData name="Sarah Butler" userId="abf28457-3819-4474-9aea-7b706b446d0c" providerId="ADAL" clId="{8496BF9F-4D07-4DAB-BE77-7BE4C27FABC9}" dt="2024-07-31T22:40:11.461" v="23" actId="13244"/>
          <ac:spMkLst>
            <pc:docMk/>
            <pc:sldMk cId="2117910094" sldId="2141411688"/>
            <ac:spMk id="2" creationId="{F136BE1D-D3A2-6A3B-D8EC-828BE25DDEC6}"/>
          </ac:spMkLst>
        </pc:spChg>
        <pc:spChg chg="ord">
          <ac:chgData name="Sarah Butler" userId="abf28457-3819-4474-9aea-7b706b446d0c" providerId="ADAL" clId="{8496BF9F-4D07-4DAB-BE77-7BE4C27FABC9}" dt="2024-07-31T22:40:14.070" v="24" actId="13244"/>
          <ac:spMkLst>
            <pc:docMk/>
            <pc:sldMk cId="2117910094" sldId="2141411688"/>
            <ac:spMk id="5" creationId="{35E4DDFF-A2E0-B5BC-F921-CE584F8E8BDD}"/>
          </ac:spMkLst>
        </pc:spChg>
        <pc:spChg chg="ord">
          <ac:chgData name="Sarah Butler" userId="abf28457-3819-4474-9aea-7b706b446d0c" providerId="ADAL" clId="{8496BF9F-4D07-4DAB-BE77-7BE4C27FABC9}" dt="2024-07-31T22:40:16.773" v="25" actId="13244"/>
          <ac:spMkLst>
            <pc:docMk/>
            <pc:sldMk cId="2117910094" sldId="2141411688"/>
            <ac:spMk id="7" creationId="{FA392ADA-D2C1-C14F-F80A-BC4D8EB0DC91}"/>
          </ac:spMkLst>
        </pc:spChg>
      </pc:sldChg>
      <pc:sldChg chg="modSp mod">
        <pc:chgData name="Sarah Butler" userId="abf28457-3819-4474-9aea-7b706b446d0c" providerId="ADAL" clId="{8496BF9F-4D07-4DAB-BE77-7BE4C27FABC9}" dt="2024-07-31T22:40:36.804" v="30" actId="13244"/>
        <pc:sldMkLst>
          <pc:docMk/>
          <pc:sldMk cId="4260186016" sldId="2141411689"/>
        </pc:sldMkLst>
        <pc:spChg chg="mod ord">
          <ac:chgData name="Sarah Butler" userId="abf28457-3819-4474-9aea-7b706b446d0c" providerId="ADAL" clId="{8496BF9F-4D07-4DAB-BE77-7BE4C27FABC9}" dt="2024-07-31T22:40:31.261" v="28" actId="20577"/>
          <ac:spMkLst>
            <pc:docMk/>
            <pc:sldMk cId="4260186016" sldId="2141411689"/>
            <ac:spMk id="2" creationId="{F136BE1D-D3A2-6A3B-D8EC-828BE25DDEC6}"/>
          </ac:spMkLst>
        </pc:spChg>
        <pc:spChg chg="ord">
          <ac:chgData name="Sarah Butler" userId="abf28457-3819-4474-9aea-7b706b446d0c" providerId="ADAL" clId="{8496BF9F-4D07-4DAB-BE77-7BE4C27FABC9}" dt="2024-07-31T22:40:34.195" v="29" actId="13244"/>
          <ac:spMkLst>
            <pc:docMk/>
            <pc:sldMk cId="4260186016" sldId="2141411689"/>
            <ac:spMk id="5" creationId="{35E4DDFF-A2E0-B5BC-F921-CE584F8E8BDD}"/>
          </ac:spMkLst>
        </pc:spChg>
        <pc:spChg chg="ord">
          <ac:chgData name="Sarah Butler" userId="abf28457-3819-4474-9aea-7b706b446d0c" providerId="ADAL" clId="{8496BF9F-4D07-4DAB-BE77-7BE4C27FABC9}" dt="2024-07-31T22:40:36.804" v="30" actId="13244"/>
          <ac:spMkLst>
            <pc:docMk/>
            <pc:sldMk cId="4260186016" sldId="2141411689"/>
            <ac:spMk id="7" creationId="{FA392ADA-D2C1-C14F-F80A-BC4D8EB0DC91}"/>
          </ac:spMkLst>
        </pc:spChg>
      </pc:sldChg>
      <pc:sldChg chg="modSp mod">
        <pc:chgData name="Sarah Butler" userId="abf28457-3819-4474-9aea-7b706b446d0c" providerId="ADAL" clId="{8496BF9F-4D07-4DAB-BE77-7BE4C27FABC9}" dt="2024-07-31T22:40:51.734" v="34" actId="13244"/>
        <pc:sldMkLst>
          <pc:docMk/>
          <pc:sldMk cId="4176769211" sldId="2141411690"/>
        </pc:sldMkLst>
        <pc:spChg chg="mod ord">
          <ac:chgData name="Sarah Butler" userId="abf28457-3819-4474-9aea-7b706b446d0c" providerId="ADAL" clId="{8496BF9F-4D07-4DAB-BE77-7BE4C27FABC9}" dt="2024-07-31T22:40:46.727" v="32" actId="20577"/>
          <ac:spMkLst>
            <pc:docMk/>
            <pc:sldMk cId="4176769211" sldId="2141411690"/>
            <ac:spMk id="2" creationId="{F136BE1D-D3A2-6A3B-D8EC-828BE25DDEC6}"/>
          </ac:spMkLst>
        </pc:spChg>
        <pc:spChg chg="ord">
          <ac:chgData name="Sarah Butler" userId="abf28457-3819-4474-9aea-7b706b446d0c" providerId="ADAL" clId="{8496BF9F-4D07-4DAB-BE77-7BE4C27FABC9}" dt="2024-07-31T22:40:49.273" v="33" actId="13244"/>
          <ac:spMkLst>
            <pc:docMk/>
            <pc:sldMk cId="4176769211" sldId="2141411690"/>
            <ac:spMk id="5" creationId="{35E4DDFF-A2E0-B5BC-F921-CE584F8E8BDD}"/>
          </ac:spMkLst>
        </pc:spChg>
        <pc:spChg chg="ord">
          <ac:chgData name="Sarah Butler" userId="abf28457-3819-4474-9aea-7b706b446d0c" providerId="ADAL" clId="{8496BF9F-4D07-4DAB-BE77-7BE4C27FABC9}" dt="2024-07-31T22:40:51.734" v="34" actId="13244"/>
          <ac:spMkLst>
            <pc:docMk/>
            <pc:sldMk cId="4176769211" sldId="2141411690"/>
            <ac:spMk id="7" creationId="{FA392ADA-D2C1-C14F-F80A-BC4D8EB0DC91}"/>
          </ac:spMkLst>
        </pc:spChg>
      </pc:sldChg>
      <pc:sldChg chg="modSp mod">
        <pc:chgData name="Sarah Butler" userId="abf28457-3819-4474-9aea-7b706b446d0c" providerId="ADAL" clId="{8496BF9F-4D07-4DAB-BE77-7BE4C27FABC9}" dt="2024-07-31T22:41:04.652" v="38" actId="13244"/>
        <pc:sldMkLst>
          <pc:docMk/>
          <pc:sldMk cId="3243252378" sldId="2141411691"/>
        </pc:sldMkLst>
        <pc:spChg chg="mod ord">
          <ac:chgData name="Sarah Butler" userId="abf28457-3819-4474-9aea-7b706b446d0c" providerId="ADAL" clId="{8496BF9F-4D07-4DAB-BE77-7BE4C27FABC9}" dt="2024-07-31T22:40:58.812" v="36" actId="20577"/>
          <ac:spMkLst>
            <pc:docMk/>
            <pc:sldMk cId="3243252378" sldId="2141411691"/>
            <ac:spMk id="2" creationId="{F136BE1D-D3A2-6A3B-D8EC-828BE25DDEC6}"/>
          </ac:spMkLst>
        </pc:spChg>
        <pc:spChg chg="ord">
          <ac:chgData name="Sarah Butler" userId="abf28457-3819-4474-9aea-7b706b446d0c" providerId="ADAL" clId="{8496BF9F-4D07-4DAB-BE77-7BE4C27FABC9}" dt="2024-07-31T22:41:01.992" v="37" actId="13244"/>
          <ac:spMkLst>
            <pc:docMk/>
            <pc:sldMk cId="3243252378" sldId="2141411691"/>
            <ac:spMk id="5" creationId="{35E4DDFF-A2E0-B5BC-F921-CE584F8E8BDD}"/>
          </ac:spMkLst>
        </pc:spChg>
        <pc:spChg chg="ord">
          <ac:chgData name="Sarah Butler" userId="abf28457-3819-4474-9aea-7b706b446d0c" providerId="ADAL" clId="{8496BF9F-4D07-4DAB-BE77-7BE4C27FABC9}" dt="2024-07-31T22:41:04.652" v="38" actId="13244"/>
          <ac:spMkLst>
            <pc:docMk/>
            <pc:sldMk cId="3243252378" sldId="2141411691"/>
            <ac:spMk id="7" creationId="{FA392ADA-D2C1-C14F-F80A-BC4D8EB0DC91}"/>
          </ac:spMkLst>
        </pc:spChg>
      </pc:sldChg>
      <pc:sldChg chg="modSp mod">
        <pc:chgData name="Sarah Butler" userId="abf28457-3819-4474-9aea-7b706b446d0c" providerId="ADAL" clId="{8496BF9F-4D07-4DAB-BE77-7BE4C27FABC9}" dt="2024-07-31T22:41:14.847" v="41" actId="13244"/>
        <pc:sldMkLst>
          <pc:docMk/>
          <pc:sldMk cId="2693640486" sldId="2141411692"/>
        </pc:sldMkLst>
        <pc:spChg chg="ord">
          <ac:chgData name="Sarah Butler" userId="abf28457-3819-4474-9aea-7b706b446d0c" providerId="ADAL" clId="{8496BF9F-4D07-4DAB-BE77-7BE4C27FABC9}" dt="2024-07-31T22:41:09.648" v="39" actId="13244"/>
          <ac:spMkLst>
            <pc:docMk/>
            <pc:sldMk cId="2693640486" sldId="2141411692"/>
            <ac:spMk id="2" creationId="{F136BE1D-D3A2-6A3B-D8EC-828BE25DDEC6}"/>
          </ac:spMkLst>
        </pc:spChg>
        <pc:spChg chg="ord">
          <ac:chgData name="Sarah Butler" userId="abf28457-3819-4474-9aea-7b706b446d0c" providerId="ADAL" clId="{8496BF9F-4D07-4DAB-BE77-7BE4C27FABC9}" dt="2024-07-31T22:41:12.570" v="40" actId="13244"/>
          <ac:spMkLst>
            <pc:docMk/>
            <pc:sldMk cId="2693640486" sldId="2141411692"/>
            <ac:spMk id="5" creationId="{35E4DDFF-A2E0-B5BC-F921-CE584F8E8BDD}"/>
          </ac:spMkLst>
        </pc:spChg>
        <pc:spChg chg="ord">
          <ac:chgData name="Sarah Butler" userId="abf28457-3819-4474-9aea-7b706b446d0c" providerId="ADAL" clId="{8496BF9F-4D07-4DAB-BE77-7BE4C27FABC9}" dt="2024-07-31T22:41:14.847" v="41" actId="13244"/>
          <ac:spMkLst>
            <pc:docMk/>
            <pc:sldMk cId="2693640486" sldId="2141411692"/>
            <ac:spMk id="7" creationId="{FA392ADA-D2C1-C14F-F80A-BC4D8EB0DC91}"/>
          </ac:spMkLst>
        </pc:spChg>
      </pc:sldChg>
      <pc:sldChg chg="modSp mod">
        <pc:chgData name="Sarah Butler" userId="abf28457-3819-4474-9aea-7b706b446d0c" providerId="ADAL" clId="{8496BF9F-4D07-4DAB-BE77-7BE4C27FABC9}" dt="2024-07-31T22:41:28.724" v="45" actId="13244"/>
        <pc:sldMkLst>
          <pc:docMk/>
          <pc:sldMk cId="3354719185" sldId="2141411693"/>
        </pc:sldMkLst>
        <pc:spChg chg="mod ord">
          <ac:chgData name="Sarah Butler" userId="abf28457-3819-4474-9aea-7b706b446d0c" providerId="ADAL" clId="{8496BF9F-4D07-4DAB-BE77-7BE4C27FABC9}" dt="2024-07-31T22:41:23.289" v="43" actId="20577"/>
          <ac:spMkLst>
            <pc:docMk/>
            <pc:sldMk cId="3354719185" sldId="2141411693"/>
            <ac:spMk id="2" creationId="{F136BE1D-D3A2-6A3B-D8EC-828BE25DDEC6}"/>
          </ac:spMkLst>
        </pc:spChg>
        <pc:spChg chg="ord">
          <ac:chgData name="Sarah Butler" userId="abf28457-3819-4474-9aea-7b706b446d0c" providerId="ADAL" clId="{8496BF9F-4D07-4DAB-BE77-7BE4C27FABC9}" dt="2024-07-31T22:41:26.304" v="44" actId="13244"/>
          <ac:spMkLst>
            <pc:docMk/>
            <pc:sldMk cId="3354719185" sldId="2141411693"/>
            <ac:spMk id="5" creationId="{35E4DDFF-A2E0-B5BC-F921-CE584F8E8BDD}"/>
          </ac:spMkLst>
        </pc:spChg>
        <pc:spChg chg="ord">
          <ac:chgData name="Sarah Butler" userId="abf28457-3819-4474-9aea-7b706b446d0c" providerId="ADAL" clId="{8496BF9F-4D07-4DAB-BE77-7BE4C27FABC9}" dt="2024-07-31T22:41:28.724" v="45" actId="13244"/>
          <ac:spMkLst>
            <pc:docMk/>
            <pc:sldMk cId="3354719185" sldId="2141411693"/>
            <ac:spMk id="7" creationId="{FA392ADA-D2C1-C14F-F80A-BC4D8EB0DC91}"/>
          </ac:spMkLst>
        </pc:spChg>
      </pc:sldChg>
      <pc:sldChg chg="modSp mod">
        <pc:chgData name="Sarah Butler" userId="abf28457-3819-4474-9aea-7b706b446d0c" providerId="ADAL" clId="{8496BF9F-4D07-4DAB-BE77-7BE4C27FABC9}" dt="2024-07-31T22:41:42.492" v="49" actId="13244"/>
        <pc:sldMkLst>
          <pc:docMk/>
          <pc:sldMk cId="754907587" sldId="2141411694"/>
        </pc:sldMkLst>
        <pc:spChg chg="mod ord">
          <ac:chgData name="Sarah Butler" userId="abf28457-3819-4474-9aea-7b706b446d0c" providerId="ADAL" clId="{8496BF9F-4D07-4DAB-BE77-7BE4C27FABC9}" dt="2024-07-31T22:41:36.724" v="47" actId="20577"/>
          <ac:spMkLst>
            <pc:docMk/>
            <pc:sldMk cId="754907587" sldId="2141411694"/>
            <ac:spMk id="2" creationId="{F136BE1D-D3A2-6A3B-D8EC-828BE25DDEC6}"/>
          </ac:spMkLst>
        </pc:spChg>
        <pc:spChg chg="ord">
          <ac:chgData name="Sarah Butler" userId="abf28457-3819-4474-9aea-7b706b446d0c" providerId="ADAL" clId="{8496BF9F-4D07-4DAB-BE77-7BE4C27FABC9}" dt="2024-07-31T22:41:39.961" v="48" actId="13244"/>
          <ac:spMkLst>
            <pc:docMk/>
            <pc:sldMk cId="754907587" sldId="2141411694"/>
            <ac:spMk id="5" creationId="{35E4DDFF-A2E0-B5BC-F921-CE584F8E8BDD}"/>
          </ac:spMkLst>
        </pc:spChg>
        <pc:spChg chg="ord">
          <ac:chgData name="Sarah Butler" userId="abf28457-3819-4474-9aea-7b706b446d0c" providerId="ADAL" clId="{8496BF9F-4D07-4DAB-BE77-7BE4C27FABC9}" dt="2024-07-31T22:41:42.492" v="49" actId="13244"/>
          <ac:spMkLst>
            <pc:docMk/>
            <pc:sldMk cId="754907587" sldId="2141411694"/>
            <ac:spMk id="7" creationId="{FA392ADA-D2C1-C14F-F80A-BC4D8EB0DC91}"/>
          </ac:spMkLst>
        </pc:spChg>
      </pc:sldChg>
      <pc:sldChg chg="modSp mod">
        <pc:chgData name="Sarah Butler" userId="abf28457-3819-4474-9aea-7b706b446d0c" providerId="ADAL" clId="{8496BF9F-4D07-4DAB-BE77-7BE4C27FABC9}" dt="2024-07-31T22:41:56.332" v="53" actId="13244"/>
        <pc:sldMkLst>
          <pc:docMk/>
          <pc:sldMk cId="3727809101" sldId="2141411695"/>
        </pc:sldMkLst>
        <pc:spChg chg="mod ord">
          <ac:chgData name="Sarah Butler" userId="abf28457-3819-4474-9aea-7b706b446d0c" providerId="ADAL" clId="{8496BF9F-4D07-4DAB-BE77-7BE4C27FABC9}" dt="2024-07-31T22:41:50.212" v="51" actId="20577"/>
          <ac:spMkLst>
            <pc:docMk/>
            <pc:sldMk cId="3727809101" sldId="2141411695"/>
            <ac:spMk id="2" creationId="{F136BE1D-D3A2-6A3B-D8EC-828BE25DDEC6}"/>
          </ac:spMkLst>
        </pc:spChg>
        <pc:spChg chg="ord">
          <ac:chgData name="Sarah Butler" userId="abf28457-3819-4474-9aea-7b706b446d0c" providerId="ADAL" clId="{8496BF9F-4D07-4DAB-BE77-7BE4C27FABC9}" dt="2024-07-31T22:41:53.773" v="52" actId="13244"/>
          <ac:spMkLst>
            <pc:docMk/>
            <pc:sldMk cId="3727809101" sldId="2141411695"/>
            <ac:spMk id="5" creationId="{35E4DDFF-A2E0-B5BC-F921-CE584F8E8BDD}"/>
          </ac:spMkLst>
        </pc:spChg>
        <pc:spChg chg="ord">
          <ac:chgData name="Sarah Butler" userId="abf28457-3819-4474-9aea-7b706b446d0c" providerId="ADAL" clId="{8496BF9F-4D07-4DAB-BE77-7BE4C27FABC9}" dt="2024-07-31T22:41:56.332" v="53" actId="13244"/>
          <ac:spMkLst>
            <pc:docMk/>
            <pc:sldMk cId="3727809101" sldId="2141411695"/>
            <ac:spMk id="7" creationId="{FA392ADA-D2C1-C14F-F80A-BC4D8EB0DC91}"/>
          </ac:spMkLst>
        </pc:spChg>
      </pc:sldChg>
      <pc:sldChg chg="modSp mod">
        <pc:chgData name="Sarah Butler" userId="abf28457-3819-4474-9aea-7b706b446d0c" providerId="ADAL" clId="{8496BF9F-4D07-4DAB-BE77-7BE4C27FABC9}" dt="2024-07-31T22:40:23.461" v="26" actId="13244"/>
        <pc:sldMkLst>
          <pc:docMk/>
          <pc:sldMk cId="2162760171" sldId="2141411696"/>
        </pc:sldMkLst>
        <pc:spChg chg="ord">
          <ac:chgData name="Sarah Butler" userId="abf28457-3819-4474-9aea-7b706b446d0c" providerId="ADAL" clId="{8496BF9F-4D07-4DAB-BE77-7BE4C27FABC9}" dt="2024-07-31T22:40:23.461" v="26" actId="13244"/>
          <ac:spMkLst>
            <pc:docMk/>
            <pc:sldMk cId="2162760171" sldId="2141411696"/>
            <ac:spMk id="7" creationId="{49800255-62C7-52FC-7626-3B3FEBADF4CA}"/>
          </ac:spMkLst>
        </pc:spChg>
      </pc:sldChg>
      <pc:sldChg chg="modSp mod">
        <pc:chgData name="Sarah Butler" userId="abf28457-3819-4474-9aea-7b706b446d0c" providerId="ADAL" clId="{8496BF9F-4D07-4DAB-BE77-7BE4C27FABC9}" dt="2024-07-31T22:42:07.273" v="56" actId="13244"/>
        <pc:sldMkLst>
          <pc:docMk/>
          <pc:sldMk cId="1401759400" sldId="2141411698"/>
        </pc:sldMkLst>
        <pc:spChg chg="ord">
          <ac:chgData name="Sarah Butler" userId="abf28457-3819-4474-9aea-7b706b446d0c" providerId="ADAL" clId="{8496BF9F-4D07-4DAB-BE77-7BE4C27FABC9}" dt="2024-07-31T22:42:00.679" v="54" actId="13244"/>
          <ac:spMkLst>
            <pc:docMk/>
            <pc:sldMk cId="1401759400" sldId="2141411698"/>
            <ac:spMk id="2" creationId="{F136BE1D-D3A2-6A3B-D8EC-828BE25DDEC6}"/>
          </ac:spMkLst>
        </pc:spChg>
        <pc:spChg chg="ord">
          <ac:chgData name="Sarah Butler" userId="abf28457-3819-4474-9aea-7b706b446d0c" providerId="ADAL" clId="{8496BF9F-4D07-4DAB-BE77-7BE4C27FABC9}" dt="2024-07-31T22:42:03.554" v="55" actId="13244"/>
          <ac:spMkLst>
            <pc:docMk/>
            <pc:sldMk cId="1401759400" sldId="2141411698"/>
            <ac:spMk id="5" creationId="{35E4DDFF-A2E0-B5BC-F921-CE584F8E8BDD}"/>
          </ac:spMkLst>
        </pc:spChg>
        <pc:spChg chg="ord">
          <ac:chgData name="Sarah Butler" userId="abf28457-3819-4474-9aea-7b706b446d0c" providerId="ADAL" clId="{8496BF9F-4D07-4DAB-BE77-7BE4C27FABC9}" dt="2024-07-31T22:42:07.273" v="56" actId="13244"/>
          <ac:spMkLst>
            <pc:docMk/>
            <pc:sldMk cId="1401759400" sldId="2141411698"/>
            <ac:spMk id="7" creationId="{FA392ADA-D2C1-C14F-F80A-BC4D8EB0DC91}"/>
          </ac:spMkLst>
        </pc:spChg>
      </pc:sldChg>
      <pc:sldChg chg="modSp mod">
        <pc:chgData name="Sarah Butler" userId="abf28457-3819-4474-9aea-7b706b446d0c" providerId="ADAL" clId="{8496BF9F-4D07-4DAB-BE77-7BE4C27FABC9}" dt="2024-07-31T22:38:50.398" v="5" actId="13244"/>
        <pc:sldMkLst>
          <pc:docMk/>
          <pc:sldMk cId="618566165" sldId="2141411699"/>
        </pc:sldMkLst>
        <pc:spChg chg="ord">
          <ac:chgData name="Sarah Butler" userId="abf28457-3819-4474-9aea-7b706b446d0c" providerId="ADAL" clId="{8496BF9F-4D07-4DAB-BE77-7BE4C27FABC9}" dt="2024-07-31T22:38:50.398" v="5" actId="13244"/>
          <ac:spMkLst>
            <pc:docMk/>
            <pc:sldMk cId="618566165" sldId="2141411699"/>
            <ac:spMk id="7" creationId="{49800255-62C7-52FC-7626-3B3FEBADF4CA}"/>
          </ac:spMkLst>
        </pc:spChg>
      </pc:sldChg>
    </pc:docChg>
  </pc:docChgLst>
  <pc:docChgLst>
    <pc:chgData name="Sarah Butler" userId="abf28457-3819-4474-9aea-7b706b446d0c" providerId="ADAL" clId="{11228F91-EA44-564C-988E-5554FCD320DD}"/>
    <pc:docChg chg="modSld">
      <pc:chgData name="Sarah Butler" userId="abf28457-3819-4474-9aea-7b706b446d0c" providerId="ADAL" clId="{11228F91-EA44-564C-988E-5554FCD320DD}" dt="2024-07-31T07:22:45.307" v="1" actId="14100"/>
      <pc:docMkLst>
        <pc:docMk/>
      </pc:docMkLst>
      <pc:sldChg chg="modSp mod">
        <pc:chgData name="Sarah Butler" userId="abf28457-3819-4474-9aea-7b706b446d0c" providerId="ADAL" clId="{11228F91-EA44-564C-988E-5554FCD320DD}" dt="2024-07-31T07:22:35.283" v="0" actId="14100"/>
        <pc:sldMkLst>
          <pc:docMk/>
          <pc:sldMk cId="2481631140" sldId="269"/>
        </pc:sldMkLst>
        <pc:spChg chg="mod">
          <ac:chgData name="Sarah Butler" userId="abf28457-3819-4474-9aea-7b706b446d0c" providerId="ADAL" clId="{11228F91-EA44-564C-988E-5554FCD320DD}" dt="2024-07-31T07:22:35.283" v="0" actId="14100"/>
          <ac:spMkLst>
            <pc:docMk/>
            <pc:sldMk cId="2481631140" sldId="269"/>
            <ac:spMk id="2" creationId="{B8880DCA-C293-2152-55AF-E5B31D2DB58B}"/>
          </ac:spMkLst>
        </pc:spChg>
      </pc:sldChg>
      <pc:sldChg chg="modSp mod">
        <pc:chgData name="Sarah Butler" userId="abf28457-3819-4474-9aea-7b706b446d0c" providerId="ADAL" clId="{11228F91-EA44-564C-988E-5554FCD320DD}" dt="2024-07-31T07:22:45.307" v="1" actId="14100"/>
        <pc:sldMkLst>
          <pc:docMk/>
          <pc:sldMk cId="618566165" sldId="2141411699"/>
        </pc:sldMkLst>
        <pc:spChg chg="mod">
          <ac:chgData name="Sarah Butler" userId="abf28457-3819-4474-9aea-7b706b446d0c" providerId="ADAL" clId="{11228F91-EA44-564C-988E-5554FCD320DD}" dt="2024-07-31T07:22:45.307" v="1" actId="14100"/>
          <ac:spMkLst>
            <pc:docMk/>
            <pc:sldMk cId="618566165" sldId="2141411699"/>
            <ac:spMk id="7" creationId="{49800255-62C7-52FC-7626-3B3FEBADF4C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41A79-476C-4787-9FD3-1703D257F42B}" type="datetimeFigureOut">
              <a:rPr lang="en-AU" smtClean="0"/>
              <a:t>1/08/2024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55A3A-378B-4741-B18C-96A3527D26F7}" type="slidenum">
              <a:rPr lang="en-AU" smtClean="0"/>
              <a:t>‹#›</a:t>
            </a:fld>
            <a:endParaRPr lang="en-AU"/>
          </a:p>
        </p:txBody>
      </p:sp>
    </p:spTree>
    <p:extLst>
      <p:ext uri="{BB962C8B-B14F-4D97-AF65-F5344CB8AC3E}">
        <p14:creationId xmlns:p14="http://schemas.microsoft.com/office/powerpoint/2010/main" val="3002455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b="0"/>
              <a:t>th</a:t>
            </a:r>
            <a:r>
              <a:rPr lang="en-AU"/>
              <a:t>is student work sample and audio file are not standalone resources. They has been designed for use by teachers in connection to the program Transport me to the ‘real’ and the accompanying resources. </a:t>
            </a:r>
          </a:p>
          <a:p>
            <a:r>
              <a:rPr lang="en-AU"/>
              <a:t> </a:t>
            </a:r>
          </a:p>
          <a:p>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251630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a:defRPr/>
            </a:pPr>
            <a:r>
              <a:rPr lang="en-AU" b="1">
                <a:cs typeface="+mn-lt"/>
              </a:rPr>
              <a:t>Teacher note: </a:t>
            </a:r>
            <a:r>
              <a:rPr lang="en-AU" b="0">
                <a:cs typeface="+mn-lt"/>
              </a:rPr>
              <a:t>s</a:t>
            </a:r>
            <a:r>
              <a:rPr lang="en-AU" b="0">
                <a:cs typeface="Calibri"/>
              </a:rPr>
              <a:t>tudents will require a copy of the transcript of the Jennifer Wong podcast interview to complete this exercise.</a:t>
            </a:r>
          </a:p>
          <a:p>
            <a:pPr defTabSz="1219170">
              <a:defRPr/>
            </a:pPr>
            <a:endParaRPr lang="en-AU" b="1">
              <a:cs typeface="+mn-lt"/>
            </a:endParaRPr>
          </a:p>
          <a:p>
            <a:pPr defTabSz="1219170">
              <a:defRPr/>
            </a:pPr>
            <a:r>
              <a:rPr lang="en-AU" b="1">
                <a:cs typeface="+mn-lt"/>
              </a:rPr>
              <a:t>Overview</a:t>
            </a:r>
            <a:r>
              <a:rPr lang="en-AU" b="0">
                <a:cs typeface="+mn-lt"/>
              </a:rPr>
              <a:t>: simple declarative sentences allow the composer to convey basic information when clarity is the main requirement. Discuss with students why this would be useful and effective near the start of a podcast, or at other key moments in the podcast.</a:t>
            </a:r>
            <a:br>
              <a:rPr lang="en-AU" b="0">
                <a:cs typeface="+mn-lt"/>
              </a:rPr>
            </a:br>
            <a:endParaRPr lang="en-AU" b="0">
              <a:cs typeface="Calibri"/>
            </a:endParaRPr>
          </a:p>
          <a:p>
            <a:r>
              <a:rPr lang="en-AU" b="1"/>
              <a:t>Understanding the grammar</a:t>
            </a:r>
            <a:r>
              <a:rPr lang="en-AU"/>
              <a:t>: a simple sentence consists of one independent clause containing a subject (the person or thing performing the action) and a predicate (the part of the sentence containing the verb and describing the subject's action). A declarative sentence makes a statement and ends with a full stop. In the podcast example ‘This is an ABC podcast,’ ‘This’ is the subject, and ‘is an ABC podcast’ is the predicate.</a:t>
            </a:r>
          </a:p>
          <a:p>
            <a:endParaRPr lang="en-AU"/>
          </a:p>
          <a:p>
            <a:r>
              <a:rPr lang="en-AU"/>
              <a:t>To begin the lesson, teachers might consider </a:t>
            </a:r>
            <a:r>
              <a:rPr lang="en-AU" b="1"/>
              <a:t>connecting learning</a:t>
            </a:r>
            <a:r>
              <a:rPr lang="en-AU"/>
              <a:t> to the context of podcasts. They could ask, ‘Why might clear and precise information be particularly important in a podcast?’ This could lead to a discussion about the need for clarity in audio-only media. For </a:t>
            </a:r>
            <a:r>
              <a:rPr lang="en-AU" b="1"/>
              <a:t>sharing learning intentions</a:t>
            </a:r>
            <a:r>
              <a:rPr lang="en-AU"/>
              <a:t>, teachers could state: ‘We are learning to identify and construct simple and declarative sentences to effectively convey information in a podcast.’</a:t>
            </a:r>
          </a:p>
          <a:p>
            <a:endParaRPr lang="en-AU"/>
          </a:p>
          <a:p>
            <a:r>
              <a:rPr lang="en-AU"/>
              <a:t>For </a:t>
            </a:r>
            <a:r>
              <a:rPr lang="en-AU" b="1"/>
              <a:t>chunking and sequencing</a:t>
            </a:r>
            <a:r>
              <a:rPr lang="en-AU"/>
              <a:t>, teachers might use the example ‘This is an ABC podcast’ to explain simple sentences first, then move on to declarative sentences. They could discuss why this type of sentence is effective at the start of a podcast. To </a:t>
            </a:r>
            <a:r>
              <a:rPr lang="en-AU" b="1"/>
              <a:t>check for understanding</a:t>
            </a:r>
            <a:r>
              <a:rPr lang="en-AU"/>
              <a:t>, students could write their own examples of opening lines for different types of podcasts using simple, declarative sentences.</a:t>
            </a:r>
          </a:p>
          <a:p>
            <a:endParaRPr lang="en-AU"/>
          </a:p>
          <a:p>
            <a:r>
              <a:rPr lang="en-AU"/>
              <a:t>Teachers could employ a </a:t>
            </a:r>
            <a:r>
              <a:rPr lang="en-AU" b="1"/>
              <a:t>gradual release of responsibility</a:t>
            </a:r>
            <a:r>
              <a:rPr lang="en-AU"/>
              <a:t> approach for practice. They might start by modelling how to find simple, declarative sentences in a podcast transcript, discussing how these sentences contribute to the podcast's clarity. Then, they could guide students to find examples in pairs, before having them independently create three sentences a podcast host might use to introduce a guest.</a:t>
            </a:r>
          </a:p>
          <a:p>
            <a:endParaRPr lang="en-AU"/>
          </a:p>
          <a:p>
            <a:r>
              <a:rPr lang="en-AU"/>
              <a:t>Throughout the lesson, teachers may use </a:t>
            </a:r>
            <a:r>
              <a:rPr lang="en-AU" b="1"/>
              <a:t>effective questioning</a:t>
            </a:r>
            <a:r>
              <a:rPr lang="en-AU"/>
              <a:t> to deepen understanding of the grammar's role in podcasting. They could ask, ‘How do simple, declarative sentences help listeners quickly grasp key information?’ or ‘When during a podcast might it be particularly important to use simple, declarative sentences?’ Encouraging students to justify their answers can promote critical thinking about both grammar and podcast composition.</a:t>
            </a:r>
          </a:p>
          <a:p>
            <a:endParaRPr lang="en-AU"/>
          </a:p>
          <a:p>
            <a:r>
              <a:rPr lang="en-AU"/>
              <a:t>To wrap up, teachers might consider having students self-assess their understanding using success criteria such as ‘I can explain how simple, declarative sentences contribute to a podcast's clarity,’ and ‘I can create effective simple, declarative sentences for use in a podcast introduction.’</a:t>
            </a:r>
          </a:p>
          <a:p>
            <a:pPr defTabSz="1219170">
              <a:defRPr/>
            </a:pPr>
            <a:endParaRPr lang="en-AU" b="0">
              <a:cs typeface="Calibri"/>
            </a:endParaRPr>
          </a:p>
          <a:p>
            <a:pPr marL="0" marR="0" lvl="0" indent="0" algn="l" defTabSz="1219170">
              <a:lnSpc>
                <a:spcPct val="100000"/>
              </a:lnSpc>
              <a:spcBef>
                <a:spcPts val="0"/>
              </a:spcBef>
              <a:spcAft>
                <a:spcPts val="0"/>
              </a:spcAft>
              <a:buClrTx/>
              <a:buSzTx/>
              <a:buFontTx/>
              <a:buNone/>
              <a:tabLst/>
              <a:defRPr/>
            </a:pPr>
            <a:endParaRPr lang="en-AU" sz="120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00125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cs typeface="+mn-lt"/>
              </a:rPr>
              <a:t>Teacher note: </a:t>
            </a:r>
            <a:r>
              <a:rPr lang="en-AU" b="0">
                <a:cs typeface="+mn-lt"/>
              </a:rPr>
              <a:t>s</a:t>
            </a:r>
            <a:r>
              <a:rPr lang="en-AU" b="0">
                <a:cs typeface="Calibri"/>
              </a:rPr>
              <a:t>tudents will require a copy of the transcript of the Jennifer Wong podcast interview to complete this exercise.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cs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cs typeface="+mn-lt"/>
              </a:rPr>
              <a:t>Overview: </a:t>
            </a:r>
            <a:r>
              <a:rPr lang="en-AU" b="0">
                <a:cs typeface="+mn-lt"/>
              </a:rPr>
              <a:t>the phrase ‘tell me more’ feels like an imperative and this is a good opportunity to discuss tone and intonation with students and ask them to practise different ways of saying this sentence. Listen to the host and find other examples of this kind of phrase. Its purpose is to show interest and encourage the guest to say more.</a:t>
            </a:r>
            <a:br>
              <a:rPr lang="en-AU">
                <a:cs typeface="+mn-lt"/>
              </a:rPr>
            </a:br>
            <a:br>
              <a:rPr lang="en-AU" sz="1200" b="1">
                <a:cs typeface="Calibri"/>
              </a:rPr>
            </a:br>
            <a:r>
              <a:rPr lang="en-AU" b="1"/>
              <a:t>Understanding the grammar: </a:t>
            </a:r>
            <a:r>
              <a:rPr lang="en-AU" b="0"/>
              <a:t>a</a:t>
            </a:r>
            <a:r>
              <a:rPr lang="en-AU"/>
              <a:t>n exclamatory sentence expresses strong emotion and ends with an exclamation mark. In podcasts, these can convey enthusiasm or surprise, enhancing listener engagement. An imperative sentence gives a command, shows encouragement or makes a request. In podcasting, imperatives are often used to guide the conversation or prompt elaboration from guests.</a:t>
            </a:r>
          </a:p>
          <a:p>
            <a:endParaRPr lang="en-AU"/>
          </a:p>
          <a:p>
            <a:r>
              <a:rPr lang="en-AU"/>
              <a:t>To begin the lesson, teachers might consider </a:t>
            </a:r>
            <a:r>
              <a:rPr lang="en-AU" b="1"/>
              <a:t>connecting learning</a:t>
            </a:r>
            <a:r>
              <a:rPr lang="en-AU"/>
              <a:t> to the dynamic nature of podcast conversations. They could ask, 'How do podcasters keep their conversations lively and interesting?' This could lead to a discussion about using different sentence types for various purposes. For </a:t>
            </a:r>
            <a:r>
              <a:rPr lang="en-AU" b="1"/>
              <a:t>sharing learning intentions</a:t>
            </a:r>
            <a:r>
              <a:rPr lang="en-AU"/>
              <a:t>, teachers could state: 'We are learning to identify and construct exclamatory and imperative sentences to create engaging podcast dialogue.’</a:t>
            </a:r>
          </a:p>
          <a:p>
            <a:endParaRPr lang="en-AU"/>
          </a:p>
          <a:p>
            <a:r>
              <a:rPr lang="en-AU"/>
              <a:t>For </a:t>
            </a:r>
            <a:r>
              <a:rPr lang="en-AU" b="1"/>
              <a:t>chunking and sequencing</a:t>
            </a:r>
            <a:r>
              <a:rPr lang="en-AU"/>
              <a:t>, teachers might start with exclamatory sentences, using the example 'That's not real!' to discuss how it conveys strong emotion. They could then move to imperative sentences, examining 'Tell me more about why you included different writing styles.' To </a:t>
            </a:r>
            <a:r>
              <a:rPr lang="en-AU" b="1"/>
              <a:t>check for understanding</a:t>
            </a:r>
            <a:r>
              <a:rPr lang="en-AU"/>
              <a:t>, students could identify examples of each sentence type and create their own examples imagining they're reacting to surprising podcast content.</a:t>
            </a:r>
          </a:p>
          <a:p>
            <a:endParaRPr lang="en-AU"/>
          </a:p>
          <a:p>
            <a:r>
              <a:rPr lang="en-AU"/>
              <a:t>Teachers could employ a </a:t>
            </a:r>
            <a:r>
              <a:rPr lang="en-AU" b="1"/>
              <a:t>gradual release of responsibility</a:t>
            </a:r>
            <a:r>
              <a:rPr lang="en-AU"/>
              <a:t> approach for practice. They might start by modelling how to identify these sentence types in a podcast transcript, discussing their effects on the conversation's flow and listener engagement. Then, they could guide students to find examples in pairs, before having them independently create exclamatory sentences expressing a guest's surprise and imperative sentences a host might use to encourage elaboration.</a:t>
            </a:r>
          </a:p>
          <a:p>
            <a:endParaRPr lang="en-AU"/>
          </a:p>
          <a:p>
            <a:r>
              <a:rPr lang="en-AU"/>
              <a:t>Throughout the lesson, teachers may use </a:t>
            </a:r>
            <a:r>
              <a:rPr lang="en-AU" b="1"/>
              <a:t>effective questioning</a:t>
            </a:r>
            <a:r>
              <a:rPr lang="en-AU"/>
              <a:t> to deepen understanding of these sentence types' roles in podcasting. They could ask, 'How do exclamatory sentences help convey a podcaster's personality?' or 'Why might a podcast host use imperative sentences when interviewing a guest?' Encouraging students to justify their answers can promote critical thinking about both grammar and effective podcast hosting techniques.</a:t>
            </a:r>
          </a:p>
          <a:p>
            <a:endParaRPr lang="en-AU"/>
          </a:p>
          <a:p>
            <a:r>
              <a:rPr lang="en-AU"/>
              <a:t>To wrap up, teachers might consider having students self-assess their understanding using success criteria such as 'I can explain how exclamatory and imperative sentences contribute to engaging podcast dialogue,' and 'I can create effective exclamatory and imperative sentences for use in a podcast conversation.'</a:t>
            </a:r>
          </a:p>
          <a:p>
            <a:pPr defTabSz="1219170">
              <a:defRPr/>
            </a:pPr>
            <a:endParaRPr lang="en-AU" sz="1200" b="1">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4224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cs typeface="+mn-lt"/>
              </a:rPr>
              <a:t>Teacher note: </a:t>
            </a:r>
            <a:r>
              <a:rPr lang="en-AU" b="0">
                <a:cs typeface="+mn-lt"/>
              </a:rPr>
              <a:t>s</a:t>
            </a:r>
            <a:r>
              <a:rPr lang="en-AU" b="0">
                <a:cs typeface="Calibri"/>
              </a:rPr>
              <a:t>tudents will require a copy of the transcript of the Jennifer Wong podcast interview to complete this exercise.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cs typeface="+mn-lt"/>
            </a:endParaRPr>
          </a:p>
          <a:p>
            <a:pPr algn="l"/>
            <a:r>
              <a:rPr lang="en-AU" b="1">
                <a:cs typeface="+mn-lt"/>
              </a:rPr>
              <a:t>Overview: </a:t>
            </a:r>
            <a:r>
              <a:rPr lang="en-AU" b="0">
                <a:cs typeface="+mn-lt"/>
              </a:rPr>
              <a:t>these types of clauses are not usually necessary for the reader to understand the text. ‘Jennifer Wong is our guest today’ would work fine as an opening sentence. Discuss with students </a:t>
            </a:r>
            <a:r>
              <a:rPr lang="en-AU" b="1">
                <a:cs typeface="+mn-lt"/>
              </a:rPr>
              <a:t>why </a:t>
            </a:r>
            <a:r>
              <a:rPr lang="en-AU" b="0">
                <a:cs typeface="+mn-lt"/>
              </a:rPr>
              <a:t>the host would give extra information. What kinds of information are necessary, interesting and relevant. Which can be left out?</a:t>
            </a:r>
            <a:br>
              <a:rPr lang="en-AU">
                <a:cs typeface="+mn-lt"/>
              </a:rPr>
            </a:br>
            <a:br>
              <a:rPr lang="en-AU">
                <a:cs typeface="+mn-lt"/>
              </a:rPr>
            </a:br>
            <a:r>
              <a:rPr lang="en-AU" b="1" i="0">
                <a:solidFill>
                  <a:srgbClr val="29261B"/>
                </a:solidFill>
                <a:effectLst/>
                <a:latin typeface="Arial" panose="020B0604020202020204" pitchFamily="34" charset="0"/>
              </a:rPr>
              <a:t>Understanding the grammar: </a:t>
            </a:r>
            <a:r>
              <a:rPr lang="en-AU" b="0" i="0">
                <a:solidFill>
                  <a:srgbClr val="29261B"/>
                </a:solidFill>
                <a:effectLst/>
                <a:latin typeface="Arial" panose="020B0604020202020204" pitchFamily="34" charset="0"/>
              </a:rPr>
              <a:t>An adjectival clause is a dependent clause that modifies a noun or pronoun, providing additional information about it. In podcasts, these are often used to introduce guests or describe topics. An adverbial clause is a dependent clause that modifies a verb, adjective or another adverb, often providing context about time, place or manner. In podcasting, these can add depth to descriptions or explanations.</a:t>
            </a:r>
          </a:p>
          <a:p>
            <a:pPr algn="l"/>
            <a:endParaRPr lang="en-AU" b="0" i="0">
              <a:solidFill>
                <a:srgbClr val="29261B"/>
              </a:solidFill>
              <a:effectLst/>
              <a:latin typeface="Arial" panose="020B0604020202020204" pitchFamily="34" charset="0"/>
            </a:endParaRPr>
          </a:p>
          <a:p>
            <a:pPr algn="l"/>
            <a:r>
              <a:rPr lang="en-AU" b="0" i="0">
                <a:solidFill>
                  <a:srgbClr val="29261B"/>
                </a:solidFill>
                <a:effectLst/>
                <a:latin typeface="Arial" panose="020B0604020202020204" pitchFamily="34" charset="0"/>
              </a:rPr>
              <a:t>To begin the lesson, teachers might consider </a:t>
            </a:r>
            <a:r>
              <a:rPr lang="en-AU" b="1" i="0">
                <a:solidFill>
                  <a:srgbClr val="29261B"/>
                </a:solidFill>
                <a:effectLst/>
                <a:latin typeface="Arial" panose="020B0604020202020204" pitchFamily="34" charset="0"/>
              </a:rPr>
              <a:t>connecting learning</a:t>
            </a:r>
            <a:r>
              <a:rPr lang="en-AU" b="0" i="0">
                <a:solidFill>
                  <a:srgbClr val="29261B"/>
                </a:solidFill>
                <a:effectLst/>
                <a:latin typeface="Arial" panose="020B0604020202020204" pitchFamily="34" charset="0"/>
              </a:rPr>
              <a:t> to the need for detailed information in podcasts. They could ask, 'How do podcast hosts provide rich descriptions without making their speech too complex?' This could lead to a discussion about using clauses to add information efficiently. For </a:t>
            </a:r>
            <a:r>
              <a:rPr lang="en-AU" b="1" i="0">
                <a:solidFill>
                  <a:srgbClr val="29261B"/>
                </a:solidFill>
                <a:effectLst/>
                <a:latin typeface="Arial" panose="020B0604020202020204" pitchFamily="34" charset="0"/>
              </a:rPr>
              <a:t>sharing learning intentions</a:t>
            </a:r>
            <a:r>
              <a:rPr lang="en-AU" b="0" i="0">
                <a:solidFill>
                  <a:srgbClr val="29261B"/>
                </a:solidFill>
                <a:effectLst/>
                <a:latin typeface="Arial" panose="020B0604020202020204" pitchFamily="34" charset="0"/>
              </a:rPr>
              <a:t>, teachers could state: 'We are learning to identify and construct adjectival and adverbial clauses to provide detailed information in a podcast context.’</a:t>
            </a:r>
          </a:p>
          <a:p>
            <a:pPr algn="l"/>
            <a:endParaRPr lang="en-AU" b="0" i="0">
              <a:solidFill>
                <a:srgbClr val="29261B"/>
              </a:solidFill>
              <a:effectLst/>
              <a:latin typeface="Arial" panose="020B0604020202020204" pitchFamily="34" charset="0"/>
            </a:endParaRPr>
          </a:p>
          <a:p>
            <a:pPr algn="l"/>
            <a:r>
              <a:rPr lang="en-AU" b="0" i="0">
                <a:solidFill>
                  <a:srgbClr val="29261B"/>
                </a:solidFill>
                <a:effectLst/>
                <a:latin typeface="Arial" panose="020B0604020202020204" pitchFamily="34" charset="0"/>
              </a:rPr>
              <a:t>For </a:t>
            </a:r>
            <a:r>
              <a:rPr lang="en-AU" b="1" i="0">
                <a:solidFill>
                  <a:srgbClr val="29261B"/>
                </a:solidFill>
                <a:effectLst/>
                <a:latin typeface="Arial" panose="020B0604020202020204" pitchFamily="34" charset="0"/>
              </a:rPr>
              <a:t>chunking and sequencing</a:t>
            </a:r>
            <a:r>
              <a:rPr lang="en-AU" b="0" i="0">
                <a:solidFill>
                  <a:srgbClr val="29261B"/>
                </a:solidFill>
                <a:effectLst/>
                <a:latin typeface="Arial" panose="020B0604020202020204" pitchFamily="34" charset="0"/>
              </a:rPr>
              <a:t>, teachers might start with adjectival clauses, using the example 'Jennifer Wong, a talented writer whose work has appeared in many places, is our guest today.' They could discuss how this clause adds important information about the guest. Then, they could move to adverbial clauses, examining 'When I was in hospital for depression, they managed it.' To </a:t>
            </a:r>
            <a:r>
              <a:rPr lang="en-AU" b="1" i="0">
                <a:solidFill>
                  <a:srgbClr val="29261B"/>
                </a:solidFill>
                <a:effectLst/>
                <a:latin typeface="Arial" panose="020B0604020202020204" pitchFamily="34" charset="0"/>
              </a:rPr>
              <a:t>check for understanding</a:t>
            </a:r>
            <a:r>
              <a:rPr lang="en-AU" b="0" i="0">
                <a:solidFill>
                  <a:srgbClr val="29261B"/>
                </a:solidFill>
                <a:effectLst/>
                <a:latin typeface="Arial" panose="020B0604020202020204" pitchFamily="34" charset="0"/>
              </a:rPr>
              <a:t>, students could identify the main clause and the dependent clause in each example, explaining how the dependent clause adds to the sentence's meaning.</a:t>
            </a:r>
          </a:p>
          <a:p>
            <a:pPr algn="l"/>
            <a:endParaRPr lang="en-AU" b="0" i="0">
              <a:solidFill>
                <a:srgbClr val="29261B"/>
              </a:solidFill>
              <a:effectLst/>
              <a:latin typeface="Arial" panose="020B0604020202020204" pitchFamily="34" charset="0"/>
            </a:endParaRPr>
          </a:p>
          <a:p>
            <a:pPr algn="l"/>
            <a:r>
              <a:rPr lang="en-AU" b="0" i="0">
                <a:solidFill>
                  <a:srgbClr val="29261B"/>
                </a:solidFill>
                <a:effectLst/>
                <a:latin typeface="Arial" panose="020B0604020202020204" pitchFamily="34" charset="0"/>
              </a:rPr>
              <a:t>Teachers could employ a </a:t>
            </a:r>
            <a:r>
              <a:rPr lang="en-AU" b="1" i="0">
                <a:solidFill>
                  <a:srgbClr val="29261B"/>
                </a:solidFill>
                <a:effectLst/>
                <a:latin typeface="Arial" panose="020B0604020202020204" pitchFamily="34" charset="0"/>
              </a:rPr>
              <a:t>gradual release of responsibility</a:t>
            </a:r>
            <a:r>
              <a:rPr lang="en-AU" b="0" i="0">
                <a:solidFill>
                  <a:srgbClr val="29261B"/>
                </a:solidFill>
                <a:effectLst/>
                <a:latin typeface="Arial" panose="020B0604020202020204" pitchFamily="34" charset="0"/>
              </a:rPr>
              <a:t> approach for practice. They might start by modelling how to identify these clause types in a podcast transcript, discussing how they enhance the content's richness. Then, they could guide students to find examples in pairs, before having them independently create sentences with adjectival clauses to introduce a fictional podcast guest and adverbial clauses to set the context for an interview.</a:t>
            </a:r>
          </a:p>
          <a:p>
            <a:pPr algn="l"/>
            <a:endParaRPr lang="en-AU" b="0" i="0">
              <a:solidFill>
                <a:srgbClr val="29261B"/>
              </a:solidFill>
              <a:effectLst/>
              <a:latin typeface="Arial" panose="020B0604020202020204" pitchFamily="34" charset="0"/>
            </a:endParaRPr>
          </a:p>
          <a:p>
            <a:pPr algn="l"/>
            <a:r>
              <a:rPr lang="en-AU" b="0" i="0">
                <a:solidFill>
                  <a:srgbClr val="29261B"/>
                </a:solidFill>
                <a:effectLst/>
                <a:latin typeface="Arial" panose="020B0604020202020204" pitchFamily="34" charset="0"/>
              </a:rPr>
              <a:t>Throughout the lesson, teachers may use </a:t>
            </a:r>
            <a:r>
              <a:rPr lang="en-AU" b="1" i="0">
                <a:solidFill>
                  <a:srgbClr val="29261B"/>
                </a:solidFill>
                <a:effectLst/>
                <a:latin typeface="Arial" panose="020B0604020202020204" pitchFamily="34" charset="0"/>
              </a:rPr>
              <a:t>effective questioning</a:t>
            </a:r>
            <a:r>
              <a:rPr lang="en-AU" b="0" i="0">
                <a:solidFill>
                  <a:srgbClr val="29261B"/>
                </a:solidFill>
                <a:effectLst/>
                <a:latin typeface="Arial" panose="020B0604020202020204" pitchFamily="34" charset="0"/>
              </a:rPr>
              <a:t> to deepen understanding of these clauses' roles in podcasting. They could ask, 'How do adjectival clauses help a podcast host quickly establish a guest's credentials?' or 'Why might a podcast guest use adverbial clauses when sharing personal experiences?' Encouraging students to justify their answers can promote critical thinking about both grammar and effective communication in podcasts.</a:t>
            </a:r>
          </a:p>
          <a:p>
            <a:pPr algn="l"/>
            <a:endParaRPr lang="en-AU" b="0" i="0">
              <a:solidFill>
                <a:srgbClr val="29261B"/>
              </a:solidFill>
              <a:effectLst/>
              <a:latin typeface="Arial" panose="020B0604020202020204" pitchFamily="34" charset="0"/>
            </a:endParaRPr>
          </a:p>
          <a:p>
            <a:pPr algn="l"/>
            <a:r>
              <a:rPr lang="en-AU" b="0" i="0">
                <a:solidFill>
                  <a:srgbClr val="29261B"/>
                </a:solidFill>
                <a:effectLst/>
                <a:latin typeface="Arial" panose="020B0604020202020204" pitchFamily="34" charset="0"/>
              </a:rPr>
              <a:t>To wrap up, teachers might consider having students self-assess their understanding using success criteria such as 'I can explain how adjectival and adverbial clauses contribute to detailed podcast content,' and 'I can create effective sentences with adjectival and adverbial clauses for use in a podcast introduction or interview.'</a:t>
            </a:r>
          </a:p>
          <a:p>
            <a:br>
              <a:rPr lang="en-AU" b="0" i="0">
                <a:effectLst/>
                <a:latin typeface="Arial" panose="020B0604020202020204" pitchFamily="34" charset="0"/>
              </a:rPr>
            </a:br>
            <a:endParaRPr lang="en-AU" sz="1200" b="1">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15081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cs typeface="+mn-lt"/>
              </a:rPr>
              <a:t>Teacher note: </a:t>
            </a:r>
            <a:r>
              <a:rPr lang="en-AU" b="0">
                <a:cs typeface="Calibri"/>
              </a:rPr>
              <a:t>students will require a copy of the transcript of the Jennifer Wong podcast interview to complete this exercise.</a:t>
            </a:r>
            <a:endParaRPr lang="en-AU" b="1">
              <a:cs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cs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cs typeface="+mn-lt"/>
              </a:rPr>
              <a:t>Overview: </a:t>
            </a:r>
            <a:r>
              <a:rPr lang="en-AU" b="0">
                <a:cs typeface="+mn-lt"/>
              </a:rPr>
              <a:t>agreement between nouns and verbs is important for the reader to be able to follow meaning clearly. You could explore some non-examples (or incorrect examples) with students to see how incorrect agreement can interfere with the clarity of the sentence.</a:t>
            </a:r>
            <a:br>
              <a:rPr lang="en-AU" b="0">
                <a:cs typeface="+mn-lt"/>
              </a:rPr>
            </a:br>
            <a:endParaRPr lang="en-AU" b="0">
              <a:cs typeface="Calibri"/>
            </a:endParaRPr>
          </a:p>
          <a:p>
            <a:r>
              <a:rPr lang="en-AU" b="1"/>
              <a:t>Understanding the grammar</a:t>
            </a:r>
            <a:r>
              <a:rPr lang="en-AU"/>
              <a:t>: Agreement in grammar refers to the matching of different parts of a sentence in number and person, particularly between subjects and verbs. In podcasts, maintaining proper agreement is crucial for clarity and professionalism, ensuring that the speaker's message is accurately conveyed to the listeners.</a:t>
            </a:r>
          </a:p>
          <a:p>
            <a:endParaRPr lang="en-AU"/>
          </a:p>
          <a:p>
            <a:r>
              <a:rPr lang="en-AU"/>
              <a:t>To begin the lesson, teachers might consider </a:t>
            </a:r>
            <a:r>
              <a:rPr lang="en-AU" b="1"/>
              <a:t>connecting learning</a:t>
            </a:r>
            <a:r>
              <a:rPr lang="en-AU"/>
              <a:t> to the importance of clear communication in podcasts. They could ask, 'Why is it important for podcast hosts and guests to speak clearly and correctly?' This could lead to a discussion about how grammatical errors might confuse listeners or diminish the speaker's credibility. For </a:t>
            </a:r>
            <a:r>
              <a:rPr lang="en-AU" b="1"/>
              <a:t>sharing learning intentions</a:t>
            </a:r>
            <a:r>
              <a:rPr lang="en-AU"/>
              <a:t>, teachers could state: 'We are learning to identify and use correct subject – verb agreement to ensure clear meaning in podcast dialogue.’</a:t>
            </a:r>
          </a:p>
          <a:p>
            <a:endParaRPr lang="en-AU"/>
          </a:p>
          <a:p>
            <a:r>
              <a:rPr lang="en-AU"/>
              <a:t>For </a:t>
            </a:r>
            <a:r>
              <a:rPr lang="en-AU" b="1"/>
              <a:t>chunking and sequencing</a:t>
            </a:r>
            <a:r>
              <a:rPr lang="en-AU"/>
              <a:t>, teachers might start by explaining subject-verb agreement using the example 'It's pretty likely that we'll have either a direct or indirect experience with depression.' They could highlight how 'we' (plural subject) matches with 'will have' (plural verb form). </a:t>
            </a:r>
          </a:p>
          <a:p>
            <a:endParaRPr lang="en-AU"/>
          </a:p>
          <a:p>
            <a:r>
              <a:rPr lang="en-AU"/>
              <a:t>To </a:t>
            </a:r>
            <a:r>
              <a:rPr lang="en-AU" b="1"/>
              <a:t>check for understanding</a:t>
            </a:r>
            <a:r>
              <a:rPr lang="en-AU"/>
              <a:t>, students could create their own sentences about podcast topics, ensuring correct agreement.</a:t>
            </a:r>
          </a:p>
          <a:p>
            <a:endParaRPr lang="en-AU"/>
          </a:p>
          <a:p>
            <a:r>
              <a:rPr lang="en-AU"/>
              <a:t>Teachers could employ a </a:t>
            </a:r>
            <a:r>
              <a:rPr lang="en-AU" b="1"/>
              <a:t>gradual release of responsibility</a:t>
            </a:r>
            <a:r>
              <a:rPr lang="en-AU"/>
              <a:t> approach for practice. They might start by modelling how to identify and correct agreement. Then, they could guide students to find and correct errors in pairs, before having them independently create sentences with correct agreement, imagining they're discussing various topics as podcast guests.</a:t>
            </a:r>
          </a:p>
          <a:p>
            <a:endParaRPr lang="en-AU"/>
          </a:p>
          <a:p>
            <a:r>
              <a:rPr lang="en-AU"/>
              <a:t>Throughout the lesson, teachers may use </a:t>
            </a:r>
            <a:r>
              <a:rPr lang="en-AU" b="1"/>
              <a:t>effective questioning</a:t>
            </a:r>
            <a:r>
              <a:rPr lang="en-AU"/>
              <a:t> to deepen understanding of agreement's role in podcasting. They could ask, 'How might incorrect agreement affect a listener's understanding of a podcast?' or 'Why is it particularly important for podcast hosts to model correct agreement?' Encouraging students to justify their answers can promote critical thinking about both grammar and effective podcast communication.</a:t>
            </a:r>
          </a:p>
          <a:p>
            <a:endParaRPr lang="en-AU"/>
          </a:p>
          <a:p>
            <a:r>
              <a:rPr lang="en-AU"/>
              <a:t>To wrap up, teachers might consider having students self-assess their understanding using success criteria such as 'I can explain why correct agreement is important in podcast dialogue,' and 'I can create sentences with correct subject – verb agreement for use in a podcast discussion.'</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a:cs typeface="Calibri"/>
            </a:endParaRPr>
          </a:p>
          <a:p>
            <a:pPr defTabSz="1219170">
              <a:defRPr/>
            </a:pPr>
            <a:endParaRPr lang="en-AU" sz="1200" b="1">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20115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cs typeface="+mn-lt"/>
              </a:rPr>
              <a:t>Teacher note: </a:t>
            </a:r>
            <a:r>
              <a:rPr lang="en-AU" b="0">
                <a:cs typeface="Calibri"/>
              </a:rPr>
              <a:t>students will require a copy of the transcript of the Jennifer Wong podcast interview to complete this exercise.</a:t>
            </a:r>
          </a:p>
          <a:p>
            <a:pPr marL="0" marR="0" lvl="0" indent="0" algn="l" defTabSz="1219170" rtl="0" eaLnBrk="1" fontAlgn="auto" latinLnBrk="0" hangingPunct="1">
              <a:lnSpc>
                <a:spcPct val="100000"/>
              </a:lnSpc>
              <a:spcBef>
                <a:spcPts val="0"/>
              </a:spcBef>
              <a:spcAft>
                <a:spcPts val="0"/>
              </a:spcAft>
              <a:buClrTx/>
              <a:buSzTx/>
              <a:buFontTx/>
              <a:buNone/>
              <a:tabLst/>
              <a:defRPr/>
            </a:pPr>
            <a:br>
              <a:rPr lang="en-AU">
                <a:cs typeface="+mn-lt"/>
              </a:rPr>
            </a:br>
            <a:r>
              <a:rPr lang="en-AU" b="1">
                <a:cs typeface="+mn-lt"/>
              </a:rPr>
              <a:t>Overview</a:t>
            </a:r>
            <a:r>
              <a:rPr lang="en-AU">
                <a:cs typeface="+mn-lt"/>
              </a:rPr>
              <a:t>: ask students what would change between ‘the presenter’ and ‘a presenter’. The simple word conveys clear information about her role in the TV series. Then ask students what the effect would be of leaving out ‘and has worked … projects’. Is the extra information important to clarify why she has been chosen for the interview? Ensure that the student writing for ‘Your turn’ activity 2 is centred on conveying very clear and precise information about the topic or guest. Ask questions (divergent questions) about article and conjunction use that force the student to justify the choice: why not use ‘a’ here instead of ‘the’, for example?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cs typeface="+mn-lt"/>
            </a:endParaRPr>
          </a:p>
          <a:p>
            <a:r>
              <a:rPr lang="en-AU" b="1"/>
              <a:t>Understanding the grammar: </a:t>
            </a:r>
            <a:r>
              <a:rPr lang="en-AU"/>
              <a:t>Articles (a, an, the) define nouns as specific or unspecific, while conjunctions (e.g., and, but, or) connect clauses or sentences. In podcasts, proper use of articles helps provide clarity about the topics or people being discussed, while conjunctions help create smooth, logical flow in speech.</a:t>
            </a:r>
          </a:p>
          <a:p>
            <a:endParaRPr lang="en-AU"/>
          </a:p>
          <a:p>
            <a:r>
              <a:rPr lang="en-AU"/>
              <a:t>To begin the lesson, teachers might consider </a:t>
            </a:r>
            <a:r>
              <a:rPr lang="en-AU" b="1"/>
              <a:t>connecting learning</a:t>
            </a:r>
            <a:r>
              <a:rPr lang="en-AU"/>
              <a:t> to the need for precision and fluency in podcast dialogue. They could ask, 'How do podcast hosts make their introductions and explanations clear and easy to follow?' This could lead to a discussion about the role of articles in specifying topics and conjunctions in connecting ideas. For </a:t>
            </a:r>
            <a:r>
              <a:rPr lang="en-AU" b="1"/>
              <a:t>sharing learning intentions</a:t>
            </a:r>
            <a:r>
              <a:rPr lang="en-AU"/>
              <a:t>, teachers could state: 'We are learning to use articles and conjunctions effectively to define topics precisely and connect ideas smoothly in podcast speech.’</a:t>
            </a:r>
          </a:p>
          <a:p>
            <a:endParaRPr lang="en-AU"/>
          </a:p>
          <a:p>
            <a:r>
              <a:rPr lang="en-AU"/>
              <a:t>For </a:t>
            </a:r>
            <a:r>
              <a:rPr lang="en-AU" b="1"/>
              <a:t>chunking and sequencing</a:t>
            </a:r>
            <a:r>
              <a:rPr lang="en-AU"/>
              <a:t>, teachers might start with articles, using the example 'She's also the presenter of the TV series </a:t>
            </a:r>
            <a:r>
              <a:rPr lang="en-AU" i="1"/>
              <a:t>Chopsticks or Fork</a:t>
            </a:r>
            <a:r>
              <a:rPr lang="en-AU"/>
              <a:t>.' They could discuss how 'the' specifies a particular presenter and TV series. Then, they could move to conjunctions, examining how 'and' in '...and has worked on many other exciting projects' connects additional information. To </a:t>
            </a:r>
            <a:r>
              <a:rPr lang="en-AU" b="1"/>
              <a:t>check for understanding</a:t>
            </a:r>
            <a:r>
              <a:rPr lang="en-AU"/>
              <a:t>, students could identify articles and conjunctions in sample podcast scripts, explaining their functions.</a:t>
            </a:r>
          </a:p>
          <a:p>
            <a:endParaRPr lang="en-AU"/>
          </a:p>
          <a:p>
            <a:r>
              <a:rPr lang="en-AU"/>
              <a:t>Teachers could employ a </a:t>
            </a:r>
            <a:r>
              <a:rPr lang="en-AU" b="1"/>
              <a:t>gradual release of responsibility</a:t>
            </a:r>
            <a:r>
              <a:rPr lang="en-AU"/>
              <a:t> approach for practice. They might start by modelling how to use articles and conjunctions effectively in podcast introductions. Then, they could guide students in pairs to craft introductions for imaginary podcast episodes, focusing on clear use of articles and smooth connections with conjunctions. Finally, students could independently write their own podcast introductions, applying these concepts.</a:t>
            </a:r>
          </a:p>
          <a:p>
            <a:endParaRPr lang="en-AU"/>
          </a:p>
          <a:p>
            <a:r>
              <a:rPr lang="en-AU"/>
              <a:t>Throughout the lesson, teachers may use </a:t>
            </a:r>
            <a:r>
              <a:rPr lang="en-AU" b="1"/>
              <a:t>effective questioning</a:t>
            </a:r>
            <a:r>
              <a:rPr lang="en-AU"/>
              <a:t> to deepen understanding of these elements' roles in podcasting. They could ask, 'How does using "the" instead of "a" change the meaning when introducing a guest?' or 'Why might a podcast host use conjunctions like "but" or "however" when discussing a topic?' Encouraging students to justify their answers can promote critical thinking about both grammar and effective podcast communication.</a:t>
            </a:r>
          </a:p>
          <a:p>
            <a:endParaRPr lang="en-AU"/>
          </a:p>
          <a:p>
            <a:r>
              <a:rPr lang="en-AU"/>
              <a:t>To wrap up, teachers might consider having students self-assess their understanding using success criteria such as 'I can explain how articles contribute to precision in podcast introductions,' and 'I can use conjunctions effectively to create smooth transitions in podcast dialogue.'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cs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a:cs typeface="+mn-lt"/>
            </a:endParaRPr>
          </a:p>
          <a:p>
            <a:pPr defTabSz="1219170">
              <a:defRPr/>
            </a:pPr>
            <a:endParaRPr lang="en-AU" sz="1200" b="1">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995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cs typeface="+mn-lt"/>
              </a:rPr>
              <a:t>Teacher note: </a:t>
            </a:r>
            <a:r>
              <a:rPr lang="en-AU" b="0">
                <a:cs typeface="Calibri"/>
              </a:rPr>
              <a:t>students will require a copy of the transcript of the Jennifer Wong podcast interview to complete this exercise.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cs typeface="+mn-lt"/>
            </a:endParaRPr>
          </a:p>
          <a:p>
            <a:r>
              <a:rPr lang="en-AU" b="1">
                <a:cs typeface="+mn-lt"/>
              </a:rPr>
              <a:t>Overview: </a:t>
            </a:r>
            <a:r>
              <a:rPr lang="en-AU" b="0">
                <a:cs typeface="+mn-lt"/>
              </a:rPr>
              <a:t>nouns by themselves are important for clarity of information. Experiment with sentences like this on the board to see how more information can shift the focus from the original noun, then to basic information, then to elaborations that add to interest. Start with ‘She is a writer’ then ‘she is a talented writer’. Write the components up and discuss whether it’s better to have them split up. For instance, ‘She is a talented writer. Her work has appeared in many places. These places include </a:t>
            </a:r>
            <a:r>
              <a:rPr lang="en-AU" b="0" i="1">
                <a:cs typeface="+mn-lt"/>
              </a:rPr>
              <a:t>ABC Every Day </a:t>
            </a:r>
            <a:r>
              <a:rPr lang="en-AU" b="0">
                <a:cs typeface="+mn-lt"/>
              </a:rPr>
              <a:t>and </a:t>
            </a:r>
            <a:r>
              <a:rPr lang="en-AU" b="0" i="1">
                <a:cs typeface="+mn-lt"/>
              </a:rPr>
              <a:t>The Guardian </a:t>
            </a:r>
            <a:r>
              <a:rPr lang="en-AU" b="0">
                <a:cs typeface="+mn-lt"/>
              </a:rPr>
              <a:t>or combined using the conjunction ‘whose’. Explore the other examples the students find to see the mechanics of </a:t>
            </a:r>
            <a:r>
              <a:rPr lang="en-AU" b="1">
                <a:cs typeface="+mn-lt"/>
              </a:rPr>
              <a:t>how</a:t>
            </a:r>
            <a:r>
              <a:rPr lang="en-AU" b="0">
                <a:cs typeface="+mn-lt"/>
              </a:rPr>
              <a:t> the elaborated noun group is connected together.</a:t>
            </a:r>
            <a:br>
              <a:rPr lang="en-AU" b="0">
                <a:cs typeface="Calibri"/>
              </a:rPr>
            </a:br>
            <a:br>
              <a:rPr lang="en-AU" b="0">
                <a:cs typeface="Calibri"/>
              </a:rPr>
            </a:br>
            <a:r>
              <a:rPr lang="en-AU" b="1"/>
              <a:t>Understanding the grammar</a:t>
            </a:r>
            <a:r>
              <a:rPr lang="en-AU"/>
              <a:t>: elaborated noun groups are groups of words that expand a noun by adding descriptive details. In podcasts, these are particularly useful for introducing guests, describing topics or providing rich, concise information to listeners without the need for multiple sentences.</a:t>
            </a:r>
          </a:p>
          <a:p>
            <a:endParaRPr lang="en-AU"/>
          </a:p>
          <a:p>
            <a:r>
              <a:rPr lang="en-AU"/>
              <a:t>To begin the lesson, teachers might consider </a:t>
            </a:r>
            <a:r>
              <a:rPr lang="en-AU" b="1"/>
              <a:t>connecting learning</a:t>
            </a:r>
            <a:r>
              <a:rPr lang="en-AU"/>
              <a:t> to the need for informative yet concise language in podcasts. They could ask, 'How do podcast hosts pack a lot of information into a short introduction?' This could lead to a discussion about using descriptive language efficiently. For </a:t>
            </a:r>
            <a:r>
              <a:rPr lang="en-AU" b="1"/>
              <a:t>sharing learning intentions</a:t>
            </a:r>
            <a:r>
              <a:rPr lang="en-AU"/>
              <a:t>, teachers could state: 'We are learning to construct and use elaborated noun groups to provide detailed information concisely in podcast dialogue.’</a:t>
            </a:r>
          </a:p>
          <a:p>
            <a:endParaRPr lang="en-AU"/>
          </a:p>
          <a:p>
            <a:r>
              <a:rPr lang="en-AU"/>
              <a:t>For </a:t>
            </a:r>
            <a:r>
              <a:rPr lang="en-AU" b="1"/>
              <a:t>chunking and sequencing</a:t>
            </a:r>
            <a:r>
              <a:rPr lang="en-AU"/>
              <a:t>, teachers might start by breaking down the example: 'Jennifer Wong, a talented writer whose work has appeared in many places like </a:t>
            </a:r>
            <a:r>
              <a:rPr lang="en-AU" i="1"/>
              <a:t>ABC Every Day </a:t>
            </a:r>
            <a:r>
              <a:rPr lang="en-AU"/>
              <a:t>and </a:t>
            </a:r>
            <a:r>
              <a:rPr lang="en-AU" i="1"/>
              <a:t>The Guardian</a:t>
            </a:r>
            <a:r>
              <a:rPr lang="en-AU"/>
              <a:t>.' They could identify the core noun ('Jennifer Wong') and then examine how each part of the elaborated noun group adds information. To </a:t>
            </a:r>
            <a:r>
              <a:rPr lang="en-AU" b="1"/>
              <a:t>check for understanding</a:t>
            </a:r>
            <a:r>
              <a:rPr lang="en-AU"/>
              <a:t>, students could try expanding simple nouns (for example, 'the podcast') into elaborated noun groups relevant to a podcast context.</a:t>
            </a:r>
          </a:p>
          <a:p>
            <a:endParaRPr lang="en-AU"/>
          </a:p>
          <a:p>
            <a:r>
              <a:rPr lang="en-AU"/>
              <a:t>Teachers could employ a </a:t>
            </a:r>
            <a:r>
              <a:rPr lang="en-AU" b="1"/>
              <a:t>gradual release of responsibility</a:t>
            </a:r>
            <a:r>
              <a:rPr lang="en-AU"/>
              <a:t> approach for practice. They might start by modelling how to create elaborated noun groups to introduce podcast topics or guests. Then, they could guide students in pairs to craft introductions for imaginary podcast guests, focusing on building informative noun groups. Finally, students could independently write descriptions of fictional projects they've worked on, as if they were guests on a podcast.</a:t>
            </a:r>
          </a:p>
          <a:p>
            <a:endParaRPr lang="en-AU"/>
          </a:p>
          <a:p>
            <a:r>
              <a:rPr lang="en-AU"/>
              <a:t>Throughout the lesson, teachers may use </a:t>
            </a:r>
            <a:r>
              <a:rPr lang="en-AU" b="1"/>
              <a:t>effective questioning</a:t>
            </a:r>
            <a:r>
              <a:rPr lang="en-AU"/>
              <a:t> to deepen understanding of elaborated noun groups' role in podcasting. They could ask, 'How do elaborated noun groups help create a vivid picture for listeners?' or 'Why might a podcast host use elaborated noun groups when introducing a complex topic?' Encouraging students to justify their answers can promote critical thinking about both grammar and effective podcast communication.</a:t>
            </a:r>
          </a:p>
          <a:p>
            <a:endParaRPr lang="en-AU"/>
          </a:p>
          <a:p>
            <a:r>
              <a:rPr lang="en-AU"/>
              <a:t>To wrap up, teachers might consider having students self-assess their understanding using success criteria such as 'I can explain how elaborated noun groups contribute to informative podcast content,' and 'I can create effective elaborated noun groups to describe topics or people in a podcast context.'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a:cs typeface="Calibri"/>
            </a:endParaRPr>
          </a:p>
          <a:p>
            <a:pPr defTabSz="1219170">
              <a:defRPr/>
            </a:pPr>
            <a:endParaRPr lang="en-AU" sz="1200" b="1">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7031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cs typeface="+mn-lt"/>
              </a:rPr>
              <a:t>Teacher note: </a:t>
            </a:r>
            <a:r>
              <a:rPr lang="en-AU" b="0">
                <a:cs typeface="+mn-lt"/>
              </a:rPr>
              <a:t>for this grammar area, the information and explanations appear on this slide and the activity is on the following slide</a:t>
            </a:r>
            <a:r>
              <a:rPr lang="en-AU" b="1">
                <a:cs typeface="+mn-lt"/>
              </a:rPr>
              <a:t>. </a:t>
            </a:r>
            <a:r>
              <a:rPr lang="en-AU" b="0">
                <a:cs typeface="Calibri"/>
              </a:rPr>
              <a:t>Students will require a copy of the transcript of the Jennifer Wong podcast interview to complete this exercise.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cs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cs typeface="+mn-lt"/>
              </a:rPr>
              <a:t>Overview: </a:t>
            </a:r>
            <a:r>
              <a:rPr lang="en-AU" b="0">
                <a:cs typeface="+mn-lt"/>
              </a:rPr>
              <a:t>discuss with students the difference between a sentence such as ‘I am going to the shops’ and ‘I should go to the shops’ (use examples from the model text if you can). The key point is that both sentences convey similar information, but the second indicates the attitude of the speaker. It is something they feel obligated to do. Co-construct other examples with the students. How might a parent indicate that they are not sure, but there is a small chance that they will go to the shops on their way home? (might) What’s the difference in attitude between ‘You must pick up my parcel from the post office’ and ‘Pick up my parcel please.’ To play with and extend language work (a must!) discuss other ways attitude could be signalled. What does ‘If you don’t go to the shop, I’ll … ’ indicate about the relationship?</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cs typeface="+mn-lt"/>
            </a:endParaRPr>
          </a:p>
          <a:p>
            <a:pPr algn="l"/>
            <a:r>
              <a:rPr lang="en-AU" b="1" i="0">
                <a:solidFill>
                  <a:srgbClr val="29261B"/>
                </a:solidFill>
                <a:effectLst/>
                <a:latin typeface="Arial" panose="020B0604020202020204" pitchFamily="34" charset="0"/>
              </a:rPr>
              <a:t>Understanding the grammar: </a:t>
            </a:r>
            <a:r>
              <a:rPr lang="en-AU" b="0" i="0">
                <a:solidFill>
                  <a:srgbClr val="29261B"/>
                </a:solidFill>
                <a:effectLst/>
                <a:latin typeface="Arial" panose="020B0604020202020204" pitchFamily="34" charset="0"/>
              </a:rPr>
              <a:t>modality expresses likelihood, possibility, certainty, ability, permission or obligation. But modality can be constructed in different ways – verbs choices, expressions and modal verbs. In podcasts, these forms are crucial for conveying the speaker's attitude, level of certainty or suggestions about topics being discussed.</a:t>
            </a:r>
          </a:p>
          <a:p>
            <a:pPr algn="l"/>
            <a:endParaRPr lang="en-AU" b="0" i="0">
              <a:solidFill>
                <a:srgbClr val="29261B"/>
              </a:solidFill>
              <a:effectLst/>
              <a:latin typeface="Arial" panose="020B0604020202020204" pitchFamily="34" charset="0"/>
            </a:endParaRPr>
          </a:p>
          <a:p>
            <a:pPr algn="l"/>
            <a:r>
              <a:rPr lang="en-AU" b="0" i="0">
                <a:solidFill>
                  <a:srgbClr val="29261B"/>
                </a:solidFill>
                <a:effectLst/>
                <a:latin typeface="Arial" panose="020B0604020202020204" pitchFamily="34" charset="0"/>
              </a:rPr>
              <a:t>To begin the lesson, teachers might consider </a:t>
            </a:r>
            <a:r>
              <a:rPr lang="en-AU" b="1" i="0">
                <a:solidFill>
                  <a:srgbClr val="29261B"/>
                </a:solidFill>
                <a:effectLst/>
                <a:latin typeface="Arial" panose="020B0604020202020204" pitchFamily="34" charset="0"/>
              </a:rPr>
              <a:t>connecting learning</a:t>
            </a:r>
            <a:r>
              <a:rPr lang="en-AU" b="0" i="0">
                <a:solidFill>
                  <a:srgbClr val="29261B"/>
                </a:solidFill>
                <a:effectLst/>
                <a:latin typeface="Arial" panose="020B0604020202020204" pitchFamily="34" charset="0"/>
              </a:rPr>
              <a:t> to the nuanced expression of ideas in podcasts. They could ask, 'How do podcast hosts and guests express their level of certainty about different topics?' This could lead to a discussion about why different kinds of guests would want to sound more or less sure of themselves. For </a:t>
            </a:r>
            <a:r>
              <a:rPr lang="en-AU" b="1" i="0">
                <a:solidFill>
                  <a:srgbClr val="29261B"/>
                </a:solidFill>
                <a:effectLst/>
                <a:latin typeface="Arial" panose="020B0604020202020204" pitchFamily="34" charset="0"/>
              </a:rPr>
              <a:t>sharing learning intentions</a:t>
            </a:r>
            <a:r>
              <a:rPr lang="en-AU" b="0" i="0">
                <a:solidFill>
                  <a:srgbClr val="29261B"/>
                </a:solidFill>
                <a:effectLst/>
                <a:latin typeface="Arial" panose="020B0604020202020204" pitchFamily="34" charset="0"/>
              </a:rPr>
              <a:t>, teachers could state: 'We are learning to use modality effectively to express possibility and humility in podcast dialogue.’</a:t>
            </a:r>
          </a:p>
          <a:p>
            <a:pPr algn="l"/>
            <a:endParaRPr lang="en-AU" b="0" i="0">
              <a:solidFill>
                <a:srgbClr val="29261B"/>
              </a:solidFill>
              <a:effectLst/>
              <a:latin typeface="Arial" panose="020B0604020202020204" pitchFamily="34" charset="0"/>
            </a:endParaRPr>
          </a:p>
          <a:p>
            <a:pPr algn="l"/>
            <a:r>
              <a:rPr lang="en-AU" b="0" i="0">
                <a:solidFill>
                  <a:srgbClr val="29261B"/>
                </a:solidFill>
                <a:effectLst/>
                <a:latin typeface="Arial" panose="020B0604020202020204" pitchFamily="34" charset="0"/>
              </a:rPr>
              <a:t>For </a:t>
            </a:r>
            <a:r>
              <a:rPr lang="en-AU" b="1" i="0">
                <a:solidFill>
                  <a:srgbClr val="29261B"/>
                </a:solidFill>
                <a:effectLst/>
                <a:latin typeface="Arial" panose="020B0604020202020204" pitchFamily="34" charset="0"/>
              </a:rPr>
              <a:t>chunking and sequencing</a:t>
            </a:r>
            <a:r>
              <a:rPr lang="en-AU" b="0" i="0">
                <a:solidFill>
                  <a:srgbClr val="29261B"/>
                </a:solidFill>
                <a:effectLst/>
                <a:latin typeface="Arial" panose="020B0604020202020204" pitchFamily="34" charset="0"/>
              </a:rPr>
              <a:t>, teachers might start with the examples, ‘</a:t>
            </a:r>
            <a:r>
              <a:rPr lang="en-AU">
                <a:solidFill>
                  <a:schemeClr val="tx2"/>
                </a:solidFill>
                <a:latin typeface="Arial" panose="020B0604020202020204" pitchFamily="34" charset="0"/>
                <a:cs typeface="Arial"/>
              </a:rPr>
              <a:t>I guess … It’s pretty likely that …’ and discuss ways to make these more confident. </a:t>
            </a:r>
            <a:r>
              <a:rPr lang="en-AU" b="0" i="0">
                <a:solidFill>
                  <a:srgbClr val="29261B"/>
                </a:solidFill>
                <a:effectLst/>
                <a:latin typeface="Arial" panose="020B0604020202020204" pitchFamily="34" charset="0"/>
              </a:rPr>
              <a:t>They could discuss how ‘may' expresses possibility, humility and uncertainty (not because she doesn’t know, but because it is a complex topic and she has an open mind). Then, they might introduce other forms of modality and then other modal verbs like 'might', 'should’ and 'must', explaining how each conveys a different level of certainty or confidence about a topic. To </a:t>
            </a:r>
            <a:r>
              <a:rPr lang="en-AU" b="1" i="0">
                <a:solidFill>
                  <a:srgbClr val="29261B"/>
                </a:solidFill>
                <a:effectLst/>
                <a:latin typeface="Arial" panose="020B0604020202020204" pitchFamily="34" charset="0"/>
              </a:rPr>
              <a:t>check for understanding</a:t>
            </a:r>
            <a:r>
              <a:rPr lang="en-AU" b="0" i="0">
                <a:solidFill>
                  <a:srgbClr val="29261B"/>
                </a:solidFill>
                <a:effectLst/>
                <a:latin typeface="Arial" panose="020B0604020202020204" pitchFamily="34" charset="0"/>
              </a:rPr>
              <a:t>, students could rewrite the example sentence using different forms and discuss how the meaning changes.</a:t>
            </a:r>
          </a:p>
          <a:p>
            <a:pPr algn="l"/>
            <a:endParaRPr lang="en-AU" b="0" i="0">
              <a:solidFill>
                <a:srgbClr val="29261B"/>
              </a:solidFill>
              <a:effectLst/>
              <a:latin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br>
              <a:rPr lang="en-AU" b="1">
                <a:cs typeface="+mn-lt"/>
              </a:rPr>
            </a:br>
            <a:endParaRPr lang="en-AU" sz="1200" b="1">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4709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cs typeface="+mn-lt"/>
              </a:rPr>
              <a:t>Teacher note: </a:t>
            </a:r>
            <a:r>
              <a:rPr lang="en-AU" b="0">
                <a:cs typeface="+mn-lt"/>
              </a:rPr>
              <a:t>s</a:t>
            </a:r>
            <a:r>
              <a:rPr lang="en-AU" b="0">
                <a:cs typeface="Calibri"/>
              </a:rPr>
              <a:t>tudents will require a copy of the transcript of the Jennifer Wong podcast interview to complete this exercise.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cs typeface="+mn-lt"/>
            </a:endParaRPr>
          </a:p>
          <a:p>
            <a:pPr algn="l"/>
            <a:r>
              <a:rPr lang="en-AU" b="0" i="0">
                <a:solidFill>
                  <a:srgbClr val="29261B"/>
                </a:solidFill>
                <a:effectLst/>
                <a:latin typeface="Arial" panose="020B0604020202020204" pitchFamily="34" charset="0"/>
              </a:rPr>
              <a:t>Teachers could employ a </a:t>
            </a:r>
            <a:r>
              <a:rPr lang="en-AU" b="1" i="0">
                <a:solidFill>
                  <a:srgbClr val="29261B"/>
                </a:solidFill>
                <a:effectLst/>
                <a:latin typeface="Arial" panose="020B0604020202020204" pitchFamily="34" charset="0"/>
              </a:rPr>
              <a:t>gradual release of responsibility</a:t>
            </a:r>
            <a:r>
              <a:rPr lang="en-AU" b="0" i="0">
                <a:solidFill>
                  <a:srgbClr val="29261B"/>
                </a:solidFill>
                <a:effectLst/>
                <a:latin typeface="Arial" panose="020B0604020202020204" pitchFamily="34" charset="0"/>
              </a:rPr>
              <a:t> approach for practice. They might start by modelling how to use modal verbs in podcast scenarios, such as making predictions about future episodes or discussing uncertain facts. Then, they could guide students in pairs to create short podcast-style dialogues using various forms of modality. Finally, students could independently write sentences expressing possibility, humility and hesitancy about their topic.</a:t>
            </a:r>
          </a:p>
          <a:p>
            <a:pPr algn="l"/>
            <a:endParaRPr lang="en-AU" b="0" i="0">
              <a:solidFill>
                <a:srgbClr val="29261B"/>
              </a:solidFill>
              <a:effectLst/>
              <a:latin typeface="Arial" panose="020B0604020202020204" pitchFamily="34" charset="0"/>
            </a:endParaRPr>
          </a:p>
          <a:p>
            <a:pPr algn="l"/>
            <a:r>
              <a:rPr lang="en-AU" b="0" i="0">
                <a:solidFill>
                  <a:srgbClr val="29261B"/>
                </a:solidFill>
                <a:effectLst/>
                <a:latin typeface="Arial" panose="020B0604020202020204" pitchFamily="34" charset="0"/>
              </a:rPr>
              <a:t>Throughout the lesson, teachers may use </a:t>
            </a:r>
            <a:r>
              <a:rPr lang="en-AU" b="1" i="0">
                <a:solidFill>
                  <a:srgbClr val="29261B"/>
                </a:solidFill>
                <a:effectLst/>
                <a:latin typeface="Arial" panose="020B0604020202020204" pitchFamily="34" charset="0"/>
              </a:rPr>
              <a:t>effective questioning</a:t>
            </a:r>
            <a:r>
              <a:rPr lang="en-AU" b="0" i="0">
                <a:solidFill>
                  <a:srgbClr val="29261B"/>
                </a:solidFill>
                <a:effectLst/>
                <a:latin typeface="Arial" panose="020B0604020202020204" pitchFamily="34" charset="0"/>
              </a:rPr>
              <a:t> to deepen understanding of modal verbs' role in podcasting. They could ask, “How does using ‘might’ instead of ‘will’ change the tone of a podcast prediction?” or “Why would a podcast guest use ‘I guess’ when giving advice to listeners?” Encouraging students to justify their answers can promote critical thinking about both grammar and effective podcast communication.</a:t>
            </a:r>
          </a:p>
          <a:p>
            <a:pPr algn="l"/>
            <a:endParaRPr lang="en-AU" b="0" i="0">
              <a:solidFill>
                <a:srgbClr val="29261B"/>
              </a:solidFill>
              <a:effectLst/>
              <a:latin typeface="Arial" panose="020B0604020202020204" pitchFamily="34" charset="0"/>
            </a:endParaRPr>
          </a:p>
          <a:p>
            <a:pPr algn="l"/>
            <a:r>
              <a:rPr lang="en-AU" b="0" i="0">
                <a:solidFill>
                  <a:srgbClr val="29261B"/>
                </a:solidFill>
                <a:effectLst/>
                <a:latin typeface="Arial" panose="020B0604020202020204" pitchFamily="34" charset="0"/>
              </a:rPr>
              <a:t>To wrap up, teachers might consider having students self-assess their understanding using success criteria such as 'I can explain how modality can contribute to expressing certainty in podcast discussions,' and 'I can use modal verbs effectively to convey attitude and possibility in a podcast context.'</a:t>
            </a:r>
          </a:p>
          <a:p>
            <a:pPr marL="0" marR="0" lvl="0" indent="0" algn="l" defTabSz="1219170" rtl="0" eaLnBrk="1" fontAlgn="auto" latinLnBrk="0" hangingPunct="1">
              <a:lnSpc>
                <a:spcPct val="100000"/>
              </a:lnSpc>
              <a:spcBef>
                <a:spcPts val="0"/>
              </a:spcBef>
              <a:spcAft>
                <a:spcPts val="0"/>
              </a:spcAft>
              <a:buClrTx/>
              <a:buSzTx/>
              <a:buFontTx/>
              <a:buNone/>
              <a:tabLst/>
              <a:defRPr/>
            </a:pPr>
            <a:br>
              <a:rPr lang="en-AU" b="1">
                <a:cs typeface="+mn-lt"/>
              </a:rPr>
            </a:br>
            <a:br>
              <a:rPr lang="en-AU" b="0" i="0">
                <a:effectLst/>
                <a:latin typeface="Arial" panose="020B0604020202020204" pitchFamily="34" charset="0"/>
              </a:rPr>
            </a:br>
            <a:br>
              <a:rPr lang="en-AU">
                <a:cs typeface="+mn-lt"/>
              </a:rPr>
            </a:br>
            <a:br>
              <a:rPr lang="en-AU">
                <a:cs typeface="+mn-lt"/>
              </a:rPr>
            </a:br>
            <a:endParaRPr lang="en-AU" sz="1200" b="1">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7791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not shared</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52191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panose="020B0604020202020204" pitchFamily="34" charset="0"/>
              </a:rPr>
              <a:t>Teacher note: </a:t>
            </a:r>
            <a:r>
              <a:rPr lang="en-AU">
                <a:latin typeface="Arial" panose="020B0604020202020204" pitchFamily="34" charset="0"/>
              </a:rPr>
              <a:t>this slide has been used to identify the explicit teaching learning strategy and should be deleted or hidden when using in a classroom setting. 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2024a). The sample success </a:t>
            </a:r>
            <a:r>
              <a:rPr lang="en-AU" b="0" i="0">
                <a:solidFill>
                  <a:srgbClr val="333333"/>
                </a:solidFill>
                <a:effectLst/>
                <a:highlight>
                  <a:srgbClr val="FFFFFF"/>
                </a:highlight>
                <a:latin typeface="Arial" panose="020B0604020202020204" pitchFamily="34" charset="0"/>
              </a:rPr>
              <a:t>criteria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needs. When co-</a:t>
            </a:r>
            <a:r>
              <a:rPr lang="en-AU"/>
              <a:t>constructing with students, teachers use their expertise to guide student thinking, and often model and use exemplars to show students what success 'looks like'.</a:t>
            </a:r>
          </a:p>
          <a:p>
            <a:endParaRPr lang="en-AU" b="0" i="0">
              <a:solidFill>
                <a:srgbClr val="333333"/>
              </a:solidFill>
              <a:effectLst/>
              <a:highlight>
                <a:srgbClr val="FFFFFF"/>
              </a:highlight>
              <a:latin typeface="Arial" panose="020B0604020202020204" pitchFamily="34" charset="0"/>
            </a:endParaRPr>
          </a:p>
          <a:p>
            <a:endParaRPr lang="en-AU">
              <a:solidFill>
                <a:srgbClr val="333333"/>
              </a:solidFill>
              <a:highlight>
                <a:srgbClr val="FFFFFF"/>
              </a:highligh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60813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b="0"/>
              <a:t>clarify what students are learning and why. </a:t>
            </a:r>
            <a:endParaRPr lang="en-AU"/>
          </a:p>
          <a:p>
            <a:pPr marL="171450" indent="-171450">
              <a:buFont typeface="Public Sans"/>
              <a:buChar char="•"/>
            </a:pPr>
            <a:r>
              <a:rPr lang="en-AU"/>
              <a:t>Learning intentions and success criteria are best co-constructed with students. Adapt the learning intention as required and add matching success criteria.</a:t>
            </a:r>
          </a:p>
          <a:p>
            <a:pPr marL="171450" indent="-171450">
              <a:buFont typeface="Public Sans"/>
              <a:buChar char="•"/>
            </a:pPr>
            <a:r>
              <a:rPr lang="en-AU"/>
              <a:t>For more information see ⁠AITSL or the NSW Department of Education explicit teaching strategies. </a:t>
            </a:r>
          </a:p>
          <a:p>
            <a:pPr marL="171450" indent="-171450">
              <a:buFont typeface="Public Sans"/>
              <a:buChar char="•"/>
            </a:pPr>
            <a:r>
              <a:rPr lang="en-AU"/>
              <a:t>LISC is not necessarily presented at the beginning of the lesson. Teacher needs to consider most effectual time to introduce. </a:t>
            </a:r>
          </a:p>
          <a:p>
            <a:pPr marL="171450" indent="-171450">
              <a:buFont typeface="Public Sans"/>
              <a:buChar char="•"/>
            </a:pPr>
            <a:r>
              <a:rPr lang="en-AU"/>
              <a:t>LISC should be revisited during the lesson to support students' evaluation of their learning.</a:t>
            </a:r>
          </a:p>
          <a:p>
            <a:pPr marL="171450" indent="-171450">
              <a:buFont typeface="Public Sans"/>
              <a:buChar cha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Review the success criteria with the class. You may need to revisit these as you progress through the lesson sequence. It is recommended that success criteria be created collaboratively with students to suit individual classes.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b="1"/>
              <a:t>Suggested success criteria: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a:t>I will know I am successful when I can:</a:t>
            </a:r>
          </a:p>
          <a:p>
            <a:pPr marL="342900" indent="-342900">
              <a:buFont typeface="Arial" panose="020B0604020202020204" pitchFamily="34" charset="0"/>
              <a:buChar char="•"/>
            </a:pPr>
            <a:r>
              <a:rPr lang="en-AU">
                <a:latin typeface="Arial" panose="020B0604020202020204" pitchFamily="34" charset="0"/>
                <a:cs typeface="Arial" panose="020B0604020202020204" pitchFamily="34" charset="0"/>
              </a:rPr>
              <a:t>identify the language forms and features of a podcast</a:t>
            </a:r>
          </a:p>
          <a:p>
            <a:pPr marL="342900" indent="-342900">
              <a:buFont typeface="Arial" panose="020B0604020202020204" pitchFamily="34" charset="0"/>
              <a:buChar char="•"/>
            </a:pPr>
            <a:r>
              <a:rPr lang="en-AU">
                <a:latin typeface="Arial" panose="020B0604020202020204" pitchFamily="34" charset="0"/>
                <a:cs typeface="Arial" panose="020B0604020202020204" pitchFamily="34" charset="0"/>
              </a:rPr>
              <a:t>explain the effect of a range of language forms and features of a podcast</a:t>
            </a:r>
          </a:p>
          <a:p>
            <a:pPr marL="342900" indent="-342900">
              <a:buFont typeface="Arial" panose="020B0604020202020204" pitchFamily="34" charset="0"/>
              <a:buChar char="•"/>
            </a:pPr>
            <a:r>
              <a:rPr lang="en-AU">
                <a:latin typeface="Arial" panose="020B0604020202020204" pitchFamily="34" charset="0"/>
                <a:cs typeface="Arial" panose="020B0604020202020204" pitchFamily="34" charset="0"/>
              </a:rPr>
              <a:t>apply my understanding of the language forms, features and structures of a podcast to draft sentences for your own podcast</a:t>
            </a:r>
          </a:p>
          <a:p>
            <a:pPr marL="342900" indent="-342900">
              <a:buFont typeface="Arial" panose="020B0604020202020204" pitchFamily="34" charset="0"/>
              <a:buChar char="•"/>
            </a:pPr>
            <a:r>
              <a:rPr lang="en-AU">
                <a:latin typeface="Arial" panose="020B0604020202020204" pitchFamily="34" charset="0"/>
                <a:cs typeface="Arial" panose="020B0604020202020204" pitchFamily="34" charset="0"/>
              </a:rPr>
              <a:t>use grammar effectively to get my ideas across.</a:t>
            </a:r>
          </a:p>
          <a:p>
            <a:endParaRPr lang="en-AU" b="1">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a:t>this slide has been used to identify the explicit teaching learning strategy and should be deleted or hidden when using in a classroom setting. The strategy of connecting learning involves making connections within and across learning. In this example, students are connecting learning to their own knowledge of how they use social media.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Teachers actively support students to make connections within and across knowledge, skills and understanding as well as to prior learning experiences. Learning is a change to long term memory. Long term memory is a network of overlapping information with many connections (AERO 2024b), which are called schemas (CESE 2017).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02262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a:defRPr/>
            </a:pPr>
            <a:r>
              <a:rPr lang="en-AU" b="1"/>
              <a:t>Teacher note</a:t>
            </a:r>
            <a:r>
              <a:rPr lang="en-AU" b="0"/>
              <a:t>: t</a:t>
            </a:r>
            <a:r>
              <a:rPr lang="en-AU">
                <a:cs typeface="+mn-lt"/>
              </a:rPr>
              <a:t>hese before, during and after listening questions draw upon the learning developed in </a:t>
            </a:r>
            <a:r>
              <a:rPr lang="en-AU" b="1"/>
              <a:t>Phase 6, activity 1 – structure and features of a podcast</a:t>
            </a:r>
            <a:r>
              <a:rPr lang="en-AU"/>
              <a:t> contained within the resource booklet of the </a:t>
            </a:r>
            <a:r>
              <a:rPr lang="en-AU" b="1"/>
              <a:t>Transport me to the ’real’</a:t>
            </a:r>
            <a:r>
              <a:rPr lang="en-AU"/>
              <a:t> program.</a:t>
            </a:r>
            <a:endParaRPr lang="en-US">
              <a:cs typeface="+mn-lt"/>
            </a:endParaRPr>
          </a:p>
          <a:p>
            <a:pPr defTabSz="1219170">
              <a:defRPr/>
            </a:pPr>
            <a:br>
              <a:rPr lang="en-AU" b="1">
                <a:cs typeface="+mn-lt"/>
              </a:rPr>
            </a:br>
            <a:r>
              <a:rPr lang="en-AU" b="1"/>
              <a:t>Suggested answers to questions</a:t>
            </a:r>
            <a:endParaRPr lang="en-US">
              <a:cs typeface="Calibri"/>
            </a:endParaRPr>
          </a:p>
          <a:p>
            <a:pPr defTabSz="1219170">
              <a:defRPr/>
            </a:pPr>
            <a:endParaRPr lang="en-AU" b="1"/>
          </a:p>
          <a:p>
            <a:pPr defTabSz="1219170">
              <a:defRPr/>
            </a:pPr>
            <a:r>
              <a:rPr lang="en-AU" b="1"/>
              <a:t>Question 1: What do you already know about Jennifer Wong's work?</a:t>
            </a:r>
            <a:endParaRPr lang="en-US">
              <a:cs typeface="Calibri"/>
            </a:endParaRPr>
          </a:p>
          <a:p>
            <a:pPr marL="171450" indent="-171450" defTabSz="1219170">
              <a:buFont typeface="Arial"/>
              <a:buChar char="•"/>
              <a:defRPr/>
            </a:pPr>
            <a:r>
              <a:rPr lang="en-AU"/>
              <a:t>Jennifer Wong writes about real-life issues using humour. Her short story 'Swimming with Dolphins' talks about depression.</a:t>
            </a:r>
            <a:endParaRPr lang="en-AU">
              <a:cs typeface="Calibri"/>
            </a:endParaRPr>
          </a:p>
          <a:p>
            <a:pPr marL="171450" indent="-171450" defTabSz="1219170">
              <a:buFont typeface="Arial"/>
              <a:buChar char="•"/>
              <a:defRPr/>
            </a:pPr>
            <a:endParaRPr lang="en-AU"/>
          </a:p>
          <a:p>
            <a:pPr defTabSz="1219170">
              <a:defRPr/>
            </a:pPr>
            <a:r>
              <a:rPr lang="en-AU" b="1"/>
              <a:t>Question 2: What topics do you expect to hear discussed in the podcast about 'Swimming with Dolphins'?</a:t>
            </a:r>
            <a:endParaRPr lang="en-AU"/>
          </a:p>
          <a:p>
            <a:pPr marL="171450" indent="-171450" defTabSz="1219170">
              <a:buFont typeface="Arial"/>
              <a:buChar char="•"/>
              <a:defRPr/>
            </a:pPr>
            <a:r>
              <a:rPr lang="en-AU"/>
              <a:t>I expect to hear about how Jennifer Wong uses humour to talk about depression, her inspiration for the story, and her writing process.</a:t>
            </a:r>
            <a:endParaRPr lang="en-AU">
              <a:cs typeface="Calibri"/>
            </a:endParaRPr>
          </a:p>
          <a:p>
            <a:pPr marL="171450" indent="-171450" defTabSz="1219170">
              <a:buFont typeface="Arial"/>
              <a:buChar char="•"/>
              <a:defRPr/>
            </a:pPr>
            <a:endParaRPr lang="en-AU"/>
          </a:p>
          <a:p>
            <a:pPr defTabSz="1219170">
              <a:defRPr/>
            </a:pPr>
            <a:r>
              <a:rPr lang="en-AU" b="1"/>
              <a:t>Question 3: Predict how the structural elements (such as the introduction) of an interview podcast will be used in the podcast with Jennifer Wong.</a:t>
            </a:r>
            <a:endParaRPr lang="en-AU"/>
          </a:p>
          <a:p>
            <a:pPr marL="171450" indent="-171450" defTabSz="1219170">
              <a:buFont typeface="Arial"/>
              <a:buChar char="•"/>
              <a:defRPr/>
            </a:pPr>
            <a:r>
              <a:rPr lang="en-AU"/>
              <a:t>The introduction will probably introduce Jennifer Wong and the main topic. The guest introduction will give more details about her background. The interview will have open-ended questions, and the conclusion will summarise the key points.</a:t>
            </a:r>
            <a:endParaRPr lang="en-AU">
              <a:cs typeface="Calibri"/>
            </a:endParaRPr>
          </a:p>
          <a:p>
            <a:pPr marL="171450" indent="-171450" defTabSz="1219170">
              <a:buFont typeface="Arial"/>
              <a:buChar char="•"/>
              <a:defRPr/>
            </a:pPr>
            <a:endParaRPr lang="en-AU"/>
          </a:p>
          <a:p>
            <a:pPr defTabSz="1219170">
              <a:defRPr/>
            </a:pPr>
            <a:r>
              <a:rPr lang="en-AU" b="1"/>
              <a:t>Question 4: Predict how the host will use open-ended questions to guide the conversation with Jennifer Wong.</a:t>
            </a:r>
            <a:endParaRPr lang="en-AU"/>
          </a:p>
          <a:p>
            <a:pPr marL="171450" indent="-171450" defTabSz="1219170">
              <a:buFont typeface="Arial"/>
              <a:buChar char="•"/>
              <a:defRPr/>
            </a:pPr>
            <a:r>
              <a:rPr lang="en-AU"/>
              <a:t>The host will likely ask questions that let Jennifer Wong share her thoughts and experiences in detail, such as ‘What inspired you to write “Swimming with Dolphins”?’ or 'How do you use humour to discuss serious topics?'</a:t>
            </a:r>
            <a:endParaRPr lang="en-AU">
              <a:cs typeface="Calibri" panose="020F0502020204030204"/>
            </a:endParaRPr>
          </a:p>
          <a:p>
            <a:pPr marL="171450" indent="-171450" defTabSz="1219170">
              <a:buFont typeface="Arial"/>
              <a:buChar char="•"/>
              <a:defRPr/>
            </a:pPr>
            <a:endParaRPr lang="en-AU"/>
          </a:p>
          <a:p>
            <a:pPr defTabSz="1219170">
              <a:defRPr/>
            </a:pPr>
            <a:r>
              <a:rPr lang="en-AU" b="1"/>
              <a:t>Question 5: Predict which language features (such as conversational tone or narrative language) you think will be used to make the podcast engaging and why will these be important.</a:t>
            </a:r>
            <a:endParaRPr lang="en-AU"/>
          </a:p>
          <a:p>
            <a:pPr marL="171450" indent="-171450" defTabSz="1219170">
              <a:buFont typeface="Arial"/>
              <a:buChar char="•"/>
              <a:defRPr/>
            </a:pPr>
            <a:r>
              <a:rPr lang="en-AU"/>
              <a:t>I think the podcast will use a conversational tone to make it feel friendly and engaging. Narrative language will probably be used to tell stories and make the discussion more interesting. These features are important because they help keep the audience interested and make complex topics easier to understand.</a:t>
            </a:r>
          </a:p>
          <a:p>
            <a:pPr marL="0" marR="0" lvl="0" indent="0" algn="l" defTabSz="1219170">
              <a:lnSpc>
                <a:spcPct val="100000"/>
              </a:lnSpc>
              <a:spcBef>
                <a:spcPts val="0"/>
              </a:spcBef>
              <a:spcAft>
                <a:spcPts val="0"/>
              </a:spcAft>
              <a:buClrTx/>
              <a:buSzTx/>
              <a:buFontTx/>
              <a:buNone/>
              <a:tabLst/>
              <a:defRPr/>
            </a:pPr>
            <a:endParaRPr lang="en-AU" sz="120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83962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a:t>this slide has been used to identify the </a:t>
            </a:r>
            <a:r>
              <a:rPr lang="en-AU" err="1"/>
              <a:t>xxplicit</a:t>
            </a:r>
            <a:r>
              <a:rPr lang="en-AU"/>
              <a:t> teaching learning strategy and should be deleted or hidden when using in a classroom setting.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Chunking learning into manageable components reduces demand on students’ working memory. Sequencing those chunks in a logical progression supports students to incorporate new information into their mental model, or schema (AERO 2024a).</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778521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a:defRPr/>
            </a:pPr>
            <a:r>
              <a:rPr lang="en-AU" b="1"/>
              <a:t>Teacher note: </a:t>
            </a:r>
            <a:r>
              <a:rPr lang="en-AU" b="0"/>
              <a:t>these before, during and after listening questions draw upon the learning developed in </a:t>
            </a:r>
            <a:r>
              <a:rPr lang="en-AU" b="1"/>
              <a:t>Phase 6, activity 1 – structure and features of a podcast </a:t>
            </a:r>
            <a:r>
              <a:rPr lang="en-AU" b="0"/>
              <a:t>contained within the resource </a:t>
            </a:r>
            <a:r>
              <a:rPr lang="en-AU" b="0" i="0"/>
              <a:t>booklet of the </a:t>
            </a:r>
            <a:r>
              <a:rPr lang="en-AU" b="1"/>
              <a:t>Transport me to the ’real’ </a:t>
            </a:r>
            <a:r>
              <a:rPr lang="en-AU" b="0"/>
              <a:t>program.</a:t>
            </a:r>
          </a:p>
          <a:p>
            <a:pPr defTabSz="1219170">
              <a:defRPr/>
            </a:pPr>
            <a:br>
              <a:rPr lang="en-AU" b="1"/>
            </a:br>
            <a:r>
              <a:rPr lang="en-AU" b="1"/>
              <a:t>Suggested answers to activities</a:t>
            </a:r>
            <a:endParaRPr lang="en-AU"/>
          </a:p>
          <a:p>
            <a:pPr defTabSz="1219170">
              <a:defRPr/>
            </a:pPr>
            <a:endParaRPr lang="en-AU" b="1">
              <a:cs typeface="+mn-lt"/>
            </a:endParaRPr>
          </a:p>
          <a:p>
            <a:pPr defTabSz="1219170">
              <a:defRPr/>
            </a:pPr>
            <a:r>
              <a:rPr lang="en-AU" b="1"/>
              <a:t>1: Identify an example of a conversational tone used during the interview.</a:t>
            </a:r>
            <a:endParaRPr lang="en-US">
              <a:cs typeface="Calibri"/>
            </a:endParaRPr>
          </a:p>
          <a:p>
            <a:pPr marL="171450" indent="-171450" defTabSz="1219170">
              <a:buFont typeface="Arial"/>
              <a:buChar char="•"/>
              <a:defRPr/>
            </a:pPr>
            <a:r>
              <a:rPr lang="en-AU"/>
              <a:t>An example of a conversational tone is when the host said, 'Thanks so much for joining us, Jennifer. Can you tell us what inspired you to become a writer?'</a:t>
            </a:r>
            <a:endParaRPr lang="en-AU">
              <a:cs typeface="Calibri"/>
            </a:endParaRPr>
          </a:p>
          <a:p>
            <a:pPr marL="171450" indent="-171450" defTabSz="1219170">
              <a:buFont typeface="Arial"/>
              <a:buChar char="•"/>
              <a:defRPr/>
            </a:pPr>
            <a:endParaRPr lang="en-AU"/>
          </a:p>
          <a:p>
            <a:pPr defTabSz="1219170">
              <a:defRPr/>
            </a:pPr>
            <a:r>
              <a:rPr lang="en-AU" b="1"/>
              <a:t>2: Provide an example of narrative language used by Jennifer Wong when discussing her story.</a:t>
            </a:r>
            <a:endParaRPr lang="en-AU"/>
          </a:p>
          <a:p>
            <a:pPr marL="171450" indent="-171450" defTabSz="1219170">
              <a:buFont typeface="Arial"/>
              <a:buChar char="•"/>
              <a:defRPr/>
            </a:pPr>
            <a:r>
              <a:rPr lang="en-AU"/>
              <a:t>An example of narrative language is when Jennifer Wong said, 'I grew up with a lot of health issues, so instead of running around outside, I spent a lot of time reading books.'</a:t>
            </a:r>
            <a:endParaRPr lang="en-AU">
              <a:cs typeface="Calibri"/>
            </a:endParaRPr>
          </a:p>
          <a:p>
            <a:pPr marL="171450" indent="-171450" defTabSz="1219170">
              <a:buFont typeface="Arial"/>
              <a:buChar char="•"/>
              <a:defRPr/>
            </a:pPr>
            <a:endParaRPr lang="en-AU"/>
          </a:p>
          <a:p>
            <a:pPr defTabSz="1219170">
              <a:defRPr/>
            </a:pPr>
            <a:r>
              <a:rPr lang="en-AU" b="1"/>
              <a:t>3: Record one open-ended question the host asked during the interview.</a:t>
            </a:r>
            <a:endParaRPr lang="en-AU"/>
          </a:p>
          <a:p>
            <a:pPr marL="171450" indent="-171450" defTabSz="1219170">
              <a:buFont typeface="Arial"/>
              <a:buChar char="•"/>
              <a:defRPr/>
            </a:pPr>
            <a:r>
              <a:rPr lang="en-AU"/>
              <a:t>An open-ended question the host asked was, 'What drew you to write about mental health, specifically depression, in your work?'</a:t>
            </a:r>
            <a:endParaRPr lang="en-AU">
              <a:cs typeface="Calibri"/>
            </a:endParaRPr>
          </a:p>
          <a:p>
            <a:pPr marL="171450" indent="-171450" defTabSz="1219170">
              <a:buFont typeface="Arial"/>
              <a:buChar char="•"/>
              <a:defRPr/>
            </a:pPr>
            <a:endParaRPr lang="en-AU"/>
          </a:p>
          <a:p>
            <a:pPr defTabSz="1219170">
              <a:defRPr/>
            </a:pPr>
            <a:r>
              <a:rPr lang="en-AU" b="1"/>
              <a:t>4: Identify an active listening indicator used by the host during the interview.</a:t>
            </a:r>
            <a:endParaRPr lang="en-AU"/>
          </a:p>
          <a:p>
            <a:pPr marL="171450" indent="-171450" defTabSz="1219170">
              <a:buFont typeface="Arial"/>
              <a:buChar char="•"/>
              <a:defRPr/>
            </a:pPr>
            <a:r>
              <a:rPr lang="en-AU"/>
              <a:t>An active listening indicator used by the host is when they said, 'That's interesting,' after Jennifer Wong shared her thoughts.</a:t>
            </a:r>
            <a:endParaRPr lang="en-AU">
              <a:cs typeface="Calibri"/>
            </a:endParaRPr>
          </a:p>
          <a:p>
            <a:pPr marL="171450" indent="-171450" defTabSz="1219170">
              <a:buFont typeface="Arial"/>
              <a:buChar char="•"/>
              <a:defRPr/>
            </a:pPr>
            <a:endParaRPr lang="en-AU"/>
          </a:p>
          <a:p>
            <a:pPr defTabSz="1219170">
              <a:defRPr/>
            </a:pPr>
            <a:r>
              <a:rPr lang="en-AU" b="1"/>
              <a:t>5: Provide an example of technical vocabulary used by Jennifer Wong in discussing her research.</a:t>
            </a:r>
            <a:endParaRPr lang="en-AU"/>
          </a:p>
          <a:p>
            <a:pPr marL="171450" indent="-171450" defTabSz="1219170">
              <a:buFont typeface="Arial"/>
              <a:buChar char="•"/>
              <a:defRPr/>
            </a:pPr>
            <a:r>
              <a:rPr lang="en-AU"/>
              <a:t>An example of technical vocabulary used by Jennifer Wong is when she mentioned 'cognitive behavioural therapy' while discussing how depression is treated.</a:t>
            </a:r>
            <a:endParaRPr lang="en-AU">
              <a:cs typeface="Calibri"/>
            </a:endParaRPr>
          </a:p>
          <a:p>
            <a:pPr marL="0" marR="0" lvl="0" indent="0" algn="l" defTabSz="1219170">
              <a:lnSpc>
                <a:spcPct val="100000"/>
              </a:lnSpc>
              <a:spcBef>
                <a:spcPts val="0"/>
              </a:spcBef>
              <a:spcAft>
                <a:spcPts val="0"/>
              </a:spcAft>
              <a:buClrTx/>
              <a:buSzTx/>
              <a:buFontTx/>
              <a:buNone/>
              <a:tabLst/>
              <a:defRPr/>
            </a:pPr>
            <a:endParaRPr lang="en-AU" sz="120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57327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cs typeface="+mn-lt"/>
              </a:rPr>
              <a:t>Teacher note: </a:t>
            </a:r>
            <a:r>
              <a:rPr lang="en-AU" b="0"/>
              <a:t>these before, during and after listening questions draw upon the learning developed in </a:t>
            </a:r>
            <a:r>
              <a:rPr lang="en-AU" b="1"/>
              <a:t>Phase 6, activity 1 – structure and features of a podcast </a:t>
            </a:r>
            <a:r>
              <a:rPr lang="en-AU" b="0"/>
              <a:t>contained within the resource </a:t>
            </a:r>
            <a:r>
              <a:rPr lang="en-AU" b="0" i="0"/>
              <a:t>booklet of the </a:t>
            </a:r>
            <a:r>
              <a:rPr lang="en-AU" b="1"/>
              <a:t>Transport me to the ’real’ </a:t>
            </a:r>
            <a:r>
              <a:rPr lang="en-AU" b="0"/>
              <a:t>program.</a:t>
            </a:r>
          </a:p>
          <a:p>
            <a:pPr defTabSz="1219170">
              <a:defRPr/>
            </a:pPr>
            <a:br>
              <a:rPr lang="en-AU">
                <a:cs typeface="+mn-lt"/>
              </a:rPr>
            </a:br>
            <a:r>
              <a:rPr lang="en-AU" b="1"/>
              <a:t>Suggested answers to questions</a:t>
            </a:r>
            <a:endParaRPr lang="en-AU"/>
          </a:p>
          <a:p>
            <a:pPr defTabSz="1219170">
              <a:defRPr/>
            </a:pPr>
            <a:endParaRPr lang="en-AU" b="1">
              <a:cs typeface="+mn-lt"/>
            </a:endParaRPr>
          </a:p>
          <a:p>
            <a:pPr defTabSz="1219170">
              <a:defRPr/>
            </a:pPr>
            <a:r>
              <a:rPr lang="en-AU" b="1"/>
              <a:t>Question 1: How did the introduction set the tone for the podcast?</a:t>
            </a:r>
            <a:endParaRPr lang="en-AU">
              <a:cs typeface="Calibri"/>
            </a:endParaRPr>
          </a:p>
          <a:p>
            <a:pPr marL="171450" indent="-171450" defTabSz="1219170">
              <a:buFont typeface="Arial"/>
              <a:buChar char="•"/>
              <a:defRPr/>
            </a:pPr>
            <a:r>
              <a:rPr lang="en-AU"/>
              <a:t>The introduction set the tone by explaining that 'In Conversation with Writers' is a show about how authors talk about real-life issues through their stories. It mentioned that this episode would focus on mental health and humour, getting the listeners ready for an interesting and thoughtful discussion.</a:t>
            </a:r>
            <a:endParaRPr lang="en-AU">
              <a:cs typeface="Calibri"/>
            </a:endParaRPr>
          </a:p>
          <a:p>
            <a:pPr defTabSz="1219170">
              <a:defRPr/>
            </a:pPr>
            <a:endParaRPr lang="en-AU" b="1"/>
          </a:p>
          <a:p>
            <a:pPr defTabSz="1219170">
              <a:defRPr/>
            </a:pPr>
            <a:r>
              <a:rPr lang="en-AU" b="1"/>
              <a:t>Question 2: How did the guest introduction of Jennifer Wong prepare the audience for what to expect in the interview?</a:t>
            </a:r>
            <a:endParaRPr lang="en-AU">
              <a:cs typeface="Calibri"/>
            </a:endParaRPr>
          </a:p>
          <a:p>
            <a:pPr marL="171450" indent="-171450" defTabSz="1219170">
              <a:buFont typeface="Arial"/>
              <a:buChar char="•"/>
              <a:defRPr/>
            </a:pPr>
            <a:r>
              <a:rPr lang="en-AU"/>
              <a:t>The guest introduction told the listeners about Jennifer Wong's work and her unique way of writing about mental health using humour. This helped the audience know who she is and what kind of discussion to expect.</a:t>
            </a:r>
            <a:endParaRPr lang="en-AU">
              <a:cs typeface="Calibri"/>
            </a:endParaRPr>
          </a:p>
          <a:p>
            <a:pPr defTabSz="1219170">
              <a:defRPr/>
            </a:pPr>
            <a:endParaRPr lang="en-AU" b="1"/>
          </a:p>
          <a:p>
            <a:pPr defTabSz="1219170">
              <a:defRPr/>
            </a:pPr>
            <a:r>
              <a:rPr lang="en-AU" b="1"/>
              <a:t>Question 3: How did Jennifer Wong use humour to discuss depression in 'Swimming with Dolphins'?</a:t>
            </a:r>
            <a:endParaRPr lang="en-AU">
              <a:cs typeface="Calibri"/>
            </a:endParaRPr>
          </a:p>
          <a:p>
            <a:pPr marL="171450" indent="-171450" defTabSz="1219170">
              <a:buFont typeface="Arial"/>
              <a:buChar char="•"/>
              <a:defRPr/>
            </a:pPr>
            <a:r>
              <a:rPr lang="en-AU"/>
              <a:t>Jennifer Wong used humour to make talking about depression easier to understand and relate to. She shared a funny idea about swimming with dolphins to treat depression, which made a serious topic more approachable.</a:t>
            </a:r>
            <a:endParaRPr lang="en-AU">
              <a:cs typeface="Calibri"/>
            </a:endParaRPr>
          </a:p>
          <a:p>
            <a:pPr defTabSz="1219170">
              <a:defRPr/>
            </a:pPr>
            <a:endParaRPr lang="en-AU" b="1"/>
          </a:p>
          <a:p>
            <a:pPr defTabSz="1219170">
              <a:defRPr/>
            </a:pPr>
            <a:r>
              <a:rPr lang="en-AU" b="1"/>
              <a:t>Question 4: How did the host use open-ended questions to guide the conversation?</a:t>
            </a:r>
            <a:endParaRPr lang="en-AU">
              <a:cs typeface="Calibri"/>
            </a:endParaRPr>
          </a:p>
          <a:p>
            <a:pPr marL="171450" indent="-171450" defTabSz="1219170">
              <a:buFont typeface="Arial"/>
              <a:buChar char="•"/>
              <a:defRPr/>
            </a:pPr>
            <a:r>
              <a:rPr lang="en-AU"/>
              <a:t>The host asked questions that let Jennifer Wong give detailed answers and tell stories. This helped her explain her thoughts and experiences more fully, making the interview more interesting.</a:t>
            </a:r>
            <a:endParaRPr lang="en-AU">
              <a:cs typeface="Calibri"/>
            </a:endParaRPr>
          </a:p>
          <a:p>
            <a:pPr defTabSz="1219170">
              <a:defRPr/>
            </a:pPr>
            <a:endParaRPr lang="en-AU" b="1"/>
          </a:p>
          <a:p>
            <a:pPr defTabSz="1219170">
              <a:defRPr/>
            </a:pPr>
            <a:r>
              <a:rPr lang="en-AU" b="1"/>
              <a:t>Question 5: What role did active listening indicators play in the flow of the interview?</a:t>
            </a:r>
            <a:endParaRPr lang="en-AU">
              <a:cs typeface="Calibri"/>
            </a:endParaRPr>
          </a:p>
          <a:p>
            <a:pPr marL="171450" indent="-171450" defTabSz="1219170">
              <a:buFont typeface="Arial"/>
              <a:buChar char="•"/>
              <a:defRPr/>
            </a:pPr>
            <a:r>
              <a:rPr lang="en-AU"/>
              <a:t>Active listening indicators, like the host saying 'I see' or 'That's interesting,' showed that the host was paying attention. This made Jennifer Wong feel heard and encouraged her to keep talking, which kept the conversation flowing smoothly.</a:t>
            </a:r>
            <a:endParaRPr lang="en-AU">
              <a:cs typeface="Calibri"/>
            </a:endParaRPr>
          </a:p>
          <a:p>
            <a:pPr marL="0" marR="0" lvl="0" indent="0" algn="l" defTabSz="1219170">
              <a:lnSpc>
                <a:spcPct val="100000"/>
              </a:lnSpc>
              <a:spcBef>
                <a:spcPts val="0"/>
              </a:spcBef>
              <a:spcAft>
                <a:spcPts val="0"/>
              </a:spcAft>
              <a:buClrTx/>
              <a:buSzTx/>
              <a:buFontTx/>
              <a:buNone/>
              <a:tabLst/>
              <a:defRPr/>
            </a:pPr>
            <a:endParaRPr lang="en-AU" sz="120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03416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a:defRPr/>
            </a:pPr>
            <a:r>
              <a:rPr lang="en-AU" b="1"/>
              <a:t>Teacher note: </a:t>
            </a:r>
            <a:r>
              <a:rPr lang="en-AU"/>
              <a:t>this slide has been used to identify the grammar in context activities and should be deleted or hidden when using in a classroom setting. It is not expected that students would complete each slide one after the other. The information and activities should be explored when appropriate and related to student need.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defTabSz="1219170">
              <a:defRPr/>
            </a:pPr>
            <a:r>
              <a:rPr lang="en-AU"/>
              <a:t>This set of exercises is designed to guide students in practising various grammatical concepts by writing and analysing the model podcast transcript. Students will require a copy of the transcript of the podcast interview (which can be found in the resource booklet).</a:t>
            </a:r>
            <a:endParaRPr lang="en-AU">
              <a:cs typeface="Calibri" panose="020F0502020204030204"/>
            </a:endParaRPr>
          </a:p>
          <a:p>
            <a:pPr defTabSz="1219170">
              <a:defRPr/>
            </a:pPr>
            <a:endParaRPr lang="en-AU"/>
          </a:p>
          <a:p>
            <a:pPr defTabSz="1219170">
              <a:defRPr/>
            </a:pPr>
            <a:r>
              <a:rPr lang="en-AU"/>
              <a:t>Students will construct simple, declarative, exclamatory and imperative sentences; use adjectival and adverbial clauses; ensure subject-verb agreement; correctly apply prepositions, articles, and conjunctions; elaborate noun groups; use appropriate verb tenses and modifiers; and practice proper punctuation for citing sources and controlling pace. The goal is to enhance students' understanding and application of these grammar points through practical exercises that also develop the writing skills that build towards their assessment.</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803711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Arial" panose="020B0604020202020204" pitchFamily="34" charset="0"/>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Arial" panose="020B0604020202020204" pitchFamily="34"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42308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Arial" panose="020B0604020202020204" pitchFamily="34" charset="0"/>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Arial" panose="020B0604020202020204" pitchFamily="34" charset="0"/>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358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endParaRPr>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endParaRPr>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endParaRPr>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endParaRPr>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latin typeface="Arial" panose="020B0604020202020204" pitchFamily="34" charset="0"/>
            </a:endParaRPr>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endParaRPr>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latin typeface="Arial" panose="020B0604020202020204" pitchFamily="34" charset="0"/>
            </a:endParaRPr>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latin typeface="Arial" panose="020B0604020202020204" pitchFamily="34" charset="0"/>
            </a:endParaRPr>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144873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latin typeface="Arial" panose="020B0604020202020204" pitchFamily="34" charset="0"/>
            </a:endParaRPr>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endParaRPr>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endParaRPr>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endParaRPr>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latin typeface="Arial" panose="020B0604020202020204" pitchFamily="34" charset="0"/>
            </a:endParaRPr>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latin typeface="Arial" panose="020B0604020202020204" pitchFamily="34" charset="0"/>
            </a:endParaRPr>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latin typeface="Arial" panose="020B0604020202020204" pitchFamily="34" charset="0"/>
            </a:endParaRPr>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185651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latin typeface="Arial" panose="020B0604020202020204" pitchFamily="34" charset="0"/>
            </a:endParaRPr>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endParaRPr>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endParaRPr>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latin typeface="Arial" panose="020B0604020202020204" pitchFamily="34" charset="0"/>
            </a:endParaRPr>
          </a:p>
        </p:txBody>
      </p:sp>
    </p:spTree>
    <p:extLst>
      <p:ext uri="{BB962C8B-B14F-4D97-AF65-F5344CB8AC3E}">
        <p14:creationId xmlns:p14="http://schemas.microsoft.com/office/powerpoint/2010/main" val="368564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Arial" panose="020B0604020202020204" pitchFamily="34" charset="0"/>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00787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Arial" panose="020B0604020202020204" pitchFamily="34" charset="0"/>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137709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184183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latin typeface="Arial" panose="020B0604020202020204" pitchFamily="34" charset="0"/>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31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latin typeface="Arial" panose="020B0604020202020204" pitchFamily="34" charset="0"/>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Arial" panose="020B0604020202020204" pitchFamily="34" charset="0"/>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Arial" panose="020B0604020202020204" pitchFamily="34" charset="0"/>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Arial" panose="020B0604020202020204" pitchFamily="34" charset="0"/>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51096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Arial" panose="020B0604020202020204" pitchFamily="34" charset="0"/>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endParaRPr>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072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Arial" panose="020B0604020202020204" pitchFamily="34" charset="0"/>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Arial" panose="020B0604020202020204" pitchFamily="34"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172913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Arial" panose="020B0604020202020204" pitchFamily="34" charset="0"/>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endParaRPr>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178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Arial" panose="020B0604020202020204" pitchFamily="34"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latin typeface="Arial" panose="020B0604020202020204" pitchFamily="34" charset="0"/>
              </a:rPr>
              <a:pPr/>
              <a:t>‹#›</a:t>
            </a:fld>
            <a:endParaRPr lang="en-AU">
              <a:latin typeface="Arial" panose="020B0604020202020204" pitchFamily="34" charset="0"/>
            </a:endParaRPr>
          </a:p>
        </p:txBody>
      </p:sp>
    </p:spTree>
    <p:extLst>
      <p:ext uri="{BB962C8B-B14F-4D97-AF65-F5344CB8AC3E}">
        <p14:creationId xmlns:p14="http://schemas.microsoft.com/office/powerpoint/2010/main" val="220411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Arial" panose="020B0604020202020204" pitchFamily="34"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latin typeface="Arial" panose="020B0604020202020204" pitchFamily="34" charset="0"/>
              </a:rPr>
              <a:pPr/>
              <a:t>‹#›</a:t>
            </a:fld>
            <a:endParaRPr lang="en-AU">
              <a:latin typeface="Arial" panose="020B0604020202020204" pitchFamily="34" charset="0"/>
            </a:endParaRPr>
          </a:p>
        </p:txBody>
      </p:sp>
    </p:spTree>
    <p:extLst>
      <p:ext uri="{BB962C8B-B14F-4D97-AF65-F5344CB8AC3E}">
        <p14:creationId xmlns:p14="http://schemas.microsoft.com/office/powerpoint/2010/main" val="79550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Arial" panose="020B0604020202020204" pitchFamily="34"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24221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Arial" panose="020B0604020202020204" pitchFamily="34"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03907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47445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87372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52737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285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endParaRP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439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Arial" panose="020B0604020202020204" pitchFamily="34" charset="0"/>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Arial" panose="020B0604020202020204" pitchFamily="34" charset="0"/>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Arial" panose="020B0604020202020204" pitchFamily="34"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413064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latin typeface="Arial" panose="020B0604020202020204" pitchFamily="34" charset="0"/>
              </a:rPr>
              <a:pPr/>
              <a:t>‹#›</a:t>
            </a:fld>
            <a:endParaRPr lang="en-AU">
              <a:latin typeface="Arial" panose="020B0604020202020204" pitchFamily="34" charset="0"/>
            </a:endParaRPr>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endParaRPr>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96727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endParaRPr>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b="0" i="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93343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endParaRPr>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Arial" panose="020B0604020202020204" pitchFamily="34"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402235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endParaRPr>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Arial" panose="020B0604020202020204" pitchFamily="34"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Arial" panose="020B0604020202020204" pitchFamily="34" charset="0"/>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Arial" panose="020B0604020202020204" pitchFamily="34" charset="0"/>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92631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Arial" panose="020B0604020202020204" pitchFamily="34"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endParaRPr>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96753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Arial" panose="020B0604020202020204" pitchFamily="34"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Arial" panose="020B0604020202020204" pitchFamily="34" charset="0"/>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164803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endParaRPr>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Arial" panose="020B0604020202020204" pitchFamily="34"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Arial" panose="020B0604020202020204" pitchFamily="34" charset="0"/>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80683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endParaRPr>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Arial" panose="020B0604020202020204" pitchFamily="34"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Arial" panose="020B0604020202020204" pitchFamily="34" charset="0"/>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14161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3"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Arial" panose="020B0604020202020204" pitchFamily="34" charset="0"/>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663089"/>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0" i="0"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p>
          <a:p>
            <a:pPr marL="163681" indent="-163681" algn="l">
              <a:buFont typeface="+mj-lt"/>
              <a:buNone/>
            </a:pPr>
            <a:endParaRPr lang="en-AU" sz="800" b="0" i="0"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0" i="0"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0" i="0"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0" i="0"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0" i="0"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0" i="0"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i="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i="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0" i="0"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i="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34">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233967415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 id="2147483777" r:id="rId24"/>
    <p:sldLayoutId id="2147483778" r:id="rId25"/>
    <p:sldLayoutId id="2147483779" r:id="rId26"/>
    <p:sldLayoutId id="2147483780" r:id="rId27"/>
    <p:sldLayoutId id="2147483781" r:id="rId28"/>
    <p:sldLayoutId id="2147483782" r:id="rId29"/>
    <p:sldLayoutId id="2147483783" r:id="rId30"/>
    <p:sldLayoutId id="2147483784" r:id="rId31"/>
  </p:sldLayoutIdLs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Arial" panose="020B0604020202020204" pitchFamily="34" charset="0"/>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hyperlink" Target="https://educationstandards.nsw.edu.au/wps/portal/nesa/mini-footer/copyright" TargetMode="External"/><Relationship Id="rId3" Type="http://schemas.openxmlformats.org/officeDocument/2006/relationships/hyperlink" Target="https://www.edresearch.edu.au/guides-resources/practice-guides/explain-learning-objectives" TargetMode="External"/><Relationship Id="rId7" Type="http://schemas.openxmlformats.org/officeDocument/2006/relationships/hyperlink" Target="https://education.nsw.gov.au/about-us/education-data-and-research/cese/publications/research-reports/what-works-best-2020-update/explicit-teaching-driving-learning-and-engagement" TargetMode="External"/><Relationship Id="rId2" Type="http://schemas.openxmlformats.org/officeDocument/2006/relationships/hyperlink" Target="https://curriculum.nsw.edu.au/learning-areas/english/english-k-10-2022/content" TargetMode="External"/><Relationship Id="rId1" Type="http://schemas.openxmlformats.org/officeDocument/2006/relationships/slideLayout" Target="../slideLayouts/slideLayout29.xml"/><Relationship Id="rId6" Type="http://schemas.openxmlformats.org/officeDocument/2006/relationships/hyperlink" Target="https://education.nsw.gov.au/teaching-and-learning/curriculum/explicit-teaching/explicit-teaching-strategies" TargetMode="External"/><Relationship Id="rId5" Type="http://schemas.openxmlformats.org/officeDocument/2006/relationships/hyperlink" Target="https://education.nsw.gov.au/about-us/education-data-and-research/cese/publications/literature-reviews/cognitive-load-theory" TargetMode="External"/><Relationship Id="rId10" Type="http://schemas.openxmlformats.org/officeDocument/2006/relationships/hyperlink" Target="https://curriculum.nsw.edu.au/" TargetMode="External"/><Relationship Id="rId4" Type="http://schemas.openxmlformats.org/officeDocument/2006/relationships/hyperlink" Target="https://www.edresearch.edu.au/summaries-explainers/explainers/explicit-instruction" TargetMode="External"/><Relationship Id="rId9" Type="http://schemas.openxmlformats.org/officeDocument/2006/relationships/hyperlink" Target="https://educationstandards.nsw.edu.au/wps/portal/nesa/hom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8.xml"/><Relationship Id="rId1" Type="http://schemas.openxmlformats.org/officeDocument/2006/relationships/slideLayout" Target="../slideLayouts/slideLayout30.xml"/><Relationship Id="rId4" Type="http://schemas.openxmlformats.org/officeDocument/2006/relationships/hyperlink" Target="https://education.nsw.gov.au/rights-and-accountability/copyrigh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schoolsnsw.sharepoint.com/sites/MiddleLeader"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hyperlink" Target="https://players.brightcove.net/6197335233001/RYyTOryUkW_default/index.html?videoId=6354268280112"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17EE13F1-C451-2289-996F-496431E48764}"/>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3934886"/>
            <a:ext cx="12192000" cy="2934000"/>
          </a:xfrm>
        </p:spPr>
      </p:pic>
      <p:sp>
        <p:nvSpPr>
          <p:cNvPr id="3" name="Footer Placeholder 2">
            <a:extLst>
              <a:ext uri="{FF2B5EF4-FFF2-40B4-BE49-F238E27FC236}">
                <a16:creationId xmlns:a16="http://schemas.microsoft.com/office/drawing/2014/main" id="{051FD8CF-C27E-C7B4-97DE-0F9F22B120CF}"/>
              </a:ext>
            </a:extLst>
          </p:cNvPr>
          <p:cNvSpPr>
            <a:spLocks noGrp="1"/>
          </p:cNvSpPr>
          <p:nvPr>
            <p:ph type="ftr" sz="quarter" idx="3"/>
          </p:nvPr>
        </p:nvSpPr>
        <p:spPr/>
        <p:txBody>
          <a:bodyPr/>
          <a:lstStyle/>
          <a:p>
            <a:r>
              <a:rPr lang="en-US" dirty="0"/>
              <a:t>NSW Department of Education</a:t>
            </a:r>
            <a:endParaRPr lang="en-AU" dirty="0"/>
          </a:p>
        </p:txBody>
      </p:sp>
      <p:sp>
        <p:nvSpPr>
          <p:cNvPr id="7" name="Text Placeholder 6">
            <a:extLst>
              <a:ext uri="{FF2B5EF4-FFF2-40B4-BE49-F238E27FC236}">
                <a16:creationId xmlns:a16="http://schemas.microsoft.com/office/drawing/2014/main" id="{A9F2C521-17E8-A120-76F6-E77B2A78F3C2}"/>
              </a:ext>
            </a:extLst>
          </p:cNvPr>
          <p:cNvSpPr>
            <a:spLocks noGrp="1"/>
          </p:cNvSpPr>
          <p:nvPr>
            <p:ph type="body" sz="quarter" idx="15"/>
          </p:nvPr>
        </p:nvSpPr>
        <p:spPr>
          <a:xfrm>
            <a:off x="359997" y="2357168"/>
            <a:ext cx="9477686" cy="855102"/>
          </a:xfrm>
        </p:spPr>
        <p:txBody>
          <a:bodyPr vert="horz" lIns="0" tIns="0" rIns="0" bIns="0" rtlCol="0" anchor="t">
            <a:noAutofit/>
          </a:bodyPr>
          <a:lstStyle/>
          <a:p>
            <a:r>
              <a:rPr lang="en-AU" dirty="0">
                <a:latin typeface="Arial" panose="020B0604020202020204" pitchFamily="34" charset="0"/>
                <a:cs typeface="Arial"/>
              </a:rPr>
              <a:t>‘In conversation with writers’ podcast</a:t>
            </a:r>
          </a:p>
          <a:p>
            <a:r>
              <a:rPr lang="en-AU" dirty="0">
                <a:latin typeface="Arial" panose="020B0604020202020204" pitchFamily="34" charset="0"/>
                <a:cs typeface="Arial"/>
              </a:rPr>
              <a:t>Phase 4, Core formative task 4 – Jennifer Wong podcast – PowerPoint</a:t>
            </a:r>
          </a:p>
        </p:txBody>
      </p:sp>
      <p:sp>
        <p:nvSpPr>
          <p:cNvPr id="2" name="Title 1">
            <a:extLst>
              <a:ext uri="{FF2B5EF4-FFF2-40B4-BE49-F238E27FC236}">
                <a16:creationId xmlns:a16="http://schemas.microsoft.com/office/drawing/2014/main" id="{B8880DCA-C293-2152-55AF-E5B31D2DB58B}"/>
              </a:ext>
            </a:extLst>
          </p:cNvPr>
          <p:cNvSpPr>
            <a:spLocks noGrp="1"/>
          </p:cNvSpPr>
          <p:nvPr>
            <p:ph type="ctrTitle"/>
          </p:nvPr>
        </p:nvSpPr>
        <p:spPr>
          <a:xfrm>
            <a:off x="359998" y="360000"/>
            <a:ext cx="11307745" cy="1648741"/>
          </a:xfrm>
        </p:spPr>
        <p:txBody>
          <a:bodyPr/>
          <a:lstStyle/>
          <a:p>
            <a:r>
              <a:rPr lang="en-AU" dirty="0">
                <a:cs typeface="Arial"/>
              </a:rPr>
              <a:t>Year</a:t>
            </a:r>
            <a:r>
              <a:rPr lang="en-AU" dirty="0"/>
              <a:t> 8, Term 2 – transport me to the ‘real’</a:t>
            </a:r>
          </a:p>
        </p:txBody>
      </p:sp>
    </p:spTree>
    <p:extLst>
      <p:ext uri="{BB962C8B-B14F-4D97-AF65-F5344CB8AC3E}">
        <p14:creationId xmlns:p14="http://schemas.microsoft.com/office/powerpoint/2010/main" val="248163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10</a:t>
            </a:fld>
            <a:endParaRPr kumimoji="0" lang="en-AU" sz="1200" b="0" i="0" u="none" strike="noStrike" kern="1200" cap="none" spc="0" normalizeH="0" baseline="0" noProof="0" dirty="0">
              <a:ln>
                <a:noFill/>
              </a:ln>
              <a:solidFill>
                <a:srgbClr val="22272B"/>
              </a:solidFill>
              <a:effectLst/>
              <a:uLnTx/>
              <a:uFillTx/>
              <a:ea typeface="+mn-ea"/>
              <a:cs typeface="+mn-cs"/>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620000"/>
            <a:ext cx="11484000" cy="4202112"/>
          </a:xfrm>
        </p:spPr>
        <p:txBody>
          <a:bodyPr vert="horz" wrap="square" lIns="0" tIns="0" rIns="0" bIns="0" rtlCol="0" anchor="t">
            <a:spAutoFit/>
          </a:bodyPr>
          <a:lstStyle/>
          <a:p>
            <a:r>
              <a:rPr lang="en-AU" sz="1600" b="1" dirty="0">
                <a:solidFill>
                  <a:schemeClr val="tx2"/>
                </a:solidFill>
                <a:latin typeface="Arial" panose="020B0604020202020204" pitchFamily="34" charset="0"/>
                <a:cs typeface="Arial"/>
              </a:rPr>
              <a:t>Host: ‘You mentioned Beyond Blue.’</a:t>
            </a:r>
          </a:p>
          <a:p>
            <a:r>
              <a:rPr lang="en-AU" sz="1600" dirty="0">
                <a:cs typeface="Arial"/>
              </a:rPr>
              <a:t>This sentence is both simple </a:t>
            </a:r>
            <a:r>
              <a:rPr lang="en-AU" sz="1600" b="1" dirty="0">
                <a:latin typeface="Arial" panose="020B0604020202020204" pitchFamily="34" charset="0"/>
                <a:cs typeface="Arial"/>
              </a:rPr>
              <a:t>AND</a:t>
            </a:r>
            <a:r>
              <a:rPr lang="en-AU" sz="1600" dirty="0">
                <a:cs typeface="Arial"/>
              </a:rPr>
              <a:t> declarative.</a:t>
            </a:r>
          </a:p>
          <a:p>
            <a:pPr marL="285750" indent="-285750">
              <a:buFont typeface="Arial" panose="020B0604020202020204" pitchFamily="34" charset="0"/>
              <a:buChar char="•"/>
            </a:pPr>
            <a:r>
              <a:rPr lang="en-AU" sz="1600" b="1" dirty="0">
                <a:latin typeface="Arial" panose="020B0604020202020204" pitchFamily="34" charset="0"/>
                <a:cs typeface="Arial"/>
              </a:rPr>
              <a:t>Simple sentence</a:t>
            </a:r>
            <a:r>
              <a:rPr lang="en-AU" sz="1600" dirty="0">
                <a:cs typeface="Arial"/>
              </a:rPr>
              <a:t>: a simple sentence consists of one independent clause with a subject </a:t>
            </a:r>
            <a:r>
              <a:rPr lang="en-AU" sz="1600" b="1" dirty="0">
                <a:solidFill>
                  <a:schemeClr val="tx2"/>
                </a:solidFill>
                <a:latin typeface="Arial" panose="020B0604020202020204" pitchFamily="34" charset="0"/>
                <a:cs typeface="Arial"/>
              </a:rPr>
              <a:t>(‘You’) </a:t>
            </a:r>
            <a:r>
              <a:rPr lang="en-AU" sz="1600" dirty="0">
                <a:cs typeface="Arial"/>
              </a:rPr>
              <a:t>and a predicate </a:t>
            </a:r>
            <a:r>
              <a:rPr lang="en-AU" sz="1600" b="1" dirty="0">
                <a:solidFill>
                  <a:schemeClr val="tx2"/>
                </a:solidFill>
                <a:latin typeface="Arial" panose="020B0604020202020204" pitchFamily="34" charset="0"/>
                <a:cs typeface="Arial"/>
              </a:rPr>
              <a:t>(‘mentioned Beyond Blue’)</a:t>
            </a:r>
            <a:r>
              <a:rPr lang="en-AU" sz="1600" dirty="0">
                <a:cs typeface="Arial"/>
              </a:rPr>
              <a:t>.</a:t>
            </a:r>
          </a:p>
          <a:p>
            <a:pPr marL="285750" indent="-285750">
              <a:buFont typeface="Arial" panose="020B0604020202020204" pitchFamily="34" charset="0"/>
              <a:buChar char="•"/>
            </a:pPr>
            <a:r>
              <a:rPr lang="en-AU" sz="1600" b="1" dirty="0">
                <a:latin typeface="Arial" panose="020B0604020202020204" pitchFamily="34" charset="0"/>
                <a:cs typeface="Arial"/>
              </a:rPr>
              <a:t>Declarative sentence: </a:t>
            </a:r>
            <a:r>
              <a:rPr lang="en-AU" sz="1600" dirty="0">
                <a:cs typeface="Arial"/>
              </a:rPr>
              <a:t>a declarative sentence makes a statement </a:t>
            </a:r>
            <a:r>
              <a:rPr lang="en-AU" sz="1600" b="1" dirty="0">
                <a:solidFill>
                  <a:schemeClr val="tx2"/>
                </a:solidFill>
                <a:latin typeface="Arial" panose="020B0604020202020204" pitchFamily="34" charset="0"/>
                <a:cs typeface="Arial"/>
              </a:rPr>
              <a:t>(‘You mentioned Beyond Blue.’) </a:t>
            </a:r>
            <a:r>
              <a:rPr lang="en-AU" sz="1600" dirty="0">
                <a:cs typeface="Arial"/>
              </a:rPr>
              <a:t>and ends with a full stop.</a:t>
            </a:r>
          </a:p>
          <a:p>
            <a:r>
              <a:rPr lang="en-AU" sz="1600" b="1" dirty="0">
                <a:solidFill>
                  <a:schemeClr val="tx2"/>
                </a:solidFill>
                <a:latin typeface="Arial" panose="020B0604020202020204" pitchFamily="34" charset="0"/>
                <a:cs typeface="Arial"/>
              </a:rPr>
              <a:t>Your turn</a:t>
            </a:r>
          </a:p>
          <a:p>
            <a:pPr marL="342900" indent="-342900">
              <a:buFont typeface="+mj-lt"/>
              <a:buAutoNum type="arabicPeriod"/>
            </a:pPr>
            <a:r>
              <a:rPr lang="en-AU" sz="1600" dirty="0">
                <a:cs typeface="Arial"/>
              </a:rPr>
              <a:t>Can you find an example of another simple declarative sentence in the transcript of the podcast?</a:t>
            </a:r>
          </a:p>
          <a:p>
            <a:pPr marL="342900" indent="-342900">
              <a:buFont typeface="+mj-lt"/>
              <a:buAutoNum type="arabicPeriod"/>
            </a:pPr>
            <a:r>
              <a:rPr lang="en-AU" sz="1600" dirty="0">
                <a:cs typeface="Arial"/>
              </a:rPr>
              <a:t>As a host, write 3 simple declarative sentences introducing a fictional guest on your own podcast.</a:t>
            </a: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ea typeface="Calibri"/>
                <a:cs typeface="Arial"/>
              </a:rPr>
              <a:t>Grammar in context 1 – giving clear and precise information</a:t>
            </a:r>
            <a:endParaRPr lang="en-AU" dirty="0">
              <a:effectLst/>
              <a:ea typeface="Calibri"/>
              <a:cs typeface="Arial"/>
            </a:endParaRPr>
          </a:p>
        </p:txBody>
      </p:sp>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cs typeface="Arial"/>
              </a:rPr>
              <a:t>Simple and declarative sentences</a:t>
            </a:r>
            <a:endParaRPr lang="en-US" dirty="0">
              <a:cs typeface="Arial"/>
            </a:endParaRPr>
          </a:p>
        </p:txBody>
      </p:sp>
    </p:spTree>
    <p:extLst>
      <p:ext uri="{BB962C8B-B14F-4D97-AF65-F5344CB8AC3E}">
        <p14:creationId xmlns:p14="http://schemas.microsoft.com/office/powerpoint/2010/main" val="426018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11</a:t>
            </a:fld>
            <a:endParaRPr kumimoji="0" lang="en-AU" sz="1200" b="0" i="0" u="none" strike="noStrike" kern="1200" cap="none" spc="0" normalizeH="0" baseline="0" noProof="0">
              <a:ln>
                <a:noFill/>
              </a:ln>
              <a:solidFill>
                <a:srgbClr val="22272B"/>
              </a:solidFill>
              <a:effectLst/>
              <a:uLnTx/>
              <a:uFillTx/>
              <a:ea typeface="+mn-ea"/>
              <a:cs typeface="+mn-cs"/>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620000"/>
            <a:ext cx="11484000" cy="4202112"/>
          </a:xfrm>
        </p:spPr>
        <p:txBody>
          <a:bodyPr vert="horz" wrap="square" lIns="0" tIns="0" rIns="0" bIns="0" rtlCol="0" anchor="t">
            <a:spAutoFit/>
          </a:bodyPr>
          <a:lstStyle/>
          <a:p>
            <a:r>
              <a:rPr lang="en-AU" sz="1600" b="1" dirty="0">
                <a:solidFill>
                  <a:schemeClr val="tx2"/>
                </a:solidFill>
                <a:latin typeface="Arial" panose="020B0604020202020204" pitchFamily="34" charset="0"/>
                <a:cs typeface="Arial"/>
              </a:rPr>
              <a:t>Jennifer: ‘That’s not real!’</a:t>
            </a:r>
          </a:p>
          <a:p>
            <a:pPr marL="285750" indent="-285750">
              <a:buFont typeface="Arial" panose="020B0604020202020204" pitchFamily="34" charset="0"/>
              <a:buChar char="•"/>
            </a:pPr>
            <a:r>
              <a:rPr lang="en-AU" sz="1600" b="1" dirty="0">
                <a:latin typeface="Arial" panose="020B0604020202020204" pitchFamily="34" charset="0"/>
                <a:cs typeface="Arial"/>
              </a:rPr>
              <a:t>Exclamatory sentence</a:t>
            </a:r>
            <a:r>
              <a:rPr lang="en-AU" sz="1600" dirty="0">
                <a:cs typeface="Arial"/>
              </a:rPr>
              <a:t>: expresses strong emotion and ends with an exclamation mark.</a:t>
            </a:r>
          </a:p>
          <a:p>
            <a:r>
              <a:rPr lang="en-AU" sz="1600" b="1" dirty="0">
                <a:solidFill>
                  <a:schemeClr val="tx2"/>
                </a:solidFill>
                <a:latin typeface="Arial" panose="020B0604020202020204" pitchFamily="34" charset="0"/>
                <a:cs typeface="Arial"/>
              </a:rPr>
              <a:t>‘Tell me more about why you included different writing styles.’</a:t>
            </a:r>
          </a:p>
          <a:p>
            <a:pPr marL="285750" indent="-285750">
              <a:buFont typeface="Arial" panose="020B0604020202020204" pitchFamily="34" charset="0"/>
              <a:buChar char="•"/>
            </a:pPr>
            <a:r>
              <a:rPr lang="en-AU" sz="1600" b="1" dirty="0">
                <a:latin typeface="Arial" panose="020B0604020202020204" pitchFamily="34" charset="0"/>
                <a:cs typeface="Arial"/>
              </a:rPr>
              <a:t>Imperative sentence</a:t>
            </a:r>
            <a:r>
              <a:rPr lang="en-AU" sz="1600" dirty="0">
                <a:cs typeface="Arial"/>
              </a:rPr>
              <a:t>: gives a command, shows encouragement or makes a request (‘Tell me more … ’).</a:t>
            </a:r>
          </a:p>
          <a:p>
            <a:r>
              <a:rPr lang="en-AU" sz="1600" b="1" dirty="0">
                <a:solidFill>
                  <a:schemeClr val="tx2"/>
                </a:solidFill>
                <a:latin typeface="Arial" panose="020B0604020202020204" pitchFamily="34" charset="0"/>
                <a:cs typeface="Arial"/>
              </a:rPr>
              <a:t>Your turn</a:t>
            </a:r>
          </a:p>
          <a:p>
            <a:pPr marL="342900" indent="-342900">
              <a:buFont typeface="Public Sans"/>
              <a:buAutoNum type="arabicPeriod"/>
            </a:pPr>
            <a:r>
              <a:rPr lang="en-AU" sz="1600" dirty="0">
                <a:cs typeface="Arial"/>
              </a:rPr>
              <a:t>Can you find an example of another exclamatory and imperative sentence from the guest in the transcript of the podcast? Which is it? Exclamatory or imperative? How do you know?</a:t>
            </a:r>
          </a:p>
          <a:p>
            <a:pPr marL="342900" indent="-342900">
              <a:buFont typeface="+mj-lt"/>
              <a:buAutoNum type="arabicPeriod"/>
            </a:pPr>
            <a:r>
              <a:rPr lang="en-AU" sz="1600" dirty="0">
                <a:cs typeface="Arial"/>
              </a:rPr>
              <a:t>As the host, write 2 imperative sentences encouraging the guest to elaborate or requesting information from the guest. Use a phrase such as ‘Tell me more about … ’ to start your sentences.</a:t>
            </a: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effectLst/>
                <a:ea typeface="Calibri"/>
                <a:cs typeface="Arial"/>
              </a:rPr>
              <a:t>Grammar in context 2 – requesting and encouraging more information</a:t>
            </a:r>
          </a:p>
        </p:txBody>
      </p:sp>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cs typeface="Arial"/>
              </a:rPr>
              <a:t>Exclamatory and imperative sentences</a:t>
            </a:r>
            <a:endParaRPr lang="en-US" dirty="0">
              <a:cs typeface="Arial"/>
            </a:endParaRPr>
          </a:p>
        </p:txBody>
      </p:sp>
    </p:spTree>
    <p:extLst>
      <p:ext uri="{BB962C8B-B14F-4D97-AF65-F5344CB8AC3E}">
        <p14:creationId xmlns:p14="http://schemas.microsoft.com/office/powerpoint/2010/main" val="417676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12</a:t>
            </a:fld>
            <a:endParaRPr kumimoji="0" lang="en-AU" sz="1200" b="0" i="0" u="none" strike="noStrike" kern="1200" cap="none" spc="0" normalizeH="0" baseline="0" noProof="0">
              <a:ln>
                <a:noFill/>
              </a:ln>
              <a:solidFill>
                <a:srgbClr val="22272B"/>
              </a:solidFill>
              <a:effectLst/>
              <a:uLnTx/>
              <a:uFillTx/>
              <a:ea typeface="+mn-ea"/>
              <a:cs typeface="+mn-cs"/>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380768"/>
            <a:ext cx="11492860" cy="4940327"/>
          </a:xfrm>
        </p:spPr>
        <p:txBody>
          <a:bodyPr vert="horz" wrap="square" lIns="0" tIns="0" rIns="0" bIns="0" rtlCol="0" anchor="t">
            <a:spAutoFit/>
          </a:bodyPr>
          <a:lstStyle/>
          <a:p>
            <a:r>
              <a:rPr lang="en-AU" sz="1600" b="1" dirty="0">
                <a:solidFill>
                  <a:schemeClr val="tx2"/>
                </a:solidFill>
                <a:latin typeface="Arial" panose="020B0604020202020204" pitchFamily="34" charset="0"/>
                <a:cs typeface="Arial"/>
              </a:rPr>
              <a:t>Host: ‘Jennifer Wong, a talented writer whose work has appeared in many places, is our guest today.’</a:t>
            </a:r>
          </a:p>
          <a:p>
            <a:pPr marL="285750" indent="-285750">
              <a:buFont typeface="Arial" panose="020B0604020202020204" pitchFamily="34" charset="0"/>
              <a:buChar char="•"/>
            </a:pPr>
            <a:r>
              <a:rPr lang="en-AU" sz="1600" b="1" dirty="0">
                <a:latin typeface="Arial" panose="020B0604020202020204" pitchFamily="34" charset="0"/>
                <a:cs typeface="Arial"/>
              </a:rPr>
              <a:t>Adjectival clause</a:t>
            </a:r>
            <a:r>
              <a:rPr lang="en-AU" sz="1600" dirty="0">
                <a:cs typeface="Arial"/>
              </a:rPr>
              <a:t>: a dependent clause </a:t>
            </a:r>
            <a:r>
              <a:rPr lang="en-AU" sz="1600" b="1" dirty="0">
                <a:solidFill>
                  <a:schemeClr val="tx2"/>
                </a:solidFill>
                <a:latin typeface="Arial" panose="020B0604020202020204" pitchFamily="34" charset="0"/>
                <a:cs typeface="Arial"/>
              </a:rPr>
              <a:t>(‘a talented writer whose work has appeared in many places’)</a:t>
            </a:r>
            <a:r>
              <a:rPr lang="en-AU" sz="1600" dirty="0">
                <a:solidFill>
                  <a:schemeClr val="tx2"/>
                </a:solidFill>
                <a:cs typeface="Arial"/>
              </a:rPr>
              <a:t> </a:t>
            </a:r>
            <a:r>
              <a:rPr lang="en-AU" sz="1600" dirty="0">
                <a:cs typeface="Arial"/>
              </a:rPr>
              <a:t>that modifies a noun or pronoun </a:t>
            </a:r>
            <a:r>
              <a:rPr lang="en-AU" sz="1600" b="1" dirty="0">
                <a:solidFill>
                  <a:schemeClr val="tx2"/>
                </a:solidFill>
                <a:latin typeface="Arial" panose="020B0604020202020204" pitchFamily="34" charset="0"/>
                <a:cs typeface="Arial"/>
              </a:rPr>
              <a:t>(‘Jennifer Wong’)</a:t>
            </a:r>
            <a:r>
              <a:rPr lang="en-AU" sz="1600" dirty="0">
                <a:cs typeface="Arial"/>
              </a:rPr>
              <a:t>.</a:t>
            </a:r>
          </a:p>
          <a:p>
            <a:r>
              <a:rPr lang="en-AU" sz="1600" b="1" dirty="0">
                <a:solidFill>
                  <a:schemeClr val="tx2"/>
                </a:solidFill>
                <a:latin typeface="Arial" panose="020B0604020202020204" pitchFamily="34" charset="0"/>
                <a:cs typeface="Arial"/>
              </a:rPr>
              <a:t>‘When I was in hospital for depression, they managed it.’</a:t>
            </a:r>
          </a:p>
          <a:p>
            <a:pPr marL="285750" indent="-285750">
              <a:buFont typeface="Arial" panose="020B0604020202020204" pitchFamily="34" charset="0"/>
              <a:buChar char="•"/>
            </a:pPr>
            <a:r>
              <a:rPr lang="en-AU" sz="1600" b="1" dirty="0">
                <a:latin typeface="Arial" panose="020B0604020202020204" pitchFamily="34" charset="0"/>
                <a:cs typeface="Arial"/>
              </a:rPr>
              <a:t>Adverbial clause</a:t>
            </a:r>
            <a:r>
              <a:rPr lang="en-AU" sz="1600" dirty="0">
                <a:cs typeface="Arial"/>
              </a:rPr>
              <a:t>: a dependent clause </a:t>
            </a:r>
            <a:r>
              <a:rPr lang="en-AU" sz="1600" b="1" dirty="0">
                <a:solidFill>
                  <a:schemeClr val="tx2"/>
                </a:solidFill>
                <a:latin typeface="Arial" panose="020B0604020202020204" pitchFamily="34" charset="0"/>
                <a:cs typeface="Arial"/>
              </a:rPr>
              <a:t>(‘When I was in hospital for depression’) </a:t>
            </a:r>
            <a:r>
              <a:rPr lang="en-AU" sz="1600" dirty="0">
                <a:cs typeface="Arial"/>
              </a:rPr>
              <a:t>that modifies a verb, adjective or another adverb </a:t>
            </a:r>
            <a:r>
              <a:rPr lang="en-AU" sz="1600" b="1" dirty="0">
                <a:latin typeface="Arial" panose="020B0604020202020204" pitchFamily="34" charset="0"/>
                <a:cs typeface="Arial"/>
              </a:rPr>
              <a:t>(‘they </a:t>
            </a:r>
            <a:r>
              <a:rPr lang="en-AU" sz="1600" b="1" dirty="0">
                <a:solidFill>
                  <a:schemeClr val="tx2"/>
                </a:solidFill>
                <a:latin typeface="Arial" panose="020B0604020202020204" pitchFamily="34" charset="0"/>
                <a:cs typeface="Arial"/>
              </a:rPr>
              <a:t>managed</a:t>
            </a:r>
            <a:r>
              <a:rPr lang="en-AU" sz="1600" b="1" dirty="0">
                <a:latin typeface="Arial" panose="020B0604020202020204" pitchFamily="34" charset="0"/>
                <a:cs typeface="Arial"/>
              </a:rPr>
              <a:t> it’)</a:t>
            </a:r>
            <a:r>
              <a:rPr lang="en-AU" sz="1600" dirty="0">
                <a:cs typeface="Arial"/>
              </a:rPr>
              <a:t>.</a:t>
            </a:r>
          </a:p>
          <a:p>
            <a:r>
              <a:rPr lang="en-AU" sz="1600" b="1" dirty="0">
                <a:solidFill>
                  <a:schemeClr val="tx2"/>
                </a:solidFill>
                <a:latin typeface="Arial" panose="020B0604020202020204" pitchFamily="34" charset="0"/>
                <a:cs typeface="Arial"/>
              </a:rPr>
              <a:t>Your turn</a:t>
            </a:r>
          </a:p>
          <a:p>
            <a:pPr marL="342900" indent="-342900">
              <a:buFont typeface="+mj-lt"/>
              <a:buAutoNum type="arabicPeriod"/>
            </a:pPr>
            <a:r>
              <a:rPr lang="en-AU" sz="1600" dirty="0">
                <a:cs typeface="Arial"/>
              </a:rPr>
              <a:t>Can you find an example of a sentence with either an adjectival or adverbial clause in the transcript of the podcast? Which is it? Adjectival or adverbial clause? How do you know?</a:t>
            </a:r>
          </a:p>
          <a:p>
            <a:pPr marL="342900" indent="-342900">
              <a:buFont typeface="+mj-lt"/>
              <a:buAutoNum type="arabicPeriod"/>
            </a:pPr>
            <a:r>
              <a:rPr lang="en-AU" sz="1600" dirty="0">
                <a:cs typeface="Arial"/>
              </a:rPr>
              <a:t>As a host, write one sentence with an adjectival clause introducing your guest’s qualifications and one sentence with an adverbial clause indicating the timing of the interview.</a:t>
            </a: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ea typeface="Calibri"/>
                <a:cs typeface="Arial"/>
              </a:rPr>
              <a:t>Grammar in context 3 – elaborating on information</a:t>
            </a:r>
            <a:endParaRPr lang="en-AU" dirty="0">
              <a:effectLst/>
              <a:ea typeface="Calibri"/>
              <a:cs typeface="Arial"/>
            </a:endParaRPr>
          </a:p>
        </p:txBody>
      </p:sp>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cs typeface="Arial"/>
              </a:rPr>
              <a:t>Adjectival and adverbial clauses</a:t>
            </a:r>
            <a:endParaRPr lang="en-US" dirty="0">
              <a:cs typeface="Arial"/>
            </a:endParaRPr>
          </a:p>
        </p:txBody>
      </p:sp>
    </p:spTree>
    <p:extLst>
      <p:ext uri="{BB962C8B-B14F-4D97-AF65-F5344CB8AC3E}">
        <p14:creationId xmlns:p14="http://schemas.microsoft.com/office/powerpoint/2010/main" val="324325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13</a:t>
            </a:fld>
            <a:endParaRPr kumimoji="0" lang="en-AU" sz="1200" b="0" i="0" u="none" strike="noStrike" kern="1200" cap="none" spc="0" normalizeH="0" baseline="0" noProof="0">
              <a:ln>
                <a:noFill/>
              </a:ln>
              <a:solidFill>
                <a:srgbClr val="22272B"/>
              </a:solidFill>
              <a:effectLst/>
              <a:uLnTx/>
              <a:uFillTx/>
              <a:ea typeface="+mn-ea"/>
              <a:cs typeface="+mn-cs"/>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620000"/>
            <a:ext cx="11484000" cy="3155672"/>
          </a:xfrm>
        </p:spPr>
        <p:txBody>
          <a:bodyPr vert="horz" wrap="square" lIns="0" tIns="0" rIns="0" bIns="0" rtlCol="0" anchor="t">
            <a:spAutoFit/>
          </a:bodyPr>
          <a:lstStyle/>
          <a:p>
            <a:r>
              <a:rPr lang="en-AU" sz="1600" b="1" dirty="0">
                <a:solidFill>
                  <a:schemeClr val="tx2"/>
                </a:solidFill>
                <a:latin typeface="Arial" panose="020B0604020202020204" pitchFamily="34" charset="0"/>
                <a:cs typeface="Arial"/>
              </a:rPr>
              <a:t>Jennifer: ‘It’s pretty likely that we’ll have either a direct or indirect experience with depression.’</a:t>
            </a:r>
          </a:p>
          <a:p>
            <a:pPr marL="285750" indent="-285750">
              <a:buFont typeface="Arial" panose="020B0604020202020204" pitchFamily="34" charset="0"/>
              <a:buChar char="•"/>
            </a:pPr>
            <a:r>
              <a:rPr lang="en-AU" sz="1600" b="1" dirty="0">
                <a:latin typeface="Arial" panose="020B0604020202020204" pitchFamily="34" charset="0"/>
                <a:cs typeface="Arial"/>
              </a:rPr>
              <a:t>Agreement</a:t>
            </a:r>
            <a:r>
              <a:rPr lang="en-AU" sz="1600" dirty="0">
                <a:cs typeface="Arial"/>
              </a:rPr>
              <a:t>: ensuring parts of a sentence match in number and person. In this example the subject </a:t>
            </a:r>
            <a:r>
              <a:rPr lang="en-AU" sz="1600" b="1" dirty="0">
                <a:solidFill>
                  <a:schemeClr val="tx2"/>
                </a:solidFill>
                <a:latin typeface="Arial" panose="020B0604020202020204" pitchFamily="34" charset="0"/>
                <a:cs typeface="Arial"/>
              </a:rPr>
              <a:t>(‘we’) </a:t>
            </a:r>
            <a:r>
              <a:rPr lang="en-AU" sz="1600" dirty="0">
                <a:cs typeface="Arial"/>
              </a:rPr>
              <a:t>and the verb </a:t>
            </a:r>
            <a:r>
              <a:rPr lang="en-AU" sz="1600" dirty="0">
                <a:solidFill>
                  <a:schemeClr val="tx2"/>
                </a:solidFill>
                <a:latin typeface="Arial" panose="020B0604020202020204" pitchFamily="34" charset="0"/>
                <a:cs typeface="Arial"/>
              </a:rPr>
              <a:t>(‘will have’)</a:t>
            </a:r>
            <a:r>
              <a:rPr lang="en-AU" sz="1600" dirty="0">
                <a:latin typeface="Arial" panose="020B0604020202020204" pitchFamily="34" charset="0"/>
                <a:cs typeface="Arial"/>
              </a:rPr>
              <a:t> </a:t>
            </a:r>
            <a:r>
              <a:rPr lang="en-AU" sz="1600" dirty="0">
                <a:cs typeface="Arial"/>
              </a:rPr>
              <a:t>match in number (plural) and person (first person).</a:t>
            </a:r>
          </a:p>
          <a:p>
            <a:r>
              <a:rPr lang="en-AU" sz="1600" b="1" dirty="0">
                <a:solidFill>
                  <a:schemeClr val="tx2"/>
                </a:solidFill>
                <a:latin typeface="Arial" panose="020B0604020202020204" pitchFamily="34" charset="0"/>
                <a:cs typeface="Arial"/>
              </a:rPr>
              <a:t>Your turn</a:t>
            </a:r>
          </a:p>
          <a:p>
            <a:pPr marL="342900" indent="-342900">
              <a:buFont typeface="+mj-lt"/>
              <a:buAutoNum type="arabicPeriod"/>
            </a:pPr>
            <a:r>
              <a:rPr lang="en-AU" sz="1600" dirty="0">
                <a:cs typeface="Arial"/>
              </a:rPr>
              <a:t>Can you find an example of another sentence with agreement in the transcript of the podcast?</a:t>
            </a:r>
          </a:p>
          <a:p>
            <a:pPr marL="342900" indent="-342900">
              <a:buFont typeface="+mj-lt"/>
              <a:buAutoNum type="arabicPeriod"/>
            </a:pPr>
            <a:r>
              <a:rPr lang="en-AU" sz="1600" dirty="0">
                <a:cs typeface="Arial"/>
              </a:rPr>
              <a:t>As a guest, write 3 sentences about your experience that show subject – verb agreement and use different prepositions.</a:t>
            </a: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ea typeface="Calibri"/>
                <a:cs typeface="Arial"/>
              </a:rPr>
              <a:t>Grammar in context 4 – making sure meaning is clear</a:t>
            </a:r>
            <a:endParaRPr lang="en-AU" dirty="0">
              <a:effectLst/>
              <a:ea typeface="Calibri"/>
              <a:cs typeface="Arial"/>
            </a:endParaRPr>
          </a:p>
        </p:txBody>
      </p:sp>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cs typeface="Arial"/>
              </a:rPr>
              <a:t>Agreement</a:t>
            </a:r>
            <a:endParaRPr lang="en-US" dirty="0">
              <a:cs typeface="Arial"/>
            </a:endParaRPr>
          </a:p>
        </p:txBody>
      </p:sp>
    </p:spTree>
    <p:extLst>
      <p:ext uri="{BB962C8B-B14F-4D97-AF65-F5344CB8AC3E}">
        <p14:creationId xmlns:p14="http://schemas.microsoft.com/office/powerpoint/2010/main" val="269364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14</a:t>
            </a:fld>
            <a:endParaRPr kumimoji="0" lang="en-AU" sz="1200" b="0" i="0" u="none" strike="noStrike" kern="1200" cap="none" spc="0" normalizeH="0" baseline="0" noProof="0">
              <a:ln>
                <a:noFill/>
              </a:ln>
              <a:solidFill>
                <a:srgbClr val="22272B"/>
              </a:solidFill>
              <a:effectLst/>
              <a:uLnTx/>
              <a:uFillTx/>
              <a:ea typeface="+mn-ea"/>
              <a:cs typeface="+mn-cs"/>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49570" y="1548124"/>
            <a:ext cx="11492860" cy="3678892"/>
          </a:xfrm>
        </p:spPr>
        <p:txBody>
          <a:bodyPr vert="horz" wrap="square" lIns="0" tIns="0" rIns="0" bIns="0" rtlCol="0" anchor="t">
            <a:spAutoFit/>
          </a:bodyPr>
          <a:lstStyle/>
          <a:p>
            <a:r>
              <a:rPr lang="en-AU" sz="1600" b="1" dirty="0">
                <a:solidFill>
                  <a:schemeClr val="tx2"/>
                </a:solidFill>
                <a:latin typeface="Arial" panose="020B0604020202020204" pitchFamily="34" charset="0"/>
                <a:cs typeface="Arial"/>
              </a:rPr>
              <a:t>Host: ‘She’s also the presenter of the TV series Chopsticks or Fork and has worked on many other exciting projects.’</a:t>
            </a:r>
          </a:p>
          <a:p>
            <a:pPr marL="285750" indent="-285750">
              <a:buFont typeface="Arial" panose="020B0604020202020204" pitchFamily="34" charset="0"/>
              <a:buChar char="•"/>
            </a:pPr>
            <a:r>
              <a:rPr lang="en-AU" sz="1600" b="1" dirty="0">
                <a:latin typeface="Arial" panose="020B0604020202020204" pitchFamily="34" charset="0"/>
                <a:cs typeface="Arial"/>
              </a:rPr>
              <a:t>Articles</a:t>
            </a:r>
            <a:r>
              <a:rPr lang="en-AU" sz="1600" dirty="0">
                <a:cs typeface="Arial"/>
              </a:rPr>
              <a:t>: words (a, an, the) that define a noun as specific or unspecific. In this example, the article </a:t>
            </a:r>
            <a:r>
              <a:rPr lang="en-AU" sz="1600" b="1" dirty="0">
                <a:solidFill>
                  <a:schemeClr val="tx2"/>
                </a:solidFill>
                <a:latin typeface="Arial" panose="020B0604020202020204" pitchFamily="34" charset="0"/>
                <a:cs typeface="Arial"/>
              </a:rPr>
              <a:t>(‘the’) </a:t>
            </a:r>
            <a:r>
              <a:rPr lang="en-AU" sz="1600" dirty="0">
                <a:cs typeface="Arial"/>
              </a:rPr>
              <a:t>defines the noun </a:t>
            </a:r>
            <a:r>
              <a:rPr lang="en-AU" sz="1600" b="1" dirty="0">
                <a:solidFill>
                  <a:schemeClr val="tx2"/>
                </a:solidFill>
                <a:latin typeface="Arial" panose="020B0604020202020204" pitchFamily="34" charset="0"/>
                <a:cs typeface="Arial"/>
              </a:rPr>
              <a:t>(‘presenter’) </a:t>
            </a:r>
            <a:r>
              <a:rPr lang="en-AU" sz="1600" dirty="0">
                <a:cs typeface="Arial"/>
              </a:rPr>
              <a:t>as </a:t>
            </a:r>
            <a:r>
              <a:rPr lang="en-AU" sz="1600" b="1" dirty="0">
                <a:latin typeface="Arial" panose="020B0604020202020204" pitchFamily="34" charset="0"/>
                <a:cs typeface="Arial"/>
              </a:rPr>
              <a:t>specific</a:t>
            </a:r>
            <a:r>
              <a:rPr lang="en-AU" sz="1600" dirty="0">
                <a:cs typeface="Arial"/>
              </a:rPr>
              <a:t>.</a:t>
            </a:r>
          </a:p>
          <a:p>
            <a:pPr marL="285750" indent="-285750">
              <a:buFont typeface="Arial" panose="020B0604020202020204" pitchFamily="34" charset="0"/>
              <a:buChar char="•"/>
            </a:pPr>
            <a:r>
              <a:rPr lang="en-AU" sz="1600" b="1" dirty="0">
                <a:latin typeface="Arial" panose="020B0604020202020204" pitchFamily="34" charset="0"/>
                <a:cs typeface="Arial"/>
              </a:rPr>
              <a:t>Conjunctions</a:t>
            </a:r>
            <a:r>
              <a:rPr lang="en-AU" sz="1600" dirty="0">
                <a:cs typeface="Arial"/>
              </a:rPr>
              <a:t>: words that connect clauses or sentences (for example </a:t>
            </a:r>
            <a:r>
              <a:rPr lang="en-AU" sz="1600" b="1" dirty="0">
                <a:solidFill>
                  <a:schemeClr val="tx2"/>
                </a:solidFill>
                <a:latin typeface="Arial" panose="020B0604020202020204" pitchFamily="34" charset="0"/>
                <a:cs typeface="Arial"/>
              </a:rPr>
              <a:t>‘and’</a:t>
            </a:r>
            <a:r>
              <a:rPr lang="en-AU" sz="1600" b="1" dirty="0">
                <a:cs typeface="Arial"/>
              </a:rPr>
              <a:t>, </a:t>
            </a:r>
            <a:r>
              <a:rPr lang="en-AU" sz="1600" dirty="0">
                <a:cs typeface="Arial"/>
              </a:rPr>
              <a:t>but, or).</a:t>
            </a:r>
          </a:p>
          <a:p>
            <a:r>
              <a:rPr lang="en-AU" sz="1600" b="1" dirty="0">
                <a:solidFill>
                  <a:schemeClr val="tx2"/>
                </a:solidFill>
                <a:latin typeface="Arial" panose="020B0604020202020204" pitchFamily="34" charset="0"/>
                <a:cs typeface="Arial"/>
              </a:rPr>
              <a:t>Your turn</a:t>
            </a:r>
          </a:p>
          <a:p>
            <a:pPr marL="342900" indent="-342900">
              <a:buFont typeface="+mj-lt"/>
              <a:buAutoNum type="arabicPeriod"/>
            </a:pPr>
            <a:r>
              <a:rPr lang="en-AU" sz="1600" dirty="0">
                <a:cs typeface="Arial"/>
              </a:rPr>
              <a:t>Can you find an example of a sentence with an article and another with a conjunction in the transcript of the podcast?</a:t>
            </a:r>
          </a:p>
          <a:p>
            <a:pPr marL="342900" indent="-342900">
              <a:buFont typeface="+mj-lt"/>
              <a:buAutoNum type="arabicPeriod"/>
            </a:pPr>
            <a:r>
              <a:rPr lang="en-AU" sz="1600" dirty="0">
                <a:cs typeface="Arial"/>
              </a:rPr>
              <a:t>As a host, write 3 sentences introducing the podcast topic using articles and conjunctions correctly to be clear and precise about what you are explaining.</a:t>
            </a: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ea typeface="Calibri"/>
                <a:cs typeface="Arial"/>
              </a:rPr>
              <a:t>Grammar in context 5 – defining and connecting with precision</a:t>
            </a:r>
            <a:endParaRPr lang="en-AU" dirty="0">
              <a:effectLst/>
              <a:ea typeface="Calibri"/>
              <a:cs typeface="Arial"/>
            </a:endParaRPr>
          </a:p>
        </p:txBody>
      </p:sp>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cs typeface="Arial"/>
              </a:rPr>
              <a:t>Articles and conjunctions</a:t>
            </a:r>
            <a:endParaRPr lang="en-US" dirty="0">
              <a:cs typeface="Arial"/>
            </a:endParaRPr>
          </a:p>
        </p:txBody>
      </p:sp>
    </p:spTree>
    <p:extLst>
      <p:ext uri="{BB962C8B-B14F-4D97-AF65-F5344CB8AC3E}">
        <p14:creationId xmlns:p14="http://schemas.microsoft.com/office/powerpoint/2010/main" val="335471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15</a:t>
            </a:fld>
            <a:endParaRPr kumimoji="0" lang="en-AU" sz="1200" b="0" i="0" u="none" strike="noStrike" kern="1200" cap="none" spc="0" normalizeH="0" baseline="0" noProof="0">
              <a:ln>
                <a:noFill/>
              </a:ln>
              <a:solidFill>
                <a:srgbClr val="22272B"/>
              </a:solidFill>
              <a:effectLst/>
              <a:uLnTx/>
              <a:uFillTx/>
              <a:ea typeface="+mn-ea"/>
              <a:cs typeface="+mn-cs"/>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620000"/>
            <a:ext cx="11484000" cy="3525004"/>
          </a:xfrm>
        </p:spPr>
        <p:txBody>
          <a:bodyPr vert="horz" wrap="square" lIns="0" tIns="0" rIns="0" bIns="0" rtlCol="0" anchor="t">
            <a:spAutoFit/>
          </a:bodyPr>
          <a:lstStyle/>
          <a:p>
            <a:r>
              <a:rPr lang="en-AU" sz="1600" b="1" dirty="0">
                <a:solidFill>
                  <a:schemeClr val="tx2"/>
                </a:solidFill>
                <a:latin typeface="Arial" panose="020B0604020202020204" pitchFamily="34" charset="0"/>
                <a:cs typeface="Arial"/>
              </a:rPr>
              <a:t>Host: ‘Our guest today is Jennifer Wong, a talented writer whose work has appeared in many places like ABC Every Day and The Guardian.’</a:t>
            </a:r>
          </a:p>
          <a:p>
            <a:pPr marL="285750" indent="-285750">
              <a:buFont typeface="Arial" panose="020B0604020202020204" pitchFamily="34" charset="0"/>
              <a:buChar char="•"/>
            </a:pPr>
            <a:r>
              <a:rPr lang="en-AU" sz="1600" b="1" dirty="0">
                <a:latin typeface="Arial" panose="020B0604020202020204" pitchFamily="34" charset="0"/>
                <a:cs typeface="Arial"/>
              </a:rPr>
              <a:t>Elaborated noun groups: </a:t>
            </a:r>
            <a:r>
              <a:rPr lang="en-AU" sz="1600" dirty="0">
                <a:cs typeface="Arial"/>
              </a:rPr>
              <a:t>groups of words that expand a noun by adding descriptive details. In this example the elaborated noun group </a:t>
            </a:r>
            <a:r>
              <a:rPr lang="en-AU" sz="1600" b="1" dirty="0">
                <a:solidFill>
                  <a:schemeClr val="tx2"/>
                </a:solidFill>
                <a:latin typeface="Arial" panose="020B0604020202020204" pitchFamily="34" charset="0"/>
                <a:cs typeface="Arial"/>
              </a:rPr>
              <a:t>‘a talented writer whose work has appeared in many places like ABC Every Day and The Guardian’</a:t>
            </a:r>
            <a:r>
              <a:rPr lang="en-AU" sz="1600" dirty="0">
                <a:solidFill>
                  <a:schemeClr val="tx2"/>
                </a:solidFill>
                <a:cs typeface="Arial"/>
              </a:rPr>
              <a:t> </a:t>
            </a:r>
            <a:r>
              <a:rPr lang="en-AU" sz="1600" dirty="0">
                <a:cs typeface="Arial"/>
              </a:rPr>
              <a:t>adds descriptive details to the noun </a:t>
            </a:r>
            <a:r>
              <a:rPr lang="en-AU" sz="1600" b="1" dirty="0">
                <a:solidFill>
                  <a:schemeClr val="tx2"/>
                </a:solidFill>
                <a:latin typeface="Arial" panose="020B0604020202020204" pitchFamily="34" charset="0"/>
                <a:cs typeface="Arial"/>
              </a:rPr>
              <a:t>‘Jennifer Wong’</a:t>
            </a:r>
            <a:r>
              <a:rPr lang="en-AU" sz="1600" dirty="0">
                <a:cs typeface="Arial"/>
              </a:rPr>
              <a:t>.</a:t>
            </a:r>
          </a:p>
          <a:p>
            <a:r>
              <a:rPr lang="en-AU" sz="1600" b="1" dirty="0">
                <a:solidFill>
                  <a:schemeClr val="tx2"/>
                </a:solidFill>
                <a:latin typeface="Arial" panose="020B0604020202020204" pitchFamily="34" charset="0"/>
                <a:cs typeface="Arial"/>
              </a:rPr>
              <a:t>Your turn</a:t>
            </a:r>
          </a:p>
          <a:p>
            <a:pPr marL="342900" indent="-342900">
              <a:buFont typeface="+mj-lt"/>
              <a:buAutoNum type="arabicPeriod"/>
            </a:pPr>
            <a:r>
              <a:rPr lang="en-AU" sz="1600" dirty="0">
                <a:cs typeface="Arial"/>
              </a:rPr>
              <a:t>Can you find an example of another sentence with an elaborated noun group in the transcript of the podcast?</a:t>
            </a:r>
          </a:p>
          <a:p>
            <a:pPr marL="342900" indent="-342900">
              <a:buFont typeface="+mj-lt"/>
              <a:buAutoNum type="arabicPeriod"/>
            </a:pPr>
            <a:r>
              <a:rPr lang="en-AU" sz="1600" dirty="0">
                <a:cs typeface="Arial"/>
              </a:rPr>
              <a:t>As a guest, write 2 sentences describing a fictional project you worked on using elaborated noun groups.</a:t>
            </a: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a:xfrm>
            <a:off x="360000" y="982520"/>
            <a:ext cx="10333400" cy="310015"/>
          </a:xfrm>
        </p:spPr>
        <p:txBody>
          <a:bodyPr anchor="b">
            <a:noAutofit/>
          </a:bodyPr>
          <a:lstStyle/>
          <a:p>
            <a:pPr>
              <a:spcBef>
                <a:spcPts val="1200"/>
              </a:spcBef>
              <a:spcAft>
                <a:spcPts val="600"/>
              </a:spcAft>
            </a:pPr>
            <a:r>
              <a:rPr lang="en-AU" dirty="0">
                <a:ea typeface="Calibri"/>
                <a:cs typeface="Arial"/>
              </a:rPr>
              <a:t>Grammar in context 6 – being more informative with noun groups</a:t>
            </a:r>
            <a:endParaRPr lang="en-AU" dirty="0">
              <a:effectLst/>
              <a:ea typeface="Calibri"/>
              <a:cs typeface="Arial"/>
            </a:endParaRPr>
          </a:p>
        </p:txBody>
      </p:sp>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cs typeface="Arial"/>
              </a:rPr>
              <a:t>Elaborated noun groups</a:t>
            </a:r>
            <a:endParaRPr lang="en-US" dirty="0">
              <a:cs typeface="Arial"/>
            </a:endParaRPr>
          </a:p>
        </p:txBody>
      </p:sp>
    </p:spTree>
    <p:extLst>
      <p:ext uri="{BB962C8B-B14F-4D97-AF65-F5344CB8AC3E}">
        <p14:creationId xmlns:p14="http://schemas.microsoft.com/office/powerpoint/2010/main" val="75490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16</a:t>
            </a:fld>
            <a:endParaRPr kumimoji="0" lang="en-AU" sz="1200" b="0" i="0" u="none" strike="noStrike" kern="1200" cap="none" spc="0" normalizeH="0" baseline="0" noProof="0">
              <a:ln>
                <a:noFill/>
              </a:ln>
              <a:solidFill>
                <a:srgbClr val="22272B"/>
              </a:solidFill>
              <a:effectLst/>
              <a:uLnTx/>
              <a:uFillTx/>
              <a:ea typeface="+mn-ea"/>
              <a:cs typeface="+mn-cs"/>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620000"/>
            <a:ext cx="11484000" cy="4535024"/>
          </a:xfrm>
        </p:spPr>
        <p:txBody>
          <a:bodyPr vert="horz" wrap="square" lIns="0" tIns="0" rIns="0" bIns="0" rtlCol="0" anchor="t">
            <a:spAutoFit/>
          </a:bodyPr>
          <a:lstStyle/>
          <a:p>
            <a:r>
              <a:rPr lang="en-AU" sz="1600" b="1" dirty="0">
                <a:solidFill>
                  <a:schemeClr val="tx2"/>
                </a:solidFill>
                <a:latin typeface="Arial" panose="020B0604020202020204" pitchFamily="34" charset="0"/>
                <a:cs typeface="Arial"/>
              </a:rPr>
              <a:t>Jennifer: ‘I guess … It’s pretty likely that … things that may, or may not, help with depression.’</a:t>
            </a:r>
          </a:p>
          <a:p>
            <a:pPr marL="285750" indent="-285750">
              <a:buFont typeface="Arial" panose="020B0604020202020204" pitchFamily="34" charset="0"/>
              <a:buChar char="•"/>
            </a:pPr>
            <a:r>
              <a:rPr lang="en-AU" sz="1600" b="1" dirty="0">
                <a:latin typeface="Arial" panose="020B0604020202020204" pitchFamily="34" charset="0"/>
                <a:cs typeface="Arial"/>
              </a:rPr>
              <a:t>Modality can help a writer or speaker express many attitudes: </a:t>
            </a:r>
            <a:r>
              <a:rPr lang="en-AU" sz="1600" dirty="0">
                <a:cs typeface="Arial"/>
              </a:rPr>
              <a:t>likelihood, possibility, certainty, ability, permission or obligation</a:t>
            </a:r>
          </a:p>
          <a:p>
            <a:pPr marL="285750" indent="-285750">
              <a:buFont typeface="Arial" panose="020B0604020202020204" pitchFamily="34" charset="0"/>
              <a:buChar char="•"/>
            </a:pPr>
            <a:r>
              <a:rPr lang="en-AU" sz="1600" b="1" dirty="0">
                <a:latin typeface="Arial" panose="020B0604020202020204" pitchFamily="34" charset="0"/>
                <a:cs typeface="Arial"/>
              </a:rPr>
              <a:t>People speaking about complex topics often do not want to sound too certain of themselves or arrogant:</a:t>
            </a:r>
            <a:r>
              <a:rPr lang="en-AU" sz="1600" dirty="0">
                <a:cs typeface="Arial"/>
              </a:rPr>
              <a:t> modality expressing an attitude of possibility and humility shows that someone has an open mind.</a:t>
            </a:r>
          </a:p>
          <a:p>
            <a:pPr marL="285750" indent="-285750">
              <a:buFont typeface="Arial" panose="020B0604020202020204" pitchFamily="34" charset="0"/>
              <a:buChar char="•"/>
            </a:pPr>
            <a:r>
              <a:rPr lang="en-AU" sz="1600" b="1" dirty="0">
                <a:latin typeface="Arial" panose="020B0604020202020204" pitchFamily="34" charset="0"/>
                <a:cs typeface="Arial"/>
              </a:rPr>
              <a:t>This kind of modality can take the form of:</a:t>
            </a:r>
          </a:p>
          <a:p>
            <a:pPr marL="645750" lvl="4" indent="-285750">
              <a:buFont typeface="Helvetica" pitchFamily="2" charset="0"/>
              <a:buChar char="–"/>
            </a:pPr>
            <a:r>
              <a:rPr lang="en-AU" sz="1600" dirty="0">
                <a:cs typeface="Arial"/>
              </a:rPr>
              <a:t>verb choices (‘I guess’ instead of ‘I know’)  </a:t>
            </a:r>
          </a:p>
          <a:p>
            <a:pPr marL="645750" lvl="4" indent="-285750">
              <a:buFont typeface="Helvetica" pitchFamily="2" charset="0"/>
              <a:buChar char="–"/>
            </a:pPr>
            <a:r>
              <a:rPr lang="en-AU" sz="1600" dirty="0">
                <a:cs typeface="Arial"/>
              </a:rPr>
              <a:t>expressions with different adverbs (‘It’s pretty likely that’ instead of ‘It’s definitely’)</a:t>
            </a:r>
          </a:p>
          <a:p>
            <a:pPr marL="645750" lvl="4" indent="-285750">
              <a:buFont typeface="Helvetica" pitchFamily="2" charset="0"/>
              <a:buChar char="–"/>
            </a:pPr>
            <a:r>
              <a:rPr lang="en-AU" sz="1600" dirty="0">
                <a:cs typeface="Arial"/>
              </a:rPr>
              <a:t>modal verbs such as ‘may’ or ‘must’ that come before the main verb (‘that may help’).</a:t>
            </a:r>
          </a:p>
          <a:p>
            <a:endParaRPr lang="en-AU" dirty="0">
              <a:latin typeface="Arial" panose="020B0604020202020204" pitchFamily="34" charset="0"/>
              <a:cs typeface="Arial"/>
            </a:endParaRP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ea typeface="Calibri"/>
                <a:cs typeface="Arial"/>
              </a:rPr>
              <a:t>Grammar in context 7a – expressing possibility, humility and hesitation</a:t>
            </a:r>
            <a:endParaRPr lang="en-AU" dirty="0">
              <a:effectLst/>
              <a:ea typeface="Calibri"/>
              <a:cs typeface="Arial"/>
            </a:endParaRPr>
          </a:p>
        </p:txBody>
      </p:sp>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cs typeface="Arial"/>
              </a:rPr>
              <a:t>Modality – student resource</a:t>
            </a:r>
            <a:endParaRPr lang="en-US" dirty="0">
              <a:cs typeface="Arial"/>
            </a:endParaRPr>
          </a:p>
        </p:txBody>
      </p:sp>
    </p:spTree>
    <p:extLst>
      <p:ext uri="{BB962C8B-B14F-4D97-AF65-F5344CB8AC3E}">
        <p14:creationId xmlns:p14="http://schemas.microsoft.com/office/powerpoint/2010/main" val="372780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17</a:t>
            </a:fld>
            <a:endParaRPr kumimoji="0" lang="en-AU" sz="1200" b="0" i="0" u="none" strike="noStrike" kern="1200" cap="none" spc="0" normalizeH="0" baseline="0" noProof="0" dirty="0">
              <a:ln>
                <a:noFill/>
              </a:ln>
              <a:solidFill>
                <a:srgbClr val="22272B"/>
              </a:solidFill>
              <a:effectLst/>
              <a:uLnTx/>
              <a:uFillTx/>
              <a:ea typeface="+mn-ea"/>
              <a:cs typeface="+mn-cs"/>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620000"/>
            <a:ext cx="11484000" cy="3525004"/>
          </a:xfrm>
        </p:spPr>
        <p:txBody>
          <a:bodyPr vert="horz" wrap="square" lIns="0" tIns="0" rIns="0" bIns="0" rtlCol="0" anchor="t">
            <a:spAutoFit/>
          </a:bodyPr>
          <a:lstStyle/>
          <a:p>
            <a:r>
              <a:rPr lang="en-AU" sz="1600" b="1" dirty="0">
                <a:solidFill>
                  <a:schemeClr val="tx2"/>
                </a:solidFill>
                <a:latin typeface="Arial" panose="020B0604020202020204" pitchFamily="34" charset="0"/>
                <a:cs typeface="Arial"/>
              </a:rPr>
              <a:t>Jennifer: ‘I guess … It’s pretty likely that … things that may, or may not, help with depression.’</a:t>
            </a:r>
          </a:p>
          <a:p>
            <a:r>
              <a:rPr lang="en-AU" sz="1600" b="1" dirty="0">
                <a:solidFill>
                  <a:schemeClr val="tx2"/>
                </a:solidFill>
                <a:latin typeface="Arial" panose="020B0604020202020204" pitchFamily="34" charset="0"/>
                <a:cs typeface="Arial"/>
              </a:rPr>
              <a:t>Your turn</a:t>
            </a:r>
          </a:p>
          <a:p>
            <a:pPr marL="342900" indent="-342900">
              <a:buFont typeface="+mj-lt"/>
              <a:buAutoNum type="arabicPeriod"/>
            </a:pPr>
            <a:r>
              <a:rPr lang="en-AU" sz="1600" dirty="0">
                <a:cs typeface="Arial"/>
              </a:rPr>
              <a:t>Jennifer’s answers often show that she has an attitude of possibility and humility to her subject matter, rather than arrogance and certainty. We have given you 3 examples of her use of language in red at top of the slide. How many more expressions like this can you find in the transcript?</a:t>
            </a:r>
          </a:p>
          <a:p>
            <a:pPr marL="342900" indent="-342900">
              <a:buFont typeface="+mj-lt"/>
              <a:buAutoNum type="arabicPeriod"/>
            </a:pPr>
            <a:r>
              <a:rPr lang="en-AU" sz="1600" dirty="0">
                <a:cs typeface="Arial"/>
              </a:rPr>
              <a:t>For each example you find, write next to it if the modality is created by the choice of verb, a different expression or a modal verb.</a:t>
            </a:r>
          </a:p>
          <a:p>
            <a:pPr marL="342900" indent="-342900">
              <a:buFont typeface="+mj-lt"/>
              <a:buAutoNum type="arabicPeriod"/>
            </a:pPr>
            <a:r>
              <a:rPr lang="en-AU" sz="1600" dirty="0">
                <a:cs typeface="Arial"/>
              </a:rPr>
              <a:t>As a guest, write 2 sentences expressing possibility, humility and hesitancy about a project you have been working on.</a:t>
            </a: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ea typeface="Calibri"/>
                <a:cs typeface="Arial"/>
              </a:rPr>
              <a:t>Grammar in context 7b – expressing possibility, humility and hesitation</a:t>
            </a:r>
            <a:endParaRPr lang="en-AU" dirty="0">
              <a:effectLst/>
              <a:ea typeface="Calibri"/>
              <a:cs typeface="Arial"/>
            </a:endParaRPr>
          </a:p>
        </p:txBody>
      </p:sp>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cs typeface="Arial"/>
              </a:rPr>
              <a:t>Modality – student activity</a:t>
            </a:r>
            <a:br>
              <a:rPr lang="en-AU" dirty="0"/>
            </a:br>
            <a:endParaRPr lang="en-US" dirty="0">
              <a:cs typeface="Arial"/>
            </a:endParaRPr>
          </a:p>
        </p:txBody>
      </p:sp>
    </p:spTree>
    <p:extLst>
      <p:ext uri="{BB962C8B-B14F-4D97-AF65-F5344CB8AC3E}">
        <p14:creationId xmlns:p14="http://schemas.microsoft.com/office/powerpoint/2010/main" val="140175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291604"/>
            <a:ext cx="11484000" cy="2927351"/>
          </a:xfrm>
        </p:spPr>
        <p:txBody>
          <a:bodyPr vert="horz" lIns="0" tIns="0" rIns="0" bIns="0" rtlCol="0" anchor="t">
            <a:noAutofit/>
          </a:bodyPr>
          <a:lstStyle/>
          <a:p>
            <a:r>
              <a:rPr lang="en-AU" dirty="0">
                <a:latin typeface="Arial" panose="020B0604020202020204" pitchFamily="34" charset="0"/>
                <a:cs typeface="Arial" panose="020B0604020202020204" pitchFamily="34" charset="0"/>
                <a:hlinkClick r:id="rId2"/>
              </a:rPr>
              <a:t>English K-10 Syllabus</a:t>
            </a:r>
            <a:r>
              <a:rPr lang="en-AU" dirty="0">
                <a:latin typeface="Arial" panose="020B0604020202020204" pitchFamily="34" charset="0"/>
                <a:cs typeface="Arial" panose="020B0604020202020204" pitchFamily="34" charset="0"/>
              </a:rPr>
              <a:t> © NSW Education Standards Authority (NESA) for and on behalf of the Crown in right of the State of New South Wales, 2022.</a:t>
            </a:r>
          </a:p>
          <a:p>
            <a:r>
              <a:rPr lang="en-AU" dirty="0">
                <a:latin typeface="Arial" panose="020B0604020202020204" pitchFamily="34" charset="0"/>
                <a:cs typeface="Arial" panose="020B0604020202020204" pitchFamily="34" charset="0"/>
              </a:rPr>
              <a:t>AERO (Australian Education Research Organisation) (2024a) </a:t>
            </a:r>
            <a:r>
              <a:rPr lang="en-AU" dirty="0">
                <a:solidFill>
                  <a:srgbClr val="146CFD"/>
                </a:solidFill>
                <a:latin typeface="Arial" panose="020B0604020202020204" pitchFamily="34" charset="0"/>
                <a:cs typeface="Arial" panose="020B0604020202020204" pitchFamily="34" charset="0"/>
                <a:hlinkClick r:id="rId3" tooltip="https://www.edresearch.edu.au/guides-resources/practice-guides/explain-learning-objectives">
                  <a:extLst>
                    <a:ext uri="{A12FA001-AC4F-418D-AE19-62706E023703}">
                      <ahyp:hlinkClr xmlns:ahyp="http://schemas.microsoft.com/office/drawing/2018/hyperlinkcolor" val="tx"/>
                    </a:ext>
                  </a:extLst>
                </a:hlinkClick>
              </a:rPr>
              <a:t>Explain learning objectives</a:t>
            </a:r>
            <a:r>
              <a:rPr lang="en-AU" dirty="0">
                <a:latin typeface="Arial" panose="020B0604020202020204" pitchFamily="34" charset="0"/>
                <a:cs typeface="Arial" panose="020B0604020202020204" pitchFamily="34" charset="0"/>
              </a:rPr>
              <a:t>, AERO website, accessed 16 April 2024.</a:t>
            </a:r>
          </a:p>
          <a:p>
            <a:r>
              <a:rPr lang="en-AU" dirty="0">
                <a:latin typeface="Arial" panose="020B0604020202020204" pitchFamily="34" charset="0"/>
                <a:cs typeface="Arial" panose="020B0604020202020204" pitchFamily="34" charset="0"/>
              </a:rPr>
              <a:t>AERO (Australian Education Research Organisation) (2024b) </a:t>
            </a:r>
            <a:r>
              <a:rPr lang="en-AU" dirty="0">
                <a:latin typeface="Arial" panose="020B0604020202020204" pitchFamily="34" charset="0"/>
                <a:cs typeface="Arial" panose="020B0604020202020204" pitchFamily="34" charset="0"/>
                <a:hlinkClick r:id="rId4"/>
              </a:rPr>
              <a:t>Why explicit instruction works</a:t>
            </a:r>
            <a:r>
              <a:rPr lang="en-AU" dirty="0">
                <a:latin typeface="Arial" panose="020B0604020202020204" pitchFamily="34" charset="0"/>
                <a:cs typeface="Arial" panose="020B0604020202020204" pitchFamily="34" charset="0"/>
              </a:rPr>
              <a:t>, AERO website, accessed 16 April 2024.</a:t>
            </a:r>
          </a:p>
          <a:p>
            <a:r>
              <a:rPr lang="en-AU" dirty="0">
                <a:latin typeface="Arial" panose="020B0604020202020204" pitchFamily="34" charset="0"/>
                <a:cs typeface="Arial" panose="020B0604020202020204" pitchFamily="34" charset="0"/>
              </a:rPr>
              <a:t>CESE (Centre for Education Statistics and Evaluation) (2017) </a:t>
            </a:r>
            <a:r>
              <a:rPr lang="en-AU" dirty="0">
                <a:latin typeface="Arial" panose="020B0604020202020204" pitchFamily="34" charset="0"/>
                <a:cs typeface="Arial" panose="020B0604020202020204" pitchFamily="34" charset="0"/>
                <a:hlinkClick r:id="rId5"/>
              </a:rPr>
              <a:t>Cognitive load theory: Research that teachers really need to understand</a:t>
            </a:r>
            <a:r>
              <a:rPr lang="en-AU" dirty="0">
                <a:latin typeface="Arial" panose="020B0604020202020204" pitchFamily="34" charset="0"/>
                <a:cs typeface="Arial" panose="020B0604020202020204" pitchFamily="34" charset="0"/>
              </a:rPr>
              <a:t>, NSW Department of Education, accessed 16 April 2024.</a:t>
            </a:r>
          </a:p>
          <a:p>
            <a:r>
              <a:rPr lang="en-AU" dirty="0">
                <a:latin typeface="Arial" panose="020B0604020202020204" pitchFamily="34" charset="0"/>
                <a:cs typeface="Arial" panose="020B0604020202020204" pitchFamily="34" charset="0"/>
              </a:rPr>
              <a:t>Griffin P (2018) Assessment </a:t>
            </a:r>
            <a:r>
              <a:rPr lang="en-AU" dirty="0">
                <a:latin typeface="Arial" panose="020B0604020202020204" pitchFamily="34" charset="0"/>
                <a:cs typeface="Arial"/>
              </a:rPr>
              <a:t>for teaching, Cambridge University Press. </a:t>
            </a:r>
          </a:p>
          <a:p>
            <a:r>
              <a:rPr lang="en-AU" dirty="0">
                <a:latin typeface="Arial" panose="020B0604020202020204" pitchFamily="34" charset="0"/>
                <a:cs typeface="Arial"/>
              </a:rPr>
              <a:t>State of New South Wales (Department of Education) (2024) </a:t>
            </a:r>
            <a:r>
              <a:rPr lang="en-AU" dirty="0">
                <a:latin typeface="Arial" panose="020B0604020202020204" pitchFamily="34" charset="0"/>
                <a:cs typeface="Arial"/>
                <a:hlinkClick r:id="rId6"/>
              </a:rPr>
              <a:t>Explicit teaching strategies, </a:t>
            </a:r>
            <a:r>
              <a:rPr lang="en-AU" dirty="0">
                <a:latin typeface="Arial" panose="020B0604020202020204" pitchFamily="34" charset="0"/>
                <a:cs typeface="Arial"/>
              </a:rPr>
              <a:t>NSW Department of Education website, accessed 5 April 2024. </a:t>
            </a:r>
          </a:p>
          <a:p>
            <a:r>
              <a:rPr lang="en-AU" dirty="0">
                <a:latin typeface="Arial" panose="020B0604020202020204" pitchFamily="34" charset="0"/>
                <a:cs typeface="Arial"/>
              </a:rPr>
              <a:t>State of New South Wales (Department of Education) (2024) the </a:t>
            </a:r>
            <a:r>
              <a:rPr lang="en-AU" dirty="0">
                <a:latin typeface="Arial" panose="020B0604020202020204" pitchFamily="34" charset="0"/>
                <a:cs typeface="Arial"/>
                <a:hlinkClick r:id="rId7"/>
              </a:rPr>
              <a:t>Explicit teaching – Driving learning and engagement</a:t>
            </a:r>
            <a:r>
              <a:rPr lang="en-AU" dirty="0">
                <a:latin typeface="Arial" panose="020B0604020202020204" pitchFamily="34" charset="0"/>
                <a:cs typeface="Arial"/>
              </a:rPr>
              <a:t>, Centre for Education Statistics and Evaluation website, accessed 5 April 2024. </a:t>
            </a:r>
          </a:p>
          <a:p>
            <a:pPr>
              <a:lnSpc>
                <a:spcPct val="150000"/>
              </a:lnSpc>
              <a:spcBef>
                <a:spcPts val="1200"/>
              </a:spcBef>
              <a:spcAft>
                <a:spcPts val="600"/>
              </a:spcAft>
            </a:pPr>
            <a:endParaRPr lang="en-AU" dirty="0">
              <a:latin typeface="Arial" panose="020B0604020202020204" pitchFamily="34" charset="0"/>
              <a:cs typeface="Arial"/>
            </a:endParaRPr>
          </a:p>
          <a:p>
            <a:endParaRPr lang="en-AU" dirty="0">
              <a:latin typeface="Arial" panose="020B0604020202020204" pitchFamily="34" charset="0"/>
              <a:cs typeface="Arial"/>
            </a:endParaRP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lIns="91440" tIns="45720" rIns="91440" bIns="45720" anchor="t">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endParaRPr lang="en-AU" sz="1200" u="none" strike="noStrike" kern="1200" cap="none" spc="0" normalizeH="0" baseline="0" noProof="0" dirty="0">
              <a:ln>
                <a:noFill/>
              </a:ln>
              <a:solidFill>
                <a:srgbClr val="FFFFFF"/>
              </a:solidFill>
              <a:effectLst/>
              <a:uLnTx/>
              <a:uFillTx/>
              <a:latin typeface="Arial" panose="020B0604020202020204" pitchFamily="34" charset="0"/>
              <a:cs typeface="Arial"/>
            </a:endParaRPr>
          </a:p>
          <a:p>
            <a:pPr defTabSz="609585">
              <a:lnSpc>
                <a:spcPct val="150000"/>
              </a:lnSpc>
              <a:spcAft>
                <a:spcPts val="600"/>
              </a:spcAft>
              <a:defRPr/>
            </a:pP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a:rPr>
              <a:t>Please refer to the NESA Copyright Disclaimer for more information </a:t>
            </a:r>
            <a:r>
              <a:rPr kumimoji="0" lang="en-AU" sz="1200" u="none" strike="noStrike" kern="1200" cap="none" spc="0" normalizeH="0" baseline="0" noProof="0" dirty="0">
                <a:ln>
                  <a:noFill/>
                </a:ln>
                <a:solidFill>
                  <a:srgbClr val="CBEDFD"/>
                </a:solidFill>
                <a:effectLst/>
                <a:uLnTx/>
                <a:uFillTx/>
                <a:latin typeface="Arial" panose="020B0604020202020204" pitchFamily="34" charset="0"/>
                <a:cs typeface="Arial"/>
                <a:hlinkClick r:id="rId8">
                  <a:extLst>
                    <a:ext uri="{A12FA001-AC4F-418D-AE19-62706E023703}">
                      <ahyp:hlinkClr xmlns:ahyp="http://schemas.microsoft.com/office/drawing/2018/hyperlinkcolor" val="tx"/>
                    </a:ext>
                  </a:extLst>
                </a:hlinkClick>
              </a:rPr>
              <a:t>https://educationstandards.nsw.edu.au/wps/portal/nesa/mini-footer/copyright</a:t>
            </a: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a:rPr>
              <a:t>.</a:t>
            </a:r>
            <a:r>
              <a:rPr lang="en-AU" sz="1200" dirty="0">
                <a:solidFill>
                  <a:srgbClr val="FFFFFF"/>
                </a:solidFill>
                <a:latin typeface="Arial" panose="020B0604020202020204" pitchFamily="34" charset="0"/>
                <a:cs typeface="Arial"/>
              </a:rPr>
              <a:t> </a:t>
            </a:r>
            <a:endParaRPr lang="en-AU" sz="1200" u="none" strike="noStrike" kern="1200" cap="none" spc="0" normalizeH="0" baseline="0" noProof="0" dirty="0">
              <a:ln>
                <a:noFill/>
              </a:ln>
              <a:solidFill>
                <a:srgbClr val="FFFFFF"/>
              </a:solidFill>
              <a:effectLst/>
              <a:uLnTx/>
              <a:uFillTx/>
              <a:latin typeface="Arial" panose="020B0604020202020204" pitchFamily="34" charset="0"/>
              <a:cs typeface="Arial"/>
            </a:endParaRP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a:rPr>
              <a:t>NESA holds the only official and up-to-date versions of the NSW Curriculum and syllabus documents. Please visit the NSW Education Standards Authority (NESA) website </a:t>
            </a:r>
            <a:r>
              <a:rPr kumimoji="0" lang="en-AU" sz="1200" u="none" strike="noStrike" kern="1200" cap="none" spc="0" normalizeH="0" baseline="0" noProof="0" dirty="0">
                <a:ln>
                  <a:noFill/>
                </a:ln>
                <a:solidFill>
                  <a:srgbClr val="CBEDFD"/>
                </a:solidFill>
                <a:effectLst/>
                <a:uLnTx/>
                <a:uFillTx/>
                <a:latin typeface="Arial" panose="020B0604020202020204" pitchFamily="34" charset="0"/>
                <a:cs typeface="Arial"/>
                <a:hlinkClick r:id="rId9">
                  <a:extLst>
                    <a:ext uri="{A12FA001-AC4F-418D-AE19-62706E023703}">
                      <ahyp:hlinkClr xmlns:ahyp="http://schemas.microsoft.com/office/drawing/2018/hyperlinkcolor" val="tx"/>
                    </a:ext>
                  </a:extLst>
                </a:hlinkClick>
              </a:rPr>
              <a:t>https://educationstandards.nsw.edu.au/wps/portal/nesa/home</a:t>
            </a:r>
            <a:r>
              <a:rPr kumimoji="0" lang="en-AU" sz="1200" u="none" strike="noStrike" kern="1200" cap="none" spc="0" normalizeH="0" baseline="0" noProof="0" dirty="0">
                <a:ln>
                  <a:noFill/>
                </a:ln>
                <a:solidFill>
                  <a:srgbClr val="CBEDFD"/>
                </a:solidFill>
                <a:effectLst/>
                <a:uLnTx/>
                <a:uFillTx/>
                <a:latin typeface="Arial" panose="020B0604020202020204" pitchFamily="34" charset="0"/>
                <a:cs typeface="Arial"/>
              </a:rPr>
              <a:t> </a:t>
            </a: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a:rPr>
              <a:t>and the NSW Curriculum website </a:t>
            </a:r>
            <a:r>
              <a:rPr kumimoji="0" lang="en-AU" sz="1200" u="none" strike="noStrike" kern="1200" cap="none" spc="0" normalizeH="0" baseline="0" noProof="0" dirty="0">
                <a:ln>
                  <a:noFill/>
                </a:ln>
                <a:solidFill>
                  <a:srgbClr val="CBEDFD"/>
                </a:solidFill>
                <a:effectLst/>
                <a:uLnTx/>
                <a:uFillTx/>
                <a:latin typeface="Arial" panose="020B0604020202020204" pitchFamily="34" charset="0"/>
                <a:cs typeface="Arial"/>
                <a:hlinkClick r:id="rId10">
                  <a:extLst>
                    <a:ext uri="{A12FA001-AC4F-418D-AE19-62706E023703}">
                      <ahyp:hlinkClr xmlns:ahyp="http://schemas.microsoft.com/office/drawing/2018/hyperlinkcolor" val="tx"/>
                    </a:ext>
                  </a:extLst>
                </a:hlinkClick>
              </a:rPr>
              <a:t>https://curriculum.nsw.edu.au</a:t>
            </a: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a:rPr>
              <a:t>.</a:t>
            </a:r>
            <a:endParaRPr lang="en-AU" sz="1200" u="none" strike="noStrike" kern="1200" cap="none" spc="0" normalizeH="0" baseline="0" noProof="0" dirty="0">
              <a:ln>
                <a:noFill/>
              </a:ln>
              <a:solidFill>
                <a:srgbClr val="FFFFFF"/>
              </a:solidFill>
              <a:effectLst/>
              <a:uLnTx/>
              <a:uFillTx/>
              <a:latin typeface="Arial" panose="020B0604020202020204" pitchFamily="34" charset="0"/>
              <a:cs typeface="Arial"/>
            </a:endParaRPr>
          </a:p>
        </p:txBody>
      </p:sp>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cs typeface="Arial"/>
              </a:rPr>
              <a:t>References</a:t>
            </a:r>
            <a:endParaRPr lang="en-US" dirty="0">
              <a:cs typeface="Arial"/>
            </a:endParaRPr>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A4023-2429-765F-D84F-564DD266806A}"/>
              </a:ext>
            </a:extLst>
          </p:cNvPr>
          <p:cNvSpPr>
            <a:spLocks noGrp="1"/>
          </p:cNvSpPr>
          <p:nvPr>
            <p:ph idx="4294967295"/>
          </p:nvPr>
        </p:nvSpPr>
        <p:spPr>
          <a:xfrm>
            <a:off x="360000" y="1375076"/>
            <a:ext cx="11472863" cy="5051124"/>
          </a:xfrm>
        </p:spPr>
        <p:txBody>
          <a:bodyPr vert="horz" lIns="0" tIns="0" rIns="0" bIns="0" rtlCol="0" anchor="t">
            <a:noAutofit/>
          </a:bodyPr>
          <a:lstStyle/>
          <a:p>
            <a:pPr>
              <a:lnSpc>
                <a:spcPct val="150000"/>
              </a:lnSpc>
              <a:spcAft>
                <a:spcPts val="600"/>
              </a:spcAft>
            </a:pPr>
            <a:r>
              <a:rPr lang="en-AU" sz="1200">
                <a:solidFill>
                  <a:schemeClr val="bg1"/>
                </a:solidFill>
                <a:effectLst/>
                <a:latin typeface="Arial" panose="020B0604020202020204" pitchFamily="34" charset="0"/>
                <a:cs typeface="Arial"/>
              </a:rPr>
              <a:t>The copyright material published in this resource is subject to the Copyright Act 1968 (</a:t>
            </a:r>
            <a:r>
              <a:rPr lang="en-AU" sz="1200" err="1">
                <a:solidFill>
                  <a:schemeClr val="bg1"/>
                </a:solidFill>
                <a:effectLst/>
                <a:latin typeface="Arial" panose="020B0604020202020204" pitchFamily="34" charset="0"/>
                <a:cs typeface="Arial"/>
              </a:rPr>
              <a:t>Cth</a:t>
            </a:r>
            <a:r>
              <a:rPr lang="en-AU" sz="1200">
                <a:solidFill>
                  <a:schemeClr val="bg1"/>
                </a:solidFill>
                <a:effectLst/>
                <a:latin typeface="Arial" panose="020B0604020202020204" pitchFamily="34" charset="0"/>
                <a:cs typeface="Arial"/>
              </a:rPr>
              <a:t>) and is owned by the NSW Department of Education or, where indicated, by a party other than the NSW Department of Education (third-party material). </a:t>
            </a:r>
          </a:p>
          <a:p>
            <a:pPr>
              <a:lnSpc>
                <a:spcPct val="150000"/>
              </a:lnSpc>
              <a:spcAft>
                <a:spcPts val="600"/>
              </a:spcAft>
            </a:pPr>
            <a:r>
              <a:rPr lang="en-AU" sz="1200">
                <a:solidFill>
                  <a:schemeClr val="bg1"/>
                </a:solidFill>
                <a:effectLst/>
                <a:latin typeface="Arial" panose="020B0604020202020204" pitchFamily="34" charset="0"/>
                <a:cs typeface="Arial"/>
              </a:rPr>
              <a:t>Copyright material available in this resource and owned by the NSW Department of Education is licensed under a </a:t>
            </a:r>
            <a:r>
              <a:rPr lang="en-AU" sz="1200" u="sng" strike="noStrike">
                <a:solidFill>
                  <a:schemeClr val="accent4"/>
                </a:solidFill>
                <a:effectLst/>
                <a:latin typeface="Arial" panose="020B0604020202020204" pitchFamily="34" charset="0"/>
                <a:cs typeface="Aria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effectLst/>
                <a:latin typeface="Arial" panose="020B0604020202020204" pitchFamily="34" charset="0"/>
                <a:cs typeface="Arial"/>
              </a:rPr>
              <a:t>.</a:t>
            </a:r>
            <a:r>
              <a:rPr lang="en-AU" sz="1200">
                <a:solidFill>
                  <a:schemeClr val="accent4"/>
                </a:solidFill>
                <a:effectLst/>
                <a:latin typeface="Arial" panose="020B0604020202020204" pitchFamily="34" charset="0"/>
                <a:cs typeface="Arial"/>
              </a:rPr>
              <a:t> </a:t>
            </a:r>
            <a:endParaRPr lang="en-AU" sz="1200">
              <a:solidFill>
                <a:schemeClr val="accent4"/>
              </a:solidFill>
              <a:latin typeface="Arial" panose="020B0604020202020204" pitchFamily="34" charset="0"/>
              <a:cs typeface="Arial"/>
            </a:endParaRPr>
          </a:p>
          <a:p>
            <a:pPr algn="l" rtl="0" fontAlgn="base">
              <a:lnSpc>
                <a:spcPct val="150000"/>
              </a:lnSpc>
              <a:spcAft>
                <a:spcPts val="600"/>
              </a:spcAft>
            </a:pPr>
            <a:r>
              <a:rPr lang="en-AU" sz="1200">
                <a:solidFill>
                  <a:schemeClr val="bg1"/>
                </a:solidFill>
                <a:effectLst/>
                <a:latin typeface="Arial" panose="020B0604020202020204" pitchFamily="34" charset="0"/>
                <a:cs typeface="Arial"/>
              </a:rPr>
              <a:t>This license allows you to share and adapt the material for any purpose, even commercially. </a:t>
            </a:r>
          </a:p>
          <a:p>
            <a:pPr algn="l" rtl="0" fontAlgn="base">
              <a:lnSpc>
                <a:spcPct val="150000"/>
              </a:lnSpc>
              <a:spcAft>
                <a:spcPts val="600"/>
              </a:spcAft>
            </a:pPr>
            <a:r>
              <a:rPr lang="en-AU" sz="1200">
                <a:solidFill>
                  <a:schemeClr val="bg1"/>
                </a:solidFill>
                <a:effectLst/>
                <a:latin typeface="Arial" panose="020B0604020202020204" pitchFamily="34" charset="0"/>
                <a:cs typeface="Arial"/>
              </a:rPr>
              <a:t>Attribution should be given to © State of New South Wales (Department of Education), 2024. </a:t>
            </a:r>
          </a:p>
          <a:p>
            <a:pPr algn="l" rtl="0" fontAlgn="base">
              <a:lnSpc>
                <a:spcPct val="150000"/>
              </a:lnSpc>
              <a:spcAft>
                <a:spcPts val="0"/>
              </a:spcAft>
            </a:pPr>
            <a:r>
              <a:rPr lang="en-AU" sz="1200">
                <a:solidFill>
                  <a:schemeClr val="bg1"/>
                </a:solidFill>
                <a:effectLst/>
                <a:latin typeface="Arial" panose="020B0604020202020204" pitchFamily="34" charset="0"/>
                <a:cs typeface="Arial"/>
              </a:rPr>
              <a:t>Material in this resource not available under a Creative Commons license: </a:t>
            </a:r>
          </a:p>
          <a:p>
            <a:pPr marL="285750" indent="-285750" algn="l" rtl="0" fontAlgn="base">
              <a:lnSpc>
                <a:spcPct val="150000"/>
              </a:lnSpc>
              <a:spcAft>
                <a:spcPts val="0"/>
              </a:spcAft>
              <a:buFont typeface="Arial" panose="020B0604020202020204" pitchFamily="34" charset="0"/>
              <a:buChar char="•"/>
            </a:pPr>
            <a:r>
              <a:rPr lang="en-AU" sz="1200">
                <a:solidFill>
                  <a:schemeClr val="bg1"/>
                </a:solidFill>
                <a:effectLst/>
                <a:latin typeface="Arial" panose="020B0604020202020204" pitchFamily="34" charset="0"/>
                <a:cs typeface="Arial"/>
              </a:rPr>
              <a:t>the NSW Department of Education logo, other logos and trademark-protected material </a:t>
            </a:r>
          </a:p>
          <a:p>
            <a:pPr marL="285750" indent="-285750" algn="l" rtl="0" fontAlgn="base">
              <a:lnSpc>
                <a:spcPct val="150000"/>
              </a:lnSpc>
              <a:spcAft>
                <a:spcPts val="0"/>
              </a:spcAft>
              <a:buFont typeface="Arial" panose="020B0604020202020204" pitchFamily="34" charset="0"/>
              <a:buChar char="•"/>
            </a:pPr>
            <a:r>
              <a:rPr lang="en-AU" sz="1200">
                <a:solidFill>
                  <a:schemeClr val="bg1"/>
                </a:solidFill>
                <a:effectLst/>
                <a:latin typeface="Arial" panose="020B0604020202020204" pitchFamily="34" charset="0"/>
                <a:cs typeface="Arial"/>
              </a:rPr>
              <a:t>material owned by a third party that has been reproduced with permission. You will need to obtain permission from the third party to reuse its material. </a:t>
            </a:r>
          </a:p>
          <a:p>
            <a:pPr algn="l" rtl="0" fontAlgn="base">
              <a:lnSpc>
                <a:spcPct val="150000"/>
              </a:lnSpc>
              <a:spcBef>
                <a:spcPts val="1200"/>
              </a:spcBef>
              <a:spcAft>
                <a:spcPts val="600"/>
              </a:spcAft>
            </a:pPr>
            <a:r>
              <a:rPr lang="en-AU" sz="1200">
                <a:solidFill>
                  <a:schemeClr val="bg1"/>
                </a:solidFill>
                <a:effectLst/>
                <a:latin typeface="Arial" panose="020B0604020202020204" pitchFamily="34" charset="0"/>
                <a:cs typeface="Arial"/>
              </a:rPr>
              <a:t>Links to third-party material and websites </a:t>
            </a:r>
          </a:p>
          <a:p>
            <a:pPr marL="285750" indent="-285750" algn="l" rtl="0" fontAlgn="base">
              <a:lnSpc>
                <a:spcPct val="150000"/>
              </a:lnSpc>
              <a:spcAft>
                <a:spcPts val="600"/>
              </a:spcAft>
              <a:buFont typeface="Arial" panose="020B0604020202020204" pitchFamily="34" charset="0"/>
              <a:buChar char="•"/>
            </a:pPr>
            <a:r>
              <a:rPr lang="en-AU" sz="1200">
                <a:solidFill>
                  <a:schemeClr val="bg1"/>
                </a:solidFill>
                <a:effectLst/>
                <a:latin typeface="Arial" panose="020B0604020202020204" pitchFamily="34" charset="0"/>
                <a:cs typeface="Aria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 </a:t>
            </a:r>
          </a:p>
          <a:p>
            <a:pPr marL="285750" indent="-285750" algn="l" rtl="0" fontAlgn="base">
              <a:lnSpc>
                <a:spcPct val="150000"/>
              </a:lnSpc>
              <a:spcAft>
                <a:spcPts val="600"/>
              </a:spcAft>
              <a:buFont typeface="Arial" panose="020B0604020202020204" pitchFamily="34" charset="0"/>
              <a:buChar char="•"/>
            </a:pPr>
            <a:r>
              <a:rPr lang="en-AU" sz="1200">
                <a:solidFill>
                  <a:schemeClr val="bg1"/>
                </a:solidFill>
                <a:effectLst/>
                <a:latin typeface="Arial" panose="020B0604020202020204" pitchFamily="34" charset="0"/>
                <a:cs typeface="Aria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Copyright Act 1968 (</a:t>
            </a:r>
            <a:r>
              <a:rPr lang="en-AU" sz="1200" err="1">
                <a:solidFill>
                  <a:schemeClr val="bg1"/>
                </a:solidFill>
                <a:effectLst/>
                <a:latin typeface="Arial" panose="020B0604020202020204" pitchFamily="34" charset="0"/>
                <a:cs typeface="Arial"/>
              </a:rPr>
              <a:t>Cth</a:t>
            </a:r>
            <a:r>
              <a:rPr lang="en-AU" sz="1200">
                <a:solidFill>
                  <a:schemeClr val="bg1"/>
                </a:solidFill>
                <a:effectLst/>
                <a:latin typeface="Arial" panose="020B0604020202020204" pitchFamily="34" charset="0"/>
                <a:cs typeface="Arial"/>
              </a:rPr>
              <a:t>). The department accepts no responsibility for content on third-party websites. </a:t>
            </a:r>
          </a:p>
        </p:txBody>
      </p:sp>
      <p:sp>
        <p:nvSpPr>
          <p:cNvPr id="5" name="Text Placeholder 4">
            <a:extLst>
              <a:ext uri="{FF2B5EF4-FFF2-40B4-BE49-F238E27FC236}">
                <a16:creationId xmlns:a16="http://schemas.microsoft.com/office/drawing/2014/main" id="{D474E811-4B36-F17B-4C02-2091063AF943}"/>
              </a:ext>
            </a:extLst>
          </p:cNvPr>
          <p:cNvSpPr>
            <a:spLocks noGrp="1"/>
          </p:cNvSpPr>
          <p:nvPr>
            <p:ph type="body" sz="quarter" idx="18"/>
          </p:nvPr>
        </p:nvSpPr>
        <p:spPr/>
        <p:txBody>
          <a:bodyPr/>
          <a:lstStyle/>
          <a:p>
            <a:r>
              <a:rPr lang="en-AU" dirty="0">
                <a:cs typeface="Arial"/>
                <a:hlinkClick r:id="rId4">
                  <a:extLst>
                    <a:ext uri="{A12FA001-AC4F-418D-AE19-62706E023703}">
                      <ahyp:hlinkClr xmlns:ahyp="http://schemas.microsoft.com/office/drawing/2018/hyperlinkcolor" val="tx"/>
                    </a:ext>
                  </a:extLst>
                </a:hlinkClick>
              </a:rPr>
              <a:t>© State of New South Wales (Department of Education), 2024 </a:t>
            </a:r>
            <a:endParaRPr lang="en-AU" dirty="0">
              <a:cs typeface="Arial"/>
            </a:endParaRPr>
          </a:p>
        </p:txBody>
      </p:sp>
      <p:sp>
        <p:nvSpPr>
          <p:cNvPr id="2" name="Title 1">
            <a:extLst>
              <a:ext uri="{FF2B5EF4-FFF2-40B4-BE49-F238E27FC236}">
                <a16:creationId xmlns:a16="http://schemas.microsoft.com/office/drawing/2014/main" id="{5C6F3FCC-D5F4-2A9E-D546-4CFD56D3A43D}"/>
              </a:ext>
            </a:extLst>
          </p:cNvPr>
          <p:cNvSpPr>
            <a:spLocks noGrp="1"/>
          </p:cNvSpPr>
          <p:nvPr>
            <p:ph type="title"/>
          </p:nvPr>
        </p:nvSpPr>
        <p:spPr/>
        <p:txBody>
          <a:bodyPr/>
          <a:lstStyle/>
          <a:p>
            <a:r>
              <a:rPr lang="en-AU" dirty="0">
                <a:cs typeface="Arial"/>
              </a:rPr>
              <a:t>Copyright</a:t>
            </a:r>
          </a:p>
        </p:txBody>
      </p:sp>
    </p:spTree>
    <p:extLst>
      <p:ext uri="{BB962C8B-B14F-4D97-AF65-F5344CB8AC3E}">
        <p14:creationId xmlns:p14="http://schemas.microsoft.com/office/powerpoint/2010/main" val="351656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2</a:t>
            </a:fld>
            <a:endParaRPr lang="en-AU"/>
          </a:p>
        </p:txBody>
      </p:sp>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10079232" cy="1565664"/>
          </a:xfrm>
        </p:spPr>
        <p:txBody>
          <a:bodyPr/>
          <a:lstStyle/>
          <a:p>
            <a:r>
              <a:rPr lang="en-AU" dirty="0">
                <a:cs typeface="Arial" panose="020B0604020202020204" pitchFamily="34" charset="0"/>
              </a:rPr>
              <a:t>Sharing learning intentions and success criteria</a:t>
            </a:r>
          </a:p>
        </p:txBody>
      </p:sp>
    </p:spTree>
    <p:extLst>
      <p:ext uri="{BB962C8B-B14F-4D97-AF65-F5344CB8AC3E}">
        <p14:creationId xmlns:p14="http://schemas.microsoft.com/office/powerpoint/2010/main" val="61856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srgbClr val="22272B"/>
              </a:solidFill>
              <a:effectLst/>
              <a:uLnTx/>
              <a:uFillTx/>
              <a:ea typeface="+mn-ea"/>
              <a:cs typeface="+mn-cs"/>
            </a:endParaRP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944521"/>
            <a:ext cx="11303000" cy="363631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b="1"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Learning intentions</a:t>
            </a:r>
            <a:endParaRPr lang="en-AU" sz="2000" b="1" dirty="0">
              <a:solidFill>
                <a:srgbClr val="22272B"/>
              </a:solidFill>
              <a:latin typeface="Arial" panose="020B0604020202020204" pitchFamily="34" charset="0"/>
              <a:ea typeface="+mn-lt"/>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u="none" strike="noStrike" kern="1200" cap="none" spc="0" normalizeH="0" baseline="0" noProof="0" dirty="0">
                <a:ln>
                  <a:noFill/>
                </a:ln>
                <a:solidFill>
                  <a:schemeClr val="accent1"/>
                </a:solidFill>
                <a:effectLst/>
                <a:uLnTx/>
                <a:uFillTx/>
                <a:latin typeface="Arial" panose="020B0604020202020204" pitchFamily="34" charset="0"/>
                <a:ea typeface="+mn-lt"/>
                <a:cs typeface="Arial" panose="020B0604020202020204" pitchFamily="34" charset="0"/>
              </a:rPr>
              <a:t>We are learning to:</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200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understand the purpose of the language forms and features of a podcast</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200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understand the grammar used in a podcast to communicate effectively.</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b="1"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Success criteria</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I will know I am successful when I can:</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2000" dirty="0">
                <a:solidFill>
                  <a:srgbClr val="002664"/>
                </a:solidFill>
                <a:latin typeface="Arial" panose="020B0604020202020204" pitchFamily="34" charset="0"/>
                <a:cs typeface="Arial" panose="020B0604020202020204" pitchFamily="34" charset="0"/>
              </a:rPr>
              <a:t>[these could be co-constructed with the class or used as per the notes].</a:t>
            </a:r>
            <a:endParaRPr kumimoji="0" lang="en-US" sz="200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0"/>
              </a:spcAft>
              <a:buClrTx/>
              <a:buSzTx/>
              <a:buFont typeface="Public Sans"/>
              <a:buChar char="•"/>
              <a:tabLst/>
              <a:defRPr/>
            </a:pPr>
            <a:endParaRPr kumimoji="0" lang="en-US" sz="200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t>Learning intentions and success criteria</a:t>
            </a:r>
          </a:p>
        </p:txBody>
      </p:sp>
    </p:spTree>
    <p:extLst>
      <p:ext uri="{BB962C8B-B14F-4D97-AF65-F5344CB8AC3E}">
        <p14:creationId xmlns:p14="http://schemas.microsoft.com/office/powerpoint/2010/main" val="335752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4</a:t>
            </a:fld>
            <a:endParaRPr lang="en-AU"/>
          </a:p>
        </p:txBody>
      </p:sp>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cs typeface="Arial"/>
              </a:rPr>
              <a:t>Connecting learning </a:t>
            </a:r>
            <a:endParaRPr lang="en-AU" dirty="0">
              <a:cs typeface="Arial"/>
            </a:endParaRPr>
          </a:p>
        </p:txBody>
      </p:sp>
    </p:spTree>
    <p:extLst>
      <p:ext uri="{BB962C8B-B14F-4D97-AF65-F5344CB8AC3E}">
        <p14:creationId xmlns:p14="http://schemas.microsoft.com/office/powerpoint/2010/main" val="405725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5</a:t>
            </a:fld>
            <a:endParaRPr kumimoji="0" lang="en-AU" sz="1200" b="0" i="0" u="none" strike="noStrike" kern="1200" cap="none" spc="0" normalizeH="0" baseline="0" noProof="0">
              <a:ln>
                <a:noFill/>
              </a:ln>
              <a:solidFill>
                <a:srgbClr val="22272B"/>
              </a:solidFill>
              <a:effectLst/>
              <a:uLnTx/>
              <a:uFillTx/>
              <a:ea typeface="+mn-ea"/>
              <a:cs typeface="+mn-cs"/>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620000"/>
            <a:ext cx="11484000" cy="4201663"/>
          </a:xfrm>
        </p:spPr>
        <p:txBody>
          <a:bodyPr vert="horz" wrap="square" lIns="0" tIns="0" rIns="0" bIns="0" rtlCol="0" anchor="t">
            <a:spAutoFit/>
          </a:bodyPr>
          <a:lstStyle/>
          <a:p>
            <a:r>
              <a:rPr lang="en-AU" sz="1600" b="1" dirty="0">
                <a:latin typeface="Arial" panose="020B0604020202020204" pitchFamily="34" charset="0"/>
                <a:cs typeface="Arial"/>
              </a:rPr>
              <a:t>Before</a:t>
            </a:r>
            <a:r>
              <a:rPr lang="en-AU" sz="1600" dirty="0">
                <a:cs typeface="Arial"/>
              </a:rPr>
              <a:t> listening to the podcast, answer the following questions:</a:t>
            </a:r>
          </a:p>
          <a:p>
            <a:pPr marL="457200" indent="-457200">
              <a:buFont typeface="+mj-lt"/>
              <a:buAutoNum type="arabicPeriod"/>
            </a:pPr>
            <a:r>
              <a:rPr lang="en-AU" sz="1600" dirty="0">
                <a:cs typeface="Arial"/>
              </a:rPr>
              <a:t>What do you already know about Jennifer Wong’s work?</a:t>
            </a:r>
          </a:p>
          <a:p>
            <a:pPr marL="457200" indent="-457200">
              <a:buFont typeface="+mj-lt"/>
              <a:buAutoNum type="arabicPeriod"/>
            </a:pPr>
            <a:r>
              <a:rPr lang="en-AU" sz="1600" dirty="0">
                <a:cs typeface="Arial"/>
              </a:rPr>
              <a:t>What topics do you expect to hear discussed in the podcast about ‘Swimming with Dolphins’?</a:t>
            </a:r>
          </a:p>
          <a:p>
            <a:pPr marL="457200" indent="-457200">
              <a:buFont typeface="+mj-lt"/>
              <a:buAutoNum type="arabicPeriod"/>
            </a:pPr>
            <a:r>
              <a:rPr lang="en-AU" sz="1600" dirty="0">
                <a:cs typeface="Arial"/>
              </a:rPr>
              <a:t>Predict how the structural elements (such as the introduction) of an interview podcast will be used in the podcast with Jennifer Wong.</a:t>
            </a:r>
          </a:p>
          <a:p>
            <a:pPr marL="457200" indent="-457200">
              <a:buFont typeface="+mj-lt"/>
              <a:buAutoNum type="arabicPeriod"/>
            </a:pPr>
            <a:r>
              <a:rPr lang="en-AU" sz="1600" dirty="0">
                <a:cs typeface="Arial"/>
              </a:rPr>
              <a:t>Predict how the host will use open-ended questions to guide the conversation with Jennifer Wong.</a:t>
            </a:r>
          </a:p>
          <a:p>
            <a:pPr marL="457200" indent="-457200">
              <a:buFont typeface="+mj-lt"/>
              <a:buAutoNum type="arabicPeriod"/>
            </a:pPr>
            <a:r>
              <a:rPr lang="en-AU" sz="1600" dirty="0">
                <a:cs typeface="Arial"/>
              </a:rPr>
              <a:t>Predict which language features (such as conversational tone or narrative language) you think will be used to make the podcast engaging and why will these be important.</a:t>
            </a:r>
          </a:p>
          <a:p>
            <a:endParaRPr lang="en-AU" sz="1600" dirty="0">
              <a:latin typeface="Arial" panose="020B0604020202020204" pitchFamily="34" charset="0"/>
              <a:cs typeface="Arial"/>
            </a:endParaRP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a:ea typeface="Calibri"/>
                <a:cs typeface="Arial"/>
              </a:rPr>
              <a:t>Pre-listening</a:t>
            </a:r>
            <a:endParaRPr lang="en-AU">
              <a:effectLst/>
              <a:ea typeface="Calibri"/>
              <a:cs typeface="Arial"/>
            </a:endParaRPr>
          </a:p>
        </p:txBody>
      </p:sp>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cs typeface="Arial"/>
              </a:rPr>
              <a:t>Podcast – structure and features</a:t>
            </a:r>
            <a:br>
              <a:rPr lang="en-AU" dirty="0"/>
            </a:br>
            <a:endParaRPr lang="en-US" dirty="0">
              <a:cs typeface="Arial"/>
            </a:endParaRPr>
          </a:p>
        </p:txBody>
      </p:sp>
    </p:spTree>
    <p:extLst>
      <p:ext uri="{BB962C8B-B14F-4D97-AF65-F5344CB8AC3E}">
        <p14:creationId xmlns:p14="http://schemas.microsoft.com/office/powerpoint/2010/main" val="149494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6</a:t>
            </a:fld>
            <a:endParaRPr lang="en-AU"/>
          </a:p>
        </p:txBody>
      </p:sp>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cs typeface="Arial"/>
              </a:rPr>
              <a:t>Chunking and sequencing learning</a:t>
            </a:r>
          </a:p>
        </p:txBody>
      </p:sp>
    </p:spTree>
    <p:extLst>
      <p:ext uri="{BB962C8B-B14F-4D97-AF65-F5344CB8AC3E}">
        <p14:creationId xmlns:p14="http://schemas.microsoft.com/office/powerpoint/2010/main" val="372105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7</a:t>
            </a:fld>
            <a:endParaRPr kumimoji="0" lang="en-AU" sz="1200" b="0" i="0" u="none" strike="noStrike" kern="1200" cap="none" spc="0" normalizeH="0" baseline="0" noProof="0">
              <a:ln>
                <a:noFill/>
              </a:ln>
              <a:solidFill>
                <a:srgbClr val="22272B"/>
              </a:solidFill>
              <a:effectLst/>
              <a:uLnTx/>
              <a:uFillTx/>
              <a:ea typeface="+mn-ea"/>
              <a:cs typeface="+mn-cs"/>
            </a:endParaRPr>
          </a:p>
        </p:txBody>
      </p:sp>
      <p:pic>
        <p:nvPicPr>
          <p:cNvPr id="3" name="Picture 2" descr="Shape, rectangle">
            <a:hlinkClick r:id="rId3"/>
            <a:extLst>
              <a:ext uri="{FF2B5EF4-FFF2-40B4-BE49-F238E27FC236}">
                <a16:creationId xmlns:a16="http://schemas.microsoft.com/office/drawing/2014/main" id="{679FBA3F-5BC9-CAA8-99B1-632A2227F212}"/>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7177474" y="2142398"/>
            <a:ext cx="5028264" cy="2986652"/>
          </a:xfrm>
          <a:prstGeom prst="rect">
            <a:avLst/>
          </a:prstGeom>
        </p:spPr>
      </p:pic>
      <p:sp>
        <p:nvSpPr>
          <p:cNvPr id="9" name="TextBox 8">
            <a:extLst>
              <a:ext uri="{FF2B5EF4-FFF2-40B4-BE49-F238E27FC236}">
                <a16:creationId xmlns:a16="http://schemas.microsoft.com/office/drawing/2014/main" id="{173988D6-56A9-2E91-B226-391274468238}"/>
              </a:ext>
            </a:extLst>
          </p:cNvPr>
          <p:cNvSpPr txBox="1"/>
          <p:nvPr/>
        </p:nvSpPr>
        <p:spPr>
          <a:xfrm>
            <a:off x="8349695" y="2931730"/>
            <a:ext cx="2749225" cy="1015663"/>
          </a:xfrm>
          <a:prstGeom prst="rect">
            <a:avLst/>
          </a:prstGeom>
          <a:noFill/>
        </p:spPr>
        <p:txBody>
          <a:bodyPr wrap="square" lIns="91440" tIns="45720" rIns="91440" bIns="45720" anchor="t">
            <a:spAutoFit/>
          </a:bodyPr>
          <a:lstStyle/>
          <a:p>
            <a:r>
              <a:rPr lang="en-AU" sz="2000" u="sng">
                <a:solidFill>
                  <a:srgbClr val="000000"/>
                </a:solidFill>
                <a:effectLst/>
                <a:latin typeface="Arial" panose="020B0604020202020204" pitchFamily="34" charset="0"/>
                <a:ea typeface="Aptos" panose="020B0004020202020204" pitchFamily="34" charset="0"/>
                <a:cs typeface="Aptos" panose="020B0004020202020204" pitchFamily="34" charset="0"/>
                <a:hlinkClick r:id="rId5" tooltip="https://players.brightcove.net/6197335233001/RYyTOryUkW_default/index.html?videoId=6354268280112"/>
              </a:rPr>
              <a:t>‘In conversation with writers’ podcast - Jennifer Wong</a:t>
            </a:r>
            <a:r>
              <a:rPr lang="en-AU" sz="2000" u="sng">
                <a:solidFill>
                  <a:srgbClr val="000000"/>
                </a:solidFill>
                <a:effectLst/>
                <a:latin typeface="Arial" panose="020B0604020202020204" pitchFamily="34" charset="0"/>
                <a:ea typeface="Aptos" panose="020B0004020202020204" pitchFamily="34" charset="0"/>
                <a:cs typeface="Aptos" panose="020B0004020202020204" pitchFamily="34" charset="0"/>
              </a:rPr>
              <a:t> </a:t>
            </a:r>
            <a:r>
              <a:rPr lang="en-AU" sz="2000">
                <a:solidFill>
                  <a:schemeClr val="accent2"/>
                </a:solidFill>
                <a:effectLst/>
                <a:latin typeface="Arial" panose="020B0604020202020204" pitchFamily="34" charset="0"/>
                <a:ea typeface="Aptos" panose="020B0004020202020204" pitchFamily="34" charset="0"/>
                <a:cs typeface="Aptos" panose="020B0004020202020204" pitchFamily="34" charset="0"/>
              </a:rPr>
              <a:t>(23:31)</a:t>
            </a: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567450"/>
            <a:ext cx="7028772" cy="4417556"/>
          </a:xfrm>
        </p:spPr>
        <p:txBody>
          <a:bodyPr vert="horz" wrap="square" lIns="0" tIns="0" rIns="0" bIns="0" rtlCol="0" anchor="t">
            <a:spAutoFit/>
          </a:bodyPr>
          <a:lstStyle/>
          <a:p>
            <a:r>
              <a:rPr lang="en-AU" sz="1600" b="1" dirty="0">
                <a:latin typeface="Arial" panose="020B0604020202020204" pitchFamily="34" charset="0"/>
                <a:cs typeface="Arial"/>
              </a:rPr>
              <a:t>While</a:t>
            </a:r>
            <a:r>
              <a:rPr lang="en-AU" sz="1600" dirty="0">
                <a:cs typeface="Arial"/>
              </a:rPr>
              <a:t> listening to the podcast, complete the following activities:</a:t>
            </a:r>
          </a:p>
          <a:p>
            <a:pPr marL="457200" indent="-457200">
              <a:buFont typeface="+mj-lt"/>
              <a:buAutoNum type="arabicPeriod"/>
            </a:pPr>
            <a:r>
              <a:rPr lang="en-AU" sz="1600" dirty="0">
                <a:cs typeface="Arial"/>
              </a:rPr>
              <a:t>Identify an example of a conversational tone used during the interview.</a:t>
            </a:r>
          </a:p>
          <a:p>
            <a:pPr marL="457200" indent="-457200">
              <a:buFont typeface="+mj-lt"/>
              <a:buAutoNum type="arabicPeriod"/>
            </a:pPr>
            <a:r>
              <a:rPr lang="en-AU" sz="1600" dirty="0">
                <a:cs typeface="Arial"/>
              </a:rPr>
              <a:t>Provide an example of narrative language used by Jennifer Wong when discussing her story.</a:t>
            </a:r>
          </a:p>
          <a:p>
            <a:pPr marL="457200" indent="-457200">
              <a:buFont typeface="+mj-lt"/>
              <a:buAutoNum type="arabicPeriod"/>
            </a:pPr>
            <a:r>
              <a:rPr lang="en-AU" sz="1600" dirty="0">
                <a:cs typeface="Arial"/>
              </a:rPr>
              <a:t>Record one open-ended question the host asked during the interview.</a:t>
            </a:r>
          </a:p>
          <a:p>
            <a:pPr marL="457200" indent="-457200">
              <a:buFont typeface="+mj-lt"/>
              <a:buAutoNum type="arabicPeriod"/>
            </a:pPr>
            <a:r>
              <a:rPr lang="en-AU" sz="1600" dirty="0">
                <a:cs typeface="Arial"/>
              </a:rPr>
              <a:t>Identify an active listening indicator used by the host during the interview.</a:t>
            </a:r>
          </a:p>
          <a:p>
            <a:pPr marL="457200" indent="-457200">
              <a:buFont typeface="+mj-lt"/>
              <a:buAutoNum type="arabicPeriod"/>
            </a:pPr>
            <a:r>
              <a:rPr lang="en-AU" sz="1600" dirty="0">
                <a:cs typeface="Arial"/>
              </a:rPr>
              <a:t>Provide an example of technical vocabulary used by Jennifer Wong in discussing her research.</a:t>
            </a: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ea typeface="Calibri"/>
                <a:cs typeface="Arial"/>
              </a:rPr>
              <a:t>During listening</a:t>
            </a:r>
            <a:endParaRPr lang="en-AU" dirty="0">
              <a:effectLst/>
              <a:ea typeface="Calibri" panose="020F0502020204030204" pitchFamily="34" charset="0"/>
              <a:cs typeface="Arial"/>
            </a:endParaRPr>
          </a:p>
        </p:txBody>
      </p:sp>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t>Podcast – </a:t>
            </a:r>
            <a:r>
              <a:rPr lang="en-AU" dirty="0">
                <a:cs typeface="Arial"/>
              </a:rPr>
              <a:t>structure</a:t>
            </a:r>
            <a:r>
              <a:rPr lang="en-AU" dirty="0"/>
              <a:t> and features </a:t>
            </a:r>
            <a:endParaRPr lang="en-US" dirty="0"/>
          </a:p>
        </p:txBody>
      </p:sp>
    </p:spTree>
    <p:extLst>
      <p:ext uri="{BB962C8B-B14F-4D97-AF65-F5344CB8AC3E}">
        <p14:creationId xmlns:p14="http://schemas.microsoft.com/office/powerpoint/2010/main" val="206250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8</a:t>
            </a:fld>
            <a:endParaRPr kumimoji="0" lang="en-AU" sz="1200" b="0" i="0" u="none" strike="noStrike" kern="1200" cap="none" spc="0" normalizeH="0" baseline="0" noProof="0" dirty="0">
              <a:ln>
                <a:noFill/>
              </a:ln>
              <a:solidFill>
                <a:srgbClr val="22272B"/>
              </a:solidFill>
              <a:effectLst/>
              <a:uLnTx/>
              <a:uFillTx/>
              <a:ea typeface="+mn-ea"/>
              <a:cs typeface="+mn-cs"/>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620000"/>
            <a:ext cx="11484000" cy="2939779"/>
          </a:xfrm>
        </p:spPr>
        <p:txBody>
          <a:bodyPr vert="horz" wrap="square" lIns="0" tIns="0" rIns="0" bIns="0" rtlCol="0" anchor="t">
            <a:spAutoFit/>
          </a:bodyPr>
          <a:lstStyle/>
          <a:p>
            <a:r>
              <a:rPr lang="en-AU" sz="1600" b="1" dirty="0">
                <a:latin typeface="Arial" panose="020B0604020202020204" pitchFamily="34" charset="0"/>
                <a:cs typeface="Arial"/>
              </a:rPr>
              <a:t>After</a:t>
            </a:r>
            <a:r>
              <a:rPr lang="en-AU" sz="1600" dirty="0">
                <a:cs typeface="Arial"/>
              </a:rPr>
              <a:t> listening to the podcast, answer the following questions:</a:t>
            </a:r>
          </a:p>
          <a:p>
            <a:pPr marL="342900" indent="-342900">
              <a:buFont typeface="+mj-lt"/>
              <a:buAutoNum type="arabicPeriod"/>
            </a:pPr>
            <a:r>
              <a:rPr lang="en-AU" sz="1600" dirty="0">
                <a:cs typeface="Arial"/>
              </a:rPr>
              <a:t>How did the introduction set the tone for the podcast?</a:t>
            </a:r>
          </a:p>
          <a:p>
            <a:pPr marL="342900" indent="-342900">
              <a:buAutoNum type="arabicPeriod"/>
            </a:pPr>
            <a:r>
              <a:rPr lang="en-AU" sz="1600" dirty="0">
                <a:cs typeface="Arial"/>
              </a:rPr>
              <a:t>How did the guest introduction of Jennifer Wong prepare the audience for what to expect in the interview?</a:t>
            </a:r>
            <a:endParaRPr lang="en-AU" dirty="0">
              <a:cs typeface="Arial"/>
            </a:endParaRPr>
          </a:p>
          <a:p>
            <a:pPr marL="342900" indent="-342900">
              <a:buFont typeface="+mj-lt"/>
              <a:buAutoNum type="arabicPeriod"/>
            </a:pPr>
            <a:r>
              <a:rPr lang="en-AU" sz="1600" dirty="0">
                <a:cs typeface="Arial"/>
              </a:rPr>
              <a:t>How did Jennifer Wong use humour to discuss depression in ‘Swimming with Dolphins’?</a:t>
            </a:r>
          </a:p>
          <a:p>
            <a:pPr marL="342900" indent="-342900">
              <a:buFont typeface="+mj-lt"/>
              <a:buAutoNum type="arabicPeriod"/>
            </a:pPr>
            <a:r>
              <a:rPr lang="en-AU" sz="1600" dirty="0">
                <a:cs typeface="Arial"/>
              </a:rPr>
              <a:t>How did the host use open-ended questions to guide the conversation?</a:t>
            </a:r>
          </a:p>
          <a:p>
            <a:pPr marL="342900" indent="-342900">
              <a:buFont typeface="+mj-lt"/>
              <a:buAutoNum type="arabicPeriod"/>
            </a:pPr>
            <a:r>
              <a:rPr lang="en-AU" sz="1600" dirty="0">
                <a:cs typeface="Arial"/>
              </a:rPr>
              <a:t>What role did active listening indicators play in the flow of the interview?</a:t>
            </a: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a:ea typeface="Calibri"/>
                <a:cs typeface="Arial"/>
              </a:rPr>
              <a:t>Post-listening</a:t>
            </a:r>
            <a:endParaRPr lang="en-AU">
              <a:effectLst/>
              <a:ea typeface="Calibri"/>
              <a:cs typeface="Arial"/>
            </a:endParaRPr>
          </a:p>
        </p:txBody>
      </p:sp>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cs typeface="Arial"/>
              </a:rPr>
              <a:t>Podcast – structure and features </a:t>
            </a:r>
            <a:r>
              <a:rPr lang="en-AU" dirty="0">
                <a:solidFill>
                  <a:schemeClr val="bg1"/>
                </a:solidFill>
                <a:cs typeface="Arial"/>
              </a:rPr>
              <a:t>(3)</a:t>
            </a:r>
            <a:br>
              <a:rPr lang="en-AU" dirty="0"/>
            </a:br>
            <a:endParaRPr lang="en-US" dirty="0">
              <a:cs typeface="Arial"/>
            </a:endParaRPr>
          </a:p>
        </p:txBody>
      </p:sp>
    </p:spTree>
    <p:extLst>
      <p:ext uri="{BB962C8B-B14F-4D97-AF65-F5344CB8AC3E}">
        <p14:creationId xmlns:p14="http://schemas.microsoft.com/office/powerpoint/2010/main" val="211791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9</a:t>
            </a:fld>
            <a:endParaRPr lang="en-AU"/>
          </a:p>
        </p:txBody>
      </p:sp>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cs typeface="Arial"/>
              </a:rPr>
              <a:t>Grammar in context</a:t>
            </a:r>
            <a:endParaRPr lang="en-US" dirty="0"/>
          </a:p>
        </p:txBody>
      </p:sp>
    </p:spTree>
    <p:extLst>
      <p:ext uri="{BB962C8B-B14F-4D97-AF65-F5344CB8AC3E}">
        <p14:creationId xmlns:p14="http://schemas.microsoft.com/office/powerpoint/2010/main" val="216276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raft-updated-template.potx" id="{CFB5B524-3546-40BF-AADD-32F92B0624E1}" vid="{4DE3A013-8EF5-4F08-AE49-9E37C639DA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E20D1C8E37B4489036A323D6088B4F" ma:contentTypeVersion="18" ma:contentTypeDescription="Create a new document." ma:contentTypeScope="" ma:versionID="87ba834bb9aace979a0c580803b0a234">
  <xsd:schema xmlns:xsd="http://www.w3.org/2001/XMLSchema" xmlns:xs="http://www.w3.org/2001/XMLSchema" xmlns:p="http://schemas.microsoft.com/office/2006/metadata/properties" xmlns:ns2="fe952276-0ffc-400f-87df-2cbf77b6677b" xmlns:ns3="4d48f0d6-3af1-491e-8994-5b73aa39f95f" targetNamespace="http://schemas.microsoft.com/office/2006/metadata/properties" ma:root="true" ma:fieldsID="5d11f06a6551d6c9b9711a4c98d216bb" ns2:_="" ns3:_="">
    <xsd:import namespace="fe952276-0ffc-400f-87df-2cbf77b6677b"/>
    <xsd:import namespace="4d48f0d6-3af1-491e-8994-5b73aa39f9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952276-0ffc-400f-87df-2cbf77b667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48f0d6-3af1-491e-8994-5b73aa39f95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761dcde-c2ca-4798-a5fb-723e5b7914b1}" ma:internalName="TaxCatchAll" ma:showField="CatchAllData" ma:web="4d48f0d6-3af1-491e-8994-5b73aa39f9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d48f0d6-3af1-491e-8994-5b73aa39f95f" xsi:nil="true"/>
    <lcf76f155ced4ddcb4097134ff3c332f xmlns="fe952276-0ffc-400f-87df-2cbf77b6677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0273435-D1EF-4F74-9CEB-CDDF17023ED7}">
  <ds:schemaRefs>
    <ds:schemaRef ds:uri="http://schemas.microsoft.com/sharepoint/v3/contenttype/forms"/>
  </ds:schemaRefs>
</ds:datastoreItem>
</file>

<file path=customXml/itemProps2.xml><?xml version="1.0" encoding="utf-8"?>
<ds:datastoreItem xmlns:ds="http://schemas.openxmlformats.org/officeDocument/2006/customXml" ds:itemID="{647EC19C-4545-4B54-A6AE-337DB27EE22C}">
  <ds:schemaRefs>
    <ds:schemaRef ds:uri="4d48f0d6-3af1-491e-8994-5b73aa39f95f"/>
    <ds:schemaRef ds:uri="fe952276-0ffc-400f-87df-2cbf77b667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7FDE24A-651F-473B-AA21-98729FCC1403}">
  <ds:schemaRefs>
    <ds:schemaRef ds:uri="4d48f0d6-3af1-491e-8994-5b73aa39f95f"/>
    <ds:schemaRef ds:uri="fe952276-0ffc-400f-87df-2cbf77b6677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7770</Words>
  <Application>Microsoft Office PowerPoint</Application>
  <PresentationFormat>Widescreen</PresentationFormat>
  <Paragraphs>348</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Times New Roman</vt:lpstr>
      <vt:lpstr>Public Sans SemiBold</vt:lpstr>
      <vt:lpstr>Arial</vt:lpstr>
      <vt:lpstr>Helvetica</vt:lpstr>
      <vt:lpstr>Calibri</vt:lpstr>
      <vt:lpstr>Public Sans</vt:lpstr>
      <vt:lpstr>NSWG Corporate</vt:lpstr>
      <vt:lpstr>Year 8, Term 2 – transport me to the ‘real’</vt:lpstr>
      <vt:lpstr>Sharing learning intentions and success criteria</vt:lpstr>
      <vt:lpstr>Learning intentions and success criteria</vt:lpstr>
      <vt:lpstr>Connecting learning </vt:lpstr>
      <vt:lpstr>Podcast – structure and features </vt:lpstr>
      <vt:lpstr>Chunking and sequencing learning</vt:lpstr>
      <vt:lpstr>Podcast – structure and features </vt:lpstr>
      <vt:lpstr>Podcast – structure and features (3) </vt:lpstr>
      <vt:lpstr>Grammar in context</vt:lpstr>
      <vt:lpstr>Simple and declarative sentences</vt:lpstr>
      <vt:lpstr>Exclamatory and imperative sentences</vt:lpstr>
      <vt:lpstr>Adjectival and adverbial clauses</vt:lpstr>
      <vt:lpstr>Agreement</vt:lpstr>
      <vt:lpstr>Articles and conjunctions</vt:lpstr>
      <vt:lpstr>Elaborated noun groups</vt:lpstr>
      <vt:lpstr>Modality – student resource</vt:lpstr>
      <vt:lpstr>Modality – student activity </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4, Core formative task 4 – Jennifer Wong podcast</dc:title>
  <dc:creator>NSW Department of Education</dc:creator>
  <dcterms:created xsi:type="dcterms:W3CDTF">2023-12-20T02:30:34Z</dcterms:created>
  <dcterms:modified xsi:type="dcterms:W3CDTF">2024-07-31T22:42:37Z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2023-12-20T02:30:43Z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a4f325f0-b64a-4328-b7ff-4261821efd2c</vt:lpwstr>
  </property>
  <property fmtid="{D5CDD505-2E9C-101B-9397-08002B2CF9AE}" pid="8" name="MSIP_Label_b603dfd7-d93a-4381-a340-2995d8282205_ContentBits">
    <vt:lpwstr>0</vt:lpwstr>
  </property>
  <property fmtid="{D5CDD505-2E9C-101B-9397-08002B2CF9AE}" pid="9" name="ContentTypeId">
    <vt:lpwstr>0x01010018E20D1C8E37B4489036A323D6088B4F</vt:lpwstr>
  </property>
  <property fmtid="{D5CDD505-2E9C-101B-9397-08002B2CF9AE}" pid="10" name="MediaServiceImageTags">
    <vt:lpwstr/>
  </property>
</Properties>
</file>