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747" r:id="rId2"/>
  </p:sldMasterIdLst>
  <p:notesMasterIdLst>
    <p:notesMasterId r:id="rId25"/>
  </p:notesMasterIdLst>
  <p:handoutMasterIdLst>
    <p:handoutMasterId r:id="rId26"/>
  </p:handoutMasterIdLst>
  <p:sldIdLst>
    <p:sldId id="269" r:id="rId3"/>
    <p:sldId id="416" r:id="rId4"/>
    <p:sldId id="26336" r:id="rId5"/>
    <p:sldId id="412" r:id="rId6"/>
    <p:sldId id="380" r:id="rId7"/>
    <p:sldId id="413" r:id="rId8"/>
    <p:sldId id="366" r:id="rId9"/>
    <p:sldId id="385" r:id="rId10"/>
    <p:sldId id="404" r:id="rId11"/>
    <p:sldId id="382" r:id="rId12"/>
    <p:sldId id="378" r:id="rId13"/>
    <p:sldId id="383" r:id="rId14"/>
    <p:sldId id="388" r:id="rId15"/>
    <p:sldId id="389" r:id="rId16"/>
    <p:sldId id="375" r:id="rId17"/>
    <p:sldId id="391" r:id="rId18"/>
    <p:sldId id="415" r:id="rId19"/>
    <p:sldId id="402" r:id="rId20"/>
    <p:sldId id="401" r:id="rId21"/>
    <p:sldId id="360" r:id="rId22"/>
    <p:sldId id="26338" r:id="rId23"/>
    <p:sldId id="26339" r:id="rId24"/>
  </p:sldIdLst>
  <p:sldSz cx="12192000" cy="6858000"/>
  <p:notesSz cx="6858000" cy="9144000"/>
  <p:embeddedFontLst>
    <p:embeddedFont>
      <p:font typeface="Helvetica" panose="020B0604020202020204" pitchFamily="34" charset="0"/>
      <p:regular r:id="rId27"/>
      <p:bold r:id="rId28"/>
      <p:italic r:id="rId29"/>
      <p:boldItalic r:id="rId30"/>
    </p:embeddedFont>
    <p:embeddedFont>
      <p:font typeface="Public Sans" panose="020B0604020202020204"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69"/>
            <p14:sldId id="416"/>
            <p14:sldId id="26336"/>
            <p14:sldId id="412"/>
            <p14:sldId id="380"/>
            <p14:sldId id="413"/>
            <p14:sldId id="366"/>
            <p14:sldId id="385"/>
            <p14:sldId id="404"/>
            <p14:sldId id="382"/>
            <p14:sldId id="378"/>
            <p14:sldId id="383"/>
            <p14:sldId id="388"/>
            <p14:sldId id="389"/>
            <p14:sldId id="375"/>
            <p14:sldId id="391"/>
            <p14:sldId id="415"/>
            <p14:sldId id="402"/>
            <p14:sldId id="401"/>
            <p14:sldId id="360"/>
            <p14:sldId id="26338"/>
            <p14:sldId id="2633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624" y="11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3174F-A368-4F51-9851-0CCCA49BB89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40B9D7C0-D19F-4ED6-B711-8BACB5B2F564}">
      <dgm:prSet phldrT="[Text]" custT="1"/>
      <dgm:spPr/>
      <dgm:t>
        <a:bodyPr/>
        <a:lstStyle/>
        <a:p>
          <a:r>
            <a:rPr lang="en-US" sz="2400" b="0" i="0" dirty="0">
              <a:latin typeface="Arial" panose="020B0604020202020204" pitchFamily="34" charset="0"/>
              <a:cs typeface="Arial" panose="020B0604020202020204" pitchFamily="34" charset="0"/>
            </a:rPr>
            <a:t>Introduction</a:t>
          </a:r>
          <a:endParaRPr lang="en-AU" sz="2400" b="0" i="0" dirty="0">
            <a:latin typeface="Arial" panose="020B0604020202020204" pitchFamily="34" charset="0"/>
            <a:cs typeface="Arial" panose="020B0604020202020204" pitchFamily="34" charset="0"/>
          </a:endParaRPr>
        </a:p>
      </dgm:t>
    </dgm:pt>
    <dgm:pt modelId="{089C6E25-256B-4BAD-BB7A-F883AC9DFE68}" type="parTrans" cxnId="{57644BEF-66FF-40D4-B2E9-AC64D473EA17}">
      <dgm:prSet/>
      <dgm:spPr/>
      <dgm:t>
        <a:bodyPr/>
        <a:lstStyle/>
        <a:p>
          <a:endParaRPr lang="en-AU"/>
        </a:p>
      </dgm:t>
    </dgm:pt>
    <dgm:pt modelId="{B05171B6-1D5E-4A15-A73E-E2A7CC762DEC}" type="sibTrans" cxnId="{57644BEF-66FF-40D4-B2E9-AC64D473EA17}">
      <dgm:prSet/>
      <dgm:spPr/>
      <dgm:t>
        <a:bodyPr/>
        <a:lstStyle/>
        <a:p>
          <a:endParaRPr lang="en-AU"/>
        </a:p>
      </dgm:t>
    </dgm:pt>
    <dgm:pt modelId="{1B5A768D-0DB9-4D47-8E08-C0146E70E215}">
      <dgm:prSet phldrT="[Text]" custT="1"/>
      <dgm:spPr/>
      <dgm:t>
        <a:bodyPr/>
        <a:lstStyle/>
        <a:p>
          <a:r>
            <a:rPr lang="en-AU" sz="2400" b="0" i="0">
              <a:latin typeface="Arial" panose="020B0604020202020204" pitchFamily="34" charset="0"/>
              <a:cs typeface="Arial" panose="020B0604020202020204" pitchFamily="34" charset="0"/>
            </a:rPr>
            <a:t>Body</a:t>
          </a:r>
        </a:p>
      </dgm:t>
    </dgm:pt>
    <dgm:pt modelId="{F5F2BCE2-5770-4807-8051-900E501C7C4A}" type="parTrans" cxnId="{786F1CEC-EAC4-4262-AFDC-9EB532F2720F}">
      <dgm:prSet/>
      <dgm:spPr/>
      <dgm:t>
        <a:bodyPr/>
        <a:lstStyle/>
        <a:p>
          <a:endParaRPr lang="en-AU"/>
        </a:p>
      </dgm:t>
    </dgm:pt>
    <dgm:pt modelId="{76120375-F1F5-48F4-B488-0F69F9765DA3}" type="sibTrans" cxnId="{786F1CEC-EAC4-4262-AFDC-9EB532F2720F}">
      <dgm:prSet/>
      <dgm:spPr/>
      <dgm:t>
        <a:bodyPr/>
        <a:lstStyle/>
        <a:p>
          <a:endParaRPr lang="en-AU"/>
        </a:p>
      </dgm:t>
    </dgm:pt>
    <dgm:pt modelId="{5250999B-F713-462D-B529-E1A50863127B}">
      <dgm:prSet phldrT="[Text]" custT="1"/>
      <dgm:spPr/>
      <dgm:t>
        <a:bodyPr/>
        <a:lstStyle/>
        <a:p>
          <a:r>
            <a:rPr lang="en-US" sz="2400" b="0" i="0">
              <a:latin typeface="Arial" panose="020B0604020202020204" pitchFamily="34" charset="0"/>
              <a:cs typeface="Arial" panose="020B0604020202020204" pitchFamily="34" charset="0"/>
            </a:rPr>
            <a:t>Close</a:t>
          </a:r>
          <a:endParaRPr lang="en-AU" sz="2400" b="0" i="0">
            <a:latin typeface="Arial" panose="020B0604020202020204" pitchFamily="34" charset="0"/>
            <a:cs typeface="Arial" panose="020B0604020202020204" pitchFamily="34" charset="0"/>
          </a:endParaRPr>
        </a:p>
      </dgm:t>
    </dgm:pt>
    <dgm:pt modelId="{DEA1578F-A4F8-4FF0-8C7A-5A883E8FC291}" type="parTrans" cxnId="{07D6C566-E8E7-4630-AA22-E2A83455AFA6}">
      <dgm:prSet/>
      <dgm:spPr/>
      <dgm:t>
        <a:bodyPr/>
        <a:lstStyle/>
        <a:p>
          <a:endParaRPr lang="en-AU"/>
        </a:p>
      </dgm:t>
    </dgm:pt>
    <dgm:pt modelId="{12B8327B-C09E-4FC6-8E0E-3CA610780BA4}" type="sibTrans" cxnId="{07D6C566-E8E7-4630-AA22-E2A83455AFA6}">
      <dgm:prSet/>
      <dgm:spPr/>
      <dgm:t>
        <a:bodyPr/>
        <a:lstStyle/>
        <a:p>
          <a:endParaRPr lang="en-AU"/>
        </a:p>
      </dgm:t>
    </dgm:pt>
    <dgm:pt modelId="{CC72D94D-1F0E-41A7-9EA3-ACE7053483B7}">
      <dgm:prSet phldrT="[Text]" custT="1"/>
      <dgm:spPr/>
      <dgm:t>
        <a:bodyPr/>
        <a:lstStyle/>
        <a:p>
          <a:r>
            <a:rPr lang="en-US" sz="2400" b="0" i="0">
              <a:latin typeface="Arial" panose="020B0604020202020204" pitchFamily="34" charset="0"/>
              <a:cs typeface="Arial" panose="020B0604020202020204" pitchFamily="34" charset="0"/>
            </a:rPr>
            <a:t>Outro</a:t>
          </a:r>
          <a:endParaRPr lang="en-AU" sz="2400" b="0" i="0">
            <a:latin typeface="Arial" panose="020B0604020202020204" pitchFamily="34" charset="0"/>
            <a:cs typeface="Arial" panose="020B0604020202020204" pitchFamily="34" charset="0"/>
          </a:endParaRPr>
        </a:p>
      </dgm:t>
    </dgm:pt>
    <dgm:pt modelId="{E9489922-8787-4EE2-B592-C4F67617FC70}" type="parTrans" cxnId="{F993F2FC-FC4A-45F9-89E6-B85442B005F8}">
      <dgm:prSet/>
      <dgm:spPr/>
      <dgm:t>
        <a:bodyPr/>
        <a:lstStyle/>
        <a:p>
          <a:endParaRPr lang="en-AU"/>
        </a:p>
      </dgm:t>
    </dgm:pt>
    <dgm:pt modelId="{425FA06E-3A90-4960-8602-CBD3A4E830FC}" type="sibTrans" cxnId="{F993F2FC-FC4A-45F9-89E6-B85442B005F8}">
      <dgm:prSet/>
      <dgm:spPr/>
      <dgm:t>
        <a:bodyPr/>
        <a:lstStyle/>
        <a:p>
          <a:endParaRPr lang="en-AU"/>
        </a:p>
      </dgm:t>
    </dgm:pt>
    <dgm:pt modelId="{02B7774D-0A32-46E9-A907-C60F15EFB155}" type="pres">
      <dgm:prSet presAssocID="{9E03174F-A368-4F51-9851-0CCCA49BB89A}" presName="outerComposite" presStyleCnt="0">
        <dgm:presLayoutVars>
          <dgm:chMax val="5"/>
          <dgm:dir/>
          <dgm:resizeHandles val="exact"/>
        </dgm:presLayoutVars>
      </dgm:prSet>
      <dgm:spPr/>
    </dgm:pt>
    <dgm:pt modelId="{4C5D2B69-754E-4505-8859-252E0FCF6756}" type="pres">
      <dgm:prSet presAssocID="{9E03174F-A368-4F51-9851-0CCCA49BB89A}" presName="dummyMaxCanvas" presStyleCnt="0">
        <dgm:presLayoutVars/>
      </dgm:prSet>
      <dgm:spPr/>
    </dgm:pt>
    <dgm:pt modelId="{C6628E2B-0F0B-46B5-B9A3-934171A826AE}" type="pres">
      <dgm:prSet presAssocID="{9E03174F-A368-4F51-9851-0CCCA49BB89A}" presName="FourNodes_1" presStyleLbl="node1" presStyleIdx="0" presStyleCnt="4">
        <dgm:presLayoutVars>
          <dgm:bulletEnabled val="1"/>
        </dgm:presLayoutVars>
      </dgm:prSet>
      <dgm:spPr/>
    </dgm:pt>
    <dgm:pt modelId="{480A25ED-6DA0-4741-9FE8-D761E9B84519}" type="pres">
      <dgm:prSet presAssocID="{9E03174F-A368-4F51-9851-0CCCA49BB89A}" presName="FourNodes_2" presStyleLbl="node1" presStyleIdx="1" presStyleCnt="4">
        <dgm:presLayoutVars>
          <dgm:bulletEnabled val="1"/>
        </dgm:presLayoutVars>
      </dgm:prSet>
      <dgm:spPr/>
    </dgm:pt>
    <dgm:pt modelId="{C0F6D9BD-40B9-40E5-9969-971951E41BE6}" type="pres">
      <dgm:prSet presAssocID="{9E03174F-A368-4F51-9851-0CCCA49BB89A}" presName="FourNodes_3" presStyleLbl="node1" presStyleIdx="2" presStyleCnt="4">
        <dgm:presLayoutVars>
          <dgm:bulletEnabled val="1"/>
        </dgm:presLayoutVars>
      </dgm:prSet>
      <dgm:spPr/>
    </dgm:pt>
    <dgm:pt modelId="{B61E44B3-7D79-41A0-B06B-950E18C1DF87}" type="pres">
      <dgm:prSet presAssocID="{9E03174F-A368-4F51-9851-0CCCA49BB89A}" presName="FourNodes_4" presStyleLbl="node1" presStyleIdx="3" presStyleCnt="4" custLinFactNeighborX="-773">
        <dgm:presLayoutVars>
          <dgm:bulletEnabled val="1"/>
        </dgm:presLayoutVars>
      </dgm:prSet>
      <dgm:spPr/>
    </dgm:pt>
    <dgm:pt modelId="{B43E0ED7-939E-41DB-A404-0A4A46BCC658}" type="pres">
      <dgm:prSet presAssocID="{9E03174F-A368-4F51-9851-0CCCA49BB89A}" presName="FourConn_1-2" presStyleLbl="fgAccFollowNode1" presStyleIdx="0" presStyleCnt="3">
        <dgm:presLayoutVars>
          <dgm:bulletEnabled val="1"/>
        </dgm:presLayoutVars>
      </dgm:prSet>
      <dgm:spPr/>
    </dgm:pt>
    <dgm:pt modelId="{4799773B-3097-42F6-81C7-AC1E271E9293}" type="pres">
      <dgm:prSet presAssocID="{9E03174F-A368-4F51-9851-0CCCA49BB89A}" presName="FourConn_2-3" presStyleLbl="fgAccFollowNode1" presStyleIdx="1" presStyleCnt="3">
        <dgm:presLayoutVars>
          <dgm:bulletEnabled val="1"/>
        </dgm:presLayoutVars>
      </dgm:prSet>
      <dgm:spPr/>
    </dgm:pt>
    <dgm:pt modelId="{07D65E9A-1307-4897-BA3A-95301FD907BA}" type="pres">
      <dgm:prSet presAssocID="{9E03174F-A368-4F51-9851-0CCCA49BB89A}" presName="FourConn_3-4" presStyleLbl="fgAccFollowNode1" presStyleIdx="2" presStyleCnt="3">
        <dgm:presLayoutVars>
          <dgm:bulletEnabled val="1"/>
        </dgm:presLayoutVars>
      </dgm:prSet>
      <dgm:spPr/>
    </dgm:pt>
    <dgm:pt modelId="{91E5F0AF-3FD5-4960-A6FF-32BBE329C96B}" type="pres">
      <dgm:prSet presAssocID="{9E03174F-A368-4F51-9851-0CCCA49BB89A}" presName="FourNodes_1_text" presStyleLbl="node1" presStyleIdx="3" presStyleCnt="4">
        <dgm:presLayoutVars>
          <dgm:bulletEnabled val="1"/>
        </dgm:presLayoutVars>
      </dgm:prSet>
      <dgm:spPr/>
    </dgm:pt>
    <dgm:pt modelId="{0A521E6D-ED80-412E-8873-33B208F8A3AA}" type="pres">
      <dgm:prSet presAssocID="{9E03174F-A368-4F51-9851-0CCCA49BB89A}" presName="FourNodes_2_text" presStyleLbl="node1" presStyleIdx="3" presStyleCnt="4">
        <dgm:presLayoutVars>
          <dgm:bulletEnabled val="1"/>
        </dgm:presLayoutVars>
      </dgm:prSet>
      <dgm:spPr/>
    </dgm:pt>
    <dgm:pt modelId="{89DEF277-1E10-437E-8CD3-E584F583CC9B}" type="pres">
      <dgm:prSet presAssocID="{9E03174F-A368-4F51-9851-0CCCA49BB89A}" presName="FourNodes_3_text" presStyleLbl="node1" presStyleIdx="3" presStyleCnt="4">
        <dgm:presLayoutVars>
          <dgm:bulletEnabled val="1"/>
        </dgm:presLayoutVars>
      </dgm:prSet>
      <dgm:spPr/>
    </dgm:pt>
    <dgm:pt modelId="{DFD0DDFD-8313-43C4-86D2-D9E9F156D567}" type="pres">
      <dgm:prSet presAssocID="{9E03174F-A368-4F51-9851-0CCCA49BB89A}" presName="FourNodes_4_text" presStyleLbl="node1" presStyleIdx="3" presStyleCnt="4">
        <dgm:presLayoutVars>
          <dgm:bulletEnabled val="1"/>
        </dgm:presLayoutVars>
      </dgm:prSet>
      <dgm:spPr/>
    </dgm:pt>
  </dgm:ptLst>
  <dgm:cxnLst>
    <dgm:cxn modelId="{07D6C566-E8E7-4630-AA22-E2A83455AFA6}" srcId="{9E03174F-A368-4F51-9851-0CCCA49BB89A}" destId="{5250999B-F713-462D-B529-E1A50863127B}" srcOrd="3" destOrd="0" parTransId="{DEA1578F-A4F8-4FF0-8C7A-5A883E8FC291}" sibTransId="{12B8327B-C09E-4FC6-8E0E-3CA610780BA4}"/>
    <dgm:cxn modelId="{606D9A6F-2D99-4AC6-9C0B-2E09E6E38351}" type="presOf" srcId="{425FA06E-3A90-4960-8602-CBD3A4E830FC}" destId="{07D65E9A-1307-4897-BA3A-95301FD907BA}" srcOrd="0" destOrd="0" presId="urn:microsoft.com/office/officeart/2005/8/layout/vProcess5"/>
    <dgm:cxn modelId="{B6B8257D-33D6-4DA4-AD75-C3F83065401B}" type="presOf" srcId="{CC72D94D-1F0E-41A7-9EA3-ACE7053483B7}" destId="{89DEF277-1E10-437E-8CD3-E584F583CC9B}" srcOrd="1" destOrd="0" presId="urn:microsoft.com/office/officeart/2005/8/layout/vProcess5"/>
    <dgm:cxn modelId="{B79BCD93-E1C7-4FDE-BD5D-1EECF087ADE3}" type="presOf" srcId="{1B5A768D-0DB9-4D47-8E08-C0146E70E215}" destId="{0A521E6D-ED80-412E-8873-33B208F8A3AA}" srcOrd="1" destOrd="0" presId="urn:microsoft.com/office/officeart/2005/8/layout/vProcess5"/>
    <dgm:cxn modelId="{B702E5AC-E035-46CE-82C8-A462CAE5CE50}" type="presOf" srcId="{B05171B6-1D5E-4A15-A73E-E2A7CC762DEC}" destId="{B43E0ED7-939E-41DB-A404-0A4A46BCC658}" srcOrd="0" destOrd="0" presId="urn:microsoft.com/office/officeart/2005/8/layout/vProcess5"/>
    <dgm:cxn modelId="{1C266FB7-3A9B-41D7-A469-2C3974350572}" type="presOf" srcId="{40B9D7C0-D19F-4ED6-B711-8BACB5B2F564}" destId="{91E5F0AF-3FD5-4960-A6FF-32BBE329C96B}" srcOrd="1" destOrd="0" presId="urn:microsoft.com/office/officeart/2005/8/layout/vProcess5"/>
    <dgm:cxn modelId="{E86842BE-2332-4FD2-AAF1-62764678543E}" type="presOf" srcId="{76120375-F1F5-48F4-B488-0F69F9765DA3}" destId="{4799773B-3097-42F6-81C7-AC1E271E9293}" srcOrd="0" destOrd="0" presId="urn:microsoft.com/office/officeart/2005/8/layout/vProcess5"/>
    <dgm:cxn modelId="{B49896C0-6323-4D01-A416-4681188384B2}" type="presOf" srcId="{5250999B-F713-462D-B529-E1A50863127B}" destId="{DFD0DDFD-8313-43C4-86D2-D9E9F156D567}" srcOrd="1" destOrd="0" presId="urn:microsoft.com/office/officeart/2005/8/layout/vProcess5"/>
    <dgm:cxn modelId="{A1BEACC7-57DC-411B-85DB-B053A8292032}" type="presOf" srcId="{5250999B-F713-462D-B529-E1A50863127B}" destId="{B61E44B3-7D79-41A0-B06B-950E18C1DF87}" srcOrd="0" destOrd="0" presId="urn:microsoft.com/office/officeart/2005/8/layout/vProcess5"/>
    <dgm:cxn modelId="{1DB01CEB-0187-47F5-827A-0796DB07EB9F}" type="presOf" srcId="{CC72D94D-1F0E-41A7-9EA3-ACE7053483B7}" destId="{C0F6D9BD-40B9-40E5-9969-971951E41BE6}" srcOrd="0" destOrd="0" presId="urn:microsoft.com/office/officeart/2005/8/layout/vProcess5"/>
    <dgm:cxn modelId="{786F1CEC-EAC4-4262-AFDC-9EB532F2720F}" srcId="{9E03174F-A368-4F51-9851-0CCCA49BB89A}" destId="{1B5A768D-0DB9-4D47-8E08-C0146E70E215}" srcOrd="1" destOrd="0" parTransId="{F5F2BCE2-5770-4807-8051-900E501C7C4A}" sibTransId="{76120375-F1F5-48F4-B488-0F69F9765DA3}"/>
    <dgm:cxn modelId="{57644BEF-66FF-40D4-B2E9-AC64D473EA17}" srcId="{9E03174F-A368-4F51-9851-0CCCA49BB89A}" destId="{40B9D7C0-D19F-4ED6-B711-8BACB5B2F564}" srcOrd="0" destOrd="0" parTransId="{089C6E25-256B-4BAD-BB7A-F883AC9DFE68}" sibTransId="{B05171B6-1D5E-4A15-A73E-E2A7CC762DEC}"/>
    <dgm:cxn modelId="{C5212EF8-CD6B-4C52-88BA-D57C4DB6156A}" type="presOf" srcId="{9E03174F-A368-4F51-9851-0CCCA49BB89A}" destId="{02B7774D-0A32-46E9-A907-C60F15EFB155}" srcOrd="0" destOrd="0" presId="urn:microsoft.com/office/officeart/2005/8/layout/vProcess5"/>
    <dgm:cxn modelId="{5F048EDC-6D99-4CD1-90AC-724903B3A41E}" type="presOf" srcId="{1B5A768D-0DB9-4D47-8E08-C0146E70E215}" destId="{480A25ED-6DA0-4741-9FE8-D761E9B84519}" srcOrd="0" destOrd="0" presId="urn:microsoft.com/office/officeart/2005/8/layout/vProcess5"/>
    <dgm:cxn modelId="{966DC6DC-6F37-433C-A0AC-A0246D800719}" type="presOf" srcId="{40B9D7C0-D19F-4ED6-B711-8BACB5B2F564}" destId="{C6628E2B-0F0B-46B5-B9A3-934171A826AE}" srcOrd="0" destOrd="0" presId="urn:microsoft.com/office/officeart/2005/8/layout/vProcess5"/>
    <dgm:cxn modelId="{F993F2FC-FC4A-45F9-89E6-B85442B005F8}" srcId="{9E03174F-A368-4F51-9851-0CCCA49BB89A}" destId="{CC72D94D-1F0E-41A7-9EA3-ACE7053483B7}" srcOrd="2" destOrd="0" parTransId="{E9489922-8787-4EE2-B592-C4F67617FC70}" sibTransId="{425FA06E-3A90-4960-8602-CBD3A4E830FC}"/>
    <dgm:cxn modelId="{B7699ABF-36BC-4631-B5B8-77A3ABF1D6A3}" type="presParOf" srcId="{02B7774D-0A32-46E9-A907-C60F15EFB155}" destId="{4C5D2B69-754E-4505-8859-252E0FCF6756}" srcOrd="0" destOrd="0" presId="urn:microsoft.com/office/officeart/2005/8/layout/vProcess5"/>
    <dgm:cxn modelId="{FAD96E4C-6901-4E56-8AD3-B223CAA7A6C6}" type="presParOf" srcId="{02B7774D-0A32-46E9-A907-C60F15EFB155}" destId="{C6628E2B-0F0B-46B5-B9A3-934171A826AE}" srcOrd="1" destOrd="0" presId="urn:microsoft.com/office/officeart/2005/8/layout/vProcess5"/>
    <dgm:cxn modelId="{BA9634AC-6BA5-4FCB-8BF3-EB1A0A3A2E28}" type="presParOf" srcId="{02B7774D-0A32-46E9-A907-C60F15EFB155}" destId="{480A25ED-6DA0-4741-9FE8-D761E9B84519}" srcOrd="2" destOrd="0" presId="urn:microsoft.com/office/officeart/2005/8/layout/vProcess5"/>
    <dgm:cxn modelId="{E1B86D78-8AFE-4188-8E96-4DDD101761EE}" type="presParOf" srcId="{02B7774D-0A32-46E9-A907-C60F15EFB155}" destId="{C0F6D9BD-40B9-40E5-9969-971951E41BE6}" srcOrd="3" destOrd="0" presId="urn:microsoft.com/office/officeart/2005/8/layout/vProcess5"/>
    <dgm:cxn modelId="{7F1D6E5C-24AA-4787-B41B-09CEA73042AC}" type="presParOf" srcId="{02B7774D-0A32-46E9-A907-C60F15EFB155}" destId="{B61E44B3-7D79-41A0-B06B-950E18C1DF87}" srcOrd="4" destOrd="0" presId="urn:microsoft.com/office/officeart/2005/8/layout/vProcess5"/>
    <dgm:cxn modelId="{9EF8DB3D-141B-4619-980E-2B27BAE57749}" type="presParOf" srcId="{02B7774D-0A32-46E9-A907-C60F15EFB155}" destId="{B43E0ED7-939E-41DB-A404-0A4A46BCC658}" srcOrd="5" destOrd="0" presId="urn:microsoft.com/office/officeart/2005/8/layout/vProcess5"/>
    <dgm:cxn modelId="{A5E3DD5D-D978-4A37-A10D-6C2F7AE4A8DD}" type="presParOf" srcId="{02B7774D-0A32-46E9-A907-C60F15EFB155}" destId="{4799773B-3097-42F6-81C7-AC1E271E9293}" srcOrd="6" destOrd="0" presId="urn:microsoft.com/office/officeart/2005/8/layout/vProcess5"/>
    <dgm:cxn modelId="{4D2AA607-7741-4D3E-862E-555A829E8353}" type="presParOf" srcId="{02B7774D-0A32-46E9-A907-C60F15EFB155}" destId="{07D65E9A-1307-4897-BA3A-95301FD907BA}" srcOrd="7" destOrd="0" presId="urn:microsoft.com/office/officeart/2005/8/layout/vProcess5"/>
    <dgm:cxn modelId="{85EB45BA-61F7-4E08-8876-A85E6FC0975A}" type="presParOf" srcId="{02B7774D-0A32-46E9-A907-C60F15EFB155}" destId="{91E5F0AF-3FD5-4960-A6FF-32BBE329C96B}" srcOrd="8" destOrd="0" presId="urn:microsoft.com/office/officeart/2005/8/layout/vProcess5"/>
    <dgm:cxn modelId="{EA5F36DA-A4A3-4DF2-937C-96971840E475}" type="presParOf" srcId="{02B7774D-0A32-46E9-A907-C60F15EFB155}" destId="{0A521E6D-ED80-412E-8873-33B208F8A3AA}" srcOrd="9" destOrd="0" presId="urn:microsoft.com/office/officeart/2005/8/layout/vProcess5"/>
    <dgm:cxn modelId="{B4D60572-4D68-4293-A736-5EA6AFF878D6}" type="presParOf" srcId="{02B7774D-0A32-46E9-A907-C60F15EFB155}" destId="{89DEF277-1E10-437E-8CD3-E584F583CC9B}" srcOrd="10" destOrd="0" presId="urn:microsoft.com/office/officeart/2005/8/layout/vProcess5"/>
    <dgm:cxn modelId="{C9300248-3440-47B3-BE56-D45F883C6495}" type="presParOf" srcId="{02B7774D-0A32-46E9-A907-C60F15EFB155}" destId="{DFD0DDFD-8313-43C4-86D2-D9E9F156D56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28E2B-0F0B-46B5-B9A3-934171A826AE}">
      <dsp:nvSpPr>
        <dsp:cNvPr id="0" name=""/>
        <dsp:cNvSpPr/>
      </dsp:nvSpPr>
      <dsp:spPr>
        <a:xfrm>
          <a:off x="0" y="0"/>
          <a:ext cx="9187180" cy="919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Introduction</a:t>
          </a:r>
          <a:endParaRPr lang="en-AU" sz="2400" b="0" i="0" kern="1200" dirty="0">
            <a:latin typeface="Arial" panose="020B0604020202020204" pitchFamily="34" charset="0"/>
            <a:cs typeface="Arial" panose="020B0604020202020204" pitchFamily="34" charset="0"/>
          </a:endParaRPr>
        </a:p>
      </dsp:txBody>
      <dsp:txXfrm>
        <a:off x="26937" y="26937"/>
        <a:ext cx="8117046" cy="865817"/>
      </dsp:txXfrm>
    </dsp:sp>
    <dsp:sp modelId="{480A25ED-6DA0-4741-9FE8-D761E9B84519}">
      <dsp:nvSpPr>
        <dsp:cNvPr id="0" name=""/>
        <dsp:cNvSpPr/>
      </dsp:nvSpPr>
      <dsp:spPr>
        <a:xfrm>
          <a:off x="769426" y="1086908"/>
          <a:ext cx="9187180" cy="919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b="0" i="0" kern="1200">
              <a:latin typeface="Arial" panose="020B0604020202020204" pitchFamily="34" charset="0"/>
              <a:cs typeface="Arial" panose="020B0604020202020204" pitchFamily="34" charset="0"/>
            </a:rPr>
            <a:t>Body</a:t>
          </a:r>
        </a:p>
      </dsp:txBody>
      <dsp:txXfrm>
        <a:off x="796363" y="1113845"/>
        <a:ext cx="7766080" cy="865817"/>
      </dsp:txXfrm>
    </dsp:sp>
    <dsp:sp modelId="{C0F6D9BD-40B9-40E5-9969-971951E41BE6}">
      <dsp:nvSpPr>
        <dsp:cNvPr id="0" name=""/>
        <dsp:cNvSpPr/>
      </dsp:nvSpPr>
      <dsp:spPr>
        <a:xfrm>
          <a:off x="1527368" y="2173816"/>
          <a:ext cx="9187180" cy="919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Arial" panose="020B0604020202020204" pitchFamily="34" charset="0"/>
              <a:cs typeface="Arial" panose="020B0604020202020204" pitchFamily="34" charset="0"/>
            </a:rPr>
            <a:t>Outro</a:t>
          </a:r>
          <a:endParaRPr lang="en-AU" sz="2400" b="0" i="0" kern="1200">
            <a:latin typeface="Arial" panose="020B0604020202020204" pitchFamily="34" charset="0"/>
            <a:cs typeface="Arial" panose="020B0604020202020204" pitchFamily="34" charset="0"/>
          </a:endParaRPr>
        </a:p>
      </dsp:txBody>
      <dsp:txXfrm>
        <a:off x="1554305" y="2200753"/>
        <a:ext cx="7777564" cy="865817"/>
      </dsp:txXfrm>
    </dsp:sp>
    <dsp:sp modelId="{B61E44B3-7D79-41A0-B06B-950E18C1DF87}">
      <dsp:nvSpPr>
        <dsp:cNvPr id="0" name=""/>
        <dsp:cNvSpPr/>
      </dsp:nvSpPr>
      <dsp:spPr>
        <a:xfrm>
          <a:off x="2225778" y="3260724"/>
          <a:ext cx="9187180" cy="9196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Arial" panose="020B0604020202020204" pitchFamily="34" charset="0"/>
              <a:cs typeface="Arial" panose="020B0604020202020204" pitchFamily="34" charset="0"/>
            </a:rPr>
            <a:t>Close</a:t>
          </a:r>
          <a:endParaRPr lang="en-AU" sz="2400" b="0" i="0" kern="1200">
            <a:latin typeface="Arial" panose="020B0604020202020204" pitchFamily="34" charset="0"/>
            <a:cs typeface="Arial" panose="020B0604020202020204" pitchFamily="34" charset="0"/>
          </a:endParaRPr>
        </a:p>
      </dsp:txBody>
      <dsp:txXfrm>
        <a:off x="2252715" y="3287661"/>
        <a:ext cx="7766080" cy="865817"/>
      </dsp:txXfrm>
    </dsp:sp>
    <dsp:sp modelId="{B43E0ED7-939E-41DB-A404-0A4A46BCC658}">
      <dsp:nvSpPr>
        <dsp:cNvPr id="0" name=""/>
        <dsp:cNvSpPr/>
      </dsp:nvSpPr>
      <dsp:spPr>
        <a:xfrm>
          <a:off x="8589380" y="704400"/>
          <a:ext cx="597799" cy="59779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AU" sz="2800" kern="1200"/>
        </a:p>
      </dsp:txBody>
      <dsp:txXfrm>
        <a:off x="8723885" y="704400"/>
        <a:ext cx="328789" cy="449844"/>
      </dsp:txXfrm>
    </dsp:sp>
    <dsp:sp modelId="{4799773B-3097-42F6-81C7-AC1E271E9293}">
      <dsp:nvSpPr>
        <dsp:cNvPr id="0" name=""/>
        <dsp:cNvSpPr/>
      </dsp:nvSpPr>
      <dsp:spPr>
        <a:xfrm>
          <a:off x="9358806" y="1791308"/>
          <a:ext cx="597799" cy="59779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AU" sz="2800" kern="1200"/>
        </a:p>
      </dsp:txBody>
      <dsp:txXfrm>
        <a:off x="9493311" y="1791308"/>
        <a:ext cx="328789" cy="449844"/>
      </dsp:txXfrm>
    </dsp:sp>
    <dsp:sp modelId="{07D65E9A-1307-4897-BA3A-95301FD907BA}">
      <dsp:nvSpPr>
        <dsp:cNvPr id="0" name=""/>
        <dsp:cNvSpPr/>
      </dsp:nvSpPr>
      <dsp:spPr>
        <a:xfrm>
          <a:off x="10116749" y="2878216"/>
          <a:ext cx="597799" cy="59779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AU" sz="2800" kern="1200"/>
        </a:p>
      </dsp:txBody>
      <dsp:txXfrm>
        <a:off x="10251254" y="2878216"/>
        <a:ext cx="328789" cy="4498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1/08/2024</a:t>
            </a:fld>
            <a:endParaRPr lang="en-AU">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 the purpose of this PowerPoint is to explicitly unpack the features of a podcast and guide students through the structure.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 indicate to students that there are 4 main parts of a podcast. The following slides should be supported with </a:t>
            </a:r>
            <a:r>
              <a:rPr lang="en-AU"/>
              <a:t>Phase 6, activity 1 – structure and features of a podcast and Phase 6, resource 3 – structure and features of a podcast answers.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8610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Teacher note: explicitly teach the structure of the introduction – students should use this content to complete the cloze activities for </a:t>
            </a:r>
            <a:r>
              <a:rPr lang="en-AU"/>
              <a:t>Phase 6, activity 1 – structure and features of a podcast and annotate additional notes on Phase 6, resource 3 – structure and features of a podcast answers.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7039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Teacher note: explicitly teach the structure of the introduction – students should use this content to complete the cloze activities for </a:t>
            </a:r>
            <a:r>
              <a:rPr lang="en-AU"/>
              <a:t>Phase 6, activity 1 – structure and features of a podcast and annotate additional notes on Phase 6, resource 3 – structure and features of a podcast answers.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2827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Teacher note: explicitly teach the structure of the introduction – students should use this content to complete the cloze activities for </a:t>
            </a:r>
            <a:r>
              <a:rPr lang="en-AU"/>
              <a:t>Phase 6, activity 1 – structure and features of a podcast and annotate additional notes on Phase 6, resource 3 – structure and features of a podcast answers.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2271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Teacher note: explicitly teach the structure of the introduction – students should use this content to complete the cloze activities for </a:t>
            </a:r>
            <a:r>
              <a:rPr lang="en-AU"/>
              <a:t>Phase 6, activity 1 – structure and features of a podcast and annotate additional notes on Phase 6, resource 3 – structure and features of a podcast answers.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02363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examples,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Checking understanding requires teachers to collect the responses of all students (</a:t>
            </a:r>
            <a:r>
              <a:rPr lang="en-AU" err="1">
                <a:solidFill>
                  <a:srgbClr val="333333"/>
                </a:solidFill>
                <a:effectLst/>
                <a:highlight>
                  <a:srgbClr val="FFFFFF"/>
                </a:highlight>
              </a:rPr>
              <a:t>Wiliam</a:t>
            </a:r>
            <a:r>
              <a:rPr lang="en-AU">
                <a:solidFill>
                  <a:srgbClr val="333333"/>
                </a:solidFill>
                <a:effectLst/>
                <a:highlight>
                  <a:srgbClr val="FFFFFF"/>
                </a:highlight>
              </a:rPr>
              <a:t> 2014).</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checking for understanding requires teachers to collect responses of all students. Using individual whiteboards or ABCD cards, you can clearly identify if students are confident with the structure of a podcast. It is important to check that all students understand before moving on to new content, concepts or skills. You should regularly check student understanding using a variety of strategies to make the best instructional decisions for your class.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The correct answer is c) Intro, body, outro, close.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39567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77852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 explain to students that the focus of this program is on the podcast transcript and identify key features of the transcript with the class. Students could copy these notes into their English books or be provided with a printout of this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91787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 this slide should be supported by the following activities using gradual release of responsibility:</a:t>
            </a:r>
          </a:p>
          <a:p>
            <a:pPr marL="285750" indent="-285750">
              <a:buFont typeface="Arial" panose="020B0604020202020204" pitchFamily="34" charset="0"/>
              <a:buChar char="•"/>
            </a:pPr>
            <a:r>
              <a:rPr lang="en-AU"/>
              <a:t>Phase 1, activity 3 – Think pair share </a:t>
            </a:r>
          </a:p>
          <a:p>
            <a:pPr marL="285750" indent="-285750">
              <a:buFont typeface="Arial" panose="020B0604020202020204" pitchFamily="34" charset="0"/>
              <a:buChar char="•"/>
            </a:pPr>
            <a:r>
              <a:rPr lang="en-AU"/>
              <a:t>Phase 1, activity 4 – understanding host to listener interaction</a:t>
            </a:r>
          </a:p>
          <a:p>
            <a:pPr marL="285750" indent="-285750">
              <a:buFont typeface="Arial" panose="020B0604020202020204" pitchFamily="34" charset="0"/>
              <a:buChar char="•"/>
            </a:pPr>
            <a:r>
              <a:rPr lang="en-AU"/>
              <a:t>Phase 1, resource 2 – understanding host to listener interaction suggested responses.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21201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a:solidFill>
                  <a:srgbClr val="333333"/>
                </a:solidFill>
                <a:effectLst/>
                <a:highlight>
                  <a:srgbClr val="FFFFFF"/>
                </a:highlight>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needs. When co-</a:t>
            </a:r>
            <a:r>
              <a:rPr lang="en-AU"/>
              <a:t>constructing with students, teachers use their expertise to guide student thinking, and often model and use exemplars to show students what success 'looks like'.</a:t>
            </a:r>
          </a:p>
          <a:p>
            <a:endParaRPr lang="en-AU">
              <a:solidFill>
                <a:srgbClr val="333333"/>
              </a:solidFill>
              <a:effectLst/>
              <a:highlight>
                <a:srgbClr val="FFFFFF"/>
              </a:highlight>
            </a:endParaRPr>
          </a:p>
          <a:p>
            <a:endParaRPr lang="en-AU">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 clarify what students are learning and why. </a:t>
            </a:r>
          </a:p>
          <a:p>
            <a:pPr marL="171450" indent="-171450">
              <a:buFont typeface="Public Sans"/>
              <a:buChar char="•"/>
            </a:pPr>
            <a:r>
              <a:rPr lang="en-AU"/>
              <a:t>Learning intentions and success criteria are best co-constructed with students. Adapt the learning intention as required and add matching success criteria.</a:t>
            </a:r>
          </a:p>
          <a:p>
            <a:pPr marL="171450" indent="-171450">
              <a:buFont typeface="Public Sans"/>
              <a:buChar char="•"/>
            </a:pPr>
            <a:r>
              <a:rPr lang="en-AU"/>
              <a:t>For more information see AITSL or the NSW Department of Education explicit teaching strategies.</a:t>
            </a:r>
          </a:p>
          <a:p>
            <a:pPr marL="171450" indent="-171450">
              <a:buFont typeface="Public Sans"/>
              <a:buChar char="•"/>
            </a:pPr>
            <a:r>
              <a:rPr lang="en-AU"/>
              <a:t>LISC is not necessarily presented at the beginning of the lesson. Teacher needs to consider most effectual time to introduce.</a:t>
            </a:r>
          </a:p>
          <a:p>
            <a:pPr marL="171450" indent="-171450">
              <a:buFont typeface="Public Sans"/>
              <a:buChar char="•"/>
            </a:pPr>
            <a:r>
              <a:rPr lang="en-AU"/>
              <a:t>LISC should be revisited during the lesson to support students' evaluation of their learning.</a:t>
            </a:r>
          </a:p>
          <a:p>
            <a:pPr marL="171450" indent="-171450">
              <a:buFont typeface="Public Sans"/>
              <a:buChar cha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I will know I am successful when I can:</a:t>
            </a:r>
          </a:p>
          <a:p>
            <a:pPr marL="342900" indent="-342900">
              <a:buFont typeface="Arial" panose="020B0604020202020204" pitchFamily="34" charset="0"/>
              <a:buChar char="•"/>
            </a:pPr>
            <a:r>
              <a:rPr lang="en-AU"/>
              <a:t>correctly identify the structure of a podcast episode</a:t>
            </a:r>
          </a:p>
          <a:p>
            <a:pPr marL="342900" indent="-342900">
              <a:buFont typeface="Arial" panose="020B0604020202020204" pitchFamily="34" charset="0"/>
              <a:buChar char="•"/>
            </a:pPr>
            <a:r>
              <a:rPr lang="en-AU"/>
              <a:t>correctly identify the structure and features of a podcast in a model podcast </a:t>
            </a:r>
          </a:p>
          <a:p>
            <a:pPr marL="342900" indent="-342900">
              <a:buFont typeface="Arial" panose="020B0604020202020204" pitchFamily="34" charset="0"/>
              <a:buChar char="•"/>
            </a:pPr>
            <a:r>
              <a:rPr lang="en-AU"/>
              <a:t>use appropriate podcast structure and features in my own podcast transcript.</a:t>
            </a:r>
          </a:p>
          <a:p>
            <a:pPr marL="171450" indent="-171450">
              <a:buFont typeface="Public Sans"/>
              <a:buChar char="•"/>
            </a:pPr>
            <a:endParaRPr lang="en-AU"/>
          </a:p>
          <a:p>
            <a:endParaRPr lang="en-AU">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and should be deleted or hidden when using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t>Teacher note: students should complete the program sequence for Phase 1, activity 2 – what is a podcast? before moving to the next slide of this PowerPoint.</a:t>
            </a:r>
          </a:p>
          <a:p>
            <a:pPr>
              <a:defRPr/>
            </a:pPr>
            <a:endParaRPr lang="en-US"/>
          </a:p>
          <a:p>
            <a:pPr>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55670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Teacher note: read the definition to the class and ask them to identify parts that match their previous brainstorm. The teacher could highlight these on the definition to identify prior understanding. </a:t>
            </a:r>
            <a:endParaRPr lang="en-AU"/>
          </a:p>
          <a:p>
            <a:pPr>
              <a:defRPr/>
            </a:pPr>
            <a:endParaRPr lang="en-US"/>
          </a:p>
          <a:p>
            <a:pPr>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2135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 it is important that students understand essential terminology before building on their knowledge. Students should try to match the term with the correct definition. The teacher may like to print this slide for students to complete this task on a paper copy.</a:t>
            </a:r>
          </a:p>
          <a:p>
            <a:endParaRPr lang="en-US"/>
          </a:p>
          <a:p>
            <a:r>
              <a:rPr lang="en-US"/>
              <a:t>The terminology slides are designed to support students in learning the new subject-specific vocabulary they will need for podcasts. Return to these definitions with students as required. </a:t>
            </a:r>
            <a:r>
              <a:rPr lang="en-AU"/>
              <a:t>Key terms are bolded throughout the remainder of the PowerPoint presentation.</a:t>
            </a:r>
          </a:p>
          <a:p>
            <a:endParaRPr lang="en-US"/>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30167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 this slide has the answers for the previous matching activity. If students need further support, this should be done now through explicit teaching. </a:t>
            </a:r>
          </a:p>
          <a:p>
            <a:endParaRPr lang="en-US"/>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563044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b="0" i="0">
                <a:solidFill>
                  <a:schemeClr val="bg1"/>
                </a:solidFill>
                <a:latin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b="0" i="0">
                <a:solidFill>
                  <a:schemeClr val="bg1"/>
                </a:solidFill>
                <a:latin typeface="Arial" panose="020B0604020202020204" pitchFamily="34" charset="0"/>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b="0" i="0">
                <a:solidFill>
                  <a:schemeClr val="bg1"/>
                </a:solidFill>
                <a:latin typeface="Arial" panose="020B0604020202020204" pitchFamily="34" charset="0"/>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b="0" i="0">
                <a:solidFill>
                  <a:schemeClr val="accent1"/>
                </a:solidFill>
                <a:latin typeface="Arial" panose="020B0604020202020204" pitchFamily="34" charset="0"/>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b="0" i="0">
                <a:solidFill>
                  <a:srgbClr val="00296C"/>
                </a:solidFill>
                <a:latin typeface="Arial" panose="020B0604020202020204" pitchFamily="34" charset="0"/>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accent1"/>
                </a:solidFill>
                <a:latin typeface="Arial" panose="020B0604020202020204" pitchFamily="34" charset="0"/>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983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b="0" i="0">
                <a:solidFill>
                  <a:schemeClr val="accent1"/>
                </a:solidFill>
                <a:latin typeface="Arial" panose="020B0604020202020204" pitchFamily="34" charset="0"/>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b="0" i="0">
                <a:solidFill>
                  <a:schemeClr val="bg1"/>
                </a:solidFill>
                <a:latin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b="0" i="0">
                <a:solidFill>
                  <a:schemeClr val="bg1"/>
                </a:solidFill>
                <a:latin typeface="Arial" panose="020B0604020202020204" pitchFamily="34" charset="0"/>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84452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79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b="0" i="0">
                <a:solidFill>
                  <a:schemeClr val="bg1"/>
                </a:solidFill>
                <a:latin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5662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b="0" i="0">
                <a:solidFill>
                  <a:srgbClr val="00296C"/>
                </a:solidFill>
                <a:latin typeface="Arial" panose="020B0604020202020204" pitchFamily="34" charset="0"/>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81509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b="0" i="0">
                <a:solidFill>
                  <a:schemeClr val="bg1"/>
                </a:solidFill>
                <a:latin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415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5137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1948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664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017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653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04861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4686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b="0" i="0">
                <a:solidFill>
                  <a:schemeClr val="bg1"/>
                </a:solidFill>
                <a:latin typeface="Arial" panose="020B0604020202020204" pitchFamily="34" charset="0"/>
              </a:defRPr>
            </a:lvl1pPr>
          </a:lstStyle>
          <a:p>
            <a:r>
              <a:rPr lang="en-US"/>
              <a:t>Meet the [KLA] team</a:t>
            </a:r>
            <a:endParaRPr lang="en-AU"/>
          </a:p>
        </p:txBody>
      </p:sp>
    </p:spTree>
    <p:extLst>
      <p:ext uri="{BB962C8B-B14F-4D97-AF65-F5344CB8AC3E}">
        <p14:creationId xmlns:p14="http://schemas.microsoft.com/office/powerpoint/2010/main" val="20994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b="0" i="0">
                <a:solidFill>
                  <a:schemeClr val="bg1"/>
                </a:solidFill>
                <a:latin typeface="Arial" panose="020B0604020202020204" pitchFamily="34" charset="0"/>
              </a:defRPr>
            </a:lvl1pPr>
          </a:lstStyle>
          <a:p>
            <a:r>
              <a:rPr lang="en-US"/>
              <a:t>[KLA] Curriculum team</a:t>
            </a:r>
            <a:endParaRPr lang="en-AU"/>
          </a:p>
        </p:txBody>
      </p:sp>
    </p:spTree>
    <p:extLst>
      <p:ext uri="{BB962C8B-B14F-4D97-AF65-F5344CB8AC3E}">
        <p14:creationId xmlns:p14="http://schemas.microsoft.com/office/powerpoint/2010/main" val="374394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b="0" i="0">
                <a:solidFill>
                  <a:schemeClr val="accent1"/>
                </a:solidFill>
                <a:latin typeface="Arial" panose="020B0604020202020204" pitchFamily="34" charset="0"/>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9369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45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5998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22408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0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1078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0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7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95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8001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34019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4100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103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b="0" i="0">
                <a:solidFill>
                  <a:schemeClr val="accent1"/>
                </a:solidFill>
                <a:latin typeface="Arial" panose="020B0604020202020204" pitchFamily="34" charset="0"/>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346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7419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045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b="0" i="0">
                <a:solidFill>
                  <a:schemeClr val="accent1"/>
                </a:solidFill>
                <a:latin typeface="Arial" panose="020B0604020202020204" pitchFamily="34" charset="0"/>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37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b="0" i="0">
                <a:solidFill>
                  <a:schemeClr val="bg1"/>
                </a:solidFill>
                <a:latin typeface="Arial" panose="020B0604020202020204" pitchFamily="34" charset="0"/>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459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image" Target="../media/image1.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285750" marR="0" lvl="1"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715963" marR="0" lvl="2" indent="-285750"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1077913" marR="0" lvl="3" indent="-179388"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1527175" marR="0" lvl="4" indent="-269875"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41" r:id="rId27"/>
    <p:sldLayoutId id="2147483725" r:id="rId28"/>
    <p:sldLayoutId id="2147483743" r:id="rId29"/>
    <p:sldLayoutId id="2147483744" r:id="rId30"/>
    <p:sldLayoutId id="2147483745" r:id="rId31"/>
    <p:sldLayoutId id="2147483746"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59739173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bc.net.au/listen/programs/shortandcurly/bite-family-sacrifices/101707300"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educationstandards.nsw.edu.au/wps/portal/nesa/mini-footer/copyright" TargetMode="External"/><Relationship Id="rId3" Type="http://schemas.openxmlformats.org/officeDocument/2006/relationships/hyperlink" Target="https://curriculum.nsw.edu.au/learning-areas/english/english-k-10-2022/content" TargetMode="External"/><Relationship Id="rId7" Type="http://schemas.openxmlformats.org/officeDocument/2006/relationships/hyperlink" Target="https://www.abc.net.au/listen/programs/shortandcurly/bite-family-sacrifices/101707300" TargetMode="Externa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hyperlink" Target="https://education.nsw.gov.au/about-us/education-data-and-research/cese/publications/literature-reviews/cognitive-load-theory" TargetMode="External"/><Relationship Id="rId5" Type="http://schemas.openxmlformats.org/officeDocument/2006/relationships/hyperlink" Target="https://www.edresearch.edu.au/summaries-explainers/explainers/explicit-instruction" TargetMode="External"/><Relationship Id="rId10" Type="http://schemas.openxmlformats.org/officeDocument/2006/relationships/hyperlink" Target="https://curriculum.nsw.edu.au/" TargetMode="External"/><Relationship Id="rId4" Type="http://schemas.openxmlformats.org/officeDocument/2006/relationships/hyperlink" Target="https://www.edresearch.edu.au/guides-resources/practice-guides/explain-learning-objectives" TargetMode="External"/><Relationship Id="rId9"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nsw.gov.au/teaching-and-learning/curriculum/explicit-teaching/explicit-teaching-strategies" TargetMode="External"/><Relationship Id="rId1" Type="http://schemas.openxmlformats.org/officeDocument/2006/relationships/slideLayout" Target="../slideLayouts/slideLayout32.xml"/><Relationship Id="rId4" Type="http://schemas.openxmlformats.org/officeDocument/2006/relationships/hyperlink" Target="https://www.ascd.org/el/articles/the-right-questions-the-right-wa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24000"/>
            <a:ext cx="12192000" cy="2934000"/>
          </a:xfrm>
        </p:spPr>
      </p:pic>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sz="1800" dirty="0">
                <a:latin typeface="Arial" panose="020B0604020202020204" pitchFamily="34" charset="0"/>
                <a:cs typeface="Arial" panose="020B0604020202020204" pitchFamily="34" charset="0"/>
              </a:rPr>
              <a:t>NSW Department of Education</a:t>
            </a:r>
            <a:endParaRPr lang="en-AU" sz="18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8" y="2357168"/>
            <a:ext cx="8664260" cy="494889"/>
          </a:xfrm>
        </p:spPr>
        <p:txBody>
          <a:bodyPr/>
          <a:lstStyle/>
          <a:p>
            <a:r>
              <a:rPr lang="en-AU" dirty="0">
                <a:effectLst/>
                <a:latin typeface="Arial" panose="020B0604020202020204" pitchFamily="34" charset="0"/>
                <a:ea typeface="Calibri" panose="020F0502020204030204" pitchFamily="34" charset="0"/>
                <a:cs typeface="Arial" panose="020B0604020202020204" pitchFamily="34" charset="0"/>
              </a:rPr>
              <a:t>Phase 6, activity 1 – structure and features of a podcast – PowerPoint </a:t>
            </a:r>
            <a:endParaRPr lang="en-AU" dirty="0">
              <a:latin typeface="Arial" panose="020B0604020202020204" pitchFamily="34" charset="0"/>
              <a:cs typeface="Arial" panose="020B0604020202020204" pitchFamily="34" charset="0"/>
            </a:endParaRPr>
          </a:p>
          <a:p>
            <a:endParaRPr lang="en-AU" dirty="0"/>
          </a:p>
        </p:txBody>
      </p:sp>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7" y="360000"/>
            <a:ext cx="11350557" cy="1479686"/>
          </a:xfrm>
        </p:spPr>
        <p:txBody>
          <a:bodyPr/>
          <a:lstStyle/>
          <a:p>
            <a:r>
              <a:rPr lang="en-AU" dirty="0">
                <a:latin typeface="Arial" panose="020B0604020202020204" pitchFamily="34" charset="0"/>
                <a:cs typeface="Arial" panose="020B0604020202020204" pitchFamily="34" charset="0"/>
              </a:rPr>
              <a:t>Year 8, Term 2 – transport me to the ‘real’</a:t>
            </a:r>
          </a:p>
        </p:txBody>
      </p:sp>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A88817-6BB3-A508-5133-7232731C759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graphicFrame>
        <p:nvGraphicFramePr>
          <p:cNvPr id="6" name="Content Placeholder 5">
            <a:extLst>
              <a:ext uri="{FF2B5EF4-FFF2-40B4-BE49-F238E27FC236}">
                <a16:creationId xmlns:a16="http://schemas.microsoft.com/office/drawing/2014/main" id="{BA29CB16-854B-D053-D13A-0D9262304CE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19294457"/>
              </p:ext>
            </p:extLst>
          </p:nvPr>
        </p:nvGraphicFramePr>
        <p:xfrm>
          <a:off x="360363" y="1746251"/>
          <a:ext cx="11483975" cy="418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A57D57D6-3E5E-5A7E-C66A-E3B4FCB27FB0}"/>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Overview</a:t>
            </a:r>
          </a:p>
        </p:txBody>
      </p:sp>
      <p:sp>
        <p:nvSpPr>
          <p:cNvPr id="2" name="Title 1">
            <a:extLst>
              <a:ext uri="{FF2B5EF4-FFF2-40B4-BE49-F238E27FC236}">
                <a16:creationId xmlns:a16="http://schemas.microsoft.com/office/drawing/2014/main" id="{B0B1BA44-19D2-BA3E-F092-453C3CCD2A9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Structure of a podcast </a:t>
            </a:r>
            <a:r>
              <a:rPr lang="en-US" dirty="0">
                <a:solidFill>
                  <a:schemeClr val="bg1"/>
                </a:solidFill>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35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02C00-3CFB-605E-373C-F17B4774DFD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
        <p:nvSpPr>
          <p:cNvPr id="3" name="Content Placeholder 2">
            <a:extLst>
              <a:ext uri="{FF2B5EF4-FFF2-40B4-BE49-F238E27FC236}">
                <a16:creationId xmlns:a16="http://schemas.microsoft.com/office/drawing/2014/main" id="{9799086C-83F3-A01B-1E0A-3AE8C587B74F}"/>
              </a:ext>
            </a:extLst>
          </p:cNvPr>
          <p:cNvSpPr>
            <a:spLocks noGrp="1"/>
          </p:cNvSpPr>
          <p:nvPr>
            <p:ph idx="1"/>
          </p:nvPr>
        </p:nvSpPr>
        <p:spPr>
          <a:xfrm>
            <a:off x="360000" y="1620000"/>
            <a:ext cx="11484000" cy="2603657"/>
          </a:xfrm>
        </p:spPr>
        <p:txBody>
          <a:bodyPr/>
          <a:lstStyle/>
          <a:p>
            <a:r>
              <a:rPr lang="en-US" sz="1600" dirty="0">
                <a:latin typeface="Arial" panose="020B0604020202020204" pitchFamily="34" charset="0"/>
                <a:cs typeface="Arial" panose="020B0604020202020204" pitchFamily="34" charset="0"/>
              </a:rPr>
              <a:t>The purpose of a podcast introduction is to hook the listener into the episode. It usually includes a musical </a:t>
            </a:r>
            <a:r>
              <a:rPr lang="en-US" sz="1600" b="1" dirty="0">
                <a:latin typeface="Arial" panose="020B0604020202020204" pitchFamily="34" charset="0"/>
                <a:cs typeface="Arial" panose="020B0604020202020204" pitchFamily="34" charset="0"/>
              </a:rPr>
              <a:t>jingle</a:t>
            </a:r>
            <a:r>
              <a:rPr lang="en-US" sz="1600" dirty="0">
                <a:latin typeface="Arial" panose="020B0604020202020204" pitchFamily="34" charset="0"/>
                <a:cs typeface="Arial" panose="020B0604020202020204" pitchFamily="34" charset="0"/>
              </a:rPr>
              <a:t> or theme song playing in the background, introduction(s) of the </a:t>
            </a:r>
            <a:r>
              <a:rPr lang="en-US" sz="1600" b="1" dirty="0">
                <a:latin typeface="Arial" panose="020B0604020202020204" pitchFamily="34" charset="0"/>
                <a:cs typeface="Arial" panose="020B0604020202020204" pitchFamily="34" charset="0"/>
              </a:rPr>
              <a:t>host</a:t>
            </a:r>
            <a:r>
              <a:rPr lang="en-US" sz="1600" dirty="0">
                <a:latin typeface="Arial" panose="020B0604020202020204" pitchFamily="34" charset="0"/>
                <a:cs typeface="Arial" panose="020B0604020202020204" pitchFamily="34" charset="0"/>
              </a:rPr>
              <a:t>(s) and a brief overview about the topics or segments that will be discussed in the </a:t>
            </a:r>
            <a:r>
              <a:rPr lang="en-US" sz="1600" b="1" dirty="0">
                <a:latin typeface="Arial" panose="020B0604020202020204" pitchFamily="34" charset="0"/>
                <a:cs typeface="Arial" panose="020B0604020202020204" pitchFamily="34" charset="0"/>
              </a:rPr>
              <a:t>episode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Many podcasts start with an ‘Acknowledgement of Country’ or an advertisement from a </a:t>
            </a:r>
            <a:r>
              <a:rPr lang="en-US" sz="1600" b="1" dirty="0">
                <a:latin typeface="Arial" panose="020B0604020202020204" pitchFamily="34" charset="0"/>
                <a:cs typeface="Arial" panose="020B0604020202020204" pitchFamily="34" charset="0"/>
              </a:rPr>
              <a:t>sponsor</a:t>
            </a:r>
            <a:r>
              <a:rPr lang="en-US" sz="1600" dirty="0">
                <a:latin typeface="Arial" panose="020B0604020202020204" pitchFamily="34" charset="0"/>
                <a:cs typeface="Arial" panose="020B0604020202020204" pitchFamily="34" charset="0"/>
              </a:rPr>
              <a:t>. Podcast introductions are often similar in length and structure throughout a </a:t>
            </a:r>
            <a:r>
              <a:rPr lang="en-US" sz="1600" b="1" dirty="0">
                <a:latin typeface="Arial" panose="020B0604020202020204" pitchFamily="34" charset="0"/>
                <a:cs typeface="Arial" panose="020B0604020202020204" pitchFamily="34" charset="0"/>
              </a:rPr>
              <a:t>season or series of episodes</a:t>
            </a:r>
            <a:r>
              <a:rPr lang="en-US" sz="1600" dirty="0">
                <a:latin typeface="Arial" panose="020B0604020202020204" pitchFamily="34" charset="0"/>
                <a:cs typeface="Arial" panose="020B0604020202020204" pitchFamily="34" charset="0"/>
              </a:rPr>
              <a:t>.</a:t>
            </a:r>
          </a:p>
        </p:txBody>
      </p:sp>
      <p:sp>
        <p:nvSpPr>
          <p:cNvPr id="5" name="Text Placeholder 4">
            <a:extLst>
              <a:ext uri="{FF2B5EF4-FFF2-40B4-BE49-F238E27FC236}">
                <a16:creationId xmlns:a16="http://schemas.microsoft.com/office/drawing/2014/main" id="{EC438FF1-D4F8-69CF-FB55-571570E29F6B}"/>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Introduction</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2ACF43-6AB4-2164-B1D7-A402540ABA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Structure of a podcast </a:t>
            </a:r>
            <a:r>
              <a:rPr lang="en-US" dirty="0">
                <a:solidFill>
                  <a:schemeClr val="bg1"/>
                </a:solidFill>
                <a:cs typeface="Arial" panose="020B0604020202020204" pitchFamily="34" charset="0"/>
              </a:rPr>
              <a:t>2</a:t>
            </a:r>
            <a:endParaRPr lang="en-AU" dirty="0">
              <a:solidFill>
                <a:schemeClr val="bg1"/>
              </a:solidFill>
              <a:cs typeface="Arial" panose="020B0604020202020204" pitchFamily="34" charset="0"/>
            </a:endParaRPr>
          </a:p>
        </p:txBody>
      </p:sp>
    </p:spTree>
    <p:extLst>
      <p:ext uri="{BB962C8B-B14F-4D97-AF65-F5344CB8AC3E}">
        <p14:creationId xmlns:p14="http://schemas.microsoft.com/office/powerpoint/2010/main" val="354520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02C00-3CFB-605E-373C-F17B4774DFD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
        <p:nvSpPr>
          <p:cNvPr id="3" name="Content Placeholder 2">
            <a:extLst>
              <a:ext uri="{FF2B5EF4-FFF2-40B4-BE49-F238E27FC236}">
                <a16:creationId xmlns:a16="http://schemas.microsoft.com/office/drawing/2014/main" id="{9799086C-83F3-A01B-1E0A-3AE8C587B74F}"/>
              </a:ext>
            </a:extLst>
          </p:cNvPr>
          <p:cNvSpPr>
            <a:spLocks noGrp="1"/>
          </p:cNvSpPr>
          <p:nvPr>
            <p:ph idx="1"/>
          </p:nvPr>
        </p:nvSpPr>
        <p:spPr>
          <a:xfrm>
            <a:off x="360000" y="1620000"/>
            <a:ext cx="11342143" cy="2734286"/>
          </a:xfrm>
        </p:spPr>
        <p:txBody>
          <a:bodyPr/>
          <a:lstStyle/>
          <a:p>
            <a:r>
              <a:rPr lang="en-US" sz="1600" dirty="0">
                <a:latin typeface="Arial" panose="020B0604020202020204" pitchFamily="34" charset="0"/>
                <a:cs typeface="Arial" panose="020B0604020202020204" pitchFamily="34" charset="0"/>
              </a:rPr>
              <a:t>The body of a podcast is usually conversational, informative and entertaining. Just like a written response, the body of a podcast is usually separated into different topics or ideas. Different topics may be referred to as </a:t>
            </a:r>
            <a:r>
              <a:rPr lang="en-US" sz="1600" b="1" dirty="0">
                <a:latin typeface="Arial" panose="020B0604020202020204" pitchFamily="34" charset="0"/>
                <a:cs typeface="Arial" panose="020B0604020202020204" pitchFamily="34" charset="0"/>
              </a:rPr>
              <a:t>segments</a:t>
            </a:r>
            <a:r>
              <a:rPr lang="en-US" sz="1600" dirty="0">
                <a:latin typeface="Arial" panose="020B0604020202020204" pitchFamily="34" charset="0"/>
                <a:cs typeface="Arial" panose="020B0604020202020204" pitchFamily="34" charset="0"/>
              </a:rPr>
              <a:t>. Each new segment is usually introduced by the host(s) and may also have its own </a:t>
            </a:r>
            <a:r>
              <a:rPr lang="en-US" sz="1600" b="1" dirty="0">
                <a:latin typeface="Arial" panose="020B0604020202020204" pitchFamily="34" charset="0"/>
                <a:cs typeface="Arial" panose="020B0604020202020204" pitchFamily="34" charset="0"/>
              </a:rPr>
              <a:t>sound effect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jingle</a:t>
            </a:r>
            <a:r>
              <a:rPr lang="en-US" sz="1600" dirty="0">
                <a:latin typeface="Arial" panose="020B0604020202020204" pitchFamily="34" charset="0"/>
                <a:cs typeface="Arial" panose="020B0604020202020204" pitchFamily="34" charset="0"/>
              </a:rPr>
              <a:t> to indicate the </a:t>
            </a:r>
            <a:r>
              <a:rPr lang="en-US" sz="1600" b="1" dirty="0">
                <a:latin typeface="Arial" panose="020B0604020202020204" pitchFamily="34" charset="0"/>
                <a:cs typeface="Arial" panose="020B0604020202020204" pitchFamily="34" charset="0"/>
              </a:rPr>
              <a:t>transition</a:t>
            </a:r>
            <a:r>
              <a:rPr lang="en-US" sz="1600" dirty="0">
                <a:latin typeface="Arial" panose="020B0604020202020204" pitchFamily="34" charset="0"/>
                <a:cs typeface="Arial" panose="020B0604020202020204" pitchFamily="34" charset="0"/>
              </a:rPr>
              <a:t> into a new topic or idea.</a:t>
            </a:r>
          </a:p>
          <a:p>
            <a:r>
              <a:rPr lang="en-US" sz="1600" dirty="0">
                <a:latin typeface="Arial" panose="020B0604020202020204" pitchFamily="34" charset="0"/>
                <a:cs typeface="Arial" panose="020B0604020202020204" pitchFamily="34" charset="0"/>
              </a:rPr>
              <a:t>Sometimes podcasts also have </a:t>
            </a:r>
            <a:r>
              <a:rPr lang="en-US" sz="1600" b="1" dirty="0">
                <a:latin typeface="Arial" panose="020B0604020202020204" pitchFamily="34" charset="0"/>
                <a:cs typeface="Arial" panose="020B0604020202020204" pitchFamily="34" charset="0"/>
              </a:rPr>
              <a:t>breaks</a:t>
            </a:r>
            <a:r>
              <a:rPr lang="en-US" sz="1600" dirty="0">
                <a:latin typeface="Arial" panose="020B0604020202020204" pitchFamily="34" charset="0"/>
                <a:cs typeface="Arial" panose="020B0604020202020204" pitchFamily="34" charset="0"/>
              </a:rPr>
              <a:t> in the body of the episode for a message or </a:t>
            </a:r>
            <a:r>
              <a:rPr lang="en-US" sz="1600" b="1" dirty="0">
                <a:latin typeface="Arial" panose="020B0604020202020204" pitchFamily="34" charset="0"/>
                <a:cs typeface="Arial" panose="020B0604020202020204" pitchFamily="34" charset="0"/>
              </a:rPr>
              <a:t>advertisement</a:t>
            </a:r>
            <a:r>
              <a:rPr lang="en-US" sz="1600" dirty="0">
                <a:latin typeface="Arial" panose="020B0604020202020204" pitchFamily="34" charset="0"/>
                <a:cs typeface="Arial" panose="020B0604020202020204" pitchFamily="34" charset="0"/>
              </a:rPr>
              <a:t> from a paid </a:t>
            </a:r>
            <a:r>
              <a:rPr lang="en-US" sz="1600" b="1" dirty="0">
                <a:latin typeface="Arial" panose="020B0604020202020204" pitchFamily="34" charset="0"/>
                <a:cs typeface="Arial" panose="020B0604020202020204" pitchFamily="34" charset="0"/>
              </a:rPr>
              <a:t>sponsor</a:t>
            </a:r>
            <a:r>
              <a:rPr lang="en-US" sz="1600" dirty="0">
                <a:latin typeface="Arial" panose="020B0604020202020204" pitchFamily="34" charset="0"/>
                <a:cs typeface="Arial" panose="020B0604020202020204" pitchFamily="34" charset="0"/>
              </a:rPr>
              <a:t>.</a:t>
            </a:r>
            <a:endParaRPr lang="en-AU" sz="16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C438FF1-D4F8-69CF-FB55-571570E29F6B}"/>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Body</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2ACF43-6AB4-2164-B1D7-A402540ABA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Structure of a podcast </a:t>
            </a:r>
            <a:r>
              <a:rPr lang="en-US" dirty="0">
                <a:solidFill>
                  <a:schemeClr val="bg1"/>
                </a:solidFill>
                <a:latin typeface="Arial" panose="020B0604020202020204" pitchFamily="34" charset="0"/>
                <a:cs typeface="Arial" panose="020B0604020202020204" pitchFamily="34" charset="0"/>
              </a:rPr>
              <a:t>3</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8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02C00-3CFB-605E-373C-F17B4774DFD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
        <p:nvSpPr>
          <p:cNvPr id="3" name="Content Placeholder 2">
            <a:extLst>
              <a:ext uri="{FF2B5EF4-FFF2-40B4-BE49-F238E27FC236}">
                <a16:creationId xmlns:a16="http://schemas.microsoft.com/office/drawing/2014/main" id="{9799086C-83F3-A01B-1E0A-3AE8C587B74F}"/>
              </a:ext>
            </a:extLst>
          </p:cNvPr>
          <p:cNvSpPr>
            <a:spLocks noGrp="1"/>
          </p:cNvSpPr>
          <p:nvPr>
            <p:ph idx="1"/>
          </p:nvPr>
        </p:nvSpPr>
        <p:spPr/>
        <p:txBody>
          <a:bodyPr/>
          <a:lstStyle/>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outro</a:t>
            </a:r>
            <a:r>
              <a:rPr lang="en-US" sz="1600" dirty="0">
                <a:latin typeface="Arial" panose="020B0604020202020204" pitchFamily="34" charset="0"/>
                <a:cs typeface="Arial" panose="020B0604020202020204" pitchFamily="34" charset="0"/>
              </a:rPr>
              <a:t> of a podcast serves a similar purpose to a conclusion of a written text. The outro works in reverse to an </a:t>
            </a:r>
            <a:r>
              <a:rPr lang="en-US" sz="1600" b="1" dirty="0">
                <a:latin typeface="Arial" panose="020B0604020202020204" pitchFamily="34" charset="0"/>
                <a:cs typeface="Arial" panose="020B0604020202020204" pitchFamily="34" charset="0"/>
              </a:rPr>
              <a:t>introduction</a:t>
            </a:r>
            <a:r>
              <a:rPr lang="en-US" sz="1600" dirty="0">
                <a:latin typeface="Arial" panose="020B0604020202020204" pitchFamily="34" charset="0"/>
                <a:cs typeface="Arial" panose="020B0604020202020204" pitchFamily="34" charset="0"/>
              </a:rPr>
              <a:t>. Instead of introducing the topics that will be covered during the </a:t>
            </a:r>
            <a:r>
              <a:rPr lang="en-US" sz="1600" b="1" dirty="0">
                <a:latin typeface="Arial" panose="020B0604020202020204" pitchFamily="34" charset="0"/>
                <a:cs typeface="Arial" panose="020B0604020202020204" pitchFamily="34" charset="0"/>
              </a:rPr>
              <a:t>episode</a:t>
            </a:r>
            <a:r>
              <a:rPr lang="en-US" sz="1600" dirty="0">
                <a:latin typeface="Arial" panose="020B0604020202020204" pitchFamily="34" charset="0"/>
                <a:cs typeface="Arial" panose="020B0604020202020204" pitchFamily="34" charset="0"/>
              </a:rPr>
              <a:t>, the outro </a:t>
            </a:r>
            <a:r>
              <a:rPr lang="en-US" sz="1600" dirty="0" err="1">
                <a:latin typeface="Arial" panose="020B0604020202020204" pitchFamily="34" charset="0"/>
                <a:cs typeface="Arial" panose="020B0604020202020204" pitchFamily="34" charset="0"/>
              </a:rPr>
              <a:t>summarises</a:t>
            </a:r>
            <a:r>
              <a:rPr lang="en-US" sz="1600" dirty="0">
                <a:latin typeface="Arial" panose="020B0604020202020204" pitchFamily="34" charset="0"/>
                <a:cs typeface="Arial" panose="020B0604020202020204" pitchFamily="34" charset="0"/>
              </a:rPr>
              <a:t> the main points discussed in the show and the hosts often leave listeners with some final questions or thoughts to consider.</a:t>
            </a:r>
          </a:p>
        </p:txBody>
      </p:sp>
      <p:sp>
        <p:nvSpPr>
          <p:cNvPr id="5" name="Text Placeholder 4">
            <a:extLst>
              <a:ext uri="{FF2B5EF4-FFF2-40B4-BE49-F238E27FC236}">
                <a16:creationId xmlns:a16="http://schemas.microsoft.com/office/drawing/2014/main" id="{EC438FF1-D4F8-69CF-FB55-571570E29F6B}"/>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Outro</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2ACF43-6AB4-2164-B1D7-A402540ABA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Structure of a podcast </a:t>
            </a:r>
            <a:r>
              <a:rPr lang="en-US" dirty="0">
                <a:solidFill>
                  <a:schemeClr val="bg1"/>
                </a:solidFill>
                <a:latin typeface="Arial" panose="020B0604020202020204" pitchFamily="34" charset="0"/>
                <a:cs typeface="Arial" panose="020B0604020202020204" pitchFamily="34" charset="0"/>
              </a:rPr>
              <a:t>4</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24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02C00-3CFB-605E-373C-F17B4774DFD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
        <p:nvSpPr>
          <p:cNvPr id="3" name="Content Placeholder 2">
            <a:extLst>
              <a:ext uri="{FF2B5EF4-FFF2-40B4-BE49-F238E27FC236}">
                <a16:creationId xmlns:a16="http://schemas.microsoft.com/office/drawing/2014/main" id="{9799086C-83F3-A01B-1E0A-3AE8C587B74F}"/>
              </a:ext>
            </a:extLst>
          </p:cNvPr>
          <p:cNvSpPr>
            <a:spLocks noGrp="1"/>
          </p:cNvSpPr>
          <p:nvPr>
            <p:ph idx="1"/>
          </p:nvPr>
        </p:nvSpPr>
        <p:spPr/>
        <p:txBody>
          <a:bodyPr/>
          <a:lstStyle/>
          <a:p>
            <a:r>
              <a:rPr lang="en-US" sz="1600" dirty="0">
                <a:cs typeface="Arial" panose="020B0604020202020204" pitchFamily="34" charset="0"/>
              </a:rPr>
              <a:t>Most podcasts close with a call to action where the host(s) encourage listeners to </a:t>
            </a:r>
            <a:r>
              <a:rPr lang="en-US" sz="1600" b="1" dirty="0">
                <a:latin typeface="+mj-lt"/>
                <a:cs typeface="Arial" panose="020B0604020202020204" pitchFamily="34" charset="0"/>
              </a:rPr>
              <a:t>subscribe</a:t>
            </a:r>
            <a:r>
              <a:rPr lang="en-US" sz="1600" dirty="0">
                <a:cs typeface="Arial" panose="020B0604020202020204" pitchFamily="34" charset="0"/>
              </a:rPr>
              <a:t>, rate and </a:t>
            </a:r>
            <a:r>
              <a:rPr lang="en-US" sz="1600" b="1" dirty="0">
                <a:latin typeface="+mj-lt"/>
                <a:cs typeface="Arial" panose="020B0604020202020204" pitchFamily="34" charset="0"/>
              </a:rPr>
              <a:t>review</a:t>
            </a:r>
            <a:r>
              <a:rPr lang="en-US" sz="1600" dirty="0">
                <a:cs typeface="Arial" panose="020B0604020202020204" pitchFamily="34" charset="0"/>
              </a:rPr>
              <a:t> the podcast, follow the podcast on social media or visit the podcast’s website. The host(s) generally thank the listeners for tuning in and may include additional announcements such as upcoming episodes or live shows before </a:t>
            </a:r>
            <a:r>
              <a:rPr lang="en-US" sz="1600" b="1" dirty="0">
                <a:latin typeface="+mj-lt"/>
                <a:cs typeface="Arial" panose="020B0604020202020204" pitchFamily="34" charset="0"/>
              </a:rPr>
              <a:t>signing off</a:t>
            </a:r>
            <a:r>
              <a:rPr lang="en-US" sz="1600" dirty="0">
                <a:cs typeface="Arial" panose="020B0604020202020204" pitchFamily="34" charset="0"/>
              </a:rPr>
              <a:t>.</a:t>
            </a:r>
          </a:p>
          <a:p>
            <a:r>
              <a:rPr lang="en-US" sz="1600" dirty="0">
                <a:cs typeface="Arial" panose="020B0604020202020204" pitchFamily="34" charset="0"/>
              </a:rPr>
              <a:t>The close is often accompanied by background music or sound effects and may be followed by a sponsor message or ad.</a:t>
            </a:r>
          </a:p>
        </p:txBody>
      </p:sp>
      <p:sp>
        <p:nvSpPr>
          <p:cNvPr id="5" name="Text Placeholder 4">
            <a:extLst>
              <a:ext uri="{FF2B5EF4-FFF2-40B4-BE49-F238E27FC236}">
                <a16:creationId xmlns:a16="http://schemas.microsoft.com/office/drawing/2014/main" id="{EC438FF1-D4F8-69CF-FB55-571570E29F6B}"/>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Close</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2ACF43-6AB4-2164-B1D7-A402540ABA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Structure of a podcast </a:t>
            </a:r>
            <a:r>
              <a:rPr lang="en-US" dirty="0">
                <a:solidFill>
                  <a:schemeClr val="bg1"/>
                </a:solidFill>
                <a:latin typeface="Arial" panose="020B0604020202020204" pitchFamily="34" charset="0"/>
                <a:cs typeface="Arial" panose="020B0604020202020204" pitchFamily="34" charset="0"/>
              </a:rPr>
              <a:t>5</a:t>
            </a:r>
            <a:endParaRPr lang="en-A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6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15</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Checking for understanding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542D90-A529-6BC6-C874-656868A598D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
        <p:nvSpPr>
          <p:cNvPr id="3" name="Content Placeholder 2">
            <a:extLst>
              <a:ext uri="{FF2B5EF4-FFF2-40B4-BE49-F238E27FC236}">
                <a16:creationId xmlns:a16="http://schemas.microsoft.com/office/drawing/2014/main" id="{EB8B26EE-E721-E520-6872-1E84CAE50AAB}"/>
              </a:ext>
            </a:extLst>
          </p:cNvPr>
          <p:cNvSpPr>
            <a:spLocks noGrp="1"/>
          </p:cNvSpPr>
          <p:nvPr>
            <p:ph idx="1"/>
          </p:nvPr>
        </p:nvSpPr>
        <p:spPr>
          <a:xfrm>
            <a:off x="360000" y="1620000"/>
            <a:ext cx="10257200" cy="4536000"/>
          </a:xfrm>
        </p:spPr>
        <p:txBody>
          <a:bodyPr/>
          <a:lstStyle/>
          <a:p>
            <a:r>
              <a:rPr lang="en-AU" sz="1600" dirty="0">
                <a:latin typeface="Arial" panose="020B0604020202020204" pitchFamily="34" charset="0"/>
                <a:cs typeface="Arial" panose="020B0604020202020204" pitchFamily="34" charset="0"/>
              </a:rPr>
              <a:t>Using individual whiteboards or ABCD cards, select the option that correctly orders the structure of a podcast:</a:t>
            </a:r>
          </a:p>
          <a:p>
            <a:pPr marL="342900" indent="-342900">
              <a:buFont typeface="+mj-lt"/>
              <a:buAutoNum type="alphaLcParenR"/>
            </a:pPr>
            <a:r>
              <a:rPr lang="en-AU" sz="1600" dirty="0">
                <a:latin typeface="Arial" panose="020B0604020202020204" pitchFamily="34" charset="0"/>
                <a:cs typeface="Arial" panose="020B0604020202020204" pitchFamily="34" charset="0"/>
              </a:rPr>
              <a:t>Outro, intro, body, close</a:t>
            </a:r>
          </a:p>
          <a:p>
            <a:pPr marL="342900" indent="-342900">
              <a:buFont typeface="+mj-lt"/>
              <a:buAutoNum type="alphaLcParenR"/>
            </a:pPr>
            <a:r>
              <a:rPr lang="en-AU" sz="1600" dirty="0">
                <a:latin typeface="Arial" panose="020B0604020202020204" pitchFamily="34" charset="0"/>
                <a:cs typeface="Arial" panose="020B0604020202020204" pitchFamily="34" charset="0"/>
              </a:rPr>
              <a:t>Close, intro, outro, body</a:t>
            </a:r>
          </a:p>
          <a:p>
            <a:pPr marL="342900" indent="-342900">
              <a:buFont typeface="+mj-lt"/>
              <a:buAutoNum type="alphaLcParenR"/>
            </a:pPr>
            <a:r>
              <a:rPr lang="en-AU" sz="1600" dirty="0">
                <a:latin typeface="Arial" panose="020B0604020202020204" pitchFamily="34" charset="0"/>
                <a:cs typeface="Arial" panose="020B0604020202020204" pitchFamily="34" charset="0"/>
              </a:rPr>
              <a:t>Intro, body, outro, close</a:t>
            </a:r>
          </a:p>
          <a:p>
            <a:pPr marL="342900" indent="-342900">
              <a:buFont typeface="+mj-lt"/>
              <a:buAutoNum type="alphaLcParenR"/>
            </a:pPr>
            <a:r>
              <a:rPr lang="en-AU" sz="1600" dirty="0">
                <a:latin typeface="Arial" panose="020B0604020202020204" pitchFamily="34" charset="0"/>
                <a:cs typeface="Arial" panose="020B0604020202020204" pitchFamily="34" charset="0"/>
              </a:rPr>
              <a:t>Body, intro, close, outro </a:t>
            </a:r>
          </a:p>
          <a:p>
            <a:endParaRPr lang="en-AU" dirty="0"/>
          </a:p>
        </p:txBody>
      </p:sp>
      <p:sp>
        <p:nvSpPr>
          <p:cNvPr id="5" name="Text Placeholder 4">
            <a:extLst>
              <a:ext uri="{FF2B5EF4-FFF2-40B4-BE49-F238E27FC236}">
                <a16:creationId xmlns:a16="http://schemas.microsoft.com/office/drawing/2014/main" id="{05442FE2-9391-F0E4-D3E8-005FBA588F08}"/>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Structure of a podcast</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22AFDB7-7CAF-57CD-3004-594B45EC27A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Hinge question</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60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17</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Chunking and sequencing learning</a:t>
            </a:r>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10C8F-93C2-9AF7-0724-56BC1C27A8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
        <p:nvSpPr>
          <p:cNvPr id="8" name="Content Placeholder 7">
            <a:extLst>
              <a:ext uri="{FF2B5EF4-FFF2-40B4-BE49-F238E27FC236}">
                <a16:creationId xmlns:a16="http://schemas.microsoft.com/office/drawing/2014/main" id="{B1063D0C-DFB4-379C-09F5-0B5F3A2711AD}"/>
              </a:ext>
            </a:extLst>
          </p:cNvPr>
          <p:cNvSpPr>
            <a:spLocks noGrp="1"/>
          </p:cNvSpPr>
          <p:nvPr>
            <p:ph idx="1"/>
          </p:nvPr>
        </p:nvSpPr>
        <p:spPr/>
        <p:txBody>
          <a:bodyPr/>
          <a:lstStyle/>
          <a:p>
            <a:pPr marL="285750" indent="-285750">
              <a:buFont typeface="Arial" panose="020B0604020202020204" pitchFamily="34" charset="0"/>
              <a:buChar char="•"/>
            </a:pPr>
            <a:r>
              <a:rPr lang="en-AU" sz="1600" dirty="0">
                <a:effectLst/>
                <a:ea typeface="Calibri" panose="020F0502020204030204" pitchFamily="34" charset="0"/>
              </a:rPr>
              <a:t>Title of the podcast followed by a colon (:) to indicate the title of the podcast and the names of the producers and presenters</a:t>
            </a:r>
          </a:p>
          <a:p>
            <a:pPr marL="285750" indent="-285750">
              <a:buFont typeface="Arial" panose="020B0604020202020204" pitchFamily="34" charset="0"/>
              <a:buChar char="•"/>
            </a:pPr>
            <a:r>
              <a:rPr lang="en-AU" sz="1600" dirty="0">
                <a:effectLst/>
                <a:ea typeface="Calibri" panose="020F0502020204030204" pitchFamily="34" charset="0"/>
              </a:rPr>
              <a:t>Bold speaker’s name in upper case letters (capitals) followed by a colon (:)</a:t>
            </a:r>
          </a:p>
          <a:p>
            <a:pPr marL="285750" indent="-285750">
              <a:buFont typeface="Arial" panose="020B0604020202020204" pitchFamily="34" charset="0"/>
              <a:buChar char="•"/>
            </a:pPr>
            <a:r>
              <a:rPr lang="en-AU" sz="1600" dirty="0">
                <a:effectLst/>
                <a:ea typeface="Calibri" panose="020F0502020204030204" pitchFamily="34" charset="0"/>
              </a:rPr>
              <a:t>Use of line spaces between speakers</a:t>
            </a:r>
            <a:endParaRPr lang="en-AU" sz="1600" dirty="0">
              <a:ea typeface="Calibri" panose="020F0502020204030204" pitchFamily="34" charset="0"/>
            </a:endParaRPr>
          </a:p>
          <a:p>
            <a:pPr marL="285750" indent="-285750">
              <a:lnSpc>
                <a:spcPct val="150000"/>
              </a:lnSpc>
              <a:spcBef>
                <a:spcPts val="1200"/>
              </a:spcBef>
              <a:spcAft>
                <a:spcPts val="600"/>
              </a:spcAft>
              <a:buFont typeface="Arial" panose="020B0604020202020204" pitchFamily="34" charset="0"/>
              <a:buChar char="•"/>
            </a:pPr>
            <a:r>
              <a:rPr lang="en-AU" sz="1600" dirty="0">
                <a:effectLst/>
                <a:ea typeface="Calibri" panose="020F0502020204030204" pitchFamily="34" charset="0"/>
              </a:rPr>
              <a:t>Use of </a:t>
            </a:r>
            <a:r>
              <a:rPr lang="en-AU" sz="1600" i="1" dirty="0">
                <a:effectLst/>
                <a:ea typeface="Calibri" panose="020F0502020204030204" pitchFamily="34" charset="0"/>
              </a:rPr>
              <a:t>italics</a:t>
            </a:r>
          </a:p>
          <a:p>
            <a:pPr marL="702900" lvl="4" indent="-342900">
              <a:spcBef>
                <a:spcPts val="600"/>
              </a:spcBef>
              <a:buFont typeface="Helvetica" pitchFamily="2" charset="0"/>
              <a:buChar char="–"/>
            </a:pPr>
            <a:r>
              <a:rPr lang="en-AU" sz="1600" dirty="0">
                <a:effectLst/>
                <a:ea typeface="Calibri" panose="020F0502020204030204" pitchFamily="34" charset="0"/>
              </a:rPr>
              <a:t>For titles of texts </a:t>
            </a:r>
          </a:p>
          <a:p>
            <a:pPr marL="702900" lvl="4" indent="-342900">
              <a:spcBef>
                <a:spcPts val="600"/>
              </a:spcBef>
              <a:buFont typeface="Helvetica" pitchFamily="2" charset="0"/>
              <a:buChar char="–"/>
            </a:pPr>
            <a:r>
              <a:rPr lang="en-AU" sz="1600" dirty="0">
                <a:ea typeface="Calibri" panose="020F0502020204030204" pitchFamily="34" charset="0"/>
              </a:rPr>
              <a:t>For place names </a:t>
            </a:r>
            <a:endParaRPr lang="en-AU" sz="1600" dirty="0">
              <a:effectLst/>
              <a:ea typeface="Calibri" panose="020F0502020204030204" pitchFamily="34" charset="0"/>
            </a:endParaRPr>
          </a:p>
          <a:p>
            <a:pPr marL="702900" lvl="4" indent="-342900">
              <a:spcBef>
                <a:spcPts val="600"/>
              </a:spcBef>
              <a:buFont typeface="Helvetica" pitchFamily="2" charset="0"/>
              <a:buChar char="–"/>
            </a:pPr>
            <a:r>
              <a:rPr lang="en-AU" sz="1600" dirty="0">
                <a:effectLst/>
                <a:ea typeface="Calibri" panose="020F0502020204030204" pitchFamily="34" charset="0"/>
              </a:rPr>
              <a:t>Identifying speaking instructions (if required)</a:t>
            </a:r>
            <a:endParaRPr lang="en-AU" sz="1600" dirty="0">
              <a:ea typeface="Calibri" panose="020F0502020204030204" pitchFamily="34" charset="0"/>
            </a:endParaRPr>
          </a:p>
          <a:p>
            <a:pPr marL="285750" indent="-285750">
              <a:buFont typeface="Arial" panose="020B0604020202020204" pitchFamily="34" charset="0"/>
              <a:buChar char="•"/>
            </a:pPr>
            <a:endParaRPr lang="en-AU" sz="1800" dirty="0">
              <a:effectLst/>
              <a:ea typeface="Calibri" panose="020F0502020204030204" pitchFamily="34" charset="0"/>
            </a:endParaRPr>
          </a:p>
          <a:p>
            <a:pPr marL="285750" indent="-285750">
              <a:buFont typeface="Arial" panose="020B0604020202020204" pitchFamily="34" charset="0"/>
              <a:buChar char="•"/>
            </a:pPr>
            <a:endParaRPr lang="en-AU" sz="1800" dirty="0">
              <a:effectLst/>
              <a:ea typeface="Calibri" panose="020F0502020204030204" pitchFamily="34" charset="0"/>
            </a:endParaRPr>
          </a:p>
          <a:p>
            <a:pPr marL="285750" indent="-285750">
              <a:buFont typeface="Arial" panose="020B0604020202020204" pitchFamily="34" charset="0"/>
              <a:buChar char="•"/>
            </a:pPr>
            <a:endParaRPr lang="en-AU" dirty="0"/>
          </a:p>
        </p:txBody>
      </p:sp>
      <p:sp>
        <p:nvSpPr>
          <p:cNvPr id="5" name="Text Placeholder 4">
            <a:extLst>
              <a:ext uri="{FF2B5EF4-FFF2-40B4-BE49-F238E27FC236}">
                <a16:creationId xmlns:a16="http://schemas.microsoft.com/office/drawing/2014/main" id="{2A34398A-232B-A5FE-5679-6F2E46FD6E9C}"/>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What does it look like?</a:t>
            </a:r>
          </a:p>
        </p:txBody>
      </p:sp>
      <p:sp>
        <p:nvSpPr>
          <p:cNvPr id="2" name="Title 1">
            <a:extLst>
              <a:ext uri="{FF2B5EF4-FFF2-40B4-BE49-F238E27FC236}">
                <a16:creationId xmlns:a16="http://schemas.microsoft.com/office/drawing/2014/main" id="{33B5C0B3-9493-A677-9F91-422268CE9DC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Features of a podcast transcript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5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4674A6-1F48-E424-C64F-47B8FA65E5E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
        <p:nvSpPr>
          <p:cNvPr id="3" name="Content Placeholder 2">
            <a:extLst>
              <a:ext uri="{FF2B5EF4-FFF2-40B4-BE49-F238E27FC236}">
                <a16:creationId xmlns:a16="http://schemas.microsoft.com/office/drawing/2014/main" id="{29EB0C89-8DC6-28B9-1F65-772EF997268A}"/>
              </a:ext>
            </a:extLst>
          </p:cNvPr>
          <p:cNvSpPr>
            <a:spLocks noGrp="1"/>
          </p:cNvSpPr>
          <p:nvPr>
            <p:ph idx="1"/>
          </p:nvPr>
        </p:nvSpPr>
        <p:spPr/>
        <p:txBody>
          <a:bodyPr/>
          <a:lstStyle/>
          <a:p>
            <a:pPr marL="342900" indent="-342900">
              <a:buFont typeface="+mj-lt"/>
              <a:buAutoNum type="arabicPeriod"/>
            </a:pPr>
            <a:r>
              <a:rPr lang="en-AU" sz="1600" dirty="0">
                <a:effectLst/>
                <a:latin typeface="Arial" panose="020B0604020202020204" pitchFamily="34" charset="0"/>
                <a:ea typeface="Calibri" panose="020F0502020204030204" pitchFamily="34" charset="0"/>
                <a:cs typeface="Arial" panose="020B0604020202020204" pitchFamily="34" charset="0"/>
              </a:rPr>
              <a:t>Listen to the podcast </a:t>
            </a:r>
            <a:r>
              <a:rPr lang="en-AU" sz="16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BITE – Family Sacrifices (4:47)</a:t>
            </a:r>
            <a:endParaRPr lang="en-AU" sz="1600" u="sng" dirty="0">
              <a:solidFill>
                <a:srgbClr val="2F5496"/>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AU" sz="1600" dirty="0">
                <a:latin typeface="Arial" panose="020B0604020202020204" pitchFamily="34" charset="0"/>
                <a:cs typeface="Arial" panose="020B0604020202020204" pitchFamily="34" charset="0"/>
              </a:rPr>
              <a:t>Complete: </a:t>
            </a:r>
          </a:p>
          <a:p>
            <a:pPr marL="702900" lvl="4" indent="-342900">
              <a:buFont typeface="+mj-lt"/>
              <a:buAutoNum type="alphaLcParenR"/>
            </a:pPr>
            <a:r>
              <a:rPr lang="en-AU" sz="1600" dirty="0">
                <a:effectLst/>
                <a:latin typeface="Arial" panose="020B0604020202020204" pitchFamily="34" charset="0"/>
                <a:ea typeface="Calibri" panose="020F0502020204030204" pitchFamily="34" charset="0"/>
                <a:cs typeface="Arial" panose="020B0604020202020204" pitchFamily="34" charset="0"/>
              </a:rPr>
              <a:t>Phase 1, activity 3 – Think Pair </a:t>
            </a:r>
            <a:r>
              <a:rPr lang="en-AU" sz="1600" dirty="0">
                <a:latin typeface="Arial" panose="020B0604020202020204" pitchFamily="34" charset="0"/>
                <a:ea typeface="Calibri" panose="020F0502020204030204" pitchFamily="34" charset="0"/>
                <a:cs typeface="Arial" panose="020B0604020202020204" pitchFamily="34" charset="0"/>
              </a:rPr>
              <a:t>S</a:t>
            </a:r>
            <a:r>
              <a:rPr lang="en-AU" sz="1600" dirty="0">
                <a:effectLst/>
                <a:latin typeface="Arial" panose="020B0604020202020204" pitchFamily="34" charset="0"/>
                <a:ea typeface="Calibri" panose="020F0502020204030204" pitchFamily="34" charset="0"/>
                <a:cs typeface="Arial" panose="020B0604020202020204" pitchFamily="34" charset="0"/>
              </a:rPr>
              <a:t>hare. </a:t>
            </a:r>
          </a:p>
          <a:p>
            <a:pPr marL="702900" lvl="4" indent="-342900">
              <a:buFont typeface="+mj-lt"/>
              <a:buAutoNum type="alphaLcParenR"/>
            </a:pPr>
            <a:r>
              <a:rPr lang="en-AU" sz="1600" dirty="0">
                <a:effectLst/>
                <a:latin typeface="Arial" panose="020B0604020202020204" pitchFamily="34" charset="0"/>
                <a:ea typeface="Calibri" panose="020F0502020204030204" pitchFamily="34" charset="0"/>
                <a:cs typeface="Arial" panose="020B0604020202020204" pitchFamily="34" charset="0"/>
              </a:rPr>
              <a:t>Phase 1, activity 4 – understanding host to listener interaction.</a:t>
            </a:r>
          </a:p>
          <a:p>
            <a:pPr marL="342900" indent="-342900">
              <a:buFont typeface="+mj-lt"/>
              <a:buAutoNum type="arabicPeriod"/>
            </a:pPr>
            <a:r>
              <a:rPr lang="en-AU" sz="1600" dirty="0">
                <a:latin typeface="Arial" panose="020B0604020202020204" pitchFamily="34" charset="0"/>
                <a:ea typeface="Calibri" panose="020F0502020204030204" pitchFamily="34" charset="0"/>
                <a:cs typeface="Arial" panose="020B0604020202020204" pitchFamily="34" charset="0"/>
              </a:rPr>
              <a:t>Review your responses as a class.</a:t>
            </a:r>
            <a:endParaRPr lang="en-AU" sz="1600" dirty="0">
              <a:effectLst/>
              <a:latin typeface="Arial" panose="020B0604020202020204" pitchFamily="34" charset="0"/>
              <a:ea typeface="Calibri" panose="020F0502020204030204" pitchFamily="34" charset="0"/>
              <a:cs typeface="Arial" panose="020B0604020202020204" pitchFamily="34" charset="0"/>
            </a:endParaRPr>
          </a:p>
          <a:p>
            <a:endParaRPr lang="en-AU" dirty="0">
              <a:highlight>
                <a:srgbClr val="FFFF00"/>
              </a:highlight>
              <a:ea typeface="Calibri" panose="020F0502020204030204" pitchFamily="34" charset="0"/>
            </a:endParaRPr>
          </a:p>
          <a:p>
            <a:endParaRPr lang="en-AU" dirty="0">
              <a:highlight>
                <a:srgbClr val="FFFF00"/>
              </a:highlight>
            </a:endParaRPr>
          </a:p>
          <a:p>
            <a:endParaRPr lang="en-AU" dirty="0">
              <a:highlight>
                <a:srgbClr val="FFFF00"/>
              </a:highlight>
            </a:endParaRPr>
          </a:p>
          <a:p>
            <a:endParaRPr lang="en-AU" dirty="0">
              <a:highlight>
                <a:srgbClr val="FFFF00"/>
              </a:highlight>
            </a:endParaRPr>
          </a:p>
          <a:p>
            <a:endParaRPr lang="en-AU" dirty="0"/>
          </a:p>
        </p:txBody>
      </p:sp>
      <p:sp>
        <p:nvSpPr>
          <p:cNvPr id="5" name="Text Placeholder 4">
            <a:extLst>
              <a:ext uri="{FF2B5EF4-FFF2-40B4-BE49-F238E27FC236}">
                <a16:creationId xmlns:a16="http://schemas.microsoft.com/office/drawing/2014/main" id="{4A8204A3-5CAA-A131-C849-D8B91D3F0B3F}"/>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Identifying features of a podcast</a:t>
            </a:r>
          </a:p>
        </p:txBody>
      </p:sp>
      <p:sp>
        <p:nvSpPr>
          <p:cNvPr id="2" name="Title 1">
            <a:extLst>
              <a:ext uri="{FF2B5EF4-FFF2-40B4-BE49-F238E27FC236}">
                <a16:creationId xmlns:a16="http://schemas.microsoft.com/office/drawing/2014/main" id="{A386C9C0-6D82-F26E-7BF9-F24C0D2F918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Applying knowledge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60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535178" cy="1549148"/>
          </a:xfrm>
        </p:spPr>
        <p:txBody>
          <a:bodyPr/>
          <a:lstStyle/>
          <a:p>
            <a:r>
              <a:rPr lang="en-AU" dirty="0">
                <a:latin typeface="Arial" panose="020B0604020202020204" pitchFamily="34" charset="0"/>
                <a:cs typeface="Arial" panose="020B0604020202020204" pitchFamily="34" charset="0"/>
              </a:rPr>
              <a:t>Sharing learning intentions and success criteria</a:t>
            </a:r>
          </a:p>
        </p:txBody>
      </p:sp>
    </p:spTree>
    <p:extLst>
      <p:ext uri="{BB962C8B-B14F-4D97-AF65-F5344CB8AC3E}">
        <p14:creationId xmlns:p14="http://schemas.microsoft.com/office/powerpoint/2010/main" val="387951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23825" y="3299487"/>
            <a:ext cx="11484000" cy="2927351"/>
          </a:xfrm>
        </p:spPr>
        <p:txBody>
          <a:bodyPr/>
          <a:lstStyle/>
          <a:p>
            <a:r>
              <a:rPr lang="en-AU">
                <a:latin typeface="Arial" panose="020B0604020202020204" pitchFamily="34" charset="0"/>
                <a:cs typeface="Arial" panose="020B0604020202020204" pitchFamily="34" charset="0"/>
                <a:hlinkClick r:id="rId3"/>
              </a:rPr>
              <a:t>English K-10 Syllabus</a:t>
            </a:r>
            <a:r>
              <a:rPr lang="en-AU">
                <a:latin typeface="Arial" panose="020B0604020202020204" pitchFamily="34" charset="0"/>
                <a:cs typeface="Arial" panose="020B0604020202020204" pitchFamily="34" charset="0"/>
              </a:rPr>
              <a:t> © NSW Education Standards Authority (NESA) for and on behalf of the Crown in right of the State of New South Wales, 2022.</a:t>
            </a:r>
          </a:p>
          <a:p>
            <a:r>
              <a:rPr lang="en-AU">
                <a:latin typeface="Arial" panose="020B0604020202020204" pitchFamily="34" charset="0"/>
                <a:cs typeface="Arial" panose="020B0604020202020204" pitchFamily="34" charset="0"/>
              </a:rPr>
              <a:t>AERO (Australian Education Research Organisation) (2024a) </a:t>
            </a:r>
            <a:r>
              <a:rPr lang="en-AU">
                <a:solidFill>
                  <a:srgbClr val="146CFD"/>
                </a:solidFill>
                <a:latin typeface="Arial" panose="020B0604020202020204" pitchFamily="34" charset="0"/>
                <a:cs typeface="Arial" panose="020B0604020202020204" pitchFamily="34" charset="0"/>
                <a:hlinkClick r:id="rId4"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a:latin typeface="Arial" panose="020B0604020202020204" pitchFamily="34" charset="0"/>
                <a:cs typeface="Arial" panose="020B0604020202020204" pitchFamily="34" charset="0"/>
              </a:rPr>
              <a:t>, AERO website, accessed 16 April 2024. </a:t>
            </a:r>
          </a:p>
          <a:p>
            <a:r>
              <a:rPr lang="en-AU">
                <a:latin typeface="Arial" panose="020B0604020202020204" pitchFamily="34" charset="0"/>
                <a:cs typeface="Arial" panose="020B0604020202020204" pitchFamily="34" charset="0"/>
              </a:rPr>
              <a:t>AERO (Australian Education Research Organisation) (2024b) </a:t>
            </a:r>
            <a:r>
              <a:rPr lang="en-AU">
                <a:latin typeface="Arial" panose="020B0604020202020204" pitchFamily="34" charset="0"/>
                <a:cs typeface="Arial" panose="020B0604020202020204" pitchFamily="34" charset="0"/>
                <a:hlinkClick r:id="rId5"/>
              </a:rPr>
              <a:t>Why explicit instruction works</a:t>
            </a:r>
            <a:r>
              <a:rPr lang="en-AU">
                <a:latin typeface="Arial" panose="020B0604020202020204" pitchFamily="34" charset="0"/>
                <a:cs typeface="Arial" panose="020B0604020202020204" pitchFamily="34" charset="0"/>
              </a:rPr>
              <a:t>, AERO website, accessed 16 April 2024.</a:t>
            </a:r>
          </a:p>
          <a:p>
            <a:r>
              <a:rPr lang="en-AU">
                <a:latin typeface="Arial" panose="020B0604020202020204" pitchFamily="34" charset="0"/>
                <a:cs typeface="Arial" panose="020B0604020202020204" pitchFamily="34" charset="0"/>
              </a:rPr>
              <a:t>CESE (Centre for Education Statistics and Evaluation) (2017) </a:t>
            </a:r>
            <a:r>
              <a:rPr lang="en-AU">
                <a:latin typeface="Arial" panose="020B0604020202020204" pitchFamily="34" charset="0"/>
                <a:cs typeface="Arial" panose="020B0604020202020204" pitchFamily="34" charset="0"/>
                <a:hlinkClick r:id="rId6"/>
              </a:rPr>
              <a:t>Cognitive load theory: Research that teachers really need to understand</a:t>
            </a:r>
            <a:r>
              <a:rPr lang="en-AU">
                <a:latin typeface="Arial" panose="020B0604020202020204" pitchFamily="34" charset="0"/>
                <a:cs typeface="Arial" panose="020B0604020202020204" pitchFamily="34" charset="0"/>
              </a:rPr>
              <a:t>, NSW Department of Education, accessed 16 April 2024.</a:t>
            </a:r>
          </a:p>
          <a:p>
            <a:r>
              <a:rPr lang="en-AU">
                <a:latin typeface="Arial" panose="020B0604020202020204" pitchFamily="34" charset="0"/>
                <a:cs typeface="Arial" panose="020B0604020202020204" pitchFamily="34" charset="0"/>
              </a:rPr>
              <a:t>Griffin P (2018) Assessment for teaching, Cambridge University Press.</a:t>
            </a:r>
          </a:p>
          <a:p>
            <a:r>
              <a:rPr lang="en-AU" sz="1200">
                <a:effectLst/>
                <a:latin typeface="Arial" panose="020B0604020202020204" pitchFamily="34" charset="0"/>
                <a:ea typeface="Calibri" panose="020F0502020204030204" pitchFamily="34" charset="0"/>
                <a:cs typeface="Arial" panose="020B0604020202020204" pitchFamily="34" charset="0"/>
              </a:rPr>
              <a:t>Smith C, Daniels M and Beard M (hosts) and Lee J (series producer) (6 December 2022) ‘</a:t>
            </a:r>
            <a:r>
              <a:rPr lang="en-AU" sz="1200" u="sng">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7" tooltip="https://www.abc.net.au/listen/programs/shortandcurly/bite-family-sacrifices/101707300"/>
              </a:rPr>
              <a:t>BITE – Family Sacrifices</a:t>
            </a:r>
            <a:r>
              <a:rPr lang="en-AU" sz="1200">
                <a:effectLst/>
                <a:latin typeface="Arial" panose="020B0604020202020204" pitchFamily="34" charset="0"/>
                <a:ea typeface="Calibri" panose="020F0502020204030204" pitchFamily="34" charset="0"/>
                <a:cs typeface="Arial" panose="020B0604020202020204" pitchFamily="34" charset="0"/>
              </a:rPr>
              <a:t>’ [podcast], Short &amp; Curly, ABC Listen, accessed 4 April 2024.</a:t>
            </a:r>
          </a:p>
          <a:p>
            <a:endParaRPr lang="en-AU">
              <a:latin typeface="Arial" panose="020B0604020202020204" pitchFamily="34" charset="0"/>
              <a:cs typeface="Arial"/>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33020-534B-1436-1223-640C0246910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21</a:t>
            </a:fld>
            <a:endParaRPr lang="en-AU"/>
          </a:p>
        </p:txBody>
      </p:sp>
      <p:sp>
        <p:nvSpPr>
          <p:cNvPr id="5" name="Text Placeholder 4">
            <a:extLst>
              <a:ext uri="{FF2B5EF4-FFF2-40B4-BE49-F238E27FC236}">
                <a16:creationId xmlns:a16="http://schemas.microsoft.com/office/drawing/2014/main" id="{BE654030-F7D3-C5A3-C9A0-44C1EB638209}"/>
              </a:ext>
            </a:extLst>
          </p:cNvPr>
          <p:cNvSpPr>
            <a:spLocks noGrp="1"/>
          </p:cNvSpPr>
          <p:nvPr>
            <p:ph type="body" sz="quarter" idx="19"/>
          </p:nvPr>
        </p:nvSpPr>
        <p:spPr/>
        <p:txBody>
          <a:bodyPr/>
          <a:lstStyle/>
          <a:p>
            <a:r>
              <a:rPr lang="en-AU" sz="1200" dirty="0">
                <a:latin typeface="Arial" panose="020B0604020202020204" pitchFamily="34" charset="0"/>
                <a:cs typeface="Arial" panose="020B0604020202020204" pitchFamily="34" charset="0"/>
              </a:rPr>
              <a:t>State of New South Wales (Department of Education) (2024.) </a:t>
            </a:r>
            <a:r>
              <a:rPr lang="en-AU" sz="1200" dirty="0">
                <a:latin typeface="Arial" panose="020B0604020202020204" pitchFamily="34" charset="0"/>
                <a:cs typeface="Arial" panose="020B0604020202020204" pitchFamily="34" charset="0"/>
                <a:hlinkClick r:id="rId2"/>
              </a:rPr>
              <a:t>Explicit teaching strategies, </a:t>
            </a:r>
            <a:r>
              <a:rPr lang="en-AU" sz="1200" dirty="0">
                <a:latin typeface="Arial" panose="020B0604020202020204" pitchFamily="34" charset="0"/>
                <a:cs typeface="Arial" panose="020B0604020202020204" pitchFamily="34" charset="0"/>
              </a:rPr>
              <a:t>NSW Department of Education website, accessed 5 April 2024. </a:t>
            </a:r>
            <a:endParaRPr lang="en-AU" sz="12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600"/>
              </a:spcAft>
            </a:pPr>
            <a:r>
              <a:rPr lang="en-AU" sz="1200" dirty="0">
                <a:latin typeface="Arial" panose="020B0604020202020204" pitchFamily="34" charset="0"/>
                <a:cs typeface="Arial" panose="020B0604020202020204" pitchFamily="34" charset="0"/>
              </a:rPr>
              <a:t>State of New South Wales (Department of Education) (2024) </a:t>
            </a:r>
            <a:r>
              <a:rPr lang="en-AU" sz="1200" dirty="0">
                <a:latin typeface="Arial" panose="020B0604020202020204" pitchFamily="34" charset="0"/>
                <a:cs typeface="Arial" panose="020B0604020202020204" pitchFamily="34" charset="0"/>
                <a:hlinkClick r:id="rId3"/>
              </a:rPr>
              <a:t>Explicit teaching – Driving learning and engagement</a:t>
            </a:r>
            <a:r>
              <a:rPr lang="en-AU" sz="1200" dirty="0">
                <a:latin typeface="Arial" panose="020B0604020202020204" pitchFamily="34" charset="0"/>
                <a:cs typeface="Arial" panose="020B0604020202020204" pitchFamily="34" charset="0"/>
              </a:rPr>
              <a:t>, Centre for Education Statistics and Evaluation website, accessed 5 April 2024. </a:t>
            </a:r>
          </a:p>
          <a:p>
            <a:pPr>
              <a:spcBef>
                <a:spcPts val="1200"/>
              </a:spcBef>
              <a:spcAft>
                <a:spcPts val="600"/>
              </a:spcAft>
            </a:pPr>
            <a:r>
              <a:rPr lang="en-AU" sz="1200" dirty="0" err="1">
                <a:latin typeface="Arial" panose="020B0604020202020204" pitchFamily="34" charset="0"/>
                <a:cs typeface="Arial" panose="020B0604020202020204" pitchFamily="34" charset="0"/>
              </a:rPr>
              <a:t>Wiliam</a:t>
            </a:r>
            <a:r>
              <a:rPr lang="en-AU" sz="1200" dirty="0">
                <a:latin typeface="Arial" panose="020B0604020202020204" pitchFamily="34" charset="0"/>
                <a:cs typeface="Arial" panose="020B0604020202020204" pitchFamily="34" charset="0"/>
              </a:rPr>
              <a:t> D (2014) ‘</a:t>
            </a:r>
            <a:r>
              <a:rPr lang="en-AU" sz="1200" dirty="0">
                <a:latin typeface="Arial" panose="020B0604020202020204" pitchFamily="34" charset="0"/>
                <a:cs typeface="Arial" panose="020B0604020202020204" pitchFamily="34" charset="0"/>
                <a:hlinkClick r:id="rId4"/>
              </a:rPr>
              <a:t>The right questions, the right way </a:t>
            </a:r>
            <a:r>
              <a:rPr lang="en-AU" sz="1200" dirty="0">
                <a:latin typeface="Arial" panose="020B0604020202020204" pitchFamily="34" charset="0"/>
                <a:cs typeface="Arial" panose="020B0604020202020204" pitchFamily="34" charset="0"/>
              </a:rPr>
              <a:t>’, Educational Leadership, 71(6).</a:t>
            </a:r>
          </a:p>
          <a:p>
            <a:endParaRPr lang="en-AU" dirty="0"/>
          </a:p>
        </p:txBody>
      </p:sp>
      <p:sp>
        <p:nvSpPr>
          <p:cNvPr id="2" name="Title 1">
            <a:extLst>
              <a:ext uri="{FF2B5EF4-FFF2-40B4-BE49-F238E27FC236}">
                <a16:creationId xmlns:a16="http://schemas.microsoft.com/office/drawing/2014/main" id="{E73FE881-9515-C0C5-FD60-FF7690529199}"/>
              </a:ext>
            </a:extLst>
          </p:cNvPr>
          <p:cNvSpPr>
            <a:spLocks noGrp="1"/>
          </p:cNvSpPr>
          <p:nvPr>
            <p:ph type="title"/>
          </p:nvPr>
        </p:nvSpPr>
        <p:spPr>
          <a:solidFill>
            <a:schemeClr val="accent4"/>
          </a:solidFill>
        </p:spPr>
        <p:txBody>
          <a:bodyPr/>
          <a:lstStyle/>
          <a:p>
            <a:r>
              <a:rPr lang="en-AU" dirty="0">
                <a:latin typeface="Arial" panose="020B0604020202020204" pitchFamily="34" charset="0"/>
                <a:cs typeface="Arial" panose="020B0604020202020204" pitchFamily="34" charset="0"/>
              </a:rPr>
              <a:t>References (2)</a:t>
            </a:r>
          </a:p>
        </p:txBody>
      </p:sp>
    </p:spTree>
    <p:extLst>
      <p:ext uri="{BB962C8B-B14F-4D97-AF65-F5344CB8AC3E}">
        <p14:creationId xmlns:p14="http://schemas.microsoft.com/office/powerpoint/2010/main" val="362045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22</a:t>
            </a:fld>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2023.</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State of New South Wales (Department of Education), 2024</a:t>
            </a:r>
            <a:endParaRPr lang="en-AU"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55402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pitchFamily="34" charset="0"/>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8C800F2-A9D0-5BC1-ADD0-6510B0EB7472}"/>
              </a:ext>
            </a:extLst>
          </p:cNvPr>
          <p:cNvSpPr>
            <a:spLocks noGrp="1"/>
          </p:cNvSpPr>
          <p:nvPr>
            <p:ph type="body" sz="quarter" idx="19"/>
          </p:nvPr>
        </p:nvSpPr>
        <p:spPr>
          <a:xfrm>
            <a:off x="360000" y="1862942"/>
            <a:ext cx="11484000" cy="3002972"/>
          </a:xfrm>
        </p:spPr>
        <p: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Learning intention</a:t>
            </a:r>
            <a:endParaRPr lang="en-AU" sz="2000" b="1" dirty="0">
              <a:solidFill>
                <a:srgbClr val="22272B"/>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indent="-342900" defTabSz="609585">
              <a:spcAft>
                <a:spcPts val="0"/>
              </a:spcAft>
              <a:buFont typeface="Arial" panose="020B0604020202020204" pitchFamily="34" charset="0"/>
              <a:buChar char="•"/>
              <a:defRPr/>
            </a:pPr>
            <a:r>
              <a:rPr lang="en-AU" dirty="0">
                <a:solidFill>
                  <a:srgbClr val="002664"/>
                </a:solidFill>
                <a:latin typeface="Arial" panose="020B0604020202020204" pitchFamily="34" charset="0"/>
                <a:cs typeface="Arial" panose="020B0604020202020204" pitchFamily="34" charset="0"/>
              </a:rPr>
              <a:t>u</a:t>
            </a:r>
            <a:r>
              <a:rPr kumimoji="0" lang="en-AU" sz="2000" u="none" strike="noStrike" kern="1200" cap="none" spc="0" normalizeH="0" baseline="0" noProof="0" dirty="0" err="1">
                <a:ln>
                  <a:noFill/>
                </a:ln>
                <a:solidFill>
                  <a:srgbClr val="002664"/>
                </a:solidFill>
                <a:effectLst/>
                <a:uLnTx/>
                <a:uFillTx/>
                <a:latin typeface="Arial" panose="020B0604020202020204" pitchFamily="34" charset="0"/>
                <a:cs typeface="Arial" panose="020B0604020202020204" pitchFamily="34" charset="0"/>
              </a:rPr>
              <a:t>nderstand</a:t>
            </a:r>
            <a:r>
              <a:rPr kumimoji="0" lang="en-AU"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 the structure and features of a podcast.</a:t>
            </a:r>
          </a:p>
          <a:p>
            <a:pPr defTabSz="609585">
              <a:spcAft>
                <a:spcPts val="0"/>
              </a:spcAft>
              <a:defRPr/>
            </a:pPr>
            <a:r>
              <a:rPr lang="en-AU" b="1" dirty="0">
                <a:solidFill>
                  <a:srgbClr val="002664"/>
                </a:solidFill>
                <a:latin typeface="Arial" panose="020B0604020202020204" pitchFamily="34" charset="0"/>
                <a:cs typeface="Arial" panose="020B0604020202020204" pitchFamily="34" charset="0"/>
              </a:rPr>
              <a:t>Success criteria</a:t>
            </a:r>
            <a:endParaRPr kumimoji="0" lang="en-AU" sz="2000" b="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Learning intentions and success criteria</a:t>
            </a: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Connecting learning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8DDF23-A714-73B6-1E56-0510256719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5</a:t>
            </a:fld>
            <a:endParaRPr lang="en-AU">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4B1F61-018E-B189-6189-A51207C3456E}"/>
              </a:ext>
            </a:extLst>
          </p:cNvPr>
          <p:cNvSpPr>
            <a:spLocks noGrp="1"/>
          </p:cNvSpPr>
          <p:nvPr>
            <p:ph idx="1"/>
          </p:nvPr>
        </p:nvSpPr>
        <p:spPr/>
        <p:txBody>
          <a:bodyPr/>
          <a:lstStyle/>
          <a:p>
            <a:pPr marL="342900" indent="-342900">
              <a:buFont typeface="+mj-lt"/>
              <a:buAutoNum type="arabicPeriod"/>
            </a:pPr>
            <a:r>
              <a:rPr lang="en-AU" sz="1600" dirty="0">
                <a:latin typeface="Arial" panose="020B0604020202020204" pitchFamily="34" charset="0"/>
                <a:cs typeface="Arial" panose="020B0604020202020204" pitchFamily="34" charset="0"/>
              </a:rPr>
              <a:t>Complete </a:t>
            </a:r>
            <a:r>
              <a:rPr lang="en-AU" sz="1600" b="1" dirty="0">
                <a:latin typeface="Arial" panose="020B0604020202020204" pitchFamily="34" charset="0"/>
                <a:cs typeface="Arial" panose="020B0604020202020204" pitchFamily="34" charset="0"/>
              </a:rPr>
              <a:t>Phase 1, activity 2 – what is a podcast? </a:t>
            </a:r>
          </a:p>
        </p:txBody>
      </p:sp>
      <p:sp>
        <p:nvSpPr>
          <p:cNvPr id="5" name="Text Placeholder 4">
            <a:extLst>
              <a:ext uri="{FF2B5EF4-FFF2-40B4-BE49-F238E27FC236}">
                <a16:creationId xmlns:a16="http://schemas.microsoft.com/office/drawing/2014/main" id="{67C2AA43-EA8F-76E7-AA87-7AA1D1E15C1A}"/>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Activity</a:t>
            </a:r>
            <a:r>
              <a:rPr lang="en-AU" dirty="0">
                <a:cs typeface="Arial" panose="020B0604020202020204" pitchFamily="34" charset="0"/>
              </a:rPr>
              <a:t> </a:t>
            </a:r>
          </a:p>
        </p:txBody>
      </p:sp>
      <p:sp>
        <p:nvSpPr>
          <p:cNvPr id="2" name="Title 1">
            <a:extLst>
              <a:ext uri="{FF2B5EF4-FFF2-40B4-BE49-F238E27FC236}">
                <a16:creationId xmlns:a16="http://schemas.microsoft.com/office/drawing/2014/main" id="{56C41DE4-DD56-7C9B-895E-EB3CAEA2331E}"/>
              </a:ext>
            </a:extLst>
          </p:cNvPr>
          <p:cNvSpPr>
            <a:spLocks noGrp="1"/>
          </p:cNvSpPr>
          <p:nvPr>
            <p:ph type="title"/>
          </p:nvPr>
        </p:nvSpPr>
        <p:spPr/>
        <p:txBody>
          <a:bodyPr/>
          <a:lstStyle/>
          <a:p>
            <a:r>
              <a:rPr lang="en-AU" sz="3600" dirty="0">
                <a:latin typeface="Arial" panose="020B0604020202020204" pitchFamily="34" charset="0"/>
                <a:cs typeface="Arial" panose="020B0604020202020204" pitchFamily="34" charset="0"/>
              </a:rPr>
              <a:t>What is a podcast?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5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8DDF23-A714-73B6-1E56-0510256719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
        <p:nvSpPr>
          <p:cNvPr id="3" name="Content Placeholder 2">
            <a:extLst>
              <a:ext uri="{FF2B5EF4-FFF2-40B4-BE49-F238E27FC236}">
                <a16:creationId xmlns:a16="http://schemas.microsoft.com/office/drawing/2014/main" id="{414B1F61-018E-B189-6189-A51207C3456E}"/>
              </a:ext>
            </a:extLst>
          </p:cNvPr>
          <p:cNvSpPr>
            <a:spLocks noGrp="1"/>
          </p:cNvSpPr>
          <p:nvPr>
            <p:ph idx="1"/>
          </p:nvPr>
        </p:nvSpPr>
        <p:spPr/>
        <p:txBody>
          <a:bodyPr/>
          <a:lstStyle/>
          <a:p>
            <a:r>
              <a:rPr lang="en-US" sz="1600" dirty="0">
                <a:latin typeface="Arial" panose="020B0604020202020204" pitchFamily="34" charset="0"/>
                <a:cs typeface="Arial" panose="020B0604020202020204" pitchFamily="34" charset="0"/>
              </a:rPr>
              <a:t>A podcast is a digital audio file distributed over the internet. Podcasts are typically accessed using an application such as Spotify, </a:t>
            </a:r>
            <a:r>
              <a:rPr lang="en-US" sz="1600" dirty="0" err="1">
                <a:latin typeface="Arial" panose="020B0604020202020204" pitchFamily="34" charset="0"/>
                <a:cs typeface="Arial" panose="020B0604020202020204" pitchFamily="34" charset="0"/>
              </a:rPr>
              <a:t>LiSTNR</a:t>
            </a:r>
            <a:r>
              <a:rPr lang="en-US" sz="1600" dirty="0">
                <a:latin typeface="Arial" panose="020B0604020202020204" pitchFamily="34" charset="0"/>
                <a:cs typeface="Arial" panose="020B0604020202020204" pitchFamily="34" charset="0"/>
              </a:rPr>
              <a:t> or Apple Podcasts. </a:t>
            </a:r>
          </a:p>
          <a:p>
            <a:r>
              <a:rPr lang="en-US" sz="1600" dirty="0">
                <a:latin typeface="Arial" panose="020B0604020202020204" pitchFamily="34" charset="0"/>
                <a:cs typeface="Arial" panose="020B0604020202020204" pitchFamily="34" charset="0"/>
              </a:rPr>
              <a:t>Podcasts are created by producers with different listeners in mind. Depending on the target audience, a podcast may be used to educate, inform, entertain or persuade an audience about a particular topic.</a:t>
            </a:r>
            <a:endParaRPr lang="en-AU" sz="16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7C2AA43-EA8F-76E7-AA87-7AA1D1E15C1A}"/>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Definition</a:t>
            </a:r>
          </a:p>
        </p:txBody>
      </p:sp>
      <p:sp>
        <p:nvSpPr>
          <p:cNvPr id="2" name="Title 1">
            <a:extLst>
              <a:ext uri="{FF2B5EF4-FFF2-40B4-BE49-F238E27FC236}">
                <a16:creationId xmlns:a16="http://schemas.microsoft.com/office/drawing/2014/main" id="{56C41DE4-DD56-7C9B-895E-EB3CAEA2331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Definition of podcast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18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Gradual release of responsibility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8DDF23-A714-73B6-1E56-0510256719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graphicFrame>
        <p:nvGraphicFramePr>
          <p:cNvPr id="6" name="Table 9">
            <a:extLst>
              <a:ext uri="{FF2B5EF4-FFF2-40B4-BE49-F238E27FC236}">
                <a16:creationId xmlns:a16="http://schemas.microsoft.com/office/drawing/2014/main" id="{FF1DA9F2-D63C-F18B-E8DB-227289578FA1}"/>
              </a:ext>
            </a:extLst>
          </p:cNvPr>
          <p:cNvGraphicFramePr>
            <a:graphicFrameLocks noGrp="1"/>
          </p:cNvGraphicFramePr>
          <p:nvPr>
            <p:extLst>
              <p:ext uri="{D42A27DB-BD31-4B8C-83A1-F6EECF244321}">
                <p14:modId xmlns:p14="http://schemas.microsoft.com/office/powerpoint/2010/main" val="192568541"/>
              </p:ext>
            </p:extLst>
          </p:nvPr>
        </p:nvGraphicFramePr>
        <p:xfrm>
          <a:off x="359999" y="1684948"/>
          <a:ext cx="11499491" cy="3790563"/>
        </p:xfrm>
        <a:graphic>
          <a:graphicData uri="http://schemas.openxmlformats.org/drawingml/2006/table">
            <a:tbl>
              <a:tblPr firstRow="1" bandRow="1" bandCol="1">
                <a:tableStyleId>{69012ECD-51FC-41F1-AA8D-1B2483CD663E}</a:tableStyleId>
              </a:tblPr>
              <a:tblGrid>
                <a:gridCol w="1883668">
                  <a:extLst>
                    <a:ext uri="{9D8B030D-6E8A-4147-A177-3AD203B41FA5}">
                      <a16:colId xmlns:a16="http://schemas.microsoft.com/office/drawing/2014/main" val="278706534"/>
                    </a:ext>
                  </a:extLst>
                </a:gridCol>
                <a:gridCol w="9615823">
                  <a:extLst>
                    <a:ext uri="{9D8B030D-6E8A-4147-A177-3AD203B41FA5}">
                      <a16:colId xmlns:a16="http://schemas.microsoft.com/office/drawing/2014/main" val="1087846312"/>
                    </a:ext>
                  </a:extLst>
                </a:gridCol>
              </a:tblGrid>
              <a:tr h="541509">
                <a:tc>
                  <a:txBody>
                    <a:bodyPr/>
                    <a:lstStyle/>
                    <a:p>
                      <a:pPr>
                        <a:lnSpc>
                          <a:spcPct val="120000"/>
                        </a:lnSpc>
                        <a:spcBef>
                          <a:spcPts val="0"/>
                        </a:spcBef>
                        <a:spcAft>
                          <a:spcPts val="0"/>
                        </a:spcAft>
                      </a:pPr>
                      <a:r>
                        <a:rPr lang="en-AU" sz="1600" b="1">
                          <a:latin typeface="Arial" panose="020B0604020202020204" pitchFamily="34" charset="0"/>
                          <a:cs typeface="Arial" panose="020B0604020202020204" pitchFamily="34" charset="0"/>
                        </a:rPr>
                        <a:t>Term</a:t>
                      </a:r>
                    </a:p>
                  </a:txBody>
                  <a:tcPr marT="34350" marB="34350" anchor="ctr"/>
                </a:tc>
                <a:tc>
                  <a:txBody>
                    <a:bodyPr/>
                    <a:lstStyle/>
                    <a:p>
                      <a:pPr>
                        <a:lnSpc>
                          <a:spcPct val="120000"/>
                        </a:lnSpc>
                        <a:spcBef>
                          <a:spcPts val="0"/>
                        </a:spcBef>
                        <a:spcAft>
                          <a:spcPts val="0"/>
                        </a:spcAft>
                      </a:pPr>
                      <a:r>
                        <a:rPr lang="en-AU" sz="1600" dirty="0">
                          <a:latin typeface="Arial" panose="020B0604020202020204" pitchFamily="34" charset="0"/>
                          <a:cs typeface="Arial" panose="020B0604020202020204" pitchFamily="34" charset="0"/>
                        </a:rPr>
                        <a:t>Definition</a:t>
                      </a:r>
                    </a:p>
                  </a:txBody>
                  <a:tcPr marT="34350" marB="34350" anchor="ctr"/>
                </a:tc>
                <a:extLst>
                  <a:ext uri="{0D108BD9-81ED-4DB2-BD59-A6C34878D82A}">
                    <a16:rowId xmlns:a16="http://schemas.microsoft.com/office/drawing/2014/main" val="3231636544"/>
                  </a:ext>
                </a:extLst>
              </a:tr>
              <a:tr h="541509">
                <a:tc>
                  <a:txBody>
                    <a:bodyPr/>
                    <a:lstStyle/>
                    <a:p>
                      <a:pPr lvl="0">
                        <a:buNone/>
                      </a:pPr>
                      <a:r>
                        <a:rPr lang="en-US" sz="1600" b="1" i="0" u="none" strike="noStrike" noProof="0">
                          <a:solidFill>
                            <a:srgbClr val="22272B"/>
                          </a:solidFill>
                          <a:latin typeface="Arial" panose="020B0604020202020204" pitchFamily="34" charset="0"/>
                          <a:cs typeface="Arial" panose="020B0604020202020204" pitchFamily="34" charset="0"/>
                        </a:rPr>
                        <a:t>Episode</a:t>
                      </a:r>
                      <a:endParaRPr lang="en-US" sz="1600" b="1" i="0">
                        <a:latin typeface="Arial" panose="020B0604020202020204" pitchFamily="34" charset="0"/>
                        <a:cs typeface="Arial" panose="020B0604020202020204" pitchFamily="34" charset="0"/>
                      </a:endParaRPr>
                    </a:p>
                  </a:txBody>
                  <a:tcPr/>
                </a:tc>
                <a:tc>
                  <a:txBody>
                    <a:bodyPr/>
                    <a:lstStyle/>
                    <a:p>
                      <a:pPr marL="0" lvl="0" indent="0" algn="l">
                        <a:lnSpc>
                          <a:spcPct val="100000"/>
                        </a:lnSpc>
                        <a:buNone/>
                      </a:pPr>
                      <a:r>
                        <a:rPr lang="en-US" sz="1600" b="0" i="0" u="none" strike="noStrike" baseline="0" noProof="0">
                          <a:solidFill>
                            <a:srgbClr val="22272B"/>
                          </a:solidFill>
                          <a:latin typeface="Arial" panose="020B0604020202020204" pitchFamily="34" charset="0"/>
                          <a:cs typeface="Arial" panose="020B0604020202020204" pitchFamily="34" charset="0"/>
                        </a:rPr>
                        <a:t>the person or people who lead the podcast conversation.</a:t>
                      </a:r>
                    </a:p>
                  </a:txBody>
                  <a:tcPr/>
                </a:tc>
                <a:extLst>
                  <a:ext uri="{0D108BD9-81ED-4DB2-BD59-A6C34878D82A}">
                    <a16:rowId xmlns:a16="http://schemas.microsoft.com/office/drawing/2014/main" val="4253684091"/>
                  </a:ext>
                </a:extLst>
              </a:tr>
              <a:tr h="541509">
                <a:tc>
                  <a:txBody>
                    <a:bodyPr/>
                    <a:lstStyle/>
                    <a:p>
                      <a:pPr lvl="0">
                        <a:buNone/>
                      </a:pPr>
                      <a:r>
                        <a:rPr lang="en-US" sz="1600" b="1" i="0" u="none" strike="noStrike" noProof="0">
                          <a:solidFill>
                            <a:srgbClr val="22272B"/>
                          </a:solidFill>
                          <a:latin typeface="Arial" panose="020B0604020202020204" pitchFamily="34" charset="0"/>
                          <a:cs typeface="Arial" panose="020B0604020202020204" pitchFamily="34" charset="0"/>
                        </a:rPr>
                        <a:t>Host</a:t>
                      </a:r>
                      <a:endParaRPr lang="en-US" sz="1600" b="1" i="0">
                        <a:latin typeface="Arial" panose="020B0604020202020204" pitchFamily="34" charset="0"/>
                        <a:cs typeface="Arial" panose="020B0604020202020204" pitchFamily="34" charset="0"/>
                      </a:endParaRPr>
                    </a:p>
                  </a:txBody>
                  <a:tcPr/>
                </a:tc>
                <a:tc>
                  <a:txBody>
                    <a:bodyPr/>
                    <a:lstStyle/>
                    <a:p>
                      <a:pPr marL="0" lvl="0" indent="0" algn="l">
                        <a:lnSpc>
                          <a:spcPct val="100000"/>
                        </a:lnSpc>
                        <a:buNone/>
                      </a:pPr>
                      <a:r>
                        <a:rPr lang="en-AU" sz="1600" b="0" i="0" u="none" strike="noStrike" baseline="0" noProof="0">
                          <a:solidFill>
                            <a:srgbClr val="22272B"/>
                          </a:solidFill>
                          <a:latin typeface="Arial" panose="020B0604020202020204" pitchFamily="34" charset="0"/>
                          <a:cs typeface="Arial" panose="020B0604020202020204" pitchFamily="34" charset="0"/>
                        </a:rPr>
                        <a:t>refers to the friendly goodbye at the end of a podcast episode.</a:t>
                      </a:r>
                    </a:p>
                  </a:txBody>
                  <a:tcPr/>
                </a:tc>
                <a:extLst>
                  <a:ext uri="{0D108BD9-81ED-4DB2-BD59-A6C34878D82A}">
                    <a16:rowId xmlns:a16="http://schemas.microsoft.com/office/drawing/2014/main" val="1090259644"/>
                  </a:ext>
                </a:extLst>
              </a:tr>
              <a:tr h="541509">
                <a:tc>
                  <a:txBody>
                    <a:bodyPr/>
                    <a:lstStyle/>
                    <a:p>
                      <a:pPr lvl="0">
                        <a:buNone/>
                      </a:pPr>
                      <a:r>
                        <a:rPr lang="en-US" sz="1600" b="1" i="0" u="none" strike="noStrike" noProof="0">
                          <a:solidFill>
                            <a:srgbClr val="22272B"/>
                          </a:solidFill>
                          <a:latin typeface="Arial" panose="020B0604020202020204" pitchFamily="34" charset="0"/>
                          <a:cs typeface="Arial" panose="020B0604020202020204" pitchFamily="34" charset="0"/>
                        </a:rPr>
                        <a:t>Outro</a:t>
                      </a:r>
                      <a:endParaRPr lang="en-US" sz="1600" b="1" i="0">
                        <a:latin typeface="Arial" panose="020B0604020202020204" pitchFamily="34" charset="0"/>
                        <a:cs typeface="Arial" panose="020B0604020202020204" pitchFamily="34" charset="0"/>
                      </a:endParaRPr>
                    </a:p>
                  </a:txBody>
                  <a:tcPr/>
                </a:tc>
                <a:tc>
                  <a:txBody>
                    <a:bodyPr/>
                    <a:lstStyle/>
                    <a:p>
                      <a:pPr marL="0" lvl="0" indent="0" algn="l">
                        <a:lnSpc>
                          <a:spcPct val="100000"/>
                        </a:lnSpc>
                        <a:buNone/>
                      </a:pPr>
                      <a:r>
                        <a:rPr lang="en-US" sz="1600" b="0" i="0" u="none" strike="noStrike" baseline="0" noProof="0">
                          <a:solidFill>
                            <a:srgbClr val="22272B"/>
                          </a:solidFill>
                          <a:latin typeface="Arial" panose="020B0604020202020204" pitchFamily="34" charset="0"/>
                          <a:cs typeface="Arial" panose="020B0604020202020204" pitchFamily="34" charset="0"/>
                        </a:rPr>
                        <a:t>refers to a topic within the body of a podcast episode.</a:t>
                      </a:r>
                      <a:endParaRPr lang="en-US" sz="1600" b="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0386671"/>
                  </a:ext>
                </a:extLst>
              </a:tr>
              <a:tr h="541509">
                <a:tc>
                  <a:txBody>
                    <a:bodyPr/>
                    <a:lstStyle/>
                    <a:p>
                      <a:pPr lvl="0">
                        <a:buNone/>
                      </a:pPr>
                      <a:r>
                        <a:rPr lang="en-US" sz="1600" b="1" i="0" u="none" strike="noStrike" noProof="0">
                          <a:solidFill>
                            <a:srgbClr val="22272B"/>
                          </a:solidFill>
                          <a:latin typeface="Arial" panose="020B0604020202020204" pitchFamily="34" charset="0"/>
                          <a:cs typeface="Arial" panose="020B0604020202020204" pitchFamily="34" charset="0"/>
                        </a:rPr>
                        <a:t>Segment </a:t>
                      </a:r>
                      <a:endParaRPr lang="en-US" sz="1600" b="1" i="0">
                        <a:latin typeface="Arial" panose="020B0604020202020204" pitchFamily="34" charset="0"/>
                        <a:cs typeface="Arial" panose="020B0604020202020204" pitchFamily="34" charset="0"/>
                      </a:endParaRPr>
                    </a:p>
                  </a:txBody>
                  <a:tcPr/>
                </a:tc>
                <a:tc>
                  <a:txBody>
                    <a:bodyPr/>
                    <a:lstStyle/>
                    <a:p>
                      <a:pPr marL="0" lvl="0" indent="0" algn="l">
                        <a:lnSpc>
                          <a:spcPct val="100000"/>
                        </a:lnSpc>
                        <a:buNone/>
                      </a:pPr>
                      <a:r>
                        <a:rPr lang="en-US" sz="1600" b="0" i="0" u="none" strike="noStrike" baseline="0" noProof="0">
                          <a:solidFill>
                            <a:srgbClr val="22272B"/>
                          </a:solidFill>
                          <a:latin typeface="Arial" panose="020B0604020202020204" pitchFamily="34" charset="0"/>
                          <a:cs typeface="Arial" panose="020B0604020202020204" pitchFamily="34" charset="0"/>
                        </a:rPr>
                        <a:t>a single podcast. </a:t>
                      </a:r>
                    </a:p>
                  </a:txBody>
                  <a:tcPr/>
                </a:tc>
                <a:extLst>
                  <a:ext uri="{0D108BD9-81ED-4DB2-BD59-A6C34878D82A}">
                    <a16:rowId xmlns:a16="http://schemas.microsoft.com/office/drawing/2014/main" val="2586989842"/>
                  </a:ext>
                </a:extLst>
              </a:tr>
              <a:tr h="541509">
                <a:tc>
                  <a:txBody>
                    <a:bodyPr/>
                    <a:lstStyle/>
                    <a:p>
                      <a:pPr lvl="0">
                        <a:buNone/>
                      </a:pPr>
                      <a:r>
                        <a:rPr lang="en-US" sz="1600" b="1" i="0">
                          <a:latin typeface="Arial" panose="020B0604020202020204" pitchFamily="34" charset="0"/>
                          <a:cs typeface="Arial" panose="020B0604020202020204" pitchFamily="34" charset="0"/>
                        </a:rPr>
                        <a:t>Intro</a:t>
                      </a:r>
                    </a:p>
                  </a:txBody>
                  <a:tcPr/>
                </a:tc>
                <a:tc>
                  <a:txBody>
                    <a:bodyPr/>
                    <a:lstStyle/>
                    <a:p>
                      <a:pPr lvl="0" algn="l">
                        <a:lnSpc>
                          <a:spcPct val="100000"/>
                        </a:lnSpc>
                        <a:spcBef>
                          <a:spcPts val="0"/>
                        </a:spcBef>
                        <a:spcAft>
                          <a:spcPts val="0"/>
                        </a:spcAft>
                        <a:buNone/>
                      </a:pPr>
                      <a:r>
                        <a:rPr lang="en-AU" sz="1600" b="0" i="0">
                          <a:latin typeface="Arial" panose="020B0604020202020204" pitchFamily="34" charset="0"/>
                          <a:cs typeface="Arial" panose="020B0604020202020204" pitchFamily="34" charset="0"/>
                        </a:rPr>
                        <a:t>refers to the concluding comments and sound effects of a podcast episode.</a:t>
                      </a:r>
                      <a:endParaRPr lang="en-US" sz="1600" b="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6677639"/>
                  </a:ext>
                </a:extLst>
              </a:tr>
              <a:tr h="541509">
                <a:tc>
                  <a:txBody>
                    <a:bodyPr/>
                    <a:lstStyle/>
                    <a:p>
                      <a:pPr lvl="0">
                        <a:buNone/>
                      </a:pPr>
                      <a:r>
                        <a:rPr lang="en-US" sz="1600" b="1" i="0" u="none" strike="noStrike" noProof="0">
                          <a:solidFill>
                            <a:srgbClr val="22272B"/>
                          </a:solidFill>
                          <a:latin typeface="Arial" panose="020B0604020202020204" pitchFamily="34" charset="0"/>
                          <a:cs typeface="Arial" panose="020B0604020202020204" pitchFamily="34" charset="0"/>
                        </a:rPr>
                        <a:t>Sign off </a:t>
                      </a:r>
                      <a:endParaRPr lang="en-US" sz="1600" b="1" i="0">
                        <a:latin typeface="Arial" panose="020B0604020202020204" pitchFamily="34" charset="0"/>
                        <a:cs typeface="Arial" panose="020B0604020202020204" pitchFamily="34" charset="0"/>
                      </a:endParaRPr>
                    </a:p>
                  </a:txBody>
                  <a:tcPr/>
                </a:tc>
                <a:tc>
                  <a:txBody>
                    <a:bodyPr/>
                    <a:lstStyle/>
                    <a:p>
                      <a:pPr lvl="0" algn="l">
                        <a:lnSpc>
                          <a:spcPct val="100000"/>
                        </a:lnSpc>
                        <a:spcBef>
                          <a:spcPts val="0"/>
                        </a:spcBef>
                        <a:spcAft>
                          <a:spcPts val="0"/>
                        </a:spcAft>
                        <a:buNone/>
                      </a:pPr>
                      <a:r>
                        <a:rPr lang="en-US" sz="1600" b="0" i="0" u="none" strike="noStrike" noProof="0" dirty="0">
                          <a:solidFill>
                            <a:srgbClr val="22272B"/>
                          </a:solidFill>
                          <a:latin typeface="Arial" panose="020B0604020202020204" pitchFamily="34" charset="0"/>
                          <a:cs typeface="Arial" panose="020B0604020202020204" pitchFamily="34" charset="0"/>
                        </a:rPr>
                        <a:t>refers to the opening of a podcast episode.</a:t>
                      </a:r>
                      <a:endParaRPr lang="en-US" sz="16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683931"/>
                  </a:ext>
                </a:extLst>
              </a:tr>
            </a:tbl>
          </a:graphicData>
        </a:graphic>
      </p:graphicFrame>
      <p:sp>
        <p:nvSpPr>
          <p:cNvPr id="5" name="Text Placeholder 4">
            <a:extLst>
              <a:ext uri="{FF2B5EF4-FFF2-40B4-BE49-F238E27FC236}">
                <a16:creationId xmlns:a16="http://schemas.microsoft.com/office/drawing/2014/main" id="{67C2AA43-EA8F-76E7-AA87-7AA1D1E15C1A}"/>
              </a:ext>
            </a:extLst>
          </p:cNvPr>
          <p:cNvSpPr>
            <a:spLocks noGrp="1"/>
          </p:cNvSpPr>
          <p:nvPr>
            <p:ph type="body" sz="quarter" idx="18"/>
          </p:nvPr>
        </p:nvSpPr>
        <p:spPr>
          <a:xfrm>
            <a:off x="359999" y="971634"/>
            <a:ext cx="11340933" cy="310015"/>
          </a:xfrm>
        </p:spPr>
        <p:txBody>
          <a:bodyPr/>
          <a:lstStyle/>
          <a:p>
            <a:r>
              <a:rPr lang="en-AU" sz="1800" dirty="0">
                <a:latin typeface="Arial" panose="020B0604020202020204" pitchFamily="34" charset="0"/>
                <a:cs typeface="Arial" panose="020B0604020202020204" pitchFamily="34" charset="0"/>
              </a:rPr>
              <a:t>The terms and definitions are all mixed up - can you match the term with its correct definition?</a:t>
            </a:r>
          </a:p>
        </p:txBody>
      </p:sp>
      <p:sp>
        <p:nvSpPr>
          <p:cNvPr id="2" name="Title 1">
            <a:extLst>
              <a:ext uri="{FF2B5EF4-FFF2-40B4-BE49-F238E27FC236}">
                <a16:creationId xmlns:a16="http://schemas.microsoft.com/office/drawing/2014/main" id="{56C41DE4-DD56-7C9B-895E-EB3CAEA2331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terminology of a podcast transcript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44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8DDF23-A714-73B6-1E56-0510256719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
        <p:nvSpPr>
          <p:cNvPr id="3" name="Content Placeholder 2">
            <a:extLst>
              <a:ext uri="{FF2B5EF4-FFF2-40B4-BE49-F238E27FC236}">
                <a16:creationId xmlns:a16="http://schemas.microsoft.com/office/drawing/2014/main" id="{414B1F61-018E-B189-6189-A51207C3456E}"/>
              </a:ext>
            </a:extLst>
          </p:cNvPr>
          <p:cNvSpPr>
            <a:spLocks noGrp="1"/>
          </p:cNvSpPr>
          <p:nvPr>
            <p:ph idx="1"/>
          </p:nvPr>
        </p:nvSpPr>
        <p:spPr>
          <a:xfrm>
            <a:off x="360000" y="1620000"/>
            <a:ext cx="11484000" cy="3409200"/>
          </a:xfrm>
        </p:spPr>
        <p:txBody>
          <a:bodyPr vert="horz" lIns="0" tIns="0" rIns="0" bIns="0" rtlCol="0" anchor="t">
            <a:noAutofit/>
          </a:bodyPr>
          <a:lstStyle/>
          <a:p>
            <a:r>
              <a:rPr lang="en-US" sz="1600" b="1" dirty="0">
                <a:latin typeface="Arial" panose="020B0604020202020204" pitchFamily="34" charset="0"/>
                <a:cs typeface="Arial" panose="020B0604020202020204" pitchFamily="34" charset="0"/>
              </a:rPr>
              <a:t>Episode</a:t>
            </a:r>
            <a:r>
              <a:rPr lang="en-US" sz="1600" dirty="0">
                <a:latin typeface="Arial" panose="020B0604020202020204" pitchFamily="34" charset="0"/>
                <a:cs typeface="Arial" panose="020B0604020202020204" pitchFamily="34" charset="0"/>
              </a:rPr>
              <a:t> </a:t>
            </a:r>
            <a:r>
              <a:rPr lang="en-AU" sz="1600" dirty="0">
                <a:effectLst/>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 single podcast is referred to as an episode or show.</a:t>
            </a:r>
          </a:p>
          <a:p>
            <a:r>
              <a:rPr lang="en-US" sz="1600" b="1" dirty="0">
                <a:latin typeface="Arial" panose="020B0604020202020204" pitchFamily="34" charset="0"/>
                <a:cs typeface="Arial" panose="020B0604020202020204" pitchFamily="34" charset="0"/>
              </a:rPr>
              <a:t>Host</a:t>
            </a:r>
            <a:r>
              <a:rPr lang="en-AU"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the person or people who lead the podcast conversation.</a:t>
            </a:r>
          </a:p>
          <a:p>
            <a:r>
              <a:rPr lang="en-US" sz="1600" b="1" dirty="0">
                <a:latin typeface="Arial" panose="020B0604020202020204" pitchFamily="34" charset="0"/>
                <a:cs typeface="Arial" panose="020B0604020202020204" pitchFamily="34" charset="0"/>
              </a:rPr>
              <a:t>Intro</a:t>
            </a:r>
            <a:r>
              <a:rPr lang="en-US" sz="1600" dirty="0">
                <a:latin typeface="Arial" panose="020B0604020202020204" pitchFamily="34" charset="0"/>
                <a:cs typeface="Arial" panose="020B0604020202020204" pitchFamily="34" charset="0"/>
              </a:rPr>
              <a:t> </a:t>
            </a:r>
            <a:r>
              <a:rPr lang="en-AU" sz="1600" dirty="0">
                <a:effectLst/>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refers to the opening of a podcast episode.</a:t>
            </a:r>
            <a:endParaRPr lang="en-US" sz="1600" dirty="0">
              <a:solidFill>
                <a:srgbClr val="000000"/>
              </a:solidFill>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Outro</a:t>
            </a:r>
            <a:r>
              <a:rPr lang="en-AU"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refers to the concluding comments and sound effects of a podcast episode.</a:t>
            </a:r>
            <a:endParaRPr lang="en-US" sz="1600" dirty="0">
              <a:solidFill>
                <a:srgbClr val="000000"/>
              </a:solidFill>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Segment</a:t>
            </a:r>
            <a:r>
              <a:rPr lang="en-AU"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 topic within the body of a podcast episode.</a:t>
            </a:r>
          </a:p>
          <a:p>
            <a:r>
              <a:rPr lang="en-US" sz="1600" b="1" dirty="0">
                <a:latin typeface="Arial" panose="020B0604020202020204" pitchFamily="34" charset="0"/>
                <a:cs typeface="Arial" panose="020B0604020202020204" pitchFamily="34" charset="0"/>
              </a:rPr>
              <a:t>Sign off </a:t>
            </a:r>
            <a:r>
              <a:rPr lang="en-AU"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refers to the friendly goodbye at the end of a podcast episode.</a:t>
            </a:r>
          </a:p>
          <a:p>
            <a:endParaRPr lang="en-US" dirty="0"/>
          </a:p>
        </p:txBody>
      </p:sp>
      <p:sp>
        <p:nvSpPr>
          <p:cNvPr id="5" name="Text Placeholder 4">
            <a:extLst>
              <a:ext uri="{FF2B5EF4-FFF2-40B4-BE49-F238E27FC236}">
                <a16:creationId xmlns:a16="http://schemas.microsoft.com/office/drawing/2014/main" id="{67C2AA43-EA8F-76E7-AA87-7AA1D1E15C1A}"/>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Did you get these correct?</a:t>
            </a:r>
          </a:p>
        </p:txBody>
      </p:sp>
      <p:sp>
        <p:nvSpPr>
          <p:cNvPr id="2" name="Title 1">
            <a:extLst>
              <a:ext uri="{FF2B5EF4-FFF2-40B4-BE49-F238E27FC236}">
                <a16:creationId xmlns:a16="http://schemas.microsoft.com/office/drawing/2014/main" id="{56C41DE4-DD56-7C9B-895E-EB3CAEA2331E}"/>
              </a:ext>
            </a:extLst>
          </p:cNvPr>
          <p:cNvSpPr>
            <a:spLocks noGrp="1"/>
          </p:cNvSpPr>
          <p:nvPr>
            <p:ph type="title"/>
          </p:nvPr>
        </p:nvSpPr>
        <p:spPr>
          <a:xfrm>
            <a:off x="360000" y="360000"/>
            <a:ext cx="10764000" cy="545601"/>
          </a:xfrm>
        </p:spPr>
        <p:txBody>
          <a:bodyPr/>
          <a:lstStyle/>
          <a:p>
            <a:r>
              <a:rPr lang="en-US" dirty="0">
                <a:latin typeface="Arial" panose="020B0604020202020204" pitchFamily="34" charset="0"/>
                <a:cs typeface="Arial" panose="020B0604020202020204" pitchFamily="34" charset="0"/>
              </a:rPr>
              <a:t>Key terminology of a podcast transcript – answers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ustom 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ustom 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3125</Words>
  <Application>Microsoft Office PowerPoint</Application>
  <PresentationFormat>Widescreen</PresentationFormat>
  <Paragraphs>211</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Times New Roman</vt:lpstr>
      <vt:lpstr>Public Sans Light</vt:lpstr>
      <vt:lpstr>Arial</vt:lpstr>
      <vt:lpstr>Public Sans</vt:lpstr>
      <vt:lpstr>Helvetica</vt:lpstr>
      <vt:lpstr>Calibri</vt:lpstr>
      <vt:lpstr>Public Sans SemiBold</vt:lpstr>
      <vt:lpstr>NSWG Corporate</vt:lpstr>
      <vt:lpstr>1_NSWG Corporate</vt:lpstr>
      <vt:lpstr>Year 8, Term 2 – transport me to the ‘real’</vt:lpstr>
      <vt:lpstr>Sharing learning intentions and success criteria</vt:lpstr>
      <vt:lpstr>Learning intentions and success criteria</vt:lpstr>
      <vt:lpstr>Connecting learning </vt:lpstr>
      <vt:lpstr>What is a podcast?</vt:lpstr>
      <vt:lpstr>Definition of podcast</vt:lpstr>
      <vt:lpstr>Gradual release of responsibility</vt:lpstr>
      <vt:lpstr>Key terminology of a podcast transcript</vt:lpstr>
      <vt:lpstr>Key terminology of a podcast transcript – answers </vt:lpstr>
      <vt:lpstr>Structure of a podcast 1  </vt:lpstr>
      <vt:lpstr>Structure of a podcast 2</vt:lpstr>
      <vt:lpstr>Structure of a podcast 3</vt:lpstr>
      <vt:lpstr>Structure of a podcast 4</vt:lpstr>
      <vt:lpstr>Structure of a podcast 5</vt:lpstr>
      <vt:lpstr>Checking for understanding  </vt:lpstr>
      <vt:lpstr>Hinge question</vt:lpstr>
      <vt:lpstr>Chunking and sequencing learning</vt:lpstr>
      <vt:lpstr>Features of a podcast transcript</vt:lpstr>
      <vt:lpstr>Applying knowledge </vt:lpstr>
      <vt:lpstr>References</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6, activity 1 – structure and features of a podcast</dc:title>
  <dc:subject/>
  <dc:creator>NSW Department of Education</dc:creator>
  <dcterms:created xsi:type="dcterms:W3CDTF">2024-07-17T04:47:11Z</dcterms:created>
  <dcterms:modified xsi:type="dcterms:W3CDTF">2024-07-31T22:51:28Z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2024-07-17T04:47:21Z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79a1c008-12ba-4a49-87c2-99b2c7ceeeed</vt:lpwstr>
  </property>
  <property fmtid="{D5CDD505-2E9C-101B-9397-08002B2CF9AE}" pid="8" name="MSIP_Label_b603dfd7-d93a-4381-a340-2995d8282205_ContentBits">
    <vt:lpwstr>0</vt:lpwstr>
  </property>
</Properties>
</file>