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7" r:id="rId4"/>
  </p:sldMasterIdLst>
  <p:notesMasterIdLst>
    <p:notesMasterId r:id="rId18"/>
  </p:notesMasterIdLst>
  <p:handoutMasterIdLst>
    <p:handoutMasterId r:id="rId19"/>
  </p:handoutMasterIdLst>
  <p:sldIdLst>
    <p:sldId id="257" r:id="rId5"/>
    <p:sldId id="369" r:id="rId6"/>
    <p:sldId id="26336" r:id="rId7"/>
    <p:sldId id="26337" r:id="rId8"/>
    <p:sldId id="363" r:id="rId9"/>
    <p:sldId id="354" r:id="rId10"/>
    <p:sldId id="364" r:id="rId11"/>
    <p:sldId id="365" r:id="rId12"/>
    <p:sldId id="366" r:id="rId13"/>
    <p:sldId id="367" r:id="rId14"/>
    <p:sldId id="368" r:id="rId15"/>
    <p:sldId id="360" r:id="rId16"/>
    <p:sldId id="361" r:id="rId17"/>
  </p:sldIdLst>
  <p:sldSz cx="12192000" cy="6858000"/>
  <p:notesSz cx="6858000" cy="9144000"/>
  <p:embeddedFontLst>
    <p:embeddedFont>
      <p:font typeface="Public Sans" panose="020B0604020202020204" charset="0"/>
      <p:regular r:id="rId20"/>
      <p:bold r:id="rId21"/>
      <p:italic r:id="rId22"/>
      <p:boldItalic r:id="rId23"/>
    </p:embeddedFont>
    <p:embeddedFont>
      <p:font typeface="Public Sans Light" panose="020B0604020202020204" charset="0"/>
      <p:regular r:id="rId24"/>
      <p: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p:restoredTop sz="90272" autoAdjust="0"/>
  </p:normalViewPr>
  <p:slideViewPr>
    <p:cSldViewPr snapToGrid="0">
      <p:cViewPr varScale="1">
        <p:scale>
          <a:sx n="95" d="100"/>
          <a:sy n="95" d="100"/>
        </p:scale>
        <p:origin x="504"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dirty="0">
                <a:latin typeface="Calibri"/>
                <a:cs typeface="Calibri"/>
              </a:rPr>
              <a:t>the following resource is intended to support </a:t>
            </a:r>
            <a:r>
              <a:rPr lang="en-US" b="1" dirty="0">
                <a:latin typeface="Calibri"/>
                <a:cs typeface="Calibri"/>
              </a:rPr>
              <a:t>Phase 1, sequence 1 – ‘And they lived happily ever after’ – exploring why audiences enjoy a happy ending</a:t>
            </a:r>
            <a:r>
              <a:rPr lang="en-US" dirty="0">
                <a:latin typeface="Calibri"/>
                <a:cs typeface="Calibri"/>
              </a:rPr>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25704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Teacher note: </a:t>
            </a:r>
            <a:r>
              <a:rPr lang="en-US" sz="1800" b="0" dirty="0"/>
              <a:t>this slide includes a stimulus text and prompts for students to respond in their English workbooks.</a:t>
            </a:r>
            <a:endParaRPr lang="en-AU" sz="1800" b="1" dirty="0"/>
          </a:p>
          <a:p>
            <a:endParaRPr lang="en-AU" sz="180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3514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prompt for class discussion. </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11696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contains references for this resource.</a:t>
            </a:r>
            <a:endParaRPr lang="en-AU" b="1"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3434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08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clarify what students are learning and why. </a:t>
            </a:r>
            <a:endParaRPr lang="en-AU" dirty="0">
              <a:latin typeface="Public Sans"/>
            </a:endParaRPr>
          </a:p>
          <a:p>
            <a:pPr marL="171450" indent="-171450">
              <a:buFont typeface="Arial,Sans-Serif"/>
              <a:buChar char="•"/>
            </a:pPr>
            <a:r>
              <a:rPr lang="en-AU" dirty="0"/>
              <a:t>Learning intentions and success criteria are best co-constructed with students. Adapt the learning intention as required and add matching success criteria.</a:t>
            </a:r>
          </a:p>
          <a:p>
            <a:pPr marL="171450" indent="-171450">
              <a:buFont typeface="Arial,Sans-Serif"/>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Sans-Serif"/>
              <a:buChar char="•"/>
            </a:pPr>
            <a:r>
              <a:rPr lang="en-AU" dirty="0"/>
              <a:t>LISC is not necessarily presented at the beginning of the lesson. Teacher needs to consider most effectual time to introduce.</a:t>
            </a:r>
          </a:p>
          <a:p>
            <a:pPr marL="171450" indent="-171450">
              <a:buFont typeface="Arial,Sans-Serif"/>
              <a:buChar char="•"/>
            </a:pPr>
            <a:r>
              <a:rPr lang="en-AU" dirty="0"/>
              <a:t>LISC should be revisited during the lesson to support students' evaluation of their learning.</a:t>
            </a:r>
          </a:p>
          <a:p>
            <a:pPr marL="171450" indent="-171450">
              <a:buFont typeface="Arial,Sans-Serif"/>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contribute to whole class discussions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participate in Think Pair Share and small group discussions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answer questions in my English book.</a:t>
            </a:r>
          </a:p>
          <a:p>
            <a:pPr marL="171450" indent="-171450">
              <a:buFont typeface="Arial,Sans-Serif"/>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this slide has been used to identify the Explicit teaching strategy ‘using effective questioning’ and should be deleted or hidden when using in a classroom setting.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2325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includes prompts for class discussion on audience engagement.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12968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think pair share prompt for students to consider and discuss with a partner.</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975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stimulus text and prompts for small group discussion.</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9504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b="1" kern="1200" dirty="0">
                <a:solidFill>
                  <a:srgbClr val="000000"/>
                </a:solidFill>
                <a:effectLst/>
                <a:latin typeface="Public Sans" panose="020B0604020202020204" charset="0"/>
                <a:ea typeface="+mn-ea"/>
                <a:cs typeface="+mn-cs"/>
              </a:rPr>
              <a:t>Teacher note: </a:t>
            </a:r>
            <a:r>
              <a:rPr lang="en-US" sz="1800" b="0" kern="1200" dirty="0">
                <a:solidFill>
                  <a:srgbClr val="000000"/>
                </a:solidFill>
                <a:effectLst/>
                <a:latin typeface="Public Sans" panose="020B0604020202020204" charset="0"/>
                <a:ea typeface="+mn-ea"/>
                <a:cs typeface="+mn-cs"/>
              </a:rPr>
              <a:t>this slide includes prompts for class discussion on alternate endings.</a:t>
            </a:r>
            <a:endParaRPr lang="en-AU" dirty="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8343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effectLst/>
                <a:latin typeface="Public Sans" panose="020B0604020202020204" charset="0"/>
                <a:ea typeface="+mn-ea"/>
                <a:cs typeface="+mn-cs"/>
              </a:rPr>
              <a:t>Teacher note: </a:t>
            </a:r>
            <a:r>
              <a:rPr lang="en-US" sz="1800" b="0" kern="1200" dirty="0">
                <a:solidFill>
                  <a:srgbClr val="000000"/>
                </a:solidFill>
                <a:effectLst/>
                <a:latin typeface="Public Sans" panose="020B0604020202020204" charset="0"/>
                <a:ea typeface="+mn-ea"/>
                <a:cs typeface="+mn-cs"/>
              </a:rPr>
              <a:t>this slide includes prompts for a think pair share activity to build vocabulary.</a:t>
            </a:r>
            <a:endParaRPr lang="en-AU" dirty="0">
              <a:effectLs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3015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66640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06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323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64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328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55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67119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6627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512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9195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480761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9" r:id="rId11"/>
    <p:sldLayoutId id="214748374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WUgia84lI8U?si=vYXJaMJfXmvkfsjJ"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curriculum.nsw.edu.au/" TargetMode="External"/><Relationship Id="rId3" Type="http://schemas.openxmlformats.org/officeDocument/2006/relationships/hyperlink" Target="https://curriculum.nsw.edu.au/learning-areas/english/english-k-10-2022" TargetMode="External"/><Relationship Id="rId7" Type="http://schemas.openxmlformats.org/officeDocument/2006/relationships/hyperlink" Target="https://educationstandards.nsw.edu.au/wps/portal/nesa/hom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educationstandards.nsw.edu.au/wps/portal/nesa/mini-footer/copyright" TargetMode="External"/><Relationship Id="rId5" Type="http://schemas.openxmlformats.org/officeDocument/2006/relationships/hyperlink" Target="https://education.nsw.gov.au/teaching-and-learning/curriculum/explicit-teaching" TargetMode="External"/><Relationship Id="rId4" Type="http://schemas.openxmlformats.org/officeDocument/2006/relationships/hyperlink" Target="https://curriculum.nsw.edu.au/learning-areas/english/english-k-10-2022/glossar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dFomwoVngOI?si=Yxi0faVPPl_3Dywc"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BE767B-B1ED-5740-4D9C-4EB3A012C9F8}"/>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15" name="Picture 14" descr="A person reading a book in a library&#10;&#10;Description automatically generated">
            <a:extLst>
              <a:ext uri="{FF2B5EF4-FFF2-40B4-BE49-F238E27FC236}">
                <a16:creationId xmlns:a16="http://schemas.microsoft.com/office/drawing/2014/main" id="{EBA820B1-38FC-9FDC-FE9D-1728985C5778}"/>
              </a:ext>
            </a:extLst>
          </p:cNvPr>
          <p:cNvPicPr>
            <a:picLocks noChangeAspect="1"/>
          </p:cNvPicPr>
          <p:nvPr/>
        </p:nvPicPr>
        <p:blipFill>
          <a:blip r:embed="rId3"/>
          <a:srcRect l="16285" r="34492" b="-138"/>
          <a:stretch/>
        </p:blipFill>
        <p:spPr>
          <a:xfrm>
            <a:off x="7128000" y="10"/>
            <a:ext cx="5060957" cy="6867419"/>
          </a:xfrm>
          <a:prstGeom prst="rect">
            <a:avLst/>
          </a:prstGeom>
          <a:noFill/>
        </p:spPr>
      </p:pic>
      <p:sp>
        <p:nvSpPr>
          <p:cNvPr id="5" name="Text Placeholder 14">
            <a:extLst>
              <a:ext uri="{FF2B5EF4-FFF2-40B4-BE49-F238E27FC236}">
                <a16:creationId xmlns:a16="http://schemas.microsoft.com/office/drawing/2014/main" id="{49F5F645-901E-CBC2-23D5-2B711B48769D}"/>
              </a:ext>
            </a:extLst>
          </p:cNvPr>
          <p:cNvSpPr>
            <a:spLocks noGrp="1"/>
          </p:cNvSpPr>
          <p:nvPr>
            <p:ph type="body" sz="quarter" idx="16"/>
          </p:nvPr>
        </p:nvSpPr>
        <p:spPr>
          <a:xfrm>
            <a:off x="540001" y="5521444"/>
            <a:ext cx="5292087" cy="823600"/>
          </a:xfrm>
        </p:spPr>
        <p:txBody>
          <a:bodyPr/>
          <a:lstStyle/>
          <a:p>
            <a:pPr>
              <a:lnSpc>
                <a:spcPct val="140000"/>
              </a:lnSpc>
            </a:pPr>
            <a:r>
              <a:rPr lang="en-AU" sz="1800" dirty="0"/>
              <a:t>Using noun groups to develop a personal voice in discursive writing</a:t>
            </a:r>
          </a:p>
        </p:txBody>
      </p:sp>
      <p:sp>
        <p:nvSpPr>
          <p:cNvPr id="4" name="Text Placeholder 7">
            <a:extLst>
              <a:ext uri="{FF2B5EF4-FFF2-40B4-BE49-F238E27FC236}">
                <a16:creationId xmlns:a16="http://schemas.microsoft.com/office/drawing/2014/main" id="{3440625D-A428-BC18-B05A-477EA59A435F}"/>
              </a:ext>
            </a:extLst>
          </p:cNvPr>
          <p:cNvSpPr txBox="1">
            <a:spLocks/>
          </p:cNvSpPr>
          <p:nvPr/>
        </p:nvSpPr>
        <p:spPr>
          <a:xfrm>
            <a:off x="539999" y="4385568"/>
            <a:ext cx="6255977" cy="54327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Phase 1, resource 1 – discussion questions</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a:xfrm>
            <a:off x="539999" y="2240968"/>
            <a:ext cx="6255979" cy="2033997"/>
          </a:xfrm>
        </p:spPr>
        <p:txBody>
          <a:bodyPr anchor="b">
            <a:normAutofit/>
          </a:bodyPr>
          <a:lstStyle/>
          <a:p>
            <a:r>
              <a:rPr lang="en-AU"/>
              <a:t>Year 10, Term 3 – Shakespeare retold</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8F1BA6-83CF-03C6-2DD9-EB292592545D}"/>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9" name="Text Placeholder 8">
            <a:extLst>
              <a:ext uri="{FF2B5EF4-FFF2-40B4-BE49-F238E27FC236}">
                <a16:creationId xmlns:a16="http://schemas.microsoft.com/office/drawing/2014/main" id="{CEB4A6E7-9BBD-1A92-6FD1-194CFADEE2C4}"/>
              </a:ext>
            </a:extLst>
          </p:cNvPr>
          <p:cNvSpPr>
            <a:spLocks noGrp="1"/>
          </p:cNvSpPr>
          <p:nvPr>
            <p:ph type="body" sz="quarter" idx="17"/>
          </p:nvPr>
        </p:nvSpPr>
        <p:spPr>
          <a:xfrm>
            <a:off x="360000" y="1567087"/>
            <a:ext cx="10950257" cy="4463600"/>
          </a:xfrm>
        </p:spPr>
        <p:txBody>
          <a:bodyPr/>
          <a:lstStyle/>
          <a:p>
            <a:r>
              <a:rPr lang="en-AU" sz="1800" b="1" dirty="0">
                <a:latin typeface="Arial" panose="020B0604020202020204" pitchFamily="34" charset="0"/>
                <a:cs typeface="Arial" panose="020B0604020202020204" pitchFamily="34" charset="0"/>
              </a:rPr>
              <a:t>Stimulus text – </a:t>
            </a:r>
            <a:r>
              <a:rPr lang="en-AU" sz="1800" dirty="0">
                <a:latin typeface="Arial" panose="020B0604020202020204" pitchFamily="34" charset="0"/>
                <a:cs typeface="Arial" panose="020B0604020202020204" pitchFamily="34" charset="0"/>
              </a:rPr>
              <a:t>Watch </a:t>
            </a:r>
            <a:r>
              <a:rPr lang="en-AU"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Avengers Endgame Funeral Scene 4k Imax Version (4:22)</a:t>
            </a:r>
            <a:r>
              <a:rPr lang="en-AU"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rPr>
              <a:t>.</a:t>
            </a:r>
          </a:p>
          <a:p>
            <a:r>
              <a:rPr lang="en-AU" sz="1800" b="1" dirty="0">
                <a:latin typeface="Arial" panose="020B0604020202020204" pitchFamily="34" charset="0"/>
                <a:cs typeface="Arial" panose="020B0604020202020204" pitchFamily="34" charset="0"/>
              </a:rPr>
              <a:t>Answer the following questions in your English workbooks:</a:t>
            </a:r>
          </a:p>
          <a:p>
            <a:pPr marL="342900" indent="-342900">
              <a:buFont typeface="+mj-lt"/>
              <a:buAutoNum type="arabicPeriod"/>
            </a:pPr>
            <a:r>
              <a:rPr lang="en-AU" sz="1800" dirty="0">
                <a:latin typeface="Arial" panose="020B0604020202020204" pitchFamily="34" charset="0"/>
                <a:cs typeface="Arial" panose="020B0604020202020204" pitchFamily="34" charset="0"/>
              </a:rPr>
              <a:t>What are 3 adjectives you might use to describe the ending of </a:t>
            </a:r>
            <a:r>
              <a:rPr lang="en-AU" sz="1800" i="1" dirty="0">
                <a:latin typeface="Arial" panose="020B0604020202020204" pitchFamily="34" charset="0"/>
                <a:cs typeface="Arial" panose="020B0604020202020204" pitchFamily="34" charset="0"/>
              </a:rPr>
              <a:t>Avengers: Endgame</a:t>
            </a:r>
            <a:r>
              <a:rPr lang="en-AU" sz="1800" dirty="0">
                <a:latin typeface="Arial" panose="020B0604020202020204" pitchFamily="34" charset="0"/>
                <a:cs typeface="Arial" panose="020B0604020202020204" pitchFamily="34" charset="0"/>
              </a:rPr>
              <a:t>?</a:t>
            </a:r>
          </a:p>
          <a:p>
            <a:pPr marL="342900" indent="-342900">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While neither are ‘happy’ endings, do you think audiences might be more satisfied with the ending of </a:t>
            </a:r>
            <a:r>
              <a:rPr lang="en-AU" sz="1800" i="1" dirty="0">
                <a:effectLst/>
                <a:latin typeface="Arial" panose="020B0604020202020204" pitchFamily="34" charset="0"/>
                <a:ea typeface="Calibri" panose="020F0502020204030204" pitchFamily="34" charset="0"/>
                <a:cs typeface="Times New Roman" panose="02020603050405020304" pitchFamily="18" charset="0"/>
              </a:rPr>
              <a:t>Avengers: Endgame</a:t>
            </a:r>
            <a:r>
              <a:rPr lang="en-AU" sz="1800" dirty="0">
                <a:effectLst/>
                <a:latin typeface="Arial" panose="020B0604020202020204" pitchFamily="34" charset="0"/>
                <a:ea typeface="Calibri" panose="020F0502020204030204" pitchFamily="34" charset="0"/>
                <a:cs typeface="Times New Roman" panose="02020603050405020304" pitchFamily="18" charset="0"/>
              </a:rPr>
              <a:t> in comparison to the ending of </a:t>
            </a:r>
            <a:r>
              <a:rPr lang="en-AU" sz="1800" i="1" dirty="0">
                <a:effectLst/>
                <a:latin typeface="Arial" panose="020B0604020202020204" pitchFamily="34" charset="0"/>
                <a:ea typeface="Calibri" panose="020F0502020204030204" pitchFamily="34" charset="0"/>
                <a:cs typeface="Times New Roman" panose="02020603050405020304" pitchFamily="18" charset="0"/>
              </a:rPr>
              <a:t>Avengers: Infinity War</a:t>
            </a:r>
            <a:r>
              <a:rPr lang="en-AU" sz="1800" dirty="0">
                <a:effectLst/>
                <a:latin typeface="Arial" panose="020B0604020202020204" pitchFamily="34" charset="0"/>
                <a:ea typeface="Calibri" panose="020F0502020204030204" pitchFamily="34" charset="0"/>
                <a:cs typeface="Times New Roman" panose="02020603050405020304" pitchFamily="18" charset="0"/>
              </a:rPr>
              <a:t>? Why might the responses be different?</a:t>
            </a:r>
          </a:p>
          <a:p>
            <a:pPr marL="342900" indent="-342900">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While Tony Stark’s funeral scene uses slow, orchestral music as the camera pans between characters, the disintegration scene in </a:t>
            </a:r>
            <a:r>
              <a:rPr lang="en-AU" sz="1800" i="1" dirty="0">
                <a:effectLst/>
                <a:latin typeface="Arial" panose="020B0604020202020204" pitchFamily="34" charset="0"/>
                <a:ea typeface="Calibri" panose="020F0502020204030204" pitchFamily="34" charset="0"/>
                <a:cs typeface="Times New Roman" panose="02020603050405020304" pitchFamily="18" charset="0"/>
              </a:rPr>
              <a:t>Avengers: Infinity War</a:t>
            </a:r>
            <a:r>
              <a:rPr lang="en-AU" sz="1800" dirty="0">
                <a:effectLst/>
                <a:latin typeface="Arial" panose="020B0604020202020204" pitchFamily="34" charset="0"/>
                <a:ea typeface="Calibri" panose="020F0502020204030204" pitchFamily="34" charset="0"/>
                <a:cs typeface="Times New Roman" panose="02020603050405020304" pitchFamily="18" charset="0"/>
              </a:rPr>
              <a:t> contained no music. What impact do you think these audio choices might have on the audience’s response to the respective scenes?</a:t>
            </a:r>
          </a:p>
        </p:txBody>
      </p:sp>
      <p:sp>
        <p:nvSpPr>
          <p:cNvPr id="7" name="Text Placeholder 6">
            <a:extLst>
              <a:ext uri="{FF2B5EF4-FFF2-40B4-BE49-F238E27FC236}">
                <a16:creationId xmlns:a16="http://schemas.microsoft.com/office/drawing/2014/main" id="{84CB35F7-08CD-D009-AC8F-8FE106BB0F7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case study</a:t>
            </a:r>
          </a:p>
        </p:txBody>
      </p:sp>
      <p:sp>
        <p:nvSpPr>
          <p:cNvPr id="2" name="Title 1">
            <a:extLst>
              <a:ext uri="{FF2B5EF4-FFF2-40B4-BE49-F238E27FC236}">
                <a16:creationId xmlns:a16="http://schemas.microsoft.com/office/drawing/2014/main" id="{906F48DE-EE0D-163B-1DC0-0FCA9AD9A9AC}"/>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Considering alternate endings</a:t>
            </a:r>
          </a:p>
        </p:txBody>
      </p:sp>
    </p:spTree>
    <p:extLst>
      <p:ext uri="{BB962C8B-B14F-4D97-AF65-F5344CB8AC3E}">
        <p14:creationId xmlns:p14="http://schemas.microsoft.com/office/powerpoint/2010/main" val="28226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A8BA42-F04F-E261-4267-310B8CB69C4C}"/>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9" name="Text Placeholder 8">
            <a:extLst>
              <a:ext uri="{FF2B5EF4-FFF2-40B4-BE49-F238E27FC236}">
                <a16:creationId xmlns:a16="http://schemas.microsoft.com/office/drawing/2014/main" id="{B12EEF12-017C-0224-9D33-EBD16FA0DB36}"/>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Class discussion</a:t>
            </a:r>
          </a:p>
          <a:p>
            <a:r>
              <a:rPr lang="en-AU" sz="1800" dirty="0">
                <a:latin typeface="Arial" panose="020B0604020202020204" pitchFamily="34" charset="0"/>
                <a:cs typeface="Arial" panose="020B0604020202020204" pitchFamily="34" charset="0"/>
              </a:rPr>
              <a:t>Does the ending of a text have to be happy to be satisfying?</a:t>
            </a:r>
          </a:p>
        </p:txBody>
      </p:sp>
      <p:sp>
        <p:nvSpPr>
          <p:cNvPr id="7" name="Text Placeholder 6">
            <a:extLst>
              <a:ext uri="{FF2B5EF4-FFF2-40B4-BE49-F238E27FC236}">
                <a16:creationId xmlns:a16="http://schemas.microsoft.com/office/drawing/2014/main" id="{0AEA9FDF-3717-67D4-F7A8-93AFF5A6CD5A}"/>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Happy or satisfying?</a:t>
            </a:r>
          </a:p>
        </p:txBody>
      </p:sp>
      <p:sp>
        <p:nvSpPr>
          <p:cNvPr id="2" name="Title 1">
            <a:extLst>
              <a:ext uri="{FF2B5EF4-FFF2-40B4-BE49-F238E27FC236}">
                <a16:creationId xmlns:a16="http://schemas.microsoft.com/office/drawing/2014/main" id="{F6C8CE06-8A2A-537E-54A4-11AC8F67B00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Reconsidering audience engagement </a:t>
            </a:r>
          </a:p>
        </p:txBody>
      </p:sp>
    </p:spTree>
    <p:extLst>
      <p:ext uri="{BB962C8B-B14F-4D97-AF65-F5344CB8AC3E}">
        <p14:creationId xmlns:p14="http://schemas.microsoft.com/office/powerpoint/2010/main" val="25921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12</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9000"/>
            <a:ext cx="11484000" cy="2031738"/>
          </a:xfrm>
        </p:spPr>
        <p:txBody>
          <a:bodyPr/>
          <a:lstStyle/>
          <a:p>
            <a:r>
              <a:rPr lang="en-AU" dirty="0">
                <a:latin typeface="Arial" panose="020B0604020202020204" pitchFamily="34" charset="0"/>
                <a:ea typeface="+mn-lt"/>
                <a:cs typeface="Arial" panose="020B0604020202020204" pitchFamily="34" charset="0"/>
                <a:hlinkClick r:id="rId3"/>
              </a:rPr>
              <a:t>English K–10 Syllabus</a:t>
            </a:r>
            <a:r>
              <a:rPr lang="en-AU" dirty="0">
                <a:latin typeface="Arial" panose="020B0604020202020204" pitchFamily="34" charset="0"/>
                <a:ea typeface="+mn-lt"/>
                <a:cs typeface="Arial" panose="020B0604020202020204" pitchFamily="34" charset="0"/>
              </a:rPr>
              <a:t> © NSW Education Standards Authority (NESA) for and on behalf of the Crown in right of the State of New South Wales, 2022.</a:t>
            </a:r>
          </a:p>
          <a:p>
            <a:r>
              <a:rPr lang="en-AU" dirty="0">
                <a:latin typeface="Arial" panose="020B0604020202020204" pitchFamily="34" charset="0"/>
                <a:ea typeface="+mn-lt"/>
                <a:cs typeface="Arial" panose="020B0604020202020204" pitchFamily="34" charset="0"/>
              </a:rPr>
              <a:t>NESA (NSW Education Standards Authority) (2024) ‘</a:t>
            </a:r>
            <a:r>
              <a:rPr lang="en-AU" dirty="0">
                <a:latin typeface="Arial" panose="020B0604020202020204" pitchFamily="34" charset="0"/>
                <a:ea typeface="+mn-lt"/>
                <a:cs typeface="Arial" panose="020B0604020202020204" pitchFamily="34" charset="0"/>
                <a:hlinkClick r:id="rId4"/>
              </a:rPr>
              <a:t>Glossary</a:t>
            </a:r>
            <a:r>
              <a:rPr lang="en-AU" dirty="0">
                <a:latin typeface="Arial" panose="020B0604020202020204" pitchFamily="34" charset="0"/>
                <a:ea typeface="+mn-lt"/>
                <a:cs typeface="Arial" panose="020B0604020202020204" pitchFamily="34" charset="0"/>
              </a:rPr>
              <a:t>’, Resources, NESA website, accessed 28 August 2024.</a:t>
            </a:r>
          </a:p>
          <a:p>
            <a:r>
              <a:rPr lang="en-US" dirty="0">
                <a:latin typeface="Arial" panose="020B0604020202020204" pitchFamily="34" charset="0"/>
                <a:cs typeface="Arial" panose="020B0604020202020204" pitchFamily="34" charset="0"/>
              </a:rPr>
              <a:t>State of New South Wales (Department of Education) (2024) </a:t>
            </a:r>
            <a:r>
              <a:rPr lang="en-US" i="1" dirty="0">
                <a:latin typeface="Arial" panose="020B0604020202020204" pitchFamily="34" charset="0"/>
                <a:cs typeface="Arial" panose="020B0604020202020204" pitchFamily="34" charset="0"/>
                <a:hlinkClick r:id="rId5"/>
              </a:rPr>
              <a:t>Explicit teaching strategies</a:t>
            </a:r>
            <a:r>
              <a:rPr lang="en-US" dirty="0">
                <a:latin typeface="Arial" panose="020B0604020202020204" pitchFamily="34" charset="0"/>
                <a:cs typeface="Arial" panose="020B0604020202020204" pitchFamily="34" charset="0"/>
              </a:rPr>
              <a:t>, NSW Department of Education website, accessed 2 August 2024.</a:t>
            </a: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13</a:t>
            </a:fld>
            <a:endParaRPr lang="en-AU">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panose="020B0604020202020204" pitchFamily="34" charset="0"/>
                <a:cs typeface="Arial" panose="020B0604020202020204" pitchFamily="34" charset="0"/>
              </a:rPr>
              <a:t>Copyright Act 1968 </a:t>
            </a:r>
            <a:r>
              <a:rPr lang="en-AU" sz="1200" dirty="0">
                <a:solidFill>
                  <a:schemeClr val="bg1"/>
                </a:solidFill>
                <a:latin typeface="Arial" panose="020B0604020202020204" pitchFamily="34" charset="0"/>
                <a:cs typeface="Arial" panose="020B0604020202020204" pitchFamily="34" charset="0"/>
              </a:rPr>
              <a:t>(</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State of New South Wales (Department of Education), 202</a:t>
            </a:r>
            <a:r>
              <a:rPr lang="en-AU" dirty="0">
                <a:latin typeface="Arial" panose="020B0604020202020204" pitchFamily="34" charset="0"/>
                <a:cs typeface="Arial" panose="020B0604020202020204" pitchFamily="34" charset="0"/>
              </a:rPr>
              <a:t>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0224456" cy="1869932"/>
          </a:xfrm>
        </p:spPr>
        <p:txBody>
          <a:bodyPr/>
          <a:lstStyle/>
          <a:p>
            <a:r>
              <a:rPr lang="en-AU" dirty="0">
                <a:latin typeface="Arial" panose="020B0604020202020204" pitchFamily="34" charset="0"/>
                <a:cs typeface="Arial" panose="020B0604020202020204" pitchFamily="34" charset="0"/>
              </a:rPr>
              <a:t>Sharing learning intentions and success criteria</a:t>
            </a:r>
          </a:p>
        </p:txBody>
      </p:sp>
    </p:spTree>
    <p:extLst>
      <p:ext uri="{BB962C8B-B14F-4D97-AF65-F5344CB8AC3E}">
        <p14:creationId xmlns:p14="http://schemas.microsoft.com/office/powerpoint/2010/main" val="11313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285712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Learning intention</a:t>
            </a:r>
            <a:endParaRPr kumimoji="0" lang="en-AU" sz="1800" b="1" i="0" u="none" strike="noStrike" kern="1200" cap="none" spc="0" normalizeH="0" baseline="0" noProof="0" dirty="0">
              <a:ln>
                <a:noFill/>
              </a:ln>
              <a:solidFill>
                <a:srgbClr val="22272B"/>
              </a:solidFill>
              <a:effectLst/>
              <a:uLnTx/>
              <a:uFillTx/>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understand different ways that texts can end and how audiences can respond to these endings.</a:t>
            </a:r>
          </a:p>
          <a:p>
            <a:pPr marL="0" marR="0" lvl="0" indent="0" algn="l" defTabSz="609585" rtl="0" eaLnBrk="1" fontAlgn="auto" latinLnBrk="0" hangingPunct="1">
              <a:lnSpc>
                <a:spcPct val="150000"/>
              </a:lnSpc>
              <a:spcBef>
                <a:spcPts val="0"/>
              </a:spcBef>
              <a:spcAft>
                <a:spcPts val="0"/>
              </a:spcAft>
              <a:buClrTx/>
              <a:buSzTx/>
              <a:buFontTx/>
              <a:buNone/>
              <a:tabLst/>
              <a:defRPr/>
            </a:pPr>
            <a:endParaRPr lang="en-AU" sz="1800" b="1" dirty="0">
              <a:solidFill>
                <a:srgbClr val="002664"/>
              </a:solidFill>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[these could be co-constructed with the class or used as per the notes.]</a:t>
            </a:r>
            <a:endParaRPr kumimoji="0" lang="en-US"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Tree>
    <p:extLst>
      <p:ext uri="{BB962C8B-B14F-4D97-AF65-F5344CB8AC3E}">
        <p14:creationId xmlns:p14="http://schemas.microsoft.com/office/powerpoint/2010/main" val="335752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3F3361-09F3-6005-6B59-B1C2F083F087}"/>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4</a:t>
            </a:fld>
            <a:endParaRPr lang="en-AU"/>
          </a:p>
        </p:txBody>
      </p:sp>
      <p:sp>
        <p:nvSpPr>
          <p:cNvPr id="6" name="Title 5">
            <a:extLst>
              <a:ext uri="{FF2B5EF4-FFF2-40B4-BE49-F238E27FC236}">
                <a16:creationId xmlns:a16="http://schemas.microsoft.com/office/drawing/2014/main" id="{F3C71EA2-6F64-EBE4-8B79-502B69863637}"/>
              </a:ext>
            </a:extLst>
          </p:cNvPr>
          <p:cNvSpPr>
            <a:spLocks noGrp="1"/>
          </p:cNvSpPr>
          <p:nvPr>
            <p:ph type="ctrTitle"/>
          </p:nvPr>
        </p:nvSpPr>
        <p:spPr/>
        <p:txBody>
          <a:bodyPr/>
          <a:lstStyle/>
          <a:p>
            <a:r>
              <a:rPr lang="en-AU" dirty="0"/>
              <a:t>Using effective questioning</a:t>
            </a:r>
          </a:p>
        </p:txBody>
      </p:sp>
    </p:spTree>
    <p:extLst>
      <p:ext uri="{BB962C8B-B14F-4D97-AF65-F5344CB8AC3E}">
        <p14:creationId xmlns:p14="http://schemas.microsoft.com/office/powerpoint/2010/main" val="249486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C3B607-0747-36C3-6F75-A863E2AE4BCB}"/>
              </a:ext>
            </a:extLst>
          </p:cNvPr>
          <p:cNvSpPr>
            <a:spLocks noGrp="1"/>
          </p:cNvSpPr>
          <p:nvPr>
            <p:ph type="sldNum" sz="quarter" idx="12"/>
          </p:nvPr>
        </p:nvSpPr>
        <p:spPr/>
        <p:txBody>
          <a:bodyPr/>
          <a:lstStyle/>
          <a:p>
            <a:fld id="{10A01DC5-1685-4615-8240-15192985C6A2}" type="slidenum">
              <a:rPr lang="en-AU" smtClean="0"/>
              <a:pPr/>
              <a:t>5</a:t>
            </a:fld>
            <a:endParaRPr lang="en-AU"/>
          </a:p>
        </p:txBody>
      </p:sp>
      <p:sp>
        <p:nvSpPr>
          <p:cNvPr id="6" name="Text Placeholder 5">
            <a:extLst>
              <a:ext uri="{FF2B5EF4-FFF2-40B4-BE49-F238E27FC236}">
                <a16:creationId xmlns:a16="http://schemas.microsoft.com/office/drawing/2014/main" id="{348A644B-6D48-918D-D652-4E3BB6A7BB8F}"/>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Class discussion</a:t>
            </a:r>
          </a:p>
          <a:p>
            <a:r>
              <a:rPr lang="en-AU" sz="1800" dirty="0">
                <a:latin typeface="Arial" panose="020B0604020202020204" pitchFamily="34" charset="0"/>
                <a:cs typeface="Arial" panose="020B0604020202020204" pitchFamily="34" charset="0"/>
              </a:rPr>
              <a:t>Why do audiences choose to engage with fictional texts? Consider these different contexts: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reading a book at home</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going to the cinema to watch a movie with friends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watching a movie or television series at home</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going to a poetry slam</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going to see a live theatre production or musical.</a:t>
            </a:r>
            <a:endParaRPr lang="en-US" sz="1800" dirty="0"/>
          </a:p>
        </p:txBody>
      </p:sp>
      <p:sp>
        <p:nvSpPr>
          <p:cNvPr id="3" name="Text Placeholder 2">
            <a:extLst>
              <a:ext uri="{FF2B5EF4-FFF2-40B4-BE49-F238E27FC236}">
                <a16:creationId xmlns:a16="http://schemas.microsoft.com/office/drawing/2014/main" id="{44E27F34-BB01-8008-B9F5-229DACD342E3}"/>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Why we engage with fictional texts</a:t>
            </a:r>
          </a:p>
        </p:txBody>
      </p:sp>
      <p:sp>
        <p:nvSpPr>
          <p:cNvPr id="7" name="Title 6">
            <a:extLst>
              <a:ext uri="{FF2B5EF4-FFF2-40B4-BE49-F238E27FC236}">
                <a16:creationId xmlns:a16="http://schemas.microsoft.com/office/drawing/2014/main" id="{B639A24C-0D8E-9315-9CF8-39372D478B16}"/>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Thinking about audience engagement (1)</a:t>
            </a:r>
          </a:p>
        </p:txBody>
      </p:sp>
    </p:spTree>
    <p:extLst>
      <p:ext uri="{BB962C8B-B14F-4D97-AF65-F5344CB8AC3E}">
        <p14:creationId xmlns:p14="http://schemas.microsoft.com/office/powerpoint/2010/main" val="27486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5CEE137-3158-0B4E-B82C-80401A0676E5}"/>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
        <p:nvSpPr>
          <p:cNvPr id="2" name="Text Placeholder 1">
            <a:extLst>
              <a:ext uri="{FF2B5EF4-FFF2-40B4-BE49-F238E27FC236}">
                <a16:creationId xmlns:a16="http://schemas.microsoft.com/office/drawing/2014/main" id="{3F6CDE66-D7FC-2012-63D7-91606F8B1C15}"/>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Think Pair Share</a:t>
            </a:r>
          </a:p>
          <a:p>
            <a:r>
              <a:rPr lang="en-AU" sz="1800" dirty="0">
                <a:effectLst/>
                <a:latin typeface="Arial" panose="020B0604020202020204" pitchFamily="34" charset="0"/>
                <a:ea typeface="Calibri" panose="020F0502020204030204" pitchFamily="34" charset="0"/>
                <a:cs typeface="Arial" panose="020B0604020202020204" pitchFamily="34" charset="0"/>
              </a:rPr>
              <a:t>Do you think audiences prefer to engage with texts that have a happy ending? Why or why not?</a:t>
            </a:r>
            <a:endParaRPr lang="en-AU"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1CA91BC-21D8-380E-F786-26A0AE5B2769}"/>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 and they all lived happily ever after’</a:t>
            </a:r>
          </a:p>
        </p:txBody>
      </p:sp>
      <p:sp>
        <p:nvSpPr>
          <p:cNvPr id="5" name="Title 4">
            <a:extLst>
              <a:ext uri="{FF2B5EF4-FFF2-40B4-BE49-F238E27FC236}">
                <a16:creationId xmlns:a16="http://schemas.microsoft.com/office/drawing/2014/main" id="{9BCB8792-72D0-E706-5F14-C830687450A5}"/>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Thinking about audience engagement (2)</a:t>
            </a:r>
          </a:p>
        </p:txBody>
      </p:sp>
    </p:spTree>
    <p:extLst>
      <p:ext uri="{BB962C8B-B14F-4D97-AF65-F5344CB8AC3E}">
        <p14:creationId xmlns:p14="http://schemas.microsoft.com/office/powerpoint/2010/main" val="30577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6F9BAE-0F07-3751-BF32-76CA3C58FB43}"/>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9" name="Text Placeholder 8">
            <a:extLst>
              <a:ext uri="{FF2B5EF4-FFF2-40B4-BE49-F238E27FC236}">
                <a16:creationId xmlns:a16="http://schemas.microsoft.com/office/drawing/2014/main" id="{BDE9AE01-6FD5-EFB8-17E2-35541ACAF327}"/>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Stimulus text</a:t>
            </a:r>
          </a:p>
          <a:p>
            <a:r>
              <a:rPr lang="en-AU" sz="1800" dirty="0">
                <a:latin typeface="Arial" panose="020B0604020202020204" pitchFamily="34" charset="0"/>
                <a:cs typeface="Arial" panose="020B0604020202020204" pitchFamily="34" charset="0"/>
              </a:rPr>
              <a:t>Watch </a:t>
            </a:r>
            <a:r>
              <a:rPr lang="en-AU"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Avengers Infinity War Moment After Thanos Snapped His Finger &amp; Post Credit Scene HD!!! (5:42)</a:t>
            </a:r>
            <a:r>
              <a:rPr lang="en-AU" sz="1800" dirty="0">
                <a:effectLst/>
                <a:latin typeface="Arial" panose="020B0604020202020204" pitchFamily="34" charset="0"/>
                <a:ea typeface="Calibri" panose="020F0502020204030204" pitchFamily="34" charset="0"/>
                <a:cs typeface="Arial" panose="020B0604020202020204" pitchFamily="34" charset="0"/>
              </a:rPr>
              <a:t> (from 0:01–4:11). </a:t>
            </a:r>
          </a:p>
          <a:p>
            <a:r>
              <a:rPr lang="en-AU" sz="1800" b="1" dirty="0">
                <a:latin typeface="Arial" panose="020B0604020202020204" pitchFamily="34" charset="0"/>
                <a:ea typeface="Calibri" panose="020F0502020204030204" pitchFamily="34" charset="0"/>
                <a:cs typeface="Arial" panose="020B0604020202020204" pitchFamily="34" charset="0"/>
              </a:rPr>
              <a:t>Small group discussion (groups of 3 to 4)</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What response do you think this ending of </a:t>
            </a:r>
            <a:r>
              <a:rPr lang="en-AU" sz="1800" i="1" dirty="0">
                <a:latin typeface="Arial" panose="020B0604020202020204" pitchFamily="34" charset="0"/>
                <a:cs typeface="Arial" panose="020B0604020202020204" pitchFamily="34" charset="0"/>
              </a:rPr>
              <a:t>Avengers: Infinity War </a:t>
            </a:r>
            <a:r>
              <a:rPr lang="en-AU" sz="1800" dirty="0">
                <a:latin typeface="Arial" panose="020B0604020202020204" pitchFamily="34" charset="0"/>
                <a:cs typeface="Arial" panose="020B0604020202020204" pitchFamily="34" charset="0"/>
              </a:rPr>
              <a:t>would have caused within moviegoers who were not expecting this type of ending?</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Why was it essential that this movie had a sequel (</a:t>
            </a:r>
            <a:r>
              <a:rPr lang="en-AU" sz="1800" i="1" dirty="0">
                <a:latin typeface="Arial" panose="020B0604020202020204" pitchFamily="34" charset="0"/>
                <a:cs typeface="Arial" panose="020B0604020202020204" pitchFamily="34" charset="0"/>
              </a:rPr>
              <a:t>Avengers: Endgame</a:t>
            </a:r>
            <a:r>
              <a:rPr lang="en-AU" sz="1800" dirty="0">
                <a:latin typeface="Arial" panose="020B0604020202020204" pitchFamily="34" charset="0"/>
                <a:cs typeface="Arial" panose="020B0604020202020204" pitchFamily="34" charset="0"/>
              </a:rPr>
              <a:t>)? What would have happened if there was no sequel and the way </a:t>
            </a:r>
            <a:r>
              <a:rPr lang="en-AU" sz="1800" i="1" dirty="0">
                <a:latin typeface="Arial" panose="020B0604020202020204" pitchFamily="34" charset="0"/>
                <a:cs typeface="Arial" panose="020B0604020202020204" pitchFamily="34" charset="0"/>
              </a:rPr>
              <a:t>Avengers: Infinity War </a:t>
            </a:r>
            <a:r>
              <a:rPr lang="en-AU" sz="1800" dirty="0">
                <a:latin typeface="Arial" panose="020B0604020202020204" pitchFamily="34" charset="0"/>
                <a:cs typeface="Arial" panose="020B0604020202020204" pitchFamily="34" charset="0"/>
              </a:rPr>
              <a:t>finished was the end of the story?</a:t>
            </a:r>
          </a:p>
        </p:txBody>
      </p:sp>
      <p:sp>
        <p:nvSpPr>
          <p:cNvPr id="7" name="Text Placeholder 6">
            <a:extLst>
              <a:ext uri="{FF2B5EF4-FFF2-40B4-BE49-F238E27FC236}">
                <a16:creationId xmlns:a16="http://schemas.microsoft.com/office/drawing/2014/main" id="{DF21E623-315F-7BF1-C8BE-5A9B76F9EDA8}"/>
              </a:ext>
            </a:extLst>
          </p:cNvPr>
          <p:cNvSpPr>
            <a:spLocks noGrp="1"/>
          </p:cNvSpPr>
          <p:nvPr>
            <p:ph type="body" sz="quarter" idx="18"/>
          </p:nvPr>
        </p:nvSpPr>
        <p:spPr/>
        <p:txBody>
          <a:bodyPr/>
          <a:lstStyle/>
          <a:p>
            <a:r>
              <a:rPr lang="en-AU" i="1" dirty="0">
                <a:latin typeface="Arial" panose="020B0604020202020204" pitchFamily="34" charset="0"/>
                <a:cs typeface="Arial" panose="020B0604020202020204" pitchFamily="34" charset="0"/>
              </a:rPr>
              <a:t>Avengers: Infinity War</a:t>
            </a:r>
          </a:p>
        </p:txBody>
      </p:sp>
      <p:sp>
        <p:nvSpPr>
          <p:cNvPr id="2" name="Title 1">
            <a:extLst>
              <a:ext uri="{FF2B5EF4-FFF2-40B4-BE49-F238E27FC236}">
                <a16:creationId xmlns:a16="http://schemas.microsoft.com/office/drawing/2014/main" id="{2B8B0405-4ADA-DF63-A686-0BE21912BE0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Encountering a film without a happy ending</a:t>
            </a:r>
          </a:p>
        </p:txBody>
      </p:sp>
    </p:spTree>
    <p:extLst>
      <p:ext uri="{BB962C8B-B14F-4D97-AF65-F5344CB8AC3E}">
        <p14:creationId xmlns:p14="http://schemas.microsoft.com/office/powerpoint/2010/main" val="29924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7EB9E3-98F6-9F54-759F-26C540BC68B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9" name="Text Placeholder 8">
            <a:extLst>
              <a:ext uri="{FF2B5EF4-FFF2-40B4-BE49-F238E27FC236}">
                <a16:creationId xmlns:a16="http://schemas.microsoft.com/office/drawing/2014/main" id="{893028CD-4C22-45CB-E099-94F398D77909}"/>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Class discussion</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Are there times or reasons why a happy ending may not be suitable for an imaginative text (for example a novel or film?)</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Can you think of any imaginative texts that do not have a happy ending?</a:t>
            </a:r>
          </a:p>
        </p:txBody>
      </p:sp>
      <p:sp>
        <p:nvSpPr>
          <p:cNvPr id="7" name="Text Placeholder 6">
            <a:extLst>
              <a:ext uri="{FF2B5EF4-FFF2-40B4-BE49-F238E27FC236}">
                <a16:creationId xmlns:a16="http://schemas.microsoft.com/office/drawing/2014/main" id="{63ACDCFC-6F86-51E3-9E20-7332D873A809}"/>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Does it always have to be happy?</a:t>
            </a:r>
          </a:p>
        </p:txBody>
      </p:sp>
      <p:sp>
        <p:nvSpPr>
          <p:cNvPr id="2" name="Title 1">
            <a:extLst>
              <a:ext uri="{FF2B5EF4-FFF2-40B4-BE49-F238E27FC236}">
                <a16:creationId xmlns:a16="http://schemas.microsoft.com/office/drawing/2014/main" id="{E14C6D75-9E42-AF41-8C64-7B75D2236A59}"/>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Considering alternate endings</a:t>
            </a:r>
          </a:p>
        </p:txBody>
      </p:sp>
    </p:spTree>
    <p:extLst>
      <p:ext uri="{BB962C8B-B14F-4D97-AF65-F5344CB8AC3E}">
        <p14:creationId xmlns:p14="http://schemas.microsoft.com/office/powerpoint/2010/main" val="18987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DE93F0-1948-D029-A6F9-E03179895EC0}"/>
              </a:ext>
            </a:extLst>
          </p:cNvPr>
          <p:cNvSpPr>
            <a:spLocks noGrp="1"/>
          </p:cNvSpPr>
          <p:nvPr>
            <p:ph type="sldNum" sz="quarter" idx="12"/>
          </p:nvPr>
        </p:nvSpPr>
        <p:spPr/>
        <p:txBody>
          <a:bodyPr/>
          <a:lstStyle/>
          <a:p>
            <a:fld id="{10A01DC5-1685-4615-8240-15192985C6A2}" type="slidenum">
              <a:rPr lang="en-AU" smtClean="0"/>
              <a:pPr/>
              <a:t>9</a:t>
            </a:fld>
            <a:endParaRPr lang="en-AU"/>
          </a:p>
        </p:txBody>
      </p:sp>
      <p:sp>
        <p:nvSpPr>
          <p:cNvPr id="9" name="Text Placeholder 8">
            <a:extLst>
              <a:ext uri="{FF2B5EF4-FFF2-40B4-BE49-F238E27FC236}">
                <a16:creationId xmlns:a16="http://schemas.microsoft.com/office/drawing/2014/main" id="{54804B43-DF62-58AC-EBBF-9C92CF878D54}"/>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Definition</a:t>
            </a:r>
          </a:p>
          <a:p>
            <a:r>
              <a:rPr lang="en-AU" sz="1800" dirty="0">
                <a:latin typeface="Arial" panose="020B0604020202020204" pitchFamily="34" charset="0"/>
                <a:cs typeface="Arial" panose="020B0604020202020204" pitchFamily="34" charset="0"/>
              </a:rPr>
              <a:t>An </a:t>
            </a:r>
            <a:r>
              <a:rPr lang="en-AU" sz="1800" b="1" dirty="0">
                <a:latin typeface="Arial" panose="020B0604020202020204" pitchFamily="34" charset="0"/>
                <a:cs typeface="Arial" panose="020B0604020202020204" pitchFamily="34" charset="0"/>
              </a:rPr>
              <a:t>antonym</a:t>
            </a:r>
            <a:r>
              <a:rPr lang="en-AU" sz="1800" dirty="0">
                <a:latin typeface="Arial" panose="020B0604020202020204" pitchFamily="34" charset="0"/>
                <a:cs typeface="Arial" panose="020B0604020202020204" pitchFamily="34" charset="0"/>
              </a:rPr>
              <a:t> is ‘a</a:t>
            </a:r>
            <a:r>
              <a:rPr lang="en-AU" sz="1800" b="0" i="0" dirty="0">
                <a:solidFill>
                  <a:srgbClr val="22272B"/>
                </a:solidFill>
                <a:effectLst/>
                <a:highlight>
                  <a:srgbClr val="FFFFFF"/>
                </a:highlight>
                <a:latin typeface="Arial" panose="020B0604020202020204" pitchFamily="34" charset="0"/>
                <a:cs typeface="Arial" panose="020B0604020202020204" pitchFamily="34" charset="0"/>
              </a:rPr>
              <a:t> word or phrase that has the opposite meaning of another word or phrase’ (NESA 2024)</a:t>
            </a:r>
          </a:p>
          <a:p>
            <a:r>
              <a:rPr lang="en-AU" sz="1800" b="1" dirty="0">
                <a:latin typeface="Arial" panose="020B0604020202020204" pitchFamily="34" charset="0"/>
                <a:cs typeface="Arial" panose="020B0604020202020204" pitchFamily="34" charset="0"/>
              </a:rPr>
              <a:t>Think Pair Share</a:t>
            </a:r>
          </a:p>
          <a:p>
            <a:pPr marL="342900" indent="-342900">
              <a:buFont typeface="+mj-lt"/>
              <a:buAutoNum type="arabicPeriod"/>
            </a:pPr>
            <a:r>
              <a:rPr lang="en-AU" sz="1800" b="1" dirty="0">
                <a:latin typeface="Arial" panose="020B0604020202020204" pitchFamily="34" charset="0"/>
                <a:cs typeface="Arial" panose="020B0604020202020204" pitchFamily="34" charset="0"/>
              </a:rPr>
              <a:t>Individually</a:t>
            </a:r>
            <a:r>
              <a:rPr lang="en-AU" sz="1800" dirty="0">
                <a:latin typeface="Arial" panose="020B0604020202020204" pitchFamily="34" charset="0"/>
                <a:cs typeface="Arial" panose="020B0604020202020204" pitchFamily="34" charset="0"/>
              </a:rPr>
              <a:t> compile a list of words that could be used to describe the ending of an imaginative text that is not ‘happy’.</a:t>
            </a:r>
          </a:p>
          <a:p>
            <a:pPr marL="342900" indent="-342900">
              <a:buFont typeface="+mj-lt"/>
              <a:buAutoNum type="arabicPeriod"/>
            </a:pPr>
            <a:r>
              <a:rPr lang="en-AU" sz="1800" dirty="0">
                <a:latin typeface="Arial" panose="020B0604020202020204" pitchFamily="34" charset="0"/>
                <a:cs typeface="Arial" panose="020B0604020202020204" pitchFamily="34" charset="0"/>
              </a:rPr>
              <a:t>Share your list with a </a:t>
            </a:r>
            <a:r>
              <a:rPr lang="en-AU" sz="1800" b="1" dirty="0">
                <a:latin typeface="Arial" panose="020B0604020202020204" pitchFamily="34" charset="0"/>
                <a:cs typeface="Arial" panose="020B0604020202020204" pitchFamily="34" charset="0"/>
              </a:rPr>
              <a:t>pair </a:t>
            </a:r>
            <a:r>
              <a:rPr lang="en-AU" sz="1800" dirty="0">
                <a:latin typeface="Arial" panose="020B0604020202020204" pitchFamily="34" charset="0"/>
                <a:cs typeface="Arial" panose="020B0604020202020204" pitchFamily="34" charset="0"/>
              </a:rPr>
              <a:t>and add any new words to your list that your pair has on theirs.</a:t>
            </a:r>
          </a:p>
          <a:p>
            <a:pPr marL="342900" indent="-342900">
              <a:buFont typeface="+mj-lt"/>
              <a:buAutoNum type="arabicPeriod"/>
            </a:pPr>
            <a:r>
              <a:rPr lang="en-AU" sz="1800" dirty="0">
                <a:latin typeface="Arial" panose="020B0604020202020204" pitchFamily="34" charset="0"/>
                <a:cs typeface="Arial" panose="020B0604020202020204" pitchFamily="34" charset="0"/>
              </a:rPr>
              <a:t>Contribute your words to a </a:t>
            </a:r>
            <a:r>
              <a:rPr lang="en-AU" sz="1800" b="1" dirty="0">
                <a:latin typeface="Arial" panose="020B0604020202020204" pitchFamily="34" charset="0"/>
                <a:cs typeface="Arial" panose="020B0604020202020204" pitchFamily="34" charset="0"/>
              </a:rPr>
              <a:t>whole-class</a:t>
            </a:r>
            <a:r>
              <a:rPr lang="en-AU" sz="1800" dirty="0">
                <a:latin typeface="Arial" panose="020B0604020202020204" pitchFamily="34" charset="0"/>
                <a:cs typeface="Arial" panose="020B0604020202020204" pitchFamily="34" charset="0"/>
              </a:rPr>
              <a:t> list, adding any additional words that are not already on your list.</a:t>
            </a:r>
          </a:p>
        </p:txBody>
      </p:sp>
      <p:sp>
        <p:nvSpPr>
          <p:cNvPr id="7" name="Text Placeholder 6">
            <a:extLst>
              <a:ext uri="{FF2B5EF4-FFF2-40B4-BE49-F238E27FC236}">
                <a16:creationId xmlns:a16="http://schemas.microsoft.com/office/drawing/2014/main" id="{1F7D27FC-C1DE-3BA2-0899-8AC15A83C92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Antonyms</a:t>
            </a:r>
          </a:p>
        </p:txBody>
      </p:sp>
      <p:sp>
        <p:nvSpPr>
          <p:cNvPr id="2" name="Title 1">
            <a:extLst>
              <a:ext uri="{FF2B5EF4-FFF2-40B4-BE49-F238E27FC236}">
                <a16:creationId xmlns:a16="http://schemas.microsoft.com/office/drawing/2014/main" id="{3811F9EC-9C36-870A-A324-55BCC6A149AA}"/>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Building vocabulary</a:t>
            </a:r>
          </a:p>
        </p:txBody>
      </p:sp>
    </p:spTree>
    <p:extLst>
      <p:ext uri="{BB962C8B-B14F-4D97-AF65-F5344CB8AC3E}">
        <p14:creationId xmlns:p14="http://schemas.microsoft.com/office/powerpoint/2010/main" val="2675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63D63F-78CE-4AA3-8371-A206116A2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80DAA2-907E-4CB5-B016-D0DA35A045BF}">
  <ds:schemaRefs>
    <ds:schemaRef ds:uri="http://purl.org/dc/dcmitype/"/>
    <ds:schemaRef ds:uri="094ce8ca-8c20-4eb0-bb23-b47a1c76b753"/>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98740c54-966f-451d-a76c-e38eb7fddd55"/>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825</TotalTime>
  <Words>1730</Words>
  <Application>Microsoft Office PowerPoint</Application>
  <PresentationFormat>Widescreen</PresentationFormat>
  <Paragraphs>126</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Arial,Sans-Serif</vt:lpstr>
      <vt:lpstr>Times New Roman</vt:lpstr>
      <vt:lpstr>Arial</vt:lpstr>
      <vt:lpstr>Public Sans</vt:lpstr>
      <vt:lpstr>Calibri</vt:lpstr>
      <vt:lpstr>Public Sans Light</vt:lpstr>
      <vt:lpstr>3_NSWG Corporate</vt:lpstr>
      <vt:lpstr>Year 10, Term 3 – Shakespeare retold</vt:lpstr>
      <vt:lpstr>Sharing learning intentions and success criteria</vt:lpstr>
      <vt:lpstr>Learning intentions and success criteria</vt:lpstr>
      <vt:lpstr>Using effective questioning</vt:lpstr>
      <vt:lpstr>Thinking about audience engagement (1)</vt:lpstr>
      <vt:lpstr>Thinking about audience engagement (2)</vt:lpstr>
      <vt:lpstr>Encountering a film without a happy ending</vt:lpstr>
      <vt:lpstr>Considering alternate endings</vt:lpstr>
      <vt:lpstr>Building vocabulary</vt:lpstr>
      <vt:lpstr>Considering alternate endings</vt:lpstr>
      <vt:lpstr>Reconsidering audience engagement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questions – Phase 1, resource 1</dc:title>
  <dc:creator>NSW Department of Education</dc:creator>
  <dcterms:created xsi:type="dcterms:W3CDTF">2024-05-07T23:46:47Z</dcterms:created>
  <dcterms:modified xsi:type="dcterms:W3CDTF">2024-09-10T00:28:11Z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