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69" r:id="rId2"/>
    <p:sldId id="271" r:id="rId3"/>
    <p:sldId id="26336" r:id="rId4"/>
    <p:sldId id="364" r:id="rId5"/>
    <p:sldId id="369" r:id="rId6"/>
    <p:sldId id="370" r:id="rId7"/>
    <p:sldId id="418" r:id="rId8"/>
    <p:sldId id="419" r:id="rId9"/>
    <p:sldId id="420" r:id="rId10"/>
    <p:sldId id="421" r:id="rId11"/>
    <p:sldId id="422" r:id="rId12"/>
    <p:sldId id="366" r:id="rId13"/>
    <p:sldId id="423" r:id="rId14"/>
    <p:sldId id="26337" r:id="rId15"/>
    <p:sldId id="425" r:id="rId16"/>
    <p:sldId id="26338" r:id="rId17"/>
    <p:sldId id="426" r:id="rId18"/>
    <p:sldId id="26339" r:id="rId19"/>
    <p:sldId id="427" r:id="rId20"/>
    <p:sldId id="430" r:id="rId21"/>
    <p:sldId id="431" r:id="rId22"/>
    <p:sldId id="437" r:id="rId23"/>
    <p:sldId id="375" r:id="rId24"/>
    <p:sldId id="432" r:id="rId25"/>
    <p:sldId id="433" r:id="rId26"/>
    <p:sldId id="434" r:id="rId27"/>
    <p:sldId id="435" r:id="rId28"/>
    <p:sldId id="436" r:id="rId29"/>
    <p:sldId id="26340" r:id="rId30"/>
    <p:sldId id="26341" r:id="rId31"/>
    <p:sldId id="360" r:id="rId32"/>
    <p:sldId id="361" r:id="rId33"/>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7D6534-E7C2-4F64-8E3E-8FED48F539CC}" v="15" dt="2024-08-01T22:58:09.87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p:restoredTop sz="56533" autoAdjust="0"/>
  </p:normalViewPr>
  <p:slideViewPr>
    <p:cSldViewPr snapToGrid="0">
      <p:cViewPr varScale="1">
        <p:scale>
          <a:sx n="58" d="100"/>
          <a:sy n="58" d="100"/>
        </p:scale>
        <p:origin x="966"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2/08/2024</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C6F825C-382E-4C1A-82AB-BCE4AFD21ABE}" type="datetimeFigureOut">
              <a:rPr lang="en-AU" smtClean="0"/>
              <a:pPr/>
              <a:t>2/08/2024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panose="020B0604020202020204" pitchFamily="34" charset="0"/>
        <a:ea typeface="+mn-ea"/>
        <a:cs typeface="+mn-cs"/>
      </a:defRPr>
    </a:lvl1pPr>
    <a:lvl2pPr marL="609585" algn="l" defTabSz="1219170" rtl="0" eaLnBrk="1" latinLnBrk="0" hangingPunct="1">
      <a:defRPr sz="1600" b="0" i="0" kern="1200">
        <a:solidFill>
          <a:schemeClr val="tx1"/>
        </a:solidFill>
        <a:latin typeface="Arial" panose="020B0604020202020204" pitchFamily="34" charset="0"/>
        <a:ea typeface="+mn-ea"/>
        <a:cs typeface="+mn-cs"/>
      </a:defRPr>
    </a:lvl2pPr>
    <a:lvl3pPr marL="1219170" algn="l" defTabSz="1219170" rtl="0" eaLnBrk="1" latinLnBrk="0" hangingPunct="1">
      <a:defRPr sz="1600" b="0" i="0" kern="1200">
        <a:solidFill>
          <a:schemeClr val="tx1"/>
        </a:solidFill>
        <a:latin typeface="Arial" panose="020B0604020202020204" pitchFamily="34" charset="0"/>
        <a:ea typeface="+mn-ea"/>
        <a:cs typeface="+mn-cs"/>
      </a:defRPr>
    </a:lvl3pPr>
    <a:lvl4pPr marL="1828754" algn="l" defTabSz="1219170" rtl="0" eaLnBrk="1" latinLnBrk="0" hangingPunct="1">
      <a:defRPr sz="1600" b="0" i="0" kern="1200">
        <a:solidFill>
          <a:schemeClr val="tx1"/>
        </a:solidFill>
        <a:latin typeface="Arial" panose="020B0604020202020204" pitchFamily="34" charset="0"/>
        <a:ea typeface="+mn-ea"/>
        <a:cs typeface="+mn-cs"/>
      </a:defRPr>
    </a:lvl4pPr>
    <a:lvl5pPr marL="2438339" algn="l" defTabSz="1219170" rtl="0" eaLnBrk="1" latinLnBrk="0" hangingPunct="1">
      <a:defRPr sz="1600" b="0" i="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in this lesson, students will be explicitly taught about using punctuation for effect in poetry. Explicit teaching is the best way to teach students new or complex concepts or skills such as this as it provides the necessary building blocks for guided and independent practice. The core text ‘I wandered lonely as a cloud’ is used as a model. This will activate students’ background knowledge of this text in preparation for exploring it in greater depth in Phase 3. </a:t>
            </a:r>
          </a:p>
          <a:p>
            <a:endParaRPr lang="en-US"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Student note: </a:t>
            </a:r>
            <a:r>
              <a:rPr lang="en-US" b="0" dirty="0"/>
              <a:t>in this lesson, you will be learning about how to apply punctuation for effect in poetry to support you to succeed in Core formative task 1 – engaging creatively with Romanticism. By experimenting with the use of punctuation in your own writing, you will develop you understanding of how punctuation you will strengthen your skills of language analysis when reading texts.</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251630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learning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28399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for students to understand the potential of punctuation to control the reader journey through a poem, ask a confident student to read the stanza on the slide. Reiterate that understanding the meaning of the poem in not the focus at this point. When the student has finished reading the stanza ask them what they noticed and how they felt reading the stanza. Invite other students to contribute their observations as they listened to the reading.</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6207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this slide has been used to identify the explicit teaching learning strategy and should be deleted or hidden when using in a classroom setting. The strategy of gradual release of responsibility is a flexible process moving between modelled, guided and independent teaching practice responsive to student learning. Students should be supported to move between each practice based on their capabilities and requirements.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effectLst/>
                <a:ea typeface="Calibri" panose="020F0502020204030204" pitchFamily="34" charset="0"/>
              </a:rPr>
              <a:t>Teachers deliver a structured and sequenced approach to explicitly teaching new content. Learning is most effective when teachers break new information down and teach it explicitly using explanation, demonstration and modelling. This is especially relevant when students are new to an area (AERO 2024a).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50935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there are several rules for using commas. To avoid cognitive overload, this slide focuses on the 2 uses in the core text.</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83723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Ask students to insert the missing commas in the first stanza of the poem in </a:t>
            </a:r>
            <a:r>
              <a:rPr lang="en-US" b="1" dirty="0"/>
              <a:t>Phase 2, activity 6 – revising and building understanding of punctuation. </a:t>
            </a:r>
            <a:r>
              <a:rPr lang="en-US" b="0" dirty="0"/>
              <a:t>Check for understanding by using a ‘no-hands up’ approach to asking students where they placed the commas and follow up with an effective question strategy such as the ‘What makes you say that?’ to determine if they understand why the comma is used there. </a:t>
            </a:r>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431368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ask students to provide examples of contractions such as doesn’t, can’t, they’re, I’ll and won’t. </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398492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Ask students to insert the missing apostrophe to create a contraction in the first stanza of the poem in </a:t>
            </a:r>
            <a:r>
              <a:rPr lang="en-US" b="1" dirty="0"/>
              <a:t>Phase 2, activity 6 – revising and building understanding of punctuation. </a:t>
            </a:r>
            <a:r>
              <a:rPr lang="en-US" b="0" dirty="0"/>
              <a:t>Check for understanding by using a ‘no-hands up’ approach to asking students where they placed the apostrophe and follow up with an effective question strategy such as the ‘What makes you say that?’ to determine if they understand why the apostrophe is used there.</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803162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revision of clauses may be necessary at this point. It is also an opportune time to highlight the conventional way of distinguishing between lines of poetry using the ‘//’ to indicate a new line.</a:t>
            </a:r>
          </a:p>
          <a:p>
            <a:endParaRPr lang="en-US"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t>‘The waves beside them danced; but they// Out-did the sparkling waves in glee’. In this example from the core text, the second independent clause (‘they out-did the sparkling waves in glee’) adds further information to the first clause by describing the way in which the dancing daffodils appeared more joyful than the dancing waves of the ocean.</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253999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ask students to insert the missing semicolon in the first stanza of the poem in </a:t>
            </a:r>
            <a:r>
              <a:rPr lang="en-US" b="1" dirty="0"/>
              <a:t>Phase 2, activity 6 – revising and building understanding of punctuation. </a:t>
            </a:r>
            <a:r>
              <a:rPr lang="en-US" b="0" dirty="0"/>
              <a:t>Check for understanding by using a ‘no-hands up’ approach to asking students where they placed the semicolon and follow up with an effective question strategy such as the ‘What makes you say that?’ to determine if they understand why the semicolon is used there. </a:t>
            </a:r>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75417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when used purposefully, the absence of punctuation in a creative text can be just as important in shaping meaning as punctuation is. There is one example of enjambment in the first stanza of ‘I wandered lonely as a cloud’. Ask students to identify where it should be.</a:t>
            </a:r>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12003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2024a). The sample success </a:t>
            </a:r>
            <a:r>
              <a:rPr lang="en-AU" dirty="0">
                <a:solidFill>
                  <a:srgbClr val="333333"/>
                </a:solidFill>
                <a:effectLst/>
                <a:highlight>
                  <a:srgbClr val="FFFFFF"/>
                </a:highlight>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dirty="0">
                <a:solidFill>
                  <a:srgbClr val="333333"/>
                </a:solidFill>
                <a:effectLst/>
                <a:highlight>
                  <a:srgbClr val="FFFFFF"/>
                </a:highlight>
              </a:rPr>
              <a:t>Student note: before we begin this part of the lesson, it is important that we understand what we are going to be learning. The learning intention for the lesson is listed on the next slide.</a:t>
            </a:r>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endParaRPr lang="en-AU" dirty="0">
              <a:solidFill>
                <a:srgbClr val="333333"/>
              </a:solidFill>
              <a:effectLst/>
              <a:highlight>
                <a:srgbClr val="FFFFFF"/>
              </a:highlight>
            </a:endParaRPr>
          </a:p>
          <a:p>
            <a:endParaRPr lang="en-AU" dirty="0">
              <a:solidFill>
                <a:srgbClr val="333333"/>
              </a:solidFill>
              <a:highlight>
                <a:srgbClr val="FFFFFF"/>
              </a:highligh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608132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students follow the instructions on the slide. </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254001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give students time to compare their punctuation with the original on the slide. Ask the student who read the stanza at the beginning of the activity to read again, paying close attention to the punctuation.</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378503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this slide provides deeper an opportunity for an adjustment to the complexity of the lesson to meet the learning needs of HPGE students. Further strategies can be explored on the department’s Differentiation Adjustment Tool. </a:t>
            </a:r>
          </a:p>
          <a:p>
            <a:endParaRPr lang="en-AU" b="1" dirty="0"/>
          </a:p>
          <a:p>
            <a:r>
              <a:rPr lang="en-AU" b="0" dirty="0"/>
              <a:t>If this activity is not appropriate for your class, please hide the slide.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3232515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this slide has been used to identify the explicit teaching learning strategy of using effective questioning and should be deleted or hidden when using in a classroom setting. If students cannot adequately respond to this type of question, they should be provided with either whole class instruction in another delivery mode or example, or if only some students are lacking confidence, they could be assisted individually when the class move on to the next stage of learning.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Teachers analyse the information they collect to make evidence-based instructional decisions. This includes when to move between modelled, guided and independent practice.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solidFill>
                <a:srgbClr val="333333"/>
              </a:solidFill>
              <a:effectLst/>
              <a:highlight>
                <a:srgbClr val="FFFFFF"/>
              </a:highlight>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solidFill>
                  <a:srgbClr val="333333"/>
                </a:solidFill>
                <a:effectLst/>
                <a:highlight>
                  <a:srgbClr val="FFFFFF"/>
                </a:highlight>
              </a:rPr>
              <a:t>Checking understanding requires teachers to collect the responses of all students (Wiliam 2014).</a:t>
            </a:r>
            <a:endParaRPr lang="en-AU" b="0"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46171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B</a:t>
            </a:r>
          </a:p>
          <a:p>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3218176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B</a:t>
            </a:r>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dirty="0"/>
          </a:p>
        </p:txBody>
      </p:sp>
    </p:spTree>
    <p:extLst>
      <p:ext uri="{BB962C8B-B14F-4D97-AF65-F5344CB8AC3E}">
        <p14:creationId xmlns:p14="http://schemas.microsoft.com/office/powerpoint/2010/main" val="45548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A</a:t>
            </a:r>
            <a:endParaRPr lang="en-US" b="0" dirty="0"/>
          </a:p>
          <a:p>
            <a:endParaRPr lang="en-AU"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dirty="0"/>
          </a:p>
        </p:txBody>
      </p:sp>
    </p:spTree>
    <p:extLst>
      <p:ext uri="{BB962C8B-B14F-4D97-AF65-F5344CB8AC3E}">
        <p14:creationId xmlns:p14="http://schemas.microsoft.com/office/powerpoint/2010/main" val="2950697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D</a:t>
            </a:r>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dirty="0"/>
          </a:p>
        </p:txBody>
      </p:sp>
    </p:spTree>
    <p:extLst>
      <p:ext uri="{BB962C8B-B14F-4D97-AF65-F5344CB8AC3E}">
        <p14:creationId xmlns:p14="http://schemas.microsoft.com/office/powerpoint/2010/main" val="534428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to check for understanding, return to the questions that were asked in the pre-test. If the results suggest that students require further practice, use the remaining stanzas of the poem to repeat the process. </a:t>
            </a:r>
          </a:p>
          <a:p>
            <a:endParaRPr lang="en-US" b="0" dirty="0"/>
          </a:p>
          <a:p>
            <a:r>
              <a:rPr lang="en-US" b="0" dirty="0"/>
              <a:t>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0" dirty="0"/>
          </a:p>
          <a:p>
            <a:r>
              <a:rPr lang="en-US" b="1" dirty="0"/>
              <a:t>The correct answer for this slide is: C</a:t>
            </a:r>
            <a:endParaRPr lang="en-US" b="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dirty="0"/>
          </a:p>
        </p:txBody>
      </p:sp>
    </p:spTree>
    <p:extLst>
      <p:ext uri="{BB962C8B-B14F-4D97-AF65-F5344CB8AC3E}">
        <p14:creationId xmlns:p14="http://schemas.microsoft.com/office/powerpoint/2010/main" val="1574042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the teacher should use success criteria throughout the lesson. They can be used to check for understanding and to support students to reflect on their progress towards achieving the learning intention.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dirty="0"/>
          </a:p>
        </p:txBody>
      </p:sp>
    </p:spTree>
    <p:extLst>
      <p:ext uri="{BB962C8B-B14F-4D97-AF65-F5344CB8AC3E}">
        <p14:creationId xmlns:p14="http://schemas.microsoft.com/office/powerpoint/2010/main" val="246171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b="0" dirty="0"/>
              <a:t>clarify what students are learning and why. </a:t>
            </a:r>
            <a:endParaRPr lang="en-AU" dirty="0"/>
          </a:p>
          <a:p>
            <a:pPr marL="285750" indent="-285750">
              <a:buFont typeface="Arial" panose="020B0604020202020204" pitchFamily="34" charset="0"/>
              <a:buChar char="•"/>
            </a:pPr>
            <a:r>
              <a:rPr lang="en-AU" dirty="0"/>
              <a:t>Learning intentions and success criteria are best co-constructed with students. Adapt the learning intention as required and add matching success criteria.</a:t>
            </a:r>
          </a:p>
          <a:p>
            <a:pPr marL="285750" indent="-285750">
              <a:buFont typeface="Arial" panose="020B0604020202020204" pitchFamily="34" charset="0"/>
              <a:buChar char="•"/>
            </a:pPr>
            <a:r>
              <a:rPr lang="en-AU" dirty="0"/>
              <a:t>LISC is not necessarily presented at the beginning of the lesson. Teacher needs to consider most effectual time to introduce.</a:t>
            </a:r>
          </a:p>
          <a:p>
            <a:pPr marL="285750" indent="-285750">
              <a:buFont typeface="Arial" panose="020B0604020202020204" pitchFamily="34" charset="0"/>
              <a:buChar char="•"/>
            </a:pPr>
            <a:r>
              <a:rPr lang="en-AU" dirty="0"/>
              <a:t>LISC should be revisited during the lesson to support students' evaluation of their learning.</a:t>
            </a:r>
            <a:endParaRPr lang="en-AU" b="0" dirty="0"/>
          </a:p>
          <a:p>
            <a:pPr marL="285750" indent="-285750">
              <a:buFont typeface="Arial" panose="020B0604020202020204" pitchFamily="34" charset="0"/>
              <a:buChar char="•"/>
            </a:pPr>
            <a:r>
              <a:rPr lang="en-AU" b="0" dirty="0"/>
              <a:t>Success criteria should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a:t>
            </a:r>
          </a:p>
          <a:p>
            <a:pPr marL="285750" indent="-285750">
              <a:buFont typeface="Arial" panose="020B0604020202020204" pitchFamily="34" charset="0"/>
              <a:buChar char="•"/>
            </a:pPr>
            <a:r>
              <a:rPr lang="en-AU" b="0" dirty="0"/>
              <a:t>Students may achieve this at different 'levels' depending on the starting point of different students. The suggested success criteria below have been differentiated – not all students will be able to demonstrate success in each of the criteria, however, all students should be able to experience success. It is not necessary to explain this differentiation to students. Depending on the needs of your students, you may choose to remove one or more of the success criteria. For example, if you know that your students will require high levels of support, you may choose to remove the final success criteria. Conversely, if you know that your students can already identify punctuation used in a text, there is no need to include the first success criteria. </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285750" indent="-285750">
              <a:buFont typeface="Arial" panose="020B0604020202020204" pitchFamily="34" charset="0"/>
              <a:buChar char="•"/>
            </a:pPr>
            <a:r>
              <a:rPr lang="en-AU" dirty="0"/>
              <a:t>identify punctuation used in a stanza of poetry</a:t>
            </a:r>
          </a:p>
          <a:p>
            <a:pPr marL="285750" indent="-285750">
              <a:buFont typeface="Arial" panose="020B0604020202020204" pitchFamily="34" charset="0"/>
              <a:buChar char="•"/>
            </a:pPr>
            <a:r>
              <a:rPr lang="en-AU" dirty="0"/>
              <a:t>explain how the reader should respond to specific punctuation marks</a:t>
            </a:r>
          </a:p>
          <a:p>
            <a:pPr marL="285750" indent="-285750">
              <a:buFont typeface="Arial" panose="020B0604020202020204" pitchFamily="34" charset="0"/>
              <a:buChar char="•"/>
            </a:pPr>
            <a:r>
              <a:rPr lang="en-AU" dirty="0"/>
              <a:t>analyse how punctuation is used to shape meaning in a poem.</a:t>
            </a:r>
          </a:p>
          <a:p>
            <a:endParaRPr lang="en-AU"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EN5-ECA-01</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Sentence-level grammar and punctuation</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b="0" dirty="0"/>
              <a:t>Apply punctuation to suit text purpose, support clarity and meaning, for effect, and to control reader response</a:t>
            </a:r>
          </a:p>
          <a:p>
            <a:endParaRPr lang="en-AU" b="1" dirty="0"/>
          </a:p>
          <a:p>
            <a:r>
              <a:rPr lang="en-AU" b="1" dirty="0"/>
              <a:t>Teacher note: </a:t>
            </a:r>
            <a:r>
              <a:rPr lang="en-AU" b="0" dirty="0"/>
              <a:t>returning to the learning intention and success criteria allows for students to reflect on what they have learned, while checking for understanding. If individual whiteboards are available, have students indicate the success criteria that they have achieved by writing 1, 2 or 3 on them. Otherwise, consider using the three-finger system – 1 finger for level 1, 2 fingers for level 2, 3 fingers for level 3 – or traffic lights – green for understands and can apply without help, yellow for understands but still needs help to apply, red for needs help to understand.</a:t>
            </a:r>
          </a:p>
          <a:p>
            <a:endParaRPr lang="en-AU" b="1"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342900" indent="-342900">
              <a:buFont typeface="Arial" panose="020B0604020202020204" pitchFamily="34" charset="0"/>
              <a:buChar char="•"/>
            </a:pPr>
            <a:r>
              <a:rPr lang="en-AU" dirty="0"/>
              <a:t>identify punctuation used in a stanza of poetry</a:t>
            </a:r>
          </a:p>
          <a:p>
            <a:pPr marL="342900" indent="-342900">
              <a:buFont typeface="Arial" panose="020B0604020202020204" pitchFamily="34" charset="0"/>
              <a:buChar char="•"/>
            </a:pPr>
            <a:r>
              <a:rPr lang="en-AU" dirty="0"/>
              <a:t>explain how the reader should respond to specific punctuation marks</a:t>
            </a:r>
          </a:p>
          <a:p>
            <a:pPr marL="342900" indent="-342900">
              <a:buFont typeface="Arial" panose="020B0604020202020204" pitchFamily="34" charset="0"/>
              <a:buChar char="•"/>
            </a:pPr>
            <a:r>
              <a:rPr lang="en-AU" dirty="0"/>
              <a:t>analyse how  punctuation is used to shape meaning in a poem.</a:t>
            </a:r>
          </a:p>
          <a:p>
            <a:endParaRPr lang="en-AU" dirty="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u="none" strike="noStrike" kern="1200" cap="none" spc="0" normalizeH="0" baseline="0" noProof="0" smtClean="0">
                <a:ln>
                  <a:noFill/>
                </a:ln>
                <a:solidFill>
                  <a:prstClr val="black"/>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97678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dirty="0"/>
          </a:p>
        </p:txBody>
      </p:sp>
    </p:spTree>
    <p:extLst>
      <p:ext uri="{BB962C8B-B14F-4D97-AF65-F5344CB8AC3E}">
        <p14:creationId xmlns:p14="http://schemas.microsoft.com/office/powerpoint/2010/main" val="391143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Teacher note: this slide has been used to identify the explicit teaching learning strategy and should be deleted or hidden when used in a classroom setting. The strategy of connecting learning involves making connections within and across learning. In this example, students are connecting learning to their own knowledge of how they use social media.</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a:defRPr/>
            </a:pPr>
            <a:r>
              <a:rPr lang="en-AU" dirty="0"/>
              <a:t>Teachers actively support students to make connections within and across knowledge, skills and understanding as well as to prior learning experiences. Learning is a change to long term memory. Long term memory is a network of overlapping information with many connections (AERO 2024b), which are called schemas (CESE 2017).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02262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US" dirty="0"/>
              <a:t>it is important that students understand essential terminology before building on their knowledge. The following slides are designed to support students in revising punctuation in poetry. Some of the punctuation may be new to students such as semicolons. Other examples may be familiar such as the apostrophe to create a contraction, but are used in an unfamiliar context (for example, in ‘o’er’). Return to these definitions with students as required.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dirty="0">
              <a:solidFill>
                <a:srgbClr val="333333"/>
              </a:solidFill>
              <a:effectLst/>
              <a:highlight>
                <a:srgbClr val="FFFFFF"/>
              </a:highligh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170671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learning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25137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learning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88938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unit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a:p>
            <a:r>
              <a:rPr lang="en-US" b="0" dirty="0"/>
              <a:t>More definitions can be found in the English K-10 Syllabus Glossary, which draws on the NSW Syllabus, ACARA and the Macquarie Dictionary: https://curriculum.nsw.edu.au/learning-areas/english/english-k-10-2022/glossary</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287796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it is important that students understand essential terminology before building on their knowledge. The following slides are designed to support students in activating their prior knowledge about punctuation, which they may have already learned about in previous units or introducing them to these key concepts.</a:t>
            </a:r>
          </a:p>
          <a:p>
            <a:endParaRPr lang="en-US" b="0" dirty="0"/>
          </a:p>
          <a:p>
            <a:r>
              <a:rPr lang="en-US" b="0" dirty="0"/>
              <a:t>These slides should be used as a reference point for students and may be referred back to throughout the learning as required. Where possible, please support students with further explanations and examples of key terms, if they are still feeling unsure. These slides are not intended for students to merely copy from the board. Socrative is a tool available on the Digital Learning Selector that could be used to collect students’ answers to the questions on the slides. Otherwise, students could use individual whiteboards to display their chosen option. This could also be adapted into a Kahoot. </a:t>
            </a:r>
          </a:p>
          <a:p>
            <a:endParaRPr lang="en-US"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139883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b="1"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b="0" i="0">
                <a:solidFill>
                  <a:schemeClr val="tx1"/>
                </a:solidFill>
                <a:latin typeface="Arial" panose="020B0604020202020204" pitchFamily="34" charset="0"/>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b="0" i="0">
                <a:latin typeface="Arial" panose="020B0604020202020204" pitchFamily="34" charset="0"/>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b="0" i="0" dirty="0">
              <a:latin typeface="Arial" panose="020B0604020202020204" pitchFamily="34" charset="0"/>
            </a:endParaRPr>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b="0" i="0">
                <a:latin typeface="Arial" panose="020B0604020202020204" pitchFamily="34" charset="0"/>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4"/>
              </a:solidFill>
              <a:latin typeface="Arial" panose="020B0604020202020204" pitchFamily="34" charset="0"/>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i="0" kern="1200" dirty="0" smtClean="0">
                <a:solidFill>
                  <a:schemeClr val="accent1"/>
                </a:solidFill>
                <a:latin typeface="Arial" panose="020B0604020202020204" pitchFamily="34" charset="0"/>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i="0" kern="1200" dirty="0" smtClean="0">
                <a:solidFill>
                  <a:schemeClr val="accent1"/>
                </a:solidFill>
                <a:latin typeface="Arial" panose="020B0604020202020204" pitchFamily="34" charset="0"/>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i="0" kern="1200" dirty="0" smtClean="0">
                <a:solidFill>
                  <a:schemeClr val="tx1"/>
                </a:solidFill>
                <a:latin typeface="Arial" panose="020B0604020202020204" pitchFamily="34" charset="0"/>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79728" y="-191530"/>
            <a:ext cx="3727241" cy="2827973"/>
          </a:xfrm>
          <a:prstGeom prst="rect">
            <a:avLst/>
          </a:prstGeom>
          <a:noFill/>
        </p:spPr>
        <p:txBody>
          <a:bodyPr wrap="square" lIns="0" tIns="0" rIns="0" bIns="0" rtlCol="0">
            <a:noAutofit/>
          </a:bodyPr>
          <a:lstStyle/>
          <a:p>
            <a:pPr algn="l"/>
            <a:r>
              <a:rPr lang="en-AU" sz="35000" b="0" i="0" dirty="0">
                <a:solidFill>
                  <a:srgbClr val="CDD3D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tx2">
                  <a:lumMod val="40000"/>
                  <a:lumOff val="60000"/>
                </a:schemeClr>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dirty="0"/>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b="0" i="0">
                <a:solidFill>
                  <a:schemeClr val="bg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b="1"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b="0" i="0">
                <a:solidFill>
                  <a:schemeClr val="accent1"/>
                </a:solidFill>
                <a:latin typeface="Arial" panose="020B0604020202020204" pitchFamily="34" charset="0"/>
              </a:defRPr>
            </a:lvl1pPr>
          </a:lstStyle>
          <a:p>
            <a:r>
              <a:rPr lang="en-US" dirty="0"/>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dirty="0"/>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dirty="0"/>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b="0" i="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296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dirty="0"/>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b="0" i="0">
                <a:latin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accent3"/>
              </a:solidFill>
              <a:latin typeface="Arial" panose="020B0604020202020204" pitchFamily="34" charset="0"/>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b="1"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0" i="0">
                <a:solidFill>
                  <a:schemeClr val="accent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b="0" i="0" smtClean="0">
                <a:latin typeface="Arial" panose="020B0604020202020204" pitchFamily="34" charset="0"/>
              </a:rPr>
              <a:pPr/>
              <a:t>‹#›</a:t>
            </a:fld>
            <a:endParaRPr lang="en-AU" b="0" i="0"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47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bg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4"/>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bg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bg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bg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b="0" i="0">
                <a:solidFill>
                  <a:schemeClr val="accent1"/>
                </a:solidFill>
                <a:latin typeface="Arial" panose="020B0604020202020204" pitchFamily="34" charset="0"/>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b="0" i="0">
                <a:solidFill>
                  <a:schemeClr val="accent2"/>
                </a:solidFill>
                <a:latin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0" i="0">
                <a:solidFill>
                  <a:schemeClr val="accent1"/>
                </a:solidFill>
                <a:latin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b="0" i="0">
                <a:solidFill>
                  <a:schemeClr val="accent1"/>
                </a:solidFill>
                <a:latin typeface="Arial" panose="020B0604020202020204" pitchFamily="34" charset="0"/>
              </a:defRPr>
            </a:lvl1pPr>
          </a:lstStyle>
          <a:p>
            <a:pPr lvl="0"/>
            <a:r>
              <a:rPr lang="en-US" dirty="0"/>
              <a:t>Presenter title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i="0">
                <a:solidFill>
                  <a:schemeClr val="accent1"/>
                </a:solidFill>
                <a:latin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bg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bg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4"/>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b="0" i="0">
                <a:solidFill>
                  <a:schemeClr val="accent1"/>
                </a:solidFill>
                <a:latin typeface="Arial" panose="020B0604020202020204" pitchFamily="34"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b="0" i="0">
                <a:solidFill>
                  <a:schemeClr val="accent1"/>
                </a:solidFill>
                <a:latin typeface="Arial" panose="020B0604020202020204" pitchFamily="34" charset="0"/>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b="0" i="0">
                <a:solidFill>
                  <a:schemeClr val="accent2"/>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Click to edit Master text styles</a:t>
            </a:r>
          </a:p>
          <a:p>
            <a:pPr marL="285750" marR="0" lvl="1"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Second level</a:t>
            </a:r>
          </a:p>
          <a:p>
            <a:pPr marL="715963" marR="0" lvl="2" indent="-285750"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Third level</a:t>
            </a:r>
          </a:p>
          <a:p>
            <a:pPr marL="1077913" marR="0" lvl="3" indent="-179388" algn="l" defTabSz="914377" rtl="0" eaLnBrk="1" fontAlgn="auto" latinLnBrk="0" hangingPunct="1">
              <a:lnSpc>
                <a:spcPct val="150000"/>
              </a:lnSpc>
              <a:spcBef>
                <a:spcPts val="0"/>
              </a:spcBef>
              <a:spcAft>
                <a:spcPts val="600"/>
              </a:spcAft>
              <a:buClrTx/>
              <a:buSzTx/>
              <a:buFont typeface="Public Sans Light" pitchFamily="2"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Fourth level</a:t>
            </a:r>
          </a:p>
          <a:p>
            <a:pPr marL="1527175" marR="0" lvl="4" indent="-269875" algn="l" defTabSz="914377" rtl="0" eaLnBrk="1" fontAlgn="auto" latinLnBrk="0" hangingPunct="1">
              <a:lnSpc>
                <a:spcPct val="150000"/>
              </a:lnSpc>
              <a:spcBef>
                <a:spcPts val="0"/>
              </a:spcBef>
              <a:spcAft>
                <a:spcPts val="600"/>
              </a:spcAft>
              <a:buClrTx/>
              <a:buSzTx/>
              <a:buFont typeface="Times New Roman" panose="02020603050405020304" pitchFamily="18" charset="0"/>
              <a:buChar char="–"/>
              <a:tabLst/>
              <a:defRPr/>
            </a:pPr>
            <a:r>
              <a:rPr kumimoji="0" lang="en-US" sz="1800" b="0" i="0" u="none" strike="noStrike" kern="1200" cap="none" spc="0" normalizeH="0" baseline="0" noProof="0" dirty="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b="0" i="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45" r:id="rId24"/>
    <p:sldLayoutId id="2147483735" r:id="rId25"/>
    <p:sldLayoutId id="2147483723" r:id="rId26"/>
    <p:sldLayoutId id="2147483724" r:id="rId27"/>
    <p:sldLayoutId id="2147483725" r:id="rId28"/>
    <p:sldLayoutId id="2147483743" r:id="rId29"/>
    <p:sldLayoutId id="2147483746"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b="0" i="0" kern="1200">
          <a:solidFill>
            <a:schemeClr val="tx1"/>
          </a:solidFill>
          <a:latin typeface="Arial" panose="020B0604020202020204" pitchFamily="34" charset="0"/>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hyperlink" Target="https://www.edresearch.edu.au/summaries-explainers/explainers/explicit-instruction" TargetMode="External"/><Relationship Id="rId13" Type="http://schemas.openxmlformats.org/officeDocument/2006/relationships/hyperlink" Target="https://ascd.org/el/articles/the-right-questions-the-right-way"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edresearch.edu.au/guides-resources/practice-guides/explain-learning-objectives" TargetMode="External"/><Relationship Id="rId12" Type="http://schemas.openxmlformats.org/officeDocument/2006/relationships/hyperlink" Target="https://education.nsw.gov.au/teaching-and-learning/curriculum/explicit-teaching/explicit-teaching-strategies"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hyperlink" Target="https://curriculum.nsw.edu.au/learning-areas/english/english-k-10-2022" TargetMode="External"/><Relationship Id="rId11" Type="http://schemas.openxmlformats.org/officeDocument/2006/relationships/hyperlink" Target="https://curriculum.nsw.edu.au/resources/glossary" TargetMode="External"/><Relationship Id="rId5" Type="http://schemas.openxmlformats.org/officeDocument/2006/relationships/hyperlink" Target="https://curriculum.nsw.edu.au/" TargetMode="External"/><Relationship Id="rId10" Type="http://schemas.openxmlformats.org/officeDocument/2006/relationships/hyperlink" Target="https://education.nsw.gov.au/about-us/education-data-and-research/cese/publications/literature-reviews/cognitive-load-theory"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researchgate.net/publication/323964092_Classroom_assessment_and_pedagogy"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0DCA-C293-2152-55AF-E5B31D2DB58B}"/>
              </a:ext>
            </a:extLst>
          </p:cNvPr>
          <p:cNvSpPr>
            <a:spLocks noGrp="1"/>
          </p:cNvSpPr>
          <p:nvPr>
            <p:ph type="ctrTitle"/>
          </p:nvPr>
        </p:nvSpPr>
        <p:spPr>
          <a:xfrm>
            <a:off x="359998" y="368467"/>
            <a:ext cx="11484001" cy="1648741"/>
          </a:xfrm>
        </p:spPr>
        <p:txBody>
          <a:bodyPr/>
          <a:lstStyle/>
          <a:p>
            <a:r>
              <a:rPr lang="en-AU" dirty="0">
                <a:cs typeface="Arial" panose="020B0604020202020204" pitchFamily="34" charset="0"/>
              </a:rPr>
              <a:t>Year 10, Term 2 – Reshaping the world</a:t>
            </a:r>
          </a:p>
        </p:txBody>
      </p:sp>
      <p:sp>
        <p:nvSpPr>
          <p:cNvPr id="7" name="Text Placeholder 6">
            <a:extLst>
              <a:ext uri="{FF2B5EF4-FFF2-40B4-BE49-F238E27FC236}">
                <a16:creationId xmlns:a16="http://schemas.microsoft.com/office/drawing/2014/main" id="{A9F2C521-17E8-A120-76F6-E77B2A78F3C2}"/>
              </a:ext>
            </a:extLst>
          </p:cNvPr>
          <p:cNvSpPr>
            <a:spLocks noGrp="1"/>
          </p:cNvSpPr>
          <p:nvPr>
            <p:ph type="body" sz="quarter" idx="15"/>
          </p:nvPr>
        </p:nvSpPr>
        <p:spPr>
          <a:xfrm>
            <a:off x="359997" y="2357168"/>
            <a:ext cx="7781467" cy="576832"/>
          </a:xfrm>
        </p:spPr>
        <p:txBody>
          <a:bodyPr/>
          <a:lstStyle/>
          <a:p>
            <a:r>
              <a:rPr lang="en-AU" sz="2000" b="0" dirty="0">
                <a:latin typeface="Arial" panose="020B0604020202020204" pitchFamily="34" charset="0"/>
                <a:cs typeface="Arial" panose="020B0604020202020204" pitchFamily="34" charset="0"/>
              </a:rPr>
              <a:t>Phase 2, resource 3 – applying punctuation for effect in poetry </a:t>
            </a:r>
          </a:p>
          <a:p>
            <a:endParaRPr lang="en-AU" dirty="0"/>
          </a:p>
        </p:txBody>
      </p:sp>
      <p:sp>
        <p:nvSpPr>
          <p:cNvPr id="3" name="Footer Placeholder 2">
            <a:extLst>
              <a:ext uri="{FF2B5EF4-FFF2-40B4-BE49-F238E27FC236}">
                <a16:creationId xmlns:a16="http://schemas.microsoft.com/office/drawing/2014/main" id="{051FD8CF-C27E-C7B4-97DE-0F9F22B120CF}"/>
              </a:ext>
            </a:extLst>
          </p:cNvPr>
          <p:cNvSpPr>
            <a:spLocks noGrp="1"/>
          </p:cNvSpPr>
          <p:nvPr>
            <p:ph type="ftr" sz="quarter" idx="3"/>
          </p:nvPr>
        </p:nvSpPr>
        <p:spPr/>
        <p:txBody>
          <a:bodyPr/>
          <a:lstStyle/>
          <a:p>
            <a:r>
              <a:rPr lang="en-US" dirty="0">
                <a:cs typeface="Arial" panose="020B0604020202020204" pitchFamily="34" charset="0"/>
              </a:rPr>
              <a:t>NSW Department of Education</a:t>
            </a:r>
            <a:endParaRPr lang="en-AU" dirty="0">
              <a:cs typeface="Arial" panose="020B0604020202020204" pitchFamily="34" charset="0"/>
            </a:endParaRPr>
          </a:p>
        </p:txBody>
      </p:sp>
      <p:pic>
        <p:nvPicPr>
          <p:cNvPr id="9" name="Picture Placeholder 8">
            <a:extLst>
              <a:ext uri="{FF2B5EF4-FFF2-40B4-BE49-F238E27FC236}">
                <a16:creationId xmlns:a16="http://schemas.microsoft.com/office/drawing/2014/main" id="{17EE13F1-C451-2289-996F-496431E48764}"/>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924000"/>
            <a:ext cx="12192000" cy="2934000"/>
          </a:xfrm>
        </p:spPr>
      </p:pic>
    </p:spTree>
    <p:extLst>
      <p:ext uri="{BB962C8B-B14F-4D97-AF65-F5344CB8AC3E}">
        <p14:creationId xmlns:p14="http://schemas.microsoft.com/office/powerpoint/2010/main" val="24816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(5)</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Enjambment is:</a:t>
            </a:r>
          </a:p>
          <a:p>
            <a:pPr marL="342900" indent="-342900">
              <a:buFont typeface="+mj-lt"/>
              <a:buAutoNum type="alphaLcParenR"/>
            </a:pPr>
            <a:r>
              <a:rPr lang="en-AU" dirty="0">
                <a:cs typeface="Arial" panose="020B0604020202020204" pitchFamily="34" charset="0"/>
              </a:rPr>
              <a:t> French for ‘bread and jam’</a:t>
            </a:r>
          </a:p>
          <a:p>
            <a:pPr marL="342900" indent="-342900">
              <a:buFont typeface="+mj-lt"/>
              <a:buAutoNum type="alphaLcParenR"/>
            </a:pPr>
            <a:r>
              <a:rPr lang="en-AU" dirty="0">
                <a:cs typeface="Arial" panose="020B0604020202020204" pitchFamily="34" charset="0"/>
              </a:rPr>
              <a:t> where a line of poetry has no punctuation at the end and ‘spills’ over into the next line</a:t>
            </a:r>
          </a:p>
          <a:p>
            <a:pPr marL="342900" indent="-342900">
              <a:buFont typeface="+mj-lt"/>
              <a:buAutoNum type="alphaLcParenR"/>
            </a:pPr>
            <a:r>
              <a:rPr lang="en-AU" dirty="0">
                <a:cs typeface="Arial" panose="020B0604020202020204" pitchFamily="34" charset="0"/>
              </a:rPr>
              <a:t> always used in poetry</a:t>
            </a:r>
          </a:p>
          <a:p>
            <a:pPr marL="342900" indent="-342900">
              <a:buFont typeface="+mj-lt"/>
              <a:buAutoNum type="alphaLcParenR"/>
            </a:pPr>
            <a:r>
              <a:rPr lang="en-AU" dirty="0">
                <a:cs typeface="Arial" panose="020B0604020202020204" pitchFamily="34" charset="0"/>
              </a:rPr>
              <a:t> a type of poem</a:t>
            </a:r>
          </a:p>
          <a:p>
            <a:pPr marL="514350" indent="-514350">
              <a:buFont typeface="+mj-lt"/>
              <a:buAutoNum type="alphaLcParenR"/>
            </a:pPr>
            <a:endParaRPr lang="en-AU"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385663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‘I wandered lonely as a cloud’ (1)</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What happens when there is no punctuation?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I wandered lonely as a cloud</a:t>
            </a:r>
          </a:p>
          <a:p>
            <a:r>
              <a:rPr lang="en-AU" dirty="0">
                <a:cs typeface="Arial" panose="020B0604020202020204" pitchFamily="34" charset="0"/>
              </a:rPr>
              <a:t>That floats on high oer vales and hills</a:t>
            </a:r>
          </a:p>
          <a:p>
            <a:r>
              <a:rPr lang="en-AU" dirty="0">
                <a:cs typeface="Arial" panose="020B0604020202020204" pitchFamily="34" charset="0"/>
              </a:rPr>
              <a:t>When all at once I saw a crowd</a:t>
            </a:r>
          </a:p>
          <a:p>
            <a:r>
              <a:rPr lang="en-AU" dirty="0">
                <a:cs typeface="Arial" panose="020B0604020202020204" pitchFamily="34" charset="0"/>
              </a:rPr>
              <a:t>A host of golden daffodils</a:t>
            </a:r>
          </a:p>
          <a:p>
            <a:r>
              <a:rPr lang="en-AU" dirty="0">
                <a:cs typeface="Arial" panose="020B0604020202020204" pitchFamily="34" charset="0"/>
              </a:rPr>
              <a:t>Beside the lake beneath the trees</a:t>
            </a:r>
          </a:p>
          <a:p>
            <a:r>
              <a:rPr lang="en-AU" dirty="0">
                <a:cs typeface="Arial" panose="020B0604020202020204" pitchFamily="34" charset="0"/>
              </a:rPr>
              <a:t>Fluttering and dancing in the breeze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77967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Gradual release of  responsibility</a:t>
            </a:r>
            <a:endParaRPr lang="en-AU" dirty="0">
              <a:cs typeface="Arial" panose="020B0604020202020204" pitchFamily="34" charset="0"/>
            </a:endParaRPr>
          </a:p>
        </p:txBody>
      </p:sp>
    </p:spTree>
    <p:extLst>
      <p:ext uri="{BB962C8B-B14F-4D97-AF65-F5344CB8AC3E}">
        <p14:creationId xmlns:p14="http://schemas.microsoft.com/office/powerpoint/2010/main" val="2634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Commas</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Where do we use them?</a:t>
            </a:r>
          </a:p>
        </p:txBody>
      </p:sp>
      <p:sp>
        <p:nvSpPr>
          <p:cNvPr id="6" name="Rectangle: Rounded Corners 5">
            <a:extLst>
              <a:ext uri="{FF2B5EF4-FFF2-40B4-BE49-F238E27FC236}">
                <a16:creationId xmlns:a16="http://schemas.microsoft.com/office/drawing/2014/main" id="{6992100B-E77B-8116-8638-9FD627C74A3E}"/>
              </a:ext>
            </a:extLst>
          </p:cNvPr>
          <p:cNvSpPr/>
          <p:nvPr/>
        </p:nvSpPr>
        <p:spPr>
          <a:xfrm>
            <a:off x="4656306" y="1828800"/>
            <a:ext cx="2295728" cy="13229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7200" dirty="0">
                <a:latin typeface="Arial" panose="020B0604020202020204" pitchFamily="34" charset="0"/>
              </a:rPr>
              <a:t>,</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2631988"/>
            <a:ext cx="11484000" cy="3524011"/>
          </a:xfrm>
        </p:spPr>
        <p:txBody>
          <a:bodyPr/>
          <a:lstStyle/>
          <a:p>
            <a:pPr algn="ctr"/>
            <a:endParaRPr lang="en-AU" dirty="0"/>
          </a:p>
          <a:p>
            <a:r>
              <a:rPr lang="en-AU" dirty="0">
                <a:cs typeface="Arial" panose="020B0604020202020204" pitchFamily="34" charset="0"/>
              </a:rPr>
              <a:t>Use a comma:</a:t>
            </a:r>
          </a:p>
          <a:p>
            <a:pPr marL="342900" indent="-342900">
              <a:buFont typeface="Arial" panose="020B0604020202020204" pitchFamily="34" charset="0"/>
              <a:buChar char="•"/>
            </a:pPr>
            <a:r>
              <a:rPr lang="en-AU" dirty="0">
                <a:cs typeface="Arial" panose="020B0604020202020204" pitchFamily="34" charset="0"/>
              </a:rPr>
              <a:t>when you provide extra information about a subject such as in an appositive. For example, ‘William Wordsworth, acclaimed Romantic poet, celebrates the natural world in his poetry’</a:t>
            </a:r>
          </a:p>
          <a:p>
            <a:pPr marL="342900" indent="-342900">
              <a:buFont typeface="Arial" panose="020B0604020202020204" pitchFamily="34" charset="0"/>
              <a:buChar char="•"/>
            </a:pPr>
            <a:r>
              <a:rPr lang="en-AU" dirty="0">
                <a:cs typeface="Arial" panose="020B0604020202020204" pitchFamily="34" charset="0"/>
              </a:rPr>
              <a:t>to connect 2 independent clauses. For example, ‘Ten thousand saw I at a glance, Tossing their heads in sprightly dance’</a:t>
            </a:r>
          </a:p>
          <a:p>
            <a:pPr marL="342900" indent="-342900">
              <a:buFont typeface="Arial" panose="020B0604020202020204" pitchFamily="34" charset="0"/>
              <a:buChar char="•"/>
            </a:pPr>
            <a:r>
              <a:rPr lang="en-AU" dirty="0">
                <a:cs typeface="Arial" panose="020B0604020202020204" pitchFamily="34" charset="0"/>
              </a:rPr>
              <a:t>to create a pause in a sentence.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274472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‘I wandered lonely as a cloud’ (2)</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Add the commas</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I wandered lonely as a cloud</a:t>
            </a:r>
          </a:p>
          <a:p>
            <a:r>
              <a:rPr lang="en-AU" dirty="0">
                <a:cs typeface="Arial" panose="020B0604020202020204" pitchFamily="34" charset="0"/>
              </a:rPr>
              <a:t>That floats on high oer vales and hills</a:t>
            </a:r>
          </a:p>
          <a:p>
            <a:r>
              <a:rPr lang="en-AU" dirty="0">
                <a:cs typeface="Arial" panose="020B0604020202020204" pitchFamily="34" charset="0"/>
              </a:rPr>
              <a:t>When all at once I saw a crowd</a:t>
            </a:r>
          </a:p>
          <a:p>
            <a:r>
              <a:rPr lang="en-AU" dirty="0">
                <a:cs typeface="Arial" panose="020B0604020202020204" pitchFamily="34" charset="0"/>
              </a:rPr>
              <a:t>A host of golden daffodils</a:t>
            </a:r>
          </a:p>
          <a:p>
            <a:r>
              <a:rPr lang="en-AU" dirty="0">
                <a:cs typeface="Arial" panose="020B0604020202020204" pitchFamily="34" charset="0"/>
              </a:rPr>
              <a:t>Beside the lake beneath the trees</a:t>
            </a:r>
          </a:p>
          <a:p>
            <a:r>
              <a:rPr lang="en-AU" dirty="0">
                <a:cs typeface="Arial" panose="020B0604020202020204" pitchFamily="34" charset="0"/>
              </a:rPr>
              <a:t>Fluttering and dancing in the breeze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65079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Apostrophe for contraction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Where do we use them?</a:t>
            </a:r>
          </a:p>
        </p:txBody>
      </p:sp>
      <p:sp>
        <p:nvSpPr>
          <p:cNvPr id="6" name="Rectangle: Rounded Corners 5">
            <a:extLst>
              <a:ext uri="{FF2B5EF4-FFF2-40B4-BE49-F238E27FC236}">
                <a16:creationId xmlns:a16="http://schemas.microsoft.com/office/drawing/2014/main" id="{6992100B-E77B-8116-8638-9FD627C74A3E}"/>
              </a:ext>
            </a:extLst>
          </p:cNvPr>
          <p:cNvSpPr/>
          <p:nvPr/>
        </p:nvSpPr>
        <p:spPr>
          <a:xfrm>
            <a:off x="4656306" y="1828800"/>
            <a:ext cx="2295728" cy="13229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7200" dirty="0">
                <a:latin typeface="Arial" panose="020B0604020202020204" pitchFamily="34" charset="0"/>
              </a:rPr>
              <a:t>’</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54000" y="3321073"/>
            <a:ext cx="11484000" cy="2740009"/>
          </a:xfrm>
        </p:spPr>
        <p:txBody>
          <a:bodyPr/>
          <a:lstStyle/>
          <a:p>
            <a:r>
              <a:rPr lang="en-AU" dirty="0">
                <a:cs typeface="Arial" panose="020B0604020202020204" pitchFamily="34" charset="0"/>
              </a:rPr>
              <a:t>Use an apostrophe for contraction:</a:t>
            </a:r>
          </a:p>
          <a:p>
            <a:pPr marL="342900" indent="-342900">
              <a:buFont typeface="Arial" panose="020B0604020202020204" pitchFamily="34" charset="0"/>
              <a:buChar char="•"/>
            </a:pPr>
            <a:r>
              <a:rPr lang="en-AU" dirty="0">
                <a:cs typeface="Arial" panose="020B0604020202020204" pitchFamily="34" charset="0"/>
              </a:rPr>
              <a:t>when you make 2 words into one. For example, when ‘do not’ becomes ‘don’t’ and ‘they have’ becomes ‘they’ve’</a:t>
            </a:r>
          </a:p>
          <a:p>
            <a:pPr marL="342900" indent="-342900">
              <a:buFont typeface="Arial" panose="020B0604020202020204" pitchFamily="34" charset="0"/>
              <a:buChar char="•"/>
            </a:pPr>
            <a:r>
              <a:rPr lang="en-AU" dirty="0">
                <a:cs typeface="Arial" panose="020B0604020202020204" pitchFamily="34" charset="0"/>
              </a:rPr>
              <a:t>when you want to reduce the number of syllables in a creative text such as ‘twas for ‘it was’.</a:t>
            </a:r>
          </a:p>
          <a:p>
            <a:r>
              <a:rPr lang="en-AU" dirty="0">
                <a:cs typeface="Arial" panose="020B0604020202020204" pitchFamily="34" charset="0"/>
              </a:rPr>
              <a:t>Avoid using contractions in academic writing.</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dirty="0"/>
          </a:p>
        </p:txBody>
      </p:sp>
    </p:spTree>
    <p:extLst>
      <p:ext uri="{BB962C8B-B14F-4D97-AF65-F5344CB8AC3E}">
        <p14:creationId xmlns:p14="http://schemas.microsoft.com/office/powerpoint/2010/main" val="303354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‘I wandered lonely as a cloud’</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Add the apostrophe for contraction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I wandered lonely as a cloud</a:t>
            </a:r>
          </a:p>
          <a:p>
            <a:r>
              <a:rPr lang="en-AU" dirty="0">
                <a:cs typeface="Arial" panose="020B0604020202020204" pitchFamily="34" charset="0"/>
              </a:rPr>
              <a:t>That floats on high oer vales and hills</a:t>
            </a:r>
          </a:p>
          <a:p>
            <a:r>
              <a:rPr lang="en-AU" dirty="0">
                <a:cs typeface="Arial" panose="020B0604020202020204" pitchFamily="34" charset="0"/>
              </a:rPr>
              <a:t>When all at once I saw a crowd</a:t>
            </a:r>
          </a:p>
          <a:p>
            <a:r>
              <a:rPr lang="en-AU" dirty="0">
                <a:cs typeface="Arial" panose="020B0604020202020204" pitchFamily="34" charset="0"/>
              </a:rPr>
              <a:t>A host of golden daffodils</a:t>
            </a:r>
          </a:p>
          <a:p>
            <a:r>
              <a:rPr lang="en-AU" dirty="0">
                <a:cs typeface="Arial" panose="020B0604020202020204" pitchFamily="34" charset="0"/>
              </a:rPr>
              <a:t>Beside the lake beneath the trees</a:t>
            </a:r>
          </a:p>
          <a:p>
            <a:r>
              <a:rPr lang="en-AU" dirty="0">
                <a:cs typeface="Arial" panose="020B0604020202020204" pitchFamily="34" charset="0"/>
              </a:rPr>
              <a:t>Fluttering and dancing in the breeze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30691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Semicolon</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Where do we use them?</a:t>
            </a:r>
          </a:p>
        </p:txBody>
      </p:sp>
      <p:sp>
        <p:nvSpPr>
          <p:cNvPr id="6" name="Rectangle: Rounded Corners 5">
            <a:extLst>
              <a:ext uri="{FF2B5EF4-FFF2-40B4-BE49-F238E27FC236}">
                <a16:creationId xmlns:a16="http://schemas.microsoft.com/office/drawing/2014/main" id="{6992100B-E77B-8116-8638-9FD627C74A3E}"/>
              </a:ext>
            </a:extLst>
          </p:cNvPr>
          <p:cNvSpPr/>
          <p:nvPr/>
        </p:nvSpPr>
        <p:spPr>
          <a:xfrm>
            <a:off x="4656306" y="1828800"/>
            <a:ext cx="2295728" cy="13229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7200" dirty="0">
                <a:latin typeface="Arial" panose="020B0604020202020204" pitchFamily="34" charset="0"/>
              </a:rPr>
              <a:t>;</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3429000"/>
            <a:ext cx="11484000" cy="2727000"/>
          </a:xfrm>
        </p:spPr>
        <p:txBody>
          <a:bodyPr/>
          <a:lstStyle/>
          <a:p>
            <a:r>
              <a:rPr lang="en-AU" dirty="0">
                <a:cs typeface="Arial" panose="020B0604020202020204" pitchFamily="34" charset="0"/>
              </a:rPr>
              <a:t>Use a semicolon:</a:t>
            </a:r>
          </a:p>
          <a:p>
            <a:pPr marL="342900" indent="-342900">
              <a:buFont typeface="Arial" panose="020B0604020202020204" pitchFamily="34" charset="0"/>
              <a:buChar char="•"/>
            </a:pPr>
            <a:r>
              <a:rPr lang="en-AU" dirty="0">
                <a:cs typeface="Arial" panose="020B0604020202020204" pitchFamily="34" charset="0"/>
              </a:rPr>
              <a:t>to join 2 independent clauses that are related. For example, ‘The waves beside them danced; but they// Out-did the sparkling waves in glee’</a:t>
            </a:r>
          </a:p>
          <a:p>
            <a:pPr marL="342900" indent="-342900">
              <a:buFont typeface="Arial" panose="020B0604020202020204" pitchFamily="34" charset="0"/>
              <a:buChar char="•"/>
            </a:pPr>
            <a:r>
              <a:rPr lang="en-AU" dirty="0">
                <a:cs typeface="Arial" panose="020B0604020202020204" pitchFamily="34" charset="0"/>
              </a:rPr>
              <a:t>instead of a coordinating conjunction (such as ‘and’, ‘but’, ‘so’) and comma</a:t>
            </a:r>
          </a:p>
          <a:p>
            <a:pPr marL="342900" indent="-342900">
              <a:buFont typeface="Arial" panose="020B0604020202020204" pitchFamily="34" charset="0"/>
              <a:buChar char="•"/>
            </a:pPr>
            <a:r>
              <a:rPr lang="en-AU" dirty="0">
                <a:cs typeface="Arial" panose="020B0604020202020204" pitchFamily="34" charset="0"/>
              </a:rPr>
              <a:t>to create a pause in the flow of a sentence that is more dramatic than is created by a comma.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dirty="0"/>
          </a:p>
        </p:txBody>
      </p:sp>
    </p:spTree>
    <p:extLst>
      <p:ext uri="{BB962C8B-B14F-4D97-AF65-F5344CB8AC3E}">
        <p14:creationId xmlns:p14="http://schemas.microsoft.com/office/powerpoint/2010/main" val="82964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‘I wandered lonely as a cloud’ (3)</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t>Add the semicolon</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I wandered lonely as a cloud</a:t>
            </a:r>
          </a:p>
          <a:p>
            <a:r>
              <a:rPr lang="en-AU" dirty="0">
                <a:cs typeface="Arial" panose="020B0604020202020204" pitchFamily="34" charset="0"/>
              </a:rPr>
              <a:t>That floats on high oer vales and hills</a:t>
            </a:r>
          </a:p>
          <a:p>
            <a:r>
              <a:rPr lang="en-AU" dirty="0">
                <a:cs typeface="Arial" panose="020B0604020202020204" pitchFamily="34" charset="0"/>
              </a:rPr>
              <a:t>When all at once I saw a crowd</a:t>
            </a:r>
          </a:p>
          <a:p>
            <a:r>
              <a:rPr lang="en-AU" dirty="0">
                <a:cs typeface="Arial" panose="020B0604020202020204" pitchFamily="34" charset="0"/>
              </a:rPr>
              <a:t>A host of golden daffodils</a:t>
            </a:r>
          </a:p>
          <a:p>
            <a:r>
              <a:rPr lang="en-AU" dirty="0">
                <a:cs typeface="Arial" panose="020B0604020202020204" pitchFamily="34" charset="0"/>
              </a:rPr>
              <a:t>Beside the lake beneath the trees</a:t>
            </a:r>
          </a:p>
          <a:p>
            <a:r>
              <a:rPr lang="en-AU" dirty="0">
                <a:cs typeface="Arial" panose="020B0604020202020204" pitchFamily="34" charset="0"/>
              </a:rPr>
              <a:t>Fluttering and dancing in the breeze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403283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Enjambment</a:t>
            </a:r>
            <a:r>
              <a:rPr lang="en-AU" dirty="0"/>
              <a:t> </a:t>
            </a:r>
          </a:p>
        </p:txBody>
      </p:sp>
      <p:sp>
        <p:nvSpPr>
          <p:cNvPr id="5" name="Text Placeholder 4">
            <a:extLst>
              <a:ext uri="{FF2B5EF4-FFF2-40B4-BE49-F238E27FC236}">
                <a16:creationId xmlns:a16="http://schemas.microsoft.com/office/drawing/2014/main" id="{40A13495-0002-3163-E991-BC10ECF026F3}"/>
              </a:ext>
            </a:extLst>
          </p:cNvPr>
          <p:cNvSpPr>
            <a:spLocks noGrp="1"/>
          </p:cNvSpPr>
          <p:nvPr>
            <p:ph type="body" sz="quarter" idx="18"/>
          </p:nvPr>
        </p:nvSpPr>
        <p:spPr/>
        <p:txBody>
          <a:bodyPr/>
          <a:lstStyle/>
          <a:p>
            <a:r>
              <a:rPr lang="en-AU" dirty="0">
                <a:cs typeface="Arial" panose="020B0604020202020204" pitchFamily="34" charset="0"/>
              </a:rPr>
              <a:t>What is it and when do we use it?</a:t>
            </a:r>
          </a:p>
        </p:txBody>
      </p:sp>
      <p:sp>
        <p:nvSpPr>
          <p:cNvPr id="6" name="Rectangle: Rounded Corners 5">
            <a:extLst>
              <a:ext uri="{FF2B5EF4-FFF2-40B4-BE49-F238E27FC236}">
                <a16:creationId xmlns:a16="http://schemas.microsoft.com/office/drawing/2014/main" id="{6992100B-E77B-8116-8638-9FD627C74A3E}"/>
              </a:ext>
              <a:ext uri="{C183D7F6-B498-43B3-948B-1728B52AA6E4}">
                <adec:decorative xmlns:adec="http://schemas.microsoft.com/office/drawing/2017/decorative" val="1"/>
              </a:ext>
            </a:extLst>
          </p:cNvPr>
          <p:cNvSpPr/>
          <p:nvPr/>
        </p:nvSpPr>
        <p:spPr>
          <a:xfrm>
            <a:off x="4656306" y="1828800"/>
            <a:ext cx="2295728" cy="132296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sz="7200" dirty="0">
              <a:latin typeface="Arial" panose="020B0604020202020204" pitchFamily="34" charset="0"/>
            </a:endParaRP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a:xfrm>
            <a:off x="360000" y="3334871"/>
            <a:ext cx="11484000" cy="2821129"/>
          </a:xfrm>
        </p:spPr>
        <p:txBody>
          <a:bodyPr/>
          <a:lstStyle/>
          <a:p>
            <a:r>
              <a:rPr lang="en-AU" dirty="0">
                <a:cs typeface="Arial" panose="020B0604020202020204" pitchFamily="34" charset="0"/>
              </a:rPr>
              <a:t>Enjambment:</a:t>
            </a:r>
          </a:p>
          <a:p>
            <a:pPr marL="342900" indent="-342900">
              <a:buFont typeface="Arial" panose="020B0604020202020204" pitchFamily="34" charset="0"/>
              <a:buChar char="•"/>
            </a:pPr>
            <a:r>
              <a:rPr lang="en-AU" dirty="0">
                <a:cs typeface="Arial" panose="020B0604020202020204" pitchFamily="34" charset="0"/>
              </a:rPr>
              <a:t>is where there is no punctuation at the end of a line of poetry</a:t>
            </a:r>
          </a:p>
          <a:p>
            <a:pPr marL="342900" indent="-342900">
              <a:buFont typeface="Arial" panose="020B0604020202020204" pitchFamily="34" charset="0"/>
              <a:buChar char="•"/>
            </a:pPr>
            <a:r>
              <a:rPr lang="en-AU" dirty="0">
                <a:cs typeface="Arial" panose="020B0604020202020204" pitchFamily="34" charset="0"/>
              </a:rPr>
              <a:t>indicates that the reader should continue reading without a break between lines</a:t>
            </a:r>
          </a:p>
          <a:p>
            <a:pPr marL="342900" indent="-342900">
              <a:buFont typeface="Arial" panose="020B0604020202020204" pitchFamily="34" charset="0"/>
              <a:buChar char="•"/>
            </a:pPr>
            <a:r>
              <a:rPr lang="en-AU" dirty="0">
                <a:cs typeface="Arial" panose="020B0604020202020204" pitchFamily="34" charset="0"/>
              </a:rPr>
              <a:t>indicates a continuation of a thought</a:t>
            </a:r>
          </a:p>
          <a:p>
            <a:pPr marL="342900" indent="-342900">
              <a:buFont typeface="Arial" panose="020B0604020202020204" pitchFamily="34" charset="0"/>
              <a:buChar char="•"/>
            </a:pPr>
            <a:r>
              <a:rPr lang="en-AU" dirty="0">
                <a:cs typeface="Arial" panose="020B0604020202020204" pitchFamily="34" charset="0"/>
              </a:rPr>
              <a:t>can be used to create rhythm, tone and to focus the reader’s attention on particular words. </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8343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cs typeface="Arial" panose="020B0604020202020204" pitchFamily="34" charset="0"/>
              </a:rPr>
              <a:t>Sharing learning intentions and success criteria</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132FC-A02F-1F41-935D-3F947DB20998}"/>
              </a:ext>
            </a:extLst>
          </p:cNvPr>
          <p:cNvSpPr>
            <a:spLocks noGrp="1"/>
          </p:cNvSpPr>
          <p:nvPr>
            <p:ph type="title"/>
          </p:nvPr>
        </p:nvSpPr>
        <p:spPr/>
        <p:txBody>
          <a:bodyPr/>
          <a:lstStyle/>
          <a:p>
            <a:r>
              <a:rPr lang="en-AU" dirty="0">
                <a:cs typeface="Arial" panose="020B0604020202020204" pitchFamily="34" charset="0"/>
              </a:rPr>
              <a:t>Applying your understanding (1) </a:t>
            </a:r>
          </a:p>
        </p:txBody>
      </p:sp>
      <p:sp>
        <p:nvSpPr>
          <p:cNvPr id="4" name="Text Placeholder 3">
            <a:extLst>
              <a:ext uri="{FF2B5EF4-FFF2-40B4-BE49-F238E27FC236}">
                <a16:creationId xmlns:a16="http://schemas.microsoft.com/office/drawing/2014/main" id="{51B564CF-037C-6DBF-0EB1-15845094D5B6}"/>
              </a:ext>
            </a:extLst>
          </p:cNvPr>
          <p:cNvSpPr>
            <a:spLocks noGrp="1"/>
          </p:cNvSpPr>
          <p:nvPr>
            <p:ph type="body" sz="quarter" idx="18"/>
          </p:nvPr>
        </p:nvSpPr>
        <p:spPr/>
        <p:txBody>
          <a:bodyPr/>
          <a:lstStyle/>
          <a:p>
            <a:r>
              <a:rPr lang="en-AU" dirty="0">
                <a:cs typeface="Arial" panose="020B0604020202020204" pitchFamily="34" charset="0"/>
              </a:rPr>
              <a:t>How did you go?</a:t>
            </a:r>
          </a:p>
        </p:txBody>
      </p:sp>
      <p:sp>
        <p:nvSpPr>
          <p:cNvPr id="5" name="Content Placeholder 4">
            <a:extLst>
              <a:ext uri="{FF2B5EF4-FFF2-40B4-BE49-F238E27FC236}">
                <a16:creationId xmlns:a16="http://schemas.microsoft.com/office/drawing/2014/main" id="{3DE3C152-00E0-1ADB-5FB8-48BFF5C31E2A}"/>
              </a:ext>
            </a:extLst>
          </p:cNvPr>
          <p:cNvSpPr>
            <a:spLocks noGrp="1"/>
          </p:cNvSpPr>
          <p:nvPr>
            <p:ph idx="1"/>
          </p:nvPr>
        </p:nvSpPr>
        <p:spPr/>
        <p:txBody>
          <a:bodyPr/>
          <a:lstStyle/>
          <a:p>
            <a:pPr marL="285750" indent="-285750">
              <a:buFont typeface="Arial" panose="020B0604020202020204" pitchFamily="34" charset="0"/>
              <a:buChar char="•"/>
            </a:pPr>
            <a:r>
              <a:rPr lang="en-AU" dirty="0">
                <a:cs typeface="Arial" panose="020B0604020202020204" pitchFamily="34" charset="0"/>
              </a:rPr>
              <a:t>Now that you have added the missing punctuation, compare your use of punctuation with a partner. </a:t>
            </a:r>
          </a:p>
          <a:p>
            <a:pPr marL="285750" indent="-285750">
              <a:buFont typeface="Arial" panose="020B0604020202020204" pitchFamily="34" charset="0"/>
              <a:buChar char="•"/>
            </a:pPr>
            <a:r>
              <a:rPr lang="en-AU" dirty="0">
                <a:cs typeface="Arial" panose="020B0604020202020204" pitchFamily="34" charset="0"/>
              </a:rPr>
              <a:t>Each partner takes a turn to read the stanza aloud, paying careful attention to the punctuation.</a:t>
            </a:r>
          </a:p>
          <a:p>
            <a:pPr marL="285750" indent="-285750">
              <a:buFont typeface="Arial" panose="020B0604020202020204" pitchFamily="34" charset="0"/>
              <a:buChar char="•"/>
            </a:pPr>
            <a:r>
              <a:rPr lang="en-AU" dirty="0">
                <a:cs typeface="Arial" panose="020B0604020202020204" pitchFamily="34" charset="0"/>
              </a:rPr>
              <a:t>Discuss with your partner what you have noticed about how the use of punctuation impacts the sound of the poem.</a:t>
            </a:r>
          </a:p>
          <a:p>
            <a:pPr marL="285750" indent="-285750">
              <a:buFont typeface="Arial" panose="020B0604020202020204" pitchFamily="34" charset="0"/>
              <a:buChar char="•"/>
            </a:pPr>
            <a:r>
              <a:rPr lang="en-AU" dirty="0">
                <a:cs typeface="Arial" panose="020B0604020202020204" pitchFamily="34" charset="0"/>
              </a:rPr>
              <a:t>You may make changes to where you originally added the punctuation.</a:t>
            </a:r>
          </a:p>
          <a:p>
            <a:pPr marL="285750" indent="-285750">
              <a:buFont typeface="Arial" panose="020B0604020202020204" pitchFamily="34" charset="0"/>
              <a:buChar char="•"/>
            </a:pPr>
            <a:endParaRPr lang="en-AU" dirty="0"/>
          </a:p>
        </p:txBody>
      </p:sp>
      <p:sp>
        <p:nvSpPr>
          <p:cNvPr id="2" name="Slide Number Placeholder 1">
            <a:extLst>
              <a:ext uri="{FF2B5EF4-FFF2-40B4-BE49-F238E27FC236}">
                <a16:creationId xmlns:a16="http://schemas.microsoft.com/office/drawing/2014/main" id="{89F1A478-FD4C-C1DB-3D78-846BCD9E72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192840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132FC-A02F-1F41-935D-3F947DB20998}"/>
              </a:ext>
            </a:extLst>
          </p:cNvPr>
          <p:cNvSpPr>
            <a:spLocks noGrp="1"/>
          </p:cNvSpPr>
          <p:nvPr>
            <p:ph type="title"/>
          </p:nvPr>
        </p:nvSpPr>
        <p:spPr/>
        <p:txBody>
          <a:bodyPr/>
          <a:lstStyle/>
          <a:p>
            <a:r>
              <a:rPr lang="en-AU" dirty="0">
                <a:cs typeface="Arial" panose="020B0604020202020204" pitchFamily="34" charset="0"/>
              </a:rPr>
              <a:t>Applying your understanding (2) </a:t>
            </a:r>
          </a:p>
        </p:txBody>
      </p:sp>
      <p:sp>
        <p:nvSpPr>
          <p:cNvPr id="4" name="Text Placeholder 3">
            <a:extLst>
              <a:ext uri="{FF2B5EF4-FFF2-40B4-BE49-F238E27FC236}">
                <a16:creationId xmlns:a16="http://schemas.microsoft.com/office/drawing/2014/main" id="{51B564CF-037C-6DBF-0EB1-15845094D5B6}"/>
              </a:ext>
            </a:extLst>
          </p:cNvPr>
          <p:cNvSpPr>
            <a:spLocks noGrp="1"/>
          </p:cNvSpPr>
          <p:nvPr>
            <p:ph type="body" sz="quarter" idx="18"/>
          </p:nvPr>
        </p:nvSpPr>
        <p:spPr/>
        <p:txBody>
          <a:bodyPr/>
          <a:lstStyle/>
          <a:p>
            <a:r>
              <a:rPr lang="en-AU" dirty="0">
                <a:cs typeface="Arial" panose="020B0604020202020204" pitchFamily="34" charset="0"/>
              </a:rPr>
              <a:t>Original punctuation </a:t>
            </a:r>
          </a:p>
        </p:txBody>
      </p:sp>
      <p:sp>
        <p:nvSpPr>
          <p:cNvPr id="5" name="Content Placeholder 4">
            <a:extLst>
              <a:ext uri="{FF2B5EF4-FFF2-40B4-BE49-F238E27FC236}">
                <a16:creationId xmlns:a16="http://schemas.microsoft.com/office/drawing/2014/main" id="{3DE3C152-00E0-1ADB-5FB8-48BFF5C31E2A}"/>
              </a:ext>
            </a:extLst>
          </p:cNvPr>
          <p:cNvSpPr>
            <a:spLocks noGrp="1"/>
          </p:cNvSpPr>
          <p:nvPr>
            <p:ph idx="1"/>
          </p:nvPr>
        </p:nvSpPr>
        <p:spPr/>
        <p:txBody>
          <a:bodyPr/>
          <a:lstStyle/>
          <a:p>
            <a:r>
              <a:rPr lang="en-AU" dirty="0">
                <a:cs typeface="Arial" panose="020B0604020202020204" pitchFamily="34" charset="0"/>
              </a:rPr>
              <a:t>I wandered lonely as a cloud</a:t>
            </a:r>
          </a:p>
          <a:p>
            <a:r>
              <a:rPr lang="en-AU" dirty="0">
                <a:cs typeface="Arial" panose="020B0604020202020204" pitchFamily="34" charset="0"/>
              </a:rPr>
              <a:t>That floats on high o’er vales and hills,</a:t>
            </a:r>
          </a:p>
          <a:p>
            <a:r>
              <a:rPr lang="en-AU" dirty="0">
                <a:cs typeface="Arial" panose="020B0604020202020204" pitchFamily="34" charset="0"/>
              </a:rPr>
              <a:t>When all at once I saw a crowd,</a:t>
            </a:r>
          </a:p>
          <a:p>
            <a:r>
              <a:rPr lang="en-AU" dirty="0">
                <a:cs typeface="Arial" panose="020B0604020202020204" pitchFamily="34" charset="0"/>
              </a:rPr>
              <a:t>A host, of golden daffodils;</a:t>
            </a:r>
          </a:p>
          <a:p>
            <a:r>
              <a:rPr lang="en-AU" dirty="0">
                <a:cs typeface="Arial" panose="020B0604020202020204" pitchFamily="34" charset="0"/>
              </a:rPr>
              <a:t>Beside the lake, beneath the trees,</a:t>
            </a:r>
          </a:p>
          <a:p>
            <a:r>
              <a:rPr lang="en-AU" dirty="0">
                <a:cs typeface="Arial" panose="020B0604020202020204" pitchFamily="34" charset="0"/>
              </a:rPr>
              <a:t>Fluttering and dancing in the breeze.</a:t>
            </a:r>
          </a:p>
          <a:p>
            <a:pPr marL="285750" indent="-285750">
              <a:buFont typeface="Arial" panose="020B0604020202020204" pitchFamily="34" charset="0"/>
              <a:buChar char="•"/>
            </a:pPr>
            <a:endParaRPr lang="en-AU" dirty="0"/>
          </a:p>
        </p:txBody>
      </p:sp>
      <p:sp>
        <p:nvSpPr>
          <p:cNvPr id="2" name="Slide Number Placeholder 1">
            <a:extLst>
              <a:ext uri="{FF2B5EF4-FFF2-40B4-BE49-F238E27FC236}">
                <a16:creationId xmlns:a16="http://schemas.microsoft.com/office/drawing/2014/main" id="{89F1A478-FD4C-C1DB-3D78-846BCD9E72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346368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B4715-7C37-ADC1-40FA-73775E081E60}"/>
              </a:ext>
            </a:extLst>
          </p:cNvPr>
          <p:cNvSpPr>
            <a:spLocks noGrp="1"/>
          </p:cNvSpPr>
          <p:nvPr>
            <p:ph type="title"/>
          </p:nvPr>
        </p:nvSpPr>
        <p:spPr/>
        <p:txBody>
          <a:bodyPr/>
          <a:lstStyle/>
          <a:p>
            <a:r>
              <a:rPr lang="en-AU" dirty="0">
                <a:cs typeface="Arial" panose="020B0604020202020204" pitchFamily="34" charset="0"/>
              </a:rPr>
              <a:t>The effect of punctuation </a:t>
            </a:r>
          </a:p>
        </p:txBody>
      </p:sp>
      <p:sp>
        <p:nvSpPr>
          <p:cNvPr id="5" name="Text Placeholder 4">
            <a:extLst>
              <a:ext uri="{FF2B5EF4-FFF2-40B4-BE49-F238E27FC236}">
                <a16:creationId xmlns:a16="http://schemas.microsoft.com/office/drawing/2014/main" id="{EBE50655-C20F-D72B-A23B-16557C320DB3}"/>
              </a:ext>
            </a:extLst>
          </p:cNvPr>
          <p:cNvSpPr>
            <a:spLocks noGrp="1"/>
          </p:cNvSpPr>
          <p:nvPr>
            <p:ph type="body" sz="quarter" idx="18"/>
          </p:nvPr>
        </p:nvSpPr>
        <p:spPr/>
        <p:txBody>
          <a:bodyPr/>
          <a:lstStyle/>
          <a:p>
            <a:r>
              <a:rPr lang="en-AU" dirty="0">
                <a:cs typeface="Arial" panose="020B0604020202020204" pitchFamily="34" charset="0"/>
              </a:rPr>
              <a:t>Extension activity </a:t>
            </a:r>
          </a:p>
        </p:txBody>
      </p:sp>
      <p:sp>
        <p:nvSpPr>
          <p:cNvPr id="3" name="Content Placeholder 2">
            <a:extLst>
              <a:ext uri="{FF2B5EF4-FFF2-40B4-BE49-F238E27FC236}">
                <a16:creationId xmlns:a16="http://schemas.microsoft.com/office/drawing/2014/main" id="{9228848B-D74D-C7FF-E5D2-401B49DFD8D4}"/>
              </a:ext>
            </a:extLst>
          </p:cNvPr>
          <p:cNvSpPr>
            <a:spLocks noGrp="1"/>
          </p:cNvSpPr>
          <p:nvPr>
            <p:ph idx="1"/>
          </p:nvPr>
        </p:nvSpPr>
        <p:spPr/>
        <p:txBody>
          <a:bodyPr/>
          <a:lstStyle/>
          <a:p>
            <a:r>
              <a:rPr lang="en-AU" dirty="0">
                <a:cs typeface="Arial" panose="020B0604020202020204" pitchFamily="34" charset="0"/>
              </a:rPr>
              <a:t>What if poets did not use punctuation? </a:t>
            </a:r>
          </a:p>
        </p:txBody>
      </p:sp>
      <p:sp>
        <p:nvSpPr>
          <p:cNvPr id="4" name="Slide Number Placeholder 3">
            <a:extLst>
              <a:ext uri="{FF2B5EF4-FFF2-40B4-BE49-F238E27FC236}">
                <a16:creationId xmlns:a16="http://schemas.microsoft.com/office/drawing/2014/main" id="{EFFB3D8A-EEF8-7173-B762-E0959AA6C69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36237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Checking for understanding  </a:t>
            </a:r>
            <a:endParaRPr lang="en-AU" dirty="0">
              <a:cs typeface="Arial" panose="020B0604020202020204" pitchFamily="34" charset="0"/>
            </a:endParaRPr>
          </a:p>
        </p:txBody>
      </p:sp>
    </p:spTree>
    <p:extLst>
      <p:ext uri="{BB962C8B-B14F-4D97-AF65-F5344CB8AC3E}">
        <p14:creationId xmlns:p14="http://schemas.microsoft.com/office/powerpoint/2010/main" val="159045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(1)</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Which of the following punctuation marks is a comma?</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514350" indent="-514350">
              <a:buFont typeface="+mj-lt"/>
              <a:buAutoNum type="alphaLcParenR"/>
            </a:pPr>
            <a:r>
              <a:rPr lang="en-AU" dirty="0">
                <a:cs typeface="Arial" panose="020B0604020202020204" pitchFamily="34" charset="0"/>
              </a:rPr>
              <a:t>.</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426575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(2)</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Which of the following punctuation marks is used to end a sentence?</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514350" indent="-514350">
              <a:buFont typeface="+mj-lt"/>
              <a:buAutoNum type="alphaLcParenR"/>
            </a:pPr>
            <a:r>
              <a:rPr lang="en-AU" dirty="0">
                <a:cs typeface="Arial" panose="020B0604020202020204" pitchFamily="34" charset="0"/>
              </a:rPr>
              <a:t>All of the above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25</a:t>
            </a:fld>
            <a:endParaRPr lang="en-AU" dirty="0"/>
          </a:p>
        </p:txBody>
      </p:sp>
    </p:spTree>
    <p:extLst>
      <p:ext uri="{BB962C8B-B14F-4D97-AF65-F5344CB8AC3E}">
        <p14:creationId xmlns:p14="http://schemas.microsoft.com/office/powerpoint/2010/main" val="339364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(3)</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If you wanted to use a contraction (where you make 2 words into one – such as ‘does not’) what punctuation mark would you need?</a:t>
            </a:r>
          </a:p>
          <a:p>
            <a:pPr marL="342900" indent="-342900">
              <a:buFont typeface="+mj-lt"/>
              <a:buAutoNum type="alphaLcParenR"/>
            </a:pPr>
            <a:r>
              <a:rPr lang="en-AU" dirty="0">
                <a:cs typeface="Arial" panose="020B0604020202020204" pitchFamily="34" charset="0"/>
              </a:rPr>
              <a:t> An apostrophe</a:t>
            </a:r>
          </a:p>
          <a:p>
            <a:pPr marL="342900" indent="-342900">
              <a:buFont typeface="+mj-lt"/>
              <a:buAutoNum type="alphaLcParenR"/>
            </a:pPr>
            <a:r>
              <a:rPr lang="en-AU" dirty="0">
                <a:cs typeface="Arial" panose="020B0604020202020204" pitchFamily="34" charset="0"/>
              </a:rPr>
              <a:t> A full stop</a:t>
            </a:r>
          </a:p>
          <a:p>
            <a:pPr marL="342900" indent="-342900">
              <a:buFont typeface="+mj-lt"/>
              <a:buAutoNum type="alphaLcParenR"/>
            </a:pPr>
            <a:r>
              <a:rPr lang="en-AU" dirty="0">
                <a:cs typeface="Arial" panose="020B0604020202020204" pitchFamily="34" charset="0"/>
              </a:rPr>
              <a:t> Quotation marks</a:t>
            </a:r>
          </a:p>
          <a:p>
            <a:pPr marL="342900" indent="-342900">
              <a:buFont typeface="+mj-lt"/>
              <a:buAutoNum type="alphaLcParenR"/>
            </a:pPr>
            <a:r>
              <a:rPr lang="en-AU" dirty="0">
                <a:cs typeface="Arial" panose="020B0604020202020204" pitchFamily="34" charset="0"/>
              </a:rPr>
              <a:t> A semicolon</a:t>
            </a:r>
          </a:p>
          <a:p>
            <a:pPr marL="342900" indent="-342900">
              <a:buFont typeface="+mj-lt"/>
              <a:buAutoNum type="alphaLcParenR"/>
            </a:pPr>
            <a:endParaRPr lang="en-AU"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26</a:t>
            </a:fld>
            <a:endParaRPr lang="en-AU" dirty="0"/>
          </a:p>
        </p:txBody>
      </p:sp>
    </p:spTree>
    <p:extLst>
      <p:ext uri="{BB962C8B-B14F-4D97-AF65-F5344CB8AC3E}">
        <p14:creationId xmlns:p14="http://schemas.microsoft.com/office/powerpoint/2010/main" val="126146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(4)</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A semicolon:</a:t>
            </a:r>
          </a:p>
          <a:p>
            <a:pPr marL="342900" indent="-342900">
              <a:buFont typeface="+mj-lt"/>
              <a:buAutoNum type="alphaLcParenR"/>
            </a:pPr>
            <a:r>
              <a:rPr lang="en-AU" dirty="0">
                <a:cs typeface="Arial" panose="020B0604020202020204" pitchFamily="34" charset="0"/>
              </a:rPr>
              <a:t> is used to connect 2 separate but related clauses</a:t>
            </a:r>
          </a:p>
          <a:p>
            <a:pPr marL="342900" indent="-342900">
              <a:buFont typeface="+mj-lt"/>
              <a:buAutoNum type="alphaLcParenR"/>
            </a:pPr>
            <a:r>
              <a:rPr lang="en-AU" dirty="0">
                <a:cs typeface="Arial" panose="020B0604020202020204" pitchFamily="34" charset="0"/>
              </a:rPr>
              <a:t> creates a pause in a sentence</a:t>
            </a:r>
          </a:p>
          <a:p>
            <a:pPr marL="342900" indent="-342900">
              <a:buFont typeface="+mj-lt"/>
              <a:buAutoNum type="alphaLcParenR"/>
            </a:pPr>
            <a:r>
              <a:rPr lang="en-AU" dirty="0">
                <a:cs typeface="Arial" panose="020B0604020202020204" pitchFamily="34" charset="0"/>
              </a:rPr>
              <a:t> can be used instead of a full stop</a:t>
            </a:r>
          </a:p>
          <a:p>
            <a:pPr marL="342900" indent="-342900">
              <a:buFont typeface="+mj-lt"/>
              <a:buAutoNum type="alphaLcParenR"/>
            </a:pPr>
            <a:r>
              <a:rPr lang="en-AU" dirty="0">
                <a:cs typeface="Arial" panose="020B0604020202020204" pitchFamily="34" charset="0"/>
              </a:rPr>
              <a:t> All of the above</a:t>
            </a:r>
          </a:p>
          <a:p>
            <a:pPr marL="514350" indent="-514350">
              <a:buFont typeface="+mj-lt"/>
              <a:buAutoNum type="alphaLcParenR"/>
            </a:pPr>
            <a:endParaRPr lang="en-AU"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173288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post-test (5)</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Enjambment is:</a:t>
            </a:r>
          </a:p>
          <a:p>
            <a:pPr marL="342900" indent="-342900">
              <a:buFont typeface="+mj-lt"/>
              <a:buAutoNum type="alphaLcParenR"/>
            </a:pPr>
            <a:r>
              <a:rPr lang="en-AU" dirty="0">
                <a:cs typeface="Arial" panose="020B0604020202020204" pitchFamily="34" charset="0"/>
              </a:rPr>
              <a:t> always used in poetry</a:t>
            </a:r>
          </a:p>
          <a:p>
            <a:pPr marL="342900" indent="-342900">
              <a:buFont typeface="+mj-lt"/>
              <a:buAutoNum type="alphaLcParenR"/>
            </a:pPr>
            <a:r>
              <a:rPr lang="en-AU" dirty="0">
                <a:cs typeface="Arial" panose="020B0604020202020204" pitchFamily="34" charset="0"/>
              </a:rPr>
              <a:t> French for ‘bread and jam’</a:t>
            </a:r>
          </a:p>
          <a:p>
            <a:pPr marL="342900" indent="-342900">
              <a:buFont typeface="+mj-lt"/>
              <a:buAutoNum type="alphaLcParenR"/>
            </a:pPr>
            <a:r>
              <a:rPr lang="en-AU" dirty="0">
                <a:cs typeface="Arial" panose="020B0604020202020204" pitchFamily="34" charset="0"/>
              </a:rPr>
              <a:t> where a line of poetry has no punctuation at the end and ‘spills’ over into the next line</a:t>
            </a:r>
          </a:p>
          <a:p>
            <a:pPr marL="342900" indent="-342900">
              <a:buFont typeface="+mj-lt"/>
              <a:buAutoNum type="alphaLcParenR"/>
            </a:pPr>
            <a:r>
              <a:rPr lang="en-AU" dirty="0">
                <a:cs typeface="Arial" panose="020B0604020202020204" pitchFamily="34" charset="0"/>
              </a:rPr>
              <a:t> a type of poem</a:t>
            </a:r>
          </a:p>
          <a:p>
            <a:pPr marL="514350" indent="-514350">
              <a:buFont typeface="+mj-lt"/>
              <a:buAutoNum type="alphaLcParenR"/>
            </a:pPr>
            <a:endParaRPr lang="en-AU"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28</a:t>
            </a:fld>
            <a:endParaRPr lang="en-AU" dirty="0"/>
          </a:p>
        </p:txBody>
      </p:sp>
    </p:spTree>
    <p:extLst>
      <p:ext uri="{BB962C8B-B14F-4D97-AF65-F5344CB8AC3E}">
        <p14:creationId xmlns:p14="http://schemas.microsoft.com/office/powerpoint/2010/main" val="264485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Returning to the learning intentions and success criteria</a:t>
            </a:r>
            <a:endParaRPr lang="en-AU" dirty="0">
              <a:cs typeface="Arial" panose="020B0604020202020204" pitchFamily="34" charset="0"/>
            </a:endParaRPr>
          </a:p>
        </p:txBody>
      </p:sp>
    </p:spTree>
    <p:extLst>
      <p:ext uri="{BB962C8B-B14F-4D97-AF65-F5344CB8AC3E}">
        <p14:creationId xmlns:p14="http://schemas.microsoft.com/office/powerpoint/2010/main" val="41693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a:t>
            </a:r>
            <a:r>
              <a:rPr lang="en-AU"/>
              <a:t>success criteria (1)</a:t>
            </a:r>
            <a:endParaRPr lang="en-AU" dirty="0"/>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2731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b="1"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understand how punctuation is used for effect in poetry.</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latin typeface="Arial" panose="020B0604020202020204" pitchFamily="34" charset="0"/>
                <a:cs typeface="Arial" panose="020B0604020202020204" pitchFamily="34" charset="0"/>
              </a:rPr>
              <a:t>[these could be co-constructed with the class or used as per the notes].</a:t>
            </a:r>
            <a:endPar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Sans-Serif"/>
              <a:buChar char="•"/>
              <a:tabLst/>
              <a:defRPr/>
            </a:pPr>
            <a:endPar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752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 (2)</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33500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Learning intentions</a:t>
            </a:r>
            <a:endParaRPr lang="en-AU" sz="1800" b="1" dirty="0">
              <a:solidFill>
                <a:schemeClr val="accent1"/>
              </a:solidFill>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understand how punctuation is used for effect in poetry.</a:t>
            </a:r>
          </a:p>
          <a:p>
            <a:pPr marL="0" marR="0" lvl="0" indent="0" algn="l" defTabSz="609585" rtl="0" eaLnBrk="1" fontAlgn="auto" latinLnBrk="0" hangingPunct="1">
              <a:lnSpc>
                <a:spcPct val="150000"/>
              </a:lnSpc>
              <a:spcBef>
                <a:spcPts val="0"/>
              </a:spcBef>
              <a:spcAft>
                <a:spcPts val="0"/>
              </a:spcAft>
              <a:buClrTx/>
              <a:buSzTx/>
              <a:buFontTx/>
              <a:buNone/>
              <a:tabLst/>
              <a:defRPr/>
            </a:pPr>
            <a:endPar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sz="1800" dirty="0">
                <a:latin typeface="Arial" panose="020B0604020202020204" pitchFamily="34" charset="0"/>
                <a:cs typeface="Arial" panose="020B0604020202020204" pitchFamily="34" charset="0"/>
              </a:rPr>
              <a:t>[these could be co-constructed with the class or used as per the notes].</a:t>
            </a:r>
            <a:endPar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609585" rtl="0" eaLnBrk="1" fontAlgn="auto" latinLnBrk="0" hangingPunct="1">
              <a:lnSpc>
                <a:spcPct val="150000"/>
              </a:lnSpc>
              <a:spcBef>
                <a:spcPts val="0"/>
              </a:spcBef>
              <a:spcAft>
                <a:spcPts val="0"/>
              </a:spcAft>
              <a:buClrTx/>
              <a:buSzTx/>
              <a:buFont typeface="Arial,Sans-Serif"/>
              <a:buChar char="•"/>
              <a:tabLst/>
              <a:defRPr/>
            </a:pPr>
            <a:endParaRPr kumimoji="0" lang="en-US" sz="180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u="none" strike="noStrike" kern="1200" cap="none" spc="0" normalizeH="0" baseline="0" noProof="0" smtClean="0">
                <a:ln>
                  <a:noFill/>
                </a:ln>
                <a:solidFill>
                  <a:srgbClr val="22272B"/>
                </a:solidFill>
                <a:effectLst/>
                <a:uLnTx/>
                <a:uFillTx/>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30</a:t>
            </a:fld>
            <a:endParaRPr kumimoji="0" lang="en-AU" sz="1200" u="none" strike="noStrike" kern="1200" cap="none" spc="0" normalizeH="0" baseline="0" noProof="0" dirty="0">
              <a:ln>
                <a:noFill/>
              </a:ln>
              <a:solidFill>
                <a:srgbClr val="22272B"/>
              </a:solidFill>
              <a:effectLst/>
              <a:uLnTx/>
              <a:uFillTx/>
              <a:ea typeface="+mn-ea"/>
              <a:cs typeface="+mn-cs"/>
            </a:endParaRPr>
          </a:p>
        </p:txBody>
      </p:sp>
    </p:spTree>
    <p:extLst>
      <p:ext uri="{BB962C8B-B14F-4D97-AF65-F5344CB8AC3E}">
        <p14:creationId xmlns:p14="http://schemas.microsoft.com/office/powerpoint/2010/main" val="4116875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cs typeface="Arial" panose="020B0604020202020204" pitchFamily="34" charset="0"/>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https://educationstandards.nsw.edu.au/wps/portal/nesa/home</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https://curriculum.nsw.edu.au</a:t>
            </a:r>
            <a:r>
              <a:rPr kumimoji="0" lang="en-AU" sz="120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266999"/>
            <a:ext cx="11484000" cy="3429001"/>
          </a:xfrm>
        </p:spPr>
        <p:txBody>
          <a:bodyPr/>
          <a:lstStyle/>
          <a:p>
            <a:pPr>
              <a:lnSpc>
                <a:spcPct val="100000"/>
              </a:lnSpc>
              <a:spcBef>
                <a:spcPts val="600"/>
              </a:spcBef>
              <a:spcAft>
                <a:spcPts val="600"/>
              </a:spcAft>
            </a:pPr>
            <a:r>
              <a:rPr lang="en-AU" sz="1100" u="sng" dirty="0">
                <a:solidFill>
                  <a:srgbClr val="2F5496"/>
                </a:solidFill>
                <a:effectLst/>
                <a:latin typeface="Arial" panose="020B0604020202020204" pitchFamily="34" charset="0"/>
                <a:ea typeface="Arial" panose="020B0604020202020204" pitchFamily="34" charset="0"/>
                <a:cs typeface="Arial" panose="020B0604020202020204" pitchFamily="34" charset="0"/>
                <a:hlinkClick r:id="rId6"/>
              </a:rPr>
              <a:t>English K–10 Syllabus</a:t>
            </a:r>
            <a:r>
              <a:rPr lang="en-AU" sz="1100" dirty="0">
                <a:effectLst/>
                <a:latin typeface="Arial" panose="020B0604020202020204" pitchFamily="34" charset="0"/>
                <a:ea typeface="Arial" panose="020B0604020202020204" pitchFamily="34" charset="0"/>
                <a:cs typeface="Arial" panose="020B0604020202020204" pitchFamily="34" charset="0"/>
              </a:rPr>
              <a:t> © NSW Education Standards Authority (NESA) for and on behalf of the Crown in right of the State of New South Wales, 2022.</a:t>
            </a:r>
          </a:p>
          <a:p>
            <a:pPr>
              <a:lnSpc>
                <a:spcPct val="100000"/>
              </a:lnSpc>
              <a:spcBef>
                <a:spcPts val="600"/>
              </a:spcBef>
              <a:spcAft>
                <a:spcPts val="600"/>
              </a:spcAft>
            </a:pPr>
            <a:r>
              <a:rPr lang="en-AU" sz="1100" dirty="0">
                <a:latin typeface="Arial" panose="020B0604020202020204" pitchFamily="34" charset="0"/>
                <a:cs typeface="Arial" panose="020B0604020202020204" pitchFamily="34" charset="0"/>
              </a:rPr>
              <a:t>AERO (Australian Education Research Organisation) (2024a) </a:t>
            </a:r>
            <a:r>
              <a:rPr lang="en-AU" sz="1100" dirty="0">
                <a:solidFill>
                  <a:srgbClr val="146CFD"/>
                </a:solidFill>
                <a:latin typeface="Arial" panose="020B0604020202020204" pitchFamily="34" charset="0"/>
                <a:cs typeface="Arial" panose="020B0604020202020204" pitchFamily="34" charset="0"/>
                <a:hlinkClick r:id="rId7" tooltip="https://www.edresearch.edu.au/guides-resources/practice-guides/explain-learning-objectives">
                  <a:extLst>
                    <a:ext uri="{A12FA001-AC4F-418D-AE19-62706E023703}">
                      <ahyp:hlinkClr xmlns:ahyp="http://schemas.microsoft.com/office/drawing/2018/hyperlinkcolor" val="tx"/>
                    </a:ext>
                  </a:extLst>
                </a:hlinkClick>
              </a:rPr>
              <a:t>Explain learning objectives</a:t>
            </a:r>
            <a:r>
              <a:rPr lang="en-AU" sz="1100" dirty="0">
                <a:latin typeface="Arial" panose="020B0604020202020204" pitchFamily="34" charset="0"/>
                <a:cs typeface="Arial" panose="020B0604020202020204" pitchFamily="34" charset="0"/>
              </a:rPr>
              <a:t>, AERO website, accessed 16 April 2024.</a:t>
            </a:r>
          </a:p>
          <a:p>
            <a:pPr>
              <a:lnSpc>
                <a:spcPct val="100000"/>
              </a:lnSpc>
              <a:spcBef>
                <a:spcPts val="600"/>
              </a:spcBef>
              <a:spcAft>
                <a:spcPts val="600"/>
              </a:spcAft>
            </a:pPr>
            <a:r>
              <a:rPr lang="en-AU" sz="1100" dirty="0">
                <a:latin typeface="Arial" panose="020B0604020202020204" pitchFamily="34" charset="0"/>
                <a:cs typeface="Arial" panose="020B0604020202020204" pitchFamily="34" charset="0"/>
              </a:rPr>
              <a:t>AERO (Australian Education Research Organisation) (2024b) </a:t>
            </a:r>
            <a:r>
              <a:rPr lang="en-AU" sz="1100" dirty="0">
                <a:latin typeface="Arial" panose="020B0604020202020204" pitchFamily="34" charset="0"/>
                <a:cs typeface="Arial" panose="020B0604020202020204" pitchFamily="34" charset="0"/>
                <a:hlinkClick r:id="rId8"/>
              </a:rPr>
              <a:t>Why explicit instruction works</a:t>
            </a:r>
            <a:r>
              <a:rPr lang="en-AU" sz="1100" dirty="0">
                <a:latin typeface="Arial" panose="020B0604020202020204" pitchFamily="34" charset="0"/>
                <a:cs typeface="Arial" panose="020B0604020202020204" pitchFamily="34" charset="0"/>
              </a:rPr>
              <a:t>, AERO website, accessed 16 April 2024.</a:t>
            </a:r>
          </a:p>
          <a:p>
            <a:pPr>
              <a:lnSpc>
                <a:spcPct val="100000"/>
              </a:lnSpc>
              <a:spcBef>
                <a:spcPts val="600"/>
              </a:spcBef>
              <a:spcAft>
                <a:spcPts val="600"/>
              </a:spcAft>
            </a:pPr>
            <a:r>
              <a:rPr lang="en-AU" sz="1100" dirty="0">
                <a:latin typeface="Arial" panose="020B0604020202020204" pitchFamily="34" charset="0"/>
                <a:cs typeface="Arial" panose="020B0604020202020204" pitchFamily="34" charset="0"/>
              </a:rPr>
              <a:t>Black P and Wiliam D (2018) ‘</a:t>
            </a:r>
            <a:r>
              <a:rPr lang="en-AU" sz="1100" dirty="0">
                <a:latin typeface="Arial" panose="020B0604020202020204" pitchFamily="34" charset="0"/>
                <a:cs typeface="Arial" panose="020B0604020202020204" pitchFamily="34" charset="0"/>
                <a:hlinkClick r:id="rId9"/>
              </a:rPr>
              <a:t>Classroom assessment and pedagogy</a:t>
            </a:r>
            <a:r>
              <a:rPr lang="en-AU" sz="1100" dirty="0">
                <a:latin typeface="Arial" panose="020B0604020202020204" pitchFamily="34" charset="0"/>
                <a:cs typeface="Arial" panose="020B0604020202020204" pitchFamily="34" charset="0"/>
              </a:rPr>
              <a:t>’, Assessment in Education Principles Policy and Practice, 25(1):1–25.</a:t>
            </a:r>
          </a:p>
          <a:p>
            <a:pPr>
              <a:lnSpc>
                <a:spcPct val="100000"/>
              </a:lnSpc>
              <a:spcBef>
                <a:spcPts val="600"/>
              </a:spcBef>
              <a:spcAft>
                <a:spcPts val="600"/>
              </a:spcAft>
            </a:pPr>
            <a:r>
              <a:rPr lang="en-AU" sz="1100" dirty="0">
                <a:latin typeface="Arial" panose="020B0604020202020204" pitchFamily="34" charset="0"/>
                <a:cs typeface="Arial" panose="020B0604020202020204" pitchFamily="34" charset="0"/>
              </a:rPr>
              <a:t>CESE (Centre for Education Statistics and Evaluation) (2017) </a:t>
            </a:r>
            <a:r>
              <a:rPr lang="en-AU" sz="1100" dirty="0">
                <a:latin typeface="Arial" panose="020B0604020202020204" pitchFamily="34" charset="0"/>
                <a:cs typeface="Arial" panose="020B0604020202020204" pitchFamily="34" charset="0"/>
                <a:hlinkClick r:id="rId10"/>
              </a:rPr>
              <a:t>Cognitive load theory: Research that teachers really need to understand</a:t>
            </a:r>
            <a:r>
              <a:rPr lang="en-AU" sz="1100" dirty="0">
                <a:latin typeface="Arial" panose="020B0604020202020204" pitchFamily="34" charset="0"/>
                <a:cs typeface="Arial" panose="020B0604020202020204" pitchFamily="34" charset="0"/>
              </a:rPr>
              <a:t>, NSW Department of Education, accessed 16 April 2024.</a:t>
            </a:r>
          </a:p>
          <a:p>
            <a:pPr>
              <a:lnSpc>
                <a:spcPct val="100000"/>
              </a:lnSpc>
              <a:spcBef>
                <a:spcPts val="600"/>
              </a:spcBef>
              <a:spcAft>
                <a:spcPts val="600"/>
              </a:spcAft>
            </a:pPr>
            <a:r>
              <a:rPr lang="en-AU" sz="1100" kern="100" dirty="0">
                <a:effectLst/>
                <a:latin typeface="Arial" panose="020B0604020202020204" pitchFamily="34" charset="0"/>
                <a:ea typeface="Aptos" panose="020B0004020202020204" pitchFamily="34" charset="0"/>
                <a:cs typeface="Arial" panose="020B0604020202020204" pitchFamily="34" charset="0"/>
              </a:rPr>
              <a:t>Griffin P (2018) Assessment for teaching, Cambridge University Press.</a:t>
            </a:r>
            <a:endParaRPr lang="en-AU" sz="1100" dirty="0">
              <a:effectLst/>
              <a:latin typeface="Arial" panose="020B0604020202020204" pitchFamily="34" charset="0"/>
              <a:ea typeface="Arial" panose="020B0604020202020204" pitchFamily="34" charset="0"/>
              <a:cs typeface="Arial" panose="020B0604020202020204" pitchFamily="34" charset="0"/>
            </a:endParaRPr>
          </a:p>
          <a:p>
            <a:pPr>
              <a:lnSpc>
                <a:spcPct val="100000"/>
              </a:lnSpc>
              <a:spcBef>
                <a:spcPts val="600"/>
              </a:spcBef>
              <a:spcAft>
                <a:spcPts val="600"/>
              </a:spcAft>
            </a:pPr>
            <a:r>
              <a:rPr lang="en-AU" sz="1100" dirty="0">
                <a:latin typeface="Arial" panose="020B0604020202020204" pitchFamily="34" charset="0"/>
                <a:ea typeface="Arial" panose="020B0604020202020204" pitchFamily="34" charset="0"/>
                <a:cs typeface="Arial" panose="020B0604020202020204" pitchFamily="34" charset="0"/>
              </a:rPr>
              <a:t>NSW Education Standards Authority (NESA) (2024) </a:t>
            </a:r>
            <a:r>
              <a:rPr lang="en-AU" sz="1100" dirty="0">
                <a:latin typeface="Arial" panose="020B0604020202020204" pitchFamily="34" charset="0"/>
                <a:ea typeface="Arial" panose="020B0604020202020204" pitchFamily="34" charset="0"/>
                <a:cs typeface="Arial" panose="020B0604020202020204" pitchFamily="34" charset="0"/>
                <a:hlinkClick r:id="rId11"/>
              </a:rPr>
              <a:t>‘Glossary’</a:t>
            </a:r>
            <a:r>
              <a:rPr lang="en-AU" sz="1100" dirty="0">
                <a:latin typeface="Arial" panose="020B0604020202020204" pitchFamily="34" charset="0"/>
                <a:ea typeface="Arial" panose="020B0604020202020204" pitchFamily="34" charset="0"/>
                <a:cs typeface="Arial" panose="020B0604020202020204" pitchFamily="34" charset="0"/>
              </a:rPr>
              <a:t>, NSW Curriculum, NSW Education Standards Authority website, accessed 27 May 2024.</a:t>
            </a:r>
          </a:p>
          <a:p>
            <a:pPr>
              <a:lnSpc>
                <a:spcPct val="100000"/>
              </a:lnSpc>
              <a:spcBef>
                <a:spcPts val="600"/>
              </a:spcBef>
              <a:spcAft>
                <a:spcPts val="600"/>
              </a:spcAft>
            </a:pPr>
            <a:r>
              <a:rPr lang="en-AU" sz="1100" dirty="0">
                <a:latin typeface="Arial" panose="020B0604020202020204" pitchFamily="34" charset="0"/>
                <a:cs typeface="Arial" panose="020B0604020202020204" pitchFamily="34" charset="0"/>
              </a:rPr>
              <a:t>State of New South Wales (Department of Education) (2024) </a:t>
            </a:r>
            <a:r>
              <a:rPr lang="en-AU" sz="1100" dirty="0">
                <a:latin typeface="Arial" panose="020B0604020202020204" pitchFamily="34" charset="0"/>
                <a:cs typeface="Arial" panose="020B0604020202020204" pitchFamily="34" charset="0"/>
                <a:hlinkClick r:id="rId12"/>
              </a:rPr>
              <a:t>Explicit teaching strategies</a:t>
            </a:r>
            <a:r>
              <a:rPr lang="en-AU" sz="1100" dirty="0">
                <a:latin typeface="Arial" panose="020B0604020202020204" pitchFamily="34" charset="0"/>
                <a:cs typeface="Arial" panose="020B0604020202020204" pitchFamily="34" charset="0"/>
              </a:rPr>
              <a:t>, NSW Department of Education website, accessed 5 April 2024. </a:t>
            </a:r>
          </a:p>
          <a:p>
            <a:pPr>
              <a:lnSpc>
                <a:spcPct val="100000"/>
              </a:lnSpc>
              <a:spcBef>
                <a:spcPts val="600"/>
              </a:spcBef>
              <a:spcAft>
                <a:spcPts val="600"/>
              </a:spcAft>
            </a:pPr>
            <a:r>
              <a:rPr lang="en-AU" sz="1100" dirty="0">
                <a:latin typeface="Arial" panose="020B0604020202020204" pitchFamily="34" charset="0"/>
                <a:ea typeface="Arial" panose="020B0604020202020204" pitchFamily="34" charset="0"/>
                <a:cs typeface="Arial" panose="020B0604020202020204" pitchFamily="34" charset="0"/>
              </a:rPr>
              <a:t>State of New South Wales (Department of Education) (2024) ‘Reshaping the world – Year 10, Term 1’, English K-12, NSW Department of Education website, accessed 15 July 2024.</a:t>
            </a:r>
          </a:p>
          <a:p>
            <a:pPr>
              <a:lnSpc>
                <a:spcPct val="100000"/>
              </a:lnSpc>
              <a:spcBef>
                <a:spcPts val="600"/>
              </a:spcBef>
              <a:spcAft>
                <a:spcPts val="600"/>
              </a:spcAft>
            </a:pPr>
            <a:r>
              <a:rPr lang="en-AU" sz="1100" dirty="0">
                <a:latin typeface="Arial" panose="020B0604020202020204" pitchFamily="34" charset="0"/>
                <a:ea typeface="Arial" panose="020B0604020202020204" pitchFamily="34" charset="0"/>
                <a:cs typeface="Arial" panose="020B0604020202020204" pitchFamily="34" charset="0"/>
              </a:rPr>
              <a:t>Wiliam D (2014)  </a:t>
            </a:r>
            <a:r>
              <a:rPr lang="en-AU" sz="1100" dirty="0">
                <a:latin typeface="Arial" panose="020B0604020202020204" pitchFamily="34" charset="0"/>
                <a:ea typeface="Arial" panose="020B0604020202020204" pitchFamily="34" charset="0"/>
                <a:cs typeface="Arial" panose="020B0604020202020204" pitchFamily="34" charset="0"/>
                <a:hlinkClick r:id="rId13"/>
              </a:rPr>
              <a:t>The right questions, the right way</a:t>
            </a:r>
            <a:r>
              <a:rPr lang="en-AU" sz="1100" dirty="0">
                <a:latin typeface="Arial" panose="020B0604020202020204" pitchFamily="34" charset="0"/>
                <a:ea typeface="Arial" panose="020B0604020202020204" pitchFamily="34" charset="0"/>
                <a:cs typeface="Arial" panose="020B0604020202020204" pitchFamily="34" charset="0"/>
              </a:rPr>
              <a:t>, Educational Leadership, 71(6):16–19.  </a:t>
            </a:r>
          </a:p>
          <a:p>
            <a:pPr>
              <a:lnSpc>
                <a:spcPct val="100000"/>
              </a:lnSpc>
              <a:spcBef>
                <a:spcPts val="600"/>
              </a:spcBef>
              <a:spcAft>
                <a:spcPts val="600"/>
              </a:spcAft>
            </a:pPr>
            <a:endParaRPr lang="en-AU" sz="1100" dirty="0">
              <a:latin typeface="Arial" panose="020B0604020202020204" pitchFamily="34" charset="0"/>
              <a:ea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cs typeface="Arial" panose="020B0604020202020204" pitchFamily="34" charset="0"/>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u="sng" dirty="0"/>
              <a:t>© </a:t>
            </a:r>
            <a:r>
              <a:rPr lang="en-AU" u="sng" dirty="0">
                <a:cs typeface="Arial" panose="020B0604020202020204" pitchFamily="34" charset="0"/>
              </a:rPr>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US" dirty="0">
                <a:cs typeface="Arial" panose="020B0604020202020204" pitchFamily="34" charset="0"/>
              </a:rPr>
              <a:t>Connecting learning </a:t>
            </a:r>
            <a:endParaRPr lang="en-AU" dirty="0">
              <a:cs typeface="Arial" panose="020B0604020202020204" pitchFamily="34" charset="0"/>
            </a:endParaRPr>
          </a:p>
        </p:txBody>
      </p:sp>
    </p:spTree>
    <p:extLst>
      <p:ext uri="{BB962C8B-B14F-4D97-AF65-F5344CB8AC3E}">
        <p14:creationId xmlns:p14="http://schemas.microsoft.com/office/powerpoint/2010/main" val="405725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DFD0-E81B-FAC2-D61D-086EAA2A07A8}"/>
              </a:ext>
            </a:extLst>
          </p:cNvPr>
          <p:cNvSpPr>
            <a:spLocks noGrp="1"/>
          </p:cNvSpPr>
          <p:nvPr>
            <p:ph type="title"/>
          </p:nvPr>
        </p:nvSpPr>
        <p:spPr/>
        <p:txBody>
          <a:bodyPr anchor="t">
            <a:normAutofit/>
          </a:bodyPr>
          <a:lstStyle/>
          <a:p>
            <a:r>
              <a:rPr lang="en-AU" dirty="0">
                <a:cs typeface="Arial" panose="020B0604020202020204" pitchFamily="34" charset="0"/>
              </a:rPr>
              <a:t>Essential terminology</a:t>
            </a:r>
          </a:p>
        </p:txBody>
      </p:sp>
      <p:sp>
        <p:nvSpPr>
          <p:cNvPr id="9" name="Text Placeholder 8">
            <a:extLst>
              <a:ext uri="{FF2B5EF4-FFF2-40B4-BE49-F238E27FC236}">
                <a16:creationId xmlns:a16="http://schemas.microsoft.com/office/drawing/2014/main" id="{0CA09597-9DAE-E5D7-A3B7-C8E620BD65DE}"/>
              </a:ext>
            </a:extLst>
          </p:cNvPr>
          <p:cNvSpPr>
            <a:spLocks noGrp="1"/>
          </p:cNvSpPr>
          <p:nvPr>
            <p:ph type="body" sz="quarter" idx="18"/>
          </p:nvPr>
        </p:nvSpPr>
        <p:spPr/>
        <p:txBody>
          <a:bodyPr anchor="b">
            <a:noAutofit/>
          </a:bodyPr>
          <a:lstStyle/>
          <a:p>
            <a:pPr>
              <a:lnSpc>
                <a:spcPct val="140000"/>
              </a:lnSpc>
            </a:pPr>
            <a:r>
              <a:rPr lang="en-AU" dirty="0">
                <a:cs typeface="Arial" panose="020B0604020202020204" pitchFamily="34" charset="0"/>
              </a:rPr>
              <a:t>What do you know?</a:t>
            </a:r>
          </a:p>
        </p:txBody>
      </p:sp>
      <p:sp>
        <p:nvSpPr>
          <p:cNvPr id="8" name="Content Placeholder 7">
            <a:extLst>
              <a:ext uri="{FF2B5EF4-FFF2-40B4-BE49-F238E27FC236}">
                <a16:creationId xmlns:a16="http://schemas.microsoft.com/office/drawing/2014/main" id="{E4D2EB99-F53B-727A-B28C-8D597F63E3E5}"/>
              </a:ext>
            </a:extLst>
          </p:cNvPr>
          <p:cNvSpPr>
            <a:spLocks noGrp="1"/>
          </p:cNvSpPr>
          <p:nvPr>
            <p:ph idx="1"/>
          </p:nvPr>
        </p:nvSpPr>
        <p:spPr/>
        <p:txBody>
          <a:bodyPr vert="horz" lIns="0" tIns="0" rIns="0" bIns="0" rtlCol="0" anchor="t">
            <a:normAutofit/>
          </a:bodyPr>
          <a:lstStyle/>
          <a:p>
            <a:r>
              <a:rPr lang="en-AU" dirty="0">
                <a:cs typeface="Arial" panose="020B0604020202020204" pitchFamily="34" charset="0"/>
              </a:rPr>
              <a:t>The following slides will check your prior knowledge of punctuation.</a:t>
            </a:r>
          </a:p>
          <a:p>
            <a:endParaRPr lang="en-AU" dirty="0"/>
          </a:p>
        </p:txBody>
      </p:sp>
      <p:sp>
        <p:nvSpPr>
          <p:cNvPr id="3" name="Slide Number Placeholder 2">
            <a:extLst>
              <a:ext uri="{FF2B5EF4-FFF2-40B4-BE49-F238E27FC236}">
                <a16:creationId xmlns:a16="http://schemas.microsoft.com/office/drawing/2014/main" id="{D84F3F36-BD8A-C859-757A-A601401C8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dirty="0"/>
          </a:p>
        </p:txBody>
      </p:sp>
    </p:spTree>
    <p:extLst>
      <p:ext uri="{BB962C8B-B14F-4D97-AF65-F5344CB8AC3E}">
        <p14:creationId xmlns:p14="http://schemas.microsoft.com/office/powerpoint/2010/main" val="224167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(1)</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Which of the following punctuation marks is a comma?</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514350" indent="-514350">
              <a:buFont typeface="+mj-lt"/>
              <a:buAutoNum type="alphaLcParenR"/>
            </a:pPr>
            <a:r>
              <a:rPr lang="en-AU" dirty="0">
                <a:cs typeface="Arial" panose="020B0604020202020204" pitchFamily="34" charset="0"/>
              </a:rPr>
              <a:t>;</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58112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(2)</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Which of the following punctuation marks is used to end a sentence?</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342900" indent="-342900">
              <a:buFont typeface="+mj-lt"/>
              <a:buAutoNum type="alphaLcParenR"/>
            </a:pPr>
            <a:r>
              <a:rPr lang="en-AU" dirty="0">
                <a:cs typeface="Arial" panose="020B0604020202020204" pitchFamily="34" charset="0"/>
              </a:rPr>
              <a:t> .</a:t>
            </a:r>
          </a:p>
          <a:p>
            <a:pPr marL="514350" indent="-514350">
              <a:buFont typeface="+mj-lt"/>
              <a:buAutoNum type="alphaLcParenR"/>
            </a:pPr>
            <a:r>
              <a:rPr lang="en-AU" dirty="0">
                <a:cs typeface="Arial" panose="020B0604020202020204" pitchFamily="34" charset="0"/>
              </a:rPr>
              <a:t>All of the above</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32678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(3)</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If you wanted to use a contraction (where you make 2 words into one – such as ‘does not’) what punctuation mark would you need?</a:t>
            </a:r>
          </a:p>
          <a:p>
            <a:pPr marL="342900" indent="-342900">
              <a:buFont typeface="+mj-lt"/>
              <a:buAutoNum type="alphaLcParenR"/>
            </a:pPr>
            <a:r>
              <a:rPr lang="en-AU" dirty="0">
                <a:cs typeface="Arial" panose="020B0604020202020204" pitchFamily="34" charset="0"/>
              </a:rPr>
              <a:t>An apostrophe</a:t>
            </a:r>
          </a:p>
          <a:p>
            <a:pPr marL="342900" indent="-342900">
              <a:buFont typeface="+mj-lt"/>
              <a:buAutoNum type="alphaLcParenR"/>
            </a:pPr>
            <a:r>
              <a:rPr lang="en-AU" dirty="0">
                <a:cs typeface="Arial" panose="020B0604020202020204" pitchFamily="34" charset="0"/>
              </a:rPr>
              <a:t>A semicolon</a:t>
            </a:r>
          </a:p>
          <a:p>
            <a:pPr marL="342900" indent="-342900">
              <a:buFont typeface="+mj-lt"/>
              <a:buAutoNum type="alphaLcParenR"/>
            </a:pPr>
            <a:r>
              <a:rPr lang="en-AU" dirty="0">
                <a:cs typeface="Arial" panose="020B0604020202020204" pitchFamily="34" charset="0"/>
              </a:rPr>
              <a:t>Quotation marks</a:t>
            </a:r>
          </a:p>
          <a:p>
            <a:pPr marL="342900" indent="-342900">
              <a:buFont typeface="+mj-lt"/>
              <a:buAutoNum type="alphaLcParenR"/>
            </a:pPr>
            <a:r>
              <a:rPr lang="en-AU" dirty="0">
                <a:cs typeface="Arial" panose="020B0604020202020204" pitchFamily="34" charset="0"/>
              </a:rPr>
              <a:t>A full stop</a:t>
            </a:r>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7399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A5C7-9FB2-83FE-126D-6EEF50BA3C76}"/>
              </a:ext>
            </a:extLst>
          </p:cNvPr>
          <p:cNvSpPr>
            <a:spLocks noGrp="1"/>
          </p:cNvSpPr>
          <p:nvPr>
            <p:ph type="title"/>
          </p:nvPr>
        </p:nvSpPr>
        <p:spPr/>
        <p:txBody>
          <a:bodyPr/>
          <a:lstStyle/>
          <a:p>
            <a:r>
              <a:rPr lang="en-AU" dirty="0">
                <a:cs typeface="Arial" panose="020B0604020202020204" pitchFamily="34" charset="0"/>
              </a:rPr>
              <a:t>Punctuation pre-test (4)</a:t>
            </a:r>
          </a:p>
        </p:txBody>
      </p:sp>
      <p:sp>
        <p:nvSpPr>
          <p:cNvPr id="3" name="Content Placeholder 2">
            <a:extLst>
              <a:ext uri="{FF2B5EF4-FFF2-40B4-BE49-F238E27FC236}">
                <a16:creationId xmlns:a16="http://schemas.microsoft.com/office/drawing/2014/main" id="{97BA39E4-C3E4-2CDC-58E8-52E88CB7E331}"/>
              </a:ext>
            </a:extLst>
          </p:cNvPr>
          <p:cNvSpPr>
            <a:spLocks noGrp="1"/>
          </p:cNvSpPr>
          <p:nvPr>
            <p:ph idx="1"/>
          </p:nvPr>
        </p:nvSpPr>
        <p:spPr/>
        <p:txBody>
          <a:bodyPr/>
          <a:lstStyle/>
          <a:p>
            <a:r>
              <a:rPr lang="en-AU" dirty="0">
                <a:cs typeface="Arial" panose="020B0604020202020204" pitchFamily="34" charset="0"/>
              </a:rPr>
              <a:t>A semicolon:</a:t>
            </a:r>
          </a:p>
          <a:p>
            <a:pPr marL="342900" indent="-342900">
              <a:buFont typeface="+mj-lt"/>
              <a:buAutoNum type="alphaLcParenR"/>
            </a:pPr>
            <a:r>
              <a:rPr lang="en-AU" dirty="0">
                <a:cs typeface="Arial" panose="020B0604020202020204" pitchFamily="34" charset="0"/>
              </a:rPr>
              <a:t> is used to connect 2 separate but related clauses</a:t>
            </a:r>
          </a:p>
          <a:p>
            <a:pPr marL="342900" indent="-342900">
              <a:buFont typeface="+mj-lt"/>
              <a:buAutoNum type="alphaLcParenR"/>
            </a:pPr>
            <a:r>
              <a:rPr lang="en-AU" dirty="0">
                <a:cs typeface="Arial" panose="020B0604020202020204" pitchFamily="34" charset="0"/>
              </a:rPr>
              <a:t> creates a pause in a sentence</a:t>
            </a:r>
          </a:p>
          <a:p>
            <a:pPr marL="342900" indent="-342900">
              <a:buFont typeface="+mj-lt"/>
              <a:buAutoNum type="alphaLcParenR"/>
            </a:pPr>
            <a:r>
              <a:rPr lang="en-AU" dirty="0">
                <a:cs typeface="Arial" panose="020B0604020202020204" pitchFamily="34" charset="0"/>
              </a:rPr>
              <a:t> can be used instead of a full stop</a:t>
            </a:r>
          </a:p>
          <a:p>
            <a:pPr marL="342900" indent="-342900">
              <a:buFont typeface="+mj-lt"/>
              <a:buAutoNum type="alphaLcParenR"/>
            </a:pPr>
            <a:r>
              <a:rPr lang="en-AU" dirty="0">
                <a:cs typeface="Arial" panose="020B0604020202020204" pitchFamily="34" charset="0"/>
              </a:rPr>
              <a:t> All of the above</a:t>
            </a:r>
          </a:p>
          <a:p>
            <a:pPr marL="514350" indent="-514350">
              <a:buFont typeface="+mj-lt"/>
              <a:buAutoNum type="alphaLcParenR"/>
            </a:pPr>
            <a:endParaRPr lang="en-AU" dirty="0"/>
          </a:p>
        </p:txBody>
      </p:sp>
      <p:sp>
        <p:nvSpPr>
          <p:cNvPr id="4" name="Slide Number Placeholder 3">
            <a:extLst>
              <a:ext uri="{FF2B5EF4-FFF2-40B4-BE49-F238E27FC236}">
                <a16:creationId xmlns:a16="http://schemas.microsoft.com/office/drawing/2014/main" id="{EAAF05D7-C197-EB5F-4866-FCB491431B4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r>
              <a:rPr lang="en-AU" dirty="0"/>
              <a:t> </a:t>
            </a:r>
          </a:p>
        </p:txBody>
      </p:sp>
    </p:spTree>
    <p:extLst>
      <p:ext uri="{BB962C8B-B14F-4D97-AF65-F5344CB8AC3E}">
        <p14:creationId xmlns:p14="http://schemas.microsoft.com/office/powerpoint/2010/main" val="21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5281</Words>
  <Application>Microsoft Office PowerPoint</Application>
  <PresentationFormat>Widescreen</PresentationFormat>
  <Paragraphs>347</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Arial,Sans-Serif</vt:lpstr>
      <vt:lpstr>Calibri</vt:lpstr>
      <vt:lpstr>Public Sans Light</vt:lpstr>
      <vt:lpstr>Times New Roman</vt:lpstr>
      <vt:lpstr>NSWG Corporate</vt:lpstr>
      <vt:lpstr>Year 10, Term 2 – Reshaping the world</vt:lpstr>
      <vt:lpstr>Sharing learning intentions and success criteria</vt:lpstr>
      <vt:lpstr>Learning intentions and success criteria (1)</vt:lpstr>
      <vt:lpstr>Connecting learning </vt:lpstr>
      <vt:lpstr>Essential terminology</vt:lpstr>
      <vt:lpstr>Punctuation pre-test (1)</vt:lpstr>
      <vt:lpstr>Punctuation pre-test (2)</vt:lpstr>
      <vt:lpstr>Punctuation pre-test (3)</vt:lpstr>
      <vt:lpstr>Punctuation pre-test (4)</vt:lpstr>
      <vt:lpstr>Punctuation pre-test (5)</vt:lpstr>
      <vt:lpstr>‘I wandered lonely as a cloud’ (1)</vt:lpstr>
      <vt:lpstr>Gradual release of  responsibility</vt:lpstr>
      <vt:lpstr>Commas</vt:lpstr>
      <vt:lpstr>‘I wandered lonely as a cloud’ (2)</vt:lpstr>
      <vt:lpstr>Apostrophe for contraction </vt:lpstr>
      <vt:lpstr>‘I wandered lonely as a cloud’</vt:lpstr>
      <vt:lpstr>Semicolon</vt:lpstr>
      <vt:lpstr>‘I wandered lonely as a cloud’ (3)</vt:lpstr>
      <vt:lpstr>Enjambment </vt:lpstr>
      <vt:lpstr>Applying your understanding (1) </vt:lpstr>
      <vt:lpstr>Applying your understanding (2) </vt:lpstr>
      <vt:lpstr>The effect of punctuation </vt:lpstr>
      <vt:lpstr>Checking for understanding  </vt:lpstr>
      <vt:lpstr>Punctuation post-test (1)</vt:lpstr>
      <vt:lpstr>Punctuation post-test (2)</vt:lpstr>
      <vt:lpstr>Punctuation post-test (3)</vt:lpstr>
      <vt:lpstr>Punctuation post-test (4)</vt:lpstr>
      <vt:lpstr>Punctuation post-test (5)</vt:lpstr>
      <vt:lpstr>Returning to the learning intentions and success criteria</vt:lpstr>
      <vt:lpstr>Learning intentions and success criteria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punctuation for effect in poetry – Phase 2, resource 3</dc:title>
  <dc:subject/>
  <dc:creator>NSW Department of Education</dc:creator>
  <cp:keywords>stage 5, year 10, english, resource</cp:keywords>
  <dcterms:created xsi:type="dcterms:W3CDTF">2024-08-01T22:57:26Z</dcterms:created>
  <dcterms:modified xsi:type="dcterms:W3CDTF">2024-08-01T22:58:23Z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2024-08-01T22:57:36Z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781aadf1-e133-4a36-92d9-87d2ddec99c3</vt:lpwstr>
  </property>
  <property fmtid="{D5CDD505-2E9C-101B-9397-08002B2CF9AE}" pid="8" name="MSIP_Label_b603dfd7-d93a-4381-a340-2995d8282205_ContentBits">
    <vt:lpwstr>0</vt:lpwstr>
  </property>
</Properties>
</file>