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9"/>
  </p:notesMasterIdLst>
  <p:handoutMasterIdLst>
    <p:handoutMasterId r:id="rId50"/>
  </p:handoutMasterIdLst>
  <p:sldIdLst>
    <p:sldId id="269" r:id="rId2"/>
    <p:sldId id="271" r:id="rId3"/>
    <p:sldId id="26336" r:id="rId4"/>
    <p:sldId id="26337" r:id="rId5"/>
    <p:sldId id="370" r:id="rId6"/>
    <p:sldId id="388" r:id="rId7"/>
    <p:sldId id="389" r:id="rId8"/>
    <p:sldId id="391" r:id="rId9"/>
    <p:sldId id="392" r:id="rId10"/>
    <p:sldId id="393" r:id="rId11"/>
    <p:sldId id="26343" r:id="rId12"/>
    <p:sldId id="26338" r:id="rId13"/>
    <p:sldId id="403" r:id="rId14"/>
    <p:sldId id="411" r:id="rId15"/>
    <p:sldId id="26339" r:id="rId16"/>
    <p:sldId id="398" r:id="rId17"/>
    <p:sldId id="400" r:id="rId18"/>
    <p:sldId id="401" r:id="rId19"/>
    <p:sldId id="394" r:id="rId20"/>
    <p:sldId id="396" r:id="rId21"/>
    <p:sldId id="415" r:id="rId22"/>
    <p:sldId id="417" r:id="rId23"/>
    <p:sldId id="26340" r:id="rId24"/>
    <p:sldId id="405" r:id="rId25"/>
    <p:sldId id="414" r:id="rId26"/>
    <p:sldId id="404" r:id="rId27"/>
    <p:sldId id="366" r:id="rId28"/>
    <p:sldId id="437" r:id="rId29"/>
    <p:sldId id="406" r:id="rId30"/>
    <p:sldId id="407" r:id="rId31"/>
    <p:sldId id="409" r:id="rId32"/>
    <p:sldId id="369" r:id="rId33"/>
    <p:sldId id="371" r:id="rId34"/>
    <p:sldId id="372" r:id="rId35"/>
    <p:sldId id="373" r:id="rId36"/>
    <p:sldId id="418" r:id="rId37"/>
    <p:sldId id="419" r:id="rId38"/>
    <p:sldId id="410" r:id="rId39"/>
    <p:sldId id="420" r:id="rId40"/>
    <p:sldId id="421" r:id="rId41"/>
    <p:sldId id="422" r:id="rId42"/>
    <p:sldId id="423" r:id="rId43"/>
    <p:sldId id="424" r:id="rId44"/>
    <p:sldId id="26341" r:id="rId45"/>
    <p:sldId id="26342" r:id="rId46"/>
    <p:sldId id="360" r:id="rId47"/>
    <p:sldId id="26344" r:id="rId48"/>
  </p:sldIdLst>
  <p:sldSz cx="12192000" cy="6858000"/>
  <p:notesSz cx="6858000" cy="9144000"/>
  <p:embeddedFontLst>
    <p:embeddedFont>
      <p:font typeface="Public Sans" panose="020B0604020202020204" charset="0"/>
      <p:regular r:id="rId51"/>
      <p:bold r:id="rId52"/>
      <p:italic r:id="rId53"/>
      <p:boldItalic r:id="rId54"/>
    </p:embeddedFont>
    <p:embeddedFont>
      <p:font typeface="Public Sans Light" panose="020B0604020202020204" charset="0"/>
      <p:regular r:id="rId55"/>
      <p:italic r:id="rId5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35E05-89AE-4F10-A8F3-F6981FED24AE}" v="15" dt="2024-08-01T23:05:21.17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3" autoAdjust="0"/>
    <p:restoredTop sz="96336" autoAdjust="0"/>
  </p:normalViewPr>
  <p:slideViewPr>
    <p:cSldViewPr snapToGrid="0">
      <p:cViewPr varScale="1">
        <p:scale>
          <a:sx n="89" d="100"/>
          <a:sy n="89" d="100"/>
        </p:scale>
        <p:origin x="114" y="312"/>
      </p:cViewPr>
      <p:guideLst>
        <p:guide orient="horz" pos="3816"/>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2/08/2024</a:t>
            </a:fld>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dirty="0">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C6F825C-382E-4C1A-82AB-BCE4AFD21ABE}" type="datetimeFigureOut">
              <a:rPr lang="en-AU" smtClean="0"/>
              <a:pPr/>
              <a:t>2/08/2024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panose="020B0604020202020204" pitchFamily="34" charset="0"/>
        <a:ea typeface="+mn-ea"/>
        <a:cs typeface="+mn-cs"/>
      </a:defRPr>
    </a:lvl1pPr>
    <a:lvl2pPr marL="609585" algn="l" defTabSz="1219170" rtl="0" eaLnBrk="1" latinLnBrk="0" hangingPunct="1">
      <a:defRPr sz="1600" b="0" i="0" kern="1200">
        <a:solidFill>
          <a:schemeClr val="tx1"/>
        </a:solidFill>
        <a:latin typeface="Arial" panose="020B0604020202020204" pitchFamily="34" charset="0"/>
        <a:ea typeface="+mn-ea"/>
        <a:cs typeface="+mn-cs"/>
      </a:defRPr>
    </a:lvl2pPr>
    <a:lvl3pPr marL="1219170" algn="l" defTabSz="1219170" rtl="0" eaLnBrk="1" latinLnBrk="0" hangingPunct="1">
      <a:defRPr sz="1600" b="0" i="0" kern="1200">
        <a:solidFill>
          <a:schemeClr val="tx1"/>
        </a:solidFill>
        <a:latin typeface="Arial" panose="020B0604020202020204" pitchFamily="34" charset="0"/>
        <a:ea typeface="+mn-ea"/>
        <a:cs typeface="+mn-cs"/>
      </a:defRPr>
    </a:lvl3pPr>
    <a:lvl4pPr marL="1828754" algn="l" defTabSz="1219170" rtl="0" eaLnBrk="1" latinLnBrk="0" hangingPunct="1">
      <a:defRPr sz="1600" b="0" i="0" kern="1200">
        <a:solidFill>
          <a:schemeClr val="tx1"/>
        </a:solidFill>
        <a:latin typeface="Arial" panose="020B0604020202020204" pitchFamily="34" charset="0"/>
        <a:ea typeface="+mn-ea"/>
        <a:cs typeface="+mn-cs"/>
      </a:defRPr>
    </a:lvl4pPr>
    <a:lvl5pPr marL="2438339" algn="l" defTabSz="1219170" rtl="0" eaLnBrk="1" latinLnBrk="0" hangingPunct="1">
      <a:defRPr sz="1600" b="0" i="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z.harvard.edu/resources/what-makes-you-say-tha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in this lesson, students will be explicitly taught about using noun groups to improve their academic writing. Explicit teaching is the best way to teach students new or complex concepts or skills such as this as it provides the necessary building blocks for guided and independent practice.</a:t>
            </a:r>
          </a:p>
          <a:p>
            <a:endParaRPr lang="en-US" b="0" dirty="0"/>
          </a:p>
          <a:p>
            <a:r>
              <a:rPr lang="en-US" b="0" dirty="0"/>
              <a:t>The following activities may be used as a pre-cursor to </a:t>
            </a:r>
            <a:r>
              <a:rPr lang="en-US" b="1" dirty="0"/>
              <a:t>Phase 4, activity 2 – exploring politics, freedom and revolution in the Romantic period jigsaw </a:t>
            </a:r>
            <a:r>
              <a:rPr lang="en-US" b="0" dirty="0"/>
              <a:t>to support student understanding. By explicitly teaching students how noun groups are used in a model text, students will be able to apply their new knowledge and skills to guided and independent practice.</a:t>
            </a:r>
          </a:p>
          <a:p>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Student note: </a:t>
            </a:r>
            <a:r>
              <a:rPr lang="en-US" b="0" dirty="0"/>
              <a:t>in this lesson, you will be learning about how to use noun groups to develop your academic writing. In </a:t>
            </a:r>
            <a:r>
              <a:rPr lang="en-AU" sz="1800" dirty="0">
                <a:solidFill>
                  <a:srgbClr val="000000"/>
                </a:solidFill>
                <a:effectLst/>
                <a:highlight>
                  <a:srgbClr val="FFB8C2"/>
                </a:highlight>
                <a:latin typeface="Arial" panose="020B0604020202020204" pitchFamily="34" charset="0"/>
                <a:ea typeface="Calibri" panose="020F0502020204030204" pitchFamily="34" charset="0"/>
              </a:rPr>
              <a:t>Part 2 of your examination, you will be required to write an extended analytical response to Romantic poetry. The following activity will support you to understand how you can use noun groups and elaborated noun groups to strengthen your academic writing voice.</a:t>
            </a:r>
            <a:endParaRPr lang="en-AU" sz="1800" dirty="0">
              <a:effectLst/>
              <a:highlight>
                <a:srgbClr val="FFB8C2"/>
              </a:highligh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25163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students may be unfamiliar with lexical density. This slide provides students with an example of high lexical density. While high lexical density isn’t always ‘better,’ when compared with the previous example, it is much clearer and more concise.</a:t>
            </a:r>
            <a:endParaRPr lang="en-AU" b="1"/>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US" b="1"/>
              <a:t>Student note: </a:t>
            </a:r>
            <a:r>
              <a:rPr lang="en-US" b="0"/>
              <a:t>this slide has an example of high lexical density. Here you can see that lexical words are used to say the same thing as the previous slide in a clearer and more concise way. Using high lexical density in this way can improve your academic writing as it demonstrates knowledge, precision and control.</a:t>
            </a:r>
            <a:endParaRPr lang="en-AU" b="0"/>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5946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students may be unfamiliar with lexical density. This slide provides students with an example of high lexical density. While high lexical density isn’t always ‘better,’ when compared with the previous example, it is much clearer and more concise.</a:t>
            </a:r>
            <a:endParaRPr lang="en-AU" b="1"/>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US" b="1"/>
              <a:t>Student note: </a:t>
            </a:r>
            <a:r>
              <a:rPr lang="en-US" b="0"/>
              <a:t>this slide has an example of high lexical density. Here you can see that lexical words are used to say the same thing as the previous slide in a clearer and more concise way. Using high lexical density in this way can improve your academic writing as it demonstrates knowledge, precision and control.</a:t>
            </a:r>
            <a:endParaRPr lang="en-AU" b="0"/>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90213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 (William 2014).</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To check students’ understanding of the essential terminology for this lesson, allow time for them to complete ‘Definitions of essential terminology – matching activity’ in the </a:t>
            </a:r>
            <a:r>
              <a:rPr lang="en-AU" b="1" dirty="0"/>
              <a:t>Phase 4, activity 1 – using noun groups to develop academic writing </a:t>
            </a:r>
            <a:r>
              <a:rPr lang="en-AU" b="0" dirty="0"/>
              <a:t>in the resource booklet. If not all students have achieved the understanding necessary to progress in the lesson, </a:t>
            </a:r>
            <a:r>
              <a:rPr lang="en-US" dirty="0">
                <a:solidFill>
                  <a:srgbClr val="333333"/>
                </a:solidFill>
                <a:effectLst/>
                <a:highlight>
                  <a:srgbClr val="FFFFFF"/>
                </a:highlight>
              </a:rPr>
              <a:t>additional examples and activities on parts of speech, noun groups and appositives are available in the supplementary slides and can be used here.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a:t>
            </a:r>
            <a:r>
              <a:rPr lang="en-US" b="0" dirty="0"/>
              <a:t> to check for understanding, use an effective questioning strategy such as calling on students (using a no hands up approach) to contribute their answers and then explain their choice using the ‘</a:t>
            </a:r>
            <a:r>
              <a:rPr lang="en-AU" dirty="0">
                <a:hlinkClick r:id="rId3"/>
              </a:rPr>
              <a:t>What Makes You Say That? | Project Zero (harvard.edu)</a:t>
            </a:r>
            <a:r>
              <a:rPr lang="en-US" b="0" dirty="0"/>
              <a:t>’ thinking routine. </a:t>
            </a:r>
            <a:r>
              <a:rPr lang="en-AU" b="0" dirty="0"/>
              <a:t>If further examples or clarification is needed, provide these before progressing.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Answers: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Noun</a:t>
            </a:r>
            <a:r>
              <a:rPr lang="en-AU" b="0" dirty="0"/>
              <a:t> – Poetry, nature, William Wordsworth</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Noun group </a:t>
            </a:r>
            <a:r>
              <a:rPr lang="en-AU" b="0" dirty="0"/>
              <a:t>– Brilliant female poets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Appositive </a:t>
            </a:r>
            <a:r>
              <a:rPr lang="en-AU" b="0" dirty="0"/>
              <a:t>– </a:t>
            </a:r>
            <a:r>
              <a:rPr lang="en-AU" sz="1800" dirty="0">
                <a:effectLst/>
                <a:latin typeface="Arial" panose="020B0604020202020204" pitchFamily="34" charset="0"/>
                <a:ea typeface="Calibri" panose="020F0502020204030204" pitchFamily="34" charset="0"/>
              </a:rPr>
              <a:t>Artist and poet, William Blake believed that people should ‘make your own rules or be a slave to another man’s’.</a:t>
            </a:r>
            <a:r>
              <a:rPr lang="en-AU" b="0" dirty="0"/>
              <a:t> </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Low lexical density </a:t>
            </a:r>
            <a:r>
              <a:rPr lang="en-AU" b="0" dirty="0"/>
              <a:t>– </a:t>
            </a:r>
            <a:r>
              <a:rPr lang="en-AU" sz="1800" b="0" dirty="0">
                <a:solidFill>
                  <a:srgbClr val="FFFFFF"/>
                </a:solidFill>
                <a:effectLst/>
                <a:highlight>
                  <a:srgbClr val="002664"/>
                </a:highlight>
                <a:latin typeface="Arial" panose="020B0604020202020204" pitchFamily="34" charset="0"/>
                <a:ea typeface="Calibri" panose="020F0502020204030204" pitchFamily="34" charset="0"/>
              </a:rPr>
              <a:t>In the world of Romantic poetry, the great poets of the time were concerned with the emotions of love, passion and longing.</a:t>
            </a: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High lexical density </a:t>
            </a:r>
            <a:r>
              <a:rPr lang="en-AU" b="0" dirty="0"/>
              <a:t>– </a:t>
            </a:r>
            <a:r>
              <a:rPr lang="en-AU" sz="1600" dirty="0">
                <a:effectLst/>
                <a:latin typeface="Arial" panose="020B0604020202020204" pitchFamily="34" charset="0"/>
                <a:ea typeface="Calibri" panose="020F0502020204030204" pitchFamily="34" charset="0"/>
              </a:rPr>
              <a:t>Romantic poets were concerned with the emotions of love, passion and longing. They conveyed heartfelt sentiments, aspirations and imagination.</a:t>
            </a:r>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Student note: </a:t>
            </a:r>
            <a:r>
              <a:rPr lang="en-US" b="0" dirty="0"/>
              <a:t>complete the Essential terminology matching activity in </a:t>
            </a:r>
            <a:r>
              <a:rPr lang="en-AU" sz="1800" b="1" dirty="0">
                <a:solidFill>
                  <a:srgbClr val="002664"/>
                </a:solidFill>
                <a:effectLst/>
                <a:latin typeface="Arial" panose="020B0604020202020204" pitchFamily="34" charset="0"/>
                <a:ea typeface="Yu Gothic Light" panose="020B0300000000000000" pitchFamily="34" charset="-128"/>
              </a:rPr>
              <a:t>Phase 4, activity 1 – using noun groups to develop academic writing </a:t>
            </a:r>
            <a:r>
              <a:rPr lang="en-AU" sz="1800" b="0" dirty="0">
                <a:solidFill>
                  <a:srgbClr val="002664"/>
                </a:solidFill>
                <a:effectLst/>
                <a:latin typeface="Arial" panose="020B0604020202020204" pitchFamily="34" charset="0"/>
                <a:ea typeface="Yu Gothic Light" panose="020B0300000000000000" pitchFamily="34" charset="-128"/>
              </a:rPr>
              <a:t>in your resource booklet. You may be called on to explain your answers by completing the ‘What makes you say that’ thinking routine. </a:t>
            </a:r>
            <a:endParaRPr lang="en-AU" sz="1800" b="1" dirty="0">
              <a:solidFill>
                <a:srgbClr val="002664"/>
              </a:solidFill>
              <a:effectLst/>
              <a:latin typeface="Arial" panose="020B0604020202020204" pitchFamily="34" charset="0"/>
              <a:ea typeface="Yu Gothic Light" panose="020B0300000000000000" pitchFamily="34" charset="-128"/>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77113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FF0000"/>
                </a:solidFill>
              </a:rPr>
              <a:t>Teacher note: </a:t>
            </a:r>
            <a:r>
              <a:rPr lang="en-US" b="0" i="0">
                <a:solidFill>
                  <a:srgbClr val="FF0000"/>
                </a:solidFill>
              </a:rPr>
              <a:t>this slide contains the answers to the previous activity, with the noun groups highlighted in bold. </a:t>
            </a:r>
            <a:r>
              <a:rPr lang="en-AU" b="0"/>
              <a:t>You may use this for your own reference or to discuss with your students.</a:t>
            </a:r>
            <a:r>
              <a:rPr lang="en-AU" b="1" i="0">
                <a:solidFill>
                  <a:srgbClr val="FF0000"/>
                </a:solidFill>
              </a:rPr>
              <a:t> </a:t>
            </a:r>
            <a:r>
              <a:rPr lang="en-AU" b="0" i="0">
                <a:solidFill>
                  <a:srgbClr val="FF0000"/>
                </a:solidFill>
              </a:rPr>
              <a:t>You will need to right-click and ‘unhide’ the slide if you intend to show it to your class.</a:t>
            </a:r>
            <a:endParaRPr lang="en-AU" b="1" i="0">
              <a:solidFill>
                <a:srgbClr val="FF0000"/>
              </a:solidFil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822481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Teacher note: 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0000"/>
                </a:solidFill>
              </a:rPr>
              <a:t>Teacher note: </a:t>
            </a:r>
            <a:r>
              <a:rPr lang="en-US" b="0" i="0" dirty="0">
                <a:solidFill>
                  <a:srgbClr val="FF0000"/>
                </a:solidFill>
              </a:rPr>
              <a:t>the following activity is designed to further support students’ understanding of</a:t>
            </a:r>
            <a:r>
              <a:rPr lang="en-AU" b="0" dirty="0"/>
              <a:t> appositives. Where it is identified that students require further activation of prior knowledge, revisit the definition of appositives and complete the following activity on Romantic poetry, moving backwards and forwards in the gradual release model as required. Alternatively, this slide could be used as an additional check for understanding activity. </a:t>
            </a:r>
          </a:p>
          <a:p>
            <a:endParaRPr lang="en-AU" b="0" i="0" dirty="0">
              <a:solidFill>
                <a:srgbClr val="FF0000"/>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The answer to this question is b</a:t>
            </a:r>
            <a:r>
              <a:rPr lang="en-AU" b="0" dirty="0"/>
              <a:t>. </a:t>
            </a:r>
            <a:r>
              <a:rPr lang="en-AU" sz="1600" dirty="0">
                <a:effectLst/>
                <a:latin typeface="Arial" panose="020B0604020202020204" pitchFamily="34" charset="0"/>
                <a:ea typeface="Calibri" panose="020F0502020204030204" pitchFamily="34" charset="0"/>
              </a:rPr>
              <a:t>William Wordsworth, </a:t>
            </a:r>
            <a:r>
              <a:rPr lang="en-AU" sz="1600" b="1" dirty="0">
                <a:effectLst/>
                <a:latin typeface="Arial" panose="020B0604020202020204" pitchFamily="34" charset="0"/>
                <a:ea typeface="Calibri" panose="020F0502020204030204" pitchFamily="34" charset="0"/>
              </a:rPr>
              <a:t>a renowned Romantic poet</a:t>
            </a:r>
            <a:r>
              <a:rPr lang="en-AU" sz="1600" dirty="0">
                <a:effectLst/>
                <a:latin typeface="Arial" panose="020B0604020202020204" pitchFamily="34" charset="0"/>
                <a:ea typeface="Calibri" panose="020F0502020204030204" pitchFamily="34" charset="0"/>
              </a:rPr>
              <a:t>, is best known for his poem, ‘I Wandered Lonely as a Cloud.’</a:t>
            </a:r>
            <a:r>
              <a:rPr lang="en-AU" sz="1600" b="0" dirty="0">
                <a:effectLst/>
                <a:latin typeface="Arial" panose="020B0604020202020204" pitchFamily="34" charset="0"/>
                <a:ea typeface="Calibri" panose="020F0502020204030204" pitchFamily="34" charset="0"/>
              </a:rPr>
              <a:t> Discuss this with your class, nothing that the appositive adds description to the proper noun, William Wordsworth and is situated directly next to it in the sentence. The sentence still makes sense if the appositive is removed.</a:t>
            </a:r>
            <a:endParaRPr lang="en-AU" b="0" dirty="0"/>
          </a:p>
          <a:p>
            <a:endParaRPr lang="en-AU" b="0" dirty="0"/>
          </a:p>
          <a:p>
            <a:r>
              <a:rPr lang="en-AU" b="1" dirty="0"/>
              <a:t>Student note: </a:t>
            </a:r>
            <a:r>
              <a:rPr lang="en-AU" b="0" dirty="0"/>
              <a:t>can you identify the appositive in this sentence? Firstly, look for the nouns, then examine the words or phrases that are grouped with them to add detail, specificity or description.</a:t>
            </a:r>
            <a:endParaRPr lang="en-AU" b="1" dirty="0"/>
          </a:p>
          <a:p>
            <a:endParaRPr lang="en-AU" b="0" i="0" dirty="0">
              <a:solidFill>
                <a:srgbClr val="FF0000"/>
              </a:solidFil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4020022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0000"/>
                </a:solidFill>
              </a:rPr>
              <a:t>Teacher note: </a:t>
            </a:r>
            <a:r>
              <a:rPr lang="en-US" b="0" i="0" dirty="0">
                <a:solidFill>
                  <a:srgbClr val="FF0000"/>
                </a:solidFill>
              </a:rPr>
              <a:t>this activity is designed to further support students’ understanding of</a:t>
            </a:r>
            <a:r>
              <a:rPr lang="en-AU" b="0" dirty="0"/>
              <a:t> appositives. Where it is identified that students require further activation of prior knowledge, revisit the definition of appositives and complete this activity on Romantic poetry, moving backwards and forwards in the gradual release model as required. </a:t>
            </a:r>
            <a:endParaRPr lang="en-AU" b="0" i="0" dirty="0">
              <a:solidFill>
                <a:srgbClr val="FF0000"/>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The answers to this activity are provided on the following slide. </a:t>
            </a:r>
            <a:r>
              <a:rPr lang="en-AU" b="0" i="0" dirty="0">
                <a:solidFill>
                  <a:srgbClr val="FF0000"/>
                </a:solidFill>
              </a:rPr>
              <a:t>You will need to right-click and ‘unhide’ the answer slide (slide 18) if you intend to show this slide to your class.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r>
              <a:rPr lang="en-AU" b="1" dirty="0"/>
              <a:t>Student note: </a:t>
            </a:r>
            <a:r>
              <a:rPr lang="en-AU" b="0" dirty="0"/>
              <a:t>can you identify the appositive in these sentences? Firstly, look for the nouns, then examine the words or phrases that are grouped with them to add detail, specificity or description.</a:t>
            </a:r>
            <a:endParaRPr lang="en-AU" b="1" dirty="0"/>
          </a:p>
          <a:p>
            <a:endParaRPr lang="en-AU" b="0" i="0" dirty="0">
              <a:solidFill>
                <a:srgbClr val="FF0000"/>
              </a:solidFil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318371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0000"/>
                </a:solidFill>
              </a:rPr>
              <a:t>Teacher note: </a:t>
            </a:r>
            <a:r>
              <a:rPr lang="en-US" b="0" i="0" dirty="0">
                <a:solidFill>
                  <a:srgbClr val="FF0000"/>
                </a:solidFill>
              </a:rPr>
              <a:t>this slide contains the answers to the previous activity, with the appositives highlighted in bold. </a:t>
            </a:r>
            <a:r>
              <a:rPr lang="en-AU" b="0" dirty="0"/>
              <a:t>You may use this for your own reference or to discuss with your students.</a:t>
            </a:r>
            <a:r>
              <a:rPr lang="en-AU" b="1" i="0" dirty="0">
                <a:solidFill>
                  <a:srgbClr val="FF0000"/>
                </a:solidFill>
              </a:rPr>
              <a:t> </a:t>
            </a:r>
            <a:r>
              <a:rPr lang="en-AU" b="0" i="0" dirty="0">
                <a:solidFill>
                  <a:srgbClr val="FF0000"/>
                </a:solidFill>
              </a:rPr>
              <a:t>You will need to right-click and ‘unhide’ the slide if you intend to show it to your class.</a:t>
            </a:r>
          </a:p>
          <a:p>
            <a:endParaRPr lang="en-AU" b="0" i="0" dirty="0">
              <a:solidFill>
                <a:srgbClr val="FF0000"/>
              </a:solidFill>
            </a:endParaRPr>
          </a:p>
          <a:p>
            <a:r>
              <a:rPr lang="en-AU" b="1" i="0" dirty="0">
                <a:solidFill>
                  <a:srgbClr val="FF0000"/>
                </a:solidFill>
              </a:rPr>
              <a:t>Student note: </a:t>
            </a:r>
            <a:r>
              <a:rPr lang="en-AU" b="0" i="0" dirty="0">
                <a:solidFill>
                  <a:srgbClr val="FF0000"/>
                </a:solidFill>
              </a:rPr>
              <a:t>When the appositive is removed or substituted with the noun, the sentence still makes sense.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550076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0000"/>
                </a:solidFill>
              </a:rPr>
              <a:t>Teacher note: </a:t>
            </a:r>
            <a:r>
              <a:rPr lang="en-US" b="0" i="0" dirty="0">
                <a:solidFill>
                  <a:srgbClr val="FF0000"/>
                </a:solidFill>
              </a:rPr>
              <a:t>this slide contains an activity which requires students to identify the noun groups within a paragraph </a:t>
            </a:r>
            <a:r>
              <a:rPr lang="en-AU" b="0" dirty="0"/>
              <a:t>from </a:t>
            </a:r>
            <a:r>
              <a:rPr lang="en-AU" b="1" dirty="0"/>
              <a:t>Phase 3, activity 7 – common sound devices in ‘I wandered lonely as a cloud’. </a:t>
            </a:r>
            <a:r>
              <a:rPr lang="en-US" b="0" i="0" dirty="0">
                <a:solidFill>
                  <a:srgbClr val="FF0000"/>
                </a:solidFill>
              </a:rPr>
              <a:t>Depending on students’ prior knowledge, </a:t>
            </a:r>
            <a:r>
              <a:rPr lang="en-US" sz="1600" kern="1200" dirty="0">
                <a:solidFill>
                  <a:srgbClr val="000000"/>
                </a:solidFill>
                <a:effectLst/>
                <a:ea typeface="+mn-ea"/>
                <a:cs typeface="+mn-cs"/>
              </a:rPr>
              <a:t>move between stages of the model of gradual release of responsibility, firstly demonstrating how to identify these noun groups with the class, noting the effect they have on the text, before moving into guided and independent practice. </a:t>
            </a:r>
          </a:p>
          <a:p>
            <a:r>
              <a:rPr lang="en-US" sz="1600" kern="1200" dirty="0">
                <a:solidFill>
                  <a:srgbClr val="000000"/>
                </a:solidFill>
                <a:effectLst/>
                <a:ea typeface="+mn-ea"/>
                <a:cs typeface="+mn-cs"/>
              </a:rPr>
              <a:t>Highlight that these noun groups add clarity, description, detail and specificity which makes the text more concise and ‘academic’ in register. The extract has been provided for students to complete this activity in Phase 4, activity 1 – using noun groups to develop academic writing in the resource booklet.</a:t>
            </a:r>
          </a:p>
          <a:p>
            <a:endParaRPr lang="en-US" b="0" i="0" dirty="0">
              <a:solidFill>
                <a:srgbClr val="FF0000"/>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Student note: </a:t>
            </a:r>
            <a:r>
              <a:rPr lang="en-AU" b="0" dirty="0"/>
              <a:t>you may recognise some of this paragraph from </a:t>
            </a:r>
            <a:r>
              <a:rPr lang="en-AU" b="1" dirty="0"/>
              <a:t>Phase 3, activity 7 – common sound devices in ‘I wandered lonely as a cloud’. </a:t>
            </a:r>
            <a:r>
              <a:rPr lang="en-AU" b="0" dirty="0"/>
              <a:t>Can you identify the noun groups in the text? Firstly, look for the nouns, then examine the words or phrases that are grouped with them to add detail, specificity or description.</a:t>
            </a:r>
            <a:endParaRPr lang="en-AU" b="1" dirty="0"/>
          </a:p>
          <a:p>
            <a:endParaRPr lang="en-AU" b="0" i="0" dirty="0">
              <a:solidFill>
                <a:srgbClr val="FF0000"/>
              </a:solidFil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95101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Teacher note: 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2024a). The sample success </a:t>
            </a:r>
            <a:r>
              <a:rPr lang="en-AU" dirty="0">
                <a:solidFill>
                  <a:srgbClr val="333333"/>
                </a:solidFill>
                <a:effectLst/>
                <a:highlight>
                  <a:srgbClr val="FFFFFF"/>
                </a:highlight>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solidFill>
                  <a:srgbClr val="333333"/>
                </a:solidFill>
                <a:effectLst/>
                <a:highlight>
                  <a:srgbClr val="FFFFFF"/>
                </a:highlight>
              </a:rPr>
              <a:t>Student note: before we begin today’s lesson, it is important that we understand what we are going to be learning. The learning intention for the lesson is listed on the next slide.</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solidFill>
                <a:srgbClr val="333333"/>
              </a:solidFill>
              <a:effectLst/>
              <a:highlight>
                <a:srgbClr val="FFFFFF"/>
              </a:highlight>
            </a:endParaRPr>
          </a:p>
          <a:p>
            <a:endParaRPr lang="en-AU" dirty="0">
              <a:solidFill>
                <a:srgbClr val="333333"/>
              </a:solidFill>
              <a:highlight>
                <a:srgbClr val="FFFFFF"/>
              </a:highligh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0000"/>
                </a:solidFill>
              </a:rPr>
              <a:t>Teacher note: </a:t>
            </a:r>
            <a:r>
              <a:rPr lang="en-US" b="0" i="0" dirty="0">
                <a:solidFill>
                  <a:srgbClr val="FF0000"/>
                </a:solidFill>
              </a:rPr>
              <a:t>this slide contains the answers to the previous activity, with the noun groups highlighted in bold. </a:t>
            </a:r>
            <a:r>
              <a:rPr lang="en-AU" b="0" dirty="0"/>
              <a:t>You may use this for your own reference or to discuss with your students.</a:t>
            </a:r>
            <a:r>
              <a:rPr lang="en-AU" b="1" i="0" dirty="0">
                <a:solidFill>
                  <a:srgbClr val="FF0000"/>
                </a:solidFill>
              </a:rPr>
              <a:t> </a:t>
            </a:r>
            <a:r>
              <a:rPr lang="en-AU" b="0" i="0" dirty="0">
                <a:solidFill>
                  <a:srgbClr val="FF0000"/>
                </a:solidFill>
              </a:rPr>
              <a:t>You will need to right-click and ‘unhide’ the slide if you intend to show it to your class.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4146845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0000"/>
                </a:solidFill>
              </a:rPr>
              <a:t>Teacher note: </a:t>
            </a:r>
            <a:r>
              <a:rPr lang="en-US" b="0" i="0" dirty="0">
                <a:solidFill>
                  <a:srgbClr val="FF0000"/>
                </a:solidFill>
              </a:rPr>
              <a:t>this slide contains an activity which requires students to identify the noun groups and identify the noun groups that convey interpretation and understanding </a:t>
            </a:r>
            <a:r>
              <a:rPr lang="en-AU" b="0" dirty="0"/>
              <a:t>from </a:t>
            </a:r>
            <a:r>
              <a:rPr lang="en-AU" sz="1600" b="1" dirty="0">
                <a:effectLst/>
                <a:latin typeface="Arial" panose="020B0604020202020204" pitchFamily="34" charset="0"/>
                <a:ea typeface="Calibri" panose="020F0502020204030204" pitchFamily="34" charset="0"/>
              </a:rPr>
              <a:t>Phase 3, activity 11 – model response</a:t>
            </a:r>
            <a:r>
              <a:rPr lang="en-US" b="0" i="0" dirty="0">
                <a:solidFill>
                  <a:srgbClr val="FF0000"/>
                </a:solidFill>
              </a:rPr>
              <a:t>. Depending on students’ prior knowledge, </a:t>
            </a:r>
            <a:r>
              <a:rPr lang="en-US" sz="1600" kern="1200" dirty="0">
                <a:solidFill>
                  <a:srgbClr val="000000"/>
                </a:solidFill>
                <a:effectLst/>
                <a:ea typeface="+mn-ea"/>
                <a:cs typeface="+mn-cs"/>
              </a:rPr>
              <a:t>move between stages of the model of gradual release of responsibility, firstly demonstrating how to identify these noun groups with the class, noting the effect they have on the text, before moving into guided and independent practice. Highlight that these noun groups add clarity, description, detail and specificity which makes the text more concise and ‘academic’ in register. Space has been provided for students to complete this activity in Phase 4, activity 1 – using noun groups to develop academic writing in the resource booklet.</a:t>
            </a:r>
          </a:p>
          <a:p>
            <a:endParaRPr lang="en-US" b="0" i="0" dirty="0">
              <a:solidFill>
                <a:srgbClr val="FF0000"/>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Student note: </a:t>
            </a:r>
            <a:r>
              <a:rPr lang="en-AU" b="0" dirty="0"/>
              <a:t>you may recognise some of this paragraph from </a:t>
            </a:r>
            <a:r>
              <a:rPr lang="en-AU" sz="1800" b="1" dirty="0">
                <a:effectLst/>
                <a:latin typeface="Arial" panose="020B0604020202020204" pitchFamily="34" charset="0"/>
                <a:ea typeface="Calibri" panose="020F0502020204030204" pitchFamily="34" charset="0"/>
              </a:rPr>
              <a:t>Phase 3, activity 11 – model response. </a:t>
            </a:r>
            <a:r>
              <a:rPr lang="en-AU" b="0" dirty="0"/>
              <a:t>Can you identify the noun groups in the text? Firstly, look for the nouns, then examine the words or phrases that are grouped with them to add detail, specificity or description. </a:t>
            </a:r>
            <a:r>
              <a:rPr lang="en-AU" sz="1800" dirty="0">
                <a:effectLst/>
                <a:latin typeface="Arial" panose="020B0604020202020204" pitchFamily="34" charset="0"/>
                <a:ea typeface="Calibri" panose="020F0502020204030204" pitchFamily="34" charset="0"/>
              </a:rPr>
              <a:t>Underline the noun groups that convey an interpretation and understanding of the poem and Romantic poetry generally.</a:t>
            </a:r>
            <a:endParaRPr lang="en-AU" b="1" dirty="0"/>
          </a:p>
          <a:p>
            <a:endParaRPr lang="en-AU" b="0" i="0" dirty="0">
              <a:solidFill>
                <a:srgbClr val="FF0000"/>
              </a:solidFil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596171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FF0000"/>
                </a:solidFill>
              </a:rPr>
              <a:t>Teacher note: </a:t>
            </a:r>
            <a:r>
              <a:rPr lang="en-US" b="0" i="0">
                <a:solidFill>
                  <a:srgbClr val="FF0000"/>
                </a:solidFill>
              </a:rPr>
              <a:t>this slide contains the answers to the previous activity, with the noun groups highlighted in bold. </a:t>
            </a:r>
            <a:r>
              <a:rPr lang="en-AU" b="0"/>
              <a:t>You may use this for your own reference or to discuss with your students.</a:t>
            </a:r>
            <a:r>
              <a:rPr lang="en-AU" b="1" i="0">
                <a:solidFill>
                  <a:srgbClr val="FF0000"/>
                </a:solidFill>
              </a:rPr>
              <a:t> </a:t>
            </a:r>
            <a:r>
              <a:rPr lang="en-AU" b="0" i="0">
                <a:solidFill>
                  <a:srgbClr val="FF0000"/>
                </a:solidFill>
              </a:rPr>
              <a:t>You will need to right-click and ‘unhide’ the slide if you intend to show it to your class.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076350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 (Wiliam 2014).</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use this checking for understanding activity to identify if there are gaps in students’ understanding. Where required, spend more time modelling and working with students on this paragraph. Highlight the noun groups in this part of the extract for students and lead a discussion about the extra information that the noun groups provide.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Student note: </a:t>
            </a:r>
            <a:r>
              <a:rPr lang="en-AU" b="0" dirty="0"/>
              <a:t>there is more than one noun group in the extract on screen. Can you identify one or more? Which of the noun groups convey an interpretation of the poetry?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261655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FF0000"/>
                </a:solidFill>
              </a:rPr>
              <a:t>Teacher note: </a:t>
            </a:r>
            <a:r>
              <a:rPr lang="en-US" b="0" i="0">
                <a:solidFill>
                  <a:srgbClr val="FF0000"/>
                </a:solidFill>
              </a:rPr>
              <a:t>this slide contains the answers to the previous activity, with the noun groups highlighted in bold. </a:t>
            </a:r>
            <a:r>
              <a:rPr lang="en-AU" b="0"/>
              <a:t>You may use this for your own reference or to discuss with your students.</a:t>
            </a:r>
            <a:r>
              <a:rPr lang="en-AU" b="1" i="0">
                <a:solidFill>
                  <a:srgbClr val="FF0000"/>
                </a:solidFill>
              </a:rPr>
              <a:t> </a:t>
            </a:r>
            <a:r>
              <a:rPr lang="en-AU" b="0" i="0">
                <a:solidFill>
                  <a:srgbClr val="FF0000"/>
                </a:solidFill>
              </a:rPr>
              <a:t>You will need to right-click and ‘unhide’ the slide if you intend to show it to your class.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3496015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in the ‘I do’ phase of the activity, highlight the noun groups in this part of the extract for students. Lead a discussion about the extra information that the noun groups provide. Check for understanding by asking students to write on their whiteboards which of the noun groups convey an interpretation and understanding of the poem and Romantic poetry generally (</a:t>
            </a:r>
            <a:r>
              <a:rPr lang="en-AU" b="1" dirty="0"/>
              <a:t>answer: </a:t>
            </a:r>
            <a:r>
              <a:rPr lang="en-AU" b="0" dirty="0"/>
              <a:t>b, c, e, 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If checking for understanding indicates that students can move to the ‘we do’ or ‘you do’ stage, they should complete the ‘Identifying noun groups that convey interpretation and understanding of a text’ activity </a:t>
            </a:r>
            <a:r>
              <a:rPr lang="en-US" sz="1600" kern="1200" dirty="0">
                <a:solidFill>
                  <a:srgbClr val="000000"/>
                </a:solidFill>
                <a:effectLst/>
                <a:ea typeface="+mn-ea"/>
                <a:cs typeface="+mn-cs"/>
              </a:rPr>
              <a:t>in Phase 4, activity 1 – using noun groups to develop academic writing in the resource booklet.</a:t>
            </a:r>
            <a:r>
              <a:rPr lang="en-AU" b="0" dirty="0"/>
              <a:t> If checking for understanding indicates that there are some gaps in understanding, spend more time modelling and working with students on this paragraph. </a:t>
            </a:r>
          </a:p>
          <a:p>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Student note: </a:t>
            </a:r>
            <a:r>
              <a:rPr lang="en-AU" b="0" dirty="0"/>
              <a:t>on this slide, the noun groups are highlighted in bold. Which of these noun groups convey an interpretation of the poetry?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3029301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509357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once students have revised sentence-level grammar, including noun groups and appositives, they will learn how to apply this knowledge in their own academic writing. This will assist them to prepare for their formal examination for this unit.</a:t>
            </a:r>
          </a:p>
          <a:p>
            <a:endParaRPr lang="en-AU" b="0" dirty="0"/>
          </a:p>
          <a:p>
            <a:r>
              <a:rPr lang="en-AU" b="0" dirty="0"/>
              <a:t>The following activities should be completed in conjunction with </a:t>
            </a:r>
            <a:r>
              <a:rPr lang="en-US" b="1" dirty="0"/>
              <a:t>Phase 4, activity 1 – using noun groups to develop academic writing.</a:t>
            </a:r>
            <a:endParaRPr lang="en-AU" b="1" dirty="0"/>
          </a:p>
          <a:p>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3232515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US" b="0" dirty="0"/>
              <a:t>this </a:t>
            </a:r>
            <a:r>
              <a:rPr lang="en-AU" b="0" dirty="0"/>
              <a:t>should be completed in conjunction with </a:t>
            </a:r>
            <a:r>
              <a:rPr lang="en-US" b="1" dirty="0"/>
              <a:t>Phase 4, activity 1 – using noun groups to develop academic writing.</a:t>
            </a:r>
            <a:r>
              <a:rPr lang="en-US" sz="1600" kern="1200" dirty="0">
                <a:solidFill>
                  <a:srgbClr val="000000"/>
                </a:solidFill>
                <a:effectLst/>
                <a:ea typeface="+mn-ea"/>
                <a:cs typeface="+mn-cs"/>
              </a:rPr>
              <a:t> The example on the left-hand side of the screen does not use elaborated noun groups, while the elaborated noun groups in the example on the right are highlighted in bold. The following slides demonstrate the gradual release of responsibility. It is important to remember that this process is non-linear. When you check for understanding, you may find that you need to spend more time in the modelling phase of the process, for example. It may be necessary to move between the modelled examples and guided practice several times before students are ready for independent practice.  When modelling, firstly demonstrate how to unpack these noun groups with the class, noting the effect they have on the text, before moving into guided and independent practice on the following slides. </a:t>
            </a:r>
          </a:p>
          <a:p>
            <a:endParaRPr lang="en-US" sz="1600" kern="1200" dirty="0">
              <a:solidFill>
                <a:srgbClr val="000000"/>
              </a:solidFill>
              <a:effectLst/>
              <a:ea typeface="+mn-ea"/>
              <a:cs typeface="+mn-cs"/>
            </a:endParaRPr>
          </a:p>
          <a:p>
            <a:r>
              <a:rPr lang="en-US" sz="1600" kern="1200" dirty="0">
                <a:solidFill>
                  <a:srgbClr val="000000"/>
                </a:solidFill>
                <a:effectLst/>
                <a:ea typeface="+mn-ea"/>
                <a:cs typeface="+mn-cs"/>
              </a:rPr>
              <a:t>Highlight that these noun groups add clarity, description, detail and specificity which makes the text more concise and ‘academic’ in register. Students should be able to identify that the example on the right is more polished, detailed and ‘academic’ in register.</a:t>
            </a:r>
          </a:p>
          <a:p>
            <a:endParaRPr lang="en-US" sz="1600" kern="1200" dirty="0">
              <a:solidFill>
                <a:srgbClr val="000000"/>
              </a:solidFill>
              <a:effectLst/>
              <a:ea typeface="+mn-ea"/>
              <a:cs typeface="+mn-cs"/>
            </a:endParaRPr>
          </a:p>
          <a:p>
            <a:r>
              <a:rPr lang="en-AU" b="1" dirty="0"/>
              <a:t>Student note: </a:t>
            </a:r>
            <a:r>
              <a:rPr lang="en-AU" b="0" dirty="0"/>
              <a:t>on screen, you will see 2 different ways of writing the same sentence. One contains elaborated noun groups, the other does not. Which one sounds ‘better’?  The use of noun groups in the second example makes the text more polished, detailed and ‘academic’ in register, as noun groups are used to add clarity, description, detail and specificity to a text.</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2026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 </a:t>
            </a:r>
            <a:r>
              <a:rPr lang="en-AU" b="0" dirty="0"/>
              <a:t>clarify what students are learning and why. </a:t>
            </a:r>
            <a:endParaRPr lang="en-AU" dirty="0"/>
          </a:p>
          <a:p>
            <a:pPr marL="171450" indent="-171450">
              <a:buFont typeface="Public Sans"/>
              <a:buChar char="•"/>
            </a:pPr>
            <a:r>
              <a:rPr lang="en-AU" dirty="0"/>
              <a:t>Learning intentions and success are best co-constructed with students. Adapt the learning intention as required and add matching success criteria.</a:t>
            </a:r>
          </a:p>
          <a:p>
            <a:pPr marL="171450" indent="-171450">
              <a:buFont typeface="Public Sans"/>
              <a:buChar char="•"/>
            </a:pPr>
            <a:r>
              <a:rPr lang="en-AU" dirty="0"/>
              <a:t>LISC is not necessarily presented at the beginning of the lesson. Teacher needs to consider most effectual time to introduce them.</a:t>
            </a:r>
          </a:p>
          <a:p>
            <a:pPr marL="171450" indent="-171450">
              <a:buFont typeface="Public Sans"/>
              <a:buChar char="•"/>
            </a:pPr>
            <a:r>
              <a:rPr lang="en-AU" dirty="0"/>
              <a:t>LISC should be revisited during the lesson to support students' evaluation of their learning.</a:t>
            </a:r>
          </a:p>
          <a:p>
            <a:pPr marL="171450" indent="-171450">
              <a:buFont typeface="Public Sans"/>
              <a:buChar char="•"/>
            </a:pPr>
            <a:r>
              <a:rPr lang="en-AU" b="0" dirty="0"/>
              <a:t>Success criteria should be communicated to students, so they understand what it looks like to achieve the learning intention. The success criteria breaks the learning intention into smaller, more manageable actions and show students what they must be able to do, say, make, create or perform to demonstrate their learning. </a:t>
            </a:r>
          </a:p>
          <a:p>
            <a:pPr marL="171450" indent="-171450">
              <a:buFont typeface="Public Sans"/>
              <a:buChar char="•"/>
            </a:pPr>
            <a:r>
              <a:rPr lang="en-AU" b="0" dirty="0"/>
              <a:t>Students may achieve this at different 'levels' depending on the starting point of different students. The suggested success criteria below have been differentiated – not all students will be able to demonstrate success in each of the criteria, however, all students should be able to experience success. It is not necessary to explain this differentiation to students. Depending on the needs of your students, you may choose to remove one or more of the success criteria. For example, if you know that your students will require high levels of support, you may choose to remove the final success criteria. Conversely, if you know that your students can already identify noun groups in a model text, there is no need to include the first success criteria. </a:t>
            </a:r>
            <a:endParaRPr lang="en-AU" dirty="0"/>
          </a:p>
          <a:p>
            <a:pPr marL="0" indent="0">
              <a:buFont typeface="Public Sans"/>
              <a:buNone/>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Review the success criteria with the class. You may need to revisit these as you progress through the lesson sequence. It is recommended that success criteria be created collaboratively with students to suit individual classes.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342900" indent="-342900">
              <a:buFont typeface="Arial" panose="020B0604020202020204" pitchFamily="34" charset="0"/>
              <a:buChar char="•"/>
            </a:pPr>
            <a:r>
              <a:rPr lang="en-AU" dirty="0"/>
              <a:t>identify noun groups in a model text</a:t>
            </a:r>
          </a:p>
          <a:p>
            <a:pPr marL="342900" indent="-342900">
              <a:buFont typeface="Arial" panose="020B0604020202020204" pitchFamily="34" charset="0"/>
              <a:buChar char="•"/>
            </a:pPr>
            <a:r>
              <a:rPr lang="en-AU" dirty="0"/>
              <a:t>identify noun groups that convey interpretation and understanding of a text</a:t>
            </a:r>
          </a:p>
          <a:p>
            <a:pPr marL="342900" indent="-342900">
              <a:buFont typeface="Arial" panose="020B0604020202020204" pitchFamily="34" charset="0"/>
              <a:buChar char="•"/>
            </a:pPr>
            <a:r>
              <a:rPr lang="en-AU" dirty="0"/>
              <a:t>use noun groups to convey interpretation of a text in my own writing</a:t>
            </a:r>
          </a:p>
          <a:p>
            <a:pPr marL="342900" indent="-342900">
              <a:buFont typeface="Arial" panose="020B0604020202020204" pitchFamily="34" charset="0"/>
              <a:buChar char="•"/>
            </a:pPr>
            <a:r>
              <a:rPr lang="en-AU" dirty="0"/>
              <a:t>compose a response to a text maintaining subject-verb agreement.</a:t>
            </a:r>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a:t>
            </a:r>
            <a:r>
              <a:rPr lang="en-AU" b="0" dirty="0"/>
              <a:t>should be completed in conjunction with </a:t>
            </a:r>
            <a:r>
              <a:rPr lang="en-US" b="1" dirty="0"/>
              <a:t>Phase 4, activity 1 – using noun groups to develop academic writing.</a:t>
            </a:r>
            <a:r>
              <a:rPr lang="en-US" sz="1600" kern="1200" dirty="0">
                <a:solidFill>
                  <a:srgbClr val="000000"/>
                </a:solidFill>
                <a:effectLst/>
                <a:ea typeface="+mn-ea"/>
                <a:cs typeface="+mn-cs"/>
              </a:rPr>
              <a:t> The example on the left-hand side of the screen lacks elaborated noun groups. Guide students to construct elaborated noun groups to fill the gaps in the sentence. Remind students that they should use the other words in the sentence – and what they already know about ‘I wandered lonely as a cloud’ – as clues to help them choose the most appropriate and detailed answer. The purpose of a noun group is to add clarity, detail and description. Discuss variations that students could use, and the implied interpretation expressed in each variation. Evaluate the most effective noun group for each noun.</a:t>
            </a:r>
          </a:p>
          <a:p>
            <a:endParaRPr lang="en-US" sz="1600" kern="1200" dirty="0">
              <a:solidFill>
                <a:srgbClr val="000000"/>
              </a:solidFill>
              <a:effectLst/>
              <a:ea typeface="+mn-ea"/>
              <a:cs typeface="+mn-cs"/>
            </a:endParaRPr>
          </a:p>
          <a:p>
            <a:r>
              <a:rPr lang="en-AU" b="1" dirty="0"/>
              <a:t>Student note: </a:t>
            </a:r>
            <a:r>
              <a:rPr lang="en-AU" b="0" dirty="0"/>
              <a:t>add noun groups to fill in the gaps and complete the sentence on this slide.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785073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a:t>
            </a:r>
            <a:r>
              <a:rPr lang="en-AU" b="0" dirty="0"/>
              <a:t>should be completed in conjunction with </a:t>
            </a:r>
            <a:r>
              <a:rPr lang="en-US" b="1" dirty="0"/>
              <a:t>Phase 4, activity 1 – using noun groups to develop academic writing.</a:t>
            </a:r>
            <a:r>
              <a:rPr lang="en-US" sz="1600" kern="1200" dirty="0">
                <a:solidFill>
                  <a:srgbClr val="000000"/>
                </a:solidFill>
                <a:effectLst/>
                <a:ea typeface="+mn-ea"/>
                <a:cs typeface="+mn-cs"/>
              </a:rPr>
              <a:t> Using the gradual release of responsibility, students may now be able to practice using elaborated noun groups in their own writing. In the resource booklet, students should complete the table on ‘using noun groups to develop academic writing’, by rewriting this sentence with an elaborated noun group. Ask students to share their noun group variations with the class and discuss the implied interpretation expressed in each variation. Discuss the most effective noun group for each noun.</a:t>
            </a:r>
          </a:p>
          <a:p>
            <a:endParaRPr lang="en-US" sz="1600" kern="1200" dirty="0">
              <a:solidFill>
                <a:srgbClr val="000000"/>
              </a:solidFill>
              <a:effectLst/>
              <a:ea typeface="+mn-ea"/>
              <a:cs typeface="+mn-cs"/>
            </a:endParaRPr>
          </a:p>
          <a:p>
            <a:r>
              <a:rPr lang="en-AU" b="1" dirty="0"/>
              <a:t>Student note: </a:t>
            </a:r>
            <a:r>
              <a:rPr lang="en-AU" b="0" dirty="0"/>
              <a:t>r</a:t>
            </a:r>
            <a:r>
              <a:rPr lang="en-AU" dirty="0"/>
              <a:t>ewrite this sentence to incorporate an elaborated noun group.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491125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a:t>
            </a:r>
            <a:r>
              <a:rPr lang="en-AU" b="0" dirty="0"/>
              <a:t>should be completed in conjunction with </a:t>
            </a:r>
            <a:r>
              <a:rPr lang="en-US" b="1" dirty="0"/>
              <a:t>Phase 4, activity 1 – using noun groups to develop academic writing.</a:t>
            </a:r>
            <a:r>
              <a:rPr lang="en-US" sz="1800" kern="1200" dirty="0">
                <a:solidFill>
                  <a:srgbClr val="000000"/>
                </a:solidFill>
                <a:effectLst/>
                <a:ea typeface="+mn-ea"/>
                <a:cs typeface="+mn-cs"/>
              </a:rPr>
              <a:t> The example on the left-hand side of the screen does not use elaborated noun groups, while the elaborated noun groups in the example on the right are highlighted in bold. </a:t>
            </a:r>
          </a:p>
          <a:p>
            <a:endParaRPr lang="en-US" sz="1800" kern="1200" dirty="0">
              <a:solidFill>
                <a:srgbClr val="000000"/>
              </a:solidFill>
              <a:effectLst/>
              <a:ea typeface="+mn-ea"/>
              <a:cs typeface="+mn-cs"/>
            </a:endParaRPr>
          </a:p>
          <a:p>
            <a:r>
              <a:rPr lang="en-US" sz="1800" kern="1200" dirty="0">
                <a:solidFill>
                  <a:srgbClr val="000000"/>
                </a:solidFill>
                <a:effectLst/>
                <a:ea typeface="+mn-ea"/>
                <a:cs typeface="+mn-cs"/>
              </a:rPr>
              <a:t>Using the ‘I do, we do, you do’ model of gradual release of responsibility, firstly demonstrate how to unpack these noun groups with the class, noting the effect they have on the text, before moving into guided and independent practice on the following slides. </a:t>
            </a:r>
          </a:p>
          <a:p>
            <a:r>
              <a:rPr lang="en-US" sz="1800" kern="1200" dirty="0">
                <a:solidFill>
                  <a:srgbClr val="000000"/>
                </a:solidFill>
                <a:effectLst/>
                <a:ea typeface="+mn-ea"/>
                <a:cs typeface="+mn-cs"/>
              </a:rPr>
              <a:t>1. ‘the’ (article) + ‘reverence’ (noun) + ‘of’ (preposition) + ‘nature’ (noun)</a:t>
            </a:r>
          </a:p>
          <a:p>
            <a:r>
              <a:rPr lang="en-US" sz="1800" kern="1200" dirty="0">
                <a:solidFill>
                  <a:srgbClr val="000000"/>
                </a:solidFill>
                <a:effectLst/>
                <a:ea typeface="+mn-ea"/>
                <a:cs typeface="+mn-cs"/>
              </a:rPr>
              <a:t>2. ‘the’ (article) + ‘purity’ (noun) + ‘of’ (preposition) + ‘childhood’ (noun)</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ea typeface="+mn-ea"/>
                <a:cs typeface="+mn-cs"/>
              </a:rPr>
              <a:t>3. ‘the’ (article) + ‘celebration’ (noun) + ‘of’ (preposition) + ‘the’ (article) + ‘individual’ (noun)</a:t>
            </a:r>
          </a:p>
          <a:p>
            <a:endParaRPr lang="en-US" sz="1800" kern="1200" dirty="0">
              <a:solidFill>
                <a:srgbClr val="000000"/>
              </a:solidFill>
              <a:effectLst/>
              <a:ea typeface="+mn-ea"/>
              <a:cs typeface="+mn-cs"/>
            </a:endParaRPr>
          </a:p>
          <a:p>
            <a:r>
              <a:rPr lang="en-US" sz="1800" kern="1200" dirty="0">
                <a:solidFill>
                  <a:srgbClr val="000000"/>
                </a:solidFill>
                <a:effectLst/>
                <a:ea typeface="+mn-ea"/>
                <a:cs typeface="+mn-cs"/>
              </a:rPr>
              <a:t>Highlight that these noun groups add clarity, description, detail and specificity which makes the text more concise and ‘academic’ in register. For example, ‘the reverence of nature’ adds description to the noun ‘nature’, ‘the purity of childhood’ clarifies what is meant by the noun ‘childhood’ and ‘the celebration of the individual’ adds more detail about the Romantics concern with the individual. Students should be able to identify that the example on the right is more polished, detailed and ‘academic’ in register.</a:t>
            </a:r>
          </a:p>
          <a:p>
            <a:endParaRPr lang="en-US" sz="1800" kern="1200" dirty="0">
              <a:solidFill>
                <a:srgbClr val="000000"/>
              </a:solidFill>
              <a:effectLst/>
              <a:ea typeface="+mn-ea"/>
              <a:cs typeface="+mn-cs"/>
            </a:endParaRPr>
          </a:p>
          <a:p>
            <a:r>
              <a:rPr lang="en-AU" b="1" dirty="0"/>
              <a:t>Student note: </a:t>
            </a:r>
            <a:r>
              <a:rPr lang="en-AU" b="0" dirty="0"/>
              <a:t>on screen, you will see 2 different ways of writing the same sentence. One contains elaborated noun groups, the other does not. Which one sounds ‘better’?  The use of noun groups in the second example makes the text more polished, detailed and ‘academic’ in register, as noun groups are used to add clarity, description, detail and specificity to a text.</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2673858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a:t>
            </a:r>
            <a:r>
              <a:rPr lang="en-AU" b="0" dirty="0"/>
              <a:t>should be completed in conjunction with </a:t>
            </a:r>
            <a:r>
              <a:rPr lang="en-US" b="1" dirty="0"/>
              <a:t>Phase 4, activity 1 – using noun groups to develop academic writing.</a:t>
            </a:r>
            <a:r>
              <a:rPr lang="en-US" sz="1600" kern="1200" dirty="0">
                <a:solidFill>
                  <a:srgbClr val="000000"/>
                </a:solidFill>
                <a:effectLst/>
                <a:ea typeface="+mn-ea"/>
                <a:cs typeface="+mn-cs"/>
              </a:rPr>
              <a:t> The example on the left-hand side of the screen does not use elaborated noun groups, while the elaborated noun groups in the example on the right are highlighted in bold. </a:t>
            </a:r>
          </a:p>
          <a:p>
            <a:endParaRPr lang="en-US" sz="1600" kern="1200" dirty="0">
              <a:solidFill>
                <a:srgbClr val="000000"/>
              </a:solidFill>
              <a:effectLst/>
              <a:ea typeface="+mn-ea"/>
              <a:cs typeface="+mn-cs"/>
            </a:endParaRPr>
          </a:p>
          <a:p>
            <a:r>
              <a:rPr lang="en-US" sz="1600" kern="1200" dirty="0">
                <a:solidFill>
                  <a:srgbClr val="000000"/>
                </a:solidFill>
                <a:effectLst/>
                <a:ea typeface="+mn-ea"/>
                <a:cs typeface="+mn-cs"/>
              </a:rPr>
              <a:t>Guide students to choose the most appropriate elaborated noun group for the sentence provided. Remind students that they should use the other words in the sentence – and what they already know about Romanticism – as clues to help them choose the most appropriate and detailed answer. The purpose of a noun group is to add clarity, detail and description.</a:t>
            </a:r>
          </a:p>
          <a:p>
            <a:endParaRPr lang="en-US" sz="1600" kern="1200" dirty="0">
              <a:solidFill>
                <a:srgbClr val="000000"/>
              </a:solidFill>
              <a:effectLst/>
              <a:ea typeface="+mn-ea"/>
              <a:cs typeface="+mn-cs"/>
            </a:endParaRPr>
          </a:p>
          <a:p>
            <a:r>
              <a:rPr lang="en-US" sz="1600" kern="1200" dirty="0">
                <a:solidFill>
                  <a:srgbClr val="000000"/>
                </a:solidFill>
                <a:effectLst/>
                <a:ea typeface="+mn-ea"/>
                <a:cs typeface="+mn-cs"/>
              </a:rPr>
              <a:t>While ‘the experience of childhood’ is correct, ‘the innocence of childhood’ is the most appropriate noun group to use here, as it adds a level of detail and interpretation to the text. ‘The fear of childhood’ is an elaborated noun group but it is incorrect for Romantic poetry.</a:t>
            </a:r>
          </a:p>
          <a:p>
            <a:endParaRPr lang="en-US" sz="1600" kern="1200" dirty="0">
              <a:solidFill>
                <a:srgbClr val="000000"/>
              </a:solidFill>
              <a:effectLst/>
              <a:ea typeface="+mn-ea"/>
              <a:cs typeface="+mn-cs"/>
            </a:endParaRPr>
          </a:p>
          <a:p>
            <a:r>
              <a:rPr lang="en-AU" b="1" dirty="0"/>
              <a:t>Student note: </a:t>
            </a:r>
            <a:r>
              <a:rPr lang="en-AU" b="0" dirty="0"/>
              <a:t>on the left of the screen, you will see an example of a sentence with no elaborated noun groups. Choose the most appropriate noun group from the right-hand side to substitute into the gap. Remember to choose a noun group that accurately adds detail or description to the existing noun, ‘childhood’. Another noun group, ‘political biases’, has also been added to improve the academic register of this sentence.</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662966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a:t>
            </a:r>
            <a:r>
              <a:rPr lang="en-AU" b="0" dirty="0"/>
              <a:t>should be completed in conjunction with </a:t>
            </a:r>
            <a:r>
              <a:rPr lang="en-US" b="1" dirty="0"/>
              <a:t>Phase 4, activity 1 –  using noun groups to develop academic writing.</a:t>
            </a:r>
            <a:r>
              <a:rPr lang="en-US" sz="1600" kern="1200" dirty="0">
                <a:solidFill>
                  <a:srgbClr val="000000"/>
                </a:solidFill>
                <a:effectLst/>
                <a:ea typeface="+mn-ea"/>
                <a:cs typeface="+mn-cs"/>
              </a:rPr>
              <a:t> The example on the left-hand side of the screen lacks elaborated noun groups. Guide students to complete the table on elaborated noun groups on ‘poets’ and ‘opinions’ in the resource booklet. As a class, discuss variations that students could use, and the implied interpretation expressed in each variation. Evaluate the most effective noun group for each noun.</a:t>
            </a:r>
          </a:p>
          <a:p>
            <a:endParaRPr lang="en-US" sz="1600" kern="1200" dirty="0">
              <a:solidFill>
                <a:srgbClr val="000000"/>
              </a:solidFill>
              <a:effectLst/>
              <a:ea typeface="+mn-ea"/>
              <a:cs typeface="+mn-cs"/>
            </a:endParaRPr>
          </a:p>
          <a:p>
            <a:r>
              <a:rPr lang="en-AU" b="1" dirty="0"/>
              <a:t>Student note: </a:t>
            </a:r>
            <a:r>
              <a:rPr lang="en-AU" b="0" dirty="0"/>
              <a:t>brainstorm alternative options for elaborating noun groups for ‘poets’ and ‘opinions’. Choose the most effective noun group that accurately conveys your interpretation of the text and fill in the gaps.</a:t>
            </a:r>
            <a:endParaRPr lang="en-AU" b="1" dirty="0"/>
          </a:p>
          <a:p>
            <a:endParaRPr lang="en-AU" b="1" dirty="0"/>
          </a:p>
          <a:p>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1561791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a:t>
            </a:r>
            <a:r>
              <a:rPr lang="en-AU" b="0" dirty="0"/>
              <a:t>should be completed in conjunction with </a:t>
            </a:r>
            <a:r>
              <a:rPr lang="en-US" b="1" dirty="0"/>
              <a:t>Phase 4, activity 1 – using noun groups to develop academic writing.</a:t>
            </a:r>
            <a:r>
              <a:rPr lang="en-US" sz="1600" kern="1200" dirty="0">
                <a:solidFill>
                  <a:srgbClr val="000000"/>
                </a:solidFill>
                <a:effectLst/>
                <a:ea typeface="+mn-ea"/>
                <a:cs typeface="+mn-cs"/>
              </a:rPr>
              <a:t> Using the gradual release of responsibility, students may now be able to practice using elaborated noun groups in their own writing. In the resource booklet, students should complete the table on ‘adding an elaborated noun group’, by rewriting this sentence with an elaborated noun group. Ask students to share their noun group variations with the class and discuss the implied interpretation expressed in each variation. Discuss the most effective noun group for each noun.</a:t>
            </a:r>
          </a:p>
          <a:p>
            <a:endParaRPr lang="en-US" sz="1600" kern="1200" dirty="0">
              <a:solidFill>
                <a:srgbClr val="000000"/>
              </a:solidFill>
              <a:effectLst/>
              <a:ea typeface="+mn-ea"/>
              <a:cs typeface="+mn-cs"/>
            </a:endParaRPr>
          </a:p>
          <a:p>
            <a:r>
              <a:rPr lang="en-AU" b="1" dirty="0"/>
              <a:t>Student note: </a:t>
            </a:r>
            <a:r>
              <a:rPr lang="en-AU" b="0" dirty="0"/>
              <a:t>r</a:t>
            </a:r>
            <a:r>
              <a:rPr lang="en-AU" dirty="0"/>
              <a:t>ewrite this sentence to incorporate an elaborated noun group.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817132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once students are confident at using noun groups to convey interpretation of a text in their own writing, students should revisit their responses to Core formative task 2 – short answers to an unseen text. Using what they have learned and practiced about elaborated noun groups, students should refine and improve one of their responses to more effectively communicate their interpretation and understanding of the poem.</a:t>
            </a:r>
          </a:p>
          <a:p>
            <a:endParaRPr lang="en-US" b="0" dirty="0"/>
          </a:p>
          <a:p>
            <a:r>
              <a:rPr lang="en-AU" b="1" dirty="0"/>
              <a:t>Student note: </a:t>
            </a:r>
            <a:r>
              <a:rPr lang="en-AU" b="0" dirty="0"/>
              <a:t>now that you understand how to use noun groups to convey interpretation and understanding of a text, revise your response(s) for </a:t>
            </a:r>
            <a:r>
              <a:rPr lang="en-AU" b="1" dirty="0"/>
              <a:t>Core formative task 2 – short answers to an unseen text</a:t>
            </a:r>
            <a:r>
              <a:rPr lang="en-AU" b="0" dirty="0"/>
              <a:t>. Incorporate elaborated noun groups into your writing to improve your interpretation, understanding and academic register.</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2356100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2024b), which are called schemas (CESE 2017).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is an opportune time to revisit and develop understanding of subject-verb agreement. Students were introduced to this in </a:t>
            </a:r>
            <a:r>
              <a:rPr lang="en-US" b="1" dirty="0"/>
              <a:t>Year 8, Term 2 – Transport me to the ‘real’ </a:t>
            </a:r>
            <a:r>
              <a:rPr lang="en-US" b="0" dirty="0"/>
              <a:t>in </a:t>
            </a:r>
            <a:r>
              <a:rPr lang="en-US" b="1" dirty="0"/>
              <a:t>Phase 4, Core formative task 4 – Jennifer Wong podcast – PowerPoint.</a:t>
            </a:r>
          </a:p>
          <a:p>
            <a:endParaRPr lang="en-US" b="1" dirty="0"/>
          </a:p>
          <a:p>
            <a:r>
              <a:rPr lang="en-US" b="0" dirty="0"/>
              <a:t>Students have spent time in </a:t>
            </a:r>
            <a:r>
              <a:rPr lang="en-US" b="1" dirty="0"/>
              <a:t>Phase 3, sequence 3 – developing understanding of sentence level grammar </a:t>
            </a:r>
            <a:r>
              <a:rPr lang="en-US" b="0" dirty="0"/>
              <a:t>identifying the subject and predicate of a sentence. Connect to this learning by identifying the subject and predicate in the sentences on the slide. You may like to use animations in this slide to reveal the answers after students have had a chance to identify these themselves.</a:t>
            </a:r>
            <a:endParaRPr lang="en-US" b="1" dirty="0"/>
          </a:p>
          <a:p>
            <a:endParaRPr lang="en-US" b="0" dirty="0"/>
          </a:p>
          <a:p>
            <a:r>
              <a:rPr lang="en-AU" b="1" dirty="0"/>
              <a:t>Student note: </a:t>
            </a:r>
            <a:r>
              <a:rPr lang="en-AU" b="0" dirty="0"/>
              <a:t>in Phase 3, you developed your understanding of the conventional structure of a sentence. You identified the subject in a sentence and the predicate. In writing, when your subject is in the form of collective nouns or extended noun group, it is important to ensure that you are using the correct form of the verb in the predicate.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811330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is an opportune time to revisit and develop understanding of subject-verb agreement. Students were introduced to this in </a:t>
            </a:r>
            <a:r>
              <a:rPr lang="en-US" b="1" dirty="0"/>
              <a:t>Year 8, Term 2 – Transport me to the ‘real’ </a:t>
            </a:r>
            <a:r>
              <a:rPr lang="en-US" b="0" dirty="0"/>
              <a:t>in </a:t>
            </a:r>
            <a:r>
              <a:rPr lang="en-US" b="1" dirty="0"/>
              <a:t>Phase 4, Core formative task 4 – Jennifer Wong podcast – PowerPoint.</a:t>
            </a:r>
          </a:p>
          <a:p>
            <a:endParaRPr lang="en-US" b="1" dirty="0"/>
          </a:p>
          <a:p>
            <a:r>
              <a:rPr lang="en-US" b="0" dirty="0"/>
              <a:t>Students have spent time in </a:t>
            </a:r>
            <a:r>
              <a:rPr lang="en-US" b="1" dirty="0"/>
              <a:t>Phase 3, sequence 3 – developing understanding of sentence level grammar </a:t>
            </a:r>
            <a:r>
              <a:rPr lang="en-US" b="0" dirty="0"/>
              <a:t>identifying the subject and predicate of a sentence. Connect to this learning by identifying the subject and predicate in the sentences on the slide. You may like to use animations in this slide to reveal the answers after students have had a chance to identify these themselves. Students can display their responses on a mini whiteboard or you can take contributions using a no hands up approach. </a:t>
            </a:r>
            <a:endParaRPr lang="en-US" b="1" dirty="0"/>
          </a:p>
          <a:p>
            <a:endParaRPr lang="en-US" b="0" dirty="0"/>
          </a:p>
          <a:p>
            <a:r>
              <a:rPr lang="en-AU" b="1" dirty="0"/>
              <a:t>Student note: </a:t>
            </a:r>
            <a:r>
              <a:rPr lang="en-AU" b="0" dirty="0"/>
              <a:t>match the nouns in the left-hand column with the correct verb in the right-hand column.  If you had:</a:t>
            </a:r>
          </a:p>
          <a:p>
            <a:endParaRPr lang="en-AU" b="0" dirty="0"/>
          </a:p>
          <a:p>
            <a:pPr marL="285750" indent="-285750">
              <a:buFont typeface="Arial" panose="020B0604020202020204" pitchFamily="34" charset="0"/>
              <a:buChar char="•"/>
            </a:pPr>
            <a:r>
              <a:rPr lang="en-AU" b="0" dirty="0"/>
              <a:t>I am</a:t>
            </a:r>
          </a:p>
          <a:p>
            <a:pPr marL="285750" indent="-285750">
              <a:buFont typeface="Arial" panose="020B0604020202020204" pitchFamily="34" charset="0"/>
              <a:buChar char="•"/>
            </a:pPr>
            <a:r>
              <a:rPr lang="en-AU" b="0" dirty="0"/>
              <a:t>You are </a:t>
            </a:r>
          </a:p>
          <a:p>
            <a:pPr marL="285750" indent="-285750">
              <a:buFont typeface="Arial" panose="020B0604020202020204" pitchFamily="34" charset="0"/>
              <a:buChar char="•"/>
            </a:pPr>
            <a:r>
              <a:rPr lang="en-AU" b="0" dirty="0"/>
              <a:t>It is</a:t>
            </a:r>
          </a:p>
          <a:p>
            <a:endParaRPr lang="en-AU" b="0" dirty="0"/>
          </a:p>
          <a:p>
            <a:r>
              <a:rPr lang="en-AU" b="0" dirty="0"/>
              <a:t>you have subject-verb agreement.</a:t>
            </a:r>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411964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Teacher note: 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2024b), which are called schemas (CESE 2017).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subject-verb agreement is the grammatical rule that verbs in a sentence must match the number of the subject. </a:t>
            </a: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1712152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the extract on the slide is adapted from </a:t>
            </a:r>
            <a:r>
              <a:rPr lang="en-AU" b="1" dirty="0"/>
              <a:t>Pre-reading resource 1 – exploring politics, freedom and revolution in the Romantic period. </a:t>
            </a:r>
            <a:r>
              <a:rPr lang="en-AU" dirty="0"/>
              <a:t>Use the Gradual release of responsibility to first model using think aloud and annotation to correct the errors in the first 1 to 2 sentences. Then support guided practice using the next sentences. </a:t>
            </a:r>
            <a:r>
              <a:rPr lang="en-AU" sz="1800" kern="100" dirty="0">
                <a:effectLst/>
                <a:latin typeface="Aptos" panose="020B0004020202020204" pitchFamily="34" charset="0"/>
                <a:cs typeface="Times New Roman" panose="02020603050405020304" pitchFamily="18" charset="0"/>
              </a:rPr>
              <a:t>Students</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may move in and out of the stages of the gradual release of responsibility here. Further teacher modelling of identifying the subject-verb agreement may be required. Students may need more guided practice. There may be movement between guided practice and modelled example before students can complete independent practice. Check for understanding from all students frequently when moving through the phases of the gradual release of responsibility. If necessary, draw on more extracts from the Pre-reading resource to provide opportunities for more modelled, guided and independent practice. The answers are on the following slide which is hidden. Unhide the following slide (slide 42) for students to check their own work.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26608742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the extract on the slide is adapted from </a:t>
            </a:r>
            <a:r>
              <a:rPr lang="en-AU" b="1" dirty="0"/>
              <a:t>Pre-reading resource 1 – exploring politics, freedom and revolution in the Romantic period. </a:t>
            </a:r>
            <a:r>
              <a:rPr lang="en-AU" dirty="0"/>
              <a:t>Use the Gradual release of responsibility to first model using think aloud and annotation to correct the errors in the first 1 to 2 sentences. Then support guided practice using the next sentences. </a:t>
            </a:r>
            <a:r>
              <a:rPr lang="en-AU" sz="1800" kern="100" dirty="0">
                <a:effectLst/>
                <a:latin typeface="Aptos" panose="020B0004020202020204" pitchFamily="34" charset="0"/>
                <a:cs typeface="Times New Roman" panose="02020603050405020304" pitchFamily="18" charset="0"/>
              </a:rPr>
              <a:t>Students</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may move in and out of the stages of the gradual release of responsibility here. Further teacher modelling of identifying the subject-verb agreement may be required. Students may need more guided practice. There may be movement between guided practice and modelled example before students can complete independent practice. Check for understanding from all students frequently when moving through the phases of the gradual release of responsibility. If necessary, draw on more extracts from the Pre-reading resource to provide opportunities for more modelled, guided and independent practice.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4266726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writing task is a low-stakes opportunity for students to practice the skills from this sequence. The focus should be exclusively on the use of noun groups and subject-verb agreement. There is no need for students to analyse the texts and they should not be concerned about accuracy in spelling.</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7345321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teacher should use success criteria throughout the lesson. They can be used to check for understanding and to support students to reflect on their progress towards achieving the learning intention.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 </a:t>
            </a:r>
            <a:r>
              <a:rPr lang="en-AU" b="0" dirty="0"/>
              <a:t>clarify what students are learning and why. </a:t>
            </a:r>
            <a:endParaRPr lang="en-AU" dirty="0"/>
          </a:p>
          <a:p>
            <a:pPr marL="171450" indent="-171450">
              <a:buFont typeface="Public Sans"/>
              <a:buChar char="•"/>
            </a:pPr>
            <a:r>
              <a:rPr lang="en-AU" dirty="0"/>
              <a:t>Learning intentions and success are best co-constructed with students. Adapt the learning intention as required and add matching success criteria.</a:t>
            </a:r>
          </a:p>
          <a:p>
            <a:pPr marL="171450" indent="-171450">
              <a:buFont typeface="Public Sans"/>
              <a:buChar char="•"/>
            </a:pPr>
            <a:r>
              <a:rPr lang="en-AU" dirty="0"/>
              <a:t>LISC is not necessarily presented at the beginning of the lesson. Teacher needs to consider most effectual time to introduce </a:t>
            </a:r>
          </a:p>
          <a:p>
            <a:pPr marL="171450" indent="-171450">
              <a:buFont typeface="Public Sans"/>
              <a:buChar char="•"/>
            </a:pPr>
            <a:r>
              <a:rPr lang="en-AU" dirty="0"/>
              <a:t>LISC should be revisited during the lesson to support students' evaluation of their learning</a:t>
            </a:r>
          </a:p>
          <a:p>
            <a:pPr marL="171450" indent="-171450">
              <a:buFont typeface="Public Sans"/>
              <a:buChar cha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Review the success criteria with the class. You may need to revisit these as you progress through the lesson sequence. It is recommended that success criteria be created collaboratively with students to suit individual classes.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If individual whiteboards are available, have students indicate which of the success criteria they have achieved in the lesson by writing 1, 2 or 3 on them. Otherwise, consider using the 3-finger system – 1 finger for level 1, 2 fingers for level 2, 3 fingers for level 3.</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342900" indent="-342900">
              <a:buFont typeface="Arial" panose="020B0604020202020204" pitchFamily="34" charset="0"/>
              <a:buChar char="•"/>
            </a:pPr>
            <a:r>
              <a:rPr lang="en-AU" dirty="0"/>
              <a:t>identify noun groups in a model text</a:t>
            </a:r>
          </a:p>
          <a:p>
            <a:pPr marL="342900" indent="-342900">
              <a:buFont typeface="Arial" panose="020B0604020202020204" pitchFamily="34" charset="0"/>
              <a:buChar char="•"/>
            </a:pPr>
            <a:r>
              <a:rPr lang="en-AU" dirty="0"/>
              <a:t>identify noun groups that convey interpretation and understanding of a text</a:t>
            </a:r>
          </a:p>
          <a:p>
            <a:pPr marL="342900" indent="-342900">
              <a:buFont typeface="Arial" panose="020B0604020202020204" pitchFamily="34" charset="0"/>
              <a:buChar char="•"/>
            </a:pPr>
            <a:r>
              <a:rPr lang="en-AU" dirty="0"/>
              <a:t>use noun groups to convey interpretation of a text in your own writing</a:t>
            </a:r>
          </a:p>
          <a:p>
            <a:pPr marL="342900" indent="-342900">
              <a:buFont typeface="Arial" panose="020B0604020202020204" pitchFamily="34" charset="0"/>
              <a:buChar char="•"/>
            </a:pPr>
            <a:r>
              <a:rPr lang="en-AU" dirty="0"/>
              <a:t>compose a response to a text maintaining subject-verb agreement</a:t>
            </a:r>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45</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691292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391143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US" dirty="0"/>
              <a:t>it is important that students understand essential terminology before building on their knowledge. The following slides are designed to support students in learning new subject-specific vocabulary to improve their academic writing. </a:t>
            </a:r>
            <a:r>
              <a:rPr lang="en-US" b="0" dirty="0"/>
              <a:t>They are designed to support students in activating their prior knowledge about nouns, noun groups, appositives and modifiers, which they may have already learned about in previous units or introducing them to these key concepts.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solidFill>
                  <a:srgbClr val="333333"/>
                </a:solidFill>
                <a:effectLst/>
                <a:highlight>
                  <a:srgbClr val="FFFFFF"/>
                </a:highlight>
              </a:rPr>
              <a:t>Additional examples and activities on noun groups and parts of speech are available in Phase 4, resource 1b </a:t>
            </a:r>
            <a:r>
              <a:rPr lang="en-AU" dirty="0">
                <a:solidFill>
                  <a:srgbClr val="333333"/>
                </a:solidFill>
                <a:effectLst/>
                <a:highlight>
                  <a:srgbClr val="FFFFFF"/>
                </a:highlight>
              </a:rPr>
              <a:t>–</a:t>
            </a:r>
            <a:r>
              <a:rPr lang="en-US" dirty="0">
                <a:solidFill>
                  <a:srgbClr val="333333"/>
                </a:solidFill>
                <a:effectLst/>
                <a:highlight>
                  <a:srgbClr val="FFFFFF"/>
                </a:highlight>
              </a:rPr>
              <a:t> supplementary slides. </a:t>
            </a:r>
            <a:endParaRPr lang="en-US" b="1" dirty="0"/>
          </a:p>
          <a:p>
            <a:endParaRPr lang="en-US" b="0" dirty="0"/>
          </a:p>
          <a:p>
            <a:r>
              <a:rPr lang="en-US" b="0" dirty="0"/>
              <a:t>These slides should be used as a reference point for students and may be referred back to throughout the unit as required. Where possible, please support students with further explanations and examples of key terms, if they are still feeling unsure. These slides are not intended for students to merely copy from the board.</a:t>
            </a:r>
          </a:p>
          <a:p>
            <a:endParaRPr lang="en-US" b="1" dirty="0"/>
          </a:p>
          <a:p>
            <a:r>
              <a:rPr lang="en-US" b="0" dirty="0"/>
              <a:t>More definitions can be found in the English K</a:t>
            </a:r>
            <a:r>
              <a:rPr lang="en-AU" b="0" dirty="0"/>
              <a:t>–</a:t>
            </a:r>
            <a:r>
              <a:rPr lang="en-US" b="0" dirty="0"/>
              <a:t>10 Syllabus Glossary, which draws on the NSW Syllabus, ACARA and the Macquarie Dictionary: https://curriculum.nsw.edu.au/learning-areas/english/english-k-10-2022/glossary.</a:t>
            </a:r>
          </a:p>
          <a:p>
            <a:endParaRPr lang="en-US" b="1" dirty="0"/>
          </a:p>
          <a:p>
            <a:r>
              <a:rPr lang="en-US" b="1" dirty="0"/>
              <a:t>Student note: </a:t>
            </a:r>
            <a:r>
              <a:rPr lang="en-US" b="0" dirty="0"/>
              <a:t>this slide has a definition for nouns. It is important that you understand the purpose and function of nouns, so that you can build on nouns in your academic writing.</a:t>
            </a: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25137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The following slides are designed to support students in activating their prior knowledge about nouns, noun groups, appositives and modifiers, which they may have already learned about in previous units or introducing them to these key concepts.</a:t>
            </a:r>
          </a:p>
          <a:p>
            <a:endParaRPr lang="en-US" b="0" dirty="0"/>
          </a:p>
          <a:p>
            <a:r>
              <a:rPr lang="en-US" b="0" dirty="0"/>
              <a:t>These slides should be used as a reference point for students and may be referred back to throughout the unit as required. Where possible, please support students with further explanations and examples of key terms, if they are still feeling unsure. These slides are not intended for students to merely copy from the board.</a:t>
            </a:r>
          </a:p>
          <a:p>
            <a:endParaRPr lang="en-US" b="1" dirty="0"/>
          </a:p>
          <a:p>
            <a:r>
              <a:rPr lang="en-US" b="0" dirty="0"/>
              <a:t>More definitions can be found in the English K</a:t>
            </a:r>
            <a:r>
              <a:rPr lang="en-AU" b="0" dirty="0"/>
              <a:t>–</a:t>
            </a:r>
            <a:r>
              <a:rPr lang="en-US" b="0" dirty="0"/>
              <a:t>10 Syllabus Glossary, which draws on the NSW Syllabus, ACARA and the Macquarie Dictionary: https://curriculum.nsw.edu.au/learning-areas/english/english-k-10-2022/glossary.</a:t>
            </a:r>
          </a:p>
          <a:p>
            <a:endParaRPr lang="en-US"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Student note: </a:t>
            </a:r>
            <a:r>
              <a:rPr lang="en-US" b="0" dirty="0"/>
              <a:t>this slide has a definition for noun groups. Noun groups can help you improve your academic writing by providing more description, explanation, detail or interpretation.</a:t>
            </a:r>
            <a:endParaRPr lang="en-AU" b="0" dirty="0"/>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066315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The following slides are designed to support students in activating their prior knowledge about nouns, noun groups, appositives and modifiers, which they may have already learned about in previous units or introducing them to these key concepts.</a:t>
            </a:r>
          </a:p>
          <a:p>
            <a:endParaRPr lang="en-US" b="0" dirty="0"/>
          </a:p>
          <a:p>
            <a:r>
              <a:rPr lang="en-US" b="0" dirty="0"/>
              <a:t>These slides should be used as a reference point for students and may be referred back to throughout the unit as required. Where possible, please support students with further explanations and examples of key terms, if they are still feeling unsure. These slides are not intended for students to merely copy from the board.</a:t>
            </a:r>
          </a:p>
          <a:p>
            <a:endParaRPr lang="en-US" b="1" dirty="0"/>
          </a:p>
          <a:p>
            <a:pPr marL="0" algn="l" rtl="0" eaLnBrk="1" latinLnBrk="0" hangingPunct="1">
              <a:spcBef>
                <a:spcPts val="0"/>
              </a:spcBef>
              <a:spcAft>
                <a:spcPts val="0"/>
              </a:spcAft>
            </a:pPr>
            <a:r>
              <a:rPr lang="en-US" sz="1800" kern="1200" dirty="0">
                <a:solidFill>
                  <a:srgbClr val="000000"/>
                </a:solidFill>
                <a:effectLst/>
                <a:ea typeface="+mn-ea"/>
                <a:cs typeface="+mn-cs"/>
              </a:rPr>
              <a:t>More definitions can be found in the English K</a:t>
            </a:r>
            <a:r>
              <a:rPr lang="en-AU" sz="1800" kern="1200" dirty="0">
                <a:solidFill>
                  <a:srgbClr val="000000"/>
                </a:solidFill>
                <a:effectLst/>
                <a:ea typeface="+mn-ea"/>
                <a:cs typeface="+mn-cs"/>
              </a:rPr>
              <a:t>–</a:t>
            </a:r>
            <a:r>
              <a:rPr lang="en-US" sz="1800" kern="1200" dirty="0">
                <a:solidFill>
                  <a:srgbClr val="000000"/>
                </a:solidFill>
                <a:effectLst/>
                <a:ea typeface="+mn-ea"/>
                <a:cs typeface="+mn-cs"/>
              </a:rPr>
              <a:t>10 Syllabus Glossary, which draws on the NSW Syllabus, ACARA and the Macquarie Dictionary: https://curriculum.nsw.edu.au/learning-areas/english/english-k-10-2022/glossary.</a:t>
            </a:r>
            <a:endParaRPr lang="en-AU" dirty="0">
              <a:effectLst/>
            </a:endParaRPr>
          </a:p>
          <a:p>
            <a:endParaRPr lang="en-US"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Student note: </a:t>
            </a:r>
            <a:r>
              <a:rPr lang="en-US" b="0" dirty="0"/>
              <a:t>this slide has a definition for appositives. Appositives can improve your academic writing by adding detail to a noun and increasing your lexical density. </a:t>
            </a:r>
            <a:r>
              <a:rPr lang="en-AU" b="0" dirty="0"/>
              <a:t>It is important to note that w</a:t>
            </a:r>
            <a:r>
              <a:rPr lang="en-AU" dirty="0"/>
              <a:t>hen an appositive is removed from a sentence, it still makes sense.</a:t>
            </a:r>
            <a:endParaRPr lang="en-AU" b="0" dirty="0"/>
          </a:p>
          <a:p>
            <a:endParaRPr lang="en-US"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19105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This slide refers to lexical density, a term some students may not have heard of before. Where required, examples are provided on the additional 2 slides.</a:t>
            </a:r>
          </a:p>
          <a:p>
            <a:endParaRPr lang="en-US" b="0" dirty="0"/>
          </a:p>
          <a:p>
            <a:r>
              <a:rPr lang="en-US" b="0" dirty="0"/>
              <a:t>These slides should be used as a reference point for students and may be referred back to throughout the unit as required. Where possible, please support students with further explanations and examples of key terms, if they are still feeling unsure. These slides are not intended for students to merely copy from the board.</a:t>
            </a:r>
          </a:p>
          <a:p>
            <a:endParaRPr lang="en-US" b="1" dirty="0"/>
          </a:p>
          <a:p>
            <a:pPr marL="0" algn="l" rtl="0" eaLnBrk="1" latinLnBrk="0" hangingPunct="1">
              <a:spcBef>
                <a:spcPts val="0"/>
              </a:spcBef>
              <a:spcAft>
                <a:spcPts val="0"/>
              </a:spcAft>
            </a:pPr>
            <a:r>
              <a:rPr lang="en-US" sz="1800" kern="1200" dirty="0">
                <a:solidFill>
                  <a:srgbClr val="000000"/>
                </a:solidFill>
                <a:effectLst/>
                <a:ea typeface="+mn-ea"/>
                <a:cs typeface="+mn-cs"/>
              </a:rPr>
              <a:t>More definitions can be found in the English K</a:t>
            </a:r>
            <a:r>
              <a:rPr lang="en-AU" sz="1800" kern="1200" dirty="0">
                <a:solidFill>
                  <a:srgbClr val="000000"/>
                </a:solidFill>
                <a:effectLst/>
                <a:ea typeface="+mn-ea"/>
                <a:cs typeface="+mn-cs"/>
              </a:rPr>
              <a:t>–</a:t>
            </a:r>
            <a:r>
              <a:rPr lang="en-US" sz="1800" kern="1200" dirty="0">
                <a:solidFill>
                  <a:srgbClr val="000000"/>
                </a:solidFill>
                <a:effectLst/>
                <a:ea typeface="+mn-ea"/>
                <a:cs typeface="+mn-cs"/>
              </a:rPr>
              <a:t>10 Syllabus Glossary, which draws on the NSW Syllabus, ACARA and the Macquarie Dictionary: https://curriculum.nsw.edu.au/learning-areas/english/english-k-10-2022/glossary.</a:t>
            </a:r>
            <a:endParaRPr lang="en-AU" dirty="0">
              <a:effectLst/>
            </a:endParaRPr>
          </a:p>
          <a:p>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Student note: </a:t>
            </a:r>
            <a:r>
              <a:rPr lang="en-US" b="0" dirty="0"/>
              <a:t>this slide has a definition for lexical density. This may be a new term that you haven’t heard of before. Lexical density refers to the proportion of lexical or content words compared to non-lexical or non-content words. Generally speaking, a higher lexical density is preferred for academic writing as it shows clarity, control and precision; however, non-lexical words are still important for cohesion and readability. See the examples on the following two slides.</a:t>
            </a:r>
            <a:endParaRPr lang="en-AU" b="0" dirty="0"/>
          </a:p>
          <a:p>
            <a:endParaRPr lang="en-US" b="0" dirty="0"/>
          </a:p>
          <a:p>
            <a:endParaRPr lang="en-US"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6526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students may be unfamiliar with lexical density. This slide provides students with an example of low lexical density. Note how the overuse of non-lexical words in this text make the passage wordy and confusing.</a:t>
            </a:r>
          </a:p>
          <a:p>
            <a:endParaRPr lang="en-US" b="0"/>
          </a:p>
          <a:p>
            <a:pPr marL="0" marR="0" lvl="0" indent="0" algn="l" defTabSz="1219170" rtl="0" eaLnBrk="1" fontAlgn="auto" latinLnBrk="0" hangingPunct="1">
              <a:lnSpc>
                <a:spcPct val="100000"/>
              </a:lnSpc>
              <a:spcBef>
                <a:spcPts val="0"/>
              </a:spcBef>
              <a:spcAft>
                <a:spcPts val="0"/>
              </a:spcAft>
              <a:buClrTx/>
              <a:buSzTx/>
              <a:buFontTx/>
              <a:buNone/>
              <a:tabLst/>
              <a:defRPr/>
            </a:pPr>
            <a:r>
              <a:rPr lang="en-US" b="1"/>
              <a:t>Student note: </a:t>
            </a:r>
            <a:r>
              <a:rPr lang="en-US" b="0"/>
              <a:t>this slide has an example of low lexical density. Here you can see that non-lexical words have been used unnecessarily and make the passage wordy and confusing.</a:t>
            </a:r>
            <a:endParaRPr lang="en-AU" b="0"/>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041056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b="1"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b="0" i="0">
                <a:solidFill>
                  <a:schemeClr val="tx1"/>
                </a:solidFill>
                <a:latin typeface="Arial" panose="020B0604020202020204" pitchFamily="34" charset="0"/>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b="0" i="0">
                <a:latin typeface="Arial" panose="020B0604020202020204" pitchFamily="34" charset="0"/>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4"/>
              </a:solidFill>
              <a:latin typeface="Arial" panose="020B0604020202020204" pitchFamily="34" charset="0"/>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b="0" i="0" dirty="0">
                <a:solidFill>
                  <a:srgbClr val="CDD3D6"/>
                </a:solidFill>
                <a:latin typeface="Arial" panose="020B0604020202020204" pitchFamily="34" charset="0"/>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i="0" kern="1200" dirty="0" smtClean="0">
                <a:solidFill>
                  <a:schemeClr val="accent1"/>
                </a:solidFill>
                <a:latin typeface="Arial" panose="020B0604020202020204" pitchFamily="34" charset="0"/>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i="0" kern="1200" dirty="0" smtClean="0">
                <a:solidFill>
                  <a:schemeClr val="accent1"/>
                </a:solidFill>
                <a:latin typeface="Arial" panose="020B0604020202020204" pitchFamily="34" charset="0"/>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i="0" kern="1200" dirty="0" smtClean="0">
                <a:solidFill>
                  <a:schemeClr val="tx1"/>
                </a:solidFill>
                <a:latin typeface="Arial" panose="020B0604020202020204" pitchFamily="34" charset="0"/>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tx2">
                  <a:lumMod val="40000"/>
                  <a:lumOff val="60000"/>
                </a:schemeClr>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b="1"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b="0" i="0">
                <a:latin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178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b="1"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bg1"/>
                </a:solidFill>
                <a:latin typeface="Arial" panose="020B0604020202020204" pitchFamily="34"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bg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bg1"/>
                </a:solidFill>
                <a:latin typeface="Arial" panose="020B0604020202020204" pitchFamily="34"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bg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accent1"/>
                </a:solidFill>
                <a:latin typeface="Arial" panose="020B0604020202020204" pitchFamily="34"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accent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accent1"/>
                </a:solidFill>
                <a:latin typeface="Arial" panose="020B0604020202020204" pitchFamily="34"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accent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dirty="0"/>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Click to edit Master text styles</a:t>
            </a:r>
          </a:p>
          <a:p>
            <a:pPr marL="285750" marR="0" lvl="1"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Second level</a:t>
            </a:r>
          </a:p>
          <a:p>
            <a:pPr marL="715963" marR="0" lvl="2" indent="-285750" algn="l" defTabSz="914377" rtl="0" eaLnBrk="1" fontAlgn="auto" latinLnBrk="0" hangingPunct="1">
              <a:lnSpc>
                <a:spcPct val="150000"/>
              </a:lnSpc>
              <a:spcBef>
                <a:spcPts val="0"/>
              </a:spcBef>
              <a:spcAft>
                <a:spcPts val="600"/>
              </a:spcAft>
              <a:buClrTx/>
              <a:buSzTx/>
              <a:buFont typeface="Public Sans Light" pitchFamily="2"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Third level</a:t>
            </a:r>
          </a:p>
          <a:p>
            <a:pPr marL="1077913" marR="0" lvl="3" indent="-179388" algn="l" defTabSz="914377" rtl="0" eaLnBrk="1" fontAlgn="auto" latinLnBrk="0" hangingPunct="1">
              <a:lnSpc>
                <a:spcPct val="150000"/>
              </a:lnSpc>
              <a:spcBef>
                <a:spcPts val="0"/>
              </a:spcBef>
              <a:spcAft>
                <a:spcPts val="600"/>
              </a:spcAft>
              <a:buClrTx/>
              <a:buSzTx/>
              <a:buFont typeface="Public Sans Light" pitchFamily="2"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Fourth level</a:t>
            </a:r>
          </a:p>
          <a:p>
            <a:pPr marL="1527175" marR="0" lvl="4" indent="-269875" algn="l" defTabSz="914377" rtl="0" eaLnBrk="1" fontAlgn="auto" latinLnBrk="0" hangingPunct="1">
              <a:lnSpc>
                <a:spcPct val="150000"/>
              </a:lnSpc>
              <a:spcBef>
                <a:spcPts val="0"/>
              </a:spcBef>
              <a:spcAft>
                <a:spcPts val="600"/>
              </a:spcAft>
              <a:buClrTx/>
              <a:buSzTx/>
              <a:buFont typeface="Times New Roman" panose="02020603050405020304" pitchFamily="18"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b="0" i="0">
                <a:solidFill>
                  <a:schemeClr val="tx1"/>
                </a:solidFill>
                <a:latin typeface="Arial" panose="020B0604020202020204" pitchFamily="34" charset="0"/>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6"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0" i="0" kern="1200">
          <a:solidFill>
            <a:schemeClr val="tx1"/>
          </a:solidFill>
          <a:latin typeface="Arial" panose="020B0604020202020204" pitchFamily="34" charset="0"/>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b="0" i="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8" Type="http://schemas.openxmlformats.org/officeDocument/2006/relationships/hyperlink" Target="https://education.nsw.gov.au/about-us/education-data-and-research/cese/publications/literature-reviews/cognitive-load-theor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12" Type="http://schemas.openxmlformats.org/officeDocument/2006/relationships/hyperlink" Target="https://ascd.org/el/articles/the-right-questions-the-right-way" TargetMode="External"/><Relationship Id="rId2" Type="http://schemas.openxmlformats.org/officeDocument/2006/relationships/notesSlide" Target="../notesSlides/notesSlide46.xml"/><Relationship Id="rId1" Type="http://schemas.openxmlformats.org/officeDocument/2006/relationships/slideLayout" Target="../slideLayouts/slideLayout28.xml"/><Relationship Id="rId6" Type="http://schemas.openxmlformats.org/officeDocument/2006/relationships/hyperlink" Target="https://www.edresearch.edu.au/guides-resources/practice-guides/explain-learning-objectives" TargetMode="External"/><Relationship Id="rId11" Type="http://schemas.openxmlformats.org/officeDocument/2006/relationships/hyperlink" Target="https://education.nsw.gov.au/teaching-and-learning/curriculum/explicit-teaching/explicit-teaching-strategies" TargetMode="External"/><Relationship Id="rId5" Type="http://schemas.openxmlformats.org/officeDocument/2006/relationships/hyperlink" Target="https://curriculum.nsw.edu.au/" TargetMode="External"/><Relationship Id="rId10" Type="http://schemas.openxmlformats.org/officeDocument/2006/relationships/hyperlink" Target="https://curriculum.nsw.edu.au/resources/glossary"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curriculum.nsw.edu.au/learning-areas/english/english-k-10-2022"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0DCA-C293-2152-55AF-E5B31D2DB58B}"/>
              </a:ext>
            </a:extLst>
          </p:cNvPr>
          <p:cNvSpPr>
            <a:spLocks noGrp="1"/>
          </p:cNvSpPr>
          <p:nvPr>
            <p:ph type="ctrTitle"/>
          </p:nvPr>
        </p:nvSpPr>
        <p:spPr/>
        <p:txBody>
          <a:bodyPr/>
          <a:lstStyle/>
          <a:p>
            <a:r>
              <a:rPr lang="en-AU" dirty="0">
                <a:cs typeface="Arial" panose="020B0604020202020204" pitchFamily="34" charset="0"/>
              </a:rPr>
              <a:t>Year 10, Term 2 – Reshaping the world</a:t>
            </a:r>
          </a:p>
        </p:txBody>
      </p:sp>
      <p:sp>
        <p:nvSpPr>
          <p:cNvPr id="7" name="Text Placeholder 6">
            <a:extLst>
              <a:ext uri="{FF2B5EF4-FFF2-40B4-BE49-F238E27FC236}">
                <a16:creationId xmlns:a16="http://schemas.microsoft.com/office/drawing/2014/main" id="{A9F2C521-17E8-A120-76F6-E77B2A78F3C2}"/>
              </a:ext>
            </a:extLst>
          </p:cNvPr>
          <p:cNvSpPr>
            <a:spLocks noGrp="1"/>
          </p:cNvSpPr>
          <p:nvPr>
            <p:ph type="body" sz="quarter" idx="15"/>
          </p:nvPr>
        </p:nvSpPr>
        <p:spPr>
          <a:xfrm>
            <a:off x="359997" y="2357168"/>
            <a:ext cx="8969533" cy="855102"/>
          </a:xfrm>
        </p:spPr>
        <p:txBody>
          <a:bodyPr/>
          <a:lstStyle/>
          <a:p>
            <a:r>
              <a:rPr lang="en-AU" sz="2000" b="0" dirty="0">
                <a:cs typeface="Arial" panose="020B0604020202020204" pitchFamily="34" charset="0"/>
              </a:rPr>
              <a:t>Phase 4, resource 1a – using noun groups to develop academic writing – PowerPoint  </a:t>
            </a:r>
          </a:p>
          <a:p>
            <a:endParaRPr lang="en-AU" dirty="0"/>
          </a:p>
        </p:txBody>
      </p:sp>
      <p:sp>
        <p:nvSpPr>
          <p:cNvPr id="3" name="Footer Placeholder 2">
            <a:extLst>
              <a:ext uri="{FF2B5EF4-FFF2-40B4-BE49-F238E27FC236}">
                <a16:creationId xmlns:a16="http://schemas.microsoft.com/office/drawing/2014/main" id="{051FD8CF-C27E-C7B4-97DE-0F9F22B120CF}"/>
              </a:ext>
            </a:extLst>
          </p:cNvPr>
          <p:cNvSpPr>
            <a:spLocks noGrp="1"/>
          </p:cNvSpPr>
          <p:nvPr>
            <p:ph type="ftr" sz="quarter" idx="3"/>
          </p:nvPr>
        </p:nvSpPr>
        <p:spPr/>
        <p:txBody>
          <a:bodyPr/>
          <a:lstStyle/>
          <a:p>
            <a:r>
              <a:rPr lang="en-US" dirty="0">
                <a:cs typeface="Arial" panose="020B0604020202020204" pitchFamily="34" charset="0"/>
              </a:rPr>
              <a:t>NSW Department of Education</a:t>
            </a:r>
            <a:endParaRPr lang="en-AU" dirty="0">
              <a:cs typeface="Arial" panose="020B0604020202020204" pitchFamily="34" charset="0"/>
            </a:endParaRPr>
          </a:p>
        </p:txBody>
      </p:sp>
      <p:pic>
        <p:nvPicPr>
          <p:cNvPr id="10" name="Picture Placeholder 8">
            <a:extLst>
              <a:ext uri="{FF2B5EF4-FFF2-40B4-BE49-F238E27FC236}">
                <a16:creationId xmlns:a16="http://schemas.microsoft.com/office/drawing/2014/main" id="{4534CC73-A1EA-070F-0E16-E9EFE12020D6}"/>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3924000"/>
            <a:ext cx="12192000" cy="2934000"/>
          </a:xfrm>
        </p:spPr>
      </p:pic>
    </p:spTree>
    <p:extLst>
      <p:ext uri="{BB962C8B-B14F-4D97-AF65-F5344CB8AC3E}">
        <p14:creationId xmlns:p14="http://schemas.microsoft.com/office/powerpoint/2010/main" val="24816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419F-284D-EA02-FA1B-C1AED9CF15EC}"/>
              </a:ext>
            </a:extLst>
          </p:cNvPr>
          <p:cNvSpPr>
            <a:spLocks noGrp="1"/>
          </p:cNvSpPr>
          <p:nvPr>
            <p:ph type="title"/>
          </p:nvPr>
        </p:nvSpPr>
        <p:spPr/>
        <p:txBody>
          <a:bodyPr/>
          <a:lstStyle/>
          <a:p>
            <a:r>
              <a:rPr lang="en-AU" dirty="0">
                <a:cs typeface="Arial" panose="020B0604020202020204" pitchFamily="34" charset="0"/>
              </a:rPr>
              <a:t>Example of high lexical density</a:t>
            </a:r>
          </a:p>
        </p:txBody>
      </p:sp>
      <p:sp>
        <p:nvSpPr>
          <p:cNvPr id="3" name="Content Placeholder 2">
            <a:extLst>
              <a:ext uri="{FF2B5EF4-FFF2-40B4-BE49-F238E27FC236}">
                <a16:creationId xmlns:a16="http://schemas.microsoft.com/office/drawing/2014/main" id="{6640973C-69A3-6566-F882-3FB6BECAF312}"/>
              </a:ext>
            </a:extLst>
          </p:cNvPr>
          <p:cNvSpPr>
            <a:spLocks noGrp="1"/>
          </p:cNvSpPr>
          <p:nvPr>
            <p:ph idx="1"/>
          </p:nvPr>
        </p:nvSpPr>
        <p:spPr/>
        <p:txBody>
          <a:bodyPr/>
          <a:lstStyle/>
          <a:p>
            <a:pPr>
              <a:spcAft>
                <a:spcPts val="600"/>
              </a:spcAft>
            </a:pPr>
            <a:r>
              <a:rPr lang="en-US" b="1" dirty="0">
                <a:latin typeface="Arial" panose="020B0604020202020204" pitchFamily="34" charset="0"/>
                <a:cs typeface="Arial" panose="020B0604020202020204" pitchFamily="34" charset="0"/>
              </a:rPr>
              <a:t>High lexical density </a:t>
            </a:r>
            <a:r>
              <a:rPr lang="en-US" dirty="0">
                <a:cs typeface="Arial" panose="020B0604020202020204" pitchFamily="34" charset="0"/>
              </a:rPr>
              <a:t>– Romantic poets </a:t>
            </a:r>
            <a:r>
              <a:rPr lang="en-US" b="1" dirty="0">
                <a:latin typeface="Arial" panose="020B0604020202020204" pitchFamily="34" charset="0"/>
                <a:cs typeface="Arial" panose="020B0604020202020204" pitchFamily="34" charset="0"/>
              </a:rPr>
              <a:t>were</a:t>
            </a:r>
            <a:r>
              <a:rPr lang="en-US" b="1" dirty="0">
                <a:cs typeface="Arial" panose="020B0604020202020204" pitchFamily="34" charset="0"/>
              </a:rPr>
              <a:t> </a:t>
            </a:r>
            <a:r>
              <a:rPr lang="en-US" dirty="0">
                <a:cs typeface="Arial" panose="020B0604020202020204" pitchFamily="34" charset="0"/>
              </a:rPr>
              <a:t>concerned </a:t>
            </a:r>
            <a:r>
              <a:rPr lang="en-US" b="1" dirty="0">
                <a:latin typeface="Arial" panose="020B0604020202020204" pitchFamily="34" charset="0"/>
                <a:cs typeface="Arial" panose="020B0604020202020204" pitchFamily="34" charset="0"/>
              </a:rPr>
              <a:t>with the </a:t>
            </a:r>
            <a:r>
              <a:rPr lang="en-US" dirty="0">
                <a:cs typeface="Arial" panose="020B0604020202020204" pitchFamily="34" charset="0"/>
              </a:rPr>
              <a:t>emotions </a:t>
            </a:r>
            <a:r>
              <a:rPr lang="en-US" dirty="0">
                <a:latin typeface="Arial" panose="020B0604020202020204" pitchFamily="34" charset="0"/>
                <a:cs typeface="Arial" panose="020B0604020202020204" pitchFamily="34" charset="0"/>
              </a:rPr>
              <a:t>of</a:t>
            </a:r>
            <a:r>
              <a:rPr lang="en-US" dirty="0">
                <a:cs typeface="Arial" panose="020B0604020202020204" pitchFamily="34" charset="0"/>
              </a:rPr>
              <a:t> love, passion </a:t>
            </a:r>
            <a:r>
              <a:rPr lang="en-US" b="1" dirty="0">
                <a:latin typeface="Arial" panose="020B0604020202020204" pitchFamily="34" charset="0"/>
                <a:cs typeface="Arial" panose="020B0604020202020204" pitchFamily="34" charset="0"/>
              </a:rPr>
              <a:t>and</a:t>
            </a:r>
            <a:r>
              <a:rPr lang="en-US" b="1" dirty="0">
                <a:cs typeface="Arial" panose="020B0604020202020204" pitchFamily="34" charset="0"/>
              </a:rPr>
              <a:t> </a:t>
            </a:r>
            <a:r>
              <a:rPr lang="en-US" dirty="0">
                <a:cs typeface="Arial" panose="020B0604020202020204" pitchFamily="34" charset="0"/>
              </a:rPr>
              <a:t>longing. They</a:t>
            </a:r>
            <a:r>
              <a:rPr lang="en-US" b="1" dirty="0">
                <a:cs typeface="Arial" panose="020B0604020202020204" pitchFamily="34" charset="0"/>
              </a:rPr>
              <a:t> </a:t>
            </a:r>
            <a:r>
              <a:rPr lang="en-US" dirty="0">
                <a:cs typeface="Arial" panose="020B0604020202020204" pitchFamily="34" charset="0"/>
              </a:rPr>
              <a:t>conveyed heartfelt sentiments, aspirations </a:t>
            </a:r>
            <a:r>
              <a:rPr lang="en-US" b="1" dirty="0">
                <a:latin typeface="Arial" panose="020B0604020202020204" pitchFamily="34" charset="0"/>
                <a:cs typeface="Arial" panose="020B0604020202020204" pitchFamily="34" charset="0"/>
              </a:rPr>
              <a:t>and</a:t>
            </a:r>
            <a:r>
              <a:rPr lang="en-US" b="1" dirty="0">
                <a:cs typeface="Arial" panose="020B0604020202020204" pitchFamily="34" charset="0"/>
              </a:rPr>
              <a:t> </a:t>
            </a:r>
            <a:r>
              <a:rPr lang="en-US" dirty="0">
                <a:cs typeface="Arial" panose="020B0604020202020204" pitchFamily="34" charset="0"/>
              </a:rPr>
              <a:t>imagination. </a:t>
            </a:r>
          </a:p>
          <a:p>
            <a:pPr>
              <a:spcAft>
                <a:spcPts val="600"/>
              </a:spcAft>
            </a:pPr>
            <a:r>
              <a:rPr lang="en-US" dirty="0">
                <a:cs typeface="Arial" panose="020B0604020202020204" pitchFamily="34" charset="0"/>
              </a:rPr>
              <a:t>The lexical density of this sentence is higher than the previous example as it has more lexical words than non-lexical words (in bold). To calculate the lexical density of a text, divide the number of lexical words by the number of words in the sentence.</a:t>
            </a:r>
          </a:p>
          <a:p>
            <a:pPr>
              <a:spcAft>
                <a:spcPts val="600"/>
              </a:spcAft>
            </a:pPr>
            <a:r>
              <a:rPr lang="en-US" dirty="0">
                <a:cs typeface="Arial" panose="020B0604020202020204" pitchFamily="34" charset="0"/>
              </a:rPr>
              <a:t>For example: 13 lexical words </a:t>
            </a:r>
            <a:r>
              <a:rPr lang="en-AU" dirty="0">
                <a:cs typeface="Arial" panose="020B0604020202020204" pitchFamily="34" charset="0"/>
              </a:rPr>
              <a:t>÷ 19 words × 100 = 68%</a:t>
            </a:r>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746367E7-AEF6-D7FD-4814-57E9A05E18B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66107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419F-284D-EA02-FA1B-C1AED9CF15EC}"/>
              </a:ext>
            </a:extLst>
          </p:cNvPr>
          <p:cNvSpPr>
            <a:spLocks noGrp="1"/>
          </p:cNvSpPr>
          <p:nvPr>
            <p:ph type="title"/>
          </p:nvPr>
        </p:nvSpPr>
        <p:spPr/>
        <p:txBody>
          <a:bodyPr/>
          <a:lstStyle/>
          <a:p>
            <a:r>
              <a:rPr lang="en-AU" dirty="0">
                <a:cs typeface="Arial" panose="020B0604020202020204" pitchFamily="34" charset="0"/>
              </a:rPr>
              <a:t>Moving from low lexical density </a:t>
            </a:r>
          </a:p>
        </p:txBody>
      </p:sp>
      <p:sp>
        <p:nvSpPr>
          <p:cNvPr id="5" name="Text Placeholder 4">
            <a:extLst>
              <a:ext uri="{FF2B5EF4-FFF2-40B4-BE49-F238E27FC236}">
                <a16:creationId xmlns:a16="http://schemas.microsoft.com/office/drawing/2014/main" id="{F83E057F-118C-B0C4-DB4A-5DB6B9F18538}"/>
              </a:ext>
            </a:extLst>
          </p:cNvPr>
          <p:cNvSpPr>
            <a:spLocks noGrp="1"/>
          </p:cNvSpPr>
          <p:nvPr>
            <p:ph type="body" sz="quarter" idx="18"/>
          </p:nvPr>
        </p:nvSpPr>
        <p:spPr/>
        <p:txBody>
          <a:bodyPr/>
          <a:lstStyle/>
          <a:p>
            <a:r>
              <a:rPr lang="en-AU" dirty="0"/>
              <a:t>Rewrite this extract to increase the lexical density</a:t>
            </a:r>
          </a:p>
        </p:txBody>
      </p:sp>
      <p:sp>
        <p:nvSpPr>
          <p:cNvPr id="3" name="Content Placeholder 2">
            <a:extLst>
              <a:ext uri="{FF2B5EF4-FFF2-40B4-BE49-F238E27FC236}">
                <a16:creationId xmlns:a16="http://schemas.microsoft.com/office/drawing/2014/main" id="{6640973C-69A3-6566-F882-3FB6BECAF312}"/>
              </a:ext>
            </a:extLst>
          </p:cNvPr>
          <p:cNvSpPr>
            <a:spLocks noGrp="1"/>
          </p:cNvSpPr>
          <p:nvPr>
            <p:ph idx="1"/>
          </p:nvPr>
        </p:nvSpPr>
        <p:spPr/>
        <p:txBody>
          <a:bodyPr/>
          <a:lstStyle/>
          <a:p>
            <a:pPr>
              <a:spcAft>
                <a:spcPts val="600"/>
              </a:spcAft>
            </a:pPr>
            <a:r>
              <a:rPr lang="en-US" dirty="0">
                <a:latin typeface="Arial" panose="020B0604020202020204" pitchFamily="34" charset="0"/>
                <a:cs typeface="Arial" panose="020B0604020202020204" pitchFamily="34" charset="0"/>
              </a:rPr>
              <a:t>The</a:t>
            </a:r>
            <a:r>
              <a:rPr lang="en-US" dirty="0">
                <a:cs typeface="Arial" panose="020B0604020202020204" pitchFamily="34" charset="0"/>
              </a:rPr>
              <a:t> poets </a:t>
            </a:r>
            <a:r>
              <a:rPr lang="en-US" b="1" dirty="0">
                <a:latin typeface="Arial" panose="020B0604020202020204" pitchFamily="34" charset="0"/>
                <a:cs typeface="Arial" panose="020B0604020202020204" pitchFamily="34" charset="0"/>
              </a:rPr>
              <a:t>of the </a:t>
            </a:r>
            <a:r>
              <a:rPr lang="en-US" dirty="0">
                <a:cs typeface="Arial" panose="020B0604020202020204" pitchFamily="34" charset="0"/>
              </a:rPr>
              <a:t>Romantic era </a:t>
            </a:r>
            <a:r>
              <a:rPr lang="en-US" b="1" dirty="0">
                <a:latin typeface="Arial" panose="020B0604020202020204" pitchFamily="34" charset="0"/>
                <a:cs typeface="Arial" panose="020B0604020202020204" pitchFamily="34" charset="0"/>
              </a:rPr>
              <a:t>would often </a:t>
            </a:r>
            <a:r>
              <a:rPr lang="en-US" dirty="0">
                <a:cs typeface="Arial" panose="020B0604020202020204" pitchFamily="34" charset="0"/>
              </a:rPr>
              <a:t>write poems </a:t>
            </a:r>
            <a:r>
              <a:rPr lang="en-US" dirty="0">
                <a:latin typeface="Arial" panose="020B0604020202020204" pitchFamily="34" charset="0"/>
                <a:cs typeface="Arial" panose="020B0604020202020204" pitchFamily="34" charset="0"/>
              </a:rPr>
              <a:t>about the </a:t>
            </a:r>
            <a:r>
              <a:rPr lang="en-US" dirty="0">
                <a:cs typeface="Arial" panose="020B0604020202020204" pitchFamily="34" charset="0"/>
              </a:rPr>
              <a:t>natural world. </a:t>
            </a:r>
            <a:r>
              <a:rPr lang="en-US" b="1" dirty="0">
                <a:latin typeface="Arial" panose="020B0604020202020204" pitchFamily="34" charset="0"/>
                <a:cs typeface="Arial" panose="020B0604020202020204" pitchFamily="34" charset="0"/>
              </a:rPr>
              <a:t>In the </a:t>
            </a:r>
            <a:r>
              <a:rPr lang="en-US" dirty="0">
                <a:cs typeface="Arial" panose="020B0604020202020204" pitchFamily="34" charset="0"/>
              </a:rPr>
              <a:t>poetry </a:t>
            </a:r>
            <a:r>
              <a:rPr lang="en-US" b="1" dirty="0">
                <a:latin typeface="Arial" panose="020B0604020202020204" pitchFamily="34" charset="0"/>
                <a:cs typeface="Arial" panose="020B0604020202020204" pitchFamily="34" charset="0"/>
              </a:rPr>
              <a:t>that they </a:t>
            </a:r>
            <a:r>
              <a:rPr lang="en-US" dirty="0">
                <a:cs typeface="Arial" panose="020B0604020202020204" pitchFamily="34" charset="0"/>
              </a:rPr>
              <a:t>wrote, </a:t>
            </a:r>
            <a:r>
              <a:rPr lang="en-US" b="1" dirty="0">
                <a:latin typeface="Arial" panose="020B0604020202020204" pitchFamily="34" charset="0"/>
                <a:cs typeface="Arial" panose="020B0604020202020204" pitchFamily="34" charset="0"/>
              </a:rPr>
              <a:t>they would attempt </a:t>
            </a:r>
            <a:r>
              <a:rPr lang="en-US" dirty="0">
                <a:latin typeface="Arial" panose="020B0604020202020204" pitchFamily="34" charset="0"/>
                <a:cs typeface="Arial" panose="020B0604020202020204" pitchFamily="34" charset="0"/>
              </a:rPr>
              <a:t>to </a:t>
            </a:r>
            <a:r>
              <a:rPr lang="en-US" dirty="0">
                <a:cs typeface="Arial" panose="020B0604020202020204" pitchFamily="34" charset="0"/>
              </a:rPr>
              <a:t>rebel against</a:t>
            </a:r>
            <a:r>
              <a:rPr lang="en-US" b="1" dirty="0">
                <a:cs typeface="Arial" panose="020B0604020202020204" pitchFamily="34" charset="0"/>
              </a:rPr>
              <a:t> </a:t>
            </a:r>
            <a:r>
              <a:rPr lang="en-US" b="1" dirty="0">
                <a:latin typeface="Arial" panose="020B0604020202020204" pitchFamily="34" charset="0"/>
                <a:cs typeface="Arial" panose="020B0604020202020204" pitchFamily="34" charset="0"/>
              </a:rPr>
              <a:t>the</a:t>
            </a:r>
            <a:r>
              <a:rPr lang="en-US" b="1" dirty="0">
                <a:cs typeface="Arial" panose="020B0604020202020204" pitchFamily="34" charset="0"/>
              </a:rPr>
              <a:t> </a:t>
            </a:r>
            <a:r>
              <a:rPr lang="en-US" dirty="0">
                <a:cs typeface="Arial" panose="020B0604020202020204" pitchFamily="34" charset="0"/>
              </a:rPr>
              <a:t>values</a:t>
            </a:r>
            <a:r>
              <a:rPr lang="en-US" b="1" dirty="0">
                <a:cs typeface="Arial" panose="020B0604020202020204" pitchFamily="34" charset="0"/>
              </a:rPr>
              <a:t> </a:t>
            </a:r>
            <a:r>
              <a:rPr lang="en-US" dirty="0">
                <a:latin typeface="Arial" panose="020B0604020202020204" pitchFamily="34" charset="0"/>
                <a:cs typeface="Arial" panose="020B0604020202020204" pitchFamily="34" charset="0"/>
              </a:rPr>
              <a:t>and</a:t>
            </a:r>
            <a:r>
              <a:rPr lang="en-US" b="1" dirty="0">
                <a:cs typeface="Arial" panose="020B0604020202020204" pitchFamily="34" charset="0"/>
              </a:rPr>
              <a:t> </a:t>
            </a:r>
            <a:r>
              <a:rPr lang="en-US" dirty="0">
                <a:cs typeface="Arial" panose="020B0604020202020204" pitchFamily="34" charset="0"/>
              </a:rPr>
              <a:t>beliefs </a:t>
            </a:r>
            <a:r>
              <a:rPr lang="en-US" dirty="0">
                <a:latin typeface="Arial" panose="020B0604020202020204" pitchFamily="34" charset="0"/>
                <a:cs typeface="Arial" panose="020B0604020202020204" pitchFamily="34" charset="0"/>
              </a:rPr>
              <a:t>of the </a:t>
            </a:r>
            <a:r>
              <a:rPr lang="en-US" dirty="0">
                <a:cs typeface="Arial" panose="020B0604020202020204" pitchFamily="34" charset="0"/>
              </a:rPr>
              <a:t>period </a:t>
            </a:r>
            <a:r>
              <a:rPr lang="en-US" b="1" dirty="0">
                <a:latin typeface="Arial" panose="020B0604020202020204" pitchFamily="34" charset="0"/>
                <a:cs typeface="Arial" panose="020B0604020202020204" pitchFamily="34" charset="0"/>
              </a:rPr>
              <a:t>of</a:t>
            </a:r>
            <a:r>
              <a:rPr lang="en-US" dirty="0">
                <a:cs typeface="Arial" panose="020B0604020202020204" pitchFamily="34" charset="0"/>
              </a:rPr>
              <a:t> time </a:t>
            </a:r>
            <a:r>
              <a:rPr lang="en-US" b="1" dirty="0">
                <a:latin typeface="Arial" panose="020B0604020202020204" pitchFamily="34" charset="0"/>
                <a:cs typeface="Arial" panose="020B0604020202020204" pitchFamily="34" charset="0"/>
              </a:rPr>
              <a:t>that came before</a:t>
            </a:r>
            <a:r>
              <a:rPr lang="en-US" b="1" dirty="0">
                <a:cs typeface="Arial" panose="020B0604020202020204" pitchFamily="34" charset="0"/>
              </a:rPr>
              <a:t> </a:t>
            </a:r>
            <a:r>
              <a:rPr lang="en-US" dirty="0">
                <a:cs typeface="Arial" panose="020B0604020202020204" pitchFamily="34" charset="0"/>
              </a:rPr>
              <a:t>Romanticism – the Enlightenment.  </a:t>
            </a:r>
          </a:p>
          <a:p>
            <a:pPr>
              <a:spcAft>
                <a:spcPts val="600"/>
              </a:spcAft>
            </a:pPr>
            <a:r>
              <a:rPr lang="en-US" dirty="0">
                <a:cs typeface="Arial" panose="020B0604020202020204" pitchFamily="34" charset="0"/>
              </a:rPr>
              <a:t>18 lexical words</a:t>
            </a:r>
          </a:p>
          <a:p>
            <a:pPr>
              <a:spcAft>
                <a:spcPts val="600"/>
              </a:spcAft>
            </a:pPr>
            <a:r>
              <a:rPr lang="en-US" dirty="0">
                <a:cs typeface="Arial" panose="020B0604020202020204" pitchFamily="34" charset="0"/>
              </a:rPr>
              <a:t>23 non-lexical words</a:t>
            </a:r>
          </a:p>
          <a:p>
            <a:pPr>
              <a:spcAft>
                <a:spcPts val="600"/>
              </a:spcAft>
            </a:pPr>
            <a:r>
              <a:rPr lang="en-US" dirty="0">
                <a:cs typeface="Arial" panose="020B0604020202020204" pitchFamily="34" charset="0"/>
              </a:rPr>
              <a:t>53 words in total</a:t>
            </a:r>
          </a:p>
          <a:p>
            <a:pPr>
              <a:spcAft>
                <a:spcPts val="600"/>
              </a:spcAft>
            </a:pPr>
            <a:r>
              <a:rPr lang="en-US" dirty="0">
                <a:cs typeface="Arial" panose="020B0604020202020204" pitchFamily="34" charset="0"/>
              </a:rPr>
              <a:t>18 </a:t>
            </a:r>
            <a:r>
              <a:rPr lang="en-AU" dirty="0">
                <a:cs typeface="Arial" panose="020B0604020202020204" pitchFamily="34" charset="0"/>
              </a:rPr>
              <a:t>÷ 52 × 100 = 35%</a:t>
            </a:r>
            <a:endParaRPr lang="en-US" dirty="0">
              <a:cs typeface="Arial" panose="020B0604020202020204" pitchFamily="34" charset="0"/>
            </a:endParaRPr>
          </a:p>
          <a:p>
            <a:pPr>
              <a:spcAft>
                <a:spcPts val="600"/>
              </a:spcAft>
            </a:pPr>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746367E7-AEF6-D7FD-4814-57E9A05E18B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77319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Checking for understanding (1)  </a:t>
            </a:r>
            <a:endParaRPr lang="en-AU" dirty="0">
              <a:cs typeface="Arial" panose="020B0604020202020204" pitchFamily="34" charset="0"/>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5904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419F-284D-EA02-FA1B-C1AED9CF15EC}"/>
              </a:ext>
            </a:extLst>
          </p:cNvPr>
          <p:cNvSpPr>
            <a:spLocks noGrp="1"/>
          </p:cNvSpPr>
          <p:nvPr>
            <p:ph type="title"/>
          </p:nvPr>
        </p:nvSpPr>
        <p:spPr/>
        <p:txBody>
          <a:bodyPr/>
          <a:lstStyle/>
          <a:p>
            <a:r>
              <a:rPr lang="en-AU" dirty="0">
                <a:cs typeface="Arial" panose="020B0604020202020204" pitchFamily="34" charset="0"/>
              </a:rPr>
              <a:t>Checking for understanding</a:t>
            </a:r>
          </a:p>
        </p:txBody>
      </p:sp>
      <p:sp>
        <p:nvSpPr>
          <p:cNvPr id="5" name="Text Placeholder 4">
            <a:extLst>
              <a:ext uri="{FF2B5EF4-FFF2-40B4-BE49-F238E27FC236}">
                <a16:creationId xmlns:a16="http://schemas.microsoft.com/office/drawing/2014/main" id="{F83E057F-118C-B0C4-DB4A-5DB6B9F18538}"/>
              </a:ext>
            </a:extLst>
          </p:cNvPr>
          <p:cNvSpPr>
            <a:spLocks noGrp="1"/>
          </p:cNvSpPr>
          <p:nvPr>
            <p:ph type="body" sz="quarter" idx="18"/>
          </p:nvPr>
        </p:nvSpPr>
        <p:spPr/>
        <p:txBody>
          <a:bodyPr/>
          <a:lstStyle/>
          <a:p>
            <a:r>
              <a:rPr lang="en-AU" dirty="0">
                <a:cs typeface="Arial" panose="020B0604020202020204" pitchFamily="34" charset="0"/>
              </a:rPr>
              <a:t>Essential terminology – matching activity</a:t>
            </a:r>
          </a:p>
        </p:txBody>
      </p:sp>
      <p:graphicFrame>
        <p:nvGraphicFramePr>
          <p:cNvPr id="6" name="Content Placeholder 5">
            <a:extLst>
              <a:ext uri="{FF2B5EF4-FFF2-40B4-BE49-F238E27FC236}">
                <a16:creationId xmlns:a16="http://schemas.microsoft.com/office/drawing/2014/main" id="{039B4C93-F363-F78D-475D-1CBB7FB602E0}"/>
              </a:ext>
            </a:extLst>
          </p:cNvPr>
          <p:cNvGraphicFramePr>
            <a:graphicFrameLocks noGrp="1"/>
          </p:cNvGraphicFramePr>
          <p:nvPr>
            <p:ph idx="1"/>
            <p:extLst>
              <p:ext uri="{D42A27DB-BD31-4B8C-83A1-F6EECF244321}">
                <p14:modId xmlns:p14="http://schemas.microsoft.com/office/powerpoint/2010/main" val="1646200564"/>
              </p:ext>
            </p:extLst>
          </p:nvPr>
        </p:nvGraphicFramePr>
        <p:xfrm>
          <a:off x="360363" y="1619250"/>
          <a:ext cx="11483974" cy="4007052"/>
        </p:xfrm>
        <a:graphic>
          <a:graphicData uri="http://schemas.openxmlformats.org/drawingml/2006/table">
            <a:tbl>
              <a:tblPr firstRow="1" bandRow="1">
                <a:tableStyleId>{69012ECD-51FC-41F1-AA8D-1B2483CD663E}</a:tableStyleId>
              </a:tblPr>
              <a:tblGrid>
                <a:gridCol w="3215044">
                  <a:extLst>
                    <a:ext uri="{9D8B030D-6E8A-4147-A177-3AD203B41FA5}">
                      <a16:colId xmlns:a16="http://schemas.microsoft.com/office/drawing/2014/main" val="3247248924"/>
                    </a:ext>
                  </a:extLst>
                </a:gridCol>
                <a:gridCol w="8268930">
                  <a:extLst>
                    <a:ext uri="{9D8B030D-6E8A-4147-A177-3AD203B41FA5}">
                      <a16:colId xmlns:a16="http://schemas.microsoft.com/office/drawing/2014/main" val="3020591106"/>
                    </a:ext>
                  </a:extLst>
                </a:gridCol>
              </a:tblGrid>
              <a:tr h="404759">
                <a:tc>
                  <a:txBody>
                    <a:bodyPr/>
                    <a:lstStyle/>
                    <a:p>
                      <a:pPr>
                        <a:lnSpc>
                          <a:spcPct val="150000"/>
                        </a:lnSpc>
                        <a:spcAft>
                          <a:spcPts val="600"/>
                        </a:spcAft>
                      </a:pPr>
                      <a:r>
                        <a:rPr lang="en-AU" b="1" i="0" dirty="0">
                          <a:solidFill>
                            <a:schemeClr val="bg1"/>
                          </a:solidFill>
                          <a:latin typeface="Arial" panose="020B0604020202020204" pitchFamily="34" charset="0"/>
                          <a:cs typeface="Arial" panose="020B0604020202020204" pitchFamily="34" charset="0"/>
                        </a:rPr>
                        <a:t>Terminology</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600"/>
                        </a:spcAft>
                      </a:pPr>
                      <a:r>
                        <a:rPr lang="en-AU" b="1" i="0" dirty="0">
                          <a:solidFill>
                            <a:schemeClr val="bg1"/>
                          </a:solidFill>
                          <a:latin typeface="Arial" panose="020B0604020202020204" pitchFamily="34" charset="0"/>
                          <a:cs typeface="Arial" panose="020B0604020202020204" pitchFamily="34" charset="0"/>
                        </a:rPr>
                        <a:t>Example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1781219"/>
                  </a:ext>
                </a:extLst>
              </a:tr>
              <a:tr h="370840">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Noun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50000"/>
                        </a:lnSpc>
                        <a:spcBef>
                          <a:spcPts val="0"/>
                        </a:spcBef>
                        <a:spcAft>
                          <a:spcPts val="600"/>
                        </a:spcAft>
                        <a:buClrTx/>
                        <a:buSzTx/>
                        <a:buFontTx/>
                        <a:buNone/>
                        <a:tabLst/>
                        <a:defRPr/>
                      </a:pPr>
                      <a:r>
                        <a:rPr lang="en-AU" sz="1800" b="0" i="0" kern="1200" dirty="0">
                          <a:solidFill>
                            <a:schemeClr val="tx1"/>
                          </a:solidFill>
                          <a:effectLst/>
                          <a:latin typeface="Arial" panose="020B0604020202020204" pitchFamily="34" charset="0"/>
                          <a:ea typeface="+mn-ea"/>
                          <a:cs typeface="Arial" panose="020B0604020202020204" pitchFamily="34" charset="0"/>
                        </a:rPr>
                        <a:t>Artist and poet, William Blake believed that people should ‘make your own rules or be a slave to another man’s’.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4154518"/>
                  </a:ext>
                </a:extLst>
              </a:tr>
              <a:tr h="370840">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Noun group</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600"/>
                        </a:spcAft>
                      </a:pPr>
                      <a:r>
                        <a:rPr lang="en-AU" sz="1800" b="0" i="0" kern="1200" dirty="0">
                          <a:solidFill>
                            <a:schemeClr val="tx1"/>
                          </a:solidFill>
                          <a:effectLst/>
                          <a:latin typeface="Arial" panose="020B0604020202020204" pitchFamily="34" charset="0"/>
                          <a:ea typeface="+mn-ea"/>
                          <a:cs typeface="Arial" panose="020B0604020202020204" pitchFamily="34" charset="0"/>
                        </a:rPr>
                        <a:t>In the world of Romantic poetry, the great poets of the time were concerned with the emotions of love, passion and longing.</a:t>
                      </a:r>
                      <a:endParaRPr lang="en-AU" b="0" i="0" dirty="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0295815"/>
                  </a:ext>
                </a:extLst>
              </a:tr>
              <a:tr h="370840">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Appositive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600"/>
                        </a:spcAft>
                      </a:pPr>
                      <a:r>
                        <a:rPr lang="en-AU" sz="1800" b="0" i="0" kern="1200" dirty="0">
                          <a:solidFill>
                            <a:schemeClr val="tx1"/>
                          </a:solidFill>
                          <a:effectLst/>
                          <a:latin typeface="Arial" panose="020B0604020202020204" pitchFamily="34" charset="0"/>
                          <a:ea typeface="+mn-ea"/>
                          <a:cs typeface="Arial" panose="020B0604020202020204" pitchFamily="34" charset="0"/>
                        </a:rPr>
                        <a:t>Romantic poets were concerned with the emotions of love, passion and longing. They conveyed heartfelt sentiments, aspirations and imagination.</a:t>
                      </a:r>
                      <a:endParaRPr lang="en-AU" b="0" i="0" dirty="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3914990"/>
                  </a:ext>
                </a:extLst>
              </a:tr>
              <a:tr h="512012">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Low lexical density</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50000"/>
                        </a:lnSpc>
                        <a:spcBef>
                          <a:spcPts val="0"/>
                        </a:spcBef>
                        <a:spcAft>
                          <a:spcPts val="600"/>
                        </a:spcAft>
                        <a:buClrTx/>
                        <a:buSzTx/>
                        <a:buFontTx/>
                        <a:buNone/>
                        <a:tabLst/>
                        <a:defRPr/>
                      </a:pPr>
                      <a:r>
                        <a:rPr lang="en-AU" sz="1800" b="0" i="0" kern="1200" dirty="0">
                          <a:solidFill>
                            <a:schemeClr val="tx1"/>
                          </a:solidFill>
                          <a:effectLst/>
                          <a:latin typeface="Arial" panose="020B0604020202020204" pitchFamily="34" charset="0"/>
                          <a:ea typeface="+mn-ea"/>
                          <a:cs typeface="Arial" panose="020B0604020202020204" pitchFamily="34" charset="0"/>
                        </a:rPr>
                        <a:t>Poetry, nature, William Wordsworth</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2741379"/>
                  </a:ext>
                </a:extLst>
              </a:tr>
              <a:tr h="370840">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High lexical density</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600"/>
                        </a:spcAft>
                      </a:pPr>
                      <a:r>
                        <a:rPr lang="en-AU" sz="1800" b="0" i="0" kern="1200" dirty="0">
                          <a:solidFill>
                            <a:schemeClr val="tx1"/>
                          </a:solidFill>
                          <a:effectLst/>
                          <a:latin typeface="Arial" panose="020B0604020202020204" pitchFamily="34" charset="0"/>
                          <a:ea typeface="+mn-ea"/>
                          <a:cs typeface="Arial" panose="020B0604020202020204" pitchFamily="34" charset="0"/>
                        </a:rPr>
                        <a:t>Brilliant female poets</a:t>
                      </a:r>
                      <a:endParaRPr lang="en-AU" b="0" i="0" dirty="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909054"/>
                  </a:ext>
                </a:extLst>
              </a:tr>
            </a:tbl>
          </a:graphicData>
        </a:graphic>
      </p:graphicFrame>
      <p:sp>
        <p:nvSpPr>
          <p:cNvPr id="4" name="Slide Number Placeholder 3">
            <a:extLst>
              <a:ext uri="{FF2B5EF4-FFF2-40B4-BE49-F238E27FC236}">
                <a16:creationId xmlns:a16="http://schemas.microsoft.com/office/drawing/2014/main" id="{746367E7-AEF6-D7FD-4814-57E9A05E18B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9606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419F-284D-EA02-FA1B-C1AED9CF15EC}"/>
              </a:ext>
            </a:extLst>
          </p:cNvPr>
          <p:cNvSpPr>
            <a:spLocks noGrp="1"/>
          </p:cNvSpPr>
          <p:nvPr>
            <p:ph type="title"/>
          </p:nvPr>
        </p:nvSpPr>
        <p:spPr/>
        <p:txBody>
          <a:bodyPr/>
          <a:lstStyle/>
          <a:p>
            <a:r>
              <a:rPr lang="en-AU" dirty="0">
                <a:cs typeface="Arial" panose="020B0604020202020204" pitchFamily="34" charset="0"/>
              </a:rPr>
              <a:t>Checking for understanding – answers </a:t>
            </a:r>
          </a:p>
        </p:txBody>
      </p:sp>
      <p:sp>
        <p:nvSpPr>
          <p:cNvPr id="5" name="Text Placeholder 4">
            <a:extLst>
              <a:ext uri="{FF2B5EF4-FFF2-40B4-BE49-F238E27FC236}">
                <a16:creationId xmlns:a16="http://schemas.microsoft.com/office/drawing/2014/main" id="{F83E057F-118C-B0C4-DB4A-5DB6B9F18538}"/>
              </a:ext>
            </a:extLst>
          </p:cNvPr>
          <p:cNvSpPr>
            <a:spLocks noGrp="1"/>
          </p:cNvSpPr>
          <p:nvPr>
            <p:ph type="body" sz="quarter" idx="18"/>
          </p:nvPr>
        </p:nvSpPr>
        <p:spPr/>
        <p:txBody>
          <a:bodyPr/>
          <a:lstStyle/>
          <a:p>
            <a:r>
              <a:rPr lang="en-AU" dirty="0">
                <a:cs typeface="Arial" panose="020B0604020202020204" pitchFamily="34" charset="0"/>
              </a:rPr>
              <a:t>Essential terminology – matching activity</a:t>
            </a:r>
          </a:p>
        </p:txBody>
      </p:sp>
      <p:graphicFrame>
        <p:nvGraphicFramePr>
          <p:cNvPr id="6" name="Content Placeholder 5">
            <a:extLst>
              <a:ext uri="{FF2B5EF4-FFF2-40B4-BE49-F238E27FC236}">
                <a16:creationId xmlns:a16="http://schemas.microsoft.com/office/drawing/2014/main" id="{039B4C93-F363-F78D-475D-1CBB7FB602E0}"/>
              </a:ext>
            </a:extLst>
          </p:cNvPr>
          <p:cNvGraphicFramePr>
            <a:graphicFrameLocks noGrp="1"/>
          </p:cNvGraphicFramePr>
          <p:nvPr>
            <p:ph idx="1"/>
            <p:extLst>
              <p:ext uri="{D42A27DB-BD31-4B8C-83A1-F6EECF244321}">
                <p14:modId xmlns:p14="http://schemas.microsoft.com/office/powerpoint/2010/main" val="3646059422"/>
              </p:ext>
            </p:extLst>
          </p:nvPr>
        </p:nvGraphicFramePr>
        <p:xfrm>
          <a:off x="360363" y="1619249"/>
          <a:ext cx="11483974" cy="4510618"/>
        </p:xfrm>
        <a:graphic>
          <a:graphicData uri="http://schemas.openxmlformats.org/drawingml/2006/table">
            <a:tbl>
              <a:tblPr firstRow="1" bandRow="1">
                <a:tableStyleId>{69012ECD-51FC-41F1-AA8D-1B2483CD663E}</a:tableStyleId>
              </a:tblPr>
              <a:tblGrid>
                <a:gridCol w="3215044">
                  <a:extLst>
                    <a:ext uri="{9D8B030D-6E8A-4147-A177-3AD203B41FA5}">
                      <a16:colId xmlns:a16="http://schemas.microsoft.com/office/drawing/2014/main" val="3247248924"/>
                    </a:ext>
                  </a:extLst>
                </a:gridCol>
                <a:gridCol w="8268930">
                  <a:extLst>
                    <a:ext uri="{9D8B030D-6E8A-4147-A177-3AD203B41FA5}">
                      <a16:colId xmlns:a16="http://schemas.microsoft.com/office/drawing/2014/main" val="3020591106"/>
                    </a:ext>
                  </a:extLst>
                </a:gridCol>
              </a:tblGrid>
              <a:tr h="663916">
                <a:tc>
                  <a:txBody>
                    <a:bodyPr/>
                    <a:lstStyle/>
                    <a:p>
                      <a:pPr>
                        <a:lnSpc>
                          <a:spcPct val="150000"/>
                        </a:lnSpc>
                        <a:spcAft>
                          <a:spcPts val="600"/>
                        </a:spcAft>
                      </a:pPr>
                      <a:endParaRPr lang="en-AU" b="1" i="0" dirty="0">
                        <a:solidFill>
                          <a:schemeClr val="bg1"/>
                        </a:solidFill>
                        <a:latin typeface="Arial" panose="020B0604020202020204" pitchFamily="34" charset="0"/>
                        <a:cs typeface="Arial" panose="020B0604020202020204" pitchFamily="34" charset="0"/>
                      </a:endParaRPr>
                    </a:p>
                  </a:txBody>
                  <a:tcPr/>
                </a:tc>
                <a:tc>
                  <a:txBody>
                    <a:bodyPr/>
                    <a:lstStyle/>
                    <a:p>
                      <a:pPr>
                        <a:lnSpc>
                          <a:spcPct val="150000"/>
                        </a:lnSpc>
                        <a:spcAft>
                          <a:spcPts val="600"/>
                        </a:spcAft>
                      </a:pPr>
                      <a:endParaRPr lang="en-AU" b="1" i="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1781219"/>
                  </a:ext>
                </a:extLst>
              </a:tr>
              <a:tr h="466257">
                <a:tc>
                  <a:txBody>
                    <a:bodyPr/>
                    <a:lstStyle/>
                    <a:p>
                      <a:pPr>
                        <a:lnSpc>
                          <a:spcPct val="150000"/>
                        </a:lnSpc>
                        <a:spcBef>
                          <a:spcPts val="1200"/>
                        </a:spcBef>
                        <a:spcAft>
                          <a:spcPts val="600"/>
                        </a:spcAft>
                      </a:pPr>
                      <a:r>
                        <a:rPr lang="en-AU" b="0" i="0" dirty="0">
                          <a:latin typeface="Arial" panose="020B0604020202020204" pitchFamily="34" charset="0"/>
                          <a:cs typeface="Arial" panose="020B0604020202020204" pitchFamily="34" charset="0"/>
                        </a:rPr>
                        <a:t>Noun</a:t>
                      </a:r>
                    </a:p>
                  </a:txBody>
                  <a:tcPr marL="68580" marR="68580" marT="0" marB="0"/>
                </a:tc>
                <a:tc>
                  <a:txBody>
                    <a:bodyPr/>
                    <a:lstStyle/>
                    <a:p>
                      <a:pPr>
                        <a:lnSpc>
                          <a:spcPct val="150000"/>
                        </a:lnSpc>
                        <a:spcBef>
                          <a:spcPts val="1200"/>
                        </a:spcBef>
                        <a:spcAft>
                          <a:spcPts val="600"/>
                        </a:spcAft>
                      </a:pPr>
                      <a:r>
                        <a:rPr lang="en-AU" b="0" i="0" dirty="0">
                          <a:latin typeface="Arial" panose="020B0604020202020204" pitchFamily="34" charset="0"/>
                          <a:cs typeface="Arial" panose="020B0604020202020204" pitchFamily="34" charset="0"/>
                        </a:rPr>
                        <a:t>Poetry, nature, William Wordsworth</a:t>
                      </a:r>
                    </a:p>
                  </a:txBody>
                  <a:tcPr marL="68580" marR="68580" marT="0" marB="0"/>
                </a:tc>
                <a:extLst>
                  <a:ext uri="{0D108BD9-81ED-4DB2-BD59-A6C34878D82A}">
                    <a16:rowId xmlns:a16="http://schemas.microsoft.com/office/drawing/2014/main" val="4194154518"/>
                  </a:ext>
                </a:extLst>
              </a:tr>
              <a:tr h="466257">
                <a:tc>
                  <a:txBody>
                    <a:bodyPr/>
                    <a:lstStyle/>
                    <a:p>
                      <a:pPr>
                        <a:lnSpc>
                          <a:spcPct val="150000"/>
                        </a:lnSpc>
                        <a:spcBef>
                          <a:spcPts val="1200"/>
                        </a:spcBef>
                        <a:spcAft>
                          <a:spcPts val="600"/>
                        </a:spcAft>
                      </a:pPr>
                      <a:r>
                        <a:rPr lang="en-AU" b="0" i="0" dirty="0">
                          <a:latin typeface="Arial" panose="020B0604020202020204" pitchFamily="34" charset="0"/>
                          <a:cs typeface="Arial" panose="020B0604020202020204" pitchFamily="34" charset="0"/>
                        </a:rPr>
                        <a:t>Noun group</a:t>
                      </a:r>
                    </a:p>
                  </a:txBody>
                  <a:tcPr marL="68580" marR="68580" marT="0" marB="0"/>
                </a:tc>
                <a:tc>
                  <a:txBody>
                    <a:bodyPr/>
                    <a:lstStyle/>
                    <a:p>
                      <a:pPr>
                        <a:lnSpc>
                          <a:spcPct val="150000"/>
                        </a:lnSpc>
                        <a:spcBef>
                          <a:spcPts val="1200"/>
                        </a:spcBef>
                        <a:spcAft>
                          <a:spcPts val="600"/>
                        </a:spcAft>
                      </a:pPr>
                      <a:r>
                        <a:rPr lang="en-AU" b="0" i="0" dirty="0">
                          <a:latin typeface="Arial" panose="020B0604020202020204" pitchFamily="34" charset="0"/>
                          <a:cs typeface="Arial" panose="020B0604020202020204" pitchFamily="34" charset="0"/>
                        </a:rPr>
                        <a:t>Brilliant female poets</a:t>
                      </a:r>
                    </a:p>
                  </a:txBody>
                  <a:tcPr marL="68580" marR="68580" marT="0" marB="0"/>
                </a:tc>
                <a:extLst>
                  <a:ext uri="{0D108BD9-81ED-4DB2-BD59-A6C34878D82A}">
                    <a16:rowId xmlns:a16="http://schemas.microsoft.com/office/drawing/2014/main" val="830295815"/>
                  </a:ext>
                </a:extLst>
              </a:tr>
              <a:tr h="971396">
                <a:tc>
                  <a:txBody>
                    <a:bodyPr/>
                    <a:lstStyle/>
                    <a:p>
                      <a:pPr>
                        <a:lnSpc>
                          <a:spcPct val="150000"/>
                        </a:lnSpc>
                        <a:spcBef>
                          <a:spcPts val="1200"/>
                        </a:spcBef>
                        <a:spcAft>
                          <a:spcPts val="600"/>
                        </a:spcAft>
                      </a:pPr>
                      <a:r>
                        <a:rPr lang="en-AU" b="0" i="0" dirty="0">
                          <a:latin typeface="Arial" panose="020B0604020202020204" pitchFamily="34" charset="0"/>
                          <a:cs typeface="Arial" panose="020B0604020202020204" pitchFamily="34" charset="0"/>
                        </a:rPr>
                        <a:t>Appositive</a:t>
                      </a:r>
                    </a:p>
                  </a:txBody>
                  <a:tcPr marL="68580" marR="68580" marT="0" marB="0"/>
                </a:tc>
                <a:tc>
                  <a:txBody>
                    <a:bodyPr/>
                    <a:lstStyle/>
                    <a:p>
                      <a:pPr>
                        <a:lnSpc>
                          <a:spcPct val="150000"/>
                        </a:lnSpc>
                        <a:spcBef>
                          <a:spcPts val="1200"/>
                        </a:spcBef>
                        <a:spcAft>
                          <a:spcPts val="600"/>
                        </a:spcAft>
                      </a:pPr>
                      <a:r>
                        <a:rPr lang="en-AU" b="1" i="0" dirty="0">
                          <a:latin typeface="Arial" panose="020B0604020202020204" pitchFamily="34" charset="0"/>
                          <a:cs typeface="Arial" panose="020B0604020202020204" pitchFamily="34" charset="0"/>
                        </a:rPr>
                        <a:t>Artist and poet</a:t>
                      </a:r>
                      <a:r>
                        <a:rPr lang="en-AU" b="0" i="0" dirty="0">
                          <a:latin typeface="Arial" panose="020B0604020202020204" pitchFamily="34" charset="0"/>
                          <a:cs typeface="Arial" panose="020B0604020202020204" pitchFamily="34" charset="0"/>
                        </a:rPr>
                        <a:t>, </a:t>
                      </a:r>
                      <a:r>
                        <a:rPr lang="en-AU" b="1" i="0" dirty="0">
                          <a:latin typeface="Arial" panose="020B0604020202020204" pitchFamily="34" charset="0"/>
                          <a:cs typeface="Arial" panose="020B0604020202020204" pitchFamily="34" charset="0"/>
                        </a:rPr>
                        <a:t>William Blake </a:t>
                      </a:r>
                      <a:r>
                        <a:rPr lang="en-AU" b="0" i="0" dirty="0">
                          <a:latin typeface="Arial" panose="020B0604020202020204" pitchFamily="34" charset="0"/>
                          <a:cs typeface="Arial" panose="020B0604020202020204" pitchFamily="34" charset="0"/>
                        </a:rPr>
                        <a:t>believed that people should ‘make your own rules or be a slave to another man's’</a:t>
                      </a:r>
                    </a:p>
                  </a:txBody>
                  <a:tcPr marL="68580" marR="68580" marT="0" marB="0"/>
                </a:tc>
                <a:extLst>
                  <a:ext uri="{0D108BD9-81ED-4DB2-BD59-A6C34878D82A}">
                    <a16:rowId xmlns:a16="http://schemas.microsoft.com/office/drawing/2014/main" val="1853914990"/>
                  </a:ext>
                </a:extLst>
              </a:tr>
              <a:tr h="971396">
                <a:tc>
                  <a:txBody>
                    <a:bodyPr/>
                    <a:lstStyle/>
                    <a:p>
                      <a:pPr>
                        <a:lnSpc>
                          <a:spcPct val="150000"/>
                        </a:lnSpc>
                        <a:spcBef>
                          <a:spcPts val="1200"/>
                        </a:spcBef>
                        <a:spcAft>
                          <a:spcPts val="600"/>
                        </a:spcAft>
                      </a:pPr>
                      <a:r>
                        <a:rPr lang="en-AU" b="0" i="0" dirty="0">
                          <a:latin typeface="Arial" panose="020B0604020202020204" pitchFamily="34" charset="0"/>
                          <a:cs typeface="Arial" panose="020B0604020202020204" pitchFamily="34" charset="0"/>
                        </a:rPr>
                        <a:t>Low lexical density</a:t>
                      </a:r>
                    </a:p>
                  </a:txBody>
                  <a:tcPr marL="68580" marR="68580" marT="0" marB="0"/>
                </a:tc>
                <a:tc>
                  <a:txBody>
                    <a:bodyPr/>
                    <a:lstStyle/>
                    <a:p>
                      <a:pPr>
                        <a:lnSpc>
                          <a:spcPct val="150000"/>
                        </a:lnSpc>
                        <a:spcBef>
                          <a:spcPts val="1200"/>
                        </a:spcBef>
                        <a:spcAft>
                          <a:spcPts val="600"/>
                        </a:spcAft>
                      </a:pPr>
                      <a:r>
                        <a:rPr lang="en-AU" b="1" i="0" dirty="0">
                          <a:latin typeface="Arial" panose="020B0604020202020204" pitchFamily="34" charset="0"/>
                          <a:cs typeface="Arial" panose="020B0604020202020204" pitchFamily="34" charset="0"/>
                        </a:rPr>
                        <a:t>In the </a:t>
                      </a:r>
                      <a:r>
                        <a:rPr lang="en-AU" b="0" i="0" dirty="0">
                          <a:latin typeface="Arial" panose="020B0604020202020204" pitchFamily="34" charset="0"/>
                          <a:cs typeface="Arial" panose="020B0604020202020204" pitchFamily="34" charset="0"/>
                        </a:rPr>
                        <a:t>world </a:t>
                      </a:r>
                      <a:r>
                        <a:rPr lang="en-AU" b="1" i="0" dirty="0">
                          <a:latin typeface="Arial" panose="020B0604020202020204" pitchFamily="34" charset="0"/>
                          <a:cs typeface="Arial" panose="020B0604020202020204" pitchFamily="34" charset="0"/>
                        </a:rPr>
                        <a:t>of</a:t>
                      </a:r>
                      <a:r>
                        <a:rPr lang="en-AU" b="0" i="0" dirty="0">
                          <a:latin typeface="Arial" panose="020B0604020202020204" pitchFamily="34" charset="0"/>
                          <a:cs typeface="Arial" panose="020B0604020202020204" pitchFamily="34" charset="0"/>
                        </a:rPr>
                        <a:t> Romantic poetry, </a:t>
                      </a:r>
                      <a:r>
                        <a:rPr lang="en-AU" b="1" i="0" dirty="0">
                          <a:latin typeface="Arial" panose="020B0604020202020204" pitchFamily="34" charset="0"/>
                          <a:cs typeface="Arial" panose="020B0604020202020204" pitchFamily="34" charset="0"/>
                        </a:rPr>
                        <a:t>the</a:t>
                      </a:r>
                      <a:r>
                        <a:rPr lang="en-AU" b="0" i="0" dirty="0">
                          <a:latin typeface="Arial" panose="020B0604020202020204" pitchFamily="34" charset="0"/>
                          <a:cs typeface="Arial" panose="020B0604020202020204" pitchFamily="34" charset="0"/>
                        </a:rPr>
                        <a:t> great poets </a:t>
                      </a:r>
                      <a:r>
                        <a:rPr lang="en-AU" b="1" i="0" dirty="0">
                          <a:latin typeface="Arial" panose="020B0604020202020204" pitchFamily="34" charset="0"/>
                          <a:cs typeface="Arial" panose="020B0604020202020204" pitchFamily="34" charset="0"/>
                        </a:rPr>
                        <a:t>of the </a:t>
                      </a:r>
                      <a:r>
                        <a:rPr lang="en-AU" b="0" i="0" dirty="0">
                          <a:latin typeface="Arial" panose="020B0604020202020204" pitchFamily="34" charset="0"/>
                          <a:cs typeface="Arial" panose="020B0604020202020204" pitchFamily="34" charset="0"/>
                        </a:rPr>
                        <a:t>time </a:t>
                      </a:r>
                      <a:r>
                        <a:rPr lang="en-AU" b="1" i="0" dirty="0">
                          <a:latin typeface="Arial" panose="020B0604020202020204" pitchFamily="34" charset="0"/>
                          <a:cs typeface="Arial" panose="020B0604020202020204" pitchFamily="34" charset="0"/>
                        </a:rPr>
                        <a:t>were</a:t>
                      </a:r>
                      <a:r>
                        <a:rPr lang="en-AU" b="0" i="0" dirty="0">
                          <a:latin typeface="Arial" panose="020B0604020202020204" pitchFamily="34" charset="0"/>
                          <a:cs typeface="Arial" panose="020B0604020202020204" pitchFamily="34" charset="0"/>
                        </a:rPr>
                        <a:t> concerned </a:t>
                      </a:r>
                      <a:r>
                        <a:rPr lang="en-AU" b="1" i="0" dirty="0">
                          <a:latin typeface="Arial" panose="020B0604020202020204" pitchFamily="34" charset="0"/>
                          <a:cs typeface="Arial" panose="020B0604020202020204" pitchFamily="34" charset="0"/>
                        </a:rPr>
                        <a:t>with the </a:t>
                      </a:r>
                      <a:r>
                        <a:rPr lang="en-AU" b="0" i="0" dirty="0">
                          <a:latin typeface="Arial" panose="020B0604020202020204" pitchFamily="34" charset="0"/>
                          <a:cs typeface="Arial" panose="020B0604020202020204" pitchFamily="34" charset="0"/>
                        </a:rPr>
                        <a:t>emotions </a:t>
                      </a:r>
                      <a:r>
                        <a:rPr lang="en-AU" b="1" i="0" dirty="0">
                          <a:latin typeface="Arial" panose="020B0604020202020204" pitchFamily="34" charset="0"/>
                          <a:cs typeface="Arial" panose="020B0604020202020204" pitchFamily="34" charset="0"/>
                        </a:rPr>
                        <a:t>of </a:t>
                      </a:r>
                      <a:r>
                        <a:rPr lang="en-AU" b="0" i="0" dirty="0">
                          <a:latin typeface="Arial" panose="020B0604020202020204" pitchFamily="34" charset="0"/>
                          <a:cs typeface="Arial" panose="020B0604020202020204" pitchFamily="34" charset="0"/>
                        </a:rPr>
                        <a:t>love, passion </a:t>
                      </a:r>
                      <a:r>
                        <a:rPr lang="en-AU" b="1" i="0" dirty="0">
                          <a:latin typeface="Arial" panose="020B0604020202020204" pitchFamily="34" charset="0"/>
                          <a:cs typeface="Arial" panose="020B0604020202020204" pitchFamily="34" charset="0"/>
                        </a:rPr>
                        <a:t>and </a:t>
                      </a:r>
                      <a:r>
                        <a:rPr lang="en-AU" b="0" i="0" dirty="0">
                          <a:latin typeface="Arial" panose="020B0604020202020204" pitchFamily="34" charset="0"/>
                          <a:cs typeface="Arial" panose="020B0604020202020204" pitchFamily="34" charset="0"/>
                        </a:rPr>
                        <a:t>longing.</a:t>
                      </a:r>
                    </a:p>
                  </a:txBody>
                  <a:tcPr marL="68580" marR="68580" marT="0" marB="0"/>
                </a:tc>
                <a:extLst>
                  <a:ext uri="{0D108BD9-81ED-4DB2-BD59-A6C34878D82A}">
                    <a16:rowId xmlns:a16="http://schemas.microsoft.com/office/drawing/2014/main" val="3982741379"/>
                  </a:ext>
                </a:extLst>
              </a:tr>
              <a:tr h="971396">
                <a:tc>
                  <a:txBody>
                    <a:bodyPr/>
                    <a:lstStyle/>
                    <a:p>
                      <a:pPr>
                        <a:lnSpc>
                          <a:spcPct val="150000"/>
                        </a:lnSpc>
                        <a:spcBef>
                          <a:spcPts val="1200"/>
                        </a:spcBef>
                        <a:spcAft>
                          <a:spcPts val="600"/>
                        </a:spcAft>
                      </a:pPr>
                      <a:r>
                        <a:rPr lang="en-AU" b="0" i="0" dirty="0">
                          <a:latin typeface="Arial" panose="020B0604020202020204" pitchFamily="34" charset="0"/>
                          <a:cs typeface="Arial" panose="020B0604020202020204" pitchFamily="34" charset="0"/>
                        </a:rPr>
                        <a:t>High lexical density</a:t>
                      </a:r>
                    </a:p>
                  </a:txBody>
                  <a:tcPr marL="68580" marR="68580" marT="0" marB="0"/>
                </a:tc>
                <a:tc>
                  <a:txBody>
                    <a:bodyPr/>
                    <a:lstStyle/>
                    <a:p>
                      <a:pPr>
                        <a:lnSpc>
                          <a:spcPct val="150000"/>
                        </a:lnSpc>
                        <a:spcBef>
                          <a:spcPts val="1200"/>
                        </a:spcBef>
                        <a:spcAft>
                          <a:spcPts val="600"/>
                        </a:spcAft>
                      </a:pPr>
                      <a:r>
                        <a:rPr lang="en-AU" b="0" i="0" dirty="0">
                          <a:latin typeface="Arial" panose="020B0604020202020204" pitchFamily="34" charset="0"/>
                          <a:cs typeface="Arial" panose="020B0604020202020204" pitchFamily="34" charset="0"/>
                        </a:rPr>
                        <a:t>Romantic poets </a:t>
                      </a:r>
                      <a:r>
                        <a:rPr lang="en-AU" b="1" i="0" dirty="0">
                          <a:latin typeface="Arial" panose="020B0604020202020204" pitchFamily="34" charset="0"/>
                          <a:cs typeface="Arial" panose="020B0604020202020204" pitchFamily="34" charset="0"/>
                        </a:rPr>
                        <a:t>were </a:t>
                      </a:r>
                      <a:r>
                        <a:rPr lang="en-AU" b="0" i="0" dirty="0">
                          <a:latin typeface="Arial" panose="020B0604020202020204" pitchFamily="34" charset="0"/>
                          <a:cs typeface="Arial" panose="020B0604020202020204" pitchFamily="34" charset="0"/>
                        </a:rPr>
                        <a:t>concerned </a:t>
                      </a:r>
                      <a:r>
                        <a:rPr lang="en-AU" b="1" i="0" dirty="0">
                          <a:latin typeface="Arial" panose="020B0604020202020204" pitchFamily="34" charset="0"/>
                          <a:cs typeface="Arial" panose="020B0604020202020204" pitchFamily="34" charset="0"/>
                        </a:rPr>
                        <a:t>with the </a:t>
                      </a:r>
                      <a:r>
                        <a:rPr lang="en-AU" b="0" i="0" dirty="0">
                          <a:latin typeface="Arial" panose="020B0604020202020204" pitchFamily="34" charset="0"/>
                          <a:cs typeface="Arial" panose="020B0604020202020204" pitchFamily="34" charset="0"/>
                        </a:rPr>
                        <a:t>emotions of love, passion </a:t>
                      </a:r>
                      <a:r>
                        <a:rPr lang="en-AU" b="1" i="0" dirty="0">
                          <a:latin typeface="Arial" panose="020B0604020202020204" pitchFamily="34" charset="0"/>
                          <a:cs typeface="Arial" panose="020B0604020202020204" pitchFamily="34" charset="0"/>
                        </a:rPr>
                        <a:t>and</a:t>
                      </a:r>
                      <a:r>
                        <a:rPr lang="en-AU" b="0" i="0" dirty="0">
                          <a:latin typeface="Arial" panose="020B0604020202020204" pitchFamily="34" charset="0"/>
                          <a:cs typeface="Arial" panose="020B0604020202020204" pitchFamily="34" charset="0"/>
                        </a:rPr>
                        <a:t> longing. They conveyed heartfelt sentiments, aspirations </a:t>
                      </a:r>
                      <a:r>
                        <a:rPr lang="en-AU" b="1" i="0" dirty="0">
                          <a:latin typeface="Arial" panose="020B0604020202020204" pitchFamily="34" charset="0"/>
                          <a:cs typeface="Arial" panose="020B0604020202020204" pitchFamily="34" charset="0"/>
                        </a:rPr>
                        <a:t>and</a:t>
                      </a:r>
                      <a:r>
                        <a:rPr lang="en-AU" b="0" i="0" dirty="0">
                          <a:latin typeface="Arial" panose="020B0604020202020204" pitchFamily="34" charset="0"/>
                          <a:cs typeface="Arial" panose="020B0604020202020204" pitchFamily="34" charset="0"/>
                        </a:rPr>
                        <a:t> imagination.</a:t>
                      </a:r>
                    </a:p>
                  </a:txBody>
                  <a:tcPr marL="68580" marR="68580" marT="0" marB="0"/>
                </a:tc>
                <a:extLst>
                  <a:ext uri="{0D108BD9-81ED-4DB2-BD59-A6C34878D82A}">
                    <a16:rowId xmlns:a16="http://schemas.microsoft.com/office/drawing/2014/main" val="2980909054"/>
                  </a:ext>
                </a:extLst>
              </a:tr>
            </a:tbl>
          </a:graphicData>
        </a:graphic>
      </p:graphicFrame>
      <p:sp>
        <p:nvSpPr>
          <p:cNvPr id="4" name="Slide Number Placeholder 3">
            <a:extLst>
              <a:ext uri="{FF2B5EF4-FFF2-40B4-BE49-F238E27FC236}">
                <a16:creationId xmlns:a16="http://schemas.microsoft.com/office/drawing/2014/main" id="{746367E7-AEF6-D7FD-4814-57E9A05E18B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8716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Connecting learning (2) </a:t>
            </a:r>
            <a:endParaRPr lang="en-AU" dirty="0">
              <a:cs typeface="Arial" panose="020B0604020202020204" pitchFamily="34" charset="0"/>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1824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7DC-533D-DB70-7997-45B249F94D37}"/>
              </a:ext>
            </a:extLst>
          </p:cNvPr>
          <p:cNvSpPr>
            <a:spLocks noGrp="1"/>
          </p:cNvSpPr>
          <p:nvPr>
            <p:ph type="title"/>
          </p:nvPr>
        </p:nvSpPr>
        <p:spPr/>
        <p:txBody>
          <a:bodyPr/>
          <a:lstStyle/>
          <a:p>
            <a:r>
              <a:rPr lang="en-AU" dirty="0">
                <a:cs typeface="Arial" panose="020B0604020202020204" pitchFamily="34" charset="0"/>
              </a:rPr>
              <a:t>Identifying appositives – Wordsworth</a:t>
            </a:r>
          </a:p>
        </p:txBody>
      </p:sp>
      <p:sp>
        <p:nvSpPr>
          <p:cNvPr id="5" name="Text Placeholder 4">
            <a:extLst>
              <a:ext uri="{FF2B5EF4-FFF2-40B4-BE49-F238E27FC236}">
                <a16:creationId xmlns:a16="http://schemas.microsoft.com/office/drawing/2014/main" id="{AAA11C25-7677-47AE-E245-80A603A219E1}"/>
              </a:ext>
            </a:extLst>
          </p:cNvPr>
          <p:cNvSpPr>
            <a:spLocks noGrp="1"/>
          </p:cNvSpPr>
          <p:nvPr>
            <p:ph type="body" sz="quarter" idx="18"/>
          </p:nvPr>
        </p:nvSpPr>
        <p:spPr/>
        <p:txBody>
          <a:bodyPr/>
          <a:lstStyle/>
          <a:p>
            <a:r>
              <a:rPr lang="en-US" dirty="0">
                <a:cs typeface="Arial" panose="020B0604020202020204" pitchFamily="34" charset="0"/>
              </a:rPr>
              <a:t>Identify noun groups in a model text</a:t>
            </a:r>
          </a:p>
        </p:txBody>
      </p:sp>
      <p:sp>
        <p:nvSpPr>
          <p:cNvPr id="3" name="Content Placeholder 2">
            <a:extLst>
              <a:ext uri="{FF2B5EF4-FFF2-40B4-BE49-F238E27FC236}">
                <a16:creationId xmlns:a16="http://schemas.microsoft.com/office/drawing/2014/main" id="{1DC486CF-AB01-69D7-409F-C7E66D668D00}"/>
              </a:ext>
            </a:extLst>
          </p:cNvPr>
          <p:cNvSpPr>
            <a:spLocks noGrp="1"/>
          </p:cNvSpPr>
          <p:nvPr>
            <p:ph idx="1"/>
          </p:nvPr>
        </p:nvSpPr>
        <p:spPr/>
        <p:txBody>
          <a:bodyPr/>
          <a:lstStyle/>
          <a:p>
            <a:pPr marL="342900" lvl="0" indent="-342900">
              <a:lnSpc>
                <a:spcPct val="150000"/>
              </a:lnSpc>
              <a:spcBef>
                <a:spcPts val="600"/>
              </a:spcBef>
              <a:spcAft>
                <a:spcPts val="600"/>
              </a:spcAft>
              <a:buFont typeface="+mj-lt"/>
              <a:buAutoNum type="arabicPeriod"/>
            </a:pPr>
            <a:r>
              <a:rPr lang="en-US" dirty="0">
                <a:ea typeface="Calibri" panose="020F0502020204030204" pitchFamily="34" charset="0"/>
                <a:cs typeface="Arial" panose="020B0604020202020204" pitchFamily="34" charset="0"/>
              </a:rPr>
              <a:t>S</a:t>
            </a:r>
            <a:r>
              <a:rPr lang="en-US" sz="1800" dirty="0">
                <a:effectLst/>
                <a:ea typeface="Calibri" panose="020F0502020204030204" pitchFamily="34" charset="0"/>
                <a:cs typeface="Arial" panose="020B0604020202020204" pitchFamily="34" charset="0"/>
              </a:rPr>
              <a:t>elect the sentence that correctly identifies the appositive in </a:t>
            </a:r>
            <a:r>
              <a:rPr lang="en-US" sz="1800" b="1" dirty="0">
                <a:effectLst/>
                <a:latin typeface="Arial" panose="020B0604020202020204" pitchFamily="34" charset="0"/>
                <a:ea typeface="Calibri" panose="020F0502020204030204" pitchFamily="34" charset="0"/>
                <a:cs typeface="Arial" panose="020B0604020202020204" pitchFamily="34" charset="0"/>
              </a:rPr>
              <a:t>bold</a:t>
            </a:r>
            <a:r>
              <a:rPr lang="en-US" sz="1800" dirty="0">
                <a:effectLst/>
                <a:ea typeface="Calibri" panose="020F0502020204030204" pitchFamily="34" charset="0"/>
                <a:cs typeface="Arial" panose="020B0604020202020204" pitchFamily="34" charset="0"/>
              </a:rPr>
              <a:t>:</a:t>
            </a:r>
          </a:p>
          <a:p>
            <a:pPr marL="702900" lvl="4" indent="-342900">
              <a:spcBef>
                <a:spcPts val="600"/>
              </a:spcBef>
              <a:buFont typeface="+mj-lt"/>
              <a:buAutoNum type="alphaLcPeriod"/>
            </a:pPr>
            <a:r>
              <a:rPr lang="en-AU" b="1" dirty="0">
                <a:effectLst/>
                <a:latin typeface="Arial" panose="020B0604020202020204" pitchFamily="34" charset="0"/>
                <a:ea typeface="Calibri" panose="020F0502020204030204" pitchFamily="34" charset="0"/>
                <a:cs typeface="Arial" panose="020B0604020202020204" pitchFamily="34" charset="0"/>
              </a:rPr>
              <a:t>William Wordsworth</a:t>
            </a:r>
            <a:r>
              <a:rPr lang="en-AU" dirty="0">
                <a:effectLst/>
                <a:ea typeface="Calibri" panose="020F0502020204030204" pitchFamily="34" charset="0"/>
                <a:cs typeface="Arial" panose="020B0604020202020204" pitchFamily="34" charset="0"/>
              </a:rPr>
              <a:t>, a renowned Romantic poet, is best known for his poem, ‘I wandered lonely as a </a:t>
            </a:r>
            <a:r>
              <a:rPr lang="en-AU" dirty="0">
                <a:ea typeface="Calibri" panose="020F0502020204030204" pitchFamily="34" charset="0"/>
                <a:cs typeface="Arial" panose="020B0604020202020204" pitchFamily="34" charset="0"/>
              </a:rPr>
              <a:t>c</a:t>
            </a:r>
            <a:r>
              <a:rPr lang="en-AU" dirty="0">
                <a:effectLst/>
                <a:ea typeface="Calibri" panose="020F0502020204030204" pitchFamily="34" charset="0"/>
                <a:cs typeface="Arial" panose="020B0604020202020204" pitchFamily="34" charset="0"/>
              </a:rPr>
              <a:t>loud.’</a:t>
            </a:r>
          </a:p>
          <a:p>
            <a:pPr marL="702900" lvl="4" indent="-342900">
              <a:spcBef>
                <a:spcPts val="600"/>
              </a:spcBef>
              <a:buFont typeface="+mj-lt"/>
              <a:buAutoNum type="alphaLcPeriod"/>
            </a:pPr>
            <a:r>
              <a:rPr lang="en-AU" dirty="0">
                <a:effectLst/>
                <a:ea typeface="Calibri" panose="020F0502020204030204" pitchFamily="34" charset="0"/>
                <a:cs typeface="Arial" panose="020B0604020202020204" pitchFamily="34" charset="0"/>
              </a:rPr>
              <a:t>William Wordsworth, </a:t>
            </a:r>
            <a:r>
              <a:rPr lang="en-AU" b="1" dirty="0">
                <a:effectLst/>
                <a:latin typeface="Arial" panose="020B0604020202020204" pitchFamily="34" charset="0"/>
                <a:ea typeface="Calibri" panose="020F0502020204030204" pitchFamily="34" charset="0"/>
                <a:cs typeface="Arial" panose="020B0604020202020204" pitchFamily="34" charset="0"/>
              </a:rPr>
              <a:t>a renowned Romantic poet</a:t>
            </a:r>
            <a:r>
              <a:rPr lang="en-AU" dirty="0">
                <a:effectLst/>
                <a:ea typeface="Calibri" panose="020F0502020204030204" pitchFamily="34" charset="0"/>
                <a:cs typeface="Arial" panose="020B0604020202020204" pitchFamily="34" charset="0"/>
              </a:rPr>
              <a:t>, is best known for his poem, ‘I wandered lonely as a cloud.’</a:t>
            </a:r>
            <a:endParaRPr lang="en-AU" dirty="0">
              <a:ea typeface="Calibri" panose="020F0502020204030204" pitchFamily="34" charset="0"/>
              <a:cs typeface="Arial" panose="020B0604020202020204" pitchFamily="34" charset="0"/>
            </a:endParaRPr>
          </a:p>
          <a:p>
            <a:pPr marL="702900" lvl="4" indent="-342900">
              <a:spcBef>
                <a:spcPts val="600"/>
              </a:spcBef>
              <a:buFont typeface="+mj-lt"/>
              <a:buAutoNum type="alphaLcPeriod"/>
            </a:pPr>
            <a:r>
              <a:rPr lang="en-AU" dirty="0">
                <a:effectLst/>
                <a:ea typeface="Calibri" panose="020F0502020204030204" pitchFamily="34" charset="0"/>
                <a:cs typeface="Arial" panose="020B0604020202020204" pitchFamily="34" charset="0"/>
              </a:rPr>
              <a:t>William Wordsworth, a renowned Romantic poet, </a:t>
            </a:r>
            <a:r>
              <a:rPr lang="en-AU" b="1" dirty="0">
                <a:effectLst/>
                <a:latin typeface="Arial" panose="020B0604020202020204" pitchFamily="34" charset="0"/>
                <a:ea typeface="Calibri" panose="020F0502020204030204" pitchFamily="34" charset="0"/>
                <a:cs typeface="Arial" panose="020B0604020202020204" pitchFamily="34" charset="0"/>
              </a:rPr>
              <a:t>is best known for his poem</a:t>
            </a:r>
            <a:r>
              <a:rPr lang="en-AU" dirty="0">
                <a:effectLst/>
                <a:ea typeface="Calibri" panose="020F0502020204030204" pitchFamily="34" charset="0"/>
                <a:cs typeface="Arial" panose="020B0604020202020204" pitchFamily="34" charset="0"/>
              </a:rPr>
              <a:t>, ‘I wandered lonely as a cloud.’</a:t>
            </a:r>
          </a:p>
          <a:p>
            <a:pPr marL="702900" lvl="4" indent="-342900">
              <a:spcBef>
                <a:spcPts val="600"/>
              </a:spcBef>
              <a:buFont typeface="+mj-lt"/>
              <a:buAutoNum type="alphaLcPeriod"/>
            </a:pPr>
            <a:r>
              <a:rPr lang="en-AU" dirty="0">
                <a:effectLst/>
                <a:ea typeface="Calibri" panose="020F0502020204030204" pitchFamily="34" charset="0"/>
                <a:cs typeface="Arial" panose="020B0604020202020204" pitchFamily="34" charset="0"/>
              </a:rPr>
              <a:t>William Wordsworth, a renowned Romantic poet, is best known for his poem, </a:t>
            </a:r>
            <a:r>
              <a:rPr lang="en-AU" dirty="0">
                <a:effectLst/>
                <a:latin typeface="Arial" panose="020B0604020202020204" pitchFamily="34" charset="0"/>
                <a:ea typeface="Calibri" panose="020F0502020204030204" pitchFamily="34" charset="0"/>
                <a:cs typeface="Arial" panose="020B0604020202020204" pitchFamily="34" charset="0"/>
              </a:rPr>
              <a:t>‘</a:t>
            </a:r>
            <a:r>
              <a:rPr lang="en-AU" b="1" dirty="0">
                <a:effectLst/>
                <a:latin typeface="Arial" panose="020B0604020202020204" pitchFamily="34" charset="0"/>
                <a:ea typeface="Calibri" panose="020F0502020204030204" pitchFamily="34" charset="0"/>
                <a:cs typeface="Arial" panose="020B0604020202020204" pitchFamily="34" charset="0"/>
              </a:rPr>
              <a:t>I wandered lonely as a cloud.</a:t>
            </a:r>
            <a:r>
              <a:rPr lang="en-AU" dirty="0">
                <a:effectLst/>
                <a:latin typeface="Arial" panose="020B0604020202020204" pitchFamily="34" charset="0"/>
                <a:ea typeface="Calibri" panose="020F0502020204030204" pitchFamily="34" charset="0"/>
                <a:cs typeface="Arial" panose="020B0604020202020204" pitchFamily="34" charset="0"/>
              </a:rPr>
              <a:t>’</a:t>
            </a:r>
          </a:p>
          <a:p>
            <a:pPr>
              <a:spcBef>
                <a:spcPts val="600"/>
              </a:spcBef>
              <a:spcAft>
                <a:spcPts val="600"/>
              </a:spcAft>
            </a:pPr>
            <a:endParaRPr lang="en-AU" dirty="0"/>
          </a:p>
        </p:txBody>
      </p:sp>
      <p:sp>
        <p:nvSpPr>
          <p:cNvPr id="4" name="Slide Number Placeholder 3">
            <a:extLst>
              <a:ext uri="{FF2B5EF4-FFF2-40B4-BE49-F238E27FC236}">
                <a16:creationId xmlns:a16="http://schemas.microsoft.com/office/drawing/2014/main" id="{C62053D2-3768-EF3C-ECCB-5D2F3CBFC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1841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7DC-533D-DB70-7997-45B249F94D37}"/>
              </a:ext>
            </a:extLst>
          </p:cNvPr>
          <p:cNvSpPr>
            <a:spLocks noGrp="1"/>
          </p:cNvSpPr>
          <p:nvPr>
            <p:ph type="title"/>
          </p:nvPr>
        </p:nvSpPr>
        <p:spPr/>
        <p:txBody>
          <a:bodyPr/>
          <a:lstStyle/>
          <a:p>
            <a:r>
              <a:rPr lang="en-AU" dirty="0">
                <a:cs typeface="Arial" panose="020B0604020202020204" pitchFamily="34" charset="0"/>
              </a:rPr>
              <a:t>Identifying appositives – Blake</a:t>
            </a:r>
          </a:p>
        </p:txBody>
      </p:sp>
      <p:sp>
        <p:nvSpPr>
          <p:cNvPr id="5" name="Text Placeholder 4">
            <a:extLst>
              <a:ext uri="{FF2B5EF4-FFF2-40B4-BE49-F238E27FC236}">
                <a16:creationId xmlns:a16="http://schemas.microsoft.com/office/drawing/2014/main" id="{AAA11C25-7677-47AE-E245-80A603A219E1}"/>
              </a:ext>
            </a:extLst>
          </p:cNvPr>
          <p:cNvSpPr>
            <a:spLocks noGrp="1"/>
          </p:cNvSpPr>
          <p:nvPr>
            <p:ph type="body" sz="quarter" idx="18"/>
          </p:nvPr>
        </p:nvSpPr>
        <p:spPr/>
        <p:txBody>
          <a:bodyPr/>
          <a:lstStyle/>
          <a:p>
            <a:r>
              <a:rPr lang="en-US" dirty="0">
                <a:cs typeface="Arial" panose="020B0604020202020204" pitchFamily="34" charset="0"/>
              </a:rPr>
              <a:t>Identify noun groups in a model text</a:t>
            </a:r>
          </a:p>
        </p:txBody>
      </p:sp>
      <p:sp>
        <p:nvSpPr>
          <p:cNvPr id="3" name="Content Placeholder 2">
            <a:extLst>
              <a:ext uri="{FF2B5EF4-FFF2-40B4-BE49-F238E27FC236}">
                <a16:creationId xmlns:a16="http://schemas.microsoft.com/office/drawing/2014/main" id="{1DC486CF-AB01-69D7-409F-C7E66D668D00}"/>
              </a:ext>
            </a:extLst>
          </p:cNvPr>
          <p:cNvSpPr>
            <a:spLocks noGrp="1"/>
          </p:cNvSpPr>
          <p:nvPr>
            <p:ph idx="1"/>
          </p:nvPr>
        </p:nvSpPr>
        <p:spPr/>
        <p:txBody>
          <a:bodyPr/>
          <a:lstStyle/>
          <a:p>
            <a:pPr marL="342900" lvl="0" indent="-342900">
              <a:lnSpc>
                <a:spcPct val="150000"/>
              </a:lnSpc>
              <a:spcBef>
                <a:spcPts val="600"/>
              </a:spcBef>
              <a:spcAft>
                <a:spcPts val="600"/>
              </a:spcAft>
              <a:buFont typeface="+mj-lt"/>
              <a:buAutoNum type="arabicPeriod"/>
            </a:pPr>
            <a:r>
              <a:rPr lang="en-AU" sz="1800" dirty="0">
                <a:effectLst/>
                <a:ea typeface="Calibri" panose="020F0502020204030204" pitchFamily="34" charset="0"/>
                <a:cs typeface="Arial" panose="020B0604020202020204" pitchFamily="34" charset="0"/>
              </a:rPr>
              <a:t>Identify the appositive in each of the following sentences:</a:t>
            </a:r>
          </a:p>
          <a:p>
            <a:pPr marL="702900" lvl="4" indent="-342900">
              <a:spcBef>
                <a:spcPts val="600"/>
              </a:spcBef>
              <a:buFont typeface="+mj-lt"/>
              <a:buAutoNum type="alphaLcPeriod"/>
            </a:pPr>
            <a:r>
              <a:rPr lang="en-AU" dirty="0">
                <a:effectLst/>
                <a:ea typeface="Calibri" panose="020F0502020204030204" pitchFamily="34" charset="0"/>
                <a:cs typeface="Arial" panose="020B0604020202020204" pitchFamily="34" charset="0"/>
              </a:rPr>
              <a:t>William Blake, a revolutionary poet and artist of the Romantic movement, challenged societal norms through his visionary works.</a:t>
            </a:r>
          </a:p>
          <a:p>
            <a:pPr marL="702900" lvl="4" indent="-342900">
              <a:spcBef>
                <a:spcPts val="600"/>
              </a:spcBef>
              <a:buFont typeface="+mj-lt"/>
              <a:buAutoNum type="alphaLcPeriod"/>
            </a:pPr>
            <a:r>
              <a:rPr lang="en-AU" dirty="0">
                <a:effectLst/>
                <a:ea typeface="Calibri" panose="020F0502020204030204" pitchFamily="34" charset="0"/>
                <a:cs typeface="Arial" panose="020B0604020202020204" pitchFamily="34" charset="0"/>
              </a:rPr>
              <a:t>Romantic poet, William Blake, </a:t>
            </a:r>
            <a:r>
              <a:rPr lang="en-AU" dirty="0">
                <a:ea typeface="Calibri" panose="020F0502020204030204" pitchFamily="34" charset="0"/>
                <a:cs typeface="Arial" panose="020B0604020202020204" pitchFamily="34" charset="0"/>
              </a:rPr>
              <a:t>believed that people should ‘make their own rules or be a slave to another man’s’.</a:t>
            </a:r>
          </a:p>
          <a:p>
            <a:pPr marL="702900" lvl="4" indent="-342900">
              <a:spcBef>
                <a:spcPts val="600"/>
              </a:spcBef>
              <a:buFont typeface="+mj-lt"/>
              <a:buAutoNum type="alphaLcPeriod"/>
            </a:pPr>
            <a:r>
              <a:rPr lang="en-AU" dirty="0">
                <a:ea typeface="Calibri" panose="020F0502020204030204" pitchFamily="34" charset="0"/>
                <a:cs typeface="Arial" panose="020B0604020202020204" pitchFamily="34" charset="0"/>
              </a:rPr>
              <a:t>Blake’s poem, ‘Night’, is laden with references to nature and the natural world.</a:t>
            </a:r>
          </a:p>
          <a:p>
            <a:pPr marL="702900" lvl="4" indent="-342900">
              <a:spcBef>
                <a:spcPts val="600"/>
              </a:spcBef>
              <a:buFont typeface="+mj-lt"/>
              <a:buAutoNum type="alphaLcPeriod"/>
            </a:pPr>
            <a:r>
              <a:rPr lang="en-AU" dirty="0">
                <a:ea typeface="Calibri" panose="020F0502020204030204" pitchFamily="34" charset="0"/>
                <a:cs typeface="Arial" panose="020B0604020202020204" pitchFamily="34" charset="0"/>
              </a:rPr>
              <a:t>In the poem, Night’, Blake reimagines night as an uncommonly positive, liminal space where the spiritual and material come into contact.</a:t>
            </a:r>
          </a:p>
        </p:txBody>
      </p:sp>
      <p:sp>
        <p:nvSpPr>
          <p:cNvPr id="4" name="Slide Number Placeholder 3">
            <a:extLst>
              <a:ext uri="{FF2B5EF4-FFF2-40B4-BE49-F238E27FC236}">
                <a16:creationId xmlns:a16="http://schemas.microsoft.com/office/drawing/2014/main" id="{C62053D2-3768-EF3C-ECCB-5D2F3CBFC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3611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7DC-533D-DB70-7997-45B249F94D37}"/>
              </a:ext>
            </a:extLst>
          </p:cNvPr>
          <p:cNvSpPr>
            <a:spLocks noGrp="1"/>
          </p:cNvSpPr>
          <p:nvPr>
            <p:ph type="title"/>
          </p:nvPr>
        </p:nvSpPr>
        <p:spPr/>
        <p:txBody>
          <a:bodyPr/>
          <a:lstStyle/>
          <a:p>
            <a:r>
              <a:rPr lang="en-AU" dirty="0">
                <a:cs typeface="Arial" panose="020B0604020202020204" pitchFamily="34" charset="0"/>
              </a:rPr>
              <a:t>Identifying appositives – Blake – answers </a:t>
            </a:r>
          </a:p>
        </p:txBody>
      </p:sp>
      <p:sp>
        <p:nvSpPr>
          <p:cNvPr id="5" name="Text Placeholder 4">
            <a:extLst>
              <a:ext uri="{FF2B5EF4-FFF2-40B4-BE49-F238E27FC236}">
                <a16:creationId xmlns:a16="http://schemas.microsoft.com/office/drawing/2014/main" id="{AAA11C25-7677-47AE-E245-80A603A219E1}"/>
              </a:ext>
            </a:extLst>
          </p:cNvPr>
          <p:cNvSpPr>
            <a:spLocks noGrp="1"/>
          </p:cNvSpPr>
          <p:nvPr>
            <p:ph type="body" sz="quarter" idx="18"/>
          </p:nvPr>
        </p:nvSpPr>
        <p:spPr/>
        <p:txBody>
          <a:bodyPr/>
          <a:lstStyle/>
          <a:p>
            <a:r>
              <a:rPr lang="en-US" dirty="0">
                <a:cs typeface="Arial" panose="020B0604020202020204" pitchFamily="34" charset="0"/>
              </a:rPr>
              <a:t>Identify noun groups in a model text</a:t>
            </a:r>
          </a:p>
        </p:txBody>
      </p:sp>
      <p:sp>
        <p:nvSpPr>
          <p:cNvPr id="3" name="Content Placeholder 2">
            <a:extLst>
              <a:ext uri="{FF2B5EF4-FFF2-40B4-BE49-F238E27FC236}">
                <a16:creationId xmlns:a16="http://schemas.microsoft.com/office/drawing/2014/main" id="{1DC486CF-AB01-69D7-409F-C7E66D668D00}"/>
              </a:ext>
            </a:extLst>
          </p:cNvPr>
          <p:cNvSpPr>
            <a:spLocks noGrp="1"/>
          </p:cNvSpPr>
          <p:nvPr>
            <p:ph idx="1"/>
          </p:nvPr>
        </p:nvSpPr>
        <p:spPr/>
        <p:txBody>
          <a:bodyPr/>
          <a:lstStyle/>
          <a:p>
            <a:pPr marL="342900" lvl="0" indent="-342900">
              <a:lnSpc>
                <a:spcPct val="150000"/>
              </a:lnSpc>
              <a:spcBef>
                <a:spcPts val="600"/>
              </a:spcBef>
              <a:spcAft>
                <a:spcPts val="600"/>
              </a:spcAft>
              <a:buFont typeface="+mj-lt"/>
              <a:buAutoNum type="arabicPeriod"/>
            </a:pPr>
            <a:r>
              <a:rPr lang="en-AU" sz="1800" dirty="0">
                <a:effectLst/>
                <a:ea typeface="Calibri" panose="020F0502020204030204" pitchFamily="34" charset="0"/>
                <a:cs typeface="Arial" panose="020B0604020202020204" pitchFamily="34" charset="0"/>
              </a:rPr>
              <a:t>Identify the appositive in each of the following sentences:</a:t>
            </a:r>
          </a:p>
          <a:p>
            <a:pPr marL="702900" lvl="4" indent="-342900">
              <a:spcBef>
                <a:spcPts val="600"/>
              </a:spcBef>
              <a:buFont typeface="+mj-lt"/>
              <a:buAutoNum type="alphaLcPeriod"/>
            </a:pPr>
            <a:r>
              <a:rPr lang="en-AU" dirty="0">
                <a:effectLst/>
                <a:ea typeface="Calibri" panose="020F0502020204030204" pitchFamily="34" charset="0"/>
                <a:cs typeface="Arial" panose="020B0604020202020204" pitchFamily="34" charset="0"/>
              </a:rPr>
              <a:t>William Blake, </a:t>
            </a:r>
            <a:r>
              <a:rPr lang="en-AU" b="1" dirty="0">
                <a:effectLst/>
                <a:latin typeface="Arial" panose="020B0604020202020204" pitchFamily="34" charset="0"/>
                <a:ea typeface="Calibri" panose="020F0502020204030204" pitchFamily="34" charset="0"/>
                <a:cs typeface="Arial" panose="020B0604020202020204" pitchFamily="34" charset="0"/>
              </a:rPr>
              <a:t>a revolutionary poet and artist of the Romantic movement</a:t>
            </a:r>
            <a:r>
              <a:rPr lang="en-AU" dirty="0">
                <a:effectLst/>
                <a:ea typeface="Calibri" panose="020F0502020204030204" pitchFamily="34" charset="0"/>
                <a:cs typeface="Arial" panose="020B0604020202020204" pitchFamily="34" charset="0"/>
              </a:rPr>
              <a:t>, challenged societal norms through his visionary works.</a:t>
            </a:r>
          </a:p>
          <a:p>
            <a:pPr marL="702900" lvl="4" indent="-342900">
              <a:spcBef>
                <a:spcPts val="600"/>
              </a:spcBef>
              <a:buFont typeface="+mj-lt"/>
              <a:buAutoNum type="alphaLcPeriod"/>
            </a:pPr>
            <a:r>
              <a:rPr lang="en-AU" b="1" dirty="0">
                <a:effectLst/>
                <a:latin typeface="Arial" panose="020B0604020202020204" pitchFamily="34" charset="0"/>
                <a:ea typeface="Calibri" panose="020F0502020204030204" pitchFamily="34" charset="0"/>
                <a:cs typeface="Arial" panose="020B0604020202020204" pitchFamily="34" charset="0"/>
              </a:rPr>
              <a:t>Romantic poet</a:t>
            </a:r>
            <a:r>
              <a:rPr lang="en-AU" dirty="0">
                <a:effectLst/>
                <a:ea typeface="Calibri" panose="020F0502020204030204" pitchFamily="34" charset="0"/>
                <a:cs typeface="Arial" panose="020B0604020202020204" pitchFamily="34" charset="0"/>
              </a:rPr>
              <a:t>, William Blake, </a:t>
            </a:r>
            <a:r>
              <a:rPr lang="en-AU" dirty="0">
                <a:ea typeface="Calibri" panose="020F0502020204030204" pitchFamily="34" charset="0"/>
                <a:cs typeface="Arial" panose="020B0604020202020204" pitchFamily="34" charset="0"/>
              </a:rPr>
              <a:t>believed that people should ‘make their own rules or be a slave to another man’s’.</a:t>
            </a:r>
          </a:p>
          <a:p>
            <a:pPr marL="702900" lvl="4" indent="-342900">
              <a:spcBef>
                <a:spcPts val="600"/>
              </a:spcBef>
              <a:buFont typeface="+mj-lt"/>
              <a:buAutoNum type="alphaLcPeriod"/>
            </a:pPr>
            <a:r>
              <a:rPr lang="en-AU" b="1" dirty="0">
                <a:latin typeface="Arial" panose="020B0604020202020204" pitchFamily="34" charset="0"/>
                <a:ea typeface="Calibri" panose="020F0502020204030204" pitchFamily="34" charset="0"/>
                <a:cs typeface="Arial" panose="020B0604020202020204" pitchFamily="34" charset="0"/>
              </a:rPr>
              <a:t>Blake’s poem</a:t>
            </a:r>
            <a:r>
              <a:rPr lang="en-AU" dirty="0">
                <a:ea typeface="Calibri" panose="020F0502020204030204" pitchFamily="34" charset="0"/>
                <a:cs typeface="Arial" panose="020B0604020202020204" pitchFamily="34" charset="0"/>
              </a:rPr>
              <a:t>, ‘Night’, is laden with references to nature and the natural world.</a:t>
            </a:r>
          </a:p>
          <a:p>
            <a:pPr marL="702900" lvl="4" indent="-342900">
              <a:spcBef>
                <a:spcPts val="600"/>
              </a:spcBef>
              <a:buFont typeface="+mj-lt"/>
              <a:buAutoNum type="alphaLcPeriod"/>
            </a:pPr>
            <a:r>
              <a:rPr lang="en-AU" dirty="0">
                <a:ea typeface="Calibri" panose="020F0502020204030204" pitchFamily="34" charset="0"/>
                <a:cs typeface="Arial" panose="020B0604020202020204" pitchFamily="34" charset="0"/>
              </a:rPr>
              <a:t>In the poem, ‘</a:t>
            </a:r>
            <a:r>
              <a:rPr lang="en-AU" b="1" dirty="0">
                <a:latin typeface="Arial" panose="020B0604020202020204" pitchFamily="34" charset="0"/>
                <a:ea typeface="Calibri" panose="020F0502020204030204" pitchFamily="34" charset="0"/>
                <a:cs typeface="Arial" panose="020B0604020202020204" pitchFamily="34" charset="0"/>
              </a:rPr>
              <a:t>Night</a:t>
            </a:r>
            <a:r>
              <a:rPr lang="en-AU" dirty="0">
                <a:ea typeface="Calibri" panose="020F0502020204030204" pitchFamily="34" charset="0"/>
                <a:cs typeface="Arial" panose="020B0604020202020204" pitchFamily="34" charset="0"/>
              </a:rPr>
              <a:t>’, Blake reimagines night as an uncommonly positive, liminal space where the spiritual and material come into contact.</a:t>
            </a:r>
          </a:p>
        </p:txBody>
      </p:sp>
      <p:sp>
        <p:nvSpPr>
          <p:cNvPr id="4" name="Slide Number Placeholder 3">
            <a:extLst>
              <a:ext uri="{FF2B5EF4-FFF2-40B4-BE49-F238E27FC236}">
                <a16:creationId xmlns:a16="http://schemas.microsoft.com/office/drawing/2014/main" id="{C62053D2-3768-EF3C-ECCB-5D2F3CBFC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23798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7DC-533D-DB70-7997-45B249F94D37}"/>
              </a:ext>
            </a:extLst>
          </p:cNvPr>
          <p:cNvSpPr>
            <a:spLocks noGrp="1"/>
          </p:cNvSpPr>
          <p:nvPr>
            <p:ph type="title"/>
          </p:nvPr>
        </p:nvSpPr>
        <p:spPr/>
        <p:txBody>
          <a:bodyPr/>
          <a:lstStyle/>
          <a:p>
            <a:r>
              <a:rPr lang="en-AU" dirty="0">
                <a:cs typeface="Arial" panose="020B0604020202020204" pitchFamily="34" charset="0"/>
              </a:rPr>
              <a:t>Identifying noun groups in paragraphs (1)</a:t>
            </a:r>
          </a:p>
        </p:txBody>
      </p:sp>
      <p:sp>
        <p:nvSpPr>
          <p:cNvPr id="5" name="Text Placeholder 4">
            <a:extLst>
              <a:ext uri="{FF2B5EF4-FFF2-40B4-BE49-F238E27FC236}">
                <a16:creationId xmlns:a16="http://schemas.microsoft.com/office/drawing/2014/main" id="{AAA11C25-7677-47AE-E245-80A603A219E1}"/>
              </a:ext>
            </a:extLst>
          </p:cNvPr>
          <p:cNvSpPr>
            <a:spLocks noGrp="1"/>
          </p:cNvSpPr>
          <p:nvPr>
            <p:ph type="body" sz="quarter" idx="18"/>
          </p:nvPr>
        </p:nvSpPr>
        <p:spPr/>
        <p:txBody>
          <a:bodyPr/>
          <a:lstStyle/>
          <a:p>
            <a:r>
              <a:rPr lang="en-US" dirty="0">
                <a:cs typeface="Arial" panose="020B0604020202020204" pitchFamily="34" charset="0"/>
              </a:rPr>
              <a:t>Identify noun groups in a model text</a:t>
            </a:r>
          </a:p>
        </p:txBody>
      </p:sp>
      <p:sp>
        <p:nvSpPr>
          <p:cNvPr id="3" name="Content Placeholder 2">
            <a:extLst>
              <a:ext uri="{FF2B5EF4-FFF2-40B4-BE49-F238E27FC236}">
                <a16:creationId xmlns:a16="http://schemas.microsoft.com/office/drawing/2014/main" id="{1DC486CF-AB01-69D7-409F-C7E66D668D00}"/>
              </a:ext>
            </a:extLst>
          </p:cNvPr>
          <p:cNvSpPr>
            <a:spLocks noGrp="1"/>
          </p:cNvSpPr>
          <p:nvPr>
            <p:ph idx="1"/>
          </p:nvPr>
        </p:nvSpPr>
        <p:spPr/>
        <p:txBody>
          <a:bodyPr/>
          <a:lstStyle/>
          <a:p>
            <a:pPr marL="342900" lvl="0" indent="-342900">
              <a:lnSpc>
                <a:spcPct val="150000"/>
              </a:lnSpc>
              <a:spcAft>
                <a:spcPts val="600"/>
              </a:spcAft>
              <a:buFont typeface="+mj-lt"/>
              <a:buAutoNum type="arabicPeriod"/>
            </a:pPr>
            <a:r>
              <a:rPr lang="en-AU" sz="1800" dirty="0">
                <a:effectLst/>
                <a:ea typeface="Calibri" panose="020F0502020204030204" pitchFamily="34" charset="0"/>
                <a:cs typeface="Arial" panose="020B0604020202020204" pitchFamily="34" charset="0"/>
              </a:rPr>
              <a:t>Identify the noun groups in the following paragraph:</a:t>
            </a:r>
          </a:p>
          <a:p>
            <a:pPr>
              <a:lnSpc>
                <a:spcPct val="150000"/>
              </a:lnSpc>
              <a:spcAft>
                <a:spcPts val="600"/>
              </a:spcAft>
            </a:pPr>
            <a:r>
              <a:rPr lang="en-AU" sz="1800" b="1" dirty="0">
                <a:effectLst/>
                <a:ea typeface="Calibri" panose="020F0502020204030204" pitchFamily="34" charset="0"/>
                <a:cs typeface="Arial" panose="020B0604020202020204" pitchFamily="34" charset="0"/>
              </a:rPr>
              <a:t>Sound devices are a language and stylistic feature </a:t>
            </a:r>
            <a:r>
              <a:rPr lang="en-AU" sz="1800" dirty="0">
                <a:effectLst/>
                <a:ea typeface="Calibri" panose="020F0502020204030204" pitchFamily="34" charset="0"/>
                <a:cs typeface="Arial" panose="020B0604020202020204" pitchFamily="34" charset="0"/>
              </a:rPr>
              <a:t>that writers use to make words sound more prominent in a </a:t>
            </a:r>
            <a:r>
              <a:rPr lang="en-AU" sz="1800" b="1" dirty="0">
                <a:effectLst/>
                <a:ea typeface="Calibri" panose="020F0502020204030204" pitchFamily="34" charset="0"/>
                <a:cs typeface="Arial" panose="020B0604020202020204" pitchFamily="34" charset="0"/>
              </a:rPr>
              <a:t>piece of writing</a:t>
            </a:r>
            <a:r>
              <a:rPr lang="en-AU" sz="1800" dirty="0">
                <a:effectLst/>
                <a:ea typeface="Calibri" panose="020F0502020204030204" pitchFamily="34" charset="0"/>
                <a:cs typeface="Arial" panose="020B0604020202020204" pitchFamily="34" charset="0"/>
              </a:rPr>
              <a:t>, impacting </a:t>
            </a:r>
            <a:r>
              <a:rPr lang="en-AU" sz="1800" b="1" dirty="0">
                <a:effectLst/>
                <a:ea typeface="Calibri" panose="020F0502020204030204" pitchFamily="34" charset="0"/>
                <a:cs typeface="Arial" panose="020B0604020202020204" pitchFamily="34" charset="0"/>
              </a:rPr>
              <a:t>the meaning of a text</a:t>
            </a:r>
            <a:r>
              <a:rPr lang="en-AU" sz="1800" dirty="0">
                <a:effectLst/>
                <a:ea typeface="Calibri" panose="020F0502020204030204" pitchFamily="34" charset="0"/>
                <a:cs typeface="Arial" panose="020B0604020202020204" pitchFamily="34" charset="0"/>
              </a:rPr>
              <a:t>. It is these devices that makes poetic writing sound different to prose writing. In the poem ‘I wandered lonely as a cloud’ Wordsworth uses examples of assonance, consonance</a:t>
            </a:r>
            <a:r>
              <a:rPr lang="en-AU" dirty="0">
                <a:ea typeface="Calibri" panose="020F0502020204030204" pitchFamily="34" charset="0"/>
                <a:cs typeface="Arial" panose="020B0604020202020204" pitchFamily="34" charset="0"/>
              </a:rPr>
              <a:t> </a:t>
            </a:r>
            <a:r>
              <a:rPr lang="en-AU" sz="1800" dirty="0">
                <a:effectLst/>
                <a:ea typeface="Calibri" panose="020F0502020204030204" pitchFamily="34" charset="0"/>
                <a:cs typeface="Arial" panose="020B0604020202020204" pitchFamily="34" charset="0"/>
              </a:rPr>
              <a:t>and sibilance to place </a:t>
            </a:r>
            <a:r>
              <a:rPr lang="en-AU" sz="1800" b="1" dirty="0">
                <a:effectLst/>
                <a:ea typeface="Calibri" panose="020F0502020204030204" pitchFamily="34" charset="0"/>
                <a:cs typeface="Arial" panose="020B0604020202020204" pitchFamily="34" charset="0"/>
              </a:rPr>
              <a:t>deliberate emphasis </a:t>
            </a:r>
            <a:r>
              <a:rPr lang="en-AU" sz="1800" dirty="0">
                <a:effectLst/>
                <a:ea typeface="Calibri" panose="020F0502020204030204" pitchFamily="34" charset="0"/>
                <a:cs typeface="Arial" panose="020B0604020202020204" pitchFamily="34" charset="0"/>
              </a:rPr>
              <a:t>on </a:t>
            </a:r>
            <a:r>
              <a:rPr lang="en-AU" sz="1800" b="1" dirty="0">
                <a:effectLst/>
                <a:ea typeface="Calibri" panose="020F0502020204030204" pitchFamily="34" charset="0"/>
                <a:cs typeface="Arial" panose="020B0604020202020204" pitchFamily="34" charset="0"/>
              </a:rPr>
              <a:t>specific words or phrases</a:t>
            </a:r>
            <a:r>
              <a:rPr lang="en-AU" sz="1800" dirty="0">
                <a:effectLst/>
                <a:ea typeface="Calibri" panose="020F0502020204030204" pitchFamily="34" charset="0"/>
                <a:cs typeface="Arial" panose="020B0604020202020204" pitchFamily="34" charset="0"/>
              </a:rPr>
              <a:t>. Sound devices can create a feeling of unity between lines or even create </a:t>
            </a:r>
            <a:r>
              <a:rPr lang="en-AU" sz="1800" b="1" dirty="0">
                <a:effectLst/>
                <a:ea typeface="Calibri" panose="020F0502020204030204" pitchFamily="34" charset="0"/>
                <a:cs typeface="Arial" panose="020B0604020202020204" pitchFamily="34" charset="0"/>
              </a:rPr>
              <a:t>a specific atmosphere</a:t>
            </a:r>
            <a:r>
              <a:rPr lang="en-AU" sz="1800" dirty="0">
                <a:effectLst/>
                <a:ea typeface="Calibri" panose="020F0502020204030204" pitchFamily="34" charset="0"/>
                <a:cs typeface="Arial" panose="020B0604020202020204" pitchFamily="34" charset="0"/>
              </a:rPr>
              <a:t>, and </a:t>
            </a:r>
            <a:r>
              <a:rPr lang="en-AU" sz="1800" b="1" dirty="0">
                <a:effectLst/>
                <a:ea typeface="Calibri" panose="020F0502020204030204" pitchFamily="34" charset="0"/>
                <a:cs typeface="Arial" panose="020B0604020202020204" pitchFamily="34" charset="0"/>
              </a:rPr>
              <a:t>mirror the theme, tone and emotion of the work</a:t>
            </a:r>
            <a:r>
              <a:rPr lang="en-AU" sz="1800" dirty="0">
                <a:effectLst/>
                <a:ea typeface="Calibri" panose="020F050202020403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C62053D2-3768-EF3C-ECCB-5D2F3CBFC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342565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cs typeface="Arial" panose="020B0604020202020204" pitchFamily="34" charset="0"/>
              </a:rPr>
              <a:t>Sharing learning intentions and success criteria</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7DC-533D-DB70-7997-45B249F94D37}"/>
              </a:ext>
            </a:extLst>
          </p:cNvPr>
          <p:cNvSpPr>
            <a:spLocks noGrp="1"/>
          </p:cNvSpPr>
          <p:nvPr>
            <p:ph type="title"/>
          </p:nvPr>
        </p:nvSpPr>
        <p:spPr>
          <a:xfrm>
            <a:off x="360000" y="360000"/>
            <a:ext cx="10559012" cy="545601"/>
          </a:xfrm>
        </p:spPr>
        <p:txBody>
          <a:bodyPr/>
          <a:lstStyle/>
          <a:p>
            <a:r>
              <a:rPr lang="en-US" dirty="0">
                <a:cs typeface="Arial" panose="020B0604020202020204" pitchFamily="34" charset="0"/>
              </a:rPr>
              <a:t>I</a:t>
            </a:r>
            <a:r>
              <a:rPr lang="en-AU" dirty="0">
                <a:cs typeface="Arial" panose="020B0604020202020204" pitchFamily="34" charset="0"/>
              </a:rPr>
              <a:t>dentifying noun groups in paragraphs – answers</a:t>
            </a:r>
          </a:p>
        </p:txBody>
      </p:sp>
      <p:sp>
        <p:nvSpPr>
          <p:cNvPr id="3" name="Content Placeholder 2">
            <a:extLst>
              <a:ext uri="{FF2B5EF4-FFF2-40B4-BE49-F238E27FC236}">
                <a16:creationId xmlns:a16="http://schemas.microsoft.com/office/drawing/2014/main" id="{1DC486CF-AB01-69D7-409F-C7E66D668D00}"/>
              </a:ext>
            </a:extLst>
          </p:cNvPr>
          <p:cNvSpPr>
            <a:spLocks noGrp="1"/>
          </p:cNvSpPr>
          <p:nvPr>
            <p:ph idx="1"/>
          </p:nvPr>
        </p:nvSpPr>
        <p:spPr/>
        <p:txBody>
          <a:bodyPr/>
          <a:lstStyle/>
          <a:p>
            <a:pPr marL="342900" lvl="0" indent="-342900">
              <a:lnSpc>
                <a:spcPct val="150000"/>
              </a:lnSpc>
              <a:spcAft>
                <a:spcPts val="600"/>
              </a:spcAft>
              <a:buFont typeface="+mj-lt"/>
              <a:buAutoNum type="arabicPeriod"/>
            </a:pPr>
            <a:r>
              <a:rPr lang="en-AU" sz="1800" dirty="0">
                <a:effectLst/>
                <a:ea typeface="Calibri" panose="020F0502020204030204" pitchFamily="34" charset="0"/>
                <a:cs typeface="Arial" panose="020B0604020202020204" pitchFamily="34" charset="0"/>
              </a:rPr>
              <a:t>Identify the noun groups in the following paragraph:</a:t>
            </a:r>
          </a:p>
          <a:p>
            <a:pPr>
              <a:lnSpc>
                <a:spcPct val="150000"/>
              </a:lnSpc>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Sound devices are a language and stylistic feature </a:t>
            </a:r>
            <a:r>
              <a:rPr lang="en-AU" sz="1800" dirty="0">
                <a:effectLst/>
                <a:ea typeface="Calibri" panose="020F0502020204030204" pitchFamily="34" charset="0"/>
                <a:cs typeface="Arial" panose="020B0604020202020204" pitchFamily="34" charset="0"/>
              </a:rPr>
              <a:t>that writers use to make words sound more prominent in </a:t>
            </a:r>
            <a:r>
              <a:rPr lang="en-AU" sz="1800" dirty="0">
                <a:effectLst/>
                <a:latin typeface="Arial" panose="020B0604020202020204" pitchFamily="34" charset="0"/>
                <a:ea typeface="Calibri" panose="020F0502020204030204" pitchFamily="34" charset="0"/>
                <a:cs typeface="Arial" panose="020B0604020202020204" pitchFamily="34" charset="0"/>
              </a:rPr>
              <a:t>a piece of writing</a:t>
            </a:r>
            <a:r>
              <a:rPr lang="en-AU" sz="1800" dirty="0">
                <a:effectLst/>
                <a:ea typeface="Calibri" panose="020F0502020204030204" pitchFamily="34" charset="0"/>
                <a:cs typeface="Arial" panose="020B0604020202020204" pitchFamily="34" charset="0"/>
              </a:rPr>
              <a:t>, impacting </a:t>
            </a:r>
            <a:r>
              <a:rPr lang="en-AU" sz="1800" dirty="0">
                <a:effectLst/>
                <a:latin typeface="Arial" panose="020B0604020202020204" pitchFamily="34" charset="0"/>
                <a:ea typeface="Calibri" panose="020F0502020204030204" pitchFamily="34" charset="0"/>
                <a:cs typeface="Arial" panose="020B0604020202020204" pitchFamily="34" charset="0"/>
              </a:rPr>
              <a:t>the meaning of a text</a:t>
            </a:r>
            <a:r>
              <a:rPr lang="en-AU" sz="1800" dirty="0">
                <a:effectLst/>
                <a:ea typeface="Calibri" panose="020F0502020204030204" pitchFamily="34" charset="0"/>
                <a:cs typeface="Arial" panose="020B0604020202020204" pitchFamily="34" charset="0"/>
              </a:rPr>
              <a:t>. It is these devices that makes poetic writing sound different to prose writing. In the poem ‘I wandered lonely as a cloud’ Wordsworth uses examples of assonance, consonance, and sibilance to place </a:t>
            </a:r>
            <a:r>
              <a:rPr lang="en-AU" sz="1800" dirty="0">
                <a:effectLst/>
                <a:latin typeface="Arial" panose="020B0604020202020204" pitchFamily="34" charset="0"/>
                <a:ea typeface="Calibri" panose="020F0502020204030204" pitchFamily="34" charset="0"/>
                <a:cs typeface="Arial" panose="020B0604020202020204" pitchFamily="34" charset="0"/>
              </a:rPr>
              <a:t>deliberate emphasis </a:t>
            </a:r>
            <a:r>
              <a:rPr lang="en-AU" sz="1800" dirty="0">
                <a:effectLst/>
                <a:ea typeface="Calibri" panose="020F0502020204030204" pitchFamily="34" charset="0"/>
                <a:cs typeface="Arial" panose="020B0604020202020204" pitchFamily="34" charset="0"/>
              </a:rPr>
              <a:t>on </a:t>
            </a:r>
            <a:r>
              <a:rPr lang="en-AU" sz="1800" dirty="0">
                <a:effectLst/>
                <a:latin typeface="Arial" panose="020B0604020202020204" pitchFamily="34" charset="0"/>
                <a:ea typeface="Calibri" panose="020F0502020204030204" pitchFamily="34" charset="0"/>
                <a:cs typeface="Arial" panose="020B0604020202020204" pitchFamily="34" charset="0"/>
              </a:rPr>
              <a:t>specific words or phrases</a:t>
            </a:r>
            <a:r>
              <a:rPr lang="en-AU" sz="1800" dirty="0">
                <a:effectLst/>
                <a:ea typeface="Calibri" panose="020F0502020204030204" pitchFamily="34" charset="0"/>
                <a:cs typeface="Arial" panose="020B0604020202020204" pitchFamily="34" charset="0"/>
              </a:rPr>
              <a:t>. Sound devices can create </a:t>
            </a:r>
            <a:r>
              <a:rPr lang="en-AU" sz="1800" dirty="0">
                <a:effectLst/>
                <a:latin typeface="Arial" panose="020B0604020202020204" pitchFamily="34" charset="0"/>
                <a:ea typeface="Calibri" panose="020F0502020204030204" pitchFamily="34" charset="0"/>
                <a:cs typeface="Arial" panose="020B0604020202020204" pitchFamily="34" charset="0"/>
              </a:rPr>
              <a:t>a feeling of unity </a:t>
            </a:r>
            <a:r>
              <a:rPr lang="en-AU" sz="1800" dirty="0">
                <a:effectLst/>
                <a:ea typeface="Calibri" panose="020F0502020204030204" pitchFamily="34" charset="0"/>
                <a:cs typeface="Arial" panose="020B0604020202020204" pitchFamily="34" charset="0"/>
              </a:rPr>
              <a:t>between lines or even create </a:t>
            </a:r>
            <a:r>
              <a:rPr lang="en-AU" sz="1800" dirty="0">
                <a:effectLst/>
                <a:latin typeface="Arial" panose="020B0604020202020204" pitchFamily="34" charset="0"/>
                <a:ea typeface="Calibri" panose="020F0502020204030204" pitchFamily="34" charset="0"/>
                <a:cs typeface="Arial" panose="020B0604020202020204" pitchFamily="34" charset="0"/>
              </a:rPr>
              <a:t>a specific atmosphere</a:t>
            </a:r>
            <a:r>
              <a:rPr lang="en-AU" sz="1800" dirty="0">
                <a:effectLst/>
                <a:ea typeface="Calibri" panose="020F0502020204030204" pitchFamily="34" charset="0"/>
                <a:cs typeface="Arial" panose="020B0604020202020204" pitchFamily="34" charset="0"/>
              </a:rPr>
              <a:t>, and </a:t>
            </a:r>
            <a:r>
              <a:rPr lang="en-AU" sz="1800" dirty="0">
                <a:effectLst/>
                <a:latin typeface="Arial" panose="020B0604020202020204" pitchFamily="34" charset="0"/>
                <a:ea typeface="Calibri" panose="020F0502020204030204" pitchFamily="34" charset="0"/>
                <a:cs typeface="Arial" panose="020B0604020202020204" pitchFamily="34" charset="0"/>
              </a:rPr>
              <a:t>mirror the theme, tone and emotion of the work</a:t>
            </a:r>
            <a:r>
              <a:rPr lang="en-AU" sz="1800" dirty="0">
                <a:effectLst/>
                <a:ea typeface="Calibri" panose="020F0502020204030204" pitchFamily="34" charset="0"/>
                <a:cs typeface="Arial" panose="020B0604020202020204" pitchFamily="34" charset="0"/>
              </a:rPr>
              <a:t>.</a:t>
            </a:r>
          </a:p>
          <a:p>
            <a:pPr>
              <a:spcAft>
                <a:spcPts val="600"/>
              </a:spcAft>
            </a:pPr>
            <a:endParaRPr lang="en-AU" dirty="0"/>
          </a:p>
        </p:txBody>
      </p:sp>
      <p:sp>
        <p:nvSpPr>
          <p:cNvPr id="4" name="Slide Number Placeholder 3">
            <a:extLst>
              <a:ext uri="{FF2B5EF4-FFF2-40B4-BE49-F238E27FC236}">
                <a16:creationId xmlns:a16="http://schemas.microsoft.com/office/drawing/2014/main" id="{C62053D2-3768-EF3C-ECCB-5D2F3CBFC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88505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7DC-533D-DB70-7997-45B249F94D37}"/>
              </a:ext>
            </a:extLst>
          </p:cNvPr>
          <p:cNvSpPr>
            <a:spLocks noGrp="1"/>
          </p:cNvSpPr>
          <p:nvPr>
            <p:ph type="title"/>
          </p:nvPr>
        </p:nvSpPr>
        <p:spPr/>
        <p:txBody>
          <a:bodyPr/>
          <a:lstStyle/>
          <a:p>
            <a:r>
              <a:rPr lang="en-AU" dirty="0">
                <a:cs typeface="Arial" panose="020B0604020202020204" pitchFamily="34" charset="0"/>
              </a:rPr>
              <a:t>Identifying noun groups in paragraphs (2)</a:t>
            </a:r>
          </a:p>
        </p:txBody>
      </p:sp>
      <p:sp>
        <p:nvSpPr>
          <p:cNvPr id="5" name="Text Placeholder 4">
            <a:extLst>
              <a:ext uri="{FF2B5EF4-FFF2-40B4-BE49-F238E27FC236}">
                <a16:creationId xmlns:a16="http://schemas.microsoft.com/office/drawing/2014/main" id="{AAA11C25-7677-47AE-E245-80A603A219E1}"/>
              </a:ext>
            </a:extLst>
          </p:cNvPr>
          <p:cNvSpPr>
            <a:spLocks noGrp="1"/>
          </p:cNvSpPr>
          <p:nvPr>
            <p:ph type="body" sz="quarter" idx="18"/>
          </p:nvPr>
        </p:nvSpPr>
        <p:spPr/>
        <p:txBody>
          <a:bodyPr/>
          <a:lstStyle/>
          <a:p>
            <a:r>
              <a:rPr lang="en-US" dirty="0">
                <a:cs typeface="Arial" panose="020B0604020202020204" pitchFamily="34" charset="0"/>
              </a:rPr>
              <a:t>Identify noun groups that convey interpretation and understanding of a text</a:t>
            </a:r>
          </a:p>
        </p:txBody>
      </p:sp>
      <p:sp>
        <p:nvSpPr>
          <p:cNvPr id="3" name="Content Placeholder 2">
            <a:extLst>
              <a:ext uri="{FF2B5EF4-FFF2-40B4-BE49-F238E27FC236}">
                <a16:creationId xmlns:a16="http://schemas.microsoft.com/office/drawing/2014/main" id="{1DC486CF-AB01-69D7-409F-C7E66D668D00}"/>
              </a:ext>
            </a:extLst>
          </p:cNvPr>
          <p:cNvSpPr>
            <a:spLocks noGrp="1"/>
          </p:cNvSpPr>
          <p:nvPr>
            <p:ph idx="1"/>
          </p:nvPr>
        </p:nvSpPr>
        <p:spPr/>
        <p:txBody>
          <a:bodyPr/>
          <a:lstStyle/>
          <a:p>
            <a:pPr marL="342900" lvl="0" indent="-342900">
              <a:lnSpc>
                <a:spcPct val="150000"/>
              </a:lnSpc>
              <a:spcBef>
                <a:spcPts val="1200"/>
              </a:spcBef>
              <a:spcAft>
                <a:spcPts val="600"/>
              </a:spcAft>
              <a:buFont typeface="+mj-lt"/>
              <a:buAutoNum type="arabicPeriod"/>
            </a:pPr>
            <a:r>
              <a:rPr lang="en-AU" dirty="0">
                <a:effectLst/>
                <a:ea typeface="Calibri" panose="020F0502020204030204" pitchFamily="34" charset="0"/>
                <a:cs typeface="Arial" panose="020B0604020202020204" pitchFamily="34" charset="0"/>
              </a:rPr>
              <a:t>Identify the noun groups in the following paragraph and underline the noun groups that convey interpretation and understanding</a:t>
            </a:r>
            <a:r>
              <a:rPr lang="en-AU" dirty="0">
                <a:ea typeface="Calibri" panose="020F0502020204030204" pitchFamily="34" charset="0"/>
                <a:cs typeface="Arial" panose="020B0604020202020204" pitchFamily="34" charset="0"/>
              </a:rPr>
              <a:t>.</a:t>
            </a:r>
            <a:endParaRPr lang="en-AU" dirty="0">
              <a:effectLst/>
              <a:ea typeface="Calibri" panose="020F0502020204030204" pitchFamily="34" charset="0"/>
              <a:cs typeface="Arial" panose="020B0604020202020204" pitchFamily="34" charset="0"/>
            </a:endParaRPr>
          </a:p>
          <a:p>
            <a:pPr>
              <a:spcAft>
                <a:spcPts val="600"/>
              </a:spcAft>
            </a:pPr>
            <a:r>
              <a:rPr lang="en-AU" dirty="0">
                <a:effectLst/>
                <a:ea typeface="Calibri" panose="020F0502020204030204" pitchFamily="34" charset="0"/>
                <a:cs typeface="Arial" panose="020B0604020202020204" pitchFamily="34" charset="0"/>
              </a:rPr>
              <a:t>In ‘I wandered lonely as a cloud’, William Wordsworth uses </a:t>
            </a:r>
            <a:r>
              <a:rPr lang="en-AU" b="1" dirty="0">
                <a:effectLst/>
                <a:ea typeface="Calibri" panose="020F0502020204030204" pitchFamily="34" charset="0"/>
                <a:cs typeface="Arial" panose="020B0604020202020204" pitchFamily="34" charset="0"/>
              </a:rPr>
              <a:t>figurative language devices  </a:t>
            </a:r>
            <a:r>
              <a:rPr lang="en-AU" dirty="0">
                <a:effectLst/>
                <a:ea typeface="Calibri" panose="020F0502020204030204" pitchFamily="34" charset="0"/>
                <a:cs typeface="Arial" panose="020B0604020202020204" pitchFamily="34" charset="0"/>
              </a:rPr>
              <a:t>in the poem to demonstrate </a:t>
            </a:r>
            <a:r>
              <a:rPr lang="en-AU" b="1" dirty="0">
                <a:effectLst/>
                <a:ea typeface="Calibri" panose="020F0502020204030204" pitchFamily="34" charset="0"/>
                <a:cs typeface="Arial" panose="020B0604020202020204" pitchFamily="34" charset="0"/>
              </a:rPr>
              <a:t>the Romantic perspective </a:t>
            </a:r>
            <a:r>
              <a:rPr lang="en-AU" dirty="0">
                <a:effectLst/>
                <a:ea typeface="Calibri" panose="020F0502020204030204" pitchFamily="34" charset="0"/>
                <a:cs typeface="Arial" panose="020B0604020202020204" pitchFamily="34" charset="0"/>
              </a:rPr>
              <a:t>of </a:t>
            </a:r>
            <a:r>
              <a:rPr lang="en-AU" b="1" dirty="0">
                <a:effectLst/>
                <a:ea typeface="Calibri" panose="020F0502020204030204" pitchFamily="34" charset="0"/>
                <a:cs typeface="Arial" panose="020B0604020202020204" pitchFamily="34" charset="0"/>
              </a:rPr>
              <a:t>the close connection </a:t>
            </a:r>
            <a:r>
              <a:rPr lang="en-AU" dirty="0">
                <a:effectLst/>
                <a:ea typeface="Calibri" panose="020F0502020204030204" pitchFamily="34" charset="0"/>
                <a:cs typeface="Arial" panose="020B0604020202020204" pitchFamily="34" charset="0"/>
              </a:rPr>
              <a:t>between spirituality and the natural world. Wordsworth’s use of simile and personification in </a:t>
            </a:r>
            <a:r>
              <a:rPr lang="en-AU" b="1" dirty="0">
                <a:effectLst/>
                <a:ea typeface="Calibri" panose="020F0502020204030204" pitchFamily="34" charset="0"/>
                <a:cs typeface="Arial" panose="020B0604020202020204" pitchFamily="34" charset="0"/>
              </a:rPr>
              <a:t>the opening line </a:t>
            </a:r>
            <a:r>
              <a:rPr lang="en-AU" dirty="0">
                <a:effectLst/>
                <a:ea typeface="Calibri" panose="020F0502020204030204" pitchFamily="34" charset="0"/>
                <a:cs typeface="Arial" panose="020B0604020202020204" pitchFamily="34" charset="0"/>
              </a:rPr>
              <a:t>‘I wandered lonely as a cloud’ immediately establishes </a:t>
            </a:r>
            <a:r>
              <a:rPr lang="en-AU" b="1" dirty="0">
                <a:effectLst/>
                <a:ea typeface="Calibri" panose="020F0502020204030204" pitchFamily="34" charset="0"/>
                <a:cs typeface="Arial" panose="020B0604020202020204" pitchFamily="34" charset="0"/>
              </a:rPr>
              <a:t>an emotional and experiential connection </a:t>
            </a:r>
            <a:r>
              <a:rPr lang="en-AU" dirty="0">
                <a:effectLst/>
                <a:ea typeface="Calibri" panose="020F0502020204030204" pitchFamily="34" charset="0"/>
                <a:cs typeface="Arial" panose="020B0604020202020204" pitchFamily="34" charset="0"/>
              </a:rPr>
              <a:t>between the persona and the natural world, resulting in</a:t>
            </a:r>
            <a:r>
              <a:rPr lang="en-AU" b="1" dirty="0">
                <a:effectLst/>
                <a:ea typeface="Calibri" panose="020F0502020204030204" pitchFamily="34" charset="0"/>
                <a:cs typeface="Arial" panose="020B0604020202020204" pitchFamily="34" charset="0"/>
              </a:rPr>
              <a:t> a clear alignment</a:t>
            </a:r>
            <a:r>
              <a:rPr lang="en-AU" dirty="0">
                <a:effectLst/>
                <a:ea typeface="Calibri" panose="020F0502020204030204" pitchFamily="34" charset="0"/>
                <a:cs typeface="Arial" panose="020B0604020202020204" pitchFamily="34" charset="0"/>
              </a:rPr>
              <a:t> with </a:t>
            </a:r>
            <a:r>
              <a:rPr lang="en-AU" b="1" dirty="0">
                <a:effectLst/>
                <a:ea typeface="Calibri" panose="020F0502020204030204" pitchFamily="34" charset="0"/>
                <a:cs typeface="Arial" panose="020B0604020202020204" pitchFamily="34" charset="0"/>
              </a:rPr>
              <a:t>the ideals and representations of Romantic poetry</a:t>
            </a:r>
            <a:r>
              <a:rPr lang="en-AU" dirty="0">
                <a:effectLst/>
                <a:ea typeface="Calibri" panose="020F050202020403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C62053D2-3768-EF3C-ECCB-5D2F3CBFC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227215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7DC-533D-DB70-7997-45B249F94D37}"/>
              </a:ext>
            </a:extLst>
          </p:cNvPr>
          <p:cNvSpPr>
            <a:spLocks noGrp="1"/>
          </p:cNvSpPr>
          <p:nvPr>
            <p:ph type="title"/>
          </p:nvPr>
        </p:nvSpPr>
        <p:spPr>
          <a:xfrm>
            <a:off x="360000" y="360000"/>
            <a:ext cx="10590222" cy="545601"/>
          </a:xfrm>
        </p:spPr>
        <p:txBody>
          <a:bodyPr/>
          <a:lstStyle/>
          <a:p>
            <a:r>
              <a:rPr lang="en-AU" dirty="0">
                <a:cs typeface="Arial" panose="020B0604020202020204" pitchFamily="34" charset="0"/>
              </a:rPr>
              <a:t>Identifying noun groups in paragraphs – answers </a:t>
            </a:r>
          </a:p>
        </p:txBody>
      </p:sp>
      <p:sp>
        <p:nvSpPr>
          <p:cNvPr id="5" name="Text Placeholder 4">
            <a:extLst>
              <a:ext uri="{FF2B5EF4-FFF2-40B4-BE49-F238E27FC236}">
                <a16:creationId xmlns:a16="http://schemas.microsoft.com/office/drawing/2014/main" id="{AAA11C25-7677-47AE-E245-80A603A219E1}"/>
              </a:ext>
            </a:extLst>
          </p:cNvPr>
          <p:cNvSpPr>
            <a:spLocks noGrp="1"/>
          </p:cNvSpPr>
          <p:nvPr>
            <p:ph type="body" sz="quarter" idx="18"/>
          </p:nvPr>
        </p:nvSpPr>
        <p:spPr/>
        <p:txBody>
          <a:bodyPr/>
          <a:lstStyle/>
          <a:p>
            <a:r>
              <a:rPr lang="en-US" dirty="0">
                <a:cs typeface="Arial" panose="020B0604020202020204" pitchFamily="34" charset="0"/>
              </a:rPr>
              <a:t>Identify noun groups that convey interpretation and understanding of a text</a:t>
            </a:r>
          </a:p>
        </p:txBody>
      </p:sp>
      <p:sp>
        <p:nvSpPr>
          <p:cNvPr id="3" name="Content Placeholder 2">
            <a:extLst>
              <a:ext uri="{FF2B5EF4-FFF2-40B4-BE49-F238E27FC236}">
                <a16:creationId xmlns:a16="http://schemas.microsoft.com/office/drawing/2014/main" id="{1DC486CF-AB01-69D7-409F-C7E66D668D00}"/>
              </a:ext>
            </a:extLst>
          </p:cNvPr>
          <p:cNvSpPr>
            <a:spLocks noGrp="1"/>
          </p:cNvSpPr>
          <p:nvPr>
            <p:ph idx="1"/>
          </p:nvPr>
        </p:nvSpPr>
        <p:spPr/>
        <p:txBody>
          <a:bodyPr/>
          <a:lstStyle/>
          <a:p>
            <a:pPr marL="342900" lvl="0" indent="-342900">
              <a:lnSpc>
                <a:spcPct val="150000"/>
              </a:lnSpc>
              <a:spcBef>
                <a:spcPts val="1200"/>
              </a:spcBef>
              <a:spcAft>
                <a:spcPts val="600"/>
              </a:spcAft>
              <a:buFont typeface="+mj-lt"/>
              <a:buAutoNum type="arabicPeriod"/>
            </a:pPr>
            <a:r>
              <a:rPr lang="en-AU" dirty="0">
                <a:effectLst/>
                <a:ea typeface="Calibri" panose="020F0502020204030204" pitchFamily="34" charset="0"/>
                <a:cs typeface="Arial" panose="020B0604020202020204" pitchFamily="34" charset="0"/>
              </a:rPr>
              <a:t>Identify the noun groups in the following paragraph and underline the noun groups that convey interpretation and understanding</a:t>
            </a:r>
            <a:r>
              <a:rPr lang="en-AU" dirty="0">
                <a:ea typeface="Calibri" panose="020F0502020204030204" pitchFamily="34" charset="0"/>
                <a:cs typeface="Arial" panose="020B0604020202020204" pitchFamily="34" charset="0"/>
              </a:rPr>
              <a:t>.</a:t>
            </a:r>
            <a:endParaRPr lang="en-AU" dirty="0">
              <a:effectLst/>
              <a:ea typeface="Calibri" panose="020F0502020204030204" pitchFamily="34" charset="0"/>
              <a:cs typeface="Arial" panose="020B0604020202020204" pitchFamily="34" charset="0"/>
            </a:endParaRPr>
          </a:p>
          <a:p>
            <a:pPr>
              <a:spcAft>
                <a:spcPts val="600"/>
              </a:spcAft>
            </a:pPr>
            <a:r>
              <a:rPr lang="en-AU" dirty="0">
                <a:effectLst/>
                <a:ea typeface="Calibri" panose="020F0502020204030204" pitchFamily="34" charset="0"/>
                <a:cs typeface="Arial" panose="020B0604020202020204" pitchFamily="34" charset="0"/>
              </a:rPr>
              <a:t>In ‘I wandered lonely as a cloud’, William Wordsworth uses </a:t>
            </a:r>
            <a:r>
              <a:rPr lang="en-AU" dirty="0">
                <a:effectLst/>
                <a:latin typeface="Arial" panose="020B0604020202020204" pitchFamily="34" charset="0"/>
                <a:ea typeface="Calibri" panose="020F0502020204030204" pitchFamily="34" charset="0"/>
                <a:cs typeface="Arial" panose="020B0604020202020204" pitchFamily="34" charset="0"/>
              </a:rPr>
              <a:t>figurative language devices </a:t>
            </a:r>
            <a:r>
              <a:rPr lang="en-AU" dirty="0">
                <a:effectLst/>
                <a:ea typeface="Calibri" panose="020F0502020204030204" pitchFamily="34" charset="0"/>
                <a:cs typeface="Arial" panose="020B0604020202020204" pitchFamily="34" charset="0"/>
              </a:rPr>
              <a:t>in the poem to demonstrate </a:t>
            </a:r>
            <a:r>
              <a:rPr lang="en-AU" dirty="0">
                <a:effectLst/>
                <a:latin typeface="Arial" panose="020B0604020202020204" pitchFamily="34" charset="0"/>
                <a:ea typeface="Calibri" panose="020F0502020204030204" pitchFamily="34" charset="0"/>
                <a:cs typeface="Arial" panose="020B0604020202020204" pitchFamily="34" charset="0"/>
              </a:rPr>
              <a:t>the Romantic perspective </a:t>
            </a:r>
            <a:r>
              <a:rPr lang="en-AU" dirty="0">
                <a:effectLst/>
                <a:ea typeface="Calibri" panose="020F0502020204030204" pitchFamily="34" charset="0"/>
                <a:cs typeface="Arial" panose="020B0604020202020204" pitchFamily="34" charset="0"/>
              </a:rPr>
              <a:t>of </a:t>
            </a:r>
            <a:r>
              <a:rPr lang="en-AU" dirty="0">
                <a:effectLst/>
                <a:latin typeface="Arial" panose="020B0604020202020204" pitchFamily="34" charset="0"/>
                <a:ea typeface="Calibri" panose="020F0502020204030204" pitchFamily="34" charset="0"/>
                <a:cs typeface="Arial" panose="020B0604020202020204" pitchFamily="34" charset="0"/>
              </a:rPr>
              <a:t>the close connection</a:t>
            </a:r>
            <a:r>
              <a:rPr lang="en-AU" b="1" dirty="0">
                <a:effectLst/>
                <a:ea typeface="Calibri" panose="020F0502020204030204" pitchFamily="34" charset="0"/>
                <a:cs typeface="Arial" panose="020B0604020202020204" pitchFamily="34" charset="0"/>
              </a:rPr>
              <a:t> </a:t>
            </a:r>
            <a:r>
              <a:rPr lang="en-AU" dirty="0">
                <a:effectLst/>
                <a:ea typeface="Calibri" panose="020F0502020204030204" pitchFamily="34" charset="0"/>
                <a:cs typeface="Arial" panose="020B0604020202020204" pitchFamily="34" charset="0"/>
              </a:rPr>
              <a:t>between spirituality and </a:t>
            </a:r>
            <a:r>
              <a:rPr lang="en-AU" dirty="0">
                <a:effectLst/>
                <a:latin typeface="Arial" panose="020B0604020202020204" pitchFamily="34" charset="0"/>
                <a:ea typeface="Calibri" panose="020F0502020204030204" pitchFamily="34" charset="0"/>
                <a:cs typeface="Arial" panose="020B0604020202020204" pitchFamily="34" charset="0"/>
              </a:rPr>
              <a:t>the natural world</a:t>
            </a:r>
            <a:r>
              <a:rPr lang="en-AU" dirty="0">
                <a:effectLst/>
                <a:ea typeface="Calibri" panose="020F0502020204030204" pitchFamily="34" charset="0"/>
                <a:cs typeface="Arial" panose="020B0604020202020204" pitchFamily="34" charset="0"/>
              </a:rPr>
              <a:t>. Wordsworth’s use of simile and personification in </a:t>
            </a:r>
            <a:r>
              <a:rPr lang="en-AU" dirty="0">
                <a:effectLst/>
                <a:latin typeface="Arial" panose="020B0604020202020204" pitchFamily="34" charset="0"/>
                <a:ea typeface="Calibri" panose="020F0502020204030204" pitchFamily="34" charset="0"/>
                <a:cs typeface="Arial" panose="020B0604020202020204" pitchFamily="34" charset="0"/>
              </a:rPr>
              <a:t>the opening line </a:t>
            </a:r>
            <a:r>
              <a:rPr lang="en-AU" dirty="0">
                <a:effectLst/>
                <a:ea typeface="Calibri" panose="020F0502020204030204" pitchFamily="34" charset="0"/>
                <a:cs typeface="Arial" panose="020B0604020202020204" pitchFamily="34" charset="0"/>
              </a:rPr>
              <a:t>‘I wandered lonely as a cloud’ immediately establishes </a:t>
            </a:r>
            <a:r>
              <a:rPr lang="en-AU" dirty="0">
                <a:effectLst/>
                <a:latin typeface="Arial" panose="020B0604020202020204" pitchFamily="34" charset="0"/>
                <a:ea typeface="Calibri" panose="020F0502020204030204" pitchFamily="34" charset="0"/>
                <a:cs typeface="Arial" panose="020B0604020202020204" pitchFamily="34" charset="0"/>
              </a:rPr>
              <a:t>an emotional and experiential connection</a:t>
            </a:r>
            <a:r>
              <a:rPr lang="en-AU" b="1" dirty="0">
                <a:effectLst/>
                <a:ea typeface="Calibri" panose="020F0502020204030204" pitchFamily="34" charset="0"/>
                <a:cs typeface="Arial" panose="020B0604020202020204" pitchFamily="34" charset="0"/>
              </a:rPr>
              <a:t> </a:t>
            </a:r>
            <a:r>
              <a:rPr lang="en-AU" dirty="0">
                <a:effectLst/>
                <a:ea typeface="Calibri" panose="020F0502020204030204" pitchFamily="34" charset="0"/>
                <a:cs typeface="Arial" panose="020B0604020202020204" pitchFamily="34" charset="0"/>
              </a:rPr>
              <a:t>between the persona and the natural world, resulting in </a:t>
            </a:r>
            <a:r>
              <a:rPr lang="en-AU" dirty="0">
                <a:effectLst/>
                <a:latin typeface="Arial" panose="020B0604020202020204" pitchFamily="34" charset="0"/>
                <a:ea typeface="Calibri" panose="020F0502020204030204" pitchFamily="34" charset="0"/>
                <a:cs typeface="Arial" panose="020B0604020202020204" pitchFamily="34" charset="0"/>
              </a:rPr>
              <a:t>a clear alignment</a:t>
            </a:r>
            <a:r>
              <a:rPr lang="en-AU" b="1" dirty="0">
                <a:effectLst/>
                <a:ea typeface="Calibri" panose="020F0502020204030204" pitchFamily="34" charset="0"/>
                <a:cs typeface="Arial" panose="020B0604020202020204" pitchFamily="34" charset="0"/>
              </a:rPr>
              <a:t> </a:t>
            </a:r>
            <a:r>
              <a:rPr lang="en-AU" dirty="0">
                <a:effectLst/>
                <a:ea typeface="Calibri" panose="020F0502020204030204" pitchFamily="34" charset="0"/>
                <a:cs typeface="Arial" panose="020B0604020202020204" pitchFamily="34" charset="0"/>
              </a:rPr>
              <a:t>with </a:t>
            </a:r>
            <a:r>
              <a:rPr lang="en-AU" dirty="0">
                <a:effectLst/>
                <a:latin typeface="Arial" panose="020B0604020202020204" pitchFamily="34" charset="0"/>
                <a:ea typeface="Calibri" panose="020F0502020204030204" pitchFamily="34" charset="0"/>
                <a:cs typeface="Arial" panose="020B0604020202020204" pitchFamily="34" charset="0"/>
              </a:rPr>
              <a:t>the ideals and representations of Romantic poetry.</a:t>
            </a:r>
          </a:p>
        </p:txBody>
      </p:sp>
      <p:sp>
        <p:nvSpPr>
          <p:cNvPr id="4" name="Slide Number Placeholder 3">
            <a:extLst>
              <a:ext uri="{FF2B5EF4-FFF2-40B4-BE49-F238E27FC236}">
                <a16:creationId xmlns:a16="http://schemas.microsoft.com/office/drawing/2014/main" id="{C62053D2-3768-EF3C-ECCB-5D2F3CBFC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259937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Checking for understanding (2)  </a:t>
            </a:r>
            <a:endParaRPr lang="en-AU" dirty="0">
              <a:cs typeface="Arial" panose="020B0604020202020204" pitchFamily="34" charset="0"/>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122868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C32D-6E9D-3685-334B-4B06FD004338}"/>
              </a:ext>
            </a:extLst>
          </p:cNvPr>
          <p:cNvSpPr>
            <a:spLocks noGrp="1"/>
          </p:cNvSpPr>
          <p:nvPr>
            <p:ph type="title"/>
          </p:nvPr>
        </p:nvSpPr>
        <p:spPr/>
        <p:txBody>
          <a:bodyPr/>
          <a:lstStyle/>
          <a:p>
            <a:r>
              <a:rPr lang="en-US" dirty="0">
                <a:cs typeface="Arial" panose="020B0604020202020204" pitchFamily="34" charset="0"/>
              </a:rPr>
              <a:t>Identifying noun groups in a paragraph </a:t>
            </a:r>
            <a:r>
              <a:rPr lang="en-AU" dirty="0">
                <a:cs typeface="Arial" panose="020B0604020202020204" pitchFamily="34" charset="0"/>
              </a:rPr>
              <a:t>(3)</a:t>
            </a:r>
          </a:p>
        </p:txBody>
      </p:sp>
      <p:sp>
        <p:nvSpPr>
          <p:cNvPr id="5" name="Text Placeholder 4">
            <a:extLst>
              <a:ext uri="{FF2B5EF4-FFF2-40B4-BE49-F238E27FC236}">
                <a16:creationId xmlns:a16="http://schemas.microsoft.com/office/drawing/2014/main" id="{922B7237-6728-767C-F507-1BF1127D7518}"/>
              </a:ext>
            </a:extLst>
          </p:cNvPr>
          <p:cNvSpPr>
            <a:spLocks noGrp="1"/>
          </p:cNvSpPr>
          <p:nvPr>
            <p:ph type="body" sz="quarter" idx="18"/>
          </p:nvPr>
        </p:nvSpPr>
        <p:spPr/>
        <p:txBody>
          <a:bodyPr/>
          <a:lstStyle/>
          <a:p>
            <a:r>
              <a:rPr lang="en-US" dirty="0">
                <a:cs typeface="Arial" panose="020B0604020202020204" pitchFamily="34" charset="0"/>
              </a:rPr>
              <a:t>Identify noun groups in a model text</a:t>
            </a:r>
          </a:p>
        </p:txBody>
      </p:sp>
      <p:sp>
        <p:nvSpPr>
          <p:cNvPr id="3" name="Content Placeholder 2">
            <a:extLst>
              <a:ext uri="{FF2B5EF4-FFF2-40B4-BE49-F238E27FC236}">
                <a16:creationId xmlns:a16="http://schemas.microsoft.com/office/drawing/2014/main" id="{43DD2FBA-C790-C6FA-CB81-ADF7E29941B9}"/>
              </a:ext>
            </a:extLst>
          </p:cNvPr>
          <p:cNvSpPr>
            <a:spLocks noGrp="1"/>
          </p:cNvSpPr>
          <p:nvPr>
            <p:ph idx="1"/>
          </p:nvPr>
        </p:nvSpPr>
        <p:spPr/>
        <p:txBody>
          <a:bodyPr/>
          <a:lstStyle/>
          <a:p>
            <a:pPr>
              <a:spcAft>
                <a:spcPts val="600"/>
              </a:spcAft>
            </a:pPr>
            <a:r>
              <a:rPr lang="en-AU" dirty="0">
                <a:cs typeface="Arial" panose="020B0604020202020204" pitchFamily="34" charset="0"/>
              </a:rPr>
              <a:t>Using mini whiteboards, identify at least one noun group from the text below.</a:t>
            </a:r>
            <a:endParaRPr lang="en-AU" dirty="0">
              <a:effectLst/>
              <a:ea typeface="Calibri" panose="020F0502020204030204" pitchFamily="34" charset="0"/>
              <a:cs typeface="Arial" panose="020B0604020202020204" pitchFamily="34" charset="0"/>
            </a:endParaRPr>
          </a:p>
          <a:p>
            <a:pPr>
              <a:spcAft>
                <a:spcPts val="600"/>
              </a:spcAft>
            </a:pPr>
            <a:r>
              <a:rPr lang="en-AU" dirty="0">
                <a:effectLst/>
                <a:ea typeface="Calibri" panose="020F0502020204030204" pitchFamily="34" charset="0"/>
                <a:cs typeface="Arial" panose="020B0604020202020204" pitchFamily="34" charset="0"/>
              </a:rPr>
              <a:t>Wordsworth’s emphasis on the close connection between spirituality and nature gives the audience the sense that there is something special and powerful about the natural world. </a:t>
            </a:r>
            <a:r>
              <a:rPr lang="en-AU" dirty="0">
                <a:effectLst/>
                <a:cs typeface="Arial" panose="020B0604020202020204" pitchFamily="34" charset="0"/>
              </a:rPr>
              <a:t> </a:t>
            </a:r>
            <a:r>
              <a:rPr lang="en-AU" dirty="0">
                <a:effectLst/>
                <a:ea typeface="Calibri" panose="020F0502020204030204" pitchFamily="34" charset="0"/>
                <a:cs typeface="Arial" panose="020B0604020202020204" pitchFamily="34" charset="0"/>
              </a:rPr>
              <a:t> </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6C77535C-1FA1-3C69-DC5E-000998298BD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75177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C32D-6E9D-3685-334B-4B06FD004338}"/>
              </a:ext>
            </a:extLst>
          </p:cNvPr>
          <p:cNvSpPr>
            <a:spLocks noGrp="1"/>
          </p:cNvSpPr>
          <p:nvPr>
            <p:ph type="title"/>
          </p:nvPr>
        </p:nvSpPr>
        <p:spPr>
          <a:xfrm>
            <a:off x="360000" y="360000"/>
            <a:ext cx="10669244" cy="545601"/>
          </a:xfrm>
        </p:spPr>
        <p:txBody>
          <a:bodyPr/>
          <a:lstStyle/>
          <a:p>
            <a:r>
              <a:rPr lang="en-US" dirty="0">
                <a:cs typeface="Arial" panose="020B0604020202020204" pitchFamily="34" charset="0"/>
              </a:rPr>
              <a:t>Identifying noun groups in a paragraph – answers </a:t>
            </a:r>
            <a:endParaRPr lang="en-AU" dirty="0">
              <a:cs typeface="Arial" panose="020B0604020202020204" pitchFamily="34" charset="0"/>
            </a:endParaRPr>
          </a:p>
        </p:txBody>
      </p:sp>
      <p:sp>
        <p:nvSpPr>
          <p:cNvPr id="7" name="Text Placeholder 6">
            <a:extLst>
              <a:ext uri="{FF2B5EF4-FFF2-40B4-BE49-F238E27FC236}">
                <a16:creationId xmlns:a16="http://schemas.microsoft.com/office/drawing/2014/main" id="{6C665393-8024-C9A8-D80C-DD0A8E7FF84F}"/>
              </a:ext>
            </a:extLst>
          </p:cNvPr>
          <p:cNvSpPr>
            <a:spLocks noGrp="1"/>
          </p:cNvSpPr>
          <p:nvPr>
            <p:ph type="body" sz="quarter" idx="18"/>
          </p:nvPr>
        </p:nvSpPr>
        <p:spPr/>
        <p:txBody>
          <a:bodyPr/>
          <a:lstStyle/>
          <a:p>
            <a:r>
              <a:rPr lang="en-US" dirty="0">
                <a:cs typeface="Arial" panose="020B0604020202020204" pitchFamily="34" charset="0"/>
              </a:rPr>
              <a:t>Identify noun groups in a model text</a:t>
            </a:r>
          </a:p>
        </p:txBody>
      </p:sp>
      <p:sp>
        <p:nvSpPr>
          <p:cNvPr id="3" name="Content Placeholder 2">
            <a:extLst>
              <a:ext uri="{FF2B5EF4-FFF2-40B4-BE49-F238E27FC236}">
                <a16:creationId xmlns:a16="http://schemas.microsoft.com/office/drawing/2014/main" id="{43DD2FBA-C790-C6FA-CB81-ADF7E29941B9}"/>
              </a:ext>
            </a:extLst>
          </p:cNvPr>
          <p:cNvSpPr>
            <a:spLocks noGrp="1"/>
          </p:cNvSpPr>
          <p:nvPr>
            <p:ph idx="1"/>
          </p:nvPr>
        </p:nvSpPr>
        <p:spPr/>
        <p:txBody>
          <a:bodyPr/>
          <a:lstStyle/>
          <a:p>
            <a:pPr>
              <a:spcAft>
                <a:spcPts val="600"/>
              </a:spcAft>
            </a:pPr>
            <a:r>
              <a:rPr lang="en-AU" dirty="0">
                <a:effectLst/>
                <a:ea typeface="Calibri" panose="020F0502020204030204" pitchFamily="34" charset="0"/>
                <a:cs typeface="Arial" panose="020B0604020202020204" pitchFamily="34" charset="0"/>
              </a:rPr>
              <a:t>Wordsworth’s emphasis on </a:t>
            </a:r>
            <a:r>
              <a:rPr lang="en-AU" dirty="0">
                <a:effectLst/>
                <a:latin typeface="Arial" panose="020B0604020202020204" pitchFamily="34" charset="0"/>
                <a:ea typeface="Calibri" panose="020F0502020204030204" pitchFamily="34" charset="0"/>
                <a:cs typeface="Arial" panose="020B0604020202020204" pitchFamily="34" charset="0"/>
              </a:rPr>
              <a:t>the close connection </a:t>
            </a:r>
            <a:r>
              <a:rPr lang="en-AU" dirty="0">
                <a:effectLst/>
                <a:ea typeface="Calibri" panose="020F0502020204030204" pitchFamily="34" charset="0"/>
                <a:cs typeface="Arial" panose="020B0604020202020204" pitchFamily="34" charset="0"/>
              </a:rPr>
              <a:t>between spirituality and nature gives the audience the sense that there is </a:t>
            </a:r>
            <a:r>
              <a:rPr lang="en-AU" b="1" dirty="0">
                <a:effectLst/>
                <a:latin typeface="Arial" panose="020B0604020202020204" pitchFamily="34" charset="0"/>
                <a:ea typeface="Calibri" panose="020F0502020204030204" pitchFamily="34" charset="0"/>
                <a:cs typeface="Arial" panose="020B0604020202020204" pitchFamily="34" charset="0"/>
              </a:rPr>
              <a:t>something special and powerful </a:t>
            </a:r>
            <a:r>
              <a:rPr lang="en-AU" dirty="0">
                <a:effectLst/>
                <a:ea typeface="Calibri" panose="020F0502020204030204" pitchFamily="34" charset="0"/>
                <a:cs typeface="Arial" panose="020B0604020202020204" pitchFamily="34" charset="0"/>
              </a:rPr>
              <a:t>about </a:t>
            </a:r>
            <a:r>
              <a:rPr lang="en-AU" b="1" dirty="0">
                <a:effectLst/>
                <a:latin typeface="Arial" panose="020B0604020202020204" pitchFamily="34" charset="0"/>
                <a:ea typeface="Calibri" panose="020F0502020204030204" pitchFamily="34" charset="0"/>
                <a:cs typeface="Arial" panose="020B0604020202020204" pitchFamily="34" charset="0"/>
              </a:rPr>
              <a:t>the natural world</a:t>
            </a:r>
            <a:r>
              <a:rPr lang="en-AU" dirty="0">
                <a:effectLst/>
                <a:ea typeface="Calibri" panose="020F0502020204030204" pitchFamily="34" charset="0"/>
                <a:cs typeface="Arial" panose="020B0604020202020204" pitchFamily="34" charset="0"/>
              </a:rPr>
              <a:t>. </a:t>
            </a:r>
            <a:r>
              <a:rPr lang="en-AU" dirty="0">
                <a:effectLst/>
                <a:cs typeface="Arial" panose="020B0604020202020204" pitchFamily="34" charset="0"/>
              </a:rPr>
              <a:t> </a:t>
            </a:r>
            <a:r>
              <a:rPr lang="en-AU" dirty="0">
                <a:effectLst/>
                <a:ea typeface="Calibri" panose="020F0502020204030204" pitchFamily="34" charset="0"/>
                <a:cs typeface="Arial" panose="020B0604020202020204" pitchFamily="34" charset="0"/>
              </a:rPr>
              <a:t> </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6C77535C-1FA1-3C69-DC5E-000998298BD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110711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C32D-6E9D-3685-334B-4B06FD004338}"/>
              </a:ext>
            </a:extLst>
          </p:cNvPr>
          <p:cNvSpPr>
            <a:spLocks noGrp="1"/>
          </p:cNvSpPr>
          <p:nvPr>
            <p:ph type="title"/>
          </p:nvPr>
        </p:nvSpPr>
        <p:spPr/>
        <p:txBody>
          <a:bodyPr/>
          <a:lstStyle/>
          <a:p>
            <a:r>
              <a:rPr lang="en-US" dirty="0">
                <a:cs typeface="Arial" panose="020B0604020202020204" pitchFamily="34" charset="0"/>
              </a:rPr>
              <a:t>Identifying noun groups in a paragraph </a:t>
            </a:r>
            <a:r>
              <a:rPr lang="en-AU" dirty="0">
                <a:cs typeface="Arial" panose="020B0604020202020204" pitchFamily="34" charset="0"/>
              </a:rPr>
              <a:t>(4)</a:t>
            </a:r>
          </a:p>
        </p:txBody>
      </p:sp>
      <p:sp>
        <p:nvSpPr>
          <p:cNvPr id="5" name="Text Placeholder 4">
            <a:extLst>
              <a:ext uri="{FF2B5EF4-FFF2-40B4-BE49-F238E27FC236}">
                <a16:creationId xmlns:a16="http://schemas.microsoft.com/office/drawing/2014/main" id="{922B7237-6728-767C-F507-1BF1127D7518}"/>
              </a:ext>
            </a:extLst>
          </p:cNvPr>
          <p:cNvSpPr>
            <a:spLocks noGrp="1"/>
          </p:cNvSpPr>
          <p:nvPr>
            <p:ph type="body" sz="quarter" idx="18"/>
          </p:nvPr>
        </p:nvSpPr>
        <p:spPr/>
        <p:txBody>
          <a:bodyPr/>
          <a:lstStyle/>
          <a:p>
            <a:r>
              <a:rPr lang="en-US" dirty="0">
                <a:cs typeface="Arial" panose="020B0604020202020204" pitchFamily="34" charset="0"/>
              </a:rPr>
              <a:t>Identify noun groups that convey interpretation and understanding of a text</a:t>
            </a:r>
          </a:p>
        </p:txBody>
      </p:sp>
      <p:sp>
        <p:nvSpPr>
          <p:cNvPr id="3" name="Content Placeholder 2">
            <a:extLst>
              <a:ext uri="{FF2B5EF4-FFF2-40B4-BE49-F238E27FC236}">
                <a16:creationId xmlns:a16="http://schemas.microsoft.com/office/drawing/2014/main" id="{43DD2FBA-C790-C6FA-CB81-ADF7E29941B9}"/>
              </a:ext>
            </a:extLst>
          </p:cNvPr>
          <p:cNvSpPr>
            <a:spLocks noGrp="1"/>
          </p:cNvSpPr>
          <p:nvPr>
            <p:ph idx="1"/>
          </p:nvPr>
        </p:nvSpPr>
        <p:spPr/>
        <p:txBody>
          <a:bodyPr/>
          <a:lstStyle/>
          <a:p>
            <a:pPr>
              <a:spcAft>
                <a:spcPts val="600"/>
              </a:spcAft>
            </a:pPr>
            <a:r>
              <a:rPr lang="en-AU" dirty="0">
                <a:cs typeface="Arial" panose="020B0604020202020204" pitchFamily="34" charset="0"/>
              </a:rPr>
              <a:t>Using mini whiteboards, identify which noun groups convey interpretation and understanding of the poem.</a:t>
            </a:r>
          </a:p>
          <a:p>
            <a:pPr>
              <a:spcAft>
                <a:spcPts val="600"/>
              </a:spcAft>
            </a:pPr>
            <a:r>
              <a:rPr lang="en-AU" dirty="0">
                <a:effectLst/>
                <a:ea typeface="Calibri" panose="020F0502020204030204" pitchFamily="34" charset="0"/>
                <a:cs typeface="Arial" panose="020B0604020202020204" pitchFamily="34" charset="0"/>
              </a:rPr>
              <a:t>In ‘I wandered lonely as a cloud’, William Wordsworth uses </a:t>
            </a:r>
            <a:r>
              <a:rPr lang="en-AU" dirty="0">
                <a:effectLst/>
                <a:latin typeface="Arial" panose="020B0604020202020204" pitchFamily="34" charset="0"/>
                <a:ea typeface="Calibri" panose="020F0502020204030204" pitchFamily="34" charset="0"/>
                <a:cs typeface="Arial" panose="020B0604020202020204" pitchFamily="34" charset="0"/>
              </a:rPr>
              <a:t>figurative language devices (a) </a:t>
            </a:r>
            <a:r>
              <a:rPr lang="en-AU" dirty="0">
                <a:effectLst/>
                <a:ea typeface="Calibri" panose="020F0502020204030204" pitchFamily="34" charset="0"/>
                <a:cs typeface="Arial" panose="020B0604020202020204" pitchFamily="34" charset="0"/>
              </a:rPr>
              <a:t>in the poem to demonstrate the </a:t>
            </a:r>
            <a:r>
              <a:rPr lang="en-AU" b="1" dirty="0">
                <a:effectLst/>
                <a:latin typeface="Arial" panose="020B0604020202020204" pitchFamily="34" charset="0"/>
                <a:ea typeface="Calibri" panose="020F0502020204030204" pitchFamily="34" charset="0"/>
                <a:cs typeface="Arial" panose="020B0604020202020204" pitchFamily="34" charset="0"/>
              </a:rPr>
              <a:t>Romantic perspective (b) </a:t>
            </a:r>
            <a:r>
              <a:rPr lang="en-AU" dirty="0">
                <a:effectLst/>
                <a:ea typeface="Calibri" panose="020F0502020204030204" pitchFamily="34" charset="0"/>
                <a:cs typeface="Arial" panose="020B0604020202020204" pitchFamily="34" charset="0"/>
              </a:rPr>
              <a:t>of the </a:t>
            </a:r>
            <a:r>
              <a:rPr lang="en-AU" b="1" dirty="0">
                <a:effectLst/>
                <a:latin typeface="Arial" panose="020B0604020202020204" pitchFamily="34" charset="0"/>
                <a:ea typeface="Calibri" panose="020F0502020204030204" pitchFamily="34" charset="0"/>
                <a:cs typeface="Arial" panose="020B0604020202020204" pitchFamily="34" charset="0"/>
              </a:rPr>
              <a:t>close connection between spirituality and the natural world (c)</a:t>
            </a:r>
            <a:r>
              <a:rPr lang="en-AU" b="1" dirty="0">
                <a:effectLst/>
                <a:ea typeface="Calibri" panose="020F0502020204030204" pitchFamily="34" charset="0"/>
                <a:cs typeface="Arial" panose="020B0604020202020204" pitchFamily="34" charset="0"/>
              </a:rPr>
              <a:t>. </a:t>
            </a:r>
            <a:r>
              <a:rPr lang="en-AU" dirty="0">
                <a:effectLst/>
                <a:ea typeface="Calibri" panose="020F0502020204030204" pitchFamily="34" charset="0"/>
                <a:cs typeface="Arial" panose="020B0604020202020204" pitchFamily="34" charset="0"/>
              </a:rPr>
              <a:t>Wordsworth’s use of simile and personification in the </a:t>
            </a:r>
            <a:r>
              <a:rPr lang="en-AU" b="1" dirty="0">
                <a:effectLst/>
                <a:latin typeface="Arial" panose="020B0604020202020204" pitchFamily="34" charset="0"/>
                <a:ea typeface="Calibri" panose="020F0502020204030204" pitchFamily="34" charset="0"/>
                <a:cs typeface="Arial" panose="020B0604020202020204" pitchFamily="34" charset="0"/>
              </a:rPr>
              <a:t>opening line (d) </a:t>
            </a:r>
            <a:r>
              <a:rPr lang="en-AU" dirty="0">
                <a:effectLst/>
                <a:ea typeface="Calibri" panose="020F0502020204030204" pitchFamily="34" charset="0"/>
                <a:cs typeface="Arial" panose="020B0604020202020204" pitchFamily="34" charset="0"/>
              </a:rPr>
              <a:t>‘I wandered lonely as a cloud’ immediately establishes </a:t>
            </a:r>
            <a:r>
              <a:rPr lang="en-AU" b="1" dirty="0">
                <a:effectLst/>
                <a:latin typeface="Arial" panose="020B0604020202020204" pitchFamily="34" charset="0"/>
                <a:ea typeface="Calibri" panose="020F0502020204030204" pitchFamily="34" charset="0"/>
                <a:cs typeface="Arial" panose="020B0604020202020204" pitchFamily="34" charset="0"/>
              </a:rPr>
              <a:t>an emotional and experiential connection (e) </a:t>
            </a:r>
            <a:r>
              <a:rPr lang="en-AU" dirty="0">
                <a:effectLst/>
                <a:ea typeface="Calibri" panose="020F0502020204030204" pitchFamily="34" charset="0"/>
                <a:cs typeface="Arial" panose="020B0604020202020204" pitchFamily="34" charset="0"/>
              </a:rPr>
              <a:t>between the persona and the </a:t>
            </a:r>
            <a:r>
              <a:rPr lang="en-AU" b="1" dirty="0">
                <a:effectLst/>
                <a:latin typeface="Arial" panose="020B0604020202020204" pitchFamily="34" charset="0"/>
                <a:ea typeface="Calibri" panose="020F0502020204030204" pitchFamily="34" charset="0"/>
                <a:cs typeface="Arial" panose="020B0604020202020204" pitchFamily="34" charset="0"/>
              </a:rPr>
              <a:t>natural world (f)</a:t>
            </a:r>
            <a:r>
              <a:rPr lang="en-AU" b="1" dirty="0">
                <a:effectLst/>
                <a:ea typeface="Calibri" panose="020F0502020204030204" pitchFamily="34" charset="0"/>
                <a:cs typeface="Arial" panose="020B0604020202020204" pitchFamily="34" charset="0"/>
              </a:rPr>
              <a:t>, </a:t>
            </a:r>
            <a:r>
              <a:rPr lang="en-AU" dirty="0">
                <a:effectLst/>
                <a:ea typeface="Calibri" panose="020F0502020204030204" pitchFamily="34" charset="0"/>
                <a:cs typeface="Arial" panose="020B0604020202020204" pitchFamily="34" charset="0"/>
              </a:rPr>
              <a:t>resulting in a </a:t>
            </a:r>
            <a:r>
              <a:rPr lang="en-AU" b="1" dirty="0">
                <a:effectLst/>
                <a:latin typeface="Arial" panose="020B0604020202020204" pitchFamily="34" charset="0"/>
                <a:ea typeface="Calibri" panose="020F0502020204030204" pitchFamily="34" charset="0"/>
                <a:cs typeface="Arial" panose="020B0604020202020204" pitchFamily="34" charset="0"/>
              </a:rPr>
              <a:t>clear alignment with the ideals and representations of Romantic poetry (g)</a:t>
            </a:r>
            <a:r>
              <a:rPr lang="en-AU" b="1" dirty="0">
                <a:effectLst/>
                <a:ea typeface="Calibri" panose="020F050202020403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6C77535C-1FA1-3C69-DC5E-000998298BD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321981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Gradual release of responsibility</a:t>
            </a:r>
            <a:endParaRPr lang="en-AU" dirty="0">
              <a:cs typeface="Arial" panose="020B0604020202020204" pitchFamily="34" charset="0"/>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2634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4715-7C37-ADC1-40FA-73775E081E60}"/>
              </a:ext>
            </a:extLst>
          </p:cNvPr>
          <p:cNvSpPr>
            <a:spLocks noGrp="1"/>
          </p:cNvSpPr>
          <p:nvPr>
            <p:ph type="title"/>
          </p:nvPr>
        </p:nvSpPr>
        <p:spPr>
          <a:xfrm>
            <a:off x="360000" y="360000"/>
            <a:ext cx="10466044" cy="545601"/>
          </a:xfrm>
        </p:spPr>
        <p:txBody>
          <a:bodyPr/>
          <a:lstStyle/>
          <a:p>
            <a:r>
              <a:rPr lang="en-AU" dirty="0"/>
              <a:t>Using noun groups to develop academic writing</a:t>
            </a:r>
            <a:endParaRPr lang="en-AU"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228848B-D74D-C7FF-E5D2-401B49DFD8D4}"/>
              </a:ext>
            </a:extLst>
          </p:cNvPr>
          <p:cNvSpPr>
            <a:spLocks noGrp="1"/>
          </p:cNvSpPr>
          <p:nvPr>
            <p:ph idx="1"/>
          </p:nvPr>
        </p:nvSpPr>
        <p:spPr/>
        <p:txBody>
          <a:bodyPr/>
          <a:lstStyle/>
          <a:p>
            <a:pPr marL="457200" indent="-457200">
              <a:spcAft>
                <a:spcPts val="600"/>
              </a:spcAft>
              <a:buFont typeface="+mj-lt"/>
              <a:buAutoNum type="arabicPeriod"/>
            </a:pPr>
            <a:r>
              <a:rPr lang="en-AU" dirty="0">
                <a:cs typeface="Arial" panose="020B0604020202020204" pitchFamily="34" charset="0"/>
              </a:rPr>
              <a:t>Complete the following activities in conjunction with </a:t>
            </a:r>
            <a:r>
              <a:rPr lang="en-US" b="1" dirty="0">
                <a:latin typeface="Arial" panose="020B0604020202020204" pitchFamily="34" charset="0"/>
                <a:cs typeface="Arial" panose="020B0604020202020204" pitchFamily="34" charset="0"/>
              </a:rPr>
              <a:t>Phase 4, activity 1 – using noun groups to develop academic writing</a:t>
            </a:r>
            <a:r>
              <a:rPr lang="en-US" b="1" dirty="0">
                <a:cs typeface="Arial" panose="020B0604020202020204" pitchFamily="34" charset="0"/>
              </a:rPr>
              <a:t>.</a:t>
            </a:r>
            <a:endParaRPr lang="en-AU" b="1" dirty="0">
              <a:cs typeface="Arial" panose="020B0604020202020204" pitchFamily="34" charset="0"/>
            </a:endParaRPr>
          </a:p>
          <a:p>
            <a:pPr>
              <a:spcAft>
                <a:spcPts val="600"/>
              </a:spcAft>
            </a:pPr>
            <a:endParaRPr lang="en-AU" sz="4000" dirty="0">
              <a:cs typeface="Arial" panose="020B0604020202020204" pitchFamily="34" charset="0"/>
            </a:endParaRPr>
          </a:p>
        </p:txBody>
      </p:sp>
      <p:sp>
        <p:nvSpPr>
          <p:cNvPr id="4" name="Slide Number Placeholder 3">
            <a:extLst>
              <a:ext uri="{FF2B5EF4-FFF2-40B4-BE49-F238E27FC236}">
                <a16:creationId xmlns:a16="http://schemas.microsoft.com/office/drawing/2014/main" id="{EFFB3D8A-EEF8-7173-B762-E0959AA6C69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362378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0BFD86-A6D5-6766-6C19-2FED0333A32F}"/>
              </a:ext>
            </a:extLst>
          </p:cNvPr>
          <p:cNvSpPr>
            <a:spLocks noGrp="1"/>
          </p:cNvSpPr>
          <p:nvPr>
            <p:ph type="title"/>
          </p:nvPr>
        </p:nvSpPr>
        <p:spPr/>
        <p:txBody>
          <a:bodyPr/>
          <a:lstStyle/>
          <a:p>
            <a:r>
              <a:rPr lang="en-AU" dirty="0">
                <a:cs typeface="Arial" panose="020B0604020202020204" pitchFamily="34" charset="0"/>
              </a:rPr>
              <a:t>Modelled example </a:t>
            </a:r>
            <a:r>
              <a:rPr lang="en-AU" dirty="0">
                <a:solidFill>
                  <a:schemeClr val="bg1"/>
                </a:solidFill>
                <a:cs typeface="Arial" panose="020B0604020202020204" pitchFamily="34" charset="0"/>
              </a:rPr>
              <a:t>(1)</a:t>
            </a:r>
          </a:p>
        </p:txBody>
      </p:sp>
      <p:sp>
        <p:nvSpPr>
          <p:cNvPr id="5" name="Text Placeholder 4">
            <a:extLst>
              <a:ext uri="{FF2B5EF4-FFF2-40B4-BE49-F238E27FC236}">
                <a16:creationId xmlns:a16="http://schemas.microsoft.com/office/drawing/2014/main" id="{ECF85E84-F3B9-1500-0B3A-7866ABDC334E}"/>
              </a:ext>
            </a:extLst>
          </p:cNvPr>
          <p:cNvSpPr>
            <a:spLocks noGrp="1"/>
          </p:cNvSpPr>
          <p:nvPr>
            <p:ph type="body" sz="quarter" idx="18"/>
          </p:nvPr>
        </p:nvSpPr>
        <p:spPr/>
        <p:txBody>
          <a:bodyPr/>
          <a:lstStyle/>
          <a:p>
            <a:pPr marL="0" indent="0" algn="l" rtl="0" eaLnBrk="1" latinLnBrk="0" hangingPunct="1">
              <a:lnSpc>
                <a:spcPct val="150000"/>
              </a:lnSpc>
              <a:spcBef>
                <a:spcPts val="0"/>
              </a:spcBef>
              <a:spcAft>
                <a:spcPts val="1200"/>
              </a:spcAft>
            </a:pPr>
            <a:r>
              <a:rPr lang="en-US" dirty="0">
                <a:cs typeface="Arial" panose="020B0604020202020204" pitchFamily="34" charset="0"/>
              </a:rPr>
              <a:t>Identify noun groups that convey interpretation and understanding of a text</a:t>
            </a:r>
            <a:endParaRPr lang="en-AU" dirty="0">
              <a:cs typeface="Arial" panose="020B0604020202020204" pitchFamily="34" charset="0"/>
            </a:endParaRPr>
          </a:p>
        </p:txBody>
      </p:sp>
      <p:sp>
        <p:nvSpPr>
          <p:cNvPr id="3" name="Content Placeholder 2">
            <a:extLst>
              <a:ext uri="{FF2B5EF4-FFF2-40B4-BE49-F238E27FC236}">
                <a16:creationId xmlns:a16="http://schemas.microsoft.com/office/drawing/2014/main" id="{B72643F4-A21F-2638-C9FB-A29B2E0677A3}"/>
              </a:ext>
            </a:extLst>
          </p:cNvPr>
          <p:cNvSpPr>
            <a:spLocks noGrp="1"/>
          </p:cNvSpPr>
          <p:nvPr>
            <p:ph idx="1"/>
          </p:nvPr>
        </p:nvSpPr>
        <p:spPr>
          <a:xfrm>
            <a:off x="360001" y="1620000"/>
            <a:ext cx="5453778" cy="4536000"/>
          </a:xfrm>
        </p:spPr>
        <p:txBody>
          <a:bodyPr/>
          <a:lstStyle/>
          <a:p>
            <a:pPr>
              <a:spcAft>
                <a:spcPts val="600"/>
              </a:spcAft>
            </a:pPr>
            <a:r>
              <a:rPr lang="en-AU" dirty="0">
                <a:effectLst/>
                <a:ea typeface="Calibri" panose="020F0502020204030204" pitchFamily="34" charset="0"/>
                <a:cs typeface="Arial" panose="020B0604020202020204" pitchFamily="34" charset="0"/>
              </a:rPr>
              <a:t>William Wordsworth’s ‘I wandered lonely as a cloud’ reflects the style and structure of poetry from the Romantic movement by using structured rhyme and meter. </a:t>
            </a:r>
            <a:endParaRPr lang="en-AU" dirty="0">
              <a:cs typeface="Arial" panose="020B0604020202020204" pitchFamily="34" charset="0"/>
            </a:endParaRPr>
          </a:p>
        </p:txBody>
      </p:sp>
      <p:sp>
        <p:nvSpPr>
          <p:cNvPr id="6" name="Picture Placeholder 5">
            <a:extLst>
              <a:ext uri="{FF2B5EF4-FFF2-40B4-BE49-F238E27FC236}">
                <a16:creationId xmlns:a16="http://schemas.microsoft.com/office/drawing/2014/main" id="{FF42C586-DCA3-D358-8E63-589ACA24C0E1}"/>
              </a:ext>
            </a:extLst>
          </p:cNvPr>
          <p:cNvSpPr>
            <a:spLocks noGrp="1"/>
          </p:cNvSpPr>
          <p:nvPr>
            <p:ph type="pic" sz="quarter" idx="19"/>
          </p:nvPr>
        </p:nvSpPr>
        <p:spPr>
          <a:xfrm>
            <a:off x="6167438" y="1620000"/>
            <a:ext cx="5573006" cy="4535997"/>
          </a:xfrm>
        </p:spPr>
        <p:txBody>
          <a:bodyPr/>
          <a:lstStyle/>
          <a:p>
            <a:pPr>
              <a:spcAft>
                <a:spcPts val="600"/>
              </a:spcAft>
            </a:pPr>
            <a:r>
              <a:rPr lang="en-AU" sz="1800" dirty="0">
                <a:cs typeface="Arial" panose="020B0604020202020204" pitchFamily="34" charset="0"/>
              </a:rPr>
              <a:t>William Wordsworth’s </a:t>
            </a:r>
            <a:r>
              <a:rPr lang="en-AU" sz="1800" b="1" dirty="0">
                <a:latin typeface="Arial" panose="020B0604020202020204" pitchFamily="34" charset="0"/>
                <a:cs typeface="Arial" panose="020B0604020202020204" pitchFamily="34" charset="0"/>
              </a:rPr>
              <a:t>seminal ‘I wondered lonely as a cloud</a:t>
            </a:r>
            <a:r>
              <a:rPr lang="en-AU" sz="1800" dirty="0">
                <a:latin typeface="Arial" panose="020B0604020202020204" pitchFamily="34" charset="0"/>
                <a:cs typeface="Arial" panose="020B0604020202020204" pitchFamily="34" charset="0"/>
              </a:rPr>
              <a:t>’</a:t>
            </a:r>
            <a:r>
              <a:rPr lang="en-AU" sz="1800" b="1" dirty="0">
                <a:cs typeface="Arial" panose="020B0604020202020204" pitchFamily="34" charset="0"/>
              </a:rPr>
              <a:t> </a:t>
            </a:r>
            <a:r>
              <a:rPr lang="en-AU" sz="1800" dirty="0">
                <a:cs typeface="Arial" panose="020B0604020202020204" pitchFamily="34" charset="0"/>
              </a:rPr>
              <a:t>reflects the </a:t>
            </a:r>
            <a:r>
              <a:rPr lang="en-AU" sz="1800" b="1" dirty="0">
                <a:latin typeface="Arial" panose="020B0604020202020204" pitchFamily="34" charset="0"/>
                <a:cs typeface="Arial" panose="020B0604020202020204" pitchFamily="34" charset="0"/>
              </a:rPr>
              <a:t>distinctive style </a:t>
            </a:r>
            <a:r>
              <a:rPr lang="en-AU" sz="1800" dirty="0">
                <a:cs typeface="Arial" panose="020B0604020202020204" pitchFamily="34" charset="0"/>
              </a:rPr>
              <a:t>and structure of poetry from the Romantic movement by using </a:t>
            </a:r>
            <a:r>
              <a:rPr lang="en-AU" sz="1800" b="1" dirty="0">
                <a:latin typeface="Arial" panose="020B0604020202020204" pitchFamily="34" charset="0"/>
                <a:cs typeface="Arial" panose="020B0604020202020204" pitchFamily="34" charset="0"/>
              </a:rPr>
              <a:t>highly structured</a:t>
            </a:r>
            <a:r>
              <a:rPr lang="en-AU" sz="1800" b="1" dirty="0">
                <a:cs typeface="Arial" panose="020B0604020202020204" pitchFamily="34" charset="0"/>
              </a:rPr>
              <a:t> </a:t>
            </a:r>
            <a:r>
              <a:rPr lang="en-AU" sz="1800" dirty="0">
                <a:cs typeface="Arial" panose="020B0604020202020204" pitchFamily="34" charset="0"/>
              </a:rPr>
              <a:t>and</a:t>
            </a:r>
            <a:r>
              <a:rPr lang="en-AU" sz="1800" b="1" dirty="0">
                <a:cs typeface="Arial" panose="020B0604020202020204" pitchFamily="34" charset="0"/>
              </a:rPr>
              <a:t> </a:t>
            </a:r>
            <a:r>
              <a:rPr lang="en-AU" sz="1800" b="1" dirty="0">
                <a:latin typeface="Arial" panose="020B0604020202020204" pitchFamily="34" charset="0"/>
                <a:cs typeface="Arial" panose="020B0604020202020204" pitchFamily="34" charset="0"/>
              </a:rPr>
              <a:t>regular rhyme </a:t>
            </a:r>
            <a:r>
              <a:rPr lang="en-AU" sz="1800" dirty="0">
                <a:cs typeface="Arial" panose="020B0604020202020204" pitchFamily="34" charset="0"/>
              </a:rPr>
              <a:t>and meter. </a:t>
            </a:r>
          </a:p>
        </p:txBody>
      </p:sp>
      <p:sp>
        <p:nvSpPr>
          <p:cNvPr id="4" name="Slide Number Placeholder 3">
            <a:extLst>
              <a:ext uri="{FF2B5EF4-FFF2-40B4-BE49-F238E27FC236}">
                <a16:creationId xmlns:a16="http://schemas.microsoft.com/office/drawing/2014/main" id="{FBE7DBF6-42B2-929F-5339-0A5BE62BB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290682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 </a:t>
            </a:r>
            <a:r>
              <a:rPr lang="en-AU" dirty="0">
                <a:cs typeface="Arial" panose="020B0604020202020204" pitchFamily="34" charset="0"/>
              </a:rPr>
              <a:t>(1)</a:t>
            </a:r>
            <a:endParaRPr lang="en-AU" dirty="0"/>
          </a:p>
        </p:txBody>
      </p:sp>
      <p:sp>
        <p:nvSpPr>
          <p:cNvPr id="6" name="Text Placeholder 5">
            <a:extLst>
              <a:ext uri="{FF2B5EF4-FFF2-40B4-BE49-F238E27FC236}">
                <a16:creationId xmlns:a16="http://schemas.microsoft.com/office/drawing/2014/main" id="{A40706E8-E59C-CDC9-6728-9FA8086CAB06}"/>
              </a:ext>
            </a:extLst>
          </p:cNvPr>
          <p:cNvSpPr>
            <a:spLocks noGrp="1"/>
          </p:cNvSpPr>
          <p:nvPr>
            <p:ph type="body" sz="quarter" idx="19"/>
          </p:nvPr>
        </p:nvSpPr>
        <p:spPr/>
        <p:txBody>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Learning intentions</a:t>
            </a:r>
            <a:endParaRPr lang="en-AU" sz="1800" b="1" dirty="0">
              <a:solidFill>
                <a:schemeClr val="accent1"/>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u="none" strike="noStrike" kern="1200" cap="none" spc="0" normalizeH="0" baseline="0" noProof="0" dirty="0">
                <a:ln>
                  <a:noFill/>
                </a:ln>
                <a:effectLst/>
                <a:uLnTx/>
                <a:uFillTx/>
                <a:ea typeface="+mn-lt"/>
                <a:cs typeface="Arial" panose="020B0604020202020204" pitchFamily="34" charset="0"/>
              </a:rPr>
              <a:t>We are learning to:</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dirty="0">
                <a:ln>
                  <a:noFill/>
                </a:ln>
                <a:effectLst/>
                <a:uLnTx/>
                <a:uFillTx/>
                <a:ea typeface="+mn-ea"/>
                <a:cs typeface="Arial" panose="020B0604020202020204" pitchFamily="34" charset="0"/>
              </a:rPr>
              <a:t>understand how noun groups are used in academic writing</a:t>
            </a:r>
            <a:endParaRPr lang="en-AU" sz="1800" dirty="0">
              <a:cs typeface="Arial" panose="020B0604020202020204" pitchFamily="34" charset="0"/>
            </a:endParaRP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800" dirty="0">
                <a:cs typeface="Arial" panose="020B0604020202020204" pitchFamily="34" charset="0"/>
              </a:rPr>
              <a:t>m</a:t>
            </a:r>
            <a:r>
              <a:rPr kumimoji="0" lang="en-AU" sz="1800" b="0" i="0" u="none" strike="noStrike" kern="1200" cap="none" spc="0" normalizeH="0" baseline="0" noProof="0" dirty="0" err="1">
                <a:ln>
                  <a:noFill/>
                </a:ln>
                <a:effectLst/>
                <a:uLnTx/>
                <a:uFillTx/>
                <a:ea typeface="+mn-ea"/>
                <a:cs typeface="Arial" panose="020B0604020202020204" pitchFamily="34" charset="0"/>
              </a:rPr>
              <a:t>aintain</a:t>
            </a:r>
            <a:r>
              <a:rPr kumimoji="0" lang="en-AU" sz="1800" b="0" i="0" u="none" strike="noStrike" kern="1200" cap="none" spc="0" normalizeH="0" baseline="0" noProof="0" dirty="0">
                <a:ln>
                  <a:noFill/>
                </a:ln>
                <a:effectLst/>
                <a:uLnTx/>
                <a:uFillTx/>
                <a:ea typeface="+mn-ea"/>
                <a:cs typeface="Arial" panose="020B0604020202020204" pitchFamily="34" charset="0"/>
              </a:rPr>
              <a:t> subject-verb agreement in academic writing.</a:t>
            </a:r>
          </a:p>
          <a:p>
            <a:pPr marL="0" marR="0" lvl="0" indent="0" algn="l" defTabSz="609585" rtl="0" eaLnBrk="1" fontAlgn="auto" latinLnBrk="0" hangingPunct="1">
              <a:lnSpc>
                <a:spcPct val="150000"/>
              </a:lnSpc>
              <a:spcBef>
                <a:spcPts val="0"/>
              </a:spcBef>
              <a:spcAft>
                <a:spcPts val="600"/>
              </a:spcAft>
              <a:buClrTx/>
              <a:buSzTx/>
              <a:buFontTx/>
              <a:buNone/>
              <a:tabLst/>
              <a:defRPr/>
            </a:pPr>
            <a:endParaRPr kumimoji="0" lang="en-AU" sz="18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b="0" i="0" u="none" strike="noStrike" kern="1200" cap="none" spc="0" normalizeH="0" baseline="0" noProof="0" dirty="0">
                <a:ln>
                  <a:noFill/>
                </a:ln>
                <a:effectLst/>
                <a:uLnTx/>
                <a:uFillTx/>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800" dirty="0">
                <a:cs typeface="Arial" panose="020B0604020202020204" pitchFamily="34" charset="0"/>
              </a:rPr>
              <a:t>[these could be co-constructed with the class or used as per the notes].</a:t>
            </a:r>
            <a:endParaRPr kumimoji="0" lang="en-US" sz="1800" b="0" i="0" u="none" strike="noStrike" kern="1200" cap="none" spc="0" normalizeH="0" baseline="0" noProof="0" dirty="0">
              <a:ln>
                <a:noFill/>
              </a:ln>
              <a:effectLst/>
              <a:uLnTx/>
              <a:uFillTx/>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u="none" strike="noStrike" kern="1200" cap="none" spc="0" normalizeH="0" baseline="0" noProof="0" dirty="0">
              <a:ln>
                <a:noFill/>
              </a:ln>
              <a:solidFill>
                <a:srgbClr val="22272B"/>
              </a:solidFill>
              <a:effectLst/>
              <a:uLnTx/>
              <a:uFillTx/>
              <a:ea typeface="+mn-ea"/>
              <a:cs typeface="+mn-cs"/>
            </a:endParaRPr>
          </a:p>
        </p:txBody>
      </p:sp>
    </p:spTree>
    <p:extLst>
      <p:ext uri="{BB962C8B-B14F-4D97-AF65-F5344CB8AC3E}">
        <p14:creationId xmlns:p14="http://schemas.microsoft.com/office/powerpoint/2010/main" val="33575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0BFD86-A6D5-6766-6C19-2FED0333A32F}"/>
              </a:ext>
            </a:extLst>
          </p:cNvPr>
          <p:cNvSpPr>
            <a:spLocks noGrp="1"/>
          </p:cNvSpPr>
          <p:nvPr>
            <p:ph type="title"/>
          </p:nvPr>
        </p:nvSpPr>
        <p:spPr/>
        <p:txBody>
          <a:bodyPr/>
          <a:lstStyle/>
          <a:p>
            <a:r>
              <a:rPr lang="en-AU" dirty="0">
                <a:cs typeface="Arial" panose="020B0604020202020204" pitchFamily="34" charset="0"/>
              </a:rPr>
              <a:t>Guided practice </a:t>
            </a:r>
            <a:r>
              <a:rPr lang="en-AU" dirty="0">
                <a:solidFill>
                  <a:schemeClr val="bg1"/>
                </a:solidFill>
                <a:cs typeface="Arial" panose="020B0604020202020204" pitchFamily="34" charset="0"/>
              </a:rPr>
              <a:t>(1)</a:t>
            </a:r>
          </a:p>
        </p:txBody>
      </p:sp>
      <p:sp>
        <p:nvSpPr>
          <p:cNvPr id="3" name="Content Placeholder 2">
            <a:extLst>
              <a:ext uri="{FF2B5EF4-FFF2-40B4-BE49-F238E27FC236}">
                <a16:creationId xmlns:a16="http://schemas.microsoft.com/office/drawing/2014/main" id="{B72643F4-A21F-2638-C9FB-A29B2E0677A3}"/>
              </a:ext>
            </a:extLst>
          </p:cNvPr>
          <p:cNvSpPr>
            <a:spLocks noGrp="1"/>
          </p:cNvSpPr>
          <p:nvPr>
            <p:ph type="body" sz="quarter" idx="18"/>
          </p:nvPr>
        </p:nvSpPr>
        <p:spPr/>
        <p:txBody>
          <a:bodyPr/>
          <a:lstStyle/>
          <a:p>
            <a:pPr>
              <a:spcAft>
                <a:spcPts val="600"/>
              </a:spcAft>
            </a:pPr>
            <a:r>
              <a:rPr lang="en-US" dirty="0">
                <a:cs typeface="Arial" panose="020B0604020202020204" pitchFamily="34" charset="0"/>
              </a:rPr>
              <a:t>Use noun groups to convey interpretation of a text in your own writing</a:t>
            </a:r>
            <a:endParaRPr lang="en-US" dirty="0"/>
          </a:p>
        </p:txBody>
      </p:sp>
      <p:sp>
        <p:nvSpPr>
          <p:cNvPr id="10" name="TextBox 9">
            <a:extLst>
              <a:ext uri="{FF2B5EF4-FFF2-40B4-BE49-F238E27FC236}">
                <a16:creationId xmlns:a16="http://schemas.microsoft.com/office/drawing/2014/main" id="{773C7571-7CC6-A351-8466-70FA9A9B7E63}"/>
              </a:ext>
            </a:extLst>
          </p:cNvPr>
          <p:cNvSpPr txBox="1"/>
          <p:nvPr/>
        </p:nvSpPr>
        <p:spPr>
          <a:xfrm>
            <a:off x="360001" y="1620000"/>
            <a:ext cx="5374756" cy="2704394"/>
          </a:xfrm>
          <a:prstGeom prst="rect">
            <a:avLst/>
          </a:prstGeom>
          <a:noFill/>
        </p:spPr>
        <p:txBody>
          <a:bodyPr wrap="square" lIns="0" tIns="0" rIns="0" bIns="0" rtlCol="0">
            <a:noAutofit/>
          </a:bodyPr>
          <a:lstStyle/>
          <a:p>
            <a:pPr>
              <a:lnSpc>
                <a:spcPct val="150000"/>
              </a:lnSpc>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By repeating the same rhyme scheme for each stanza, an ABABCC rhyme, everyone can access the poem.</a:t>
            </a:r>
            <a:endParaRPr lang="en-AU" sz="1800" dirty="0">
              <a:latin typeface="Arial" panose="020B0604020202020204" pitchFamily="34" charset="0"/>
              <a:cs typeface="Arial" panose="020B0604020202020204" pitchFamily="34" charset="0"/>
            </a:endParaRPr>
          </a:p>
          <a:p>
            <a:pPr algn="l"/>
            <a:endParaRPr lang="en-US" sz="1800" dirty="0">
              <a:latin typeface="Arial" panose="020B0604020202020204" pitchFamily="34" charset="0"/>
            </a:endParaRPr>
          </a:p>
        </p:txBody>
      </p:sp>
      <p:sp>
        <p:nvSpPr>
          <p:cNvPr id="6" name="Picture Placeholder 5">
            <a:extLst>
              <a:ext uri="{FF2B5EF4-FFF2-40B4-BE49-F238E27FC236}">
                <a16:creationId xmlns:a16="http://schemas.microsoft.com/office/drawing/2014/main" id="{FF42C586-DCA3-D358-8E63-589ACA24C0E1}"/>
              </a:ext>
            </a:extLst>
          </p:cNvPr>
          <p:cNvSpPr>
            <a:spLocks noGrp="1"/>
          </p:cNvSpPr>
          <p:nvPr>
            <p:ph idx="1"/>
          </p:nvPr>
        </p:nvSpPr>
        <p:spPr>
          <a:xfrm>
            <a:off x="6457244" y="1620000"/>
            <a:ext cx="5386755" cy="1326400"/>
          </a:xfrm>
        </p:spPr>
        <p:txBody>
          <a:bodyPr/>
          <a:lstStyle/>
          <a:p>
            <a:pPr>
              <a:spcAft>
                <a:spcPts val="600"/>
              </a:spcAft>
            </a:pPr>
            <a:r>
              <a:rPr lang="en-AU" sz="1800" dirty="0">
                <a:cs typeface="Arial" panose="020B0604020202020204" pitchFamily="34" charset="0"/>
              </a:rPr>
              <a:t>The repetition of the ________________ rhyme scheme for each stanza, an ABABCC rhyme, allows everyone to access the _______________ poem.</a:t>
            </a:r>
          </a:p>
        </p:txBody>
      </p:sp>
      <p:sp>
        <p:nvSpPr>
          <p:cNvPr id="4" name="Slide Number Placeholder 3">
            <a:extLst>
              <a:ext uri="{FF2B5EF4-FFF2-40B4-BE49-F238E27FC236}">
                <a16:creationId xmlns:a16="http://schemas.microsoft.com/office/drawing/2014/main" id="{FBE7DBF6-42B2-929F-5339-0A5BE62BB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76994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0BFD86-A6D5-6766-6C19-2FED0333A32F}"/>
              </a:ext>
            </a:extLst>
          </p:cNvPr>
          <p:cNvSpPr>
            <a:spLocks noGrp="1"/>
          </p:cNvSpPr>
          <p:nvPr>
            <p:ph type="title"/>
          </p:nvPr>
        </p:nvSpPr>
        <p:spPr/>
        <p:txBody>
          <a:bodyPr/>
          <a:lstStyle/>
          <a:p>
            <a:r>
              <a:rPr lang="en-AU" dirty="0">
                <a:cs typeface="Arial" panose="020B0604020202020204" pitchFamily="34" charset="0"/>
              </a:rPr>
              <a:t>Independent practice </a:t>
            </a:r>
            <a:r>
              <a:rPr lang="en-AU" dirty="0">
                <a:solidFill>
                  <a:schemeClr val="bg1"/>
                </a:solidFill>
                <a:cs typeface="Arial" panose="020B0604020202020204" pitchFamily="34" charset="0"/>
              </a:rPr>
              <a:t>(1)</a:t>
            </a:r>
          </a:p>
        </p:txBody>
      </p:sp>
      <p:sp>
        <p:nvSpPr>
          <p:cNvPr id="5" name="Text Placeholder 4">
            <a:extLst>
              <a:ext uri="{FF2B5EF4-FFF2-40B4-BE49-F238E27FC236}">
                <a16:creationId xmlns:a16="http://schemas.microsoft.com/office/drawing/2014/main" id="{ECF85E84-F3B9-1500-0B3A-7866ABDC334E}"/>
              </a:ext>
            </a:extLst>
          </p:cNvPr>
          <p:cNvSpPr>
            <a:spLocks noGrp="1"/>
          </p:cNvSpPr>
          <p:nvPr>
            <p:ph type="body" sz="quarter" idx="18"/>
          </p:nvPr>
        </p:nvSpPr>
        <p:spPr/>
        <p:txBody>
          <a:bodyPr/>
          <a:lstStyle/>
          <a:p>
            <a:r>
              <a:rPr lang="en-US" dirty="0">
                <a:cs typeface="Arial" panose="020B0604020202020204" pitchFamily="34" charset="0"/>
              </a:rPr>
              <a:t>Use noun groups to convey interpretation of a text in your own writing</a:t>
            </a:r>
            <a:endParaRPr lang="en-AU" dirty="0">
              <a:cs typeface="Arial" panose="020B0604020202020204" pitchFamily="34" charset="0"/>
            </a:endParaRPr>
          </a:p>
        </p:txBody>
      </p:sp>
      <p:sp>
        <p:nvSpPr>
          <p:cNvPr id="3" name="Content Placeholder 2">
            <a:extLst>
              <a:ext uri="{FF2B5EF4-FFF2-40B4-BE49-F238E27FC236}">
                <a16:creationId xmlns:a16="http://schemas.microsoft.com/office/drawing/2014/main" id="{B72643F4-A21F-2638-C9FB-A29B2E0677A3}"/>
              </a:ext>
            </a:extLst>
          </p:cNvPr>
          <p:cNvSpPr>
            <a:spLocks noGrp="1"/>
          </p:cNvSpPr>
          <p:nvPr>
            <p:ph idx="1"/>
          </p:nvPr>
        </p:nvSpPr>
        <p:spPr/>
        <p:txBody>
          <a:bodyPr/>
          <a:lstStyle/>
          <a:p>
            <a:pPr>
              <a:lnSpc>
                <a:spcPct val="150000"/>
              </a:lnSpc>
              <a:spcAft>
                <a:spcPts val="600"/>
              </a:spcAft>
            </a:pPr>
            <a:r>
              <a:rPr lang="en-AU" dirty="0">
                <a:effectLst/>
                <a:ea typeface="Calibri" panose="020F0502020204030204" pitchFamily="34" charset="0"/>
                <a:cs typeface="Arial" panose="020B0604020202020204" pitchFamily="34" charset="0"/>
              </a:rPr>
              <a:t>The poem also uses iambic tetrameter which gives it a flowing rhythm and makes it easy to read and to listen to. This makes the poetry similar to poems from the Romantic movement.</a:t>
            </a:r>
          </a:p>
        </p:txBody>
      </p:sp>
      <p:sp>
        <p:nvSpPr>
          <p:cNvPr id="4" name="Slide Number Placeholder 3">
            <a:extLst>
              <a:ext uri="{FF2B5EF4-FFF2-40B4-BE49-F238E27FC236}">
                <a16:creationId xmlns:a16="http://schemas.microsoft.com/office/drawing/2014/main" id="{FBE7DBF6-42B2-929F-5339-0A5BE62BB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285454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0BFD86-A6D5-6766-6C19-2FED0333A32F}"/>
              </a:ext>
            </a:extLst>
          </p:cNvPr>
          <p:cNvSpPr>
            <a:spLocks noGrp="1"/>
          </p:cNvSpPr>
          <p:nvPr>
            <p:ph type="title"/>
          </p:nvPr>
        </p:nvSpPr>
        <p:spPr/>
        <p:txBody>
          <a:bodyPr/>
          <a:lstStyle/>
          <a:p>
            <a:r>
              <a:rPr lang="en-AU" dirty="0">
                <a:cs typeface="Arial" panose="020B0604020202020204" pitchFamily="34" charset="0"/>
              </a:rPr>
              <a:t>Modelled example </a:t>
            </a:r>
            <a:r>
              <a:rPr lang="en-AU" dirty="0">
                <a:solidFill>
                  <a:schemeClr val="bg1"/>
                </a:solidFill>
                <a:cs typeface="Arial" panose="020B0604020202020204" pitchFamily="34" charset="0"/>
              </a:rPr>
              <a:t>(2)</a:t>
            </a:r>
          </a:p>
        </p:txBody>
      </p:sp>
      <p:sp>
        <p:nvSpPr>
          <p:cNvPr id="11" name="Text Placeholder 10">
            <a:extLst>
              <a:ext uri="{FF2B5EF4-FFF2-40B4-BE49-F238E27FC236}">
                <a16:creationId xmlns:a16="http://schemas.microsoft.com/office/drawing/2014/main" id="{53871389-0098-1493-ABA4-B25226D84DCC}"/>
              </a:ext>
            </a:extLst>
          </p:cNvPr>
          <p:cNvSpPr>
            <a:spLocks noGrp="1"/>
          </p:cNvSpPr>
          <p:nvPr>
            <p:ph type="body" sz="quarter" idx="18"/>
          </p:nvPr>
        </p:nvSpPr>
        <p:spPr/>
        <p:txBody>
          <a:bodyPr/>
          <a:lstStyle/>
          <a:p>
            <a:r>
              <a:rPr lang="en-US" dirty="0">
                <a:cs typeface="Arial" panose="020B0604020202020204" pitchFamily="34" charset="0"/>
              </a:rPr>
              <a:t>Identify noun groups in a model text</a:t>
            </a:r>
          </a:p>
        </p:txBody>
      </p:sp>
      <p:sp>
        <p:nvSpPr>
          <p:cNvPr id="10" name="Content Placeholder 9">
            <a:extLst>
              <a:ext uri="{FF2B5EF4-FFF2-40B4-BE49-F238E27FC236}">
                <a16:creationId xmlns:a16="http://schemas.microsoft.com/office/drawing/2014/main" id="{A9072D77-A16A-841A-68EE-27820733A18F}"/>
              </a:ext>
            </a:extLst>
          </p:cNvPr>
          <p:cNvSpPr>
            <a:spLocks noGrp="1"/>
          </p:cNvSpPr>
          <p:nvPr>
            <p:ph idx="1"/>
          </p:nvPr>
        </p:nvSpPr>
        <p:spPr/>
        <p:txBody>
          <a:bodyPr/>
          <a:lstStyle/>
          <a:p>
            <a:pPr>
              <a:spcAft>
                <a:spcPts val="600"/>
              </a:spcAft>
            </a:pPr>
            <a:r>
              <a:rPr lang="en-AU" kern="0" dirty="0">
                <a:effectLst/>
                <a:ea typeface="Calibri" panose="020F0502020204030204" pitchFamily="34" charset="0"/>
                <a:cs typeface="Arial" panose="020B0604020202020204" pitchFamily="34" charset="0"/>
              </a:rPr>
              <a:t>The Romantics are often remembered for their poetry that engages with nature, childhood, the sublime and celebrates the individual. </a:t>
            </a:r>
            <a:endParaRPr lang="en-AU" dirty="0">
              <a:cs typeface="Arial" panose="020B0604020202020204" pitchFamily="34" charset="0"/>
            </a:endParaRPr>
          </a:p>
        </p:txBody>
      </p:sp>
      <p:sp>
        <p:nvSpPr>
          <p:cNvPr id="12" name="Picture Placeholder 11">
            <a:extLst>
              <a:ext uri="{FF2B5EF4-FFF2-40B4-BE49-F238E27FC236}">
                <a16:creationId xmlns:a16="http://schemas.microsoft.com/office/drawing/2014/main" id="{93F50FEB-35EF-2DB2-8377-BE1511544066}"/>
              </a:ext>
            </a:extLst>
          </p:cNvPr>
          <p:cNvSpPr>
            <a:spLocks noGrp="1"/>
          </p:cNvSpPr>
          <p:nvPr>
            <p:ph type="pic" sz="quarter" idx="19"/>
          </p:nvPr>
        </p:nvSpPr>
        <p:spPr/>
        <p:txBody>
          <a:bodyPr/>
          <a:lstStyle/>
          <a:p>
            <a:pPr>
              <a:spcAft>
                <a:spcPts val="600"/>
              </a:spcAft>
            </a:pPr>
            <a:r>
              <a:rPr lang="en-AU" sz="1800" kern="0" dirty="0">
                <a:effectLst/>
                <a:ea typeface="Calibri" panose="020F0502020204030204" pitchFamily="34" charset="0"/>
                <a:cs typeface="Arial" panose="020B0604020202020204" pitchFamily="34" charset="0"/>
              </a:rPr>
              <a:t>The Romantics are often remembered for their poetry that engages with </a:t>
            </a:r>
            <a:r>
              <a:rPr lang="en-AU" sz="1800" b="1" kern="0" dirty="0">
                <a:effectLst/>
                <a:latin typeface="Arial" panose="020B0604020202020204" pitchFamily="34" charset="0"/>
                <a:ea typeface="Calibri" panose="020F0502020204030204" pitchFamily="34" charset="0"/>
                <a:cs typeface="Arial" panose="020B0604020202020204" pitchFamily="34" charset="0"/>
              </a:rPr>
              <a:t>the reverence of nature, the purity of childhood, </a:t>
            </a:r>
            <a:r>
              <a:rPr lang="en-AU" sz="1800" kern="0" dirty="0">
                <a:effectLst/>
                <a:ea typeface="Calibri" panose="020F0502020204030204" pitchFamily="34" charset="0"/>
                <a:cs typeface="Arial" panose="020B0604020202020204" pitchFamily="34" charset="0"/>
              </a:rPr>
              <a:t>the sublime and </a:t>
            </a:r>
            <a:r>
              <a:rPr lang="en-AU" sz="1800" b="1" kern="0" dirty="0">
                <a:effectLst/>
                <a:latin typeface="Arial" panose="020B0604020202020204" pitchFamily="34" charset="0"/>
                <a:ea typeface="Calibri" panose="020F0502020204030204" pitchFamily="34" charset="0"/>
                <a:cs typeface="Arial" panose="020B0604020202020204" pitchFamily="34" charset="0"/>
              </a:rPr>
              <a:t>the celebration of the individual.</a:t>
            </a:r>
            <a:r>
              <a:rPr lang="en-AU" sz="1800" b="1" kern="0" dirty="0">
                <a:effectLst/>
                <a:ea typeface="Calibri" panose="020F0502020204030204" pitchFamily="34" charset="0"/>
                <a:cs typeface="Arial" panose="020B0604020202020204" pitchFamily="34" charset="0"/>
              </a:rPr>
              <a:t> </a:t>
            </a:r>
            <a:endParaRPr lang="en-AU" sz="1800" b="1" dirty="0">
              <a:cs typeface="Arial" panose="020B0604020202020204" pitchFamily="34" charset="0"/>
            </a:endParaRPr>
          </a:p>
        </p:txBody>
      </p:sp>
      <p:sp>
        <p:nvSpPr>
          <p:cNvPr id="4" name="Slide Number Placeholder 3">
            <a:extLst>
              <a:ext uri="{FF2B5EF4-FFF2-40B4-BE49-F238E27FC236}">
                <a16:creationId xmlns:a16="http://schemas.microsoft.com/office/drawing/2014/main" id="{FBE7DBF6-42B2-929F-5339-0A5BE62BB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32</a:t>
            </a:fld>
            <a:endParaRPr lang="en-AU" dirty="0"/>
          </a:p>
        </p:txBody>
      </p:sp>
    </p:spTree>
    <p:extLst>
      <p:ext uri="{BB962C8B-B14F-4D97-AF65-F5344CB8AC3E}">
        <p14:creationId xmlns:p14="http://schemas.microsoft.com/office/powerpoint/2010/main" val="184262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0BFD86-A6D5-6766-6C19-2FED0333A32F}"/>
              </a:ext>
            </a:extLst>
          </p:cNvPr>
          <p:cNvSpPr>
            <a:spLocks noGrp="1"/>
          </p:cNvSpPr>
          <p:nvPr>
            <p:ph type="title"/>
          </p:nvPr>
        </p:nvSpPr>
        <p:spPr/>
        <p:txBody>
          <a:bodyPr/>
          <a:lstStyle/>
          <a:p>
            <a:r>
              <a:rPr lang="en-AU" dirty="0">
                <a:cs typeface="Arial" panose="020B0604020202020204" pitchFamily="34" charset="0"/>
              </a:rPr>
              <a:t>Guided practice </a:t>
            </a:r>
            <a:r>
              <a:rPr lang="en-AU" dirty="0">
                <a:solidFill>
                  <a:schemeClr val="bg1"/>
                </a:solidFill>
                <a:cs typeface="Arial" panose="020B0604020202020204" pitchFamily="34" charset="0"/>
              </a:rPr>
              <a:t>(2)</a:t>
            </a:r>
          </a:p>
        </p:txBody>
      </p:sp>
      <p:sp>
        <p:nvSpPr>
          <p:cNvPr id="11" name="Text Placeholder 10">
            <a:extLst>
              <a:ext uri="{FF2B5EF4-FFF2-40B4-BE49-F238E27FC236}">
                <a16:creationId xmlns:a16="http://schemas.microsoft.com/office/drawing/2014/main" id="{53871389-0098-1493-ABA4-B25226D84DCC}"/>
              </a:ext>
            </a:extLst>
          </p:cNvPr>
          <p:cNvSpPr>
            <a:spLocks noGrp="1"/>
          </p:cNvSpPr>
          <p:nvPr>
            <p:ph type="body" sz="quarter" idx="18"/>
          </p:nvPr>
        </p:nvSpPr>
        <p:spPr/>
        <p:txBody>
          <a:bodyPr/>
          <a:lstStyle/>
          <a:p>
            <a:pPr algn="l" rtl="0" eaLnBrk="1" latinLnBrk="0" hangingPunct="1">
              <a:lnSpc>
                <a:spcPct val="150000"/>
              </a:lnSpc>
              <a:spcBef>
                <a:spcPts val="0"/>
              </a:spcBef>
              <a:spcAft>
                <a:spcPts val="1200"/>
              </a:spcAft>
              <a:buClrTx/>
              <a:buSzPts val="2000"/>
            </a:pPr>
            <a:r>
              <a:rPr lang="en-US" dirty="0">
                <a:cs typeface="Arial" panose="020B0604020202020204" pitchFamily="34" charset="0"/>
              </a:rPr>
              <a:t>Identify noun groups that convey interpretation and understanding of a text</a:t>
            </a:r>
          </a:p>
        </p:txBody>
      </p:sp>
      <p:sp>
        <p:nvSpPr>
          <p:cNvPr id="10" name="Content Placeholder 9">
            <a:extLst>
              <a:ext uri="{FF2B5EF4-FFF2-40B4-BE49-F238E27FC236}">
                <a16:creationId xmlns:a16="http://schemas.microsoft.com/office/drawing/2014/main" id="{A9072D77-A16A-841A-68EE-27820733A18F}"/>
              </a:ext>
            </a:extLst>
          </p:cNvPr>
          <p:cNvSpPr>
            <a:spLocks noGrp="1"/>
          </p:cNvSpPr>
          <p:nvPr>
            <p:ph idx="1"/>
          </p:nvPr>
        </p:nvSpPr>
        <p:spPr/>
        <p:txBody>
          <a:bodyPr/>
          <a:lstStyle/>
          <a:p>
            <a:pPr>
              <a:spcAft>
                <a:spcPts val="600"/>
              </a:spcAft>
            </a:pPr>
            <a:r>
              <a:rPr lang="en-AU" sz="1800" kern="0" dirty="0">
                <a:effectLst/>
                <a:ea typeface="Calibri" panose="020F0502020204030204" pitchFamily="34" charset="0"/>
                <a:cs typeface="Arial" panose="020B0604020202020204" pitchFamily="34" charset="0"/>
              </a:rPr>
              <a:t>However, these representations of nature, freedom and childhood also allowed them to pursue and expand their ways of thinking.</a:t>
            </a:r>
            <a:endParaRPr lang="en-AU" dirty="0">
              <a:cs typeface="Arial" panose="020B0604020202020204" pitchFamily="34" charset="0"/>
            </a:endParaRPr>
          </a:p>
        </p:txBody>
      </p:sp>
      <p:sp>
        <p:nvSpPr>
          <p:cNvPr id="12" name="Picture Placeholder 11">
            <a:extLst>
              <a:ext uri="{FF2B5EF4-FFF2-40B4-BE49-F238E27FC236}">
                <a16:creationId xmlns:a16="http://schemas.microsoft.com/office/drawing/2014/main" id="{93F50FEB-35EF-2DB2-8377-BE1511544066}"/>
              </a:ext>
            </a:extLst>
          </p:cNvPr>
          <p:cNvSpPr>
            <a:spLocks noGrp="1"/>
          </p:cNvSpPr>
          <p:nvPr>
            <p:ph type="pic" sz="quarter" idx="19"/>
          </p:nvPr>
        </p:nvSpPr>
        <p:spPr/>
        <p:txBody>
          <a:bodyPr/>
          <a:lstStyle/>
          <a:p>
            <a:pPr>
              <a:spcAft>
                <a:spcPts val="600"/>
              </a:spcAft>
            </a:pPr>
            <a:r>
              <a:rPr lang="en-AU" sz="1800" kern="0" dirty="0">
                <a:effectLst/>
                <a:ea typeface="Calibri" panose="020F0502020204030204" pitchFamily="34" charset="0"/>
                <a:cs typeface="Arial" panose="020B0604020202020204" pitchFamily="34" charset="0"/>
              </a:rPr>
              <a:t>However, these representations of nature, freedom and </a:t>
            </a:r>
            <a:r>
              <a:rPr lang="en-AU" sz="1800" kern="0" dirty="0">
                <a:effectLst/>
                <a:latin typeface="Arial" panose="020B0604020202020204" pitchFamily="34" charset="0"/>
                <a:ea typeface="Calibri" panose="020F0502020204030204" pitchFamily="34" charset="0"/>
                <a:cs typeface="Arial" panose="020B0604020202020204" pitchFamily="34" charset="0"/>
              </a:rPr>
              <a:t>______________childhood </a:t>
            </a:r>
            <a:r>
              <a:rPr lang="en-AU" sz="1800" kern="0" dirty="0">
                <a:effectLst/>
                <a:ea typeface="Calibri" panose="020F0502020204030204" pitchFamily="34" charset="0"/>
                <a:cs typeface="Arial" panose="020B0604020202020204" pitchFamily="34" charset="0"/>
              </a:rPr>
              <a:t>also allowed them to pursue and expand their </a:t>
            </a:r>
            <a:r>
              <a:rPr lang="en-AU" sz="1800" kern="0" dirty="0">
                <a:effectLst/>
                <a:latin typeface="Arial" panose="020B0604020202020204" pitchFamily="34" charset="0"/>
                <a:ea typeface="Calibri" panose="020F0502020204030204" pitchFamily="34" charset="0"/>
                <a:cs typeface="Arial" panose="020B0604020202020204" pitchFamily="34" charset="0"/>
              </a:rPr>
              <a:t>political biases </a:t>
            </a:r>
            <a:r>
              <a:rPr lang="en-AU" sz="1800" kern="0" dirty="0">
                <a:effectLst/>
                <a:ea typeface="Calibri" panose="020F0502020204030204" pitchFamily="34" charset="0"/>
                <a:cs typeface="Arial" panose="020B0604020202020204" pitchFamily="34" charset="0"/>
              </a:rPr>
              <a:t>and ways of thinking. </a:t>
            </a:r>
            <a:endParaRPr lang="en-AU" sz="1800" kern="0" dirty="0">
              <a:ea typeface="Calibri" panose="020F0502020204030204" pitchFamily="34" charset="0"/>
              <a:cs typeface="Arial" panose="020B0604020202020204" pitchFamily="34" charset="0"/>
            </a:endParaRPr>
          </a:p>
          <a:p>
            <a:pPr>
              <a:spcAft>
                <a:spcPts val="600"/>
              </a:spcAft>
            </a:pPr>
            <a:r>
              <a:rPr lang="en-AU" sz="1800" kern="0" dirty="0">
                <a:ea typeface="Calibri" panose="020F0502020204030204" pitchFamily="34" charset="0"/>
                <a:cs typeface="Arial" panose="020B0604020202020204" pitchFamily="34" charset="0"/>
              </a:rPr>
              <a:t>Choose the most appropriate option to create an elaborated noun group:</a:t>
            </a:r>
          </a:p>
          <a:p>
            <a:pPr marL="457200" indent="-457200">
              <a:spcAft>
                <a:spcPts val="600"/>
              </a:spcAft>
              <a:buFont typeface="+mj-lt"/>
              <a:buAutoNum type="alphaLcParenR"/>
            </a:pPr>
            <a:r>
              <a:rPr lang="en-AU" sz="1800" kern="0" dirty="0">
                <a:ea typeface="Calibri" panose="020F0502020204030204" pitchFamily="34" charset="0"/>
                <a:cs typeface="Arial" panose="020B0604020202020204" pitchFamily="34" charset="0"/>
              </a:rPr>
              <a:t>The fear of childhood</a:t>
            </a:r>
          </a:p>
          <a:p>
            <a:pPr marL="457200" indent="-457200">
              <a:spcAft>
                <a:spcPts val="600"/>
              </a:spcAft>
              <a:buFont typeface="+mj-lt"/>
              <a:buAutoNum type="alphaLcParenR"/>
            </a:pPr>
            <a:r>
              <a:rPr lang="en-AU" sz="1800" kern="0" dirty="0">
                <a:ea typeface="Calibri" panose="020F0502020204030204" pitchFamily="34" charset="0"/>
                <a:cs typeface="Arial" panose="020B0604020202020204" pitchFamily="34" charset="0"/>
              </a:rPr>
              <a:t>The experience of childhood</a:t>
            </a:r>
          </a:p>
          <a:p>
            <a:pPr marL="457200" indent="-457200">
              <a:spcAft>
                <a:spcPts val="600"/>
              </a:spcAft>
              <a:buFont typeface="+mj-lt"/>
              <a:buAutoNum type="alphaLcParenR"/>
            </a:pPr>
            <a:r>
              <a:rPr lang="en-AU" sz="1800" kern="0" dirty="0">
                <a:ea typeface="Calibri" panose="020F0502020204030204" pitchFamily="34" charset="0"/>
                <a:cs typeface="Arial" panose="020B0604020202020204" pitchFamily="34" charset="0"/>
              </a:rPr>
              <a:t>The innocence of childhood</a:t>
            </a:r>
          </a:p>
        </p:txBody>
      </p:sp>
      <p:sp>
        <p:nvSpPr>
          <p:cNvPr id="4" name="Slide Number Placeholder 3">
            <a:extLst>
              <a:ext uri="{FF2B5EF4-FFF2-40B4-BE49-F238E27FC236}">
                <a16:creationId xmlns:a16="http://schemas.microsoft.com/office/drawing/2014/main" id="{FBE7DBF6-42B2-929F-5339-0A5BE62BB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254314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0BFD86-A6D5-6766-6C19-2FED0333A32F}"/>
              </a:ext>
            </a:extLst>
          </p:cNvPr>
          <p:cNvSpPr>
            <a:spLocks noGrp="1"/>
          </p:cNvSpPr>
          <p:nvPr>
            <p:ph type="title"/>
          </p:nvPr>
        </p:nvSpPr>
        <p:spPr/>
        <p:txBody>
          <a:bodyPr/>
          <a:lstStyle/>
          <a:p>
            <a:r>
              <a:rPr lang="en-AU" dirty="0">
                <a:cs typeface="Arial" panose="020B0604020202020204" pitchFamily="34" charset="0"/>
              </a:rPr>
              <a:t>Guided practice </a:t>
            </a:r>
            <a:r>
              <a:rPr lang="en-AU" dirty="0">
                <a:solidFill>
                  <a:schemeClr val="bg1"/>
                </a:solidFill>
                <a:cs typeface="Arial" panose="020B0604020202020204" pitchFamily="34" charset="0"/>
              </a:rPr>
              <a:t>(3)</a:t>
            </a:r>
          </a:p>
        </p:txBody>
      </p:sp>
      <p:sp>
        <p:nvSpPr>
          <p:cNvPr id="11" name="Text Placeholder 10">
            <a:extLst>
              <a:ext uri="{FF2B5EF4-FFF2-40B4-BE49-F238E27FC236}">
                <a16:creationId xmlns:a16="http://schemas.microsoft.com/office/drawing/2014/main" id="{53871389-0098-1493-ABA4-B25226D84DCC}"/>
              </a:ext>
            </a:extLst>
          </p:cNvPr>
          <p:cNvSpPr>
            <a:spLocks noGrp="1"/>
          </p:cNvSpPr>
          <p:nvPr>
            <p:ph type="body" sz="quarter" idx="18"/>
          </p:nvPr>
        </p:nvSpPr>
        <p:spPr/>
        <p:txBody>
          <a:bodyPr/>
          <a:lstStyle/>
          <a:p>
            <a:r>
              <a:rPr lang="en-US" dirty="0">
                <a:cs typeface="Arial" panose="020B0604020202020204" pitchFamily="34" charset="0"/>
              </a:rPr>
              <a:t>Use noun groups to convey interpretation of a text in your own writing</a:t>
            </a:r>
            <a:endParaRPr lang="en-AU" dirty="0">
              <a:cs typeface="Arial" panose="020B0604020202020204" pitchFamily="34" charset="0"/>
            </a:endParaRPr>
          </a:p>
        </p:txBody>
      </p:sp>
      <p:sp>
        <p:nvSpPr>
          <p:cNvPr id="10" name="Content Placeholder 9">
            <a:extLst>
              <a:ext uri="{FF2B5EF4-FFF2-40B4-BE49-F238E27FC236}">
                <a16:creationId xmlns:a16="http://schemas.microsoft.com/office/drawing/2014/main" id="{A9072D77-A16A-841A-68EE-27820733A18F}"/>
              </a:ext>
            </a:extLst>
          </p:cNvPr>
          <p:cNvSpPr>
            <a:spLocks noGrp="1"/>
          </p:cNvSpPr>
          <p:nvPr>
            <p:ph idx="1"/>
          </p:nvPr>
        </p:nvSpPr>
        <p:spPr/>
        <p:txBody>
          <a:bodyPr/>
          <a:lstStyle/>
          <a:p>
            <a:pPr>
              <a:spcAft>
                <a:spcPts val="600"/>
              </a:spcAft>
            </a:pPr>
            <a:r>
              <a:rPr lang="en-AU" sz="1800" kern="0" dirty="0">
                <a:effectLst/>
                <a:ea typeface="Calibri" panose="020F0502020204030204" pitchFamily="34" charset="0"/>
                <a:cs typeface="Arial" panose="020B0604020202020204" pitchFamily="34" charset="0"/>
              </a:rPr>
              <a:t>Some poets such as William Blake and Percy Bysshe Shelley were quite open with their opinions, while others such as John Keats, William Wordsworth and Samuel Taylor Coleridge were more masked in their discussion of politics, but that discussion is still there – especially in the period before the French Revolution. </a:t>
            </a:r>
            <a:endParaRPr lang="en-AU" dirty="0">
              <a:cs typeface="Arial" panose="020B0604020202020204" pitchFamily="34" charset="0"/>
            </a:endParaRPr>
          </a:p>
        </p:txBody>
      </p:sp>
      <p:sp>
        <p:nvSpPr>
          <p:cNvPr id="12" name="Picture Placeholder 11">
            <a:extLst>
              <a:ext uri="{FF2B5EF4-FFF2-40B4-BE49-F238E27FC236}">
                <a16:creationId xmlns:a16="http://schemas.microsoft.com/office/drawing/2014/main" id="{93F50FEB-35EF-2DB2-8377-BE1511544066}"/>
              </a:ext>
            </a:extLst>
          </p:cNvPr>
          <p:cNvSpPr>
            <a:spLocks noGrp="1"/>
          </p:cNvSpPr>
          <p:nvPr>
            <p:ph type="pic" sz="quarter" idx="19"/>
          </p:nvPr>
        </p:nvSpPr>
        <p:spPr/>
        <p:txBody>
          <a:bodyPr/>
          <a:lstStyle/>
          <a:p>
            <a:pPr>
              <a:spcAft>
                <a:spcPts val="600"/>
              </a:spcAft>
            </a:pPr>
            <a:r>
              <a:rPr lang="en-AU" sz="1800" kern="0" dirty="0">
                <a:effectLst/>
                <a:latin typeface="Arial" panose="020B0604020202020204" pitchFamily="34" charset="0"/>
                <a:ea typeface="Calibri" panose="020F0502020204030204" pitchFamily="34" charset="0"/>
                <a:cs typeface="Arial" panose="020B0604020202020204" pitchFamily="34" charset="0"/>
              </a:rPr>
              <a:t>_____________________ </a:t>
            </a:r>
            <a:r>
              <a:rPr lang="en-AU" sz="1800" b="1" kern="0" dirty="0">
                <a:effectLst/>
                <a:latin typeface="Arial" panose="020B0604020202020204" pitchFamily="34" charset="0"/>
                <a:ea typeface="Calibri" panose="020F0502020204030204" pitchFamily="34" charset="0"/>
                <a:cs typeface="Arial" panose="020B0604020202020204" pitchFamily="34" charset="0"/>
              </a:rPr>
              <a:t>poets</a:t>
            </a:r>
            <a:r>
              <a:rPr lang="en-AU" sz="1800" kern="0" dirty="0">
                <a:effectLst/>
                <a:latin typeface="Arial" panose="020B0604020202020204" pitchFamily="34" charset="0"/>
                <a:ea typeface="Calibri" panose="020F0502020204030204" pitchFamily="34" charset="0"/>
                <a:cs typeface="Arial" panose="020B0604020202020204" pitchFamily="34" charset="0"/>
              </a:rPr>
              <a:t> </a:t>
            </a:r>
            <a:r>
              <a:rPr lang="en-AU" sz="1800" kern="0" dirty="0">
                <a:effectLst/>
                <a:ea typeface="Calibri" panose="020F0502020204030204" pitchFamily="34" charset="0"/>
                <a:cs typeface="Arial" panose="020B0604020202020204" pitchFamily="34" charset="0"/>
              </a:rPr>
              <a:t>such as William Blake and Percy Bysshe Shelley were quite open with their </a:t>
            </a:r>
            <a:r>
              <a:rPr lang="en-AU" sz="1800" kern="0" dirty="0">
                <a:effectLst/>
                <a:latin typeface="Arial" panose="020B0604020202020204" pitchFamily="34" charset="0"/>
                <a:ea typeface="Calibri" panose="020F0502020204030204" pitchFamily="34" charset="0"/>
                <a:cs typeface="Arial" panose="020B0604020202020204" pitchFamily="34" charset="0"/>
              </a:rPr>
              <a:t>______________ </a:t>
            </a:r>
            <a:r>
              <a:rPr lang="en-AU" sz="1800" b="1" kern="0" dirty="0">
                <a:effectLst/>
                <a:latin typeface="Arial" panose="020B0604020202020204" pitchFamily="34" charset="0"/>
                <a:ea typeface="Calibri" panose="020F0502020204030204" pitchFamily="34" charset="0"/>
                <a:cs typeface="Arial" panose="020B0604020202020204" pitchFamily="34" charset="0"/>
              </a:rPr>
              <a:t>opinions</a:t>
            </a:r>
            <a:r>
              <a:rPr lang="en-AU" sz="1800" kern="0" dirty="0">
                <a:effectLst/>
                <a:ea typeface="Calibri" panose="020F0502020204030204" pitchFamily="34" charset="0"/>
                <a:cs typeface="Arial" panose="020B0604020202020204" pitchFamily="34" charset="0"/>
              </a:rPr>
              <a:t>, while others such as John Keats, William Wordsworth and Samuel Taylor Coleridge were more masked in their discussion of politics, but that discussion is still there – especially in the period before the French Revolution. </a:t>
            </a:r>
            <a:endParaRPr lang="en-AU" sz="1800" kern="0" dirty="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BE7DBF6-42B2-929F-5339-0A5BE62BB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218110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0BFD86-A6D5-6766-6C19-2FED0333A32F}"/>
              </a:ext>
            </a:extLst>
          </p:cNvPr>
          <p:cNvSpPr>
            <a:spLocks noGrp="1"/>
          </p:cNvSpPr>
          <p:nvPr>
            <p:ph type="title"/>
          </p:nvPr>
        </p:nvSpPr>
        <p:spPr/>
        <p:txBody>
          <a:bodyPr/>
          <a:lstStyle/>
          <a:p>
            <a:r>
              <a:rPr lang="en-AU" dirty="0">
                <a:cs typeface="Arial" panose="020B0604020202020204" pitchFamily="34" charset="0"/>
              </a:rPr>
              <a:t>Independent practice </a:t>
            </a:r>
            <a:r>
              <a:rPr lang="en-AU" dirty="0">
                <a:solidFill>
                  <a:schemeClr val="bg1"/>
                </a:solidFill>
                <a:cs typeface="Arial" panose="020B0604020202020204" pitchFamily="34" charset="0"/>
              </a:rPr>
              <a:t>(2)</a:t>
            </a:r>
          </a:p>
        </p:txBody>
      </p:sp>
      <p:sp>
        <p:nvSpPr>
          <p:cNvPr id="11" name="Text Placeholder 10">
            <a:extLst>
              <a:ext uri="{FF2B5EF4-FFF2-40B4-BE49-F238E27FC236}">
                <a16:creationId xmlns:a16="http://schemas.microsoft.com/office/drawing/2014/main" id="{53871389-0098-1493-ABA4-B25226D84DCC}"/>
              </a:ext>
            </a:extLst>
          </p:cNvPr>
          <p:cNvSpPr>
            <a:spLocks noGrp="1"/>
          </p:cNvSpPr>
          <p:nvPr>
            <p:ph type="body" sz="quarter" idx="18"/>
          </p:nvPr>
        </p:nvSpPr>
        <p:spPr/>
        <p:txBody>
          <a:bodyPr/>
          <a:lstStyle/>
          <a:p>
            <a:r>
              <a:rPr lang="en-US" dirty="0">
                <a:cs typeface="Arial" panose="020B0604020202020204" pitchFamily="34" charset="0"/>
              </a:rPr>
              <a:t>Use noun groups to convey interpretation of a text in your own writing</a:t>
            </a:r>
            <a:endParaRPr lang="en-AU" dirty="0">
              <a:cs typeface="Arial" panose="020B0604020202020204" pitchFamily="34" charset="0"/>
            </a:endParaRPr>
          </a:p>
        </p:txBody>
      </p:sp>
      <p:sp>
        <p:nvSpPr>
          <p:cNvPr id="10" name="Content Placeholder 9">
            <a:extLst>
              <a:ext uri="{FF2B5EF4-FFF2-40B4-BE49-F238E27FC236}">
                <a16:creationId xmlns:a16="http://schemas.microsoft.com/office/drawing/2014/main" id="{A9072D77-A16A-841A-68EE-27820733A18F}"/>
              </a:ext>
            </a:extLst>
          </p:cNvPr>
          <p:cNvSpPr>
            <a:spLocks noGrp="1"/>
          </p:cNvSpPr>
          <p:nvPr>
            <p:ph idx="1"/>
          </p:nvPr>
        </p:nvSpPr>
        <p:spPr/>
        <p:txBody>
          <a:bodyPr/>
          <a:lstStyle/>
          <a:p>
            <a:pPr>
              <a:spcAft>
                <a:spcPts val="600"/>
              </a:spcAft>
            </a:pPr>
            <a:r>
              <a:rPr lang="en-AU" sz="1800" kern="0" dirty="0">
                <a:effectLst/>
                <a:ea typeface="Calibri" panose="020F0502020204030204" pitchFamily="34" charset="0"/>
                <a:cs typeface="Arial" panose="020B0604020202020204" pitchFamily="34" charset="0"/>
              </a:rPr>
              <a:t>It is also important to note that these poets are predominantly men, however, there were</a:t>
            </a:r>
            <a:r>
              <a:rPr lang="en-AU" sz="1800" b="1" kern="0" dirty="0">
                <a:effectLst/>
                <a:ea typeface="Calibri" panose="020F0502020204030204" pitchFamily="34" charset="0"/>
                <a:cs typeface="Arial" panose="020B0604020202020204" pitchFamily="34" charset="0"/>
              </a:rPr>
              <a:t> </a:t>
            </a:r>
            <a:r>
              <a:rPr lang="en-AU" sz="1800" kern="0" dirty="0">
                <a:effectLst/>
                <a:latin typeface="Arial" panose="020B0604020202020204" pitchFamily="34" charset="0"/>
                <a:ea typeface="Calibri" panose="020F0502020204030204" pitchFamily="34" charset="0"/>
                <a:cs typeface="Arial" panose="020B0604020202020204" pitchFamily="34" charset="0"/>
              </a:rPr>
              <a:t>poets</a:t>
            </a:r>
            <a:r>
              <a:rPr lang="en-AU" sz="1800" b="1" kern="0" dirty="0">
                <a:effectLst/>
                <a:ea typeface="Calibri" panose="020F0502020204030204" pitchFamily="34" charset="0"/>
                <a:cs typeface="Arial" panose="020B0604020202020204" pitchFamily="34" charset="0"/>
              </a:rPr>
              <a:t> </a:t>
            </a:r>
            <a:r>
              <a:rPr lang="en-AU" sz="1800" kern="0" dirty="0">
                <a:effectLst/>
                <a:ea typeface="Calibri" panose="020F0502020204030204" pitchFamily="34" charset="0"/>
                <a:cs typeface="Arial" panose="020B0604020202020204" pitchFamily="34" charset="0"/>
              </a:rPr>
              <a:t>such as Joanna Baillie, Anna Letitia Barbauld, Felicia Hemans, Mary Robinson, Anna Seward</a:t>
            </a:r>
            <a:r>
              <a:rPr lang="en-AU" kern="0" dirty="0">
                <a:ea typeface="Calibri" panose="020F0502020204030204" pitchFamily="34" charset="0"/>
                <a:cs typeface="Arial" panose="020B0604020202020204" pitchFamily="34" charset="0"/>
              </a:rPr>
              <a:t> </a:t>
            </a:r>
            <a:r>
              <a:rPr lang="en-AU" sz="1800" kern="0" dirty="0">
                <a:effectLst/>
                <a:ea typeface="Calibri" panose="020F0502020204030204" pitchFamily="34" charset="0"/>
                <a:cs typeface="Arial" panose="020B0604020202020204" pitchFamily="34" charset="0"/>
              </a:rPr>
              <a:t>and Charlotte Smith.</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FBE7DBF6-42B2-929F-5339-0A5BE62BB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9870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D295-C03A-AA59-5150-C94CADCC0385}"/>
              </a:ext>
            </a:extLst>
          </p:cNvPr>
          <p:cNvSpPr>
            <a:spLocks noGrp="1"/>
          </p:cNvSpPr>
          <p:nvPr>
            <p:ph type="title"/>
          </p:nvPr>
        </p:nvSpPr>
        <p:spPr>
          <a:xfrm>
            <a:off x="360000" y="429199"/>
            <a:ext cx="10080000" cy="545601"/>
          </a:xfrm>
        </p:spPr>
        <p:txBody>
          <a:bodyPr/>
          <a:lstStyle/>
          <a:p>
            <a:r>
              <a:rPr lang="en-AU" dirty="0">
                <a:cs typeface="Arial" panose="020B0604020202020204" pitchFamily="34" charset="0"/>
              </a:rPr>
              <a:t>Crafting elaborated noun groups</a:t>
            </a:r>
          </a:p>
        </p:txBody>
      </p:sp>
      <p:sp>
        <p:nvSpPr>
          <p:cNvPr id="5" name="Text Placeholder 4">
            <a:extLst>
              <a:ext uri="{FF2B5EF4-FFF2-40B4-BE49-F238E27FC236}">
                <a16:creationId xmlns:a16="http://schemas.microsoft.com/office/drawing/2014/main" id="{F6498B3F-FD06-DE87-5CC0-0ABC4AA3E50B}"/>
              </a:ext>
            </a:extLst>
          </p:cNvPr>
          <p:cNvSpPr>
            <a:spLocks noGrp="1"/>
          </p:cNvSpPr>
          <p:nvPr>
            <p:ph type="body" sz="quarter" idx="18"/>
          </p:nvPr>
        </p:nvSpPr>
        <p:spPr/>
        <p:txBody>
          <a:bodyPr/>
          <a:lstStyle/>
          <a:p>
            <a:pPr marL="0" indent="0" algn="l" rtl="0" eaLnBrk="1" latinLnBrk="0" hangingPunct="1">
              <a:lnSpc>
                <a:spcPct val="150000"/>
              </a:lnSpc>
              <a:spcBef>
                <a:spcPts val="0"/>
              </a:spcBef>
              <a:spcAft>
                <a:spcPts val="1200"/>
              </a:spcAft>
            </a:pPr>
            <a:r>
              <a:rPr lang="en-US" dirty="0">
                <a:solidFill>
                  <a:srgbClr val="146CFD"/>
                </a:solidFill>
                <a:cs typeface="Arial" panose="020B0604020202020204" pitchFamily="34" charset="0"/>
              </a:rPr>
              <a:t>U</a:t>
            </a:r>
            <a:r>
              <a:rPr lang="en-US" b="0" kern="1200" dirty="0">
                <a:solidFill>
                  <a:srgbClr val="146CFD"/>
                </a:solidFill>
                <a:effectLst/>
                <a:cs typeface="Arial" panose="020B0604020202020204" pitchFamily="34" charset="0"/>
              </a:rPr>
              <a:t>se noun groups to convey interpretation of a text in your own writing</a:t>
            </a:r>
          </a:p>
        </p:txBody>
      </p:sp>
      <p:sp>
        <p:nvSpPr>
          <p:cNvPr id="3" name="Content Placeholder 2">
            <a:extLst>
              <a:ext uri="{FF2B5EF4-FFF2-40B4-BE49-F238E27FC236}">
                <a16:creationId xmlns:a16="http://schemas.microsoft.com/office/drawing/2014/main" id="{C386D69D-A460-AFF0-77F5-34A87B45BA12}"/>
              </a:ext>
            </a:extLst>
          </p:cNvPr>
          <p:cNvSpPr>
            <a:spLocks noGrp="1"/>
          </p:cNvSpPr>
          <p:nvPr>
            <p:ph idx="1"/>
          </p:nvPr>
        </p:nvSpPr>
        <p:spPr/>
        <p:txBody>
          <a:bodyPr/>
          <a:lstStyle/>
          <a:p>
            <a:pPr>
              <a:spcAft>
                <a:spcPts val="600"/>
              </a:spcAft>
            </a:pPr>
            <a:r>
              <a:rPr lang="en-AU" dirty="0">
                <a:effectLst/>
                <a:ea typeface="Calibri" panose="020F0502020204030204" pitchFamily="34" charset="0"/>
                <a:cs typeface="Arial" panose="020B0604020202020204" pitchFamily="34" charset="0"/>
              </a:rPr>
              <a:t>Revisit your response to one of the questions in </a:t>
            </a:r>
            <a:r>
              <a:rPr lang="en-AU" b="1" dirty="0">
                <a:effectLst/>
                <a:latin typeface="Arial" panose="020B0604020202020204" pitchFamily="34" charset="0"/>
                <a:ea typeface="Calibri" panose="020F0502020204030204" pitchFamily="34" charset="0"/>
                <a:cs typeface="Arial" panose="020B0604020202020204" pitchFamily="34" charset="0"/>
              </a:rPr>
              <a:t>Core formative task 2 – short answers to an unseen text</a:t>
            </a:r>
            <a:r>
              <a:rPr lang="en-AU" dirty="0">
                <a:effectLst/>
                <a:latin typeface="Arial" panose="020B0604020202020204" pitchFamily="34" charset="0"/>
                <a:ea typeface="Calibri" panose="020F0502020204030204" pitchFamily="34" charset="0"/>
                <a:cs typeface="Arial" panose="020B0604020202020204" pitchFamily="34" charset="0"/>
              </a:rPr>
              <a:t>. </a:t>
            </a:r>
            <a:r>
              <a:rPr lang="en-AU" dirty="0">
                <a:effectLst/>
                <a:ea typeface="Calibri" panose="020F0502020204030204" pitchFamily="34" charset="0"/>
                <a:cs typeface="Arial" panose="020B0604020202020204" pitchFamily="34" charset="0"/>
              </a:rPr>
              <a:t>Refine and improve your response by crafting elaborated noun groups to more effectively communicate your interpretation and understanding of the poem and Romantic poetry. </a:t>
            </a:r>
          </a:p>
        </p:txBody>
      </p:sp>
      <p:sp>
        <p:nvSpPr>
          <p:cNvPr id="4" name="Slide Number Placeholder 3">
            <a:extLst>
              <a:ext uri="{FF2B5EF4-FFF2-40B4-BE49-F238E27FC236}">
                <a16:creationId xmlns:a16="http://schemas.microsoft.com/office/drawing/2014/main" id="{CA879A22-AD54-552A-7A1F-EC356269DC2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36</a:t>
            </a:fld>
            <a:endParaRPr lang="en-AU"/>
          </a:p>
        </p:txBody>
      </p:sp>
    </p:spTree>
    <p:extLst>
      <p:ext uri="{BB962C8B-B14F-4D97-AF65-F5344CB8AC3E}">
        <p14:creationId xmlns:p14="http://schemas.microsoft.com/office/powerpoint/2010/main" val="101018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a:rPr>
              <a:t>Connecting learning (3) </a:t>
            </a:r>
            <a:endParaRPr lang="en-AU" dirty="0">
              <a:cs typeface="Arial"/>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D295-C03A-AA59-5150-C94CADCC0385}"/>
              </a:ext>
            </a:extLst>
          </p:cNvPr>
          <p:cNvSpPr>
            <a:spLocks noGrp="1"/>
          </p:cNvSpPr>
          <p:nvPr>
            <p:ph type="title"/>
          </p:nvPr>
        </p:nvSpPr>
        <p:spPr/>
        <p:txBody>
          <a:bodyPr/>
          <a:lstStyle/>
          <a:p>
            <a:r>
              <a:rPr lang="en-AU" dirty="0">
                <a:cs typeface="Arial" panose="020B0604020202020204" pitchFamily="34" charset="0"/>
              </a:rPr>
              <a:t>Subject-verb agreement (1) </a:t>
            </a:r>
          </a:p>
        </p:txBody>
      </p:sp>
      <p:sp>
        <p:nvSpPr>
          <p:cNvPr id="7" name="Text Placeholder 6">
            <a:extLst>
              <a:ext uri="{FF2B5EF4-FFF2-40B4-BE49-F238E27FC236}">
                <a16:creationId xmlns:a16="http://schemas.microsoft.com/office/drawing/2014/main" id="{BD1C8178-5B8D-A5CB-11C1-26B35362C224}"/>
              </a:ext>
            </a:extLst>
          </p:cNvPr>
          <p:cNvSpPr>
            <a:spLocks noGrp="1"/>
          </p:cNvSpPr>
          <p:nvPr>
            <p:ph type="body" sz="quarter" idx="18"/>
          </p:nvPr>
        </p:nvSpPr>
        <p:spPr/>
        <p:txBody>
          <a:bodyPr/>
          <a:lstStyle/>
          <a:p>
            <a:r>
              <a:rPr lang="en-AU" dirty="0">
                <a:cs typeface="Arial" panose="020B0604020202020204" pitchFamily="34" charset="0"/>
              </a:rPr>
              <a:t>Identify the subject and predicate</a:t>
            </a:r>
          </a:p>
        </p:txBody>
      </p:sp>
      <p:graphicFrame>
        <p:nvGraphicFramePr>
          <p:cNvPr id="10" name="Table 9">
            <a:extLst>
              <a:ext uri="{FF2B5EF4-FFF2-40B4-BE49-F238E27FC236}">
                <a16:creationId xmlns:a16="http://schemas.microsoft.com/office/drawing/2014/main" id="{143F7BBC-2C5F-0F2C-2BBE-C00769E02D1A}"/>
              </a:ext>
            </a:extLst>
          </p:cNvPr>
          <p:cNvGraphicFramePr>
            <a:graphicFrameLocks noGrp="1"/>
          </p:cNvGraphicFramePr>
          <p:nvPr>
            <p:extLst>
              <p:ext uri="{D42A27DB-BD31-4B8C-83A1-F6EECF244321}">
                <p14:modId xmlns:p14="http://schemas.microsoft.com/office/powerpoint/2010/main" val="3184277217"/>
              </p:ext>
            </p:extLst>
          </p:nvPr>
        </p:nvGraphicFramePr>
        <p:xfrm>
          <a:off x="360000" y="1578920"/>
          <a:ext cx="11484000" cy="4478414"/>
        </p:xfrm>
        <a:graphic>
          <a:graphicData uri="http://schemas.openxmlformats.org/drawingml/2006/table">
            <a:tbl>
              <a:tblPr firstRow="1" bandRow="1">
                <a:tableStyleId>{69012ECD-51FC-41F1-AA8D-1B2483CD663E}</a:tableStyleId>
              </a:tblPr>
              <a:tblGrid>
                <a:gridCol w="4389800">
                  <a:extLst>
                    <a:ext uri="{9D8B030D-6E8A-4147-A177-3AD203B41FA5}">
                      <a16:colId xmlns:a16="http://schemas.microsoft.com/office/drawing/2014/main" val="2581667024"/>
                    </a:ext>
                  </a:extLst>
                </a:gridCol>
                <a:gridCol w="7094200">
                  <a:extLst>
                    <a:ext uri="{9D8B030D-6E8A-4147-A177-3AD203B41FA5}">
                      <a16:colId xmlns:a16="http://schemas.microsoft.com/office/drawing/2014/main" val="3453113087"/>
                    </a:ext>
                  </a:extLst>
                </a:gridCol>
              </a:tblGrid>
              <a:tr h="370306">
                <a:tc>
                  <a:txBody>
                    <a:bodyPr/>
                    <a:lstStyle/>
                    <a:p>
                      <a:pPr>
                        <a:lnSpc>
                          <a:spcPct val="150000"/>
                        </a:lnSpc>
                        <a:spcAft>
                          <a:spcPts val="600"/>
                        </a:spcAft>
                      </a:pPr>
                      <a:r>
                        <a:rPr lang="en-AU" sz="1600" b="1" i="0" dirty="0">
                          <a:latin typeface="Arial" panose="020B0604020202020204" pitchFamily="34" charset="0"/>
                          <a:cs typeface="Arial" panose="020B0604020202020204" pitchFamily="34" charset="0"/>
                        </a:rPr>
                        <a:t>Sentence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sz="1600" b="1" i="0" dirty="0">
                          <a:latin typeface="Arial" panose="020B0604020202020204" pitchFamily="34" charset="0"/>
                          <a:cs typeface="Arial" panose="020B0604020202020204" pitchFamily="34" charset="0"/>
                        </a:rPr>
                        <a:t>Subject and predicate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246937735"/>
                  </a:ext>
                </a:extLst>
              </a:tr>
              <a:tr h="639158">
                <a:tc>
                  <a:txBody>
                    <a:bodyPr/>
                    <a:lstStyle/>
                    <a:p>
                      <a:pPr>
                        <a:lnSpc>
                          <a:spcPct val="150000"/>
                        </a:lnSpc>
                        <a:spcAft>
                          <a:spcPts val="600"/>
                        </a:spcAft>
                      </a:pPr>
                      <a:r>
                        <a:rPr lang="en-AU" sz="1600" b="0" i="0" dirty="0">
                          <a:latin typeface="Arial" panose="020B0604020202020204" pitchFamily="34" charset="0"/>
                          <a:cs typeface="Arial" panose="020B0604020202020204" pitchFamily="34" charset="0"/>
                        </a:rPr>
                        <a:t>I wandered lonely as a cloud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sz="1600" b="0" i="0" dirty="0">
                          <a:latin typeface="Arial" panose="020B0604020202020204" pitchFamily="34" charset="0"/>
                          <a:cs typeface="Arial" panose="020B0604020202020204" pitchFamily="34" charset="0"/>
                        </a:rPr>
                        <a:t>‘I’ is the subject; ‘wandered lonely as a cloud’ is the predicate.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759227790"/>
                  </a:ext>
                </a:extLst>
              </a:tr>
              <a:tr h="639158">
                <a:tc>
                  <a:txBody>
                    <a:bodyPr/>
                    <a:lstStyle/>
                    <a:p>
                      <a:pPr>
                        <a:lnSpc>
                          <a:spcPct val="150000"/>
                        </a:lnSpc>
                        <a:spcAft>
                          <a:spcPts val="600"/>
                        </a:spcAft>
                      </a:pPr>
                      <a:r>
                        <a:rPr lang="en-AU" sz="1600" b="0" i="0" dirty="0">
                          <a:latin typeface="Arial" panose="020B0604020202020204" pitchFamily="34" charset="0"/>
                          <a:cs typeface="Arial" panose="020B0604020202020204" pitchFamily="34" charset="0"/>
                        </a:rPr>
                        <a:t>The persona is feeling lonely.</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sz="1600" b="0" i="0" kern="1200" dirty="0">
                          <a:solidFill>
                            <a:schemeClr val="tx1"/>
                          </a:solidFill>
                          <a:effectLst/>
                          <a:latin typeface="Arial" panose="020B0604020202020204" pitchFamily="34" charset="0"/>
                          <a:ea typeface="+mn-ea"/>
                          <a:cs typeface="Arial" panose="020B0604020202020204" pitchFamily="34" charset="0"/>
                        </a:rPr>
                        <a:t>‘The persona’ is the subject; ‘is feeling lonely’ is the predicate.</a:t>
                      </a:r>
                      <a:endParaRPr lang="en-AU" sz="1600" b="0" i="0" dirty="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40169973"/>
                  </a:ext>
                </a:extLst>
              </a:tr>
              <a:tr h="913082">
                <a:tc>
                  <a:txBody>
                    <a:bodyPr/>
                    <a:lstStyle/>
                    <a:p>
                      <a:pPr>
                        <a:lnSpc>
                          <a:spcPct val="150000"/>
                        </a:lnSpc>
                        <a:spcAft>
                          <a:spcPts val="600"/>
                        </a:spcAft>
                      </a:pPr>
                      <a:r>
                        <a:rPr lang="en-AU" sz="1600" b="0" i="0" dirty="0">
                          <a:latin typeface="Arial" panose="020B0604020202020204" pitchFamily="34" charset="0"/>
                          <a:cs typeface="Arial" panose="020B0604020202020204" pitchFamily="34" charset="0"/>
                        </a:rPr>
                        <a:t>The French Revolution had a profound impact on Romantic writers.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sz="1600" b="0" i="0" dirty="0">
                          <a:latin typeface="Arial" panose="020B0604020202020204" pitchFamily="34" charset="0"/>
                          <a:cs typeface="Arial" panose="020B0604020202020204" pitchFamily="34" charset="0"/>
                        </a:rPr>
                        <a:t>‘The French Revolution’ is the subject; ‘had a profound impact on Romantic writers’ is the predicate.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87133868"/>
                  </a:ext>
                </a:extLst>
              </a:tr>
              <a:tr h="1734857">
                <a:tc>
                  <a:txBody>
                    <a:bodyPr/>
                    <a:lstStyle/>
                    <a:p>
                      <a:pPr>
                        <a:lnSpc>
                          <a:spcPct val="150000"/>
                        </a:lnSpc>
                        <a:spcAft>
                          <a:spcPts val="600"/>
                        </a:spcAft>
                      </a:pPr>
                      <a:r>
                        <a:rPr lang="en-AU" sz="1600" b="0" i="0" dirty="0">
                          <a:latin typeface="Arial" panose="020B0604020202020204" pitchFamily="34" charset="0"/>
                          <a:cs typeface="Arial" panose="020B0604020202020204" pitchFamily="34" charset="0"/>
                        </a:rPr>
                        <a:t>The Revolution was caused by the absolute oppression of the poor and middle classes by the ruling elite, and the ideals of freedom, individual self-determination and equality swept through Europe.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sz="1600" b="0" i="0" dirty="0">
                          <a:latin typeface="Arial" panose="020B0604020202020204" pitchFamily="34" charset="0"/>
                          <a:cs typeface="Arial" panose="020B0604020202020204" pitchFamily="34" charset="0"/>
                        </a:rPr>
                        <a:t>‘The Revolution’ is the subject; ‘was caused by the absolute oppression of the poor and middle classes by the ruling elite, and the ideals of freedom, individual self-determination and equality swept through Europe’ is the predicate.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963300503"/>
                  </a:ext>
                </a:extLst>
              </a:tr>
            </a:tbl>
          </a:graphicData>
        </a:graphic>
      </p:graphicFrame>
      <p:sp>
        <p:nvSpPr>
          <p:cNvPr id="4" name="Slide Number Placeholder 3">
            <a:extLst>
              <a:ext uri="{FF2B5EF4-FFF2-40B4-BE49-F238E27FC236}">
                <a16:creationId xmlns:a16="http://schemas.microsoft.com/office/drawing/2014/main" id="{CA879A22-AD54-552A-7A1F-EC356269DC2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38</a:t>
            </a:fld>
            <a:endParaRPr lang="en-AU"/>
          </a:p>
        </p:txBody>
      </p:sp>
    </p:spTree>
    <p:extLst>
      <p:ext uri="{BB962C8B-B14F-4D97-AF65-F5344CB8AC3E}">
        <p14:creationId xmlns:p14="http://schemas.microsoft.com/office/powerpoint/2010/main" val="128745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D295-C03A-AA59-5150-C94CADCC0385}"/>
              </a:ext>
            </a:extLst>
          </p:cNvPr>
          <p:cNvSpPr>
            <a:spLocks noGrp="1"/>
          </p:cNvSpPr>
          <p:nvPr>
            <p:ph type="title"/>
          </p:nvPr>
        </p:nvSpPr>
        <p:spPr/>
        <p:txBody>
          <a:bodyPr/>
          <a:lstStyle/>
          <a:p>
            <a:r>
              <a:rPr lang="en-AU" dirty="0">
                <a:cs typeface="Arial" panose="020B0604020202020204" pitchFamily="34" charset="0"/>
              </a:rPr>
              <a:t>Subject-verb agreement (2) </a:t>
            </a:r>
          </a:p>
        </p:txBody>
      </p:sp>
      <p:sp>
        <p:nvSpPr>
          <p:cNvPr id="7" name="Text Placeholder 6">
            <a:extLst>
              <a:ext uri="{FF2B5EF4-FFF2-40B4-BE49-F238E27FC236}">
                <a16:creationId xmlns:a16="http://schemas.microsoft.com/office/drawing/2014/main" id="{BD1C8178-5B8D-A5CB-11C1-26B35362C224}"/>
              </a:ext>
            </a:extLst>
          </p:cNvPr>
          <p:cNvSpPr>
            <a:spLocks noGrp="1"/>
          </p:cNvSpPr>
          <p:nvPr>
            <p:ph type="body" sz="quarter" idx="18"/>
          </p:nvPr>
        </p:nvSpPr>
        <p:spPr/>
        <p:txBody>
          <a:bodyPr/>
          <a:lstStyle/>
          <a:p>
            <a:r>
              <a:rPr lang="en-AU" dirty="0">
                <a:cs typeface="Arial" panose="020B0604020202020204" pitchFamily="34" charset="0"/>
              </a:rPr>
              <a:t>Match the subject with the correct form of the verb </a:t>
            </a:r>
          </a:p>
        </p:txBody>
      </p:sp>
      <p:graphicFrame>
        <p:nvGraphicFramePr>
          <p:cNvPr id="10" name="Table 9">
            <a:extLst>
              <a:ext uri="{FF2B5EF4-FFF2-40B4-BE49-F238E27FC236}">
                <a16:creationId xmlns:a16="http://schemas.microsoft.com/office/drawing/2014/main" id="{143F7BBC-2C5F-0F2C-2BBE-C00769E02D1A}"/>
              </a:ext>
            </a:extLst>
          </p:cNvPr>
          <p:cNvGraphicFramePr>
            <a:graphicFrameLocks noGrp="1"/>
          </p:cNvGraphicFramePr>
          <p:nvPr>
            <p:extLst>
              <p:ext uri="{D42A27DB-BD31-4B8C-83A1-F6EECF244321}">
                <p14:modId xmlns:p14="http://schemas.microsoft.com/office/powerpoint/2010/main" val="112537061"/>
              </p:ext>
            </p:extLst>
          </p:nvPr>
        </p:nvGraphicFramePr>
        <p:xfrm>
          <a:off x="360000" y="1578920"/>
          <a:ext cx="11484000" cy="2360457"/>
        </p:xfrm>
        <a:graphic>
          <a:graphicData uri="http://schemas.openxmlformats.org/drawingml/2006/table">
            <a:tbl>
              <a:tblPr firstRow="1" bandRow="1">
                <a:tableStyleId>{69012ECD-51FC-41F1-AA8D-1B2483CD663E}</a:tableStyleId>
              </a:tblPr>
              <a:tblGrid>
                <a:gridCol w="5742000">
                  <a:extLst>
                    <a:ext uri="{9D8B030D-6E8A-4147-A177-3AD203B41FA5}">
                      <a16:colId xmlns:a16="http://schemas.microsoft.com/office/drawing/2014/main" val="2581667024"/>
                    </a:ext>
                  </a:extLst>
                </a:gridCol>
                <a:gridCol w="5742000">
                  <a:extLst>
                    <a:ext uri="{9D8B030D-6E8A-4147-A177-3AD203B41FA5}">
                      <a16:colId xmlns:a16="http://schemas.microsoft.com/office/drawing/2014/main" val="3453113087"/>
                    </a:ext>
                  </a:extLst>
                </a:gridCol>
              </a:tblGrid>
              <a:tr h="370306">
                <a:tc>
                  <a:txBody>
                    <a:bodyPr/>
                    <a:lstStyle/>
                    <a:p>
                      <a:pPr>
                        <a:lnSpc>
                          <a:spcPct val="150000"/>
                        </a:lnSpc>
                        <a:spcAft>
                          <a:spcPts val="600"/>
                        </a:spcAft>
                      </a:pPr>
                      <a:r>
                        <a:rPr lang="en-AU" b="1" i="0" dirty="0">
                          <a:latin typeface="Arial" panose="020B0604020202020204" pitchFamily="34" charset="0"/>
                          <a:cs typeface="Arial" panose="020B0604020202020204" pitchFamily="34" charset="0"/>
                        </a:rPr>
                        <a:t>Noun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b="1" i="0" dirty="0">
                          <a:latin typeface="Arial" panose="020B0604020202020204" pitchFamily="34" charset="0"/>
                          <a:cs typeface="Arial" panose="020B0604020202020204" pitchFamily="34" charset="0"/>
                        </a:rPr>
                        <a:t>Verb</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246937735"/>
                  </a:ext>
                </a:extLst>
              </a:tr>
              <a:tr h="639158">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I</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are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759227790"/>
                  </a:ext>
                </a:extLst>
              </a:tr>
              <a:tr h="639158">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You</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am</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40169973"/>
                  </a:ext>
                </a:extLst>
              </a:tr>
              <a:tr h="630021">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It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is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87133868"/>
                  </a:ext>
                </a:extLst>
              </a:tr>
            </a:tbl>
          </a:graphicData>
        </a:graphic>
      </p:graphicFrame>
      <p:sp>
        <p:nvSpPr>
          <p:cNvPr id="4" name="Slide Number Placeholder 3">
            <a:extLst>
              <a:ext uri="{FF2B5EF4-FFF2-40B4-BE49-F238E27FC236}">
                <a16:creationId xmlns:a16="http://schemas.microsoft.com/office/drawing/2014/main" id="{CA879A22-AD54-552A-7A1F-EC356269DC2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39</a:t>
            </a:fld>
            <a:endParaRPr lang="en-AU"/>
          </a:p>
        </p:txBody>
      </p:sp>
    </p:spTree>
    <p:extLst>
      <p:ext uri="{BB962C8B-B14F-4D97-AF65-F5344CB8AC3E}">
        <p14:creationId xmlns:p14="http://schemas.microsoft.com/office/powerpoint/2010/main" val="51118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Connecting learning (1) </a:t>
            </a:r>
            <a:endParaRPr lang="en-AU" dirty="0">
              <a:cs typeface="Arial" panose="020B0604020202020204" pitchFamily="34" charset="0"/>
            </a:endParaRPr>
          </a:p>
        </p:txBody>
      </p:sp>
    </p:spTree>
    <p:extLst>
      <p:ext uri="{BB962C8B-B14F-4D97-AF65-F5344CB8AC3E}">
        <p14:creationId xmlns:p14="http://schemas.microsoft.com/office/powerpoint/2010/main" val="290534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D295-C03A-AA59-5150-C94CADCC0385}"/>
              </a:ext>
            </a:extLst>
          </p:cNvPr>
          <p:cNvSpPr>
            <a:spLocks noGrp="1"/>
          </p:cNvSpPr>
          <p:nvPr>
            <p:ph type="title"/>
          </p:nvPr>
        </p:nvSpPr>
        <p:spPr/>
        <p:txBody>
          <a:bodyPr/>
          <a:lstStyle/>
          <a:p>
            <a:r>
              <a:rPr lang="en-AU" dirty="0">
                <a:cs typeface="Arial" panose="020B0604020202020204" pitchFamily="34" charset="0"/>
              </a:rPr>
              <a:t>Subject-verb agreement (3) </a:t>
            </a:r>
          </a:p>
        </p:txBody>
      </p:sp>
      <p:sp>
        <p:nvSpPr>
          <p:cNvPr id="7" name="Text Placeholder 6">
            <a:extLst>
              <a:ext uri="{FF2B5EF4-FFF2-40B4-BE49-F238E27FC236}">
                <a16:creationId xmlns:a16="http://schemas.microsoft.com/office/drawing/2014/main" id="{BD1C8178-5B8D-A5CB-11C1-26B35362C224}"/>
              </a:ext>
            </a:extLst>
          </p:cNvPr>
          <p:cNvSpPr>
            <a:spLocks noGrp="1"/>
          </p:cNvSpPr>
          <p:nvPr>
            <p:ph type="body" sz="quarter" idx="18"/>
          </p:nvPr>
        </p:nvSpPr>
        <p:spPr/>
        <p:txBody>
          <a:bodyPr/>
          <a:lstStyle/>
          <a:p>
            <a:r>
              <a:rPr lang="en-AU" dirty="0">
                <a:cs typeface="Arial" panose="020B0604020202020204" pitchFamily="34" charset="0"/>
              </a:rPr>
              <a:t>Match the subject with the correct form of the verb </a:t>
            </a:r>
          </a:p>
        </p:txBody>
      </p:sp>
      <p:graphicFrame>
        <p:nvGraphicFramePr>
          <p:cNvPr id="10" name="Table 9">
            <a:extLst>
              <a:ext uri="{FF2B5EF4-FFF2-40B4-BE49-F238E27FC236}">
                <a16:creationId xmlns:a16="http://schemas.microsoft.com/office/drawing/2014/main" id="{143F7BBC-2C5F-0F2C-2BBE-C00769E02D1A}"/>
              </a:ext>
            </a:extLst>
          </p:cNvPr>
          <p:cNvGraphicFramePr>
            <a:graphicFrameLocks noGrp="1"/>
          </p:cNvGraphicFramePr>
          <p:nvPr>
            <p:extLst>
              <p:ext uri="{D42A27DB-BD31-4B8C-83A1-F6EECF244321}">
                <p14:modId xmlns:p14="http://schemas.microsoft.com/office/powerpoint/2010/main" val="3666693042"/>
              </p:ext>
            </p:extLst>
          </p:nvPr>
        </p:nvGraphicFramePr>
        <p:xfrm>
          <a:off x="348000" y="1574130"/>
          <a:ext cx="11482044" cy="2357865"/>
        </p:xfrm>
        <a:graphic>
          <a:graphicData uri="http://schemas.openxmlformats.org/drawingml/2006/table">
            <a:tbl>
              <a:tblPr firstRow="1" bandRow="1">
                <a:tableStyleId>{69012ECD-51FC-41F1-AA8D-1B2483CD663E}</a:tableStyleId>
              </a:tblPr>
              <a:tblGrid>
                <a:gridCol w="7214844">
                  <a:extLst>
                    <a:ext uri="{9D8B030D-6E8A-4147-A177-3AD203B41FA5}">
                      <a16:colId xmlns:a16="http://schemas.microsoft.com/office/drawing/2014/main" val="2581667024"/>
                    </a:ext>
                  </a:extLst>
                </a:gridCol>
                <a:gridCol w="2133600">
                  <a:extLst>
                    <a:ext uri="{9D8B030D-6E8A-4147-A177-3AD203B41FA5}">
                      <a16:colId xmlns:a16="http://schemas.microsoft.com/office/drawing/2014/main" val="3453113087"/>
                    </a:ext>
                  </a:extLst>
                </a:gridCol>
                <a:gridCol w="2133600">
                  <a:extLst>
                    <a:ext uri="{9D8B030D-6E8A-4147-A177-3AD203B41FA5}">
                      <a16:colId xmlns:a16="http://schemas.microsoft.com/office/drawing/2014/main" val="2149421933"/>
                    </a:ext>
                  </a:extLst>
                </a:gridCol>
              </a:tblGrid>
              <a:tr h="370306">
                <a:tc>
                  <a:txBody>
                    <a:bodyPr/>
                    <a:lstStyle/>
                    <a:p>
                      <a:pPr>
                        <a:lnSpc>
                          <a:spcPct val="150000"/>
                        </a:lnSpc>
                        <a:spcAft>
                          <a:spcPts val="600"/>
                        </a:spcAft>
                      </a:pPr>
                      <a:r>
                        <a:rPr lang="en-AU" b="1" i="0" dirty="0">
                          <a:latin typeface="Arial" panose="020B0604020202020204" pitchFamily="34" charset="0"/>
                          <a:cs typeface="Arial" panose="020B0604020202020204" pitchFamily="34" charset="0"/>
                        </a:rPr>
                        <a:t>Elaborated noun group</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b="1" i="0" dirty="0">
                          <a:latin typeface="Arial" panose="020B0604020202020204" pitchFamily="34" charset="0"/>
                          <a:cs typeface="Arial" panose="020B0604020202020204" pitchFamily="34" charset="0"/>
                        </a:rPr>
                        <a:t>Singular or plural</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b="1" i="0" dirty="0">
                          <a:latin typeface="Arial" panose="020B0604020202020204" pitchFamily="34" charset="0"/>
                          <a:cs typeface="Arial" panose="020B0604020202020204" pitchFamily="34" charset="0"/>
                        </a:rPr>
                        <a:t>Verb</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246937735"/>
                  </a:ext>
                </a:extLst>
              </a:tr>
              <a:tr h="639158">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The French Revolution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Singular</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Has or have?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759227790"/>
                  </a:ext>
                </a:extLst>
              </a:tr>
              <a:tr h="639158">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The ideals of freedom, individual self-determination and equality</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Plural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Moves or move?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40169973"/>
                  </a:ext>
                </a:extLst>
              </a:tr>
              <a:tr h="627429">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The image of being ‘chained’</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Singular</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nSpc>
                          <a:spcPct val="150000"/>
                        </a:lnSpc>
                        <a:spcAft>
                          <a:spcPts val="600"/>
                        </a:spcAft>
                      </a:pPr>
                      <a:r>
                        <a:rPr lang="en-AU" b="0" i="0" dirty="0">
                          <a:latin typeface="Arial" panose="020B0604020202020204" pitchFamily="34" charset="0"/>
                          <a:cs typeface="Arial" panose="020B0604020202020204" pitchFamily="34" charset="0"/>
                        </a:rPr>
                        <a:t>Are or is?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87133868"/>
                  </a:ext>
                </a:extLst>
              </a:tr>
            </a:tbl>
          </a:graphicData>
        </a:graphic>
      </p:graphicFrame>
      <p:sp>
        <p:nvSpPr>
          <p:cNvPr id="3" name="Rectangle: Rounded Corners 2">
            <a:extLst>
              <a:ext uri="{FF2B5EF4-FFF2-40B4-BE49-F238E27FC236}">
                <a16:creationId xmlns:a16="http://schemas.microsoft.com/office/drawing/2014/main" id="{2ABD3B39-437E-FEC1-3F10-DC3677E46A91}"/>
              </a:ext>
            </a:extLst>
          </p:cNvPr>
          <p:cNvSpPr/>
          <p:nvPr/>
        </p:nvSpPr>
        <p:spPr>
          <a:xfrm>
            <a:off x="348000" y="4689231"/>
            <a:ext cx="11484000" cy="1370711"/>
          </a:xfrm>
          <a:prstGeom prst="roundRect">
            <a:avLst/>
          </a:prstGeom>
          <a:solidFill>
            <a:schemeClr val="accent1"/>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nSpc>
                <a:spcPct val="150000"/>
              </a:lnSpc>
              <a:spcAft>
                <a:spcPts val="600"/>
              </a:spcAft>
            </a:pPr>
            <a:r>
              <a:rPr lang="en-AU" sz="1800" dirty="0">
                <a:solidFill>
                  <a:schemeClr val="bg1"/>
                </a:solidFill>
                <a:latin typeface="Arial" panose="020B0604020202020204" pitchFamily="34" charset="0"/>
                <a:cs typeface="Arial" panose="020B0604020202020204" pitchFamily="34" charset="0"/>
              </a:rPr>
              <a:t>If the subject is singular, then the verb is also singular – ‘Wordsworth writes about nature’</a:t>
            </a:r>
          </a:p>
          <a:p>
            <a:pPr>
              <a:lnSpc>
                <a:spcPct val="150000"/>
              </a:lnSpc>
              <a:spcAft>
                <a:spcPts val="600"/>
              </a:spcAft>
            </a:pPr>
            <a:r>
              <a:rPr lang="en-AU" sz="1800" dirty="0">
                <a:solidFill>
                  <a:schemeClr val="bg1"/>
                </a:solidFill>
                <a:latin typeface="Arial" panose="020B0604020202020204" pitchFamily="34" charset="0"/>
                <a:cs typeface="Arial" panose="020B0604020202020204" pitchFamily="34" charset="0"/>
              </a:rPr>
              <a:t>If the subject is plural, then the verb is also plural – ‘Romantic poets write about nature’</a:t>
            </a:r>
          </a:p>
        </p:txBody>
      </p:sp>
      <p:sp>
        <p:nvSpPr>
          <p:cNvPr id="4" name="Slide Number Placeholder 3">
            <a:extLst>
              <a:ext uri="{FF2B5EF4-FFF2-40B4-BE49-F238E27FC236}">
                <a16:creationId xmlns:a16="http://schemas.microsoft.com/office/drawing/2014/main" id="{CA879A22-AD54-552A-7A1F-EC356269DC2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40</a:t>
            </a:fld>
            <a:endParaRPr lang="en-AU"/>
          </a:p>
        </p:txBody>
      </p:sp>
    </p:spTree>
    <p:extLst>
      <p:ext uri="{BB962C8B-B14F-4D97-AF65-F5344CB8AC3E}">
        <p14:creationId xmlns:p14="http://schemas.microsoft.com/office/powerpoint/2010/main" val="197305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1D86-DA51-2223-9AC9-E5AFF7A85AC2}"/>
              </a:ext>
            </a:extLst>
          </p:cNvPr>
          <p:cNvSpPr>
            <a:spLocks noGrp="1"/>
          </p:cNvSpPr>
          <p:nvPr>
            <p:ph type="title"/>
          </p:nvPr>
        </p:nvSpPr>
        <p:spPr/>
        <p:txBody>
          <a:bodyPr/>
          <a:lstStyle/>
          <a:p>
            <a:r>
              <a:rPr lang="en-AU" dirty="0">
                <a:cs typeface="Arial" panose="020B0604020202020204" pitchFamily="34" charset="0"/>
              </a:rPr>
              <a:t>Subject-verb agreement (4)</a:t>
            </a:r>
          </a:p>
        </p:txBody>
      </p:sp>
      <p:sp>
        <p:nvSpPr>
          <p:cNvPr id="5" name="Text Placeholder 4">
            <a:extLst>
              <a:ext uri="{FF2B5EF4-FFF2-40B4-BE49-F238E27FC236}">
                <a16:creationId xmlns:a16="http://schemas.microsoft.com/office/drawing/2014/main" id="{64C2EECA-5D8D-1F8A-5B21-9EE3216CAF90}"/>
              </a:ext>
            </a:extLst>
          </p:cNvPr>
          <p:cNvSpPr>
            <a:spLocks noGrp="1"/>
          </p:cNvSpPr>
          <p:nvPr>
            <p:ph type="body" sz="quarter" idx="18"/>
          </p:nvPr>
        </p:nvSpPr>
        <p:spPr/>
        <p:txBody>
          <a:bodyPr/>
          <a:lstStyle/>
          <a:p>
            <a:r>
              <a:rPr lang="en-AU" dirty="0">
                <a:cs typeface="Arial" panose="020B0604020202020204" pitchFamily="34" charset="0"/>
              </a:rPr>
              <a:t>Correct the errors</a:t>
            </a:r>
          </a:p>
        </p:txBody>
      </p:sp>
      <p:sp>
        <p:nvSpPr>
          <p:cNvPr id="3" name="Content Placeholder 2">
            <a:extLst>
              <a:ext uri="{FF2B5EF4-FFF2-40B4-BE49-F238E27FC236}">
                <a16:creationId xmlns:a16="http://schemas.microsoft.com/office/drawing/2014/main" id="{96F6B9DC-40A6-D7DA-A85B-F4C395D04D18}"/>
              </a:ext>
            </a:extLst>
          </p:cNvPr>
          <p:cNvSpPr>
            <a:spLocks noGrp="1"/>
          </p:cNvSpPr>
          <p:nvPr>
            <p:ph idx="1"/>
          </p:nvPr>
        </p:nvSpPr>
        <p:spPr>
          <a:xfrm>
            <a:off x="360000" y="1620000"/>
            <a:ext cx="11484000" cy="2893385"/>
          </a:xfrm>
        </p:spPr>
        <p:txBody>
          <a:bodyPr/>
          <a:lstStyle/>
          <a:p>
            <a:pPr>
              <a:spcAft>
                <a:spcPts val="600"/>
              </a:spcAft>
            </a:pPr>
            <a:r>
              <a:rPr lang="en-AU" sz="1800" dirty="0">
                <a:effectLst/>
                <a:ea typeface="Calibri" panose="020F0502020204030204" pitchFamily="34" charset="0"/>
              </a:rPr>
              <a:t>One of the great Romantic poets Percy Bysshe Shelley believe that poets was the ‘unacknowledged legislators of the world’, meaning that poets had an important social and political role as much as an artistic one. William Blake believe that people should ‘make your own rules or be a slave to another man's’ (Jerusalem: The Emanation of the Giant Albion, </a:t>
            </a:r>
            <a:r>
              <a:rPr lang="en-AU" sz="1800" i="0" dirty="0">
                <a:effectLst/>
                <a:ea typeface="Calibri" panose="020F0502020204030204" pitchFamily="34" charset="0"/>
              </a:rPr>
              <a:t>1820) and that industrialisation were a negative ‘transformation of the world’. His poetry repeatedly question the rapid industrialisation of England that led to massive urbanisation, which resulted in people moving from an idealised country life into overcrowded slums that was breeding grounds for epidemic diseases.</a:t>
            </a:r>
          </a:p>
          <a:p>
            <a:pPr>
              <a:spcAft>
                <a:spcPts val="600"/>
              </a:spcAft>
            </a:pPr>
            <a:endParaRPr lang="en-AU" sz="1800" i="0" dirty="0">
              <a:effectLst/>
              <a:ea typeface="Calibri" panose="020F0502020204030204" pitchFamily="34" charset="0"/>
            </a:endParaRPr>
          </a:p>
          <a:p>
            <a:pPr>
              <a:spcAft>
                <a:spcPts val="600"/>
              </a:spcAft>
            </a:pPr>
            <a:endParaRPr lang="en-AU" sz="1800" i="0" dirty="0">
              <a:effectLst/>
              <a:ea typeface="Calibri" panose="020F0502020204030204" pitchFamily="34" charset="0"/>
            </a:endParaRPr>
          </a:p>
          <a:p>
            <a:pPr>
              <a:spcAft>
                <a:spcPts val="600"/>
              </a:spcAft>
            </a:pPr>
            <a:endParaRPr lang="en-AU" dirty="0"/>
          </a:p>
        </p:txBody>
      </p:sp>
      <p:sp>
        <p:nvSpPr>
          <p:cNvPr id="6" name="Rectangle: Rounded Corners 5">
            <a:extLst>
              <a:ext uri="{FF2B5EF4-FFF2-40B4-BE49-F238E27FC236}">
                <a16:creationId xmlns:a16="http://schemas.microsoft.com/office/drawing/2014/main" id="{3FB5D879-4CF7-C10E-790A-3B155F0D37D7}"/>
              </a:ext>
            </a:extLst>
          </p:cNvPr>
          <p:cNvSpPr/>
          <p:nvPr/>
        </p:nvSpPr>
        <p:spPr>
          <a:xfrm>
            <a:off x="360000" y="4718297"/>
            <a:ext cx="11484000" cy="1340285"/>
          </a:xfrm>
          <a:prstGeom prst="roundRect">
            <a:avLst/>
          </a:prstGeom>
          <a:solidFill>
            <a:schemeClr val="accent1"/>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nSpc>
                <a:spcPct val="150000"/>
              </a:lnSpc>
              <a:spcAft>
                <a:spcPts val="600"/>
              </a:spcAft>
            </a:pPr>
            <a:r>
              <a:rPr lang="en-AU" sz="1800" dirty="0">
                <a:solidFill>
                  <a:schemeClr val="bg1"/>
                </a:solidFill>
                <a:latin typeface="Arial" panose="020B0604020202020204" pitchFamily="34" charset="0"/>
                <a:cs typeface="Arial" panose="020B0604020202020204" pitchFamily="34" charset="0"/>
              </a:rPr>
              <a:t>There are 6 errors in subject-verb agreement in this extract. Identify them and correct them so that the singular or plural verb matches the singular or plural subject.</a:t>
            </a:r>
          </a:p>
        </p:txBody>
      </p:sp>
      <p:sp>
        <p:nvSpPr>
          <p:cNvPr id="4" name="Slide Number Placeholder 3">
            <a:extLst>
              <a:ext uri="{FF2B5EF4-FFF2-40B4-BE49-F238E27FC236}">
                <a16:creationId xmlns:a16="http://schemas.microsoft.com/office/drawing/2014/main" id="{B0E0397D-FBF6-043D-621E-B089F5087BE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41</a:t>
            </a:fld>
            <a:endParaRPr lang="en-AU"/>
          </a:p>
        </p:txBody>
      </p:sp>
    </p:spTree>
    <p:extLst>
      <p:ext uri="{BB962C8B-B14F-4D97-AF65-F5344CB8AC3E}">
        <p14:creationId xmlns:p14="http://schemas.microsoft.com/office/powerpoint/2010/main" val="78739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1D86-DA51-2223-9AC9-E5AFF7A85AC2}"/>
              </a:ext>
            </a:extLst>
          </p:cNvPr>
          <p:cNvSpPr>
            <a:spLocks noGrp="1"/>
          </p:cNvSpPr>
          <p:nvPr>
            <p:ph type="title"/>
          </p:nvPr>
        </p:nvSpPr>
        <p:spPr/>
        <p:txBody>
          <a:bodyPr/>
          <a:lstStyle/>
          <a:p>
            <a:r>
              <a:rPr lang="en-AU" dirty="0">
                <a:cs typeface="Arial" panose="020B0604020202020204" pitchFamily="34" charset="0"/>
              </a:rPr>
              <a:t>Subject-verb agreement – answers </a:t>
            </a:r>
          </a:p>
        </p:txBody>
      </p:sp>
      <p:sp>
        <p:nvSpPr>
          <p:cNvPr id="5" name="Text Placeholder 4">
            <a:extLst>
              <a:ext uri="{FF2B5EF4-FFF2-40B4-BE49-F238E27FC236}">
                <a16:creationId xmlns:a16="http://schemas.microsoft.com/office/drawing/2014/main" id="{64C2EECA-5D8D-1F8A-5B21-9EE3216CAF90}"/>
              </a:ext>
            </a:extLst>
          </p:cNvPr>
          <p:cNvSpPr>
            <a:spLocks noGrp="1"/>
          </p:cNvSpPr>
          <p:nvPr>
            <p:ph type="body" sz="quarter" idx="18"/>
          </p:nvPr>
        </p:nvSpPr>
        <p:spPr/>
        <p:txBody>
          <a:bodyPr/>
          <a:lstStyle/>
          <a:p>
            <a:r>
              <a:rPr lang="en-AU" dirty="0">
                <a:cs typeface="Arial" panose="020B0604020202020204" pitchFamily="34" charset="0"/>
              </a:rPr>
              <a:t>Correct the errors</a:t>
            </a:r>
          </a:p>
        </p:txBody>
      </p:sp>
      <p:sp>
        <p:nvSpPr>
          <p:cNvPr id="3" name="Content Placeholder 2">
            <a:extLst>
              <a:ext uri="{FF2B5EF4-FFF2-40B4-BE49-F238E27FC236}">
                <a16:creationId xmlns:a16="http://schemas.microsoft.com/office/drawing/2014/main" id="{96F6B9DC-40A6-D7DA-A85B-F4C395D04D18}"/>
              </a:ext>
            </a:extLst>
          </p:cNvPr>
          <p:cNvSpPr>
            <a:spLocks noGrp="1"/>
          </p:cNvSpPr>
          <p:nvPr>
            <p:ph idx="1"/>
          </p:nvPr>
        </p:nvSpPr>
        <p:spPr/>
        <p:txBody>
          <a:bodyPr/>
          <a:lstStyle/>
          <a:p>
            <a:pPr>
              <a:spcAft>
                <a:spcPts val="600"/>
              </a:spcAft>
            </a:pPr>
            <a:r>
              <a:rPr lang="en-AU" sz="1800" dirty="0">
                <a:effectLst/>
                <a:ea typeface="Calibri" panose="020F0502020204030204" pitchFamily="34" charset="0"/>
              </a:rPr>
              <a:t>One of the great Romantic poets Percy Bysshe Shelley </a:t>
            </a:r>
            <a:r>
              <a:rPr lang="en-AU" sz="1800" strike="sngStrike" dirty="0">
                <a:effectLst/>
                <a:ea typeface="Calibri" panose="020F0502020204030204" pitchFamily="34" charset="0"/>
              </a:rPr>
              <a:t>believe </a:t>
            </a:r>
            <a:r>
              <a:rPr lang="en-AU" sz="1800" dirty="0">
                <a:effectLst/>
                <a:latin typeface="Arial" panose="020B0604020202020204" pitchFamily="34" charset="0"/>
                <a:ea typeface="Calibri" panose="020F0502020204030204" pitchFamily="34" charset="0"/>
              </a:rPr>
              <a:t>(</a:t>
            </a:r>
            <a:r>
              <a:rPr lang="en-AU" sz="1800" b="1" dirty="0">
                <a:effectLst/>
                <a:latin typeface="Arial" panose="020B0604020202020204" pitchFamily="34" charset="0"/>
                <a:ea typeface="Calibri" panose="020F0502020204030204" pitchFamily="34" charset="0"/>
              </a:rPr>
              <a:t>believed</a:t>
            </a:r>
            <a:r>
              <a:rPr lang="en-AU" sz="1800" dirty="0">
                <a:effectLst/>
                <a:latin typeface="Arial" panose="020B0604020202020204" pitchFamily="34" charset="0"/>
                <a:ea typeface="Calibri" panose="020F0502020204030204" pitchFamily="34" charset="0"/>
              </a:rPr>
              <a:t>) </a:t>
            </a:r>
            <a:r>
              <a:rPr lang="en-AU" sz="1800" dirty="0">
                <a:effectLst/>
                <a:ea typeface="Calibri" panose="020F0502020204030204" pitchFamily="34" charset="0"/>
              </a:rPr>
              <a:t>that poets </a:t>
            </a:r>
            <a:r>
              <a:rPr lang="en-AU" sz="1800" strike="sngStrike" dirty="0">
                <a:effectLst/>
                <a:ea typeface="Calibri" panose="020F0502020204030204" pitchFamily="34" charset="0"/>
              </a:rPr>
              <a:t>was</a:t>
            </a:r>
            <a:r>
              <a:rPr lang="en-AU" sz="1800" b="1" dirty="0">
                <a:effectLst/>
                <a:ea typeface="Calibri" panose="020F0502020204030204" pitchFamily="34" charset="0"/>
              </a:rPr>
              <a:t> </a:t>
            </a:r>
            <a:r>
              <a:rPr lang="en-AU" sz="1800" dirty="0">
                <a:effectLst/>
                <a:latin typeface="Arial" panose="020B0604020202020204" pitchFamily="34" charset="0"/>
                <a:ea typeface="Calibri" panose="020F0502020204030204" pitchFamily="34" charset="0"/>
              </a:rPr>
              <a:t>(</a:t>
            </a:r>
            <a:r>
              <a:rPr lang="en-AU" sz="1800" b="1" dirty="0">
                <a:effectLst/>
                <a:latin typeface="Arial" panose="020B0604020202020204" pitchFamily="34" charset="0"/>
                <a:ea typeface="Calibri" panose="020F0502020204030204" pitchFamily="34" charset="0"/>
              </a:rPr>
              <a:t>were</a:t>
            </a:r>
            <a:r>
              <a:rPr lang="en-AU" sz="1800" dirty="0">
                <a:effectLst/>
                <a:latin typeface="Arial" panose="020B0604020202020204" pitchFamily="34" charset="0"/>
                <a:ea typeface="Calibri" panose="020F0502020204030204" pitchFamily="34" charset="0"/>
              </a:rPr>
              <a:t>) </a:t>
            </a:r>
            <a:r>
              <a:rPr lang="en-AU" sz="1800" dirty="0">
                <a:effectLst/>
                <a:ea typeface="Calibri" panose="020F0502020204030204" pitchFamily="34" charset="0"/>
              </a:rPr>
              <a:t>the ‘unacknowledged legislators of the world’, meaning that poets had an important social and political role as much as an artistic one. William Blake </a:t>
            </a:r>
            <a:r>
              <a:rPr lang="en-AU" sz="1800" strike="sngStrike" dirty="0">
                <a:effectLst/>
                <a:ea typeface="Calibri" panose="020F0502020204030204" pitchFamily="34" charset="0"/>
              </a:rPr>
              <a:t>believe</a:t>
            </a:r>
            <a:r>
              <a:rPr lang="en-AU" sz="1800" dirty="0">
                <a:effectLst/>
                <a:ea typeface="Calibri" panose="020F0502020204030204" pitchFamily="34" charset="0"/>
              </a:rPr>
              <a:t> </a:t>
            </a:r>
            <a:r>
              <a:rPr lang="en-AU" sz="1800" dirty="0">
                <a:effectLst/>
                <a:latin typeface="Arial" panose="020B0604020202020204" pitchFamily="34" charset="0"/>
                <a:ea typeface="Calibri" panose="020F0502020204030204" pitchFamily="34" charset="0"/>
              </a:rPr>
              <a:t>(</a:t>
            </a:r>
            <a:r>
              <a:rPr lang="en-AU" sz="1800" b="1" dirty="0">
                <a:effectLst/>
                <a:latin typeface="Arial" panose="020B0604020202020204" pitchFamily="34" charset="0"/>
                <a:ea typeface="Calibri" panose="020F0502020204030204" pitchFamily="34" charset="0"/>
              </a:rPr>
              <a:t>believed</a:t>
            </a:r>
            <a:r>
              <a:rPr lang="en-AU" sz="1800" dirty="0">
                <a:effectLst/>
                <a:latin typeface="Arial" panose="020B0604020202020204" pitchFamily="34" charset="0"/>
                <a:ea typeface="Calibri" panose="020F0502020204030204" pitchFamily="34" charset="0"/>
              </a:rPr>
              <a:t>) </a:t>
            </a:r>
            <a:r>
              <a:rPr lang="en-AU" sz="1800" dirty="0">
                <a:effectLst/>
                <a:ea typeface="Calibri" panose="020F0502020204030204" pitchFamily="34" charset="0"/>
              </a:rPr>
              <a:t>that people should ‘make your own rules or be a slave to another man's’ (Jerusalem: The Emanation of the Giant Albion, </a:t>
            </a:r>
            <a:r>
              <a:rPr lang="en-AU" sz="1800" i="0" dirty="0">
                <a:effectLst/>
                <a:ea typeface="Calibri" panose="020F0502020204030204" pitchFamily="34" charset="0"/>
              </a:rPr>
              <a:t>1820) and that industrialisation </a:t>
            </a:r>
            <a:r>
              <a:rPr lang="en-AU" sz="1800" i="0" strike="sngStrike" dirty="0">
                <a:effectLst/>
                <a:ea typeface="Calibri" panose="020F0502020204030204" pitchFamily="34" charset="0"/>
              </a:rPr>
              <a:t>were</a:t>
            </a:r>
            <a:r>
              <a:rPr lang="en-AU" sz="1800" i="0" dirty="0">
                <a:effectLst/>
                <a:ea typeface="Calibri" panose="020F0502020204030204" pitchFamily="34" charset="0"/>
              </a:rPr>
              <a:t> </a:t>
            </a:r>
            <a:r>
              <a:rPr lang="en-AU" sz="1800" dirty="0">
                <a:effectLst/>
                <a:latin typeface="Arial" panose="020B0604020202020204" pitchFamily="34" charset="0"/>
                <a:ea typeface="Calibri" panose="020F0502020204030204" pitchFamily="34" charset="0"/>
              </a:rPr>
              <a:t>(</a:t>
            </a:r>
            <a:r>
              <a:rPr lang="en-AU" sz="1800" b="1" dirty="0">
                <a:effectLst/>
                <a:latin typeface="Arial" panose="020B0604020202020204" pitchFamily="34" charset="0"/>
                <a:ea typeface="Calibri" panose="020F0502020204030204" pitchFamily="34" charset="0"/>
              </a:rPr>
              <a:t>was</a:t>
            </a:r>
            <a:r>
              <a:rPr lang="en-AU" sz="1800" dirty="0">
                <a:effectLst/>
                <a:latin typeface="Arial" panose="020B0604020202020204" pitchFamily="34" charset="0"/>
                <a:ea typeface="Calibri" panose="020F0502020204030204" pitchFamily="34" charset="0"/>
              </a:rPr>
              <a:t>) </a:t>
            </a:r>
            <a:r>
              <a:rPr lang="en-AU" sz="1800" i="0" dirty="0">
                <a:effectLst/>
                <a:ea typeface="Calibri" panose="020F0502020204030204" pitchFamily="34" charset="0"/>
              </a:rPr>
              <a:t>a negative ‘transformation of the world’. His poetry repeatedly </a:t>
            </a:r>
            <a:r>
              <a:rPr lang="en-AU" sz="1800" i="0" strike="sngStrike" dirty="0">
                <a:effectLst/>
                <a:ea typeface="Calibri" panose="020F0502020204030204" pitchFamily="34" charset="0"/>
              </a:rPr>
              <a:t>question</a:t>
            </a:r>
            <a:r>
              <a:rPr lang="en-AU" sz="1800" i="0" dirty="0">
                <a:effectLst/>
                <a:ea typeface="Calibri" panose="020F0502020204030204" pitchFamily="34" charset="0"/>
              </a:rPr>
              <a:t> </a:t>
            </a:r>
            <a:r>
              <a:rPr lang="en-AU" sz="1800" dirty="0">
                <a:effectLst/>
                <a:latin typeface="Arial" panose="020B0604020202020204" pitchFamily="34" charset="0"/>
                <a:ea typeface="Calibri" panose="020F0502020204030204" pitchFamily="34" charset="0"/>
              </a:rPr>
              <a:t>(</a:t>
            </a:r>
            <a:r>
              <a:rPr lang="en-AU" b="1" dirty="0">
                <a:latin typeface="Arial" panose="020B0604020202020204" pitchFamily="34" charset="0"/>
                <a:ea typeface="Calibri" panose="020F0502020204030204" pitchFamily="34" charset="0"/>
              </a:rPr>
              <a:t>questions</a:t>
            </a:r>
            <a:r>
              <a:rPr lang="en-AU" dirty="0">
                <a:latin typeface="Arial" panose="020B0604020202020204" pitchFamily="34" charset="0"/>
                <a:ea typeface="Calibri" panose="020F0502020204030204" pitchFamily="34" charset="0"/>
              </a:rPr>
              <a:t>) </a:t>
            </a:r>
            <a:r>
              <a:rPr lang="en-AU" sz="1800" i="0" dirty="0">
                <a:effectLst/>
                <a:ea typeface="Calibri" panose="020F0502020204030204" pitchFamily="34" charset="0"/>
              </a:rPr>
              <a:t>the rapid industrialisation of England that led to massive urbanisation, which resulted in people moving from an idealised country life into overcrowded slums that </a:t>
            </a:r>
            <a:r>
              <a:rPr lang="en-AU" sz="1800" i="0" strike="sngStrike" dirty="0">
                <a:effectLst/>
                <a:ea typeface="Calibri" panose="020F0502020204030204" pitchFamily="34" charset="0"/>
              </a:rPr>
              <a:t>was</a:t>
            </a:r>
            <a:r>
              <a:rPr lang="en-AU" sz="1800" i="0" dirty="0">
                <a:effectLst/>
                <a:ea typeface="Calibri" panose="020F0502020204030204" pitchFamily="34" charset="0"/>
              </a:rPr>
              <a:t> </a:t>
            </a:r>
            <a:r>
              <a:rPr lang="en-AU" sz="1800" dirty="0">
                <a:effectLst/>
                <a:latin typeface="Arial" panose="020B0604020202020204" pitchFamily="34" charset="0"/>
                <a:ea typeface="Calibri" panose="020F0502020204030204" pitchFamily="34" charset="0"/>
              </a:rPr>
              <a:t>(</a:t>
            </a:r>
            <a:r>
              <a:rPr lang="en-AU" sz="1800" b="1" dirty="0">
                <a:effectLst/>
                <a:latin typeface="Arial" panose="020B0604020202020204" pitchFamily="34" charset="0"/>
                <a:ea typeface="Calibri" panose="020F0502020204030204" pitchFamily="34" charset="0"/>
              </a:rPr>
              <a:t>were</a:t>
            </a:r>
            <a:r>
              <a:rPr lang="en-AU" sz="1800" dirty="0">
                <a:effectLst/>
                <a:latin typeface="Arial" panose="020B0604020202020204" pitchFamily="34" charset="0"/>
                <a:ea typeface="Calibri" panose="020F0502020204030204" pitchFamily="34" charset="0"/>
              </a:rPr>
              <a:t>) </a:t>
            </a:r>
            <a:r>
              <a:rPr lang="en-AU" sz="1800" i="0" dirty="0">
                <a:effectLst/>
                <a:ea typeface="Calibri" panose="020F0502020204030204" pitchFamily="34" charset="0"/>
              </a:rPr>
              <a:t>breeding grounds for epidemic diseases. </a:t>
            </a:r>
          </a:p>
          <a:p>
            <a:pPr>
              <a:spcAft>
                <a:spcPts val="600"/>
              </a:spcAft>
            </a:pPr>
            <a:endParaRPr lang="en-AU" dirty="0"/>
          </a:p>
        </p:txBody>
      </p:sp>
      <p:sp>
        <p:nvSpPr>
          <p:cNvPr id="4" name="Slide Number Placeholder 3">
            <a:extLst>
              <a:ext uri="{FF2B5EF4-FFF2-40B4-BE49-F238E27FC236}">
                <a16:creationId xmlns:a16="http://schemas.microsoft.com/office/drawing/2014/main" id="{B0E0397D-FBF6-043D-621E-B089F5087BE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42</a:t>
            </a:fld>
            <a:endParaRPr lang="en-AU"/>
          </a:p>
        </p:txBody>
      </p:sp>
    </p:spTree>
    <p:extLst>
      <p:ext uri="{BB962C8B-B14F-4D97-AF65-F5344CB8AC3E}">
        <p14:creationId xmlns:p14="http://schemas.microsoft.com/office/powerpoint/2010/main" val="236931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42D2C-C19A-A4BD-C5BF-F0F156C7EA20}"/>
              </a:ext>
            </a:extLst>
          </p:cNvPr>
          <p:cNvSpPr>
            <a:spLocks noGrp="1"/>
          </p:cNvSpPr>
          <p:nvPr>
            <p:ph type="title"/>
          </p:nvPr>
        </p:nvSpPr>
        <p:spPr/>
        <p:txBody>
          <a:bodyPr/>
          <a:lstStyle/>
          <a:p>
            <a:r>
              <a:rPr lang="en-AU" dirty="0">
                <a:cs typeface="Arial" panose="020B0604020202020204" pitchFamily="34" charset="0"/>
              </a:rPr>
              <a:t>Subject-verb agreement (5)</a:t>
            </a:r>
          </a:p>
        </p:txBody>
      </p:sp>
      <p:sp>
        <p:nvSpPr>
          <p:cNvPr id="5" name="Text Placeholder 4">
            <a:extLst>
              <a:ext uri="{FF2B5EF4-FFF2-40B4-BE49-F238E27FC236}">
                <a16:creationId xmlns:a16="http://schemas.microsoft.com/office/drawing/2014/main" id="{CC4AAEB3-E080-EB4A-00FD-06415D130F33}"/>
              </a:ext>
            </a:extLst>
          </p:cNvPr>
          <p:cNvSpPr>
            <a:spLocks noGrp="1"/>
          </p:cNvSpPr>
          <p:nvPr>
            <p:ph type="body" sz="quarter" idx="18"/>
          </p:nvPr>
        </p:nvSpPr>
        <p:spPr/>
        <p:txBody>
          <a:bodyPr/>
          <a:lstStyle/>
          <a:p>
            <a:r>
              <a:rPr lang="en-AU" dirty="0">
                <a:cs typeface="Arial" panose="020B0604020202020204" pitchFamily="34" charset="0"/>
              </a:rPr>
              <a:t>Applying your understanding</a:t>
            </a:r>
          </a:p>
        </p:txBody>
      </p:sp>
      <p:sp>
        <p:nvSpPr>
          <p:cNvPr id="3" name="Content Placeholder 2">
            <a:extLst>
              <a:ext uri="{FF2B5EF4-FFF2-40B4-BE49-F238E27FC236}">
                <a16:creationId xmlns:a16="http://schemas.microsoft.com/office/drawing/2014/main" id="{96AF8390-5818-B7F6-94ED-86A4F6744662}"/>
              </a:ext>
            </a:extLst>
          </p:cNvPr>
          <p:cNvSpPr>
            <a:spLocks noGrp="1"/>
          </p:cNvSpPr>
          <p:nvPr>
            <p:ph idx="1"/>
          </p:nvPr>
        </p:nvSpPr>
        <p:spPr>
          <a:xfrm>
            <a:off x="354000" y="1607474"/>
            <a:ext cx="11484000" cy="4536000"/>
          </a:xfrm>
        </p:spPr>
        <p:txBody>
          <a:bodyPr/>
          <a:lstStyle/>
          <a:p>
            <a:pPr>
              <a:spcAft>
                <a:spcPts val="600"/>
              </a:spcAft>
            </a:pPr>
            <a:r>
              <a:rPr lang="en-AU" dirty="0">
                <a:cs typeface="Arial" panose="020B0604020202020204" pitchFamily="34" charset="0"/>
              </a:rPr>
              <a:t>Select one of texts with which you have engaged during our study of Reshaping the world. This text may be:</a:t>
            </a:r>
          </a:p>
          <a:p>
            <a:pPr marL="285750" indent="-285750">
              <a:spcAft>
                <a:spcPts val="600"/>
              </a:spcAft>
              <a:buFont typeface="Arial" panose="020B0604020202020204" pitchFamily="34" charset="0"/>
              <a:buChar char="•"/>
            </a:pPr>
            <a:r>
              <a:rPr lang="en-AU" dirty="0">
                <a:cs typeface="Arial" panose="020B0604020202020204" pitchFamily="34" charset="0"/>
              </a:rPr>
              <a:t>a piece of artwork or music from the gallery walk</a:t>
            </a:r>
          </a:p>
          <a:p>
            <a:pPr marL="285750" indent="-285750">
              <a:spcAft>
                <a:spcPts val="600"/>
              </a:spcAft>
              <a:buFont typeface="Arial" panose="020B0604020202020204" pitchFamily="34" charset="0"/>
              <a:buChar char="•"/>
            </a:pPr>
            <a:r>
              <a:rPr lang="en-AU" dirty="0">
                <a:cs typeface="Arial" panose="020B0604020202020204" pitchFamily="34" charset="0"/>
              </a:rPr>
              <a:t>‘I wandered lonely as a cloud’ by William Wordsworth.</a:t>
            </a:r>
          </a:p>
          <a:p>
            <a:pPr>
              <a:spcAft>
                <a:spcPts val="600"/>
              </a:spcAft>
            </a:pPr>
            <a:endParaRPr lang="en-AU" dirty="0">
              <a:cs typeface="Arial" panose="020B0604020202020204" pitchFamily="34" charset="0"/>
            </a:endParaRPr>
          </a:p>
          <a:p>
            <a:pPr>
              <a:spcAft>
                <a:spcPts val="600"/>
              </a:spcAft>
            </a:pPr>
            <a:r>
              <a:rPr lang="en-AU" dirty="0">
                <a:cs typeface="Arial" panose="020B0604020202020204" pitchFamily="34" charset="0"/>
              </a:rPr>
              <a:t>Compose a paragraph of 100 to 200 words in which you justify your response to this text. In your paragraph, you must:</a:t>
            </a:r>
          </a:p>
          <a:p>
            <a:pPr marL="285750" indent="-285750">
              <a:spcAft>
                <a:spcPts val="600"/>
              </a:spcAft>
              <a:buFont typeface="Arial" panose="020B0604020202020204" pitchFamily="34" charset="0"/>
              <a:buChar char="•"/>
            </a:pPr>
            <a:r>
              <a:rPr lang="en-AU" dirty="0">
                <a:cs typeface="Arial" panose="020B0604020202020204" pitchFamily="34" charset="0"/>
              </a:rPr>
              <a:t>use elaborated noun groups to convey your interpretation of the text</a:t>
            </a:r>
          </a:p>
          <a:p>
            <a:pPr marL="285750" indent="-285750">
              <a:spcAft>
                <a:spcPts val="600"/>
              </a:spcAft>
              <a:buFont typeface="Arial" panose="020B0604020202020204" pitchFamily="34" charset="0"/>
              <a:buChar char="•"/>
            </a:pPr>
            <a:r>
              <a:rPr lang="en-AU" dirty="0">
                <a:cs typeface="Arial" panose="020B0604020202020204" pitchFamily="34" charset="0"/>
              </a:rPr>
              <a:t>explain how the features of the text impacted your response</a:t>
            </a:r>
          </a:p>
          <a:p>
            <a:pPr marL="285750" indent="-285750">
              <a:spcAft>
                <a:spcPts val="600"/>
              </a:spcAft>
              <a:buFont typeface="Arial" panose="020B0604020202020204" pitchFamily="34" charset="0"/>
              <a:buChar char="•"/>
            </a:pPr>
            <a:r>
              <a:rPr lang="en-AU" dirty="0">
                <a:cs typeface="Arial" panose="020B0604020202020204" pitchFamily="34" charset="0"/>
              </a:rPr>
              <a:t>ensure that your subject-verb agreement is maintained. </a:t>
            </a:r>
          </a:p>
          <a:p>
            <a:pPr marL="285750" indent="-285750">
              <a:spcAft>
                <a:spcPts val="600"/>
              </a:spcAft>
              <a:buFont typeface="Arial" panose="020B0604020202020204" pitchFamily="34" charset="0"/>
              <a:buChar char="•"/>
            </a:pPr>
            <a:endParaRPr lang="en-AU" dirty="0"/>
          </a:p>
          <a:p>
            <a:pPr>
              <a:spcAft>
                <a:spcPts val="600"/>
              </a:spcAft>
            </a:pPr>
            <a:r>
              <a:rPr lang="en-AU" dirty="0"/>
              <a:t> </a:t>
            </a:r>
          </a:p>
        </p:txBody>
      </p:sp>
      <p:sp>
        <p:nvSpPr>
          <p:cNvPr id="4" name="Slide Number Placeholder 3">
            <a:extLst>
              <a:ext uri="{FF2B5EF4-FFF2-40B4-BE49-F238E27FC236}">
                <a16:creationId xmlns:a16="http://schemas.microsoft.com/office/drawing/2014/main" id="{AD8541DF-9CB9-DBAB-35BE-EA2EC5488D9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43</a:t>
            </a:fld>
            <a:endParaRPr lang="en-AU" dirty="0"/>
          </a:p>
        </p:txBody>
      </p:sp>
    </p:spTree>
    <p:extLst>
      <p:ext uri="{BB962C8B-B14F-4D97-AF65-F5344CB8AC3E}">
        <p14:creationId xmlns:p14="http://schemas.microsoft.com/office/powerpoint/2010/main" val="315907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Returning to the learning </a:t>
            </a:r>
            <a:r>
              <a:rPr lang="en-AU"/>
              <a:t>intentions and success </a:t>
            </a:r>
            <a:r>
              <a:rPr lang="en-AU" dirty="0"/>
              <a:t>criteria</a:t>
            </a:r>
            <a:endParaRPr lang="en-AU"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44</a:t>
            </a:fld>
            <a:endParaRPr lang="en-AU"/>
          </a:p>
        </p:txBody>
      </p:sp>
    </p:spTree>
    <p:extLst>
      <p:ext uri="{BB962C8B-B14F-4D97-AF65-F5344CB8AC3E}">
        <p14:creationId xmlns:p14="http://schemas.microsoft.com/office/powerpoint/2010/main" val="41693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 </a:t>
            </a:r>
            <a:r>
              <a:rPr lang="en-AU" dirty="0">
                <a:cs typeface="Arial" panose="020B0604020202020204" pitchFamily="34" charset="0"/>
              </a:rPr>
              <a:t>(2)</a:t>
            </a:r>
            <a:endParaRPr lang="en-AU" dirty="0"/>
          </a:p>
        </p:txBody>
      </p:sp>
      <p:sp>
        <p:nvSpPr>
          <p:cNvPr id="6" name="Text Placeholder 5">
            <a:extLst>
              <a:ext uri="{FF2B5EF4-FFF2-40B4-BE49-F238E27FC236}">
                <a16:creationId xmlns:a16="http://schemas.microsoft.com/office/drawing/2014/main" id="{0C1F4563-0C65-8384-9CF5-DD3C4C9AD962}"/>
              </a:ext>
            </a:extLst>
          </p:cNvPr>
          <p:cNvSpPr>
            <a:spLocks noGrp="1"/>
          </p:cNvSpPr>
          <p:nvPr>
            <p:ph type="body" sz="quarter" idx="19"/>
          </p:nvPr>
        </p:nvSpPr>
        <p:spPr/>
        <p:txBody>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Learning intentions</a:t>
            </a:r>
            <a:endParaRPr lang="en-AU" sz="2000" b="1" dirty="0">
              <a:solidFill>
                <a:schemeClr val="accent1"/>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u="none" strike="noStrike" kern="1200" cap="none" spc="0" normalizeH="0" baseline="0" noProof="0" dirty="0">
                <a:ln>
                  <a:noFill/>
                </a:ln>
                <a:effectLst/>
                <a:uLnTx/>
                <a:uFillTx/>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2000" b="0" i="0" u="none" strike="noStrike" kern="1200" cap="none" spc="0" normalizeH="0" baseline="0" noProof="0" dirty="0">
                <a:ln>
                  <a:noFill/>
                </a:ln>
                <a:effectLst/>
                <a:uLnTx/>
                <a:uFillTx/>
                <a:ea typeface="+mn-ea"/>
                <a:cs typeface="Arial" panose="020B0604020202020204" pitchFamily="34" charset="0"/>
              </a:rPr>
              <a:t>understand how noun groups are used in academic writing.</a:t>
            </a:r>
          </a:p>
          <a:p>
            <a:pPr marL="0" marR="0" lvl="0" indent="0" algn="l" defTabSz="609585" rtl="0" eaLnBrk="1" fontAlgn="auto" latinLnBrk="0" hangingPunct="1">
              <a:lnSpc>
                <a:spcPct val="150000"/>
              </a:lnSpc>
              <a:spcBef>
                <a:spcPts val="0"/>
              </a:spcBef>
              <a:spcAft>
                <a:spcPts val="600"/>
              </a:spcAft>
              <a:buClrTx/>
              <a:buSzTx/>
              <a:buFontTx/>
              <a:buNone/>
              <a:tabLst/>
              <a:defRPr/>
            </a:pPr>
            <a:endParaRPr kumimoji="0" lang="en-AU" sz="20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0" i="0" u="none" strike="noStrike" kern="1200" cap="none" spc="0" normalizeH="0" baseline="0" noProof="0" dirty="0">
                <a:ln>
                  <a:noFill/>
                </a:ln>
                <a:effectLst/>
                <a:uLnTx/>
                <a:uFillTx/>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2000" dirty="0">
                <a:cs typeface="Arial" panose="020B0604020202020204" pitchFamily="34" charset="0"/>
              </a:rPr>
              <a:t>[these could be co-constructed with the class or used as per the notes].</a:t>
            </a:r>
            <a:endParaRPr kumimoji="0" lang="en-US" sz="2000" b="0" i="0" u="none" strike="noStrike" kern="1200" cap="none" spc="0" normalizeH="0" baseline="0" noProof="0" dirty="0">
              <a:ln>
                <a:noFill/>
              </a:ln>
              <a:effectLst/>
              <a:uLnTx/>
              <a:uFillTx/>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45</a:t>
            </a:fld>
            <a:endParaRPr kumimoji="0" lang="en-AU" sz="1200" u="none" strike="noStrike" kern="1200" cap="none" spc="0" normalizeH="0" baseline="0" noProof="0" dirty="0">
              <a:ln>
                <a:noFill/>
              </a:ln>
              <a:solidFill>
                <a:srgbClr val="22272B"/>
              </a:solidFill>
              <a:effectLst/>
              <a:uLnTx/>
              <a:uFillTx/>
              <a:ea typeface="+mn-ea"/>
              <a:cs typeface="+mn-cs"/>
            </a:endParaRPr>
          </a:p>
        </p:txBody>
      </p:sp>
    </p:spTree>
    <p:extLst>
      <p:ext uri="{BB962C8B-B14F-4D97-AF65-F5344CB8AC3E}">
        <p14:creationId xmlns:p14="http://schemas.microsoft.com/office/powerpoint/2010/main" val="98621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cs typeface="Arial" panose="020B0604020202020204" pitchFamily="34" charset="0"/>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329399"/>
            <a:ext cx="11257569" cy="3276601"/>
          </a:xfrm>
        </p:spPr>
        <p:txBody>
          <a:bodyPr/>
          <a:lstStyle/>
          <a:p>
            <a:pPr>
              <a:spcAft>
                <a:spcPts val="600"/>
              </a:spcAft>
            </a:pPr>
            <a:r>
              <a:rPr lang="en-AU" sz="1200" dirty="0">
                <a:cs typeface="Arial" panose="020B0604020202020204" pitchFamily="34" charset="0"/>
              </a:rPr>
              <a:t>AERO (Australian Education Research Organisation) (2024a) </a:t>
            </a:r>
            <a:r>
              <a:rPr lang="en-AU" sz="1200" dirty="0">
                <a:solidFill>
                  <a:srgbClr val="146CFD"/>
                </a:solidFill>
                <a:cs typeface="Arial" panose="020B0604020202020204" pitchFamily="34" charset="0"/>
                <a:hlinkClick r:id="rId6" tooltip="https://www.edresearch.edu.au/guides-resources/practice-guides/explain-learning-objectives">
                  <a:extLst>
                    <a:ext uri="{A12FA001-AC4F-418D-AE19-62706E023703}">
                      <ahyp:hlinkClr xmlns:ahyp="http://schemas.microsoft.com/office/drawing/2018/hyperlinkcolor" val="tx"/>
                    </a:ext>
                  </a:extLst>
                </a:hlinkClick>
              </a:rPr>
              <a:t>Explain learning objectives</a:t>
            </a:r>
            <a:r>
              <a:rPr lang="en-AU" sz="1200" dirty="0">
                <a:cs typeface="Arial" panose="020B0604020202020204" pitchFamily="34" charset="0"/>
              </a:rPr>
              <a:t>, AERO website, accessed 16 April 2024.</a:t>
            </a:r>
          </a:p>
          <a:p>
            <a:pPr>
              <a:spcAft>
                <a:spcPts val="600"/>
              </a:spcAft>
            </a:pPr>
            <a:r>
              <a:rPr lang="en-AU" sz="1200" dirty="0">
                <a:cs typeface="Arial" panose="020B0604020202020204" pitchFamily="34" charset="0"/>
              </a:rPr>
              <a:t>AERO (Australian Education Research Organisation) (2024b) </a:t>
            </a:r>
            <a:r>
              <a:rPr lang="en-AU" sz="1200" dirty="0">
                <a:cs typeface="Arial" panose="020B0604020202020204" pitchFamily="34" charset="0"/>
                <a:hlinkClick r:id="rId7"/>
              </a:rPr>
              <a:t>Why explicit instruction works</a:t>
            </a:r>
            <a:r>
              <a:rPr lang="en-AU" sz="1200" dirty="0">
                <a:cs typeface="Arial" panose="020B0604020202020204" pitchFamily="34" charset="0"/>
              </a:rPr>
              <a:t>, AERO website, accessed 16 April 2024.</a:t>
            </a:r>
          </a:p>
          <a:p>
            <a:pPr>
              <a:spcAft>
                <a:spcPts val="600"/>
              </a:spcAft>
            </a:pPr>
            <a:r>
              <a:rPr kumimoji="0" lang="en-AU" sz="1200" b="0" i="0" u="none" strike="noStrike" kern="1200" cap="none" spc="0" normalizeH="0" baseline="0" noProof="0" dirty="0">
                <a:ln>
                  <a:noFill/>
                </a:ln>
                <a:solidFill>
                  <a:srgbClr val="22272B"/>
                </a:solidFill>
                <a:effectLst/>
                <a:uLnTx/>
                <a:uFillTx/>
                <a:cs typeface="Arial" panose="020B0604020202020204" pitchFamily="34" charset="0"/>
              </a:rPr>
              <a:t>CESE (Centre for Education Statistics and Evaluation) (2017) </a:t>
            </a:r>
            <a:r>
              <a:rPr kumimoji="0" lang="en-AU" sz="1200" b="0" i="0" u="none" strike="noStrike" kern="1200" cap="none" spc="0" normalizeH="0" baseline="0" noProof="0" dirty="0">
                <a:ln>
                  <a:noFill/>
                </a:ln>
                <a:solidFill>
                  <a:srgbClr val="22272B"/>
                </a:solidFill>
                <a:effectLst/>
                <a:uLnTx/>
                <a:uFillTx/>
                <a:cs typeface="Arial" panose="020B0604020202020204" pitchFamily="34" charset="0"/>
                <a:hlinkClick r:id="rId8"/>
              </a:rPr>
              <a:t>Cognitive load theory: Research that teachers really need to understand</a:t>
            </a:r>
            <a:r>
              <a:rPr kumimoji="0" lang="en-AU" sz="1200" b="0" i="0" u="none" strike="noStrike" kern="1200" cap="none" spc="0" normalizeH="0" baseline="0" noProof="0" dirty="0">
                <a:ln>
                  <a:noFill/>
                </a:ln>
                <a:solidFill>
                  <a:srgbClr val="22272B"/>
                </a:solidFill>
                <a:effectLst/>
                <a:uLnTx/>
                <a:uFillTx/>
                <a:cs typeface="Arial" panose="020B0604020202020204" pitchFamily="34" charset="0"/>
              </a:rPr>
              <a:t>, NSW Department of Education, accessed 16 April 2024.</a:t>
            </a:r>
            <a:endParaRPr lang="en-AU" sz="1200" dirty="0">
              <a:cs typeface="Arial" panose="020B0604020202020204" pitchFamily="34" charset="0"/>
            </a:endParaRPr>
          </a:p>
          <a:p>
            <a:pPr>
              <a:spcAft>
                <a:spcPts val="600"/>
              </a:spcAft>
            </a:pPr>
            <a:r>
              <a:rPr lang="en-AU" u="sng" dirty="0">
                <a:solidFill>
                  <a:srgbClr val="2F5496"/>
                </a:solidFill>
                <a:effectLst/>
                <a:ea typeface="Arial" panose="020B0604020202020204" pitchFamily="34" charset="0"/>
                <a:cs typeface="Arial" panose="020B0604020202020204" pitchFamily="34" charset="0"/>
                <a:hlinkClick r:id="rId9"/>
              </a:rPr>
              <a:t>English K–10 Syllabus</a:t>
            </a:r>
            <a:r>
              <a:rPr lang="en-AU" dirty="0">
                <a:effectLst/>
                <a:ea typeface="Arial" panose="020B0604020202020204" pitchFamily="34" charset="0"/>
                <a:cs typeface="Arial" panose="020B0604020202020204" pitchFamily="34" charset="0"/>
              </a:rPr>
              <a:t> © NSW Education Standards Authority (NESA) for and on behalf of the Crown in right of the State of New South Wales, 2022.</a:t>
            </a:r>
          </a:p>
          <a:p>
            <a:pPr>
              <a:spcAft>
                <a:spcPts val="600"/>
              </a:spcAft>
            </a:pPr>
            <a:r>
              <a:rPr lang="en-AU" dirty="0">
                <a:effectLst/>
                <a:ea typeface="Arial" panose="020B0604020202020204" pitchFamily="34" charset="0"/>
                <a:cs typeface="Arial" panose="020B0604020202020204" pitchFamily="34" charset="0"/>
              </a:rPr>
              <a:t>Griffin P (2018) Assessment for teaching, Cambridge University Press. </a:t>
            </a:r>
          </a:p>
          <a:p>
            <a:pPr>
              <a:spcAft>
                <a:spcPts val="600"/>
              </a:spcAft>
            </a:pPr>
            <a:r>
              <a:rPr lang="en-AU" dirty="0">
                <a:ea typeface="Arial" panose="020B0604020202020204" pitchFamily="34" charset="0"/>
                <a:cs typeface="Arial" panose="020B0604020202020204" pitchFamily="34" charset="0"/>
              </a:rPr>
              <a:t>NSW Education Standards Authority (NESA) (2024) </a:t>
            </a:r>
            <a:r>
              <a:rPr lang="en-AU" dirty="0">
                <a:ea typeface="Arial" panose="020B0604020202020204" pitchFamily="34" charset="0"/>
                <a:cs typeface="Arial" panose="020B0604020202020204" pitchFamily="34" charset="0"/>
                <a:hlinkClick r:id="rId10"/>
              </a:rPr>
              <a:t>‘Glossary’</a:t>
            </a:r>
            <a:r>
              <a:rPr lang="en-AU" dirty="0">
                <a:ea typeface="Arial" panose="020B0604020202020204" pitchFamily="34" charset="0"/>
                <a:cs typeface="Arial" panose="020B0604020202020204" pitchFamily="34" charset="0"/>
              </a:rPr>
              <a:t>, </a:t>
            </a:r>
            <a:r>
              <a:rPr lang="en-AU" i="1" dirty="0">
                <a:ea typeface="Arial" panose="020B0604020202020204" pitchFamily="34" charset="0"/>
                <a:cs typeface="Arial" panose="020B0604020202020204" pitchFamily="34" charset="0"/>
              </a:rPr>
              <a:t>NSW Curriculum, </a:t>
            </a:r>
            <a:r>
              <a:rPr lang="en-AU" dirty="0">
                <a:ea typeface="Arial" panose="020B0604020202020204" pitchFamily="34" charset="0"/>
                <a:cs typeface="Arial" panose="020B0604020202020204" pitchFamily="34" charset="0"/>
              </a:rPr>
              <a:t>NSW Education Standards Authority website, accessed 27 May 2024.</a:t>
            </a:r>
          </a:p>
          <a:p>
            <a:pPr>
              <a:spcAft>
                <a:spcPts val="600"/>
              </a:spcAft>
            </a:pPr>
            <a:r>
              <a:rPr lang="en-AU" dirty="0">
                <a:ea typeface="Arial" panose="020B0604020202020204" pitchFamily="34" charset="0"/>
                <a:cs typeface="Arial" panose="020B0604020202020204" pitchFamily="34" charset="0"/>
              </a:rPr>
              <a:t>State of New South Wales (Department of Education) (2024) </a:t>
            </a:r>
            <a:r>
              <a:rPr lang="en-AU" dirty="0">
                <a:ea typeface="Arial" panose="020B0604020202020204" pitchFamily="34" charset="0"/>
                <a:cs typeface="Arial" panose="020B0604020202020204" pitchFamily="34" charset="0"/>
                <a:hlinkClick r:id="rId11"/>
              </a:rPr>
              <a:t>‘Explicit teaching strategies’</a:t>
            </a:r>
            <a:r>
              <a:rPr lang="en-AU" dirty="0">
                <a:ea typeface="Arial" panose="020B0604020202020204" pitchFamily="34" charset="0"/>
                <a:cs typeface="Arial" panose="020B0604020202020204" pitchFamily="34" charset="0"/>
              </a:rPr>
              <a:t>, </a:t>
            </a:r>
            <a:r>
              <a:rPr lang="en-AU" i="1" dirty="0">
                <a:ea typeface="Arial" panose="020B0604020202020204" pitchFamily="34" charset="0"/>
                <a:cs typeface="Arial" panose="020B0604020202020204" pitchFamily="34" charset="0"/>
              </a:rPr>
              <a:t>Explicit teaching, </a:t>
            </a:r>
            <a:r>
              <a:rPr lang="en-AU" dirty="0">
                <a:ea typeface="Arial" panose="020B0604020202020204" pitchFamily="34" charset="0"/>
                <a:cs typeface="Arial" panose="020B0604020202020204" pitchFamily="34" charset="0"/>
              </a:rPr>
              <a:t>NSW Department of Education website, accessed 27 May 2024.</a:t>
            </a:r>
          </a:p>
          <a:p>
            <a:pPr>
              <a:spcAft>
                <a:spcPts val="600"/>
              </a:spcAft>
            </a:pPr>
            <a:r>
              <a:rPr lang="en-AU" sz="1200" dirty="0">
                <a:ea typeface="Arial" panose="020B0604020202020204" pitchFamily="34" charset="0"/>
                <a:cs typeface="Arial" panose="020B0604020202020204" pitchFamily="34" charset="0"/>
              </a:rPr>
              <a:t>Wiliam D (2014)  </a:t>
            </a:r>
            <a:r>
              <a:rPr lang="en-AU" sz="1200" dirty="0">
                <a:ea typeface="Arial" panose="020B0604020202020204" pitchFamily="34" charset="0"/>
                <a:cs typeface="Arial" panose="020B0604020202020204" pitchFamily="34" charset="0"/>
                <a:hlinkClick r:id="rId12"/>
              </a:rPr>
              <a:t>The right questions, the right way</a:t>
            </a:r>
            <a:r>
              <a:rPr lang="en-AU" sz="1200" dirty="0">
                <a:ea typeface="Arial" panose="020B0604020202020204" pitchFamily="34" charset="0"/>
                <a:cs typeface="Arial" panose="020B0604020202020204" pitchFamily="34" charset="0"/>
              </a:rPr>
              <a:t>, </a:t>
            </a:r>
            <a:r>
              <a:rPr lang="en-AU" sz="1200" i="1" dirty="0">
                <a:ea typeface="Arial" panose="020B0604020202020204" pitchFamily="34" charset="0"/>
                <a:cs typeface="Arial" panose="020B0604020202020204" pitchFamily="34" charset="0"/>
              </a:rPr>
              <a:t>Educational Leadership</a:t>
            </a:r>
            <a:r>
              <a:rPr lang="en-AU" sz="1200" dirty="0">
                <a:ea typeface="Arial" panose="020B0604020202020204" pitchFamily="34" charset="0"/>
                <a:cs typeface="Arial" panose="020B0604020202020204" pitchFamily="34" charset="0"/>
              </a:rPr>
              <a:t>, 71(6):16–19.  </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46</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cs typeface="Arial" panose="020B0604020202020204" pitchFamily="34" charset="0"/>
              </a:rPr>
              <a:t>Copyright</a:t>
            </a:r>
          </a:p>
        </p:txBody>
      </p:sp>
      <p:sp>
        <p:nvSpPr>
          <p:cNvPr id="6" name="Text Placeholder 6">
            <a:extLst>
              <a:ext uri="{FF2B5EF4-FFF2-40B4-BE49-F238E27FC236}">
                <a16:creationId xmlns:a16="http://schemas.microsoft.com/office/drawing/2014/main" id="{E0476E54-9919-8496-F6F8-2FE14D03117F}"/>
              </a:ext>
            </a:extLst>
          </p:cNvPr>
          <p:cNvSpPr>
            <a:spLocks noGrp="1"/>
          </p:cNvSpPr>
          <p:nvPr>
            <p:ph type="body" sz="quarter" idx="18"/>
          </p:nvPr>
        </p:nvSpPr>
        <p:spPr>
          <a:xfrm>
            <a:off x="360000" y="981264"/>
            <a:ext cx="10080000" cy="310015"/>
          </a:xfrm>
        </p:spPr>
        <p:txBody>
          <a:bodyPr/>
          <a:lstStyle/>
          <a:p>
            <a:r>
              <a:rPr lang="en-AU" u="sng" dirty="0">
                <a:hlinkClick r:id="rId2">
                  <a:extLst>
                    <a:ext uri="{A12FA001-AC4F-418D-AE19-62706E023703}">
                      <ahyp:hlinkClr xmlns:ahyp="http://schemas.microsoft.com/office/drawing/2018/hyperlinkcolor" val="tx"/>
                    </a:ext>
                  </a:extLst>
                </a:hlinkClick>
              </a:rPr>
              <a:t>© State of New South Wales (Department of Education), 202</a:t>
            </a:r>
            <a:r>
              <a:rPr lang="en-AU" u="sng" dirty="0"/>
              <a:t>4</a:t>
            </a:r>
          </a:p>
        </p:txBody>
      </p:sp>
      <p:sp>
        <p:nvSpPr>
          <p:cNvPr id="9" name="TextBox 8">
            <a:extLst>
              <a:ext uri="{FF2B5EF4-FFF2-40B4-BE49-F238E27FC236}">
                <a16:creationId xmlns:a16="http://schemas.microsoft.com/office/drawing/2014/main" id="{3DDF1A02-468A-4BF2-0768-3055F0BB9247}"/>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rPr>
              <a:t>The copyright material published in this resource is subject to the Copyright Act 1968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rPr>
              <a:t>Attribution should be given to © State of New South Wales (Department of Education), 2024.</a:t>
            </a:r>
          </a:p>
          <a:p>
            <a:pPr algn="l">
              <a:lnSpc>
                <a:spcPct val="150000"/>
              </a:lnSpc>
            </a:pPr>
            <a:r>
              <a:rPr lang="en-AU" sz="1200" dirty="0">
                <a:solidFill>
                  <a:schemeClr val="bg1"/>
                </a:solidFill>
                <a:latin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rPr>
              <a:t>Material owned by a third-party that has been reproduced with permission. You will need to obtain permission from the third-party to reuse its material. </a:t>
            </a:r>
          </a:p>
          <a:p>
            <a:pPr algn="l">
              <a:lnSpc>
                <a:spcPct val="150000"/>
              </a:lnSpc>
              <a:spcBef>
                <a:spcPts val="1200"/>
              </a:spcBef>
              <a:spcAft>
                <a:spcPts val="600"/>
              </a:spcAft>
            </a:pPr>
            <a:r>
              <a:rPr lang="en-AU" sz="1200" dirty="0">
                <a:solidFill>
                  <a:schemeClr val="bg1"/>
                </a:solidFill>
                <a:latin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47</a:t>
            </a:fld>
            <a:endParaRPr lang="en-AU" dirty="0"/>
          </a:p>
        </p:txBody>
      </p:sp>
    </p:spTree>
    <p:extLst>
      <p:ext uri="{BB962C8B-B14F-4D97-AF65-F5344CB8AC3E}">
        <p14:creationId xmlns:p14="http://schemas.microsoft.com/office/powerpoint/2010/main" val="98755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Definitions of essential terminology (1) </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dirty="0">
                <a:cs typeface="Arial" panose="020B0604020202020204" pitchFamily="34" charset="0"/>
              </a:rPr>
              <a:t>Noun</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pPr>
              <a:spcAft>
                <a:spcPts val="600"/>
              </a:spcAft>
            </a:pPr>
            <a:r>
              <a:rPr lang="en-AU" b="1" dirty="0">
                <a:latin typeface="Arial" panose="020B0604020202020204" pitchFamily="34" charset="0"/>
                <a:cs typeface="Arial" panose="020B0604020202020204" pitchFamily="34" charset="0"/>
              </a:rPr>
              <a:t>Noun</a:t>
            </a:r>
            <a:r>
              <a:rPr lang="en-AU" dirty="0">
                <a:cs typeface="Arial" panose="020B0604020202020204" pitchFamily="34" charset="0"/>
              </a:rPr>
              <a:t> – a noun is a word used to represent people, places, ideas and things. Nouns may be common (for example, 'teacher' or classroom', proper (such as, 'Mr Smith' or 'Sydney', collective (for example, 'herd' or 'team') or abstract (such as 'sadness' or 'joy').</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58112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Definitions of essential terminology (2) </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dirty="0">
                <a:cs typeface="Arial" panose="020B0604020202020204" pitchFamily="34" charset="0"/>
              </a:rPr>
              <a:t>Noun group</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pPr>
              <a:spcAft>
                <a:spcPts val="600"/>
              </a:spcAft>
            </a:pPr>
            <a:r>
              <a:rPr lang="en-AU" b="1" dirty="0">
                <a:latin typeface="Arial" panose="020B0604020202020204" pitchFamily="34" charset="0"/>
                <a:cs typeface="Arial" panose="020B0604020202020204" pitchFamily="34" charset="0"/>
              </a:rPr>
              <a:t>Noun group </a:t>
            </a:r>
            <a:r>
              <a:rPr lang="en-AU" dirty="0">
                <a:cs typeface="Arial" panose="020B0604020202020204" pitchFamily="34" charset="0"/>
              </a:rPr>
              <a:t>– a noun group is a group of words relating to, or building on, a noun. </a:t>
            </a:r>
            <a:r>
              <a:rPr lang="en-US" dirty="0">
                <a:cs typeface="Arial" panose="020B0604020202020204" pitchFamily="34" charset="0"/>
              </a:rPr>
              <a:t>Noun groups usually begin with an article (the, a or an) or determiner (this, that, these, those, my, your, his, her, their, its or our) and may have more than one adjective. They may also include adjectival phrases or adjectival clauses to add further description, explanation or detail. 'The green tree' is a noun group, since 'tree' is a noun', 'green' is an adjective and 'the' is an article.</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04740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Definitions of essential terminology (3) </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dirty="0">
                <a:cs typeface="Arial" panose="020B0604020202020204" pitchFamily="34" charset="0"/>
              </a:rPr>
              <a:t>Appositive</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pPr>
              <a:spcAft>
                <a:spcPts val="600"/>
              </a:spcAft>
            </a:pPr>
            <a:r>
              <a:rPr lang="en-AU" b="1" dirty="0">
                <a:latin typeface="Arial" panose="020B0604020202020204" pitchFamily="34" charset="0"/>
                <a:cs typeface="Arial" panose="020B0604020202020204" pitchFamily="34" charset="0"/>
              </a:rPr>
              <a:t>Appositive</a:t>
            </a:r>
            <a:r>
              <a:rPr lang="en-AU" dirty="0">
                <a:cs typeface="Arial" panose="020B0604020202020204" pitchFamily="34" charset="0"/>
              </a:rPr>
              <a:t> – an appositive is a noun or pronoun that is positioned beside another noun or pronoun to explain or identify it. An appositive often includes modifiers. For example, in the sentence 'My dog, a mischievous golden retriever, loves to play fetch', ' a mischievous golden retriever ' is an appositive as it provides more information about the dog. When the appositive is removed from the sentence, it still makes sense – ‘my dog loves to play fetch’.</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45745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419F-284D-EA02-FA1B-C1AED9CF15EC}"/>
              </a:ext>
            </a:extLst>
          </p:cNvPr>
          <p:cNvSpPr>
            <a:spLocks noGrp="1"/>
          </p:cNvSpPr>
          <p:nvPr>
            <p:ph type="title"/>
          </p:nvPr>
        </p:nvSpPr>
        <p:spPr/>
        <p:txBody>
          <a:bodyPr/>
          <a:lstStyle/>
          <a:p>
            <a:r>
              <a:rPr lang="en-AU" dirty="0">
                <a:cs typeface="Arial" panose="020B0604020202020204" pitchFamily="34" charset="0"/>
              </a:rPr>
              <a:t>Definitions of essential terminology (4) </a:t>
            </a:r>
          </a:p>
        </p:txBody>
      </p:sp>
      <p:sp>
        <p:nvSpPr>
          <p:cNvPr id="5" name="Text Placeholder 4">
            <a:extLst>
              <a:ext uri="{FF2B5EF4-FFF2-40B4-BE49-F238E27FC236}">
                <a16:creationId xmlns:a16="http://schemas.microsoft.com/office/drawing/2014/main" id="{F83E057F-118C-B0C4-DB4A-5DB6B9F18538}"/>
              </a:ext>
            </a:extLst>
          </p:cNvPr>
          <p:cNvSpPr>
            <a:spLocks noGrp="1"/>
          </p:cNvSpPr>
          <p:nvPr>
            <p:ph type="body" sz="quarter" idx="18"/>
          </p:nvPr>
        </p:nvSpPr>
        <p:spPr/>
        <p:txBody>
          <a:bodyPr/>
          <a:lstStyle/>
          <a:p>
            <a:r>
              <a:rPr lang="en-AU" dirty="0">
                <a:cs typeface="Arial" panose="020B0604020202020204" pitchFamily="34" charset="0"/>
              </a:rPr>
              <a:t>Lexical density</a:t>
            </a:r>
          </a:p>
        </p:txBody>
      </p:sp>
      <p:sp>
        <p:nvSpPr>
          <p:cNvPr id="3" name="Content Placeholder 2">
            <a:extLst>
              <a:ext uri="{FF2B5EF4-FFF2-40B4-BE49-F238E27FC236}">
                <a16:creationId xmlns:a16="http://schemas.microsoft.com/office/drawing/2014/main" id="{6640973C-69A3-6566-F882-3FB6BECAF312}"/>
              </a:ext>
            </a:extLst>
          </p:cNvPr>
          <p:cNvSpPr>
            <a:spLocks noGrp="1"/>
          </p:cNvSpPr>
          <p:nvPr>
            <p:ph idx="1"/>
          </p:nvPr>
        </p:nvSpPr>
        <p:spPr/>
        <p:txBody>
          <a:bodyPr/>
          <a:lstStyle/>
          <a:p>
            <a:pPr>
              <a:spcAft>
                <a:spcPts val="600"/>
              </a:spcAft>
            </a:pPr>
            <a:r>
              <a:rPr lang="en-US" b="1" dirty="0">
                <a:latin typeface="Arial" panose="020B0604020202020204" pitchFamily="34" charset="0"/>
                <a:cs typeface="Arial" panose="020B0604020202020204" pitchFamily="34" charset="0"/>
              </a:rPr>
              <a:t>Lexical density </a:t>
            </a:r>
            <a:r>
              <a:rPr lang="en-US" dirty="0">
                <a:cs typeface="Arial" panose="020B0604020202020204" pitchFamily="34" charset="0"/>
              </a:rPr>
              <a:t>– lexical density refers to the number of words used in a text that are directly related to the content. These lexical words or content words give the text its meaning and provide further information using nouns, adjectives, verbs and adverbs. </a:t>
            </a:r>
          </a:p>
          <a:p>
            <a:pPr>
              <a:spcAft>
                <a:spcPts val="600"/>
              </a:spcAft>
            </a:pPr>
            <a:r>
              <a:rPr lang="en-US" dirty="0">
                <a:cs typeface="Arial" panose="020B0604020202020204" pitchFamily="34" charset="0"/>
              </a:rPr>
              <a:t>Other parts of speech such as articles, prepositions, conjunctions and auxiliary verbs often give little information about a text and are considered ‘non-lexical’. Using too many non-lexical words can impact the readability and clarity of a text, meaning it is often less academic or informative.</a:t>
            </a:r>
          </a:p>
        </p:txBody>
      </p:sp>
      <p:sp>
        <p:nvSpPr>
          <p:cNvPr id="4" name="Slide Number Placeholder 3">
            <a:extLst>
              <a:ext uri="{FF2B5EF4-FFF2-40B4-BE49-F238E27FC236}">
                <a16:creationId xmlns:a16="http://schemas.microsoft.com/office/drawing/2014/main" id="{746367E7-AEF6-D7FD-4814-57E9A05E18B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51557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419F-284D-EA02-FA1B-C1AED9CF15EC}"/>
              </a:ext>
            </a:extLst>
          </p:cNvPr>
          <p:cNvSpPr>
            <a:spLocks noGrp="1"/>
          </p:cNvSpPr>
          <p:nvPr>
            <p:ph type="title"/>
          </p:nvPr>
        </p:nvSpPr>
        <p:spPr/>
        <p:txBody>
          <a:bodyPr/>
          <a:lstStyle/>
          <a:p>
            <a:r>
              <a:rPr lang="en-AU" dirty="0">
                <a:cs typeface="Arial" panose="020B0604020202020204" pitchFamily="34" charset="0"/>
              </a:rPr>
              <a:t>Example of low lexical density</a:t>
            </a:r>
          </a:p>
        </p:txBody>
      </p:sp>
      <p:sp>
        <p:nvSpPr>
          <p:cNvPr id="3" name="Content Placeholder 2">
            <a:extLst>
              <a:ext uri="{FF2B5EF4-FFF2-40B4-BE49-F238E27FC236}">
                <a16:creationId xmlns:a16="http://schemas.microsoft.com/office/drawing/2014/main" id="{6640973C-69A3-6566-F882-3FB6BECAF312}"/>
              </a:ext>
            </a:extLst>
          </p:cNvPr>
          <p:cNvSpPr>
            <a:spLocks noGrp="1"/>
          </p:cNvSpPr>
          <p:nvPr>
            <p:ph idx="1"/>
          </p:nvPr>
        </p:nvSpPr>
        <p:spPr>
          <a:xfrm>
            <a:off x="360000" y="1620000"/>
            <a:ext cx="11369156" cy="4536000"/>
          </a:xfrm>
        </p:spPr>
        <p:txBody>
          <a:bodyPr/>
          <a:lstStyle/>
          <a:p>
            <a:pPr>
              <a:spcAft>
                <a:spcPts val="600"/>
              </a:spcAft>
            </a:pPr>
            <a:r>
              <a:rPr lang="en-US" b="1" dirty="0">
                <a:latin typeface="Arial" panose="020B0604020202020204" pitchFamily="34" charset="0"/>
                <a:cs typeface="Arial" panose="020B0604020202020204" pitchFamily="34" charset="0"/>
              </a:rPr>
              <a:t>Low lexical density </a:t>
            </a:r>
            <a:r>
              <a:rPr lang="en-US" dirty="0">
                <a:cs typeface="Arial" panose="020B0604020202020204" pitchFamily="34" charset="0"/>
              </a:rPr>
              <a:t>– </a:t>
            </a:r>
            <a:r>
              <a:rPr lang="en-US" b="1" dirty="0">
                <a:latin typeface="Arial" panose="020B0604020202020204" pitchFamily="34" charset="0"/>
                <a:cs typeface="Arial" panose="020B0604020202020204" pitchFamily="34" charset="0"/>
              </a:rPr>
              <a:t>In the </a:t>
            </a:r>
            <a:r>
              <a:rPr lang="en-US" dirty="0">
                <a:cs typeface="Arial" panose="020B0604020202020204" pitchFamily="34" charset="0"/>
              </a:rPr>
              <a:t>world </a:t>
            </a:r>
            <a:r>
              <a:rPr lang="en-US" b="1" dirty="0">
                <a:latin typeface="Arial" panose="020B0604020202020204" pitchFamily="34" charset="0"/>
                <a:cs typeface="Arial" panose="020B0604020202020204" pitchFamily="34" charset="0"/>
              </a:rPr>
              <a:t>of</a:t>
            </a:r>
            <a:r>
              <a:rPr lang="en-US" b="1" dirty="0">
                <a:cs typeface="Arial" panose="020B0604020202020204" pitchFamily="34" charset="0"/>
              </a:rPr>
              <a:t> </a:t>
            </a:r>
            <a:r>
              <a:rPr lang="en-US" dirty="0">
                <a:cs typeface="Arial" panose="020B0604020202020204" pitchFamily="34" charset="0"/>
              </a:rPr>
              <a:t>Romantic poetry,</a:t>
            </a:r>
            <a:r>
              <a:rPr lang="en-US" b="1" dirty="0">
                <a:cs typeface="Arial" panose="020B0604020202020204" pitchFamily="34" charset="0"/>
              </a:rPr>
              <a:t> </a:t>
            </a:r>
            <a:r>
              <a:rPr lang="en-US" b="1" dirty="0">
                <a:latin typeface="Arial" panose="020B0604020202020204" pitchFamily="34" charset="0"/>
                <a:cs typeface="Arial" panose="020B0604020202020204" pitchFamily="34" charset="0"/>
              </a:rPr>
              <a:t>the</a:t>
            </a:r>
            <a:r>
              <a:rPr lang="en-US" b="1" dirty="0">
                <a:cs typeface="Arial" panose="020B0604020202020204" pitchFamily="34" charset="0"/>
              </a:rPr>
              <a:t> </a:t>
            </a:r>
            <a:r>
              <a:rPr lang="en-US" dirty="0">
                <a:cs typeface="Arial" panose="020B0604020202020204" pitchFamily="34" charset="0"/>
              </a:rPr>
              <a:t>great poets </a:t>
            </a:r>
            <a:r>
              <a:rPr lang="en-US" b="1" dirty="0">
                <a:latin typeface="Arial" panose="020B0604020202020204" pitchFamily="34" charset="0"/>
                <a:cs typeface="Arial" panose="020B0604020202020204" pitchFamily="34" charset="0"/>
              </a:rPr>
              <a:t>of the </a:t>
            </a:r>
            <a:r>
              <a:rPr lang="en-US" dirty="0">
                <a:cs typeface="Arial" panose="020B0604020202020204" pitchFamily="34" charset="0"/>
              </a:rPr>
              <a:t>time </a:t>
            </a:r>
            <a:r>
              <a:rPr lang="en-US" b="1" dirty="0">
                <a:latin typeface="Arial" panose="020B0604020202020204" pitchFamily="34" charset="0"/>
                <a:cs typeface="Arial" panose="020B0604020202020204" pitchFamily="34" charset="0"/>
              </a:rPr>
              <a:t>were</a:t>
            </a:r>
            <a:r>
              <a:rPr lang="en-US" b="1" dirty="0">
                <a:cs typeface="Arial" panose="020B0604020202020204" pitchFamily="34" charset="0"/>
              </a:rPr>
              <a:t> </a:t>
            </a:r>
            <a:r>
              <a:rPr lang="en-US" dirty="0">
                <a:cs typeface="Arial" panose="020B0604020202020204" pitchFamily="34" charset="0"/>
              </a:rPr>
              <a:t>concerned </a:t>
            </a:r>
            <a:r>
              <a:rPr lang="en-US" b="1" dirty="0">
                <a:latin typeface="Arial" panose="020B0604020202020204" pitchFamily="34" charset="0"/>
                <a:cs typeface="Arial" panose="020B0604020202020204" pitchFamily="34" charset="0"/>
              </a:rPr>
              <a:t>with the </a:t>
            </a:r>
            <a:r>
              <a:rPr lang="en-US" dirty="0">
                <a:cs typeface="Arial" panose="020B0604020202020204" pitchFamily="34" charset="0"/>
              </a:rPr>
              <a:t>emotions </a:t>
            </a:r>
            <a:r>
              <a:rPr lang="en-US" b="1" dirty="0">
                <a:latin typeface="Arial" panose="020B0604020202020204" pitchFamily="34" charset="0"/>
                <a:cs typeface="Arial" panose="020B0604020202020204" pitchFamily="34" charset="0"/>
              </a:rPr>
              <a:t>of</a:t>
            </a:r>
            <a:r>
              <a:rPr lang="en-US" b="1" dirty="0">
                <a:cs typeface="Arial" panose="020B0604020202020204" pitchFamily="34" charset="0"/>
              </a:rPr>
              <a:t> </a:t>
            </a:r>
            <a:r>
              <a:rPr lang="en-US" dirty="0">
                <a:cs typeface="Arial" panose="020B0604020202020204" pitchFamily="34" charset="0"/>
              </a:rPr>
              <a:t>love, passion </a:t>
            </a:r>
            <a:r>
              <a:rPr lang="en-US" b="1" dirty="0">
                <a:latin typeface="Arial" panose="020B0604020202020204" pitchFamily="34" charset="0"/>
                <a:cs typeface="Arial" panose="020B0604020202020204" pitchFamily="34" charset="0"/>
              </a:rPr>
              <a:t>and</a:t>
            </a:r>
            <a:r>
              <a:rPr lang="en-US" dirty="0">
                <a:cs typeface="Arial" panose="020B0604020202020204" pitchFamily="34" charset="0"/>
              </a:rPr>
              <a:t> longing. </a:t>
            </a:r>
            <a:r>
              <a:rPr lang="en-US" b="1" dirty="0">
                <a:latin typeface="Arial" panose="020B0604020202020204" pitchFamily="34" charset="0"/>
                <a:cs typeface="Arial" panose="020B0604020202020204" pitchFamily="34" charset="0"/>
              </a:rPr>
              <a:t>Through the </a:t>
            </a:r>
            <a:r>
              <a:rPr lang="en-US" dirty="0">
                <a:cs typeface="Arial" panose="020B0604020202020204" pitchFamily="34" charset="0"/>
              </a:rPr>
              <a:t>use </a:t>
            </a:r>
            <a:r>
              <a:rPr lang="en-US" b="1" dirty="0">
                <a:latin typeface="Arial" panose="020B0604020202020204" pitchFamily="34" charset="0"/>
                <a:cs typeface="Arial" panose="020B0604020202020204" pitchFamily="34" charset="0"/>
              </a:rPr>
              <a:t>of</a:t>
            </a:r>
            <a:r>
              <a:rPr lang="en-US" b="1" dirty="0">
                <a:cs typeface="Arial" panose="020B0604020202020204" pitchFamily="34" charset="0"/>
              </a:rPr>
              <a:t> </a:t>
            </a:r>
            <a:r>
              <a:rPr lang="en-US" dirty="0">
                <a:cs typeface="Arial" panose="020B0604020202020204" pitchFamily="34" charset="0"/>
              </a:rPr>
              <a:t>intricate poetic language, </a:t>
            </a:r>
            <a:r>
              <a:rPr lang="en-US" b="1" dirty="0">
                <a:latin typeface="Arial" panose="020B0604020202020204" pitchFamily="34" charset="0"/>
                <a:cs typeface="Arial" panose="020B0604020202020204" pitchFamily="34" charset="0"/>
              </a:rPr>
              <a:t>the</a:t>
            </a:r>
            <a:r>
              <a:rPr lang="en-US" dirty="0">
                <a:cs typeface="Arial" panose="020B0604020202020204" pitchFamily="34" charset="0"/>
              </a:rPr>
              <a:t> poets </a:t>
            </a:r>
            <a:r>
              <a:rPr lang="en-US" b="1" dirty="0">
                <a:latin typeface="Arial" panose="020B0604020202020204" pitchFamily="34" charset="0"/>
                <a:cs typeface="Arial" panose="020B0604020202020204" pitchFamily="34" charset="0"/>
              </a:rPr>
              <a:t>of this </a:t>
            </a:r>
            <a:r>
              <a:rPr lang="en-US" dirty="0">
                <a:cs typeface="Arial" panose="020B0604020202020204" pitchFamily="34" charset="0"/>
              </a:rPr>
              <a:t>movement conveyed heartfelt sentiments </a:t>
            </a:r>
            <a:r>
              <a:rPr lang="en-US" b="1" dirty="0">
                <a:cs typeface="Arial" panose="020B0604020202020204" pitchFamily="34" charset="0"/>
              </a:rPr>
              <a:t>and</a:t>
            </a:r>
            <a:r>
              <a:rPr lang="en-US" dirty="0">
                <a:cs typeface="Arial" panose="020B0604020202020204" pitchFamily="34" charset="0"/>
              </a:rPr>
              <a:t> aspirations, </a:t>
            </a:r>
            <a:r>
              <a:rPr lang="en-US" b="1" dirty="0">
                <a:latin typeface="Arial" panose="020B0604020202020204" pitchFamily="34" charset="0"/>
                <a:cs typeface="Arial" panose="020B0604020202020204" pitchFamily="34" charset="0"/>
              </a:rPr>
              <a:t>as well as </a:t>
            </a:r>
            <a:r>
              <a:rPr lang="en-US" dirty="0">
                <a:cs typeface="Arial" panose="020B0604020202020204" pitchFamily="34" charset="0"/>
              </a:rPr>
              <a:t>exploring </a:t>
            </a:r>
            <a:r>
              <a:rPr lang="en-US" b="1" dirty="0">
                <a:latin typeface="Arial" panose="020B0604020202020204" pitchFamily="34" charset="0"/>
                <a:cs typeface="Arial" panose="020B0604020202020204" pitchFamily="34" charset="0"/>
              </a:rPr>
              <a:t>the</a:t>
            </a:r>
            <a:r>
              <a:rPr lang="en-US" dirty="0">
                <a:cs typeface="Arial" panose="020B0604020202020204" pitchFamily="34" charset="0"/>
              </a:rPr>
              <a:t> boundless realms </a:t>
            </a:r>
            <a:r>
              <a:rPr lang="en-US" b="1" dirty="0">
                <a:latin typeface="Arial" panose="020B0604020202020204" pitchFamily="34" charset="0"/>
                <a:cs typeface="Arial" panose="020B0604020202020204" pitchFamily="34" charset="0"/>
              </a:rPr>
              <a:t>of their </a:t>
            </a:r>
            <a:r>
              <a:rPr lang="en-US" dirty="0">
                <a:cs typeface="Arial" panose="020B0604020202020204" pitchFamily="34" charset="0"/>
              </a:rPr>
              <a:t>imagination. </a:t>
            </a:r>
          </a:p>
          <a:p>
            <a:pPr>
              <a:spcAft>
                <a:spcPts val="600"/>
              </a:spcAft>
            </a:pPr>
            <a:r>
              <a:rPr lang="en-US" dirty="0">
                <a:cs typeface="Arial" panose="020B0604020202020204" pitchFamily="34" charset="0"/>
              </a:rPr>
              <a:t>In this sentence, non-lexical words and phrases (in bold) detract from what is being said. There are 24 non-lexical words and only 23 lexical words. The overuse of non-lexical words in this text make it wordy and confusing. </a:t>
            </a:r>
          </a:p>
        </p:txBody>
      </p:sp>
      <p:sp>
        <p:nvSpPr>
          <p:cNvPr id="4" name="Slide Number Placeholder 3">
            <a:extLst>
              <a:ext uri="{FF2B5EF4-FFF2-40B4-BE49-F238E27FC236}">
                <a16:creationId xmlns:a16="http://schemas.microsoft.com/office/drawing/2014/main" id="{746367E7-AEF6-D7FD-4814-57E9A05E18B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413040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11129</Words>
  <Application>Microsoft Office PowerPoint</Application>
  <PresentationFormat>Widescreen</PresentationFormat>
  <Paragraphs>541</Paragraphs>
  <Slides>47</Slides>
  <Notes>46</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Aptos</vt:lpstr>
      <vt:lpstr>Public Sans Light</vt:lpstr>
      <vt:lpstr>Public Sans</vt:lpstr>
      <vt:lpstr>Times New Roman</vt:lpstr>
      <vt:lpstr>Arial</vt:lpstr>
      <vt:lpstr>Calibri</vt:lpstr>
      <vt:lpstr>NSWG Corporate</vt:lpstr>
      <vt:lpstr>Year 10, Term 2 – Reshaping the world</vt:lpstr>
      <vt:lpstr>Sharing learning intentions and success criteria</vt:lpstr>
      <vt:lpstr>Learning intentions and success criteria (1)</vt:lpstr>
      <vt:lpstr>Connecting learning (1) </vt:lpstr>
      <vt:lpstr>Definitions of essential terminology (1) </vt:lpstr>
      <vt:lpstr>Definitions of essential terminology (2) </vt:lpstr>
      <vt:lpstr>Definitions of essential terminology (3) </vt:lpstr>
      <vt:lpstr>Definitions of essential terminology (4) </vt:lpstr>
      <vt:lpstr>Example of low lexical density</vt:lpstr>
      <vt:lpstr>Example of high lexical density</vt:lpstr>
      <vt:lpstr>Moving from low lexical density </vt:lpstr>
      <vt:lpstr>Checking for understanding (1)  </vt:lpstr>
      <vt:lpstr>Checking for understanding</vt:lpstr>
      <vt:lpstr>Checking for understanding – answers </vt:lpstr>
      <vt:lpstr>Connecting learning (2) </vt:lpstr>
      <vt:lpstr>Identifying appositives – Wordsworth</vt:lpstr>
      <vt:lpstr>Identifying appositives – Blake</vt:lpstr>
      <vt:lpstr>Identifying appositives – Blake – answers </vt:lpstr>
      <vt:lpstr>Identifying noun groups in paragraphs (1)</vt:lpstr>
      <vt:lpstr>Identifying noun groups in paragraphs – answers</vt:lpstr>
      <vt:lpstr>Identifying noun groups in paragraphs (2)</vt:lpstr>
      <vt:lpstr>Identifying noun groups in paragraphs – answers </vt:lpstr>
      <vt:lpstr>Checking for understanding (2)  </vt:lpstr>
      <vt:lpstr>Identifying noun groups in a paragraph (3)</vt:lpstr>
      <vt:lpstr>Identifying noun groups in a paragraph – answers </vt:lpstr>
      <vt:lpstr>Identifying noun groups in a paragraph (4)</vt:lpstr>
      <vt:lpstr>Gradual release of responsibility</vt:lpstr>
      <vt:lpstr>Using noun groups to develop academic writing</vt:lpstr>
      <vt:lpstr>Modelled example (1)</vt:lpstr>
      <vt:lpstr>Guided practice (1)</vt:lpstr>
      <vt:lpstr>Independent practice (1)</vt:lpstr>
      <vt:lpstr>Modelled example (2)</vt:lpstr>
      <vt:lpstr>Guided practice (2)</vt:lpstr>
      <vt:lpstr>Guided practice (3)</vt:lpstr>
      <vt:lpstr>Independent practice (2)</vt:lpstr>
      <vt:lpstr>Crafting elaborated noun groups</vt:lpstr>
      <vt:lpstr>Connecting learning (3) </vt:lpstr>
      <vt:lpstr>Subject-verb agreement (1) </vt:lpstr>
      <vt:lpstr>Subject-verb agreement (2) </vt:lpstr>
      <vt:lpstr>Subject-verb agreement (3) </vt:lpstr>
      <vt:lpstr>Subject-verb agreement (4)</vt:lpstr>
      <vt:lpstr>Subject-verb agreement – answers </vt:lpstr>
      <vt:lpstr>Subject-verb agreement (5)</vt:lpstr>
      <vt:lpstr>Returning to the learning intentions and success criteria</vt:lpstr>
      <vt:lpstr>Learning intentions and success criteria (2)</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noun groups to develop academic writing – Phase 4, resource 1a</dc:title>
  <dc:subject/>
  <dc:creator>NSW Department of Education</dc:creator>
  <cp:keywords>stage 5, year 10, english, resource</cp:keywords>
  <dc:description/>
  <dcterms:created xsi:type="dcterms:W3CDTF">2024-08-01T23:04:42Z</dcterms:created>
  <dcterms:modified xsi:type="dcterms:W3CDTF">2024-08-01T23:05:32Z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2024-08-01T23:04:54Z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b6e834ed-1ed3-40c3-b03a-745431dc56c4</vt:lpwstr>
  </property>
  <property fmtid="{D5CDD505-2E9C-101B-9397-08002B2CF9AE}" pid="8" name="MSIP_Label_b603dfd7-d93a-4381-a340-2995d8282205_ContentBits">
    <vt:lpwstr>0</vt:lpwstr>
  </property>
</Properties>
</file>