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4"/>
  </p:notesMasterIdLst>
  <p:handoutMasterIdLst>
    <p:handoutMasterId r:id="rId25"/>
  </p:handoutMasterIdLst>
  <p:sldIdLst>
    <p:sldId id="269" r:id="rId2"/>
    <p:sldId id="271" r:id="rId3"/>
    <p:sldId id="26339" r:id="rId4"/>
    <p:sldId id="412" r:id="rId5"/>
    <p:sldId id="370" r:id="rId6"/>
    <p:sldId id="418" r:id="rId7"/>
    <p:sldId id="366" r:id="rId8"/>
    <p:sldId id="421" r:id="rId9"/>
    <p:sldId id="26337" r:id="rId10"/>
    <p:sldId id="422" r:id="rId11"/>
    <p:sldId id="371" r:id="rId12"/>
    <p:sldId id="423" r:id="rId13"/>
    <p:sldId id="388" r:id="rId14"/>
    <p:sldId id="424" r:id="rId15"/>
    <p:sldId id="425" r:id="rId16"/>
    <p:sldId id="26338" r:id="rId17"/>
    <p:sldId id="426" r:id="rId18"/>
    <p:sldId id="427" r:id="rId19"/>
    <p:sldId id="374" r:id="rId20"/>
    <p:sldId id="26340" r:id="rId21"/>
    <p:sldId id="360" r:id="rId22"/>
    <p:sldId id="361" r:id="rId23"/>
  </p:sldIdLst>
  <p:sldSz cx="12192000" cy="6858000"/>
  <p:notesSz cx="6858000" cy="9144000"/>
  <p:embeddedFontLst>
    <p:embeddedFont>
      <p:font typeface="Public Sans" panose="020B0604020202020204" charset="0"/>
      <p:regular r:id="rId26"/>
      <p:bold r:id="rId27"/>
      <p:italic r:id="rId28"/>
      <p:boldItalic r:id="rId29"/>
    </p:embeddedFont>
    <p:embeddedFont>
      <p:font typeface="Public Sans Light" panose="020B0604020202020204" charset="0"/>
      <p:regular r:id="rId30"/>
      <p: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0B0CED-6C97-40AD-9B95-D16330CF0DF4}" v="15" dt="2024-08-01T23:09:06.68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75" autoAdjust="0"/>
    <p:restoredTop sz="96336" autoAdjust="0"/>
  </p:normalViewPr>
  <p:slideViewPr>
    <p:cSldViewPr snapToGrid="0">
      <p:cViewPr varScale="1">
        <p:scale>
          <a:sx n="85" d="100"/>
          <a:sy n="85" d="100"/>
        </p:scale>
        <p:origin x="102" y="402"/>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15568"/>
    </p:cViewPr>
  </p:sorterViewPr>
  <p:notesViewPr>
    <p:cSldViewPr snapToGrid="0">
      <p:cViewPr>
        <p:scale>
          <a:sx n="1" d="2"/>
          <a:sy n="1" d="2"/>
        </p:scale>
        <p:origin x="4548" y="10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Arial" panose="020B0604020202020204" pitchFamily="34"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Arial" panose="020B0604020202020204" pitchFamily="34" charset="0"/>
              </a:rPr>
              <a:t>2/08/2024</a:t>
            </a:fld>
            <a:endParaRPr lang="en-AU" dirty="0">
              <a:latin typeface="Arial" panose="020B0604020202020204" pitchFamily="34"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Arial" panose="020B0604020202020204" pitchFamily="34"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Arial" panose="020B0604020202020204" pitchFamily="34" charset="0"/>
              </a:rPr>
              <a:t>‹#›</a:t>
            </a:fld>
            <a:endParaRPr lang="en-AU" dirty="0">
              <a:latin typeface="Arial" panose="020B0604020202020204" pitchFamily="34"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EC6F825C-382E-4C1A-82AB-BCE4AFD21ABE}" type="datetimeFigureOut">
              <a:rPr lang="en-AU" smtClean="0"/>
              <a:pPr/>
              <a:t>2/08/2024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panose="020B0604020202020204" pitchFamily="34" charset="0"/>
        <a:ea typeface="+mn-ea"/>
        <a:cs typeface="+mn-cs"/>
      </a:defRPr>
    </a:lvl1pPr>
    <a:lvl2pPr marL="609585" algn="l" defTabSz="1219170" rtl="0" eaLnBrk="1" latinLnBrk="0" hangingPunct="1">
      <a:defRPr sz="1600" b="0" i="0" kern="1200">
        <a:solidFill>
          <a:schemeClr val="tx1"/>
        </a:solidFill>
        <a:latin typeface="Arial" panose="020B0604020202020204" pitchFamily="34" charset="0"/>
        <a:ea typeface="+mn-ea"/>
        <a:cs typeface="+mn-cs"/>
      </a:defRPr>
    </a:lvl2pPr>
    <a:lvl3pPr marL="1219170" algn="l" defTabSz="1219170" rtl="0" eaLnBrk="1" latinLnBrk="0" hangingPunct="1">
      <a:defRPr sz="1600" b="0" i="0" kern="1200">
        <a:solidFill>
          <a:schemeClr val="tx1"/>
        </a:solidFill>
        <a:latin typeface="Arial" panose="020B0604020202020204" pitchFamily="34" charset="0"/>
        <a:ea typeface="+mn-ea"/>
        <a:cs typeface="+mn-cs"/>
      </a:defRPr>
    </a:lvl3pPr>
    <a:lvl4pPr marL="1828754" algn="l" defTabSz="1219170" rtl="0" eaLnBrk="1" latinLnBrk="0" hangingPunct="1">
      <a:defRPr sz="1600" b="0" i="0" kern="1200">
        <a:solidFill>
          <a:schemeClr val="tx1"/>
        </a:solidFill>
        <a:latin typeface="Arial" panose="020B0604020202020204" pitchFamily="34" charset="0"/>
        <a:ea typeface="+mn-ea"/>
        <a:cs typeface="+mn-cs"/>
      </a:defRPr>
    </a:lvl4pPr>
    <a:lvl5pPr marL="2438339" algn="l" defTabSz="1219170" rtl="0" eaLnBrk="1" latinLnBrk="0" hangingPunct="1">
      <a:defRPr sz="1600" b="0" i="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in this lesson, students will be explicitly taught to </a:t>
            </a:r>
            <a:r>
              <a:rPr lang="en-US" b="0" dirty="0" err="1"/>
              <a:t>summarise</a:t>
            </a:r>
            <a:r>
              <a:rPr lang="en-US" b="0" dirty="0"/>
              <a:t> information related to politics, freedom and revolution in the Romantic period. Explicit teaching is the best way to teach students new or complex concepts or skills such as this as it provides the necessary building blocks for guided and independent practice.</a:t>
            </a:r>
          </a:p>
          <a:p>
            <a:endParaRPr lang="en-US" b="0" dirty="0"/>
          </a:p>
          <a:p>
            <a:r>
              <a:rPr lang="en-US" b="0" dirty="0"/>
              <a:t>The following activities should be used with </a:t>
            </a:r>
            <a:r>
              <a:rPr lang="en-US" b="1" dirty="0"/>
              <a:t>Phase 4, activity 2 – exploring politics, freedom and revolution in the Romantic period jigsaw</a:t>
            </a:r>
            <a:r>
              <a:rPr lang="en-US" b="0" dirty="0"/>
              <a:t>, so that students develop the necessary knowledge and understanding of the context of Romanticism, while also developing the required skills to note-take and </a:t>
            </a:r>
            <a:r>
              <a:rPr lang="en-US" b="0" dirty="0" err="1"/>
              <a:t>summarise</a:t>
            </a:r>
            <a:r>
              <a:rPr lang="en-US" b="0" dirty="0"/>
              <a:t> extended texts later in the program.</a:t>
            </a:r>
          </a:p>
          <a:p>
            <a:endParaRPr lang="en-US" b="0" dirty="0"/>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251630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this slide models how students may </a:t>
            </a:r>
            <a:r>
              <a:rPr lang="en-US" b="0" dirty="0" err="1"/>
              <a:t>summarise</a:t>
            </a:r>
            <a:r>
              <a:rPr lang="en-US" b="0" dirty="0"/>
              <a:t> their highlighted words and phrases into simplified dot-point notes. Here, key points have been grouped using subtitles such as ‘Romantic poetry’ or ‘poets’ – with key ideas or poets listed after. Grouping ideas is not always a chronological process, and highlighted words or phrases from subsequent sentences or paragraphs may also be added here, such as ‘freedom’. Students should also be reminded that dot points do not have to be written as full or complete sentences. Although highlighted in the text, Female poets have been omitted from the summary, as it is already 20 words.</a:t>
            </a:r>
          </a:p>
          <a:p>
            <a:endParaRPr lang="en-US" b="0" dirty="0"/>
          </a:p>
          <a:p>
            <a:r>
              <a:rPr lang="en-US" b="0" dirty="0"/>
              <a:t>This model is included in the table – bullet point summary of exploring politics, freedom and revolution in the Romantic period in </a:t>
            </a:r>
            <a:r>
              <a:rPr lang="en-US" b="1" dirty="0"/>
              <a:t>Phase 4, activity 2 – exploring politics, freedom and revolution in the Romantic period jigsaw </a:t>
            </a:r>
            <a:r>
              <a:rPr lang="en-US" b="0" dirty="0"/>
              <a:t>in the resource booklet.</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930191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dirty="0">
                <a:effectLst/>
                <a:latin typeface="Arial" panose="020B0604020202020204" pitchFamily="34" charset="0"/>
                <a:ea typeface="Calibri" panose="020F0502020204030204" pitchFamily="34" charset="0"/>
              </a:rPr>
              <a:t>The teacher uses the gradual release of responsibility learning process to support students’ to independently identify key words and phrases from a text. Note, it may be necessary to move between the stages of gradual release of responsibility and return to modelled or guided practice if independent practice suggests that students require further support.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Arial" panose="020B0604020202020204" pitchFamily="34" charset="0"/>
                <a:ea typeface="Calibri" panose="020F050202020403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4266049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students will now be arranged into groups. Each group will be allocated a paragraph and must work together to summarise their paragraph into 3 to 5 bullet points using no more than 20 words, as we have previously modelled as a class.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Students should firstly read through the paragraph for meaning, before highlighting key words and phrases. Once they have identified key words and phrases, students should work together to construct their bullet point summary on their copy of </a:t>
            </a:r>
            <a:r>
              <a:rPr lang="en-US" b="0" dirty="0"/>
              <a:t>the table – bullet point summary of exploring politics, freedom and revolution in the Romantic period in </a:t>
            </a:r>
            <a:r>
              <a:rPr lang="en-US" b="1" dirty="0"/>
              <a:t>Phase 4, activity 2 – exploring politics, freedom and revolution in the Romantic period jigsaw</a:t>
            </a:r>
            <a:r>
              <a:rPr lang="en-US" b="0" dirty="0"/>
              <a: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solidFill>
                  <a:srgbClr val="333333"/>
                </a:solidFill>
                <a:effectLst/>
                <a:highlight>
                  <a:srgbClr val="FFFFFF"/>
                </a:highlight>
              </a:rPr>
              <a:t>Groups will be then be rearranged so that each member of the new group explored a different paragraph with their original group. Once groups are rearranged, students share their ‘expert’ knowledge with the group. Other students should highlight, take notes and </a:t>
            </a:r>
            <a:r>
              <a:rPr lang="en-US" dirty="0" err="1">
                <a:solidFill>
                  <a:srgbClr val="333333"/>
                </a:solidFill>
                <a:effectLst/>
                <a:highlight>
                  <a:srgbClr val="FFFFFF"/>
                </a:highlight>
              </a:rPr>
              <a:t>summarise</a:t>
            </a:r>
            <a:r>
              <a:rPr lang="en-US" dirty="0">
                <a:solidFill>
                  <a:srgbClr val="333333"/>
                </a:solidFill>
                <a:effectLst/>
                <a:highlight>
                  <a:srgbClr val="FFFFFF"/>
                </a:highlight>
              </a:rPr>
              <a:t> the other paragraphs on their table </a:t>
            </a:r>
            <a:r>
              <a:rPr lang="en-US" b="0" dirty="0"/>
              <a:t>– bullet point summary of exploring politics, freedom and revolution in the Romantic period in </a:t>
            </a:r>
            <a:r>
              <a:rPr lang="en-US" b="1" dirty="0"/>
              <a:t>Phase 4, activity 2 – exploring politics, freedom and revolution in the Romantic period jigsaw</a:t>
            </a:r>
            <a:r>
              <a:rPr lang="en-US" b="0" dirty="0"/>
              <a: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The paragraphs have been provided on the following slides. Where groups require additional support to identify key words and phrases, use the slides to support students to highlight key words and phrases together.</a:t>
            </a:r>
            <a:endParaRPr lang="en-US" dirty="0">
              <a:solidFill>
                <a:srgbClr val="333333"/>
              </a:solidFill>
              <a:effectLst/>
              <a:highlight>
                <a:srgbClr val="FFFFFF"/>
              </a:highligh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985467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has been provided to support </a:t>
            </a:r>
            <a:r>
              <a:rPr lang="en-AU" dirty="0">
                <a:solidFill>
                  <a:srgbClr val="333333"/>
                </a:solidFill>
                <a:effectLst/>
                <a:highlight>
                  <a:srgbClr val="FFFFFF"/>
                </a:highlight>
              </a:rPr>
              <a:t>students to highlight key words and phrases, as required. Students should firstly read the text for meaning, then re-read to identify and highlight key words and phrases. There is space for students to write their bullet point summaries in </a:t>
            </a:r>
            <a:r>
              <a:rPr lang="en-US" b="0" dirty="0"/>
              <a:t>the table – bullet point summary of exploring politics, freedom and revolution in the Romantic period in </a:t>
            </a:r>
            <a:r>
              <a:rPr lang="en-US" b="1" dirty="0"/>
              <a:t>Phase 4, activity 2 – exploring politics, freedom and revolution in the Romantic period jigsaw </a:t>
            </a:r>
            <a:r>
              <a:rPr lang="en-US" b="0" dirty="0"/>
              <a:t>in the resource booklet.</a:t>
            </a:r>
            <a:endParaRPr lang="en-AU" b="1" dirty="0"/>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066315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has been provided to support </a:t>
            </a:r>
            <a:r>
              <a:rPr lang="en-AU" dirty="0">
                <a:solidFill>
                  <a:srgbClr val="333333"/>
                </a:solidFill>
                <a:effectLst/>
                <a:highlight>
                  <a:srgbClr val="FFFFFF"/>
                </a:highlight>
              </a:rPr>
              <a:t>students to highlight key words and phrases, as required. Students should firstly read the text for meaning, then re-read to identify and highlight key words and phrases. There is space for students to write their bullet point summaries in </a:t>
            </a:r>
            <a:r>
              <a:rPr lang="en-US" b="0" dirty="0"/>
              <a:t>the table – bullet point summary of exploring politics, freedom and revolution in the Romantic period in </a:t>
            </a:r>
            <a:r>
              <a:rPr lang="en-US" b="1" dirty="0"/>
              <a:t>Phase 4, activity 2 – exploring politics, freedom and revolution in the Romantic period jigsaw </a:t>
            </a:r>
            <a:r>
              <a:rPr lang="en-US" b="0" dirty="0"/>
              <a:t>in the resource booklet.</a:t>
            </a:r>
            <a:endParaRPr lang="en-AU" b="1" dirty="0"/>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707358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has been provided to support </a:t>
            </a:r>
            <a:r>
              <a:rPr lang="en-AU" dirty="0">
                <a:solidFill>
                  <a:srgbClr val="333333"/>
                </a:solidFill>
                <a:effectLst/>
                <a:highlight>
                  <a:srgbClr val="FFFFFF"/>
                </a:highlight>
              </a:rPr>
              <a:t>students to highlight key words and phrases, as required. Students should firstly read the text for meaning, then re-read to identify and highlight key words and phrases. There is space for students to write their bullet point summaries in </a:t>
            </a:r>
            <a:r>
              <a:rPr lang="en-US" b="0" dirty="0"/>
              <a:t>the table – bullet point summary of exploring politics, freedom and revolution in the Romantic period in </a:t>
            </a:r>
            <a:r>
              <a:rPr lang="en-US" b="1" dirty="0"/>
              <a:t>Phase 4, activity 2 – exploring politics, freedom and revolution in the Romantic period jigsaw </a:t>
            </a:r>
            <a:r>
              <a:rPr lang="en-US" b="0" dirty="0"/>
              <a:t>in the resource booklet.</a:t>
            </a:r>
            <a:endParaRPr lang="en-AU" b="1" dirty="0"/>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381255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checking for understanding using effective questioning is instrumental in supporting teachers to determine when to move between modelled, guided and independent practice. To check students’ understanding of </a:t>
            </a:r>
            <a:r>
              <a:rPr lang="en-US" b="0" dirty="0"/>
              <a:t>exploring politics, freedom and revolution in the Romantic period, allow time for students to complete the questions provided on the following slide. An additional slide of extension questions has also been included for students who require further extension.</a:t>
            </a:r>
            <a:endParaRPr lang="en-US" dirty="0">
              <a:solidFill>
                <a:srgbClr val="333333"/>
              </a:solidFill>
              <a:effectLst/>
              <a:highlight>
                <a:srgbClr val="FFFFFF"/>
              </a:highlight>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461713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a:t>
            </a:r>
            <a:r>
              <a:rPr lang="en-US" b="0" dirty="0"/>
              <a:t> allow students time to complete the questions in full sentences in their English workbooks. To check for understanding, use an effective questioning strategy such as calling on students (using a no hands up approach) to contribute their answers and then explain their choice using the ‘What Makes You Say That?‘ thinking routine. Challenge students to add additional context or detail to their responses as required.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629223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a:t>
            </a:r>
            <a:r>
              <a:rPr lang="en-US" b="0" dirty="0"/>
              <a:t> allow students time to complete the extension questions in their English workbooks. To check for understanding, use an effective questioning strategy such as calling on students (using a no hands up approach) to contribute their answers and then explain their choice using the ‘What Makes You Say That?‘ thinking routine. Challenge students to add additional context or detail to their responses as required.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4070080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the teacher should use success criteria throughout the lesson. They can be used to check for understanding and to support students to reflect on their progress towards achieving the learning intention. </a:t>
            </a:r>
          </a:p>
          <a:p>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206117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US" dirty="0">
                <a:solidFill>
                  <a:srgbClr val="333333"/>
                </a:solidFill>
                <a:effectLst/>
                <a:highlight>
                  <a:srgbClr val="FFFFFF"/>
                </a:highlight>
              </a:rPr>
              <a:t>sharing learning intentions with students allows a teacher to effectively communicate learning goals with students. They allow students to connect new learning to existing knowledge, skills and understanding. When used with success criteria, students have a clear idea of the learning goal and how to get there.</a:t>
            </a:r>
          </a:p>
          <a:p>
            <a:endParaRPr lang="en-AU" dirty="0">
              <a:solidFill>
                <a:srgbClr val="333333"/>
              </a:solidFill>
              <a:highlight>
                <a:srgbClr val="FFFFFF"/>
              </a:highligh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608132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if individual whiteboards are available, have students indicate their level of achievement by writing 1, 2 or 3 on them. Otherwise, consider using the 3-finger system – 1 finger for level 1, 2 fingers for level 2, 3 fingers for level 3.</a:t>
            </a:r>
            <a:endParaRPr lang="en-AU" b="1" dirty="0"/>
          </a:p>
          <a:p>
            <a:endParaRPr lang="en-AU" b="1" dirty="0"/>
          </a:p>
          <a:p>
            <a:r>
              <a:rPr lang="en-AU" b="1" dirty="0"/>
              <a:t>Student note: </a:t>
            </a:r>
            <a:r>
              <a:rPr lang="en-AU" b="0" dirty="0"/>
              <a:t>reflect on what you have learned today and indicate on your whiteboard which of the success criteria you have achieved.</a:t>
            </a:r>
          </a:p>
          <a:p>
            <a:endParaRPr lang="en-AU" b="0" dirty="0"/>
          </a:p>
          <a:p>
            <a:r>
              <a:rPr lang="en-AU" b="1" dirty="0"/>
              <a:t>Suggested success criteria:</a:t>
            </a:r>
          </a:p>
          <a:p>
            <a:endParaRPr lang="en-AU" b="0" dirty="0"/>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I will know I am successful when I can: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600" dirty="0">
                <a:solidFill>
                  <a:srgbClr val="002664"/>
                </a:solidFill>
                <a:latin typeface="Arial" panose="020B0604020202020204" pitchFamily="34" charset="0"/>
                <a:cs typeface="Arial" panose="020B0604020202020204" pitchFamily="34" charset="0"/>
              </a:rPr>
              <a:t>identify key words and phrases within a paragraph</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600" dirty="0">
                <a:solidFill>
                  <a:srgbClr val="002664"/>
                </a:solidFill>
                <a:latin typeface="Arial" panose="020B0604020202020204" pitchFamily="34" charset="0"/>
                <a:cs typeface="Arial" panose="020B0604020202020204" pitchFamily="34" charset="0"/>
              </a:rPr>
              <a:t>summarise a paragraph using key words and phrases in a text</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600" dirty="0">
                <a:solidFill>
                  <a:srgbClr val="002664"/>
                </a:solidFill>
                <a:latin typeface="Arial" panose="020B0604020202020204" pitchFamily="34" charset="0"/>
                <a:cs typeface="Arial" panose="020B0604020202020204" pitchFamily="34" charset="0"/>
              </a:rPr>
              <a:t>summarise a text using key words, phrases and peer-to-peer discussion.</a:t>
            </a:r>
            <a:endParaRPr lang="en-AU" b="0" dirty="0"/>
          </a:p>
          <a:p>
            <a:endParaRPr lang="en-AU" b="1" dirty="0"/>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20</a:t>
            </a:fld>
            <a:endParaRPr kumimoji="0" lang="en-AU"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41664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3911434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3357675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clarify what students are learning and why. </a:t>
            </a:r>
            <a:endParaRPr lang="en-AU" dirty="0"/>
          </a:p>
          <a:p>
            <a:pPr marL="285750" indent="-285750">
              <a:buFont typeface="Arial" panose="020B0604020202020204" pitchFamily="34" charset="0"/>
              <a:buChar char="•"/>
            </a:pPr>
            <a:r>
              <a:rPr lang="en-AU" dirty="0"/>
              <a:t>Learning intentions and success criteria are best co-constructed with students. Adapt the learning intention as required and add matching success criteria.</a:t>
            </a:r>
          </a:p>
          <a:p>
            <a:pPr marL="285750" indent="-285750">
              <a:buFont typeface="Arial" panose="020B0604020202020204" pitchFamily="34" charset="0"/>
              <a:buChar char="•"/>
            </a:pPr>
            <a:r>
              <a:rPr lang="en-AU" dirty="0"/>
              <a:t>LISC is not necessarily presented at the beginning of the lesson. Teacher needs to consider most effectual time to introduce.</a:t>
            </a:r>
          </a:p>
          <a:p>
            <a:pPr marL="285750" indent="-285750">
              <a:buFont typeface="Arial" panose="020B0604020202020204" pitchFamily="34" charset="0"/>
              <a:buChar char="•"/>
            </a:pPr>
            <a:r>
              <a:rPr lang="en-AU" dirty="0"/>
              <a:t>LISC should be revisited during the lesson to support students' evaluation of their learning.</a:t>
            </a:r>
            <a:endParaRPr lang="en-AU" b="0" dirty="0"/>
          </a:p>
          <a:p>
            <a:pPr marL="285750" indent="-285750">
              <a:buFont typeface="Arial" panose="020B0604020202020204" pitchFamily="34" charset="0"/>
              <a:buChar char="•"/>
            </a:pPr>
            <a:r>
              <a:rPr lang="en-AU" b="0" dirty="0"/>
              <a:t>Success criteria should be communicated to students, so they understand what it looks like to achieve the learning intention. The success criteria breaks the learning intention into smaller, more manageable actions and show students what they must be able to do, say, make, create or perform to demonstrate their learning. </a:t>
            </a:r>
          </a:p>
          <a:p>
            <a:pPr marL="285750" indent="-285750">
              <a:buFont typeface="Arial" panose="020B0604020202020204" pitchFamily="34" charset="0"/>
              <a:buChar char="•"/>
            </a:pPr>
            <a:r>
              <a:rPr lang="en-AU" b="0" dirty="0"/>
              <a:t>Students may achieve this at different 'levels' depending on the starting point of different students. The suggested success criteria below have been differentiated – not all students will be able to demonstrate success in each of the criteria, however, all students should be able to experience success. It is not necessary to explain this differentiation to students. Depending on the needs of your students, you may choose to remove one or more of the success criteria. For example, if you know that your students will require high levels of support, you may choose to remove the final success criteria. Conversely, if you know that your students can already identify key words and phrases in a text, there is no need to include the first success criteria. </a:t>
            </a:r>
            <a:endParaRPr lang="en-AU" dirty="0"/>
          </a:p>
          <a:p>
            <a:endParaRPr lang="en-AU" b="1" dirty="0"/>
          </a:p>
          <a:p>
            <a:pPr marL="0" marR="0" lvl="0" indent="0" algn="l" defTabSz="609585" rtl="0" eaLnBrk="1" fontAlgn="auto" latinLnBrk="0" hangingPunct="1">
              <a:lnSpc>
                <a:spcPct val="150000"/>
              </a:lnSpc>
              <a:spcBef>
                <a:spcPts val="0"/>
              </a:spcBef>
              <a:spcAft>
                <a:spcPts val="0"/>
              </a:spcAft>
              <a:buClrTx/>
              <a:buSzTx/>
              <a:buFontTx/>
              <a:buNone/>
              <a:tabLst/>
              <a:defRPr/>
            </a:pPr>
            <a:r>
              <a:rPr lang="en-AU" b="1" dirty="0"/>
              <a:t>Suggested </a:t>
            </a:r>
            <a:r>
              <a:rPr kumimoji="0" lang="en-AU" sz="1600" b="1"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success criteria</a:t>
            </a:r>
          </a:p>
          <a:p>
            <a:pPr marL="0" marR="0" lvl="0" indent="0" algn="l" defTabSz="609585" rtl="0" eaLnBrk="1" fontAlgn="auto" latinLnBrk="0" hangingPunct="1">
              <a:lnSpc>
                <a:spcPct val="150000"/>
              </a:lnSpc>
              <a:spcBef>
                <a:spcPts val="0"/>
              </a:spcBef>
              <a:spcAft>
                <a:spcPts val="0"/>
              </a:spcAft>
              <a:buClrTx/>
              <a:buSzTx/>
              <a:buFontTx/>
              <a:buNone/>
              <a:tabLst/>
              <a:defRPr/>
            </a:pPr>
            <a:endParaRPr kumimoji="0" lang="en-AU" sz="16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I will know I am successful when I can: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600" dirty="0">
                <a:solidFill>
                  <a:srgbClr val="002664"/>
                </a:solidFill>
                <a:latin typeface="Arial" panose="020B0604020202020204" pitchFamily="34" charset="0"/>
                <a:cs typeface="Arial" panose="020B0604020202020204" pitchFamily="34" charset="0"/>
              </a:rPr>
              <a:t>identify key words and phrases within a paragraph</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600" dirty="0">
                <a:solidFill>
                  <a:srgbClr val="002664"/>
                </a:solidFill>
                <a:latin typeface="Arial" panose="020B0604020202020204" pitchFamily="34" charset="0"/>
                <a:cs typeface="Arial" panose="020B0604020202020204" pitchFamily="34" charset="0"/>
              </a:rPr>
              <a:t>summarise a paragraph using key words and phrases in a text</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600" dirty="0">
                <a:solidFill>
                  <a:srgbClr val="002664"/>
                </a:solidFill>
                <a:latin typeface="Arial" panose="020B0604020202020204" pitchFamily="34" charset="0"/>
                <a:cs typeface="Arial" panose="020B0604020202020204" pitchFamily="34" charset="0"/>
              </a:rPr>
              <a:t>summarise a text using key words, phrases and peer-to-peer discussion.</a:t>
            </a:r>
            <a:endParaRPr lang="en-AU" b="0" dirty="0"/>
          </a:p>
          <a:p>
            <a:pPr marL="171450" indent="-171450">
              <a:buFont typeface="Public Sans"/>
              <a:buChar char="•"/>
            </a:pPr>
            <a:endParaRPr lang="en-AU" dirty="0"/>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summarising is a key skill for students to learn as it helps them to understand, synthesise and retain information. Depending on their individual learning style, there are a number of different ways students might summarise texts. These are explored on the following slide.</a:t>
            </a:r>
            <a:endParaRPr lang="en-US" dirty="0">
              <a:solidFill>
                <a:srgbClr val="333333"/>
              </a:solidFill>
              <a:effectLst/>
              <a:highlight>
                <a:srgbClr val="FFFFFF"/>
              </a:highligh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657218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this slide includes a definition of summarising and why it is important. It also lists a variety of ways students might structure their summaries. This activity will explicitly teach students to use dot-point or bullet-point listing.</a:t>
            </a:r>
            <a:endParaRPr lang="en-US" dirty="0">
              <a:solidFill>
                <a:srgbClr val="333333"/>
              </a:solidFill>
              <a:effectLst/>
              <a:highlight>
                <a:srgbClr val="FFFFFF"/>
              </a:highligh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251376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one of the first steps in summarising is to identify key words or phrases in a text. Students should be explicitly taught to skim and scan a text, firstly identifying the text’s overall topic, idea or message, and then identifying key words and phrases that are central to the main idea. Supporting details that provide additional context or information may also be highlighted; however, it is important that students learn to condense information down into its most concise form.</a:t>
            </a:r>
            <a:endParaRPr lang="en-US" dirty="0">
              <a:solidFill>
                <a:srgbClr val="333333"/>
              </a:solidFill>
              <a:effectLst/>
              <a:highlight>
                <a:srgbClr val="FFFFFF"/>
              </a:highligh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646512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dirty="0">
                <a:effectLst/>
                <a:latin typeface="Arial" panose="020B0604020202020204" pitchFamily="34" charset="0"/>
                <a:ea typeface="Calibri" panose="020F0502020204030204" pitchFamily="34" charset="0"/>
              </a:rPr>
              <a:t>The teacher uses the gradual release of responsibility learning process first model how to identify key words and phrases in a text.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Arial" panose="020B0604020202020204" pitchFamily="34" charset="0"/>
                <a:ea typeface="Calibri" panose="020F050202020403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509357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this slide can be used for the ‘I do’ stage of gradual release of responsibility as you model identifying keywords in the text.</a:t>
            </a:r>
            <a:endParaRPr lang="en-US" b="1" dirty="0"/>
          </a:p>
          <a:p>
            <a:endParaRPr lang="en-US" b="1" dirty="0"/>
          </a:p>
          <a:p>
            <a:r>
              <a:rPr lang="en-US" b="0" dirty="0"/>
              <a:t>In this paragraph, some of the key words and phrases have been highlighted to model how to identify key words and phrases. These are primarily common and proper nouns. This is followed by some supporting details or information that may not be included in the summary, including poets’ full names. Teach students to firstly read the text to identify its main topic, idea or message – the topic sentence is a good place to start. Can students identify that this paragraph is about Romantic poetry?</a:t>
            </a:r>
          </a:p>
          <a:p>
            <a:endParaRPr lang="en-US" b="0" dirty="0"/>
          </a:p>
          <a:p>
            <a:r>
              <a:rPr lang="en-US" b="0" dirty="0"/>
              <a:t>Next, read the text again to identify and discuss the key words and phrases related to Romantic poetry that have been highlighted. Students will use these highlighted words and phrases to write a bullet-point summary with no more than five bullet points and no more than 20 words.</a:t>
            </a:r>
          </a:p>
          <a:p>
            <a:endParaRPr lang="en-US" b="0" dirty="0"/>
          </a:p>
          <a:p>
            <a:r>
              <a:rPr lang="en-US" b="0" dirty="0"/>
              <a:t>This has been modelled on the following slide; however, depending on students’ prior knowledge of </a:t>
            </a:r>
            <a:r>
              <a:rPr lang="en-US" b="0" dirty="0" err="1"/>
              <a:t>summarising</a:t>
            </a:r>
            <a:r>
              <a:rPr lang="en-US" b="0" dirty="0"/>
              <a:t>, you may like to co-construct a dot-point summary together as a class or allow students to </a:t>
            </a:r>
            <a:r>
              <a:rPr lang="en-US" b="0" dirty="0" err="1"/>
              <a:t>summarise</a:t>
            </a:r>
            <a:r>
              <a:rPr lang="en-US" b="0" dirty="0"/>
              <a:t> independently, before sharing with the class.</a:t>
            </a:r>
          </a:p>
          <a:p>
            <a:endParaRPr lang="en-US"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Student note: </a:t>
            </a:r>
            <a:r>
              <a:rPr lang="en-US" b="0" dirty="0"/>
              <a:t>the first few words of the topic sentence clearly indicates that this sentence is about Romantic poetry and provides further information about the main values or ideals of Romantic poetry. We can tell from this sentence what the rest of the paragraph is going to be about, and we can use these clues to look for other words and phrases related to Romantic poetry in the following sentences. There are no key words or phrases in the second sentence, but the following sentences contain some key ideas (‘freedom’, ‘expand their ways of thinking’, ‘political opinions’), and names (‘William Blake’, ‘Percy Bysshe Shelley’) that add to the discussion of Romantic ideas.</a:t>
            </a:r>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93146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dirty="0">
                <a:effectLst/>
                <a:latin typeface="Arial" panose="020B0604020202020204" pitchFamily="34" charset="0"/>
                <a:ea typeface="Calibri" panose="020F0502020204030204" pitchFamily="34" charset="0"/>
              </a:rPr>
              <a:t>The teacher uses the gradual release of responsibility learning process to support students to identify key words and phrases in a text.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Arial" panose="020B0604020202020204" pitchFamily="34" charset="0"/>
                <a:ea typeface="Calibri" panose="020F050202020403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088829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dirty="0"/>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accent3"/>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b="0" i="0">
                <a:solidFill>
                  <a:schemeClr val="tx1"/>
                </a:solidFill>
                <a:latin typeface="Arial" panose="020B0604020202020204" pitchFamily="34" charset="0"/>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dirty="0"/>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b="0" i="0">
                <a:latin typeface="Arial" panose="020B0604020202020204" pitchFamily="34" charset="0"/>
              </a:defRPr>
            </a:lvl1pPr>
          </a:lstStyle>
          <a:p>
            <a:pPr lvl="0"/>
            <a:r>
              <a:rPr lang="en-US" dirty="0"/>
              <a:t>Caption</a:t>
            </a:r>
            <a:endParaRPr lang="en-AU" dirty="0"/>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b="0" i="0">
                <a:latin typeface="Arial" panose="020B0604020202020204" pitchFamily="34" charset="0"/>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b="0" i="0">
                <a:latin typeface="Arial" panose="020B0604020202020204" pitchFamily="34" charset="0"/>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accent4"/>
              </a:solidFill>
              <a:latin typeface="Arial" panose="020B0604020202020204" pitchFamily="34" charset="0"/>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b="0" i="0" dirty="0">
                <a:solidFill>
                  <a:srgbClr val="CDD3D6"/>
                </a:solidFill>
                <a:latin typeface="Arial" panose="020B0604020202020204" pitchFamily="34" charset="0"/>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i="0" kern="1200" dirty="0" smtClean="0">
                <a:solidFill>
                  <a:schemeClr val="accent1"/>
                </a:solidFill>
                <a:latin typeface="Arial" panose="020B0604020202020204" pitchFamily="34" charset="0"/>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i="0" kern="1200" dirty="0" smtClean="0">
                <a:solidFill>
                  <a:schemeClr val="accent1"/>
                </a:solidFill>
                <a:latin typeface="Arial" panose="020B0604020202020204" pitchFamily="34" charset="0"/>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i="0" kern="1200" dirty="0" smtClean="0">
                <a:solidFill>
                  <a:schemeClr val="tx1"/>
                </a:solidFill>
                <a:latin typeface="Arial" panose="020B0604020202020204" pitchFamily="34" charset="0"/>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b="0" i="0">
                <a:solidFill>
                  <a:schemeClr val="accent1"/>
                </a:solidFill>
                <a:latin typeface="Arial" panose="020B0604020202020204" pitchFamily="34" charset="0"/>
              </a:defRPr>
            </a:lvl1pPr>
          </a:lstStyle>
          <a:p>
            <a:r>
              <a:rPr lang="en-US" dirty="0"/>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tx2">
                  <a:lumMod val="40000"/>
                  <a:lumOff val="60000"/>
                </a:schemeClr>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dirty="0"/>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b="0" i="0">
                <a:solidFill>
                  <a:schemeClr val="bg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b="0" i="0">
                <a:solidFill>
                  <a:schemeClr val="bg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b="0"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b="0" i="0">
                <a:solidFill>
                  <a:schemeClr val="accent1"/>
                </a:solidFill>
                <a:latin typeface="Arial" panose="020B0604020202020204" pitchFamily="34" charset="0"/>
              </a:defRPr>
            </a:lvl1pPr>
          </a:lstStyle>
          <a:p>
            <a:r>
              <a:rPr lang="en-US" dirty="0"/>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dirty="0"/>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b="0" i="0" smtClean="0">
                <a:latin typeface="Arial" panose="020B0604020202020204" pitchFamily="34" charset="0"/>
              </a:rPr>
              <a:pPr/>
              <a:t>‹#›</a:t>
            </a:fld>
            <a:endParaRPr lang="en-AU" b="0" i="0" dirty="0">
              <a:latin typeface="Arial" panose="020B0604020202020204" pitchFamily="34" charset="0"/>
            </a:endParaRPr>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dirty="0"/>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b="0" i="0" smtClean="0">
                <a:latin typeface="Arial" panose="020B0604020202020204" pitchFamily="34" charset="0"/>
              </a:rPr>
              <a:pPr/>
              <a:t>‹#›</a:t>
            </a:fld>
            <a:endParaRPr lang="en-AU" b="0" i="0" dirty="0">
              <a:latin typeface="Arial" panose="020B0604020202020204" pitchFamily="34" charset="0"/>
            </a:endParaRPr>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b="0" i="0">
                <a:latin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b="0" i="0" smtClean="0">
                <a:latin typeface="Arial" panose="020B0604020202020204" pitchFamily="34" charset="0"/>
              </a:rPr>
              <a:pPr/>
              <a:t>‹#›</a:t>
            </a:fld>
            <a:endParaRPr lang="en-AU" b="0" i="0" dirty="0">
              <a:latin typeface="Arial" panose="020B0604020202020204" pitchFamily="34" charset="0"/>
            </a:endParaRPr>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4"/>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accent3"/>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dirty="0"/>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294797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b="0" i="0">
                <a:solidFill>
                  <a:schemeClr val="bg1"/>
                </a:solidFill>
                <a:latin typeface="Arial" panose="020B0604020202020204" pitchFamily="34" charset="0"/>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b="0" i="0">
                <a:solidFill>
                  <a:schemeClr val="accent4"/>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0" i="0">
                <a:solidFill>
                  <a:schemeClr val="bg1"/>
                </a:solidFill>
                <a:latin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b="0" i="0">
                <a:solidFill>
                  <a:schemeClr val="bg1"/>
                </a:solidFill>
                <a:latin typeface="Arial" panose="020B0604020202020204" pitchFamily="34" charset="0"/>
              </a:defRPr>
            </a:lvl1pPr>
          </a:lstStyle>
          <a:p>
            <a:pPr lvl="0"/>
            <a:r>
              <a:rPr lang="en-US" dirty="0"/>
              <a:t>Presenter title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i="0">
                <a:solidFill>
                  <a:schemeClr val="bg1"/>
                </a:solidFill>
                <a:latin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b="0" i="0">
                <a:solidFill>
                  <a:schemeClr val="accent1"/>
                </a:solidFill>
                <a:latin typeface="Arial" panose="020B0604020202020204" pitchFamily="34" charset="0"/>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0" i="0">
                <a:solidFill>
                  <a:schemeClr val="accent1"/>
                </a:solidFill>
                <a:latin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b="0" i="0">
                <a:solidFill>
                  <a:schemeClr val="accent1"/>
                </a:solidFill>
                <a:latin typeface="Arial" panose="020B0604020202020204" pitchFamily="34" charset="0"/>
              </a:defRPr>
            </a:lvl1pPr>
          </a:lstStyle>
          <a:p>
            <a:pPr lvl="0"/>
            <a:r>
              <a:rPr lang="en-US" dirty="0"/>
              <a:t>Presenter title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i="0">
                <a:solidFill>
                  <a:schemeClr val="accent1"/>
                </a:solidFill>
                <a:latin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b="0" i="0">
                <a:solidFill>
                  <a:schemeClr val="bg1"/>
                </a:solidFill>
                <a:latin typeface="Arial" panose="020B0604020202020204" pitchFamily="34" charset="0"/>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b="0"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accent1"/>
                </a:solidFill>
                <a:latin typeface="Arial" panose="020B0604020202020204" pitchFamily="34"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b="0" i="0">
                <a:solidFill>
                  <a:schemeClr val="accent1"/>
                </a:solidFill>
                <a:latin typeface="Arial" panose="020B0604020202020204" pitchFamily="34" charset="0"/>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b="0" i="0">
                <a:solidFill>
                  <a:schemeClr val="bg1"/>
                </a:solidFill>
                <a:latin typeface="Arial" panose="020B0604020202020204" pitchFamily="34" charset="0"/>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b="0"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accent1"/>
                </a:solidFill>
                <a:latin typeface="Arial" panose="020B0604020202020204" pitchFamily="34"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b="0" i="0">
                <a:solidFill>
                  <a:schemeClr val="accent1"/>
                </a:solidFill>
                <a:latin typeface="Arial" panose="020B0604020202020204" pitchFamily="34" charset="0"/>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dirty="0"/>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Click to edit Master text styles</a:t>
            </a:r>
          </a:p>
          <a:p>
            <a:pPr marL="285750" marR="0" lvl="1"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Second level</a:t>
            </a:r>
          </a:p>
          <a:p>
            <a:pPr marL="715963" marR="0" lvl="2" indent="-285750" algn="l" defTabSz="914377" rtl="0" eaLnBrk="1" fontAlgn="auto" latinLnBrk="0" hangingPunct="1">
              <a:lnSpc>
                <a:spcPct val="150000"/>
              </a:lnSpc>
              <a:spcBef>
                <a:spcPts val="0"/>
              </a:spcBef>
              <a:spcAft>
                <a:spcPts val="600"/>
              </a:spcAft>
              <a:buClrTx/>
              <a:buSzTx/>
              <a:buFont typeface="Public Sans Light" pitchFamily="2" charset="0"/>
              <a:buChar char="−"/>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Third level</a:t>
            </a:r>
          </a:p>
          <a:p>
            <a:pPr marL="1077913" marR="0" lvl="3" indent="-179388" algn="l" defTabSz="914377" rtl="0" eaLnBrk="1" fontAlgn="auto" latinLnBrk="0" hangingPunct="1">
              <a:lnSpc>
                <a:spcPct val="150000"/>
              </a:lnSpc>
              <a:spcBef>
                <a:spcPts val="0"/>
              </a:spcBef>
              <a:spcAft>
                <a:spcPts val="600"/>
              </a:spcAft>
              <a:buClrTx/>
              <a:buSzTx/>
              <a:buFont typeface="Public Sans Light" pitchFamily="2" charset="0"/>
              <a:buChar char="−"/>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Fourth level</a:t>
            </a:r>
          </a:p>
          <a:p>
            <a:pPr marL="1527175" marR="0" lvl="4" indent="-269875" algn="l" defTabSz="914377" rtl="0" eaLnBrk="1" fontAlgn="auto" latinLnBrk="0" hangingPunct="1">
              <a:lnSpc>
                <a:spcPct val="150000"/>
              </a:lnSpc>
              <a:spcBef>
                <a:spcPts val="0"/>
              </a:spcBef>
              <a:spcAft>
                <a:spcPts val="600"/>
              </a:spcAft>
              <a:buClrTx/>
              <a:buSzTx/>
              <a:buFont typeface="Times New Roman" panose="02020603050405020304" pitchFamily="18" charset="0"/>
              <a:buChar char="–"/>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b="0" i="0">
                <a:solidFill>
                  <a:schemeClr val="tx1"/>
                </a:solidFill>
                <a:latin typeface="Arial" panose="020B0604020202020204" pitchFamily="34" charset="0"/>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3" r:id="rId28"/>
    <p:sldLayoutId id="2147483744" r:id="rId29"/>
    <p:sldLayoutId id="214748374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b="0" i="0" kern="1200">
          <a:solidFill>
            <a:schemeClr val="tx1"/>
          </a:solidFill>
          <a:latin typeface="Arial" panose="020B0604020202020204" pitchFamily="34" charset="0"/>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i="0" kern="1200">
          <a:solidFill>
            <a:schemeClr val="tx1"/>
          </a:solidFill>
          <a:latin typeface="Arial" panose="020B0604020202020204" pitchFamily="34" charset="0"/>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i="0" kern="1200">
          <a:solidFill>
            <a:schemeClr val="tx1"/>
          </a:solidFill>
          <a:latin typeface="Arial" panose="020B0604020202020204" pitchFamily="34" charset="0"/>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b="0" i="0" kern="1200">
          <a:solidFill>
            <a:schemeClr val="tx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8" Type="http://schemas.openxmlformats.org/officeDocument/2006/relationships/hyperlink" Target="https://education.nsw.gov.au/teaching-and-learning/curriculum/explicit-teaching/explicit-teaching-strategies"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curriculum.nsw.edu.au/learning-areas/english/english-k-10-2022" TargetMode="External"/><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hyperlink" Target="https://www.edresearch.edu.au/guides-resources/practice-guides/explain-learning-objectives"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0DCA-C293-2152-55AF-E5B31D2DB58B}"/>
              </a:ext>
            </a:extLst>
          </p:cNvPr>
          <p:cNvSpPr>
            <a:spLocks noGrp="1"/>
          </p:cNvSpPr>
          <p:nvPr>
            <p:ph type="ctrTitle"/>
          </p:nvPr>
        </p:nvSpPr>
        <p:spPr/>
        <p:txBody>
          <a:bodyPr/>
          <a:lstStyle/>
          <a:p>
            <a:r>
              <a:rPr lang="en-AU" dirty="0">
                <a:cs typeface="Arial" panose="020B0604020202020204" pitchFamily="34" charset="0"/>
              </a:rPr>
              <a:t>Year 10, Term 2 – Reshaping the world</a:t>
            </a:r>
          </a:p>
        </p:txBody>
      </p:sp>
      <p:sp>
        <p:nvSpPr>
          <p:cNvPr id="7" name="Text Placeholder 6">
            <a:extLst>
              <a:ext uri="{FF2B5EF4-FFF2-40B4-BE49-F238E27FC236}">
                <a16:creationId xmlns:a16="http://schemas.microsoft.com/office/drawing/2014/main" id="{A9F2C521-17E8-A120-76F6-E77B2A78F3C2}"/>
              </a:ext>
            </a:extLst>
          </p:cNvPr>
          <p:cNvSpPr>
            <a:spLocks noGrp="1"/>
          </p:cNvSpPr>
          <p:nvPr>
            <p:ph type="body" sz="quarter" idx="15"/>
          </p:nvPr>
        </p:nvSpPr>
        <p:spPr>
          <a:xfrm>
            <a:off x="359997" y="2357168"/>
            <a:ext cx="11070003" cy="855102"/>
          </a:xfrm>
        </p:spPr>
        <p:txBody>
          <a:bodyPr/>
          <a:lstStyle/>
          <a:p>
            <a:r>
              <a:rPr lang="en-AU" sz="2000" dirty="0">
                <a:latin typeface="Arial" panose="020B0604020202020204" pitchFamily="34" charset="0"/>
                <a:cs typeface="Arial" panose="020B0604020202020204" pitchFamily="34" charset="0"/>
              </a:rPr>
              <a:t>Phase 4, resource 1c – summarising politics, freedom and revolution in the Romantic period   </a:t>
            </a:r>
          </a:p>
          <a:p>
            <a:endParaRPr lang="en-AU" dirty="0"/>
          </a:p>
        </p:txBody>
      </p:sp>
      <p:sp>
        <p:nvSpPr>
          <p:cNvPr id="3" name="Footer Placeholder 2">
            <a:extLst>
              <a:ext uri="{FF2B5EF4-FFF2-40B4-BE49-F238E27FC236}">
                <a16:creationId xmlns:a16="http://schemas.microsoft.com/office/drawing/2014/main" id="{051FD8CF-C27E-C7B4-97DE-0F9F22B120CF}"/>
              </a:ext>
            </a:extLst>
          </p:cNvPr>
          <p:cNvSpPr>
            <a:spLocks noGrp="1"/>
          </p:cNvSpPr>
          <p:nvPr>
            <p:ph type="ftr" sz="quarter" idx="3"/>
          </p:nvPr>
        </p:nvSpPr>
        <p:spPr/>
        <p:txBody>
          <a:bodyPr/>
          <a:lstStyle/>
          <a:p>
            <a:r>
              <a:rPr lang="en-US" dirty="0">
                <a:cs typeface="Arial" panose="020B0604020202020204" pitchFamily="34" charset="0"/>
              </a:rPr>
              <a:t>NSW Department of Education</a:t>
            </a:r>
            <a:endParaRPr lang="en-AU" dirty="0">
              <a:cs typeface="Arial" panose="020B0604020202020204" pitchFamily="34" charset="0"/>
            </a:endParaRPr>
          </a:p>
        </p:txBody>
      </p:sp>
      <p:pic>
        <p:nvPicPr>
          <p:cNvPr id="11" name="Picture Placeholder 8">
            <a:extLst>
              <a:ext uri="{FF2B5EF4-FFF2-40B4-BE49-F238E27FC236}">
                <a16:creationId xmlns:a16="http://schemas.microsoft.com/office/drawing/2014/main" id="{96DB2114-440D-7FC0-AE3F-F6F9FCF6EAB1}"/>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3924000"/>
            <a:ext cx="12192000" cy="2934000"/>
          </a:xfrm>
        </p:spPr>
      </p:pic>
    </p:spTree>
    <p:extLst>
      <p:ext uri="{BB962C8B-B14F-4D97-AF65-F5344CB8AC3E}">
        <p14:creationId xmlns:p14="http://schemas.microsoft.com/office/powerpoint/2010/main" val="248163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4602-6C47-FE4C-E2B0-82A42623D6D0}"/>
              </a:ext>
            </a:extLst>
          </p:cNvPr>
          <p:cNvSpPr>
            <a:spLocks noGrp="1"/>
          </p:cNvSpPr>
          <p:nvPr>
            <p:ph type="title"/>
          </p:nvPr>
        </p:nvSpPr>
        <p:spPr/>
        <p:txBody>
          <a:bodyPr/>
          <a:lstStyle/>
          <a:p>
            <a:r>
              <a:rPr lang="en-AU" dirty="0"/>
              <a:t>Using key words or phrases to summarise</a:t>
            </a:r>
          </a:p>
        </p:txBody>
      </p:sp>
      <p:sp>
        <p:nvSpPr>
          <p:cNvPr id="4" name="Text Placeholder 3">
            <a:extLst>
              <a:ext uri="{FF2B5EF4-FFF2-40B4-BE49-F238E27FC236}">
                <a16:creationId xmlns:a16="http://schemas.microsoft.com/office/drawing/2014/main" id="{0CF5AB16-99F8-E155-FDE2-0279ABFCB541}"/>
              </a:ext>
            </a:extLst>
          </p:cNvPr>
          <p:cNvSpPr>
            <a:spLocks noGrp="1"/>
          </p:cNvSpPr>
          <p:nvPr>
            <p:ph type="body" sz="quarter" idx="18"/>
          </p:nvPr>
        </p:nvSpPr>
        <p:spPr/>
        <p:txBody>
          <a:bodyPr/>
          <a:lstStyle/>
          <a:p>
            <a:r>
              <a:rPr lang="en-US" dirty="0"/>
              <a:t>Summarise a paragraph using key words and phrases</a:t>
            </a:r>
          </a:p>
        </p:txBody>
      </p:sp>
      <p:sp>
        <p:nvSpPr>
          <p:cNvPr id="5" name="Text Placeholder 4">
            <a:extLst>
              <a:ext uri="{FF2B5EF4-FFF2-40B4-BE49-F238E27FC236}">
                <a16:creationId xmlns:a16="http://schemas.microsoft.com/office/drawing/2014/main" id="{2E70E9DC-E0F5-828C-F043-2AD1C7D8376A}"/>
              </a:ext>
            </a:extLst>
          </p:cNvPr>
          <p:cNvSpPr>
            <a:spLocks noGrp="1"/>
          </p:cNvSpPr>
          <p:nvPr>
            <p:ph type="body" sz="quarter" idx="19"/>
          </p:nvPr>
        </p:nvSpPr>
        <p:spPr/>
        <p:txBody>
          <a:bodyPr/>
          <a:lstStyle/>
          <a:p>
            <a:pPr marL="457200" indent="-457200">
              <a:spcAft>
                <a:spcPts val="600"/>
              </a:spcAft>
              <a:buFont typeface="+mj-lt"/>
              <a:buAutoNum type="arabicPeriod"/>
            </a:pPr>
            <a:r>
              <a:rPr lang="en-US" sz="1800" dirty="0"/>
              <a:t>Summarise the highlighted words and phrases into no more than 5 bullet points and no more than 20 words. For example, a summary of the text from the previous slide could be:</a:t>
            </a:r>
          </a:p>
          <a:p>
            <a:pPr marL="702900" lvl="4" indent="-342900"/>
            <a:r>
              <a:rPr lang="en-US" dirty="0"/>
              <a:t>Romantic poetry – nature, childhood, sublime, freedom, individual</a:t>
            </a:r>
          </a:p>
          <a:p>
            <a:pPr marL="702900" lvl="4" indent="-342900"/>
            <a:r>
              <a:rPr lang="en-US" dirty="0"/>
              <a:t>Expand thinking and politics opinions; some masked discussion</a:t>
            </a:r>
          </a:p>
          <a:p>
            <a:pPr marL="702900" lvl="4" indent="-342900"/>
            <a:r>
              <a:rPr lang="en-US" dirty="0"/>
              <a:t>Poets – Blake, Shelley</a:t>
            </a:r>
            <a:r>
              <a:rPr lang="en-US" sz="1600" dirty="0"/>
              <a:t>, </a:t>
            </a:r>
            <a:r>
              <a:rPr lang="en-US" dirty="0">
                <a:cs typeface="Arial" panose="020B0604020202020204" pitchFamily="34" charset="0"/>
              </a:rPr>
              <a:t>Keats, Coleridge</a:t>
            </a:r>
          </a:p>
          <a:p>
            <a:pPr marL="342900" indent="-342900">
              <a:spcAft>
                <a:spcPts val="600"/>
              </a:spcAft>
              <a:buFont typeface="Arial" panose="020B0604020202020204" pitchFamily="34" charset="0"/>
              <a:buChar char="•"/>
            </a:pPr>
            <a:endParaRPr lang="en-AU" sz="1800" dirty="0"/>
          </a:p>
        </p:txBody>
      </p:sp>
      <p:sp>
        <p:nvSpPr>
          <p:cNvPr id="3" name="Slide Number Placeholder 2">
            <a:extLst>
              <a:ext uri="{FF2B5EF4-FFF2-40B4-BE49-F238E27FC236}">
                <a16:creationId xmlns:a16="http://schemas.microsoft.com/office/drawing/2014/main" id="{4E14428C-0494-2038-97C6-3FB0CB883B8B}"/>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77219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panose="020B0604020202020204" pitchFamily="34" charset="0"/>
              </a:rPr>
              <a:t>Gradual release of  responsibility – independent practice or ‘You do’</a:t>
            </a:r>
            <a:endParaRPr lang="en-AU" dirty="0">
              <a:cs typeface="Arial" panose="020B0604020202020204" pitchFamily="34" charset="0"/>
            </a:endParaRPr>
          </a:p>
        </p:txBody>
      </p:sp>
    </p:spTree>
    <p:extLst>
      <p:ext uri="{BB962C8B-B14F-4D97-AF65-F5344CB8AC3E}">
        <p14:creationId xmlns:p14="http://schemas.microsoft.com/office/powerpoint/2010/main" val="152064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872822-2956-5B14-4F8D-DA4EB242A5EF}"/>
              </a:ext>
            </a:extLst>
          </p:cNvPr>
          <p:cNvSpPr>
            <a:spLocks noGrp="1"/>
          </p:cNvSpPr>
          <p:nvPr>
            <p:ph type="ctrTitle"/>
          </p:nvPr>
        </p:nvSpPr>
        <p:spPr/>
        <p:txBody>
          <a:bodyPr/>
          <a:lstStyle/>
          <a:p>
            <a:r>
              <a:rPr lang="en-AU" dirty="0">
                <a:cs typeface="Arial" panose="020B0604020202020204" pitchFamily="34" charset="0"/>
              </a:rPr>
              <a:t>Jigsaw activity</a:t>
            </a:r>
          </a:p>
        </p:txBody>
      </p:sp>
      <p:sp>
        <p:nvSpPr>
          <p:cNvPr id="2" name="Footer Placeholder 1">
            <a:extLst>
              <a:ext uri="{FF2B5EF4-FFF2-40B4-BE49-F238E27FC236}">
                <a16:creationId xmlns:a16="http://schemas.microsoft.com/office/drawing/2014/main" id="{A2415B38-74DF-5BB0-8BF0-F8940C18B73F}"/>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81532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Group 1</a:t>
            </a:r>
          </a:p>
        </p:txBody>
      </p:sp>
      <p:sp>
        <p:nvSpPr>
          <p:cNvPr id="5" name="Text Placeholder 4">
            <a:extLst>
              <a:ext uri="{FF2B5EF4-FFF2-40B4-BE49-F238E27FC236}">
                <a16:creationId xmlns:a16="http://schemas.microsoft.com/office/drawing/2014/main" id="{40A13495-0002-3163-E991-BC10ECF026F3}"/>
              </a:ext>
            </a:extLst>
          </p:cNvPr>
          <p:cNvSpPr>
            <a:spLocks noGrp="1"/>
          </p:cNvSpPr>
          <p:nvPr>
            <p:ph type="body" sz="quarter" idx="18"/>
          </p:nvPr>
        </p:nvSpPr>
        <p:spPr/>
        <p:txBody>
          <a:bodyPr/>
          <a:lstStyle/>
          <a:p>
            <a:r>
              <a:rPr lang="en-US" dirty="0">
                <a:cs typeface="Arial" panose="020B0604020202020204" pitchFamily="34" charset="0"/>
              </a:rPr>
              <a:t>Identify key words and phrases within a paragraph</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pPr>
              <a:lnSpc>
                <a:spcPct val="150000"/>
              </a:lnSpc>
              <a:spcBef>
                <a:spcPts val="600"/>
              </a:spcBef>
              <a:spcAft>
                <a:spcPts val="600"/>
              </a:spcAft>
            </a:pPr>
            <a:r>
              <a:rPr lang="en-AU" sz="1800" dirty="0">
                <a:effectLst/>
                <a:ea typeface="Calibri" panose="020F0502020204030204" pitchFamily="34" charset="0"/>
              </a:rPr>
              <a:t>Percy Bysshe Shelley believed that poets were the ‘unacknowledged legislators of the world’, meaning that poets had an important social and political role as much as an artistic one. Artist and poet, William Blake believed that people should ‘make your own rules or be a slave to another man's’ (Jerusalem: The Emanation of the Giant Albion, 1820) and that industrialisation was a negative ‘transformation of the world’. His poetry repeatedly questions the rapid industrialisation of England, which resulted in people moving from the country into city slums. These slums had no facilities, meaning that the streets were covered with waste that contaminated the water. The cities and new manufacturing plants employed child labour and had no forms of worker protection, with shifts often running 12 to 16 hours </a:t>
            </a:r>
            <a:r>
              <a:rPr lang="en-AU" dirty="0">
                <a:ea typeface="Calibri" panose="020F0502020204030204" pitchFamily="34" charset="0"/>
              </a:rPr>
              <a:t>7</a:t>
            </a:r>
            <a:r>
              <a:rPr lang="en-AU" sz="1800" dirty="0">
                <a:effectLst/>
                <a:ea typeface="Calibri" panose="020F0502020204030204" pitchFamily="34" charset="0"/>
              </a:rPr>
              <a:t> days a week, he referred to them and the system that supported it as ‘Satanic Mills’ (Jerusalem: The Emanation of the Giant Albion, 1820). Blake's work reflects the human cost of the Industrial Revolution.  </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304740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Group 2</a:t>
            </a:r>
          </a:p>
        </p:txBody>
      </p:sp>
      <p:sp>
        <p:nvSpPr>
          <p:cNvPr id="5" name="Text Placeholder 4">
            <a:extLst>
              <a:ext uri="{FF2B5EF4-FFF2-40B4-BE49-F238E27FC236}">
                <a16:creationId xmlns:a16="http://schemas.microsoft.com/office/drawing/2014/main" id="{40A13495-0002-3163-E991-BC10ECF026F3}"/>
              </a:ext>
            </a:extLst>
          </p:cNvPr>
          <p:cNvSpPr>
            <a:spLocks noGrp="1"/>
          </p:cNvSpPr>
          <p:nvPr>
            <p:ph type="body" sz="quarter" idx="18"/>
          </p:nvPr>
        </p:nvSpPr>
        <p:spPr/>
        <p:txBody>
          <a:bodyPr/>
          <a:lstStyle/>
          <a:p>
            <a:r>
              <a:rPr lang="en-US" dirty="0">
                <a:cs typeface="Arial" panose="020B0604020202020204" pitchFamily="34" charset="0"/>
              </a:rPr>
              <a:t>Identify key words and phrases within a paragraph</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pPr>
              <a:lnSpc>
                <a:spcPct val="150000"/>
              </a:lnSpc>
              <a:spcBef>
                <a:spcPts val="600"/>
              </a:spcBef>
              <a:spcAft>
                <a:spcPts val="600"/>
              </a:spcAft>
            </a:pPr>
            <a:r>
              <a:rPr lang="en-AU" sz="1800" dirty="0">
                <a:effectLst/>
                <a:ea typeface="Calibri" panose="020F0502020204030204" pitchFamily="34" charset="0"/>
              </a:rPr>
              <a:t>The French Revolution had a profound impact on Romantic writers. As the Revolution unfolded, the absolute monarchy that had ruled France for centuries collapsed within </a:t>
            </a:r>
            <a:r>
              <a:rPr lang="en-AU" dirty="0">
                <a:ea typeface="Calibri" panose="020F0502020204030204" pitchFamily="34" charset="0"/>
              </a:rPr>
              <a:t>3</a:t>
            </a:r>
            <a:r>
              <a:rPr lang="en-AU" sz="1800" dirty="0">
                <a:effectLst/>
                <a:ea typeface="Calibri" panose="020F0502020204030204" pitchFamily="34" charset="0"/>
              </a:rPr>
              <a:t> years. The Revolution was caused by the oppression of the poor and middle classes by the ruling elite. The French philosopher Jean-Jacques Rousseau put it succinctly as ‘Man is born free and everywhere he is in chains’ and that the only way to break free was through revolution. The image of being ‘chained’ is repeated throughout the age, Shelley wrote that </a:t>
            </a:r>
            <a:r>
              <a:rPr lang="en-AU" dirty="0">
                <a:ea typeface="Calibri" panose="020F0502020204030204" pitchFamily="34" charset="0"/>
              </a:rPr>
              <a:t>‘b</a:t>
            </a:r>
            <a:r>
              <a:rPr lang="en-AU" sz="1800" dirty="0">
                <a:effectLst/>
                <a:ea typeface="Calibri" panose="020F0502020204030204" pitchFamily="34" charset="0"/>
              </a:rPr>
              <a:t>efore man can be free, and equal, and truly wise, he must cast aside the chains of habit.’ This shift resulted in a transformation of society, although it did not lead to a revolution in England itself. The working class welcomed this change. The promise of a brighter future resonated with many people. The newfound freedom allowed ordinary people not only to live justly but also to think and express themselves freely. For Romantic poets, this resulted in a celebration of the natural world, beauty, childhood and everyday people. </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307801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Group 3</a:t>
            </a:r>
          </a:p>
        </p:txBody>
      </p:sp>
      <p:sp>
        <p:nvSpPr>
          <p:cNvPr id="5" name="Text Placeholder 4">
            <a:extLst>
              <a:ext uri="{FF2B5EF4-FFF2-40B4-BE49-F238E27FC236}">
                <a16:creationId xmlns:a16="http://schemas.microsoft.com/office/drawing/2014/main" id="{40A13495-0002-3163-E991-BC10ECF026F3}"/>
              </a:ext>
            </a:extLst>
          </p:cNvPr>
          <p:cNvSpPr>
            <a:spLocks noGrp="1"/>
          </p:cNvSpPr>
          <p:nvPr>
            <p:ph type="body" sz="quarter" idx="18"/>
          </p:nvPr>
        </p:nvSpPr>
        <p:spPr/>
        <p:txBody>
          <a:bodyPr/>
          <a:lstStyle/>
          <a:p>
            <a:r>
              <a:rPr lang="en-US" dirty="0">
                <a:cs typeface="Arial" panose="020B0604020202020204" pitchFamily="34" charset="0"/>
              </a:rPr>
              <a:t>Identify key words and phrases within a paragraph</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pPr>
              <a:lnSpc>
                <a:spcPct val="150000"/>
              </a:lnSpc>
              <a:spcBef>
                <a:spcPts val="600"/>
              </a:spcBef>
              <a:spcAft>
                <a:spcPts val="600"/>
              </a:spcAft>
            </a:pPr>
            <a:r>
              <a:rPr lang="en-AU" sz="1800" dirty="0">
                <a:effectLst/>
                <a:ea typeface="Calibri" panose="020F0502020204030204" pitchFamily="34" charset="0"/>
              </a:rPr>
              <a:t>However, the atrocities that appeared with the creation of the First Republic, or France’s new democratic government, designated as the ‘Reign of Terror’, soon brought a sense of disillusionment for the Romantics. Far from a revolution, between 1793 and 1794, the revolution became violent. The idealism, and the disappointment of the French Revolution, was a particular preoccupation of the Romantics. The Romantics were both obsessed with and plagued by the politics of the age. In England, society was brutal in its repression of revolution and the overturning of the Monarchy, and Romantic poets retreated into symbolism and allusion.</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253334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panose="020B0604020202020204" pitchFamily="34" charset="0"/>
              </a:rPr>
              <a:t>Checking for understanding  </a:t>
            </a:r>
            <a:endParaRPr lang="en-AU" dirty="0">
              <a:cs typeface="Arial" panose="020B0604020202020204" pitchFamily="34" charset="0"/>
            </a:endParaRPr>
          </a:p>
        </p:txBody>
      </p:sp>
    </p:spTree>
    <p:extLst>
      <p:ext uri="{BB962C8B-B14F-4D97-AF65-F5344CB8AC3E}">
        <p14:creationId xmlns:p14="http://schemas.microsoft.com/office/powerpoint/2010/main" val="159045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E2FB8-4631-904D-52FF-D15FE42C0CD1}"/>
              </a:ext>
            </a:extLst>
          </p:cNvPr>
          <p:cNvSpPr>
            <a:spLocks noGrp="1"/>
          </p:cNvSpPr>
          <p:nvPr>
            <p:ph type="title"/>
          </p:nvPr>
        </p:nvSpPr>
        <p:spPr/>
        <p:txBody>
          <a:bodyPr/>
          <a:lstStyle/>
          <a:p>
            <a:r>
              <a:rPr lang="en-US" dirty="0">
                <a:cs typeface="Arial" panose="020B0604020202020204" pitchFamily="34" charset="0"/>
              </a:rPr>
              <a:t>Check your understanding of Romanticism</a:t>
            </a:r>
            <a:endParaRPr lang="en-AU" dirty="0">
              <a:cs typeface="Arial" panose="020B0604020202020204" pitchFamily="34" charset="0"/>
            </a:endParaRPr>
          </a:p>
        </p:txBody>
      </p:sp>
      <p:sp>
        <p:nvSpPr>
          <p:cNvPr id="4" name="Text Placeholder 3">
            <a:extLst>
              <a:ext uri="{FF2B5EF4-FFF2-40B4-BE49-F238E27FC236}">
                <a16:creationId xmlns:a16="http://schemas.microsoft.com/office/drawing/2014/main" id="{E2866F80-A661-4623-A069-2682119F5854}"/>
              </a:ext>
            </a:extLst>
          </p:cNvPr>
          <p:cNvSpPr>
            <a:spLocks noGrp="1"/>
          </p:cNvSpPr>
          <p:nvPr>
            <p:ph type="body" sz="quarter" idx="18"/>
          </p:nvPr>
        </p:nvSpPr>
        <p:spPr/>
        <p:txBody>
          <a:bodyPr/>
          <a:lstStyle/>
          <a:p>
            <a:r>
              <a:rPr lang="en-US" dirty="0">
                <a:cs typeface="Arial" panose="020B0604020202020204" pitchFamily="34" charset="0"/>
              </a:rPr>
              <a:t>Summarise an extended piece of writing using key words and phrases</a:t>
            </a:r>
          </a:p>
        </p:txBody>
      </p:sp>
      <p:sp>
        <p:nvSpPr>
          <p:cNvPr id="5" name="Text Placeholder 4">
            <a:extLst>
              <a:ext uri="{FF2B5EF4-FFF2-40B4-BE49-F238E27FC236}">
                <a16:creationId xmlns:a16="http://schemas.microsoft.com/office/drawing/2014/main" id="{9375D636-8733-1C87-2CE1-2830AF89F7FB}"/>
              </a:ext>
            </a:extLst>
          </p:cNvPr>
          <p:cNvSpPr>
            <a:spLocks noGrp="1"/>
          </p:cNvSpPr>
          <p:nvPr>
            <p:ph type="body" sz="quarter" idx="19"/>
          </p:nvPr>
        </p:nvSpPr>
        <p:spPr/>
        <p:txBody>
          <a:bodyPr/>
          <a:lstStyle/>
          <a:p>
            <a:pPr>
              <a:spcBef>
                <a:spcPts val="600"/>
              </a:spcBef>
              <a:spcAft>
                <a:spcPts val="600"/>
              </a:spcAft>
            </a:pPr>
            <a:r>
              <a:rPr lang="en-US" sz="1800" dirty="0">
                <a:cs typeface="Arial" panose="020B0604020202020204" pitchFamily="34" charset="0"/>
              </a:rPr>
              <a:t>Use your bullet point summary to complete the following questions in full sentences.</a:t>
            </a:r>
          </a:p>
          <a:p>
            <a:pPr marL="457200" indent="-457200">
              <a:spcBef>
                <a:spcPts val="600"/>
              </a:spcBef>
              <a:spcAft>
                <a:spcPts val="600"/>
              </a:spcAft>
              <a:buFont typeface="+mj-lt"/>
              <a:buAutoNum type="arabicPeriod"/>
            </a:pPr>
            <a:r>
              <a:rPr lang="en-US" sz="1800" dirty="0">
                <a:cs typeface="Arial" panose="020B0604020202020204" pitchFamily="34" charset="0"/>
              </a:rPr>
              <a:t>What were the key values or ideals of the Romantic period?</a:t>
            </a:r>
          </a:p>
          <a:p>
            <a:pPr marL="457200" indent="-457200">
              <a:spcBef>
                <a:spcPts val="600"/>
              </a:spcBef>
              <a:spcAft>
                <a:spcPts val="600"/>
              </a:spcAft>
              <a:buFont typeface="+mj-lt"/>
              <a:buAutoNum type="arabicPeriod"/>
            </a:pPr>
            <a:r>
              <a:rPr lang="en-US" sz="1800" dirty="0">
                <a:cs typeface="Arial" panose="020B0604020202020204" pitchFamily="34" charset="0"/>
              </a:rPr>
              <a:t>How did Romantic poets view the Industrial Revolution?</a:t>
            </a:r>
          </a:p>
          <a:p>
            <a:pPr marL="457200" indent="-457200">
              <a:spcBef>
                <a:spcPts val="600"/>
              </a:spcBef>
              <a:spcAft>
                <a:spcPts val="600"/>
              </a:spcAft>
              <a:buFont typeface="+mj-lt"/>
              <a:buAutoNum type="arabicPeriod"/>
            </a:pPr>
            <a:r>
              <a:rPr lang="en-US" sz="1800" dirty="0">
                <a:cs typeface="Arial" panose="020B0604020202020204" pitchFamily="34" charset="0"/>
              </a:rPr>
              <a:t>What impact did the French Revolution have on Romantic writers?</a:t>
            </a:r>
          </a:p>
          <a:p>
            <a:pPr marL="457200" indent="-457200">
              <a:spcBef>
                <a:spcPts val="600"/>
              </a:spcBef>
              <a:spcAft>
                <a:spcPts val="600"/>
              </a:spcAft>
              <a:buFont typeface="+mj-lt"/>
              <a:buAutoNum type="arabicPeriod"/>
            </a:pPr>
            <a:r>
              <a:rPr lang="en-US" sz="1800" dirty="0">
                <a:cs typeface="Arial" panose="020B0604020202020204" pitchFamily="34" charset="0"/>
              </a:rPr>
              <a:t>Why did Romantic poets retreat ‘into symbolism and allusion’ following the creation of the First Republic in France?</a:t>
            </a:r>
          </a:p>
          <a:p>
            <a:pPr marL="457200" indent="-457200">
              <a:spcBef>
                <a:spcPts val="600"/>
              </a:spcBef>
              <a:spcAft>
                <a:spcPts val="600"/>
              </a:spcAft>
              <a:buFont typeface="+mj-lt"/>
              <a:buAutoNum type="arabicPeriod"/>
            </a:pPr>
            <a:endParaRPr lang="en-US" dirty="0"/>
          </a:p>
          <a:p>
            <a:pPr marL="457200" indent="-457200">
              <a:spcBef>
                <a:spcPts val="600"/>
              </a:spcBef>
              <a:spcAft>
                <a:spcPts val="600"/>
              </a:spcAft>
              <a:buFont typeface="+mj-lt"/>
              <a:buAutoNum type="arabicPeriod"/>
            </a:pPr>
            <a:endParaRPr lang="en-US" dirty="0"/>
          </a:p>
          <a:p>
            <a:pPr marL="457200" indent="-457200">
              <a:spcBef>
                <a:spcPts val="600"/>
              </a:spcBef>
              <a:spcAft>
                <a:spcPts val="600"/>
              </a:spcAft>
              <a:buFont typeface="+mj-lt"/>
              <a:buAutoNum type="arabicPeriod"/>
            </a:pPr>
            <a:endParaRPr lang="en-US" dirty="0"/>
          </a:p>
          <a:p>
            <a:pPr marL="457200" indent="-457200">
              <a:spcBef>
                <a:spcPts val="600"/>
              </a:spcBef>
              <a:spcAft>
                <a:spcPts val="600"/>
              </a:spcAft>
              <a:buFont typeface="+mj-lt"/>
              <a:buAutoNum type="arabicPeriod"/>
            </a:pPr>
            <a:endParaRPr lang="en-AU" dirty="0"/>
          </a:p>
        </p:txBody>
      </p:sp>
      <p:sp>
        <p:nvSpPr>
          <p:cNvPr id="3" name="Slide Number Placeholder 2">
            <a:extLst>
              <a:ext uri="{FF2B5EF4-FFF2-40B4-BE49-F238E27FC236}">
                <a16:creationId xmlns:a16="http://schemas.microsoft.com/office/drawing/2014/main" id="{4B6C496B-0AA4-4576-904B-713F7CAB348D}"/>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408790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E2FB8-4631-904D-52FF-D15FE42C0CD1}"/>
              </a:ext>
            </a:extLst>
          </p:cNvPr>
          <p:cNvSpPr>
            <a:spLocks noGrp="1"/>
          </p:cNvSpPr>
          <p:nvPr>
            <p:ph type="title"/>
          </p:nvPr>
        </p:nvSpPr>
        <p:spPr/>
        <p:txBody>
          <a:bodyPr/>
          <a:lstStyle/>
          <a:p>
            <a:r>
              <a:rPr lang="en-US" dirty="0">
                <a:cs typeface="Arial" panose="020B0604020202020204" pitchFamily="34" charset="0"/>
              </a:rPr>
              <a:t>Extend yourself</a:t>
            </a:r>
            <a:endParaRPr lang="en-AU" dirty="0">
              <a:cs typeface="Arial" panose="020B0604020202020204" pitchFamily="34" charset="0"/>
            </a:endParaRPr>
          </a:p>
        </p:txBody>
      </p:sp>
      <p:sp>
        <p:nvSpPr>
          <p:cNvPr id="4" name="Text Placeholder 3">
            <a:extLst>
              <a:ext uri="{FF2B5EF4-FFF2-40B4-BE49-F238E27FC236}">
                <a16:creationId xmlns:a16="http://schemas.microsoft.com/office/drawing/2014/main" id="{E2866F80-A661-4623-A069-2682119F5854}"/>
              </a:ext>
            </a:extLst>
          </p:cNvPr>
          <p:cNvSpPr>
            <a:spLocks noGrp="1"/>
          </p:cNvSpPr>
          <p:nvPr>
            <p:ph type="body" sz="quarter" idx="18"/>
          </p:nvPr>
        </p:nvSpPr>
        <p:spPr/>
        <p:txBody>
          <a:bodyPr/>
          <a:lstStyle/>
          <a:p>
            <a:r>
              <a:rPr lang="en-US" dirty="0">
                <a:cs typeface="Arial" panose="020B0604020202020204" pitchFamily="34" charset="0"/>
              </a:rPr>
              <a:t>Summarise an extended piece of writing using key words and phrases</a:t>
            </a:r>
          </a:p>
        </p:txBody>
      </p:sp>
      <p:sp>
        <p:nvSpPr>
          <p:cNvPr id="5" name="Text Placeholder 4">
            <a:extLst>
              <a:ext uri="{FF2B5EF4-FFF2-40B4-BE49-F238E27FC236}">
                <a16:creationId xmlns:a16="http://schemas.microsoft.com/office/drawing/2014/main" id="{9375D636-8733-1C87-2CE1-2830AF89F7FB}"/>
              </a:ext>
            </a:extLst>
          </p:cNvPr>
          <p:cNvSpPr>
            <a:spLocks noGrp="1"/>
          </p:cNvSpPr>
          <p:nvPr>
            <p:ph type="body" sz="quarter" idx="19"/>
          </p:nvPr>
        </p:nvSpPr>
        <p:spPr/>
        <p:txBody>
          <a:bodyPr/>
          <a:lstStyle/>
          <a:p>
            <a:pPr>
              <a:spcBef>
                <a:spcPts val="600"/>
              </a:spcBef>
              <a:spcAft>
                <a:spcPts val="600"/>
              </a:spcAft>
            </a:pPr>
            <a:r>
              <a:rPr lang="en-US" sz="1800" dirty="0">
                <a:cs typeface="Arial" panose="020B0604020202020204" pitchFamily="34" charset="0"/>
              </a:rPr>
              <a:t>Choose one of the questions below and answer in a paragraph response, using as much detail as possible. </a:t>
            </a:r>
          </a:p>
          <a:p>
            <a:pPr marL="342900" indent="-342900">
              <a:spcBef>
                <a:spcPts val="600"/>
              </a:spcBef>
              <a:spcAft>
                <a:spcPts val="600"/>
              </a:spcAft>
              <a:buFont typeface="Arial" panose="020B0604020202020204" pitchFamily="34" charset="0"/>
              <a:buChar char="•"/>
            </a:pPr>
            <a:r>
              <a:rPr lang="en-US" sz="1800" dirty="0">
                <a:cs typeface="Arial" panose="020B0604020202020204" pitchFamily="34" charset="0"/>
              </a:rPr>
              <a:t>How were the Romantic ideals of freedom, the beauty of nature and celebration of simplistic rural life compatible with or like the social and political upheaval that was going on at the time?</a:t>
            </a:r>
          </a:p>
          <a:p>
            <a:pPr marL="342900" indent="-342900">
              <a:spcBef>
                <a:spcPts val="600"/>
              </a:spcBef>
              <a:spcAft>
                <a:spcPts val="600"/>
              </a:spcAft>
              <a:buFont typeface="Arial" panose="020B0604020202020204" pitchFamily="34" charset="0"/>
              <a:buChar char="•"/>
            </a:pPr>
            <a:r>
              <a:rPr lang="en-US" sz="1800" dirty="0">
                <a:cs typeface="Arial" panose="020B0604020202020204" pitchFamily="34" charset="0"/>
              </a:rPr>
              <a:t>Did Romantic poets see their role as political and social, or simply artistic? Explain using quotes from the poets themselves.</a:t>
            </a:r>
          </a:p>
          <a:p>
            <a:pPr marL="342900" indent="-342900">
              <a:spcBef>
                <a:spcPts val="600"/>
              </a:spcBef>
              <a:spcAft>
                <a:spcPts val="600"/>
              </a:spcAft>
              <a:buFont typeface="Arial" panose="020B0604020202020204" pitchFamily="34" charset="0"/>
              <a:buChar char="•"/>
            </a:pPr>
            <a:r>
              <a:rPr lang="en-US" sz="1800" dirty="0">
                <a:cs typeface="Arial" panose="020B0604020202020204" pitchFamily="34" charset="0"/>
              </a:rPr>
              <a:t>What did Romantic poets think about the impact of Industrialisation on the social fabric of their world?</a:t>
            </a:r>
          </a:p>
          <a:p>
            <a:pPr marL="342900" indent="-342900">
              <a:spcBef>
                <a:spcPts val="600"/>
              </a:spcBef>
              <a:spcAft>
                <a:spcPts val="600"/>
              </a:spcAft>
              <a:buFont typeface="Arial" panose="020B0604020202020204" pitchFamily="34" charset="0"/>
              <a:buChar char="•"/>
            </a:pPr>
            <a:r>
              <a:rPr lang="en-US" sz="1800" dirty="0">
                <a:cs typeface="Arial" panose="020B0604020202020204" pitchFamily="34" charset="0"/>
              </a:rPr>
              <a:t>How did the French revolution impact on the poetry of the Romantic movement in a positive way?</a:t>
            </a:r>
          </a:p>
        </p:txBody>
      </p:sp>
      <p:sp>
        <p:nvSpPr>
          <p:cNvPr id="3" name="Slide Number Placeholder 2">
            <a:extLst>
              <a:ext uri="{FF2B5EF4-FFF2-40B4-BE49-F238E27FC236}">
                <a16:creationId xmlns:a16="http://schemas.microsoft.com/office/drawing/2014/main" id="{4B6C496B-0AA4-4576-904B-713F7CAB348D}"/>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10709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AAAF9E-9887-757A-375B-13066BEC21F3}"/>
              </a:ext>
            </a:extLst>
          </p:cNvPr>
          <p:cNvSpPr>
            <a:spLocks noGrp="1"/>
          </p:cNvSpPr>
          <p:nvPr>
            <p:ph type="ctrTitle"/>
          </p:nvPr>
        </p:nvSpPr>
        <p:spPr/>
        <p:txBody>
          <a:bodyPr/>
          <a:lstStyle/>
          <a:p>
            <a:r>
              <a:rPr lang="en-AU" dirty="0">
                <a:cs typeface="Arial" panose="020B0604020202020204" pitchFamily="34" charset="0"/>
              </a:rPr>
              <a:t>Returning to the learning intentions and success criteria</a:t>
            </a:r>
          </a:p>
        </p:txBody>
      </p:sp>
      <p:sp>
        <p:nvSpPr>
          <p:cNvPr id="2" name="Footer Placeholder 1">
            <a:extLst>
              <a:ext uri="{FF2B5EF4-FFF2-40B4-BE49-F238E27FC236}">
                <a16:creationId xmlns:a16="http://schemas.microsoft.com/office/drawing/2014/main" id="{080BCE9C-E0E6-5932-C7C8-A0F17FD56EAA}"/>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45931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cs typeface="Arial" panose="020B0604020202020204" pitchFamily="34" charset="0"/>
              </a:rPr>
              <a:t>Sharing learning intentions and success criteria</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 (2)</a:t>
            </a:r>
          </a:p>
        </p:txBody>
      </p:sp>
      <p:sp>
        <p:nvSpPr>
          <p:cNvPr id="6" name="Text Placeholder 5">
            <a:extLst>
              <a:ext uri="{FF2B5EF4-FFF2-40B4-BE49-F238E27FC236}">
                <a16:creationId xmlns:a16="http://schemas.microsoft.com/office/drawing/2014/main" id="{4CACFE40-E7A4-DD06-561F-351EAA9BF939}"/>
              </a:ext>
            </a:extLst>
          </p:cNvPr>
          <p:cNvSpPr>
            <a:spLocks noGrp="1"/>
          </p:cNvSpPr>
          <p:nvPr>
            <p:ph type="body" sz="quarter" idx="19"/>
          </p:nvPr>
        </p:nvSpPr>
        <p:spPr/>
        <p:txBody>
          <a:bodyPr/>
          <a:lstStyle/>
          <a:p>
            <a:pPr marL="0" marR="0" lvl="0" indent="0" algn="l" defTabSz="609585" rtl="0" eaLnBrk="1" fontAlgn="auto" latinLnBrk="0" hangingPunct="1">
              <a:lnSpc>
                <a:spcPct val="150000"/>
              </a:lnSpc>
              <a:spcAft>
                <a:spcPts val="600"/>
              </a:spcAft>
              <a:buClrTx/>
              <a:buSzTx/>
              <a:buFontTx/>
              <a:buNone/>
              <a:tabLst/>
              <a:defRPr/>
            </a:pPr>
            <a:r>
              <a:rPr kumimoji="0" lang="en-AU" sz="1800" b="1"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Learning intentions</a:t>
            </a:r>
            <a:endParaRPr lang="en-AU" sz="1800" b="1" dirty="0">
              <a:solidFill>
                <a:schemeClr val="accent1"/>
              </a:solidFill>
              <a:latin typeface="Arial" panose="020B0604020202020204" pitchFamily="34" charset="0"/>
              <a:ea typeface="+mn-lt"/>
              <a:cs typeface="Arial" panose="020B0604020202020204" pitchFamily="34" charset="0"/>
            </a:endParaRPr>
          </a:p>
          <a:p>
            <a:pPr marL="0" marR="0" lvl="0" indent="0" algn="l" defTabSz="609585" rtl="0" eaLnBrk="1" fontAlgn="auto" latinLnBrk="0" hangingPunct="1">
              <a:lnSpc>
                <a:spcPct val="150000"/>
              </a:lnSpc>
              <a:spcAft>
                <a:spcPts val="600"/>
              </a:spcAft>
              <a:buClrTx/>
              <a:buSzTx/>
              <a:buFontTx/>
              <a:buNone/>
              <a:tabLst/>
              <a:defRPr/>
            </a:pPr>
            <a:r>
              <a:rPr kumimoji="0" lang="en-AU" sz="1800" u="none" strike="noStrike" kern="1200" cap="none" spc="0" normalizeH="0" baseline="0" noProof="0" dirty="0">
                <a:ln>
                  <a:noFill/>
                </a:ln>
                <a:effectLst/>
                <a:uLnTx/>
                <a:uFillTx/>
                <a:ea typeface="+mn-lt"/>
                <a:cs typeface="Arial" panose="020B0604020202020204" pitchFamily="34" charset="0"/>
              </a:rPr>
              <a:t>We are learning to:</a:t>
            </a:r>
          </a:p>
          <a:p>
            <a:pPr marL="342900" marR="0" lvl="0" indent="-342900" algn="l" defTabSz="609585" rtl="0" eaLnBrk="1" fontAlgn="auto" latinLnBrk="0" hangingPunct="1">
              <a:lnSpc>
                <a:spcPct val="150000"/>
              </a:lnSpc>
              <a:spcAft>
                <a:spcPts val="600"/>
              </a:spcAft>
              <a:buClrTx/>
              <a:buSzTx/>
              <a:buFont typeface="Arial" panose="020B0604020202020204" pitchFamily="34" charset="0"/>
              <a:buChar char="•"/>
              <a:tabLst/>
              <a:defRPr/>
            </a:pPr>
            <a:r>
              <a:rPr kumimoji="0" lang="en-AU" sz="1800" b="0" i="0" u="none" strike="noStrike" kern="1200" cap="none" spc="0" normalizeH="0" baseline="0" noProof="0" dirty="0">
                <a:ln>
                  <a:noFill/>
                </a:ln>
                <a:effectLst/>
                <a:uLnTx/>
                <a:uFillTx/>
                <a:ea typeface="+mn-ea"/>
                <a:cs typeface="Arial" panose="020B0604020202020204" pitchFamily="34" charset="0"/>
              </a:rPr>
              <a:t>summarise the social and political context of the Romantic period.</a:t>
            </a:r>
          </a:p>
          <a:p>
            <a:pPr marR="0" lvl="0" algn="l" defTabSz="609585" rtl="0" eaLnBrk="1" fontAlgn="auto" latinLnBrk="0" hangingPunct="1">
              <a:lnSpc>
                <a:spcPct val="150000"/>
              </a:lnSpc>
              <a:spcAft>
                <a:spcPts val="600"/>
              </a:spcAft>
              <a:buClrTx/>
              <a:buSzTx/>
              <a:tabLst/>
              <a:defRPr/>
            </a:pPr>
            <a:endParaRPr kumimoji="0" lang="en-AU" sz="1800" b="1" i="0" u="none" strike="noStrike" kern="1200" cap="none" spc="0" normalizeH="0" baseline="0" noProof="0" dirty="0">
              <a:ln>
                <a:noFill/>
              </a:ln>
              <a:effectLst/>
              <a:uLnTx/>
              <a:uFillTx/>
              <a:ea typeface="+mn-ea"/>
              <a:cs typeface="Arial" panose="020B0604020202020204" pitchFamily="34" charset="0"/>
            </a:endParaRPr>
          </a:p>
          <a:p>
            <a:pPr marR="0" lvl="0" algn="l" defTabSz="609585" rtl="0" eaLnBrk="1" fontAlgn="auto" latinLnBrk="0" hangingPunct="1">
              <a:lnSpc>
                <a:spcPct val="150000"/>
              </a:lnSpc>
              <a:spcAft>
                <a:spcPts val="600"/>
              </a:spcAft>
              <a:buClrTx/>
              <a:buSzTx/>
              <a:tabLst/>
              <a:defRPr/>
            </a:pPr>
            <a:r>
              <a:rPr kumimoji="0" lang="en-AU" sz="1800" b="1"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Success criteria</a:t>
            </a:r>
          </a:p>
          <a:p>
            <a:pPr marL="0" marR="0" lvl="0" indent="0" algn="l" defTabSz="609585" rtl="0" eaLnBrk="1" fontAlgn="auto" latinLnBrk="0" hangingPunct="1">
              <a:lnSpc>
                <a:spcPct val="150000"/>
              </a:lnSpc>
              <a:spcAft>
                <a:spcPts val="600"/>
              </a:spcAft>
              <a:buClrTx/>
              <a:buSzTx/>
              <a:buFontTx/>
              <a:buNone/>
              <a:tabLst/>
              <a:defRPr/>
            </a:pPr>
            <a:r>
              <a:rPr kumimoji="0" lang="en-AU" sz="1800" b="0" i="0" u="none" strike="noStrike" kern="1200" cap="none" spc="0" normalizeH="0" baseline="0" noProof="0" dirty="0">
                <a:ln>
                  <a:noFill/>
                </a:ln>
                <a:effectLst/>
                <a:uLnTx/>
                <a:uFillTx/>
                <a:ea typeface="+mn-ea"/>
                <a:cs typeface="Arial" panose="020B0604020202020204" pitchFamily="34" charset="0"/>
              </a:rPr>
              <a:t>I will know I am successful when I can:</a:t>
            </a:r>
          </a:p>
          <a:p>
            <a:pPr marL="342900" marR="0" lvl="0" indent="-342900" algn="l" defTabSz="609585" rtl="0" eaLnBrk="1" fontAlgn="auto" latinLnBrk="0" hangingPunct="1">
              <a:lnSpc>
                <a:spcPct val="150000"/>
              </a:lnSpc>
              <a:spcAft>
                <a:spcPts val="600"/>
              </a:spcAft>
              <a:buClrTx/>
              <a:buSzTx/>
              <a:buFont typeface="Arial" panose="020B0604020202020204" pitchFamily="34" charset="0"/>
              <a:buChar char="•"/>
              <a:tabLst/>
              <a:defRPr/>
            </a:pPr>
            <a:r>
              <a:rPr lang="en-AU" sz="1800" dirty="0">
                <a:cs typeface="Arial" panose="020B0604020202020204" pitchFamily="34" charset="0"/>
              </a:rPr>
              <a:t>[these could be co-constructed with the class or used as per the notes].</a:t>
            </a:r>
            <a:endParaRPr kumimoji="0" lang="en-US" sz="1800" b="0" i="0" u="none" strike="noStrike" kern="1200" cap="none" spc="0" normalizeH="0" baseline="0" noProof="0" dirty="0">
              <a:ln>
                <a:noFill/>
              </a:ln>
              <a:effectLst/>
              <a:uLnTx/>
              <a:uFillTx/>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20</a:t>
            </a:fld>
            <a:endParaRPr kumimoji="0" lang="en-AU" sz="1200" u="none" strike="noStrike" kern="1200" cap="none" spc="0" normalizeH="0" baseline="0" noProof="0" dirty="0">
              <a:ln>
                <a:noFill/>
              </a:ln>
              <a:solidFill>
                <a:srgbClr val="22272B"/>
              </a:solidFill>
              <a:effectLst/>
              <a:uLnTx/>
              <a:uFillTx/>
              <a:ea typeface="+mn-ea"/>
              <a:cs typeface="+mn-cs"/>
            </a:endParaRPr>
          </a:p>
        </p:txBody>
      </p:sp>
    </p:spTree>
    <p:extLst>
      <p:ext uri="{BB962C8B-B14F-4D97-AF65-F5344CB8AC3E}">
        <p14:creationId xmlns:p14="http://schemas.microsoft.com/office/powerpoint/2010/main" val="68381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cs typeface="Arial" panose="020B0604020202020204" pitchFamily="34" charset="0"/>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Arial" panose="020B0604020202020204" pitchFamily="34" charset="0"/>
              </a:rPr>
              <a:t>Please refer to the NESA Copyright Disclaimer for more information </a:t>
            </a:r>
            <a:r>
              <a:rPr kumimoji="0" lang="en-AU" sz="1200" u="none" strike="noStrike" kern="1200" cap="none" spc="0" normalizeH="0" baseline="0" noProof="0" dirty="0">
                <a:ln>
                  <a:noFill/>
                </a:ln>
                <a:solidFill>
                  <a:srgbClr val="CBEDFD"/>
                </a:solidFill>
                <a:effectLst/>
                <a:uLnTx/>
                <a:uFillTx/>
                <a:latin typeface="Arial" panose="020B0604020202020204" pitchFamily="34" charset="0"/>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u="none" strike="noStrike" kern="1200" cap="none" spc="0" normalizeH="0" baseline="0" noProof="0" dirty="0">
                <a:ln>
                  <a:noFill/>
                </a:ln>
                <a:solidFill>
                  <a:srgbClr val="FFFFFF"/>
                </a:solidFill>
                <a:effectLst/>
                <a:uLnTx/>
                <a:uFillTx/>
                <a:latin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Arial" panose="020B0604020202020204" pitchFamily="34" charset="0"/>
              </a:rPr>
              <a:t>NESA holds the only official and up-to-date versions of the NSW Curriculum and syllabus documents. Please visit the NSW Education Standards Authority (NESA) website </a:t>
            </a:r>
            <a:r>
              <a:rPr kumimoji="0" lang="en-AU" sz="1200" u="none" strike="noStrike" kern="1200" cap="none" spc="0" normalizeH="0" baseline="0" noProof="0" dirty="0">
                <a:ln>
                  <a:noFill/>
                </a:ln>
                <a:solidFill>
                  <a:srgbClr val="CBEDFD"/>
                </a:solidFill>
                <a:effectLst/>
                <a:uLnTx/>
                <a:uFillTx/>
                <a:latin typeface="Arial" panose="020B0604020202020204" pitchFamily="34" charset="0"/>
                <a:hlinkClick r:id="rId4">
                  <a:extLst>
                    <a:ext uri="{A12FA001-AC4F-418D-AE19-62706E023703}">
                      <ahyp:hlinkClr xmlns:ahyp="http://schemas.microsoft.com/office/drawing/2018/hyperlinkcolor" val="tx"/>
                    </a:ext>
                  </a:extLst>
                </a:hlinkClick>
              </a:rPr>
              <a:t>https://educationstandards.nsw.edu.au/wps/portal/nesa/home</a:t>
            </a:r>
            <a:r>
              <a:rPr kumimoji="0" lang="en-AU" sz="1200" u="none" strike="noStrike" kern="1200" cap="none" spc="0" normalizeH="0" baseline="0" noProof="0" dirty="0">
                <a:ln>
                  <a:noFill/>
                </a:ln>
                <a:solidFill>
                  <a:srgbClr val="CBEDFD"/>
                </a:solidFill>
                <a:effectLst/>
                <a:uLnTx/>
                <a:uFillTx/>
                <a:latin typeface="Arial" panose="020B0604020202020204" pitchFamily="34" charset="0"/>
              </a:rPr>
              <a:t> </a:t>
            </a:r>
            <a:r>
              <a:rPr kumimoji="0" lang="en-AU" sz="1200" u="none" strike="noStrike" kern="1200" cap="none" spc="0" normalizeH="0" baseline="0" noProof="0" dirty="0">
                <a:ln>
                  <a:noFill/>
                </a:ln>
                <a:solidFill>
                  <a:srgbClr val="FFFFFF"/>
                </a:solidFill>
                <a:effectLst/>
                <a:uLnTx/>
                <a:uFillTx/>
                <a:latin typeface="Arial" panose="020B0604020202020204" pitchFamily="34" charset="0"/>
              </a:rPr>
              <a:t>and the NSW Curriculum website </a:t>
            </a:r>
            <a:r>
              <a:rPr kumimoji="0" lang="en-AU" sz="1200" u="none" strike="noStrike" kern="1200" cap="none" spc="0" normalizeH="0" baseline="0" noProof="0" dirty="0">
                <a:ln>
                  <a:noFill/>
                </a:ln>
                <a:solidFill>
                  <a:srgbClr val="CBEDFD"/>
                </a:solidFill>
                <a:effectLst/>
                <a:uLnTx/>
                <a:uFillTx/>
                <a:latin typeface="Arial" panose="020B0604020202020204" pitchFamily="34" charset="0"/>
                <a:hlinkClick r:id="rId5">
                  <a:extLst>
                    <a:ext uri="{A12FA001-AC4F-418D-AE19-62706E023703}">
                      <ahyp:hlinkClr xmlns:ahyp="http://schemas.microsoft.com/office/drawing/2018/hyperlinkcolor" val="tx"/>
                    </a:ext>
                  </a:extLst>
                </a:hlinkClick>
              </a:rPr>
              <a:t>https://curriculum.nsw.edu.au</a:t>
            </a:r>
            <a:r>
              <a:rPr kumimoji="0" lang="en-AU" sz="1200" u="none" strike="noStrike" kern="1200" cap="none" spc="0" normalizeH="0" baseline="0" noProof="0" dirty="0">
                <a:ln>
                  <a:noFill/>
                </a:ln>
                <a:solidFill>
                  <a:srgbClr val="FFFFFF"/>
                </a:solidFill>
                <a:effectLst/>
                <a:uLnTx/>
                <a:uFillTx/>
                <a:latin typeface="Arial" panose="020B0604020202020204" pitchFamily="34" charset="0"/>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428999"/>
            <a:ext cx="11260500" cy="2927351"/>
          </a:xfrm>
        </p:spPr>
        <p:txBody>
          <a:bodyPr/>
          <a:lstStyle/>
          <a:p>
            <a:pPr>
              <a:lnSpc>
                <a:spcPct val="150000"/>
              </a:lnSpc>
              <a:spcBef>
                <a:spcPts val="600"/>
              </a:spcBef>
              <a:spcAft>
                <a:spcPts val="600"/>
              </a:spcAft>
            </a:pPr>
            <a:r>
              <a:rPr lang="en-AU" dirty="0">
                <a:effectLst/>
                <a:ea typeface="Calibri" panose="020F0502020204030204" pitchFamily="34" charset="0"/>
                <a:cs typeface="Arial" panose="020B0604020202020204" pitchFamily="34" charset="0"/>
              </a:rPr>
              <a:t>AERO (Australian Education Research Organisation) (2024) </a:t>
            </a:r>
            <a:r>
              <a:rPr lang="en-AU" i="1" u="sng" dirty="0">
                <a:solidFill>
                  <a:srgbClr val="0000FF"/>
                </a:solidFill>
                <a:effectLst/>
                <a:ea typeface="Calibri" panose="020F0502020204030204" pitchFamily="34" charset="0"/>
                <a:cs typeface="Arial" panose="020B0604020202020204" pitchFamily="34" charset="0"/>
                <a:hlinkClick r:id="rId6" tooltip="https://www.edresearch.edu.au/guides-resources/practice-guides/explain-learning-objectives"/>
              </a:rPr>
              <a:t>Explain learning objectives </a:t>
            </a:r>
            <a:r>
              <a:rPr lang="en-AU" u="sng" dirty="0">
                <a:solidFill>
                  <a:srgbClr val="0000FF"/>
                </a:solidFill>
                <a:effectLst/>
                <a:ea typeface="Calibri" panose="020F0502020204030204" pitchFamily="34" charset="0"/>
                <a:cs typeface="Arial" panose="020B0604020202020204" pitchFamily="34" charset="0"/>
                <a:hlinkClick r:id="rId6" tooltip="https://www.edresearch.edu.au/guides-resources/practice-guides/explain-learning-objectives"/>
              </a:rPr>
              <a:t>External link</a:t>
            </a:r>
            <a:r>
              <a:rPr lang="en-AU" dirty="0">
                <a:effectLst/>
                <a:ea typeface="Calibri" panose="020F0502020204030204" pitchFamily="34" charset="0"/>
                <a:cs typeface="Arial" panose="020B0604020202020204" pitchFamily="34" charset="0"/>
              </a:rPr>
              <a:t>, AERO, accessed 16 April 2024.</a:t>
            </a:r>
            <a:endParaRPr lang="en-AU" u="sng" dirty="0">
              <a:solidFill>
                <a:srgbClr val="2F5496"/>
              </a:solidFill>
              <a:effectLst/>
              <a:ea typeface="Arial" panose="020B0604020202020204" pitchFamily="34" charset="0"/>
              <a:cs typeface="Arial" panose="020B0604020202020204" pitchFamily="34" charset="0"/>
              <a:hlinkClick r:id="rId7"/>
            </a:endParaRPr>
          </a:p>
          <a:p>
            <a:pPr>
              <a:lnSpc>
                <a:spcPct val="150000"/>
              </a:lnSpc>
              <a:spcBef>
                <a:spcPts val="600"/>
              </a:spcBef>
              <a:spcAft>
                <a:spcPts val="600"/>
              </a:spcAft>
            </a:pPr>
            <a:r>
              <a:rPr lang="en-AU" u="sng" dirty="0">
                <a:solidFill>
                  <a:srgbClr val="2F5496"/>
                </a:solidFill>
                <a:effectLst/>
                <a:ea typeface="Arial" panose="020B0604020202020204" pitchFamily="34" charset="0"/>
                <a:cs typeface="Arial" panose="020B0604020202020204" pitchFamily="34" charset="0"/>
                <a:hlinkClick r:id="rId7"/>
              </a:rPr>
              <a:t>English K–10 Syllabus</a:t>
            </a:r>
            <a:r>
              <a:rPr lang="en-AU" dirty="0">
                <a:effectLst/>
                <a:ea typeface="Arial" panose="020B0604020202020204" pitchFamily="34" charset="0"/>
                <a:cs typeface="Arial" panose="020B0604020202020204" pitchFamily="34" charset="0"/>
              </a:rPr>
              <a:t> © NSW Education Standards Authority (NESA) for and on behalf of the Crown in right of the State of New South Wales, 2022.</a:t>
            </a:r>
          </a:p>
          <a:p>
            <a:pPr>
              <a:lnSpc>
                <a:spcPct val="150000"/>
              </a:lnSpc>
              <a:spcBef>
                <a:spcPts val="600"/>
              </a:spcBef>
              <a:spcAft>
                <a:spcPts val="600"/>
              </a:spcAft>
            </a:pPr>
            <a:r>
              <a:rPr lang="en-AU" dirty="0">
                <a:effectLst/>
                <a:ea typeface="Arial" panose="020B0604020202020204" pitchFamily="34" charset="0"/>
                <a:cs typeface="Arial" panose="020B0604020202020204" pitchFamily="34" charset="0"/>
              </a:rPr>
              <a:t>Griffin P (2018) Assessment for teaching, Cambridge University Press.</a:t>
            </a:r>
          </a:p>
          <a:p>
            <a:pPr>
              <a:spcBef>
                <a:spcPts val="600"/>
              </a:spcBef>
              <a:spcAft>
                <a:spcPts val="600"/>
              </a:spcAft>
            </a:pPr>
            <a:r>
              <a:rPr lang="en-AU" dirty="0">
                <a:ea typeface="Arial" panose="020B0604020202020204" pitchFamily="34" charset="0"/>
                <a:cs typeface="Arial" panose="020B0604020202020204" pitchFamily="34" charset="0"/>
              </a:rPr>
              <a:t>State of New South Wales (Department of Education) (2024) </a:t>
            </a:r>
            <a:r>
              <a:rPr lang="en-AU" dirty="0">
                <a:ea typeface="Arial" panose="020B0604020202020204" pitchFamily="34" charset="0"/>
                <a:cs typeface="Arial" panose="020B0604020202020204" pitchFamily="34" charset="0"/>
                <a:hlinkClick r:id="rId8"/>
              </a:rPr>
              <a:t>‘Explicit teaching strategies’</a:t>
            </a:r>
            <a:r>
              <a:rPr lang="en-AU" dirty="0">
                <a:ea typeface="Arial" panose="020B0604020202020204" pitchFamily="34" charset="0"/>
                <a:cs typeface="Arial" panose="020B0604020202020204" pitchFamily="34" charset="0"/>
              </a:rPr>
              <a:t>, </a:t>
            </a:r>
            <a:r>
              <a:rPr lang="en-AU" i="1" dirty="0">
                <a:ea typeface="Arial" panose="020B0604020202020204" pitchFamily="34" charset="0"/>
                <a:cs typeface="Arial" panose="020B0604020202020204" pitchFamily="34" charset="0"/>
              </a:rPr>
              <a:t>Explicit teaching, </a:t>
            </a:r>
            <a:r>
              <a:rPr lang="en-AU" dirty="0">
                <a:ea typeface="Arial" panose="020B0604020202020204" pitchFamily="34" charset="0"/>
                <a:cs typeface="Arial" panose="020B0604020202020204" pitchFamily="34" charset="0"/>
              </a:rPr>
              <a:t>NSW Department of Education website, accessed 27 May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cs typeface="Arial" panose="020B0604020202020204" pitchFamily="34" charset="0"/>
              </a:rPr>
              <a:t>Copyright</a:t>
            </a:r>
          </a:p>
        </p:txBody>
      </p:sp>
      <p:sp>
        <p:nvSpPr>
          <p:cNvPr id="9" name="Text Placeholder 6">
            <a:extLst>
              <a:ext uri="{FF2B5EF4-FFF2-40B4-BE49-F238E27FC236}">
                <a16:creationId xmlns:a16="http://schemas.microsoft.com/office/drawing/2014/main" id="{74400B62-221B-DC29-3E24-CBFF4BE55628}"/>
              </a:ext>
            </a:extLst>
          </p:cNvPr>
          <p:cNvSpPr>
            <a:spLocks noGrp="1"/>
          </p:cNvSpPr>
          <p:nvPr>
            <p:ph type="body" sz="quarter" idx="18"/>
          </p:nvPr>
        </p:nvSpPr>
        <p:spPr>
          <a:xfrm>
            <a:off x="360000" y="981264"/>
            <a:ext cx="10080000" cy="310015"/>
          </a:xfrm>
        </p:spPr>
        <p:txBody>
          <a:bodyPr/>
          <a:lstStyle/>
          <a:p>
            <a:r>
              <a:rPr lang="en-AU" u="sng" dirty="0">
                <a:hlinkClick r:id="rId3">
                  <a:extLst>
                    <a:ext uri="{A12FA001-AC4F-418D-AE19-62706E023703}">
                      <ahyp:hlinkClr xmlns:ahyp="http://schemas.microsoft.com/office/drawing/2018/hyperlinkcolor" val="tx"/>
                    </a:ext>
                  </a:extLst>
                </a:hlinkClick>
              </a:rPr>
              <a:t>© State of New South Wales (Department of Education), 202</a:t>
            </a:r>
            <a:r>
              <a:rPr lang="en-AU" u="sng" dirty="0"/>
              <a:t>4</a:t>
            </a:r>
          </a:p>
        </p:txBody>
      </p:sp>
      <p:sp>
        <p:nvSpPr>
          <p:cNvPr id="6" name="TextBox 5">
            <a:extLst>
              <a:ext uri="{FF2B5EF4-FFF2-40B4-BE49-F238E27FC236}">
                <a16:creationId xmlns:a16="http://schemas.microsoft.com/office/drawing/2014/main" id="{7087899E-3109-0B84-A4FB-13DA7727E1A1}"/>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latin typeface="Arial" panose="020B0604020202020204" pitchFamily="34" charset="0"/>
              </a:rPr>
              <a:t>The copyright material published in this resource is subject to the Copyright Act 1968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latin typeface="Arial" panose="020B0604020202020204" pitchFamily="34" charset="0"/>
              </a:rPr>
              <a:t>Copyright material available in this resource and owned by the NSW Department of Education is licensed under a </a:t>
            </a:r>
            <a:r>
              <a:rPr lang="en-AU" sz="1200" dirty="0">
                <a:solidFill>
                  <a:schemeClr val="accent4"/>
                </a:solidFill>
                <a:latin typeface="Arial" panose="020B0604020202020204" pitchFamily="34" charset="0"/>
                <a:hlinkClick r:id="rId4">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latin typeface="Arial" panose="020B0604020202020204" pitchFamily="34" charset="0"/>
              </a:rPr>
              <a:t>.</a:t>
            </a:r>
          </a:p>
          <a:p>
            <a:pPr algn="l">
              <a:lnSpc>
                <a:spcPct val="150000"/>
              </a:lnSpc>
              <a:spcAft>
                <a:spcPts val="600"/>
              </a:spcAft>
            </a:pPr>
            <a:r>
              <a:rPr lang="en-AU" sz="1200" dirty="0">
                <a:solidFill>
                  <a:schemeClr val="bg1"/>
                </a:solidFill>
                <a:latin typeface="Arial" panose="020B0604020202020204" pitchFamily="34" charset="0"/>
              </a:rPr>
              <a:t>This license allows you to share and adapt the material for any purpose, even commercially.</a:t>
            </a:r>
          </a:p>
          <a:p>
            <a:pPr algn="l">
              <a:lnSpc>
                <a:spcPct val="150000"/>
              </a:lnSpc>
              <a:spcAft>
                <a:spcPts val="600"/>
              </a:spcAft>
            </a:pPr>
            <a:r>
              <a:rPr lang="en-AU" sz="1200" dirty="0">
                <a:solidFill>
                  <a:schemeClr val="bg1"/>
                </a:solidFill>
                <a:latin typeface="Arial" panose="020B0604020202020204" pitchFamily="34" charset="0"/>
              </a:rPr>
              <a:t>Attribution should be given to © State of New South Wales (Department of Education), 2024.</a:t>
            </a:r>
          </a:p>
          <a:p>
            <a:pPr algn="l">
              <a:lnSpc>
                <a:spcPct val="150000"/>
              </a:lnSpc>
            </a:pPr>
            <a:r>
              <a:rPr lang="en-AU" sz="1200" dirty="0">
                <a:solidFill>
                  <a:schemeClr val="bg1"/>
                </a:solidFill>
                <a:latin typeface="Arial" panose="020B0604020202020204" pitchFamily="34" charset="0"/>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rPr>
              <a:t>Material owned by a third-party that has been reproduced with permission. You will need to obtain permission from the third-party to reuse its material. </a:t>
            </a:r>
          </a:p>
          <a:p>
            <a:pPr algn="l">
              <a:lnSpc>
                <a:spcPct val="150000"/>
              </a:lnSpc>
              <a:spcBef>
                <a:spcPts val="1200"/>
              </a:spcBef>
              <a:spcAft>
                <a:spcPts val="600"/>
              </a:spcAft>
            </a:pPr>
            <a:r>
              <a:rPr lang="en-AU" sz="1200" dirty="0">
                <a:solidFill>
                  <a:schemeClr val="bg1"/>
                </a:solidFill>
                <a:latin typeface="Arial" panose="020B0604020202020204" pitchFamily="34" charset="0"/>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Copyright Act 1968 (Cth).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 (1)</a:t>
            </a:r>
          </a:p>
        </p:txBody>
      </p:sp>
      <p:sp>
        <p:nvSpPr>
          <p:cNvPr id="6" name="Text Placeholder 5">
            <a:extLst>
              <a:ext uri="{FF2B5EF4-FFF2-40B4-BE49-F238E27FC236}">
                <a16:creationId xmlns:a16="http://schemas.microsoft.com/office/drawing/2014/main" id="{1308FD37-C878-CBE5-67F8-3C450A64A63E}"/>
              </a:ext>
            </a:extLst>
          </p:cNvPr>
          <p:cNvSpPr>
            <a:spLocks noGrp="1"/>
          </p:cNvSpPr>
          <p:nvPr>
            <p:ph type="body" sz="quarter" idx="19"/>
          </p:nvPr>
        </p:nvSpPr>
        <p:spPr/>
        <p:txBody>
          <a:bodyPr/>
          <a:lstStyle/>
          <a:p>
            <a:pPr marL="0" marR="0" lvl="0" indent="0" algn="l" defTabSz="609585" rtl="0" eaLnBrk="1" fontAlgn="auto" latinLnBrk="0" hangingPunct="1">
              <a:lnSpc>
                <a:spcPct val="150000"/>
              </a:lnSpc>
              <a:spcBef>
                <a:spcPts val="600"/>
              </a:spcBef>
              <a:spcAft>
                <a:spcPts val="600"/>
              </a:spcAft>
              <a:buClrTx/>
              <a:buSzTx/>
              <a:buFontTx/>
              <a:buNone/>
              <a:tabLst/>
              <a:defRPr/>
            </a:pPr>
            <a:r>
              <a:rPr kumimoji="0" lang="en-AU" sz="1800" b="1"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Learning intentions</a:t>
            </a:r>
            <a:endParaRPr lang="en-AU" sz="1800" dirty="0">
              <a:solidFill>
                <a:schemeClr val="accent1"/>
              </a:solidFill>
              <a:latin typeface="Arial" panose="020B0604020202020204" pitchFamily="34" charset="0"/>
              <a:ea typeface="+mn-lt"/>
              <a:cs typeface="Arial" panose="020B0604020202020204" pitchFamily="34" charset="0"/>
            </a:endParaRPr>
          </a:p>
          <a:p>
            <a:pPr marL="0" marR="0" lvl="0" indent="0" algn="l" defTabSz="609585" rtl="0" eaLnBrk="1" fontAlgn="auto" latinLnBrk="0" hangingPunct="1">
              <a:lnSpc>
                <a:spcPct val="150000"/>
              </a:lnSpc>
              <a:spcBef>
                <a:spcPts val="600"/>
              </a:spcBef>
              <a:spcAft>
                <a:spcPts val="600"/>
              </a:spcAft>
              <a:buClrTx/>
              <a:buSzTx/>
              <a:buFontTx/>
              <a:buNone/>
              <a:tabLst/>
              <a:defRPr/>
            </a:pPr>
            <a:r>
              <a:rPr kumimoji="0" lang="en-AU" sz="1800" u="none" strike="noStrike" kern="1200" cap="none" spc="0" normalizeH="0" baseline="0" noProof="0" dirty="0">
                <a:ln>
                  <a:noFill/>
                </a:ln>
                <a:effectLst/>
                <a:uLnTx/>
                <a:uFillTx/>
                <a:latin typeface="Arial" panose="020B0604020202020204" pitchFamily="34" charset="0"/>
                <a:ea typeface="+mn-lt"/>
                <a:cs typeface="Arial" panose="020B0604020202020204" pitchFamily="34" charset="0"/>
              </a:rPr>
              <a:t>We are learning to:</a:t>
            </a:r>
          </a:p>
          <a:p>
            <a:pPr marL="342900" marR="0" lvl="0" indent="-342900" algn="l" defTabSz="609585"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AU"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summarise the social and political context of the Romantic period.</a:t>
            </a:r>
          </a:p>
          <a:p>
            <a:pPr marR="0" lvl="0" algn="l" defTabSz="609585" rtl="0" eaLnBrk="1" fontAlgn="auto" latinLnBrk="0" hangingPunct="1">
              <a:lnSpc>
                <a:spcPct val="150000"/>
              </a:lnSpc>
              <a:spcBef>
                <a:spcPts val="600"/>
              </a:spcBef>
              <a:spcAft>
                <a:spcPts val="600"/>
              </a:spcAft>
              <a:buClrTx/>
              <a:buSzTx/>
              <a:tabLst/>
              <a:defRPr/>
            </a:pPr>
            <a:endParaRPr kumimoji="0" lang="en-AU" sz="1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R="0" lvl="0" algn="l" defTabSz="609585" rtl="0" eaLnBrk="1" fontAlgn="auto" latinLnBrk="0" hangingPunct="1">
              <a:lnSpc>
                <a:spcPct val="150000"/>
              </a:lnSpc>
              <a:spcBef>
                <a:spcPts val="600"/>
              </a:spcBef>
              <a:spcAft>
                <a:spcPts val="600"/>
              </a:spcAft>
              <a:buClrTx/>
              <a:buSzTx/>
              <a:tabLst/>
              <a:defRPr/>
            </a:pPr>
            <a:r>
              <a:rPr kumimoji="0" lang="en-AU" sz="1800" b="1"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Success criteria</a:t>
            </a:r>
          </a:p>
          <a:p>
            <a:pPr marL="0" marR="0" lvl="0" indent="0" algn="l" defTabSz="609585" rtl="0" eaLnBrk="1" fontAlgn="auto" latinLnBrk="0" hangingPunct="1">
              <a:lnSpc>
                <a:spcPct val="150000"/>
              </a:lnSpc>
              <a:spcBef>
                <a:spcPts val="600"/>
              </a:spcBef>
              <a:spcAft>
                <a:spcPts val="600"/>
              </a:spcAft>
              <a:buClrTx/>
              <a:buSzTx/>
              <a:buFontTx/>
              <a:buNone/>
              <a:tabLst/>
              <a:defRPr/>
            </a:pPr>
            <a:r>
              <a:rPr kumimoji="0" lang="en-AU"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 will know I am successful when I can:</a:t>
            </a:r>
          </a:p>
          <a:p>
            <a:pPr marL="342900" marR="0" lvl="0" indent="-342900" algn="l" defTabSz="609585" rtl="0" eaLnBrk="1" fontAlgn="auto" latinLnBrk="0" hangingPunct="1">
              <a:lnSpc>
                <a:spcPct val="150000"/>
              </a:lnSpc>
              <a:spcBef>
                <a:spcPts val="600"/>
              </a:spcBef>
              <a:spcAft>
                <a:spcPts val="600"/>
              </a:spcAft>
              <a:buClrTx/>
              <a:buSzTx/>
              <a:buFont typeface="Arial" panose="020B0604020202020204" pitchFamily="34" charset="0"/>
              <a:buChar char="•"/>
              <a:tabLst/>
              <a:defRPr/>
            </a:pPr>
            <a:r>
              <a:rPr lang="en-AU" sz="1800" dirty="0">
                <a:latin typeface="Arial" panose="020B0604020202020204" pitchFamily="34" charset="0"/>
                <a:cs typeface="Arial" panose="020B0604020202020204" pitchFamily="34" charset="0"/>
              </a:rPr>
              <a:t>[these could be co-constructed with the class or used as per the notes].</a:t>
            </a:r>
            <a:endParaRPr kumimoji="0" lang="en-US" sz="18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u="none" strike="noStrike" kern="1200" cap="none" spc="0" normalizeH="0" baseline="0" noProof="0" dirty="0">
              <a:ln>
                <a:noFill/>
              </a:ln>
              <a:solidFill>
                <a:srgbClr val="22272B"/>
              </a:solidFill>
              <a:effectLst/>
              <a:uLnTx/>
              <a:uFillTx/>
              <a:ea typeface="+mn-ea"/>
              <a:cs typeface="+mn-cs"/>
            </a:endParaRPr>
          </a:p>
        </p:txBody>
      </p:sp>
    </p:spTree>
    <p:extLst>
      <p:ext uri="{BB962C8B-B14F-4D97-AF65-F5344CB8AC3E}">
        <p14:creationId xmlns:p14="http://schemas.microsoft.com/office/powerpoint/2010/main" val="45297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872822-2956-5B14-4F8D-DA4EB242A5EF}"/>
              </a:ext>
            </a:extLst>
          </p:cNvPr>
          <p:cNvSpPr>
            <a:spLocks noGrp="1"/>
          </p:cNvSpPr>
          <p:nvPr>
            <p:ph type="ctrTitle"/>
          </p:nvPr>
        </p:nvSpPr>
        <p:spPr>
          <a:xfrm>
            <a:off x="540000" y="4067881"/>
            <a:ext cx="9616371" cy="1914908"/>
          </a:xfrm>
        </p:spPr>
        <p:txBody>
          <a:bodyPr/>
          <a:lstStyle/>
          <a:p>
            <a:r>
              <a:rPr lang="en-AU" dirty="0">
                <a:cs typeface="Arial" panose="020B0604020202020204" pitchFamily="34" charset="0"/>
              </a:rPr>
              <a:t>What does it mean to summarise a text?</a:t>
            </a:r>
          </a:p>
        </p:txBody>
      </p:sp>
      <p:sp>
        <p:nvSpPr>
          <p:cNvPr id="2" name="Footer Placeholder 1">
            <a:extLst>
              <a:ext uri="{FF2B5EF4-FFF2-40B4-BE49-F238E27FC236}">
                <a16:creationId xmlns:a16="http://schemas.microsoft.com/office/drawing/2014/main" id="{A2415B38-74DF-5BB0-8BF0-F8940C18B73F}"/>
              </a:ext>
            </a:extLst>
          </p:cNvPr>
          <p:cNvSpPr>
            <a:spLocks noGrp="1"/>
          </p:cNvSpPr>
          <p:nvPr>
            <p:ph type="ftr" sz="quarter" idx="3"/>
          </p:nvPr>
        </p:nvSpPr>
        <p:spPr/>
        <p:txBody>
          <a:bodyPr/>
          <a:lstStyle/>
          <a:p>
            <a:r>
              <a:rPr lang="en-AU"/>
              <a:t>NSW Department of Education</a:t>
            </a:r>
          </a:p>
          <a:p>
            <a:endParaRPr lang="en-AU" dirty="0"/>
          </a:p>
        </p:txBody>
      </p:sp>
    </p:spTree>
    <p:extLst>
      <p:ext uri="{BB962C8B-B14F-4D97-AF65-F5344CB8AC3E}">
        <p14:creationId xmlns:p14="http://schemas.microsoft.com/office/powerpoint/2010/main" val="107611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t>Summarising a text</a:t>
            </a:r>
          </a:p>
        </p:txBody>
      </p:sp>
      <p:sp>
        <p:nvSpPr>
          <p:cNvPr id="7" name="Text Placeholder 6">
            <a:extLst>
              <a:ext uri="{FF2B5EF4-FFF2-40B4-BE49-F238E27FC236}">
                <a16:creationId xmlns:a16="http://schemas.microsoft.com/office/drawing/2014/main" id="{0A4C4B8E-E657-6413-84AB-74FCAFA60809}"/>
              </a:ext>
            </a:extLst>
          </p:cNvPr>
          <p:cNvSpPr>
            <a:spLocks noGrp="1"/>
          </p:cNvSpPr>
          <p:nvPr>
            <p:ph type="body" sz="quarter" idx="18"/>
          </p:nvPr>
        </p:nvSpPr>
        <p:spPr/>
        <p:txBody>
          <a:bodyPr/>
          <a:lstStyle/>
          <a:p>
            <a:r>
              <a:rPr lang="en-AU" dirty="0"/>
              <a:t>What does it mean and why do we do it?</a:t>
            </a:r>
          </a:p>
        </p:txBody>
      </p:sp>
      <p:sp>
        <p:nvSpPr>
          <p:cNvPr id="6" name="Content Placeholder 5">
            <a:extLst>
              <a:ext uri="{FF2B5EF4-FFF2-40B4-BE49-F238E27FC236}">
                <a16:creationId xmlns:a16="http://schemas.microsoft.com/office/drawing/2014/main" id="{AAEE2434-CD24-751D-8E7A-287E4E1F7F8B}"/>
              </a:ext>
            </a:extLst>
          </p:cNvPr>
          <p:cNvSpPr>
            <a:spLocks noGrp="1"/>
          </p:cNvSpPr>
          <p:nvPr>
            <p:ph sz="half" idx="1"/>
          </p:nvPr>
        </p:nvSpPr>
        <p:spPr/>
        <p:txBody>
          <a:bodyPr/>
          <a:lstStyle/>
          <a:p>
            <a:pPr>
              <a:spcBef>
                <a:spcPts val="600"/>
              </a:spcBef>
              <a:spcAft>
                <a:spcPts val="600"/>
              </a:spcAft>
            </a:pPr>
            <a:r>
              <a:rPr lang="en-US" dirty="0">
                <a:latin typeface="Arial" panose="020B0604020202020204" pitchFamily="34" charset="0"/>
                <a:cs typeface="Arial" panose="020B0604020202020204" pitchFamily="34" charset="0"/>
              </a:rPr>
              <a:t>Summarising a text involves taking the most important words, phrases or ideas from a text and condensing it down in your own words.</a:t>
            </a:r>
          </a:p>
          <a:p>
            <a:pPr>
              <a:spcBef>
                <a:spcPts val="600"/>
              </a:spcBef>
              <a:spcAft>
                <a:spcPts val="600"/>
              </a:spcAft>
            </a:pPr>
            <a:r>
              <a:rPr lang="en-US" dirty="0">
                <a:latin typeface="Arial" panose="020B0604020202020204" pitchFamily="34" charset="0"/>
                <a:cs typeface="Arial" panose="020B0604020202020204" pitchFamily="34" charset="0"/>
              </a:rPr>
              <a:t>Summarising can help you to learn new information and remember key points. It is also a useful study tool, as it saves time – rather than reading back through entire documents, you can revise your summary notes.</a:t>
            </a:r>
          </a:p>
          <a:p>
            <a:pPr>
              <a:spcBef>
                <a:spcPts val="600"/>
              </a:spcBef>
              <a:spcAft>
                <a:spcPts val="600"/>
              </a:spcAft>
            </a:pPr>
            <a:endParaRPr lang="en-AU"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49140A55-5E82-A893-5A02-D2F2864E5A03}"/>
              </a:ext>
            </a:extLst>
          </p:cNvPr>
          <p:cNvSpPr>
            <a:spLocks noGrp="1"/>
          </p:cNvSpPr>
          <p:nvPr>
            <p:ph sz="half" idx="19"/>
          </p:nvPr>
        </p:nvSpPr>
        <p:spPr/>
        <p:txBody>
          <a:bodyPr/>
          <a:lstStyle/>
          <a:p>
            <a:pPr>
              <a:spcAft>
                <a:spcPts val="600"/>
              </a:spcAft>
            </a:pPr>
            <a:r>
              <a:rPr lang="en-US" dirty="0">
                <a:latin typeface="Arial" panose="020B0604020202020204" pitchFamily="34" charset="0"/>
                <a:cs typeface="Arial" panose="020B0604020202020204" pitchFamily="34" charset="0"/>
              </a:rPr>
              <a:t>Summaries can be written as:</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dot points or lists</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summary paragraphs</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graphic organisers</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visual summaries</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timelines or storyboards</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tables or charts.</a:t>
            </a:r>
            <a:endParaRPr lang="en-AU"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58112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872822-2956-5B14-4F8D-DA4EB242A5EF}"/>
              </a:ext>
            </a:extLst>
          </p:cNvPr>
          <p:cNvSpPr>
            <a:spLocks noGrp="1"/>
          </p:cNvSpPr>
          <p:nvPr>
            <p:ph type="ctrTitle"/>
          </p:nvPr>
        </p:nvSpPr>
        <p:spPr/>
        <p:txBody>
          <a:bodyPr/>
          <a:lstStyle/>
          <a:p>
            <a:r>
              <a:rPr lang="en-AU" dirty="0">
                <a:cs typeface="Arial" panose="020B0604020202020204" pitchFamily="34" charset="0"/>
              </a:rPr>
              <a:t>Identifying key words and phrases</a:t>
            </a:r>
          </a:p>
        </p:txBody>
      </p:sp>
      <p:sp>
        <p:nvSpPr>
          <p:cNvPr id="2" name="Footer Placeholder 1">
            <a:extLst>
              <a:ext uri="{FF2B5EF4-FFF2-40B4-BE49-F238E27FC236}">
                <a16:creationId xmlns:a16="http://schemas.microsoft.com/office/drawing/2014/main" id="{A2415B38-74DF-5BB0-8BF0-F8940C18B73F}"/>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57100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panose="020B0604020202020204" pitchFamily="34" charset="0"/>
              </a:rPr>
              <a:t>Gradual release of  responsibility – modelled practice or ‘I do’</a:t>
            </a:r>
            <a:endParaRPr lang="en-AU" dirty="0">
              <a:cs typeface="Arial" panose="020B0604020202020204" pitchFamily="34" charset="0"/>
            </a:endParaRPr>
          </a:p>
        </p:txBody>
      </p:sp>
    </p:spTree>
    <p:extLst>
      <p:ext uri="{BB962C8B-B14F-4D97-AF65-F5344CB8AC3E}">
        <p14:creationId xmlns:p14="http://schemas.microsoft.com/office/powerpoint/2010/main" val="26346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Identifying key words or phrases</a:t>
            </a:r>
          </a:p>
        </p:txBody>
      </p:sp>
      <p:sp>
        <p:nvSpPr>
          <p:cNvPr id="5" name="Text Placeholder 4">
            <a:extLst>
              <a:ext uri="{FF2B5EF4-FFF2-40B4-BE49-F238E27FC236}">
                <a16:creationId xmlns:a16="http://schemas.microsoft.com/office/drawing/2014/main" id="{40A13495-0002-3163-E991-BC10ECF026F3}"/>
              </a:ext>
            </a:extLst>
          </p:cNvPr>
          <p:cNvSpPr>
            <a:spLocks noGrp="1"/>
          </p:cNvSpPr>
          <p:nvPr>
            <p:ph type="body" sz="quarter" idx="18"/>
          </p:nvPr>
        </p:nvSpPr>
        <p:spPr/>
        <p:txBody>
          <a:bodyPr/>
          <a:lstStyle/>
          <a:p>
            <a:r>
              <a:rPr lang="en-US" dirty="0">
                <a:cs typeface="Arial" panose="020B0604020202020204" pitchFamily="34" charset="0"/>
              </a:rPr>
              <a:t>Identify key words and phrases within a paragraph</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pPr>
              <a:spcAft>
                <a:spcPts val="600"/>
              </a:spcAft>
            </a:pPr>
            <a:r>
              <a:rPr lang="en-US" dirty="0">
                <a:cs typeface="Arial" panose="020B0604020202020204" pitchFamily="34" charset="0"/>
              </a:rPr>
              <a:t>The </a:t>
            </a:r>
            <a:r>
              <a:rPr lang="en-US" b="1" dirty="0">
                <a:latin typeface="Arial" panose="020B0604020202020204" pitchFamily="34" charset="0"/>
                <a:cs typeface="Arial" panose="020B0604020202020204" pitchFamily="34" charset="0"/>
              </a:rPr>
              <a:t>Romantics</a:t>
            </a:r>
            <a:r>
              <a:rPr lang="en-US" dirty="0">
                <a:cs typeface="Arial" panose="020B0604020202020204" pitchFamily="34" charset="0"/>
              </a:rPr>
              <a:t> are famously remembered for their </a:t>
            </a:r>
            <a:r>
              <a:rPr lang="en-US" b="1" dirty="0">
                <a:latin typeface="Arial" panose="020B0604020202020204" pitchFamily="34" charset="0"/>
                <a:cs typeface="Arial" panose="020B0604020202020204" pitchFamily="34" charset="0"/>
              </a:rPr>
              <a:t>poetry</a:t>
            </a:r>
            <a:r>
              <a:rPr lang="en-US" dirty="0">
                <a:cs typeface="Arial" panose="020B0604020202020204" pitchFamily="34" charset="0"/>
              </a:rPr>
              <a:t> that engages with </a:t>
            </a:r>
            <a:r>
              <a:rPr lang="en-US" b="1" dirty="0">
                <a:latin typeface="Arial" panose="020B0604020202020204" pitchFamily="34" charset="0"/>
                <a:cs typeface="Arial" panose="020B0604020202020204" pitchFamily="34" charset="0"/>
              </a:rPr>
              <a:t>nature, childhood, the sublime, and celebrates the individual</a:t>
            </a:r>
            <a:r>
              <a:rPr lang="en-US" dirty="0">
                <a:latin typeface="Arial" panose="020B0604020202020204" pitchFamily="34" charset="0"/>
                <a:cs typeface="Arial" panose="020B0604020202020204" pitchFamily="34" charset="0"/>
              </a:rPr>
              <a:t>.</a:t>
            </a:r>
            <a:r>
              <a:rPr lang="en-US" b="1" dirty="0">
                <a:cs typeface="Arial" panose="020B0604020202020204" pitchFamily="34" charset="0"/>
              </a:rPr>
              <a:t> </a:t>
            </a:r>
            <a:r>
              <a:rPr lang="en-US" dirty="0">
                <a:cs typeface="Arial" panose="020B0604020202020204" pitchFamily="34" charset="0"/>
              </a:rPr>
              <a:t>This is certainly the case with the poems we have looked at so far in this program. However, these representations of nature, </a:t>
            </a:r>
            <a:r>
              <a:rPr lang="en-US" b="1" dirty="0">
                <a:latin typeface="Arial" panose="020B0604020202020204" pitchFamily="34" charset="0"/>
                <a:cs typeface="Arial" panose="020B0604020202020204" pitchFamily="34" charset="0"/>
              </a:rPr>
              <a:t>freedom</a:t>
            </a:r>
            <a:r>
              <a:rPr lang="en-US" b="1" dirty="0">
                <a:cs typeface="Arial" panose="020B0604020202020204" pitchFamily="34" charset="0"/>
              </a:rPr>
              <a:t> </a:t>
            </a:r>
            <a:r>
              <a:rPr lang="en-US" dirty="0">
                <a:cs typeface="Arial" panose="020B0604020202020204" pitchFamily="34" charset="0"/>
              </a:rPr>
              <a:t>and childhood also allowed them to pursue and </a:t>
            </a:r>
            <a:r>
              <a:rPr lang="en-US" b="1" dirty="0">
                <a:latin typeface="Arial" panose="020B0604020202020204" pitchFamily="34" charset="0"/>
                <a:cs typeface="Arial" panose="020B0604020202020204" pitchFamily="34" charset="0"/>
              </a:rPr>
              <a:t>expand their ways of thinking</a:t>
            </a:r>
            <a:r>
              <a:rPr lang="en-US" dirty="0">
                <a:cs typeface="Arial" panose="020B0604020202020204" pitchFamily="34" charset="0"/>
              </a:rPr>
              <a:t>. Some poets such as </a:t>
            </a:r>
            <a:r>
              <a:rPr lang="en-US" b="1" dirty="0">
                <a:latin typeface="Arial" panose="020B0604020202020204" pitchFamily="34" charset="0"/>
                <a:cs typeface="Arial" panose="020B0604020202020204" pitchFamily="34" charset="0"/>
              </a:rPr>
              <a:t>William Blake </a:t>
            </a:r>
            <a:r>
              <a:rPr lang="en-US" dirty="0">
                <a:cs typeface="Arial" panose="020B0604020202020204" pitchFamily="34" charset="0"/>
              </a:rPr>
              <a:t>and </a:t>
            </a:r>
            <a:r>
              <a:rPr lang="en-US" b="1" dirty="0">
                <a:latin typeface="Arial" panose="020B0604020202020204" pitchFamily="34" charset="0"/>
                <a:cs typeface="Arial" panose="020B0604020202020204" pitchFamily="34" charset="0"/>
              </a:rPr>
              <a:t>Percy Bysshe Shelley </a:t>
            </a:r>
            <a:r>
              <a:rPr lang="en-US" dirty="0">
                <a:cs typeface="Arial" panose="020B0604020202020204" pitchFamily="34" charset="0"/>
              </a:rPr>
              <a:t>were quite open with their </a:t>
            </a:r>
            <a:r>
              <a:rPr lang="en-US" b="1" dirty="0">
                <a:latin typeface="Arial" panose="020B0604020202020204" pitchFamily="34" charset="0"/>
                <a:cs typeface="Arial" panose="020B0604020202020204" pitchFamily="34" charset="0"/>
              </a:rPr>
              <a:t>political opinions</a:t>
            </a:r>
            <a:r>
              <a:rPr lang="en-US" dirty="0">
                <a:latin typeface="Arial" panose="020B0604020202020204" pitchFamily="34" charset="0"/>
                <a:cs typeface="Arial" panose="020B0604020202020204" pitchFamily="34" charset="0"/>
              </a:rPr>
              <a:t>,</a:t>
            </a:r>
            <a:r>
              <a:rPr lang="en-US" b="1" dirty="0">
                <a:cs typeface="Arial" panose="020B0604020202020204" pitchFamily="34" charset="0"/>
              </a:rPr>
              <a:t> </a:t>
            </a:r>
            <a:r>
              <a:rPr lang="en-US" dirty="0">
                <a:cs typeface="Arial" panose="020B0604020202020204" pitchFamily="34" charset="0"/>
              </a:rPr>
              <a:t>while others such as </a:t>
            </a:r>
            <a:r>
              <a:rPr lang="en-US" b="1" dirty="0">
                <a:latin typeface="Arial" panose="020B0604020202020204" pitchFamily="34" charset="0"/>
                <a:cs typeface="Arial" panose="020B0604020202020204" pitchFamily="34" charset="0"/>
              </a:rPr>
              <a:t>John Keats, William Wordsworth</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Samuel Taylor Coleridge</a:t>
            </a:r>
            <a:r>
              <a:rPr lang="en-US" dirty="0">
                <a:latin typeface="Arial" panose="020B0604020202020204" pitchFamily="34" charset="0"/>
                <a:cs typeface="Arial" panose="020B0604020202020204" pitchFamily="34" charset="0"/>
              </a:rPr>
              <a:t> </a:t>
            </a:r>
            <a:r>
              <a:rPr lang="en-US" dirty="0">
                <a:cs typeface="Arial" panose="020B0604020202020204" pitchFamily="34" charset="0"/>
              </a:rPr>
              <a:t>were more </a:t>
            </a:r>
            <a:r>
              <a:rPr lang="en-US" b="1" dirty="0">
                <a:latin typeface="Arial" panose="020B0604020202020204" pitchFamily="34" charset="0"/>
                <a:cs typeface="Arial" panose="020B0604020202020204" pitchFamily="34" charset="0"/>
              </a:rPr>
              <a:t>masked</a:t>
            </a:r>
            <a:r>
              <a:rPr lang="en-US" dirty="0">
                <a:latin typeface="Arial" panose="020B0604020202020204" pitchFamily="34" charset="0"/>
                <a:cs typeface="Arial" panose="020B0604020202020204" pitchFamily="34" charset="0"/>
              </a:rPr>
              <a:t> </a:t>
            </a:r>
            <a:r>
              <a:rPr lang="en-US" dirty="0">
                <a:cs typeface="Arial" panose="020B0604020202020204" pitchFamily="34" charset="0"/>
              </a:rPr>
              <a:t>in their discussion of politics. It is also important to note that these poets are predominantly men, however, there were brilliant </a:t>
            </a:r>
            <a:r>
              <a:rPr lang="en-US" b="1" dirty="0">
                <a:latin typeface="Arial" panose="020B0604020202020204" pitchFamily="34" charset="0"/>
                <a:cs typeface="Arial" panose="020B0604020202020204" pitchFamily="34" charset="0"/>
              </a:rPr>
              <a:t>female poets </a:t>
            </a:r>
            <a:r>
              <a:rPr lang="en-US" dirty="0">
                <a:cs typeface="Arial" panose="020B0604020202020204" pitchFamily="34" charset="0"/>
              </a:rPr>
              <a:t>of the age such as Joanna Baillie, Anna Letitia </a:t>
            </a:r>
            <a:r>
              <a:rPr lang="en-US" dirty="0" err="1">
                <a:cs typeface="Arial" panose="020B0604020202020204" pitchFamily="34" charset="0"/>
              </a:rPr>
              <a:t>Barbauld</a:t>
            </a:r>
            <a:r>
              <a:rPr lang="en-US" dirty="0">
                <a:cs typeface="Arial" panose="020B0604020202020204" pitchFamily="34" charset="0"/>
              </a:rPr>
              <a:t>, Felicia Hemans, Mary Robinson, Anna Seward and Charlotte Smith. </a:t>
            </a:r>
            <a:endParaRPr lang="en-AU" dirty="0">
              <a:cs typeface="Arial" panose="020B0604020202020204" pitchFamily="34" charset="0"/>
            </a:endParaRPr>
          </a:p>
          <a:p>
            <a:pPr>
              <a:spcAft>
                <a:spcPts val="600"/>
              </a:spcAft>
            </a:pPr>
            <a:endParaRPr lang="en-AU" dirty="0"/>
          </a:p>
          <a:p>
            <a:pPr>
              <a:spcAft>
                <a:spcPts val="600"/>
              </a:spcAft>
            </a:pPr>
            <a:endParaRPr lang="en-AU" dirty="0"/>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201170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panose="020B0604020202020204" pitchFamily="34" charset="0"/>
              </a:rPr>
              <a:t>Gradual release of  responsibility – guided practice or ‘We do’</a:t>
            </a:r>
            <a:endParaRPr lang="en-AU" dirty="0">
              <a:cs typeface="Arial" panose="020B0604020202020204" pitchFamily="34" charset="0"/>
            </a:endParaRPr>
          </a:p>
        </p:txBody>
      </p:sp>
    </p:spTree>
    <p:extLst>
      <p:ext uri="{BB962C8B-B14F-4D97-AF65-F5344CB8AC3E}">
        <p14:creationId xmlns:p14="http://schemas.microsoft.com/office/powerpoint/2010/main" val="69016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4448</Words>
  <Application>Microsoft Office PowerPoint</Application>
  <PresentationFormat>Widescreen</PresentationFormat>
  <Paragraphs>201</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Public Sans Light</vt:lpstr>
      <vt:lpstr>Public Sans</vt:lpstr>
      <vt:lpstr>Times New Roman</vt:lpstr>
      <vt:lpstr>Arial</vt:lpstr>
      <vt:lpstr>Calibri</vt:lpstr>
      <vt:lpstr>NSWG Corporate</vt:lpstr>
      <vt:lpstr>Year 10, Term 2 – Reshaping the world</vt:lpstr>
      <vt:lpstr>Sharing learning intentions and success criteria</vt:lpstr>
      <vt:lpstr>Learning intentions and success criteria (1)</vt:lpstr>
      <vt:lpstr>What does it mean to summarise a text?</vt:lpstr>
      <vt:lpstr>Summarising a text</vt:lpstr>
      <vt:lpstr>Identifying key words and phrases</vt:lpstr>
      <vt:lpstr>Gradual release of  responsibility – modelled practice or ‘I do’</vt:lpstr>
      <vt:lpstr>Identifying key words or phrases</vt:lpstr>
      <vt:lpstr>Gradual release of  responsibility – guided practice or ‘We do’</vt:lpstr>
      <vt:lpstr>Using key words or phrases to summarise</vt:lpstr>
      <vt:lpstr>Gradual release of  responsibility – independent practice or ‘You do’</vt:lpstr>
      <vt:lpstr>Jigsaw activity</vt:lpstr>
      <vt:lpstr>Group 1</vt:lpstr>
      <vt:lpstr>Group 2</vt:lpstr>
      <vt:lpstr>Group 3</vt:lpstr>
      <vt:lpstr>Checking for understanding  </vt:lpstr>
      <vt:lpstr>Check your understanding of Romanticism</vt:lpstr>
      <vt:lpstr>Extend yourself</vt:lpstr>
      <vt:lpstr>Returning to the learning intentions and success criteria</vt:lpstr>
      <vt:lpstr>Learning intentions and success criteria (2)</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Summarising politics, freedom and revolution in the Romantic period – Phase 4, resource 1c</dc:title>
  <dc:subject/>
  <dc:creator>NSW Department of Education</dc:creator>
  <cp:keywords>stage 5, year 10, english, resource</cp:keywords>
  <dc:description/>
  <dcterms:created xsi:type="dcterms:W3CDTF">2024-08-01T23:08:32Z</dcterms:created>
  <dcterms:modified xsi:type="dcterms:W3CDTF">2024-08-01T23:09:19Z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2024-08-01T23:08:43Z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12cfb244-c5ea-4866-8a4a-d37be5e425a6</vt:lpwstr>
  </property>
  <property fmtid="{D5CDD505-2E9C-101B-9397-08002B2CF9AE}" pid="8" name="MSIP_Label_b603dfd7-d93a-4381-a340-2995d8282205_ContentBits">
    <vt:lpwstr>0</vt:lpwstr>
  </property>
</Properties>
</file>