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17"/>
  </p:notesMasterIdLst>
  <p:handoutMasterIdLst>
    <p:handoutMasterId r:id="rId18"/>
  </p:handoutMasterIdLst>
  <p:sldIdLst>
    <p:sldId id="26381" r:id="rId2"/>
    <p:sldId id="266" r:id="rId3"/>
    <p:sldId id="26383" r:id="rId4"/>
    <p:sldId id="271" r:id="rId5"/>
    <p:sldId id="289" r:id="rId6"/>
    <p:sldId id="26400" r:id="rId7"/>
    <p:sldId id="26405" r:id="rId8"/>
    <p:sldId id="26401" r:id="rId9"/>
    <p:sldId id="26402" r:id="rId10"/>
    <p:sldId id="26403" r:id="rId11"/>
    <p:sldId id="26404" r:id="rId12"/>
    <p:sldId id="26406" r:id="rId13"/>
    <p:sldId id="26407" r:id="rId14"/>
    <p:sldId id="360" r:id="rId15"/>
    <p:sldId id="361" r:id="rId16"/>
  </p:sldIdLst>
  <p:sldSz cx="12192000" cy="6858000"/>
  <p:notesSz cx="6858000" cy="9144000"/>
  <p:embeddedFontLst>
    <p:embeddedFont>
      <p:font typeface="Public Sans" pitchFamily="2" charset="0"/>
      <p:regular r:id="rId19"/>
      <p:bold r:id="rId20"/>
      <p:italic r:id="rId21"/>
      <p:boldItalic r:id="rId22"/>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9E900F56-96F0-A2C5-2EC5-4A5CA6B1A37B}" name="Nadine Cannings" initials="NC" userId="S::Nadine.Cannings@det.nsw.edu.au::edc68fe4-7015-48b6-a6c0-a33df6c27bb6" providerId="AD"/>
  <p188:author id="{55A6C75A-7153-A7FA-AB60-4EB992A208B8}" name="Kyra Rose" initials="KR" userId="S::Kyra.Rose@det.nsw.edu.au::e07a1653-7d96-4136-a464-a8f8d6b7e062" providerId="AD"/>
  <p188:author id="{FAA49185-EE96-76D8-B997-27D35C680BEE}" name="Maureen O'Keefe" initials="MO" userId="S::Maureen.OKeefe5@det.nsw.edu.au::468623b9-9c4e-4b2f-9db4-30ddd450a21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1458"/>
    <a:srgbClr val="00ACC2"/>
    <a:srgbClr val="64BB47"/>
    <a:srgbClr val="E5F7FC"/>
    <a:srgbClr val="FBDBE7"/>
    <a:srgbClr val="FFFFFF"/>
    <a:srgbClr val="EDF9E0"/>
    <a:srgbClr val="63E2EF"/>
    <a:srgbClr val="00296C"/>
    <a:srgbClr val="146CF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8"/>
    <p:restoredTop sz="90748" autoAdjust="0"/>
  </p:normalViewPr>
  <p:slideViewPr>
    <p:cSldViewPr snapToGrid="0">
      <p:cViewPr varScale="1">
        <p:scale>
          <a:sx n="97" d="100"/>
          <a:sy n="97" d="100"/>
        </p:scale>
        <p:origin x="1074" y="72"/>
      </p:cViewPr>
      <p:guideLst>
        <p:guide orient="horz" pos="2160"/>
        <p:guide pos="3863"/>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21/11/2024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21/11/2024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1933589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this slide includes a definition of texts with multiple narrators. Discuss the definition. Ask students to contribute examples of texts that they are familiar with and check for understanding by asking ‘What makes you say that?’ after they have identified texts that use this narrative structure.</a:t>
            </a:r>
          </a:p>
          <a:p>
            <a:endParaRPr lang="en-US" b="0"/>
          </a:p>
          <a:p>
            <a:r>
              <a:rPr lang="en-US" b="0"/>
              <a:t>Students may be familiar with:</a:t>
            </a:r>
          </a:p>
          <a:p>
            <a:endParaRPr lang="en-US" b="0"/>
          </a:p>
          <a:p>
            <a:r>
              <a:rPr lang="en-US" i="1">
                <a:latin typeface="+mj-lt"/>
                <a:cs typeface="Arial"/>
              </a:rPr>
              <a:t>Tales From the Arabian Nights </a:t>
            </a:r>
            <a:r>
              <a:rPr lang="en-US" b="0" i="0">
                <a:latin typeface="+mj-lt"/>
                <a:cs typeface="Arial"/>
              </a:rPr>
              <a:t> by Donna Abela which starts in the middle of a trial.</a:t>
            </a:r>
            <a:endParaRPr lang="en-US" b="0"/>
          </a:p>
          <a:p>
            <a:endParaRPr lang="en-US" b="0"/>
          </a:p>
          <a:p>
            <a:endParaRPr lang="en-US" b="0"/>
          </a:p>
          <a:p>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1221248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this slide includes a definition of texts with multiple narrators. Discuss the definition. Ask students to contribute examples of texts that they are familiar with and check for understanding by asking ‘What makes you say that?’ after they have identified texts that use this narrative structure.</a:t>
            </a:r>
          </a:p>
          <a:p>
            <a:endParaRPr lang="en-US" b="0"/>
          </a:p>
          <a:p>
            <a:r>
              <a:rPr lang="en-US" b="0"/>
              <a:t>Students may be familiar with:</a:t>
            </a:r>
          </a:p>
          <a:p>
            <a:endParaRPr lang="en-US" b="0"/>
          </a:p>
          <a:p>
            <a:pPr marL="0" marR="0" lvl="0" indent="0" algn="l" defTabSz="1219170" rtl="0" eaLnBrk="1" fontAlgn="auto" latinLnBrk="0" hangingPunct="1">
              <a:lnSpc>
                <a:spcPct val="100000"/>
              </a:lnSpc>
              <a:spcBef>
                <a:spcPts val="0"/>
              </a:spcBef>
              <a:spcAft>
                <a:spcPts val="0"/>
              </a:spcAft>
              <a:buClrTx/>
              <a:buSzTx/>
              <a:buFontTx/>
              <a:buNone/>
              <a:tabLst/>
              <a:defRPr/>
            </a:pPr>
            <a:r>
              <a:rPr lang="en-US" i="1">
                <a:latin typeface="+mj-lt"/>
                <a:cs typeface="Arial"/>
              </a:rPr>
              <a:t>Tales From the Arabian Nights </a:t>
            </a:r>
            <a:r>
              <a:rPr lang="en-US">
                <a:latin typeface="+mj-lt"/>
                <a:cs typeface="Arial"/>
              </a:rPr>
              <a:t>by Donna Abela explores the story of </a:t>
            </a:r>
            <a:r>
              <a:rPr lang="en-US" err="1">
                <a:latin typeface="+mj-lt"/>
                <a:cs typeface="Arial"/>
              </a:rPr>
              <a:t>Sharazad</a:t>
            </a:r>
            <a:r>
              <a:rPr lang="en-US">
                <a:latin typeface="+mj-lt"/>
                <a:cs typeface="Arial"/>
              </a:rPr>
              <a:t>, who tells the king a series of stories in order to save her life.</a:t>
            </a:r>
            <a:endParaRPr lang="en-US">
              <a:effectLst/>
              <a:latin typeface="+mj-lt"/>
              <a:cs typeface="Arial"/>
            </a:endParaRPr>
          </a:p>
          <a:p>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13955850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this slide includes a definition of texts with multiple narrators. Discuss the definition. Ask students to contribute examples of texts that they are familiar with and check for understanding by asking ‘What makes you say that?’ after they have identified texts that use this narrative structure.</a:t>
            </a:r>
          </a:p>
          <a:p>
            <a:endParaRPr lang="en-US" b="0"/>
          </a:p>
          <a:p>
            <a:pPr marL="0" marR="0" lvl="0" indent="0" algn="l" defTabSz="1219170" rtl="0" eaLnBrk="1" fontAlgn="auto" latinLnBrk="0" hangingPunct="1">
              <a:lnSpc>
                <a:spcPct val="100000"/>
              </a:lnSpc>
              <a:spcBef>
                <a:spcPts val="0"/>
              </a:spcBef>
              <a:spcAft>
                <a:spcPts val="0"/>
              </a:spcAft>
              <a:buClrTx/>
              <a:buSzTx/>
              <a:buFontTx/>
              <a:buNone/>
              <a:tabLst/>
              <a:defRPr/>
            </a:pPr>
            <a:r>
              <a:rPr lang="en-US" b="0"/>
              <a:t>Students may be familiar with:</a:t>
            </a:r>
          </a:p>
          <a:p>
            <a:endParaRPr lang="en-US" b="0"/>
          </a:p>
          <a:p>
            <a:r>
              <a:rPr lang="en-US" b="0" i="1"/>
              <a:t>The </a:t>
            </a:r>
            <a:r>
              <a:rPr lang="en-US" b="0" i="1" dirty="0"/>
              <a:t>Index Cards</a:t>
            </a:r>
            <a:r>
              <a:rPr lang="en-US" b="0" i="1"/>
              <a:t> </a:t>
            </a:r>
            <a:r>
              <a:rPr lang="en-US" b="0" i="0"/>
              <a:t>by Louis </a:t>
            </a:r>
            <a:r>
              <a:rPr lang="en-US" b="0" i="0" err="1"/>
              <a:t>Nowra</a:t>
            </a:r>
            <a:r>
              <a:rPr lang="en-US" b="0" i="0"/>
              <a:t> and elements of this in the opening chapter of </a:t>
            </a:r>
            <a:r>
              <a:rPr lang="en-US" b="0" i="1"/>
              <a:t>Aristotle and Dante Discover the Secrets of the Universe </a:t>
            </a:r>
            <a:r>
              <a:rPr lang="en-US" b="0" i="0"/>
              <a:t>by </a:t>
            </a:r>
            <a:r>
              <a:rPr lang="en-AU" sz="1800">
                <a:effectLst/>
                <a:latin typeface="Arial" panose="020B0604020202020204" pitchFamily="34" charset="0"/>
                <a:ea typeface="Calibri" panose="020F0502020204030204" pitchFamily="34" charset="0"/>
              </a:rPr>
              <a:t>Benjamin </a:t>
            </a:r>
            <a:r>
              <a:rPr lang="en-AU" sz="1800" err="1">
                <a:effectLst/>
                <a:latin typeface="Arial" panose="020B0604020202020204" pitchFamily="34" charset="0"/>
                <a:ea typeface="Calibri" panose="020F0502020204030204" pitchFamily="34" charset="0"/>
              </a:rPr>
              <a:t>Alire</a:t>
            </a:r>
            <a:r>
              <a:rPr lang="en-AU" sz="1800">
                <a:effectLst/>
                <a:latin typeface="Arial" panose="020B0604020202020204" pitchFamily="34" charset="0"/>
                <a:ea typeface="Calibri" panose="020F0502020204030204" pitchFamily="34" charset="0"/>
              </a:rPr>
              <a:t> </a:t>
            </a:r>
            <a:r>
              <a:rPr lang="en-AU" sz="1800" err="1">
                <a:effectLst/>
                <a:latin typeface="Arial" panose="020B0604020202020204" pitchFamily="34" charset="0"/>
                <a:ea typeface="Calibri" panose="020F0502020204030204" pitchFamily="34" charset="0"/>
              </a:rPr>
              <a:t>Sáenz</a:t>
            </a:r>
            <a:r>
              <a:rPr lang="en-AU" sz="1800" i="0">
                <a:effectLst/>
                <a:latin typeface="Arial" panose="020B0604020202020204" pitchFamily="34" charset="0"/>
                <a:ea typeface="Calibri" panose="020F0502020204030204" pitchFamily="34" charset="0"/>
              </a:rPr>
              <a:t>.</a:t>
            </a:r>
            <a:endParaRPr lang="en-US" b="0" i="1"/>
          </a:p>
          <a:p>
            <a:endParaRPr lang="en-US" b="0"/>
          </a:p>
          <a:p>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30801395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a:cs typeface="Arial"/>
              </a:rPr>
              <a:t>Teacher note: </a:t>
            </a:r>
            <a:r>
              <a:rPr lang="en-US" b="0">
                <a:latin typeface="Arial"/>
                <a:cs typeface="Arial"/>
              </a:rPr>
              <a:t>the instructions on this slide are replicated in </a:t>
            </a:r>
            <a:r>
              <a:rPr lang="en-US" b="1">
                <a:latin typeface="Arial"/>
                <a:cs typeface="Arial"/>
              </a:rPr>
              <a:t>Phase 3, activity </a:t>
            </a:r>
            <a:r>
              <a:rPr lang="en-US" b="1" dirty="0">
                <a:latin typeface="Arial"/>
                <a:cs typeface="Arial"/>
              </a:rPr>
              <a:t>7 </a:t>
            </a:r>
            <a:r>
              <a:rPr lang="en-US" b="1">
                <a:latin typeface="Arial"/>
                <a:cs typeface="Arial"/>
              </a:rPr>
              <a:t>– types of narrative structures. </a:t>
            </a:r>
            <a:r>
              <a:rPr lang="en-US" b="0">
                <a:latin typeface="Arial"/>
                <a:cs typeface="Arial"/>
              </a:rPr>
              <a:t>Use effective questioning and a no-hands up approach to lead a class discussion where students share different types of questions and answers to check for understanding </a:t>
            </a:r>
            <a:r>
              <a:rPr lang="en-AU">
                <a:solidFill>
                  <a:srgbClr val="333333"/>
                </a:solidFill>
                <a:effectLst/>
                <a:highlight>
                  <a:srgbClr val="FFFFFF"/>
                </a:highlight>
                <a:latin typeface="Arial"/>
                <a:cs typeface="Arial"/>
              </a:rPr>
              <a:t>(</a:t>
            </a:r>
            <a:r>
              <a:rPr lang="en-AU" err="1">
                <a:solidFill>
                  <a:srgbClr val="333333"/>
                </a:solidFill>
                <a:effectLst/>
                <a:highlight>
                  <a:srgbClr val="FFFFFF"/>
                </a:highlight>
                <a:latin typeface="Arial"/>
                <a:cs typeface="Arial"/>
              </a:rPr>
              <a:t>Wiliam</a:t>
            </a:r>
            <a:r>
              <a:rPr lang="en-AU">
                <a:solidFill>
                  <a:srgbClr val="333333"/>
                </a:solidFill>
                <a:effectLst/>
                <a:highlight>
                  <a:srgbClr val="FFFFFF"/>
                </a:highlight>
                <a:latin typeface="Arial"/>
                <a:cs typeface="Arial"/>
              </a:rPr>
              <a:t> 2014).</a:t>
            </a:r>
            <a:r>
              <a:rPr lang="en-US" b="0">
                <a:latin typeface="Arial"/>
                <a:cs typeface="Arial"/>
              </a:rPr>
              <a:t> Where further practice is required, additional examples may be provided for students to describe and </a:t>
            </a:r>
            <a:r>
              <a:rPr lang="en-US" b="0" err="1">
                <a:latin typeface="Arial"/>
                <a:cs typeface="Arial"/>
              </a:rPr>
              <a:t>categorise</a:t>
            </a:r>
            <a:r>
              <a:rPr lang="en-US" b="0">
                <a:latin typeface="Arial"/>
                <a:cs typeface="Arial"/>
              </a:rPr>
              <a:t> using their knowledge and understanding of different narrative structures.</a:t>
            </a:r>
          </a:p>
          <a:p>
            <a:endParaRPr lang="en-US" b="0"/>
          </a:p>
          <a:p>
            <a:r>
              <a:rPr lang="en-US" b="1"/>
              <a:t>Suggested answers:</a:t>
            </a:r>
          </a:p>
          <a:p>
            <a:pPr marL="342900" indent="-342900">
              <a:buAutoNum type="arabicPeriod"/>
            </a:pPr>
            <a:r>
              <a:rPr lang="en-US" b="0" dirty="0"/>
              <a:t>Linear and text </a:t>
            </a:r>
            <a:r>
              <a:rPr lang="en-US" b="0"/>
              <a:t>with multiple narrators </a:t>
            </a:r>
          </a:p>
          <a:p>
            <a:pPr marL="342900" indent="-342900">
              <a:buAutoNum type="arabicPeriod"/>
            </a:pPr>
            <a:r>
              <a:rPr lang="en-US"/>
              <a:t>Linear</a:t>
            </a:r>
          </a:p>
          <a:p>
            <a:pPr marL="342900" indent="-342900">
              <a:buAutoNum type="arabicPeriod"/>
            </a:pPr>
            <a:r>
              <a:rPr lang="en-US" b="0" dirty="0"/>
              <a:t>text </a:t>
            </a:r>
            <a:r>
              <a:rPr lang="en-US" b="0"/>
              <a:t>with multiple narrators </a:t>
            </a:r>
          </a:p>
          <a:p>
            <a:pPr marL="342900" indent="-342900">
              <a:buAutoNum type="arabicPeriod"/>
            </a:pPr>
            <a:r>
              <a:rPr lang="en-US" b="0" dirty="0"/>
              <a:t>text </a:t>
            </a:r>
            <a:r>
              <a:rPr lang="en-US" b="0"/>
              <a:t>with multiple narrators</a:t>
            </a:r>
            <a:r>
              <a:rPr lang="en-US" b="0" dirty="0"/>
              <a:t> and non-linear</a:t>
            </a:r>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11411154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14</a:t>
            </a:fld>
            <a:endParaRPr lang="en-AU"/>
          </a:p>
        </p:txBody>
      </p:sp>
    </p:spTree>
    <p:extLst>
      <p:ext uri="{BB962C8B-B14F-4D97-AF65-F5344CB8AC3E}">
        <p14:creationId xmlns:p14="http://schemas.microsoft.com/office/powerpoint/2010/main" val="22855752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15</a:t>
            </a:fld>
            <a:endParaRPr lang="en-AU"/>
          </a:p>
        </p:txBody>
      </p:sp>
    </p:spTree>
    <p:extLst>
      <p:ext uri="{BB962C8B-B14F-4D97-AF65-F5344CB8AC3E}">
        <p14:creationId xmlns:p14="http://schemas.microsoft.com/office/powerpoint/2010/main" val="18105351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dirty="0">
                <a:latin typeface="Arial"/>
                <a:cs typeface="Arial"/>
              </a:rPr>
              <a:t>Teacher note: </a:t>
            </a:r>
            <a:r>
              <a:rPr lang="en-US" b="0" dirty="0">
                <a:latin typeface="Arial"/>
                <a:cs typeface="Arial"/>
              </a:rPr>
              <a:t>the following resource is designed to support the delivery of </a:t>
            </a:r>
            <a:r>
              <a:rPr lang="en-US" b="1" dirty="0">
                <a:latin typeface="Arial"/>
                <a:cs typeface="Arial"/>
              </a:rPr>
              <a:t>Phase 3, sequence 5 – multimodal narrative structures. </a:t>
            </a:r>
            <a:r>
              <a:rPr lang="en-US" dirty="0">
                <a:latin typeface="Arial"/>
                <a:cs typeface="Arial"/>
              </a:rPr>
              <a:t>Students use the information in this slide deck to complete </a:t>
            </a:r>
            <a:r>
              <a:rPr lang="en-US" b="1" dirty="0">
                <a:latin typeface="Arial"/>
                <a:cs typeface="Arial"/>
              </a:rPr>
              <a:t>Phase 3, activity 7 – types of narrative structures</a:t>
            </a:r>
            <a:r>
              <a:rPr lang="en-US" dirty="0">
                <a:latin typeface="Arial"/>
                <a:cs typeface="Arial"/>
              </a:rPr>
              <a:t>. Teachers may choose to instruct students to record the different types of narrative structures in their English books as they progress through the slides. </a:t>
            </a:r>
            <a:endParaRPr lang="en-AU" dirty="0">
              <a:latin typeface="Arial"/>
              <a:cs typeface="Arial"/>
            </a:endParaRPr>
          </a:p>
          <a:p>
            <a:pPr>
              <a:defRPr/>
            </a:pPr>
            <a:r>
              <a:rPr lang="en-US" dirty="0">
                <a:latin typeface="Arial"/>
                <a:cs typeface="Arial"/>
              </a:rPr>
              <a:t>A range of exemplar texts are provided for different narrative structures. Teachers may choose to change these according to the knowledge and interests of their students.</a:t>
            </a:r>
            <a:endParaRPr lang="en-AU" dirty="0">
              <a:latin typeface="Arial"/>
              <a:cs typeface="Arial"/>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3008813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latin typeface="Arial" panose="020B0604020202020204" pitchFamily="34" charset="0"/>
                <a:cs typeface="Arial" panose="020B0604020202020204" pitchFamily="34" charset="0"/>
              </a:rPr>
              <a:t>Notes for teachers:</a:t>
            </a:r>
            <a:endParaRPr lang="en-AU" dirty="0">
              <a:latin typeface="Arial" panose="020B0604020202020204" pitchFamily="34" charset="0"/>
              <a:cs typeface="Arial" panose="020B0604020202020204" pitchFamily="34" charset="0"/>
            </a:endParaRPr>
          </a:p>
          <a:p>
            <a:pPr marL="171450" indent="-171450">
              <a:buFont typeface="Arial"/>
              <a:buChar char="•"/>
            </a:pPr>
            <a:r>
              <a:rPr lang="en-AU" dirty="0">
                <a:latin typeface="Arial" panose="020B0604020202020204" pitchFamily="34" charset="0"/>
                <a:cs typeface="Arial" panose="020B0604020202020204" pitchFamily="34" charset="0"/>
              </a:rPr>
              <a:t>Learning intentions and success criteria are best co-constructed with students. Adapt the learning intention as required and add matching success criteria.</a:t>
            </a:r>
          </a:p>
          <a:p>
            <a:pPr marL="171450" indent="-171450">
              <a:buFont typeface="Arial"/>
              <a:buChar char="•"/>
            </a:pPr>
            <a:r>
              <a:rPr lang="en-AU" dirty="0">
                <a:latin typeface="Arial" panose="020B0604020202020204" pitchFamily="34" charset="0"/>
                <a:cs typeface="Arial" panose="020B0604020202020204" pitchFamily="34" charset="0"/>
              </a:rPr>
              <a:t>For more information see ⁠</a:t>
            </a:r>
            <a:r>
              <a:rPr lang="en-AU" dirty="0">
                <a:latin typeface="Arial" panose="020B0604020202020204" pitchFamily="34" charset="0"/>
                <a:cs typeface="Arial" panose="020B0604020202020204" pitchFamily="34" charset="0"/>
                <a:hlinkClick r:id="rId3" tooltip="https://www.aitsl.edu.au/docs/default-source/feedback/aitsl-learning-intentions-and-success-criteria-strategy.pdf?sfvrsn=382dec3c_2"/>
              </a:rPr>
              <a:t>AITSL</a:t>
            </a:r>
            <a:r>
              <a:rPr lang="en-AU" dirty="0">
                <a:latin typeface="Arial" panose="020B0604020202020204" pitchFamily="34" charset="0"/>
                <a:cs typeface="Arial" panose="020B0604020202020204" pitchFamily="34" charset="0"/>
              </a:rPr>
              <a:t> or the NSW Department of Education explicit teaching strategies, ⁠</a:t>
            </a:r>
            <a:r>
              <a:rPr lang="en-AU" dirty="0">
                <a:latin typeface="Arial" panose="020B0604020202020204" pitchFamily="34" charset="0"/>
                <a:cs typeface="Arial" panose="020B0604020202020204" pitchFamily="34" charset="0"/>
                <a:hlinkClick r:id="rId4" tooltip="https://education.nsw.gov.au/teaching-and-learning/curriculum/explicit-teaching/explicit-teaching-strategies/sharing-learning-intentions"/>
              </a:rPr>
              <a:t>Sharing learning intentions</a:t>
            </a:r>
            <a:r>
              <a:rPr lang="en-AU" dirty="0">
                <a:latin typeface="Arial" panose="020B0604020202020204" pitchFamily="34" charset="0"/>
                <a:cs typeface="Arial" panose="020B0604020202020204" pitchFamily="34" charset="0"/>
              </a:rPr>
              <a:t> and ⁠</a:t>
            </a:r>
            <a:r>
              <a:rPr lang="en-AU" dirty="0">
                <a:latin typeface="Arial" panose="020B0604020202020204" pitchFamily="34" charset="0"/>
                <a:cs typeface="Arial" panose="020B0604020202020204" pitchFamily="34" charset="0"/>
                <a:hlinkClick r:id="rId5" tooltip="https://education.nsw.gov.au/teaching-and-learning/curriculum/explicit-teaching/explicit-teaching-strategies/sharing-success-criteria"/>
              </a:rPr>
              <a:t>Sharing success criteria</a:t>
            </a:r>
            <a:r>
              <a:rPr lang="en-AU" dirty="0">
                <a:latin typeface="Arial" panose="020B0604020202020204" pitchFamily="34" charset="0"/>
                <a:cs typeface="Arial" panose="020B0604020202020204" pitchFamily="34" charset="0"/>
              </a:rPr>
              <a:t>.</a:t>
            </a:r>
          </a:p>
          <a:p>
            <a:pPr marL="171450" indent="-171450">
              <a:buFont typeface="Arial"/>
              <a:buChar char="•"/>
            </a:pPr>
            <a:r>
              <a:rPr lang="en-AU" dirty="0">
                <a:latin typeface="Arial" panose="020B0604020202020204" pitchFamily="34" charset="0"/>
                <a:cs typeface="Arial" panose="020B0604020202020204" pitchFamily="34" charset="0"/>
              </a:rPr>
              <a:t>LISC is not necessarily presented at the beginning of the lesson. Teacher needs to consider most effectual time to introduce.</a:t>
            </a:r>
          </a:p>
          <a:p>
            <a:pPr marL="171450" indent="-171450">
              <a:buFont typeface="Arial"/>
              <a:buChar char="•"/>
            </a:pPr>
            <a:r>
              <a:rPr lang="en-AU" dirty="0">
                <a:latin typeface="Arial" panose="020B0604020202020204" pitchFamily="34" charset="0"/>
                <a:cs typeface="Arial" panose="020B0604020202020204" pitchFamily="34" charset="0"/>
              </a:rPr>
              <a:t>LISC should be revisited during the lesson to support students' evaluation of their learning.</a:t>
            </a:r>
          </a:p>
          <a:p>
            <a:pPr marL="171450" indent="-171450">
              <a:buFont typeface="Arial"/>
              <a:buChar char="•"/>
            </a:pPr>
            <a:endParaRPr lang="en-AU" dirty="0">
              <a:latin typeface="Arial" panose="020B0604020202020204" pitchFamily="34" charset="0"/>
              <a:cs typeface="Arial" panose="020B0604020202020204" pitchFamily="34" charset="0"/>
            </a:endParaRPr>
          </a:p>
          <a:p>
            <a:pPr marL="0" indent="0">
              <a:buFont typeface="Arial"/>
              <a:buNone/>
            </a:pPr>
            <a:r>
              <a:rPr lang="en-AU" b="1" dirty="0">
                <a:latin typeface="Arial" panose="020B0604020202020204" pitchFamily="34" charset="0"/>
                <a:cs typeface="Arial" panose="020B0604020202020204" pitchFamily="34" charset="0"/>
              </a:rPr>
              <a:t>Suggested success criteria includes:</a:t>
            </a:r>
          </a:p>
          <a:p>
            <a:pPr marL="285750" indent="-285750">
              <a:buFont typeface="Arial" panose="020B0604020202020204" pitchFamily="34" charset="0"/>
              <a:buChar char="•"/>
            </a:pPr>
            <a:r>
              <a:rPr lang="en-AU" b="0" dirty="0">
                <a:latin typeface="Arial" panose="020B0604020202020204" pitchFamily="34" charset="0"/>
                <a:cs typeface="Arial" panose="020B0604020202020204" pitchFamily="34" charset="0"/>
              </a:rPr>
              <a:t>define commonly used narrative structures</a:t>
            </a:r>
          </a:p>
          <a:p>
            <a:pPr marL="285750" indent="-285750">
              <a:buFont typeface="Arial" panose="020B0604020202020204" pitchFamily="34" charset="0"/>
              <a:buChar char="•"/>
            </a:pPr>
            <a:r>
              <a:rPr lang="en-AU" b="0" dirty="0">
                <a:latin typeface="Arial" panose="020B0604020202020204" pitchFamily="34" charset="0"/>
                <a:cs typeface="Arial" panose="020B0604020202020204" pitchFamily="34" charset="0"/>
              </a:rPr>
              <a:t>describe and categorise texts into correct narrative structures</a:t>
            </a:r>
          </a:p>
          <a:p>
            <a:pPr marL="285750" indent="-285750">
              <a:buFont typeface="Arial" panose="020B0604020202020204" pitchFamily="34" charset="0"/>
              <a:buChar char="•"/>
            </a:pPr>
            <a:r>
              <a:rPr lang="en-AU" b="0" dirty="0">
                <a:latin typeface="Arial" panose="020B0604020202020204" pitchFamily="34" charset="0"/>
                <a:cs typeface="Arial" panose="020B0604020202020204" pitchFamily="34" charset="0"/>
              </a:rPr>
              <a:t>explain the effect of narrative structures on responders.</a:t>
            </a:r>
          </a:p>
          <a:p>
            <a:pPr marL="285750" indent="-285750">
              <a:buFont typeface="Arial" panose="020B0604020202020204" pitchFamily="34" charset="0"/>
              <a:buChar char="•"/>
            </a:pPr>
            <a:endParaRPr lang="en-AU" b="1"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a:cs typeface="Arial"/>
              </a:rPr>
              <a:t>Teacher note: </a:t>
            </a:r>
            <a:r>
              <a:rPr lang="en-US" b="0" dirty="0">
                <a:latin typeface="Arial"/>
                <a:cs typeface="Arial"/>
              </a:rPr>
              <a:t>the following slides are designed to develop students’ understanding of different common narrative structures.</a:t>
            </a:r>
            <a:r>
              <a:rPr lang="en-US" dirty="0">
                <a:latin typeface="Arial"/>
                <a:cs typeface="Arial"/>
              </a:rPr>
              <a:t> These notes can be copied by students into their English workbook. Each slide has space for examples where, if this is projected onto a whiteboard, there is the opportunity to write examples provided by students. Examples of texts used in the sample Stage 5 teaching and learning materials have been added into the notes of each slide for teachers.</a:t>
            </a:r>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4</a:t>
            </a:fld>
            <a:endParaRPr lang="en-AU"/>
          </a:p>
        </p:txBody>
      </p:sp>
    </p:spTree>
    <p:extLst>
      <p:ext uri="{BB962C8B-B14F-4D97-AF65-F5344CB8AC3E}">
        <p14:creationId xmlns:p14="http://schemas.microsoft.com/office/powerpoint/2010/main" val="3480285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Teacher note: </a:t>
            </a:r>
            <a:r>
              <a:rPr lang="en-US" b="0" dirty="0"/>
              <a:t>this slide includes a definition for linear narratives. Many texts follow this narrative structure, and this presents an excellent opportunity to brainstorm and discuss examples as a class. </a:t>
            </a:r>
          </a:p>
          <a:p>
            <a:endParaRPr lang="en-US" b="0" dirty="0"/>
          </a:p>
          <a:p>
            <a:r>
              <a:rPr lang="en-US" dirty="0">
                <a:latin typeface="Arial"/>
                <a:cs typeface="Arial"/>
              </a:rPr>
              <a:t>Students may be familiar with:</a:t>
            </a:r>
          </a:p>
          <a:p>
            <a:endParaRPr lang="en-US" b="0" dirty="0"/>
          </a:p>
          <a:p>
            <a:pPr marL="0" marR="0" lvl="0" indent="0" algn="l" defTabSz="1219170" rtl="0" eaLnBrk="1" fontAlgn="auto" latinLnBrk="0" hangingPunct="1">
              <a:lnSpc>
                <a:spcPct val="100000"/>
              </a:lnSpc>
              <a:spcBef>
                <a:spcPts val="0"/>
              </a:spcBef>
              <a:spcAft>
                <a:spcPts val="0"/>
              </a:spcAft>
              <a:buClrTx/>
              <a:buSzTx/>
              <a:buFontTx/>
              <a:buNone/>
              <a:tabLst/>
              <a:defRPr/>
            </a:pPr>
            <a:r>
              <a:rPr lang="en-US" i="1" dirty="0">
                <a:latin typeface="+mj-lt"/>
                <a:cs typeface="Arial"/>
              </a:rPr>
              <a:t>The Tragedy of Romeo and Juliet </a:t>
            </a:r>
            <a:r>
              <a:rPr lang="en-US" dirty="0">
                <a:latin typeface="+mj-lt"/>
                <a:cs typeface="Arial"/>
              </a:rPr>
              <a:t>by William Shakespeare tells the story of an ill-fated relationship in chronological order.</a:t>
            </a:r>
          </a:p>
          <a:p>
            <a:endParaRPr lang="en-AU" b="1"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5</a:t>
            </a:fld>
            <a:endParaRPr lang="en-AU"/>
          </a:p>
        </p:txBody>
      </p:sp>
    </p:spTree>
    <p:extLst>
      <p:ext uri="{BB962C8B-B14F-4D97-AF65-F5344CB8AC3E}">
        <p14:creationId xmlns:p14="http://schemas.microsoft.com/office/powerpoint/2010/main" val="961419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latin typeface="Arial"/>
                <a:cs typeface="Arial"/>
              </a:rPr>
              <a:t>Teacher note: </a:t>
            </a:r>
            <a:r>
              <a:rPr lang="en-US" b="0">
                <a:latin typeface="Arial"/>
                <a:cs typeface="Arial"/>
              </a:rPr>
              <a:t>this slide includes a definition and examples of texts that use a non-linear narrative structure. Discuss the definition and examples provided, and brainstorm additional examples with your class as required.</a:t>
            </a:r>
            <a:r>
              <a:rPr lang="en-US">
                <a:latin typeface="Arial"/>
                <a:cs typeface="Arial"/>
              </a:rPr>
              <a:t> You may choose to change the examples for texts your students may be more familiar with.</a:t>
            </a:r>
          </a:p>
          <a:p>
            <a:endParaRPr lang="en-US">
              <a:latin typeface="Arial"/>
              <a:cs typeface="Arial"/>
            </a:endParaRPr>
          </a:p>
          <a:p>
            <a:r>
              <a:rPr lang="en-US">
                <a:latin typeface="Arial"/>
                <a:cs typeface="Arial"/>
              </a:rPr>
              <a:t>Students may be familiar with:</a:t>
            </a:r>
          </a:p>
          <a:p>
            <a:endParaRPr lang="en-US" b="1">
              <a:latin typeface="Arial"/>
              <a:cs typeface="Arial"/>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i="1">
                <a:latin typeface="+mj-lt"/>
                <a:cs typeface="Arial"/>
              </a:rPr>
              <a:t>Crazy</a:t>
            </a:r>
            <a:r>
              <a:rPr lang="en-US" i="1">
                <a:effectLst/>
                <a:latin typeface="+mj-lt"/>
                <a:cs typeface="Arial"/>
              </a:rPr>
              <a:t> </a:t>
            </a:r>
            <a:r>
              <a:rPr lang="en-US" i="1">
                <a:latin typeface="+mj-lt"/>
                <a:cs typeface="Arial"/>
              </a:rPr>
              <a:t>Fun Park </a:t>
            </a:r>
            <a:r>
              <a:rPr lang="en-US">
                <a:effectLst/>
                <a:latin typeface="+mj-lt"/>
                <a:cs typeface="Arial"/>
              </a:rPr>
              <a:t>– a TV series </a:t>
            </a:r>
            <a:r>
              <a:rPr lang="en-US">
                <a:latin typeface="+mj-lt"/>
                <a:cs typeface="Arial"/>
              </a:rPr>
              <a:t>that tells</a:t>
            </a:r>
            <a:r>
              <a:rPr lang="en-US">
                <a:effectLst/>
                <a:latin typeface="+mj-lt"/>
                <a:cs typeface="Arial"/>
              </a:rPr>
              <a:t> the story of </a:t>
            </a:r>
            <a:r>
              <a:rPr lang="en-US">
                <a:latin typeface="+mj-lt"/>
                <a:cs typeface="Arial"/>
              </a:rPr>
              <a:t>Chester, who discovers his dead friend lives in a fun park.</a:t>
            </a:r>
          </a:p>
          <a:p>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1173039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this slide includes a definition of texts with multiple narrators. Discuss the definition. Ask students to contribute examples of texts that they are familiar with and check for understanding by asking ‘What makes you say that?’ after they have identified texts that use this narrative structure.</a:t>
            </a:r>
          </a:p>
          <a:p>
            <a:endParaRPr lang="en-US" b="0"/>
          </a:p>
          <a:p>
            <a:r>
              <a:rPr lang="en-US" b="0"/>
              <a:t>Students may be familiar with:</a:t>
            </a:r>
          </a:p>
          <a:p>
            <a:endParaRPr lang="en-US" b="0"/>
          </a:p>
          <a:p>
            <a:r>
              <a:rPr lang="en-US" b="0" i="1"/>
              <a:t>The </a:t>
            </a:r>
            <a:r>
              <a:rPr lang="en-US" b="0" i="1" dirty="0"/>
              <a:t>Index Cards </a:t>
            </a:r>
            <a:r>
              <a:rPr lang="en-US" b="0" i="0"/>
              <a:t>by </a:t>
            </a:r>
            <a:r>
              <a:rPr lang="en-US" b="0" i="0" dirty="0"/>
              <a:t>Louis </a:t>
            </a:r>
            <a:r>
              <a:rPr lang="en-US" b="0" i="0" dirty="0" err="1"/>
              <a:t>Nowra</a:t>
            </a:r>
            <a:endParaRPr lang="en-AU" b="1" i="1"/>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3324354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this slide includes a definition of texts with multiple narrators. Discuss the definition. Ask students to contribute examples of texts that they are familiar with and check for understanding by asking ‘What makes you say that?’ after they have identified texts that use this narrative structure.</a:t>
            </a:r>
          </a:p>
          <a:p>
            <a:endParaRPr lang="en-US" b="0"/>
          </a:p>
          <a:p>
            <a:r>
              <a:rPr lang="en-US" b="0"/>
              <a:t>Students may be familiar with:</a:t>
            </a:r>
          </a:p>
          <a:p>
            <a:endParaRPr lang="en-US" b="0"/>
          </a:p>
          <a:p>
            <a:r>
              <a:rPr lang="en-US" b="0" i="1"/>
              <a:t>Aristotle and Dante Discover the Secrets of the Universe </a:t>
            </a:r>
            <a:r>
              <a:rPr lang="en-US" b="0" i="0"/>
              <a:t>by </a:t>
            </a:r>
            <a:r>
              <a:rPr lang="en-AU" sz="1800">
                <a:effectLst/>
                <a:latin typeface="Arial" panose="020B0604020202020204" pitchFamily="34" charset="0"/>
                <a:ea typeface="Calibri" panose="020F0502020204030204" pitchFamily="34" charset="0"/>
              </a:rPr>
              <a:t>Benjamin </a:t>
            </a:r>
            <a:r>
              <a:rPr lang="en-AU" sz="1800" err="1">
                <a:effectLst/>
                <a:latin typeface="Arial" panose="020B0604020202020204" pitchFamily="34" charset="0"/>
                <a:ea typeface="Calibri" panose="020F0502020204030204" pitchFamily="34" charset="0"/>
              </a:rPr>
              <a:t>Alire</a:t>
            </a:r>
            <a:r>
              <a:rPr lang="en-AU" sz="1800">
                <a:effectLst/>
                <a:latin typeface="Arial" panose="020B0604020202020204" pitchFamily="34" charset="0"/>
                <a:ea typeface="Calibri" panose="020F0502020204030204" pitchFamily="34" charset="0"/>
              </a:rPr>
              <a:t> Sáenz</a:t>
            </a:r>
            <a:endParaRPr lang="en-US" b="0" i="1"/>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23734613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this slide includes a definition of texts with multiple narrators. Discuss the definition. Ask students to contribute examples of texts that they are familiar with and check for understanding by asking ‘What makes you say that?’ after they have identified texts that use this narrative structure.</a:t>
            </a:r>
          </a:p>
          <a:p>
            <a:endParaRPr lang="en-US" b="0"/>
          </a:p>
          <a:p>
            <a:r>
              <a:rPr lang="en-US" b="0"/>
              <a:t>Students may be familiar with:</a:t>
            </a:r>
          </a:p>
          <a:p>
            <a:endParaRPr lang="en-US" b="0"/>
          </a:p>
          <a:p>
            <a:r>
              <a:rPr lang="en-US" b="0" i="1"/>
              <a:t>Where the Wild Things Are</a:t>
            </a:r>
            <a:r>
              <a:rPr lang="en-US" b="0" i="0"/>
              <a:t> by Maurice Sendak</a:t>
            </a:r>
            <a:endParaRPr lang="en-AU" b="1" i="1"/>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19587702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US"/>
              <a:t>Click icon to add picture</a:t>
            </a:r>
            <a:endParaRPr lang="en-AU"/>
          </a:p>
        </p:txBody>
      </p:sp>
    </p:spTree>
    <p:extLst>
      <p:ext uri="{BB962C8B-B14F-4D97-AF65-F5344CB8AC3E}">
        <p14:creationId xmlns:p14="http://schemas.microsoft.com/office/powerpoint/2010/main" val="157840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7603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86467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29722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947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US"/>
              <a:t>Click icon to add picture</a:t>
            </a:r>
            <a:endParaRPr lang="en-AU"/>
          </a:p>
        </p:txBody>
      </p:sp>
    </p:spTree>
    <p:extLst>
      <p:ext uri="{BB962C8B-B14F-4D97-AF65-F5344CB8AC3E}">
        <p14:creationId xmlns:p14="http://schemas.microsoft.com/office/powerpoint/2010/main" val="428385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2199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8147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58680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728" r:id="rId1"/>
    <p:sldLayoutId id="2147483731" r:id="rId2"/>
    <p:sldLayoutId id="2147483747" r:id="rId3"/>
    <p:sldLayoutId id="2147483724" r:id="rId4"/>
    <p:sldLayoutId id="2147483762" r:id="rId5"/>
    <p:sldLayoutId id="2147483723" r:id="rId6"/>
    <p:sldLayoutId id="2147483746" r:id="rId7"/>
    <p:sldLayoutId id="2147483725" r:id="rId8"/>
    <p:sldLayoutId id="2147483743" r:id="rId9"/>
    <p:sldLayoutId id="2147483744" r:id="rId1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hyperlink" Target="https://education.nsw.gov.au/teaching-and-learning/curriculum/explicit-teaching/explicit-teaching-strategies" TargetMode="External"/><Relationship Id="rId3" Type="http://schemas.openxmlformats.org/officeDocument/2006/relationships/hyperlink" Target="https://educationstandards.nsw.edu.au/wps/portal/nesa/mini-footer/copyright" TargetMode="External"/><Relationship Id="rId7" Type="http://schemas.openxmlformats.org/officeDocument/2006/relationships/hyperlink" Target="https://www.gutenberg.org/cache/epub/1513/pg1513-images.html" TargetMode="External"/><Relationship Id="rId2" Type="http://schemas.openxmlformats.org/officeDocument/2006/relationships/notesSlide" Target="../notesSlides/notesSlide14.xml"/><Relationship Id="rId1" Type="http://schemas.openxmlformats.org/officeDocument/2006/relationships/slideLayout" Target="../slideLayouts/slideLayout9.xml"/><Relationship Id="rId6" Type="http://schemas.openxmlformats.org/officeDocument/2006/relationships/hyperlink" Target="https://curriculum.nsw.edu.au/learning-areas/english/english-k-10-2022/overview" TargetMode="External"/><Relationship Id="rId5" Type="http://schemas.openxmlformats.org/officeDocument/2006/relationships/hyperlink" Target="https://curriculum.nsw.edu.au/" TargetMode="External"/><Relationship Id="rId10" Type="http://schemas.openxmlformats.org/officeDocument/2006/relationships/hyperlink" Target="https://ascd.org/el/articles/the-right-questions-the-right-way" TargetMode="External"/><Relationship Id="rId4" Type="http://schemas.openxmlformats.org/officeDocument/2006/relationships/hyperlink" Target="https://educationstandards.nsw.edu.au/" TargetMode="External"/><Relationship Id="rId9" Type="http://schemas.openxmlformats.org/officeDocument/2006/relationships/hyperlink" Target="https://iview.abc.net.au/show/crazy-fun-park"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lstStyle/>
          <a:p>
            <a:r>
              <a:rPr lang="en-AU" dirty="0">
                <a:latin typeface="+mj-lt"/>
              </a:rPr>
              <a:t>Instructions for use</a:t>
            </a:r>
          </a:p>
        </p:txBody>
      </p:sp>
      <p:sp>
        <p:nvSpPr>
          <p:cNvPr id="7" name="Picture Placeholder 6">
            <a:extLst>
              <a:ext uri="{FF2B5EF4-FFF2-40B4-BE49-F238E27FC236}">
                <a16:creationId xmlns:a16="http://schemas.microsoft.com/office/drawing/2014/main" id="{41E659CE-3503-CAAB-868D-643BC7328B29}"/>
              </a:ext>
            </a:extLst>
          </p:cNvPr>
          <p:cNvSpPr>
            <a:spLocks noGrp="1"/>
          </p:cNvSpPr>
          <p:nvPr>
            <p:ph type="pic" sz="quarter" idx="13"/>
          </p:nvPr>
        </p:nvSpPr>
        <p:spPr>
          <a:xfrm>
            <a:off x="354000" y="1931625"/>
            <a:ext cx="11483999" cy="4498641"/>
          </a:xfrm>
        </p:spPr>
        <p:txBody>
          <a:bodyPr/>
          <a:lstStyle/>
          <a:p>
            <a:pPr marL="342900" indent="-342900">
              <a:spcAft>
                <a:spcPts val="600"/>
              </a:spcAft>
              <a:buFont typeface="Arial"/>
              <a:buChar char="•"/>
            </a:pPr>
            <a:r>
              <a:rPr lang="en-AU" sz="1800" dirty="0">
                <a:latin typeface="+mn-lt"/>
                <a:ea typeface="+mn-lt"/>
                <a:cs typeface="+mn-lt"/>
              </a:rPr>
              <a:t>This resource is not a teaching and learning program. It should be used in conjunction with </a:t>
            </a:r>
            <a:r>
              <a:rPr lang="en-AU" sz="1800" b="1" dirty="0">
                <a:effectLst/>
                <a:latin typeface="Arial" panose="020B0604020202020204" pitchFamily="34" charset="0"/>
                <a:ea typeface="Aptos" panose="020B0004020202020204" pitchFamily="34" charset="0"/>
              </a:rPr>
              <a:t>Year 10, Term 4 – </a:t>
            </a:r>
            <a:r>
              <a:rPr lang="en-AU" sz="1800" b="1">
                <a:effectLst/>
                <a:latin typeface="Arial" panose="020B0604020202020204" pitchFamily="34" charset="0"/>
                <a:ea typeface="Aptos" panose="020B0004020202020204" pitchFamily="34" charset="0"/>
              </a:rPr>
              <a:t>Digital stories</a:t>
            </a:r>
            <a:r>
              <a:rPr lang="en-AU" sz="1800">
                <a:latin typeface="+mn-lt"/>
                <a:ea typeface="+mn-lt"/>
                <a:cs typeface="+mn-lt"/>
              </a:rPr>
              <a:t>.</a:t>
            </a:r>
            <a:endParaRPr lang="en-AU" sz="1800" dirty="0">
              <a:solidFill>
                <a:srgbClr val="22272B"/>
              </a:solidFill>
              <a:latin typeface="+mn-lt"/>
            </a:endParaRPr>
          </a:p>
          <a:p>
            <a:pPr marL="342900" indent="-342900">
              <a:lnSpc>
                <a:spcPct val="150000"/>
              </a:lnSpc>
              <a:spcAft>
                <a:spcPts val="600"/>
              </a:spcAft>
              <a:buFont typeface="Arial"/>
              <a:buChar char="•"/>
            </a:pPr>
            <a:r>
              <a:rPr lang="en-AU" sz="1800" dirty="0">
                <a:solidFill>
                  <a:srgbClr val="22272B"/>
                </a:solidFill>
                <a:latin typeface="+mn-lt"/>
              </a:rPr>
              <a:t>Classroom teachers are encouraged to </a:t>
            </a:r>
            <a:r>
              <a:rPr lang="en-AU" sz="1800" b="1" dirty="0">
                <a:solidFill>
                  <a:srgbClr val="22272B"/>
                </a:solidFill>
                <a:latin typeface="+mn-lt"/>
              </a:rPr>
              <a:t>add and adapt</a:t>
            </a:r>
            <a:r>
              <a:rPr lang="en-AU" sz="1800" dirty="0">
                <a:solidFill>
                  <a:srgbClr val="22272B"/>
                </a:solidFill>
                <a:latin typeface="+mn-lt"/>
              </a:rPr>
              <a:t> slides as required to meet the needs of their students.</a:t>
            </a:r>
          </a:p>
          <a:p>
            <a:pPr marL="342900" indent="-342900">
              <a:lnSpc>
                <a:spcPct val="150000"/>
              </a:lnSpc>
              <a:spcAft>
                <a:spcPts val="600"/>
              </a:spcAft>
              <a:buFont typeface="Arial"/>
              <a:buChar char="•"/>
            </a:pPr>
            <a:r>
              <a:rPr lang="en-AU" sz="1800" dirty="0">
                <a:solidFill>
                  <a:srgbClr val="22272B"/>
                </a:solidFill>
                <a:latin typeface="+mn-lt"/>
              </a:rPr>
              <a:t>Save a copy of the file to make changes to the slide deck. Go to </a:t>
            </a:r>
            <a:r>
              <a:rPr lang="en-AU" sz="1800" b="1" dirty="0">
                <a:solidFill>
                  <a:srgbClr val="22272B"/>
                </a:solidFill>
                <a:latin typeface="+mn-lt"/>
              </a:rPr>
              <a:t>File &gt; Download a Copy </a:t>
            </a:r>
            <a:r>
              <a:rPr lang="en-AU" sz="1800" dirty="0">
                <a:solidFill>
                  <a:srgbClr val="22272B"/>
                </a:solidFill>
                <a:latin typeface="+mn-lt"/>
              </a:rPr>
              <a:t>(this downloads a copy to the computer to edit in the PowerPoint app).</a:t>
            </a:r>
          </a:p>
          <a:p>
            <a:pPr marL="342900" indent="-342900">
              <a:lnSpc>
                <a:spcPct val="150000"/>
              </a:lnSpc>
              <a:spcAft>
                <a:spcPts val="600"/>
              </a:spcAft>
              <a:buFont typeface="Arial"/>
              <a:buChar char="•"/>
            </a:pPr>
            <a:r>
              <a:rPr lang="en-AU" sz="1800" dirty="0">
                <a:solidFill>
                  <a:srgbClr val="22272B"/>
                </a:solidFill>
                <a:latin typeface="+mn-lt"/>
              </a:rPr>
              <a:t>To convert the PowerPoint to Google Slides:</a:t>
            </a:r>
          </a:p>
          <a:p>
            <a:pPr marL="913765" lvl="1" indent="-457200">
              <a:lnSpc>
                <a:spcPct val="150000"/>
              </a:lnSpc>
              <a:buFont typeface="+mj-lt"/>
              <a:buAutoNum type="arabicPeriod"/>
            </a:pPr>
            <a:r>
              <a:rPr lang="en-AU" dirty="0">
                <a:solidFill>
                  <a:srgbClr val="22272B"/>
                </a:solidFill>
                <a:latin typeface="+mn-lt"/>
              </a:rPr>
              <a:t>Upload the file into Google Drive and open it.</a:t>
            </a:r>
          </a:p>
          <a:p>
            <a:pPr marL="913765" lvl="1" indent="-457200">
              <a:lnSpc>
                <a:spcPct val="150000"/>
              </a:lnSpc>
              <a:buFont typeface="+mj-lt"/>
              <a:buAutoNum type="arabicPeriod"/>
            </a:pPr>
            <a:r>
              <a:rPr lang="en-AU" dirty="0">
                <a:solidFill>
                  <a:srgbClr val="22272B"/>
                </a:solidFill>
                <a:latin typeface="+mn-lt"/>
              </a:rPr>
              <a:t>Go to </a:t>
            </a:r>
            <a:r>
              <a:rPr lang="en-AU" b="1" dirty="0">
                <a:solidFill>
                  <a:srgbClr val="22272B"/>
                </a:solidFill>
                <a:latin typeface="+mn-lt"/>
              </a:rPr>
              <a:t>File &gt; Save as Google Slides</a:t>
            </a:r>
            <a:r>
              <a:rPr lang="en-AU" dirty="0">
                <a:solidFill>
                  <a:srgbClr val="22272B"/>
                </a:solidFill>
                <a:latin typeface="+mn-lt"/>
              </a:rPr>
              <a:t>.</a:t>
            </a:r>
          </a:p>
          <a:p>
            <a:pPr marL="456565" lvl="1">
              <a:lnSpc>
                <a:spcPct val="150000"/>
              </a:lnSpc>
            </a:pPr>
            <a:r>
              <a:rPr lang="en-AU" dirty="0">
                <a:solidFill>
                  <a:srgbClr val="22272B"/>
                </a:solidFill>
                <a:latin typeface="+mn-lt"/>
              </a:rPr>
              <a:t>(Note – conversion may cause formatting changes in the slides.)</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397706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i="1" dirty="0">
                <a:latin typeface="+mj-lt"/>
              </a:rPr>
              <a:t>In Media Res </a:t>
            </a:r>
            <a:r>
              <a:rPr lang="en-US" dirty="0">
                <a:latin typeface="+mj-lt"/>
              </a:rPr>
              <a:t>narratives</a:t>
            </a:r>
            <a:endParaRPr lang="en-AU" i="1"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b="0" i="1" dirty="0">
                <a:effectLst/>
                <a:latin typeface="+mj-lt"/>
                <a:cs typeface="Arial"/>
              </a:rPr>
              <a:t>In Media Res </a:t>
            </a:r>
            <a:r>
              <a:rPr lang="en-US" sz="1800" b="0" dirty="0">
                <a:effectLst/>
                <a:latin typeface="+mj-lt"/>
                <a:cs typeface="Arial"/>
              </a:rPr>
              <a:t>is a Latin term that translates to ‘in the middle of things’. </a:t>
            </a:r>
            <a:endParaRPr lang="en-US" sz="1800" dirty="0">
              <a:cs typeface="Arial"/>
            </a:endParaRPr>
          </a:p>
          <a:p>
            <a:pPr>
              <a:spcAft>
                <a:spcPts val="600"/>
              </a:spcAft>
            </a:pPr>
            <a:r>
              <a:rPr lang="en-US" sz="1800" b="0" i="1" dirty="0">
                <a:effectLst/>
                <a:latin typeface="+mj-lt"/>
                <a:cs typeface="Arial"/>
              </a:rPr>
              <a:t>In Media Res </a:t>
            </a:r>
            <a:r>
              <a:rPr lang="en-US" sz="1800" b="0" dirty="0">
                <a:effectLst/>
                <a:latin typeface="+mj-lt"/>
                <a:cs typeface="Arial"/>
              </a:rPr>
              <a:t>narratives</a:t>
            </a:r>
            <a:r>
              <a:rPr lang="en-US" sz="1800" dirty="0">
                <a:latin typeface="+mj-lt"/>
                <a:cs typeface="Arial"/>
              </a:rPr>
              <a:t>:</a:t>
            </a:r>
            <a:endParaRPr lang="en-US" sz="1800" dirty="0">
              <a:cs typeface="Arial"/>
            </a:endParaRPr>
          </a:p>
          <a:p>
            <a:pPr marL="342900" indent="-342900">
              <a:spcAft>
                <a:spcPts val="600"/>
              </a:spcAft>
              <a:buChar char="•"/>
            </a:pPr>
            <a:r>
              <a:rPr lang="en-US" sz="1800" b="0" dirty="0">
                <a:effectLst/>
                <a:latin typeface="+mj-lt"/>
                <a:cs typeface="Arial"/>
              </a:rPr>
              <a:t>start in the middle of the action</a:t>
            </a:r>
            <a:endParaRPr lang="en-US" sz="1800" dirty="0">
              <a:cs typeface="Arial"/>
            </a:endParaRPr>
          </a:p>
          <a:p>
            <a:pPr marL="342900" indent="-342900">
              <a:spcAft>
                <a:spcPts val="600"/>
              </a:spcAft>
              <a:buChar char="•"/>
            </a:pPr>
            <a:r>
              <a:rPr lang="en-US" sz="1800" dirty="0">
                <a:latin typeface="+mj-lt"/>
                <a:cs typeface="Arial"/>
              </a:rPr>
              <a:t>a</a:t>
            </a:r>
            <a:r>
              <a:rPr lang="en-US" sz="1800" b="0" dirty="0">
                <a:effectLst/>
                <a:latin typeface="+mj-lt"/>
                <a:cs typeface="Arial"/>
              </a:rPr>
              <a:t>re stories where the events </a:t>
            </a:r>
            <a:r>
              <a:rPr lang="en-US" sz="1800" dirty="0">
                <a:latin typeface="+mj-lt"/>
                <a:cs typeface="Arial"/>
              </a:rPr>
              <a:t>unfold</a:t>
            </a:r>
            <a:r>
              <a:rPr lang="en-US" sz="1800" b="0" dirty="0">
                <a:effectLst/>
                <a:latin typeface="+mj-lt"/>
                <a:cs typeface="Arial"/>
              </a:rPr>
              <a:t> before </a:t>
            </a:r>
            <a:r>
              <a:rPr lang="en-US" sz="1800" dirty="0">
                <a:latin typeface="+mj-lt"/>
                <a:cs typeface="Arial"/>
              </a:rPr>
              <a:t>the backstory or context is explained</a:t>
            </a:r>
            <a:endParaRPr lang="en-US" sz="1800" dirty="0">
              <a:cs typeface="Arial"/>
            </a:endParaRPr>
          </a:p>
          <a:p>
            <a:pPr marL="342900" indent="-342900">
              <a:spcAft>
                <a:spcPts val="600"/>
              </a:spcAft>
              <a:buChar char="•"/>
            </a:pPr>
            <a:r>
              <a:rPr lang="en-US" sz="1800" b="0" dirty="0">
                <a:effectLst/>
                <a:latin typeface="+mj-lt"/>
                <a:cs typeface="Arial"/>
              </a:rPr>
              <a:t>can create immediate engagement and intrigue the audience.</a:t>
            </a:r>
          </a:p>
          <a:p>
            <a:pPr>
              <a:spcAft>
                <a:spcPts val="600"/>
              </a:spcAft>
            </a:pPr>
            <a:r>
              <a:rPr lang="en-US" sz="1800" b="1" dirty="0">
                <a:latin typeface="+mj-lt"/>
                <a:cs typeface="Arial"/>
              </a:rPr>
              <a:t>Examples</a:t>
            </a:r>
            <a:endParaRPr lang="en-US" sz="1800" b="1" dirty="0">
              <a:cs typeface="Arial"/>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10</a:t>
            </a:fld>
            <a:endParaRPr lang="en-AU"/>
          </a:p>
        </p:txBody>
      </p:sp>
    </p:spTree>
    <p:extLst>
      <p:ext uri="{BB962C8B-B14F-4D97-AF65-F5344CB8AC3E}">
        <p14:creationId xmlns:p14="http://schemas.microsoft.com/office/powerpoint/2010/main" val="3153230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Frame narratives</a:t>
            </a:r>
            <a:endParaRPr lang="en-AU" i="1"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b="0" dirty="0">
                <a:effectLst/>
                <a:latin typeface="+mj-lt"/>
                <a:cs typeface="Arial"/>
              </a:rPr>
              <a:t>In a frame narrative a</a:t>
            </a:r>
            <a:r>
              <a:rPr lang="en-US" sz="1800" dirty="0">
                <a:latin typeface="+mj-lt"/>
                <a:cs typeface="Arial"/>
              </a:rPr>
              <a:t>:</a:t>
            </a:r>
            <a:endParaRPr lang="en-US" sz="1800" dirty="0">
              <a:cs typeface="Arial"/>
            </a:endParaRPr>
          </a:p>
          <a:p>
            <a:pPr marL="342900" indent="-342900">
              <a:spcAft>
                <a:spcPts val="600"/>
              </a:spcAft>
              <a:buChar char="•"/>
            </a:pPr>
            <a:r>
              <a:rPr lang="en-US" sz="1800" b="0" dirty="0">
                <a:effectLst/>
                <a:latin typeface="+mj-lt"/>
                <a:cs typeface="Arial"/>
              </a:rPr>
              <a:t>story is used to frame another story or a series of stories</a:t>
            </a:r>
            <a:endParaRPr lang="en-US" sz="1800" dirty="0">
              <a:cs typeface="Arial"/>
            </a:endParaRPr>
          </a:p>
          <a:p>
            <a:pPr marL="342900" indent="-342900">
              <a:spcAft>
                <a:spcPts val="600"/>
              </a:spcAft>
              <a:buChar char="•"/>
            </a:pPr>
            <a:r>
              <a:rPr lang="en-US" sz="1800" b="0" dirty="0">
                <a:effectLst/>
                <a:latin typeface="+mj-lt"/>
                <a:cs typeface="Arial"/>
              </a:rPr>
              <a:t>narrator </a:t>
            </a:r>
            <a:r>
              <a:rPr lang="en-US" sz="1800" dirty="0">
                <a:latin typeface="+mj-lt"/>
                <a:cs typeface="Arial"/>
              </a:rPr>
              <a:t>often recounts</a:t>
            </a:r>
            <a:r>
              <a:rPr lang="en-US" sz="1800" b="0" dirty="0">
                <a:effectLst/>
                <a:latin typeface="+mj-lt"/>
                <a:cs typeface="Arial"/>
              </a:rPr>
              <a:t> the main story while also embedding or introducing other stories within it. </a:t>
            </a:r>
          </a:p>
          <a:p>
            <a:pPr>
              <a:spcAft>
                <a:spcPts val="600"/>
              </a:spcAft>
            </a:pPr>
            <a:r>
              <a:rPr lang="en-US" sz="1800" b="1" dirty="0">
                <a:latin typeface="+mj-lt"/>
                <a:cs typeface="Arial"/>
              </a:rPr>
              <a:t>Examples</a:t>
            </a:r>
            <a:endParaRPr lang="en-US" sz="1800" dirty="0">
              <a:cs typeface="Arial"/>
            </a:endParaRP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11</a:t>
            </a:fld>
            <a:endParaRPr lang="en-AU"/>
          </a:p>
        </p:txBody>
      </p:sp>
    </p:spTree>
    <p:extLst>
      <p:ext uri="{BB962C8B-B14F-4D97-AF65-F5344CB8AC3E}">
        <p14:creationId xmlns:p14="http://schemas.microsoft.com/office/powerpoint/2010/main" val="1124106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Stream of consciousness narratives</a:t>
            </a:r>
            <a:endParaRPr lang="en-AU" i="1"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dirty="0">
                <a:latin typeface="+mj-lt"/>
                <a:cs typeface="Arial"/>
              </a:rPr>
              <a:t>Stream</a:t>
            </a:r>
            <a:r>
              <a:rPr lang="en-US" sz="1800" b="0" dirty="0">
                <a:effectLst/>
                <a:latin typeface="+mj-lt"/>
                <a:cs typeface="Arial"/>
              </a:rPr>
              <a:t> </a:t>
            </a:r>
            <a:r>
              <a:rPr lang="en-US" sz="1800" dirty="0">
                <a:latin typeface="+mj-lt"/>
                <a:cs typeface="Arial"/>
              </a:rPr>
              <a:t>of consciousness narratives:</a:t>
            </a:r>
            <a:endParaRPr lang="en-US" sz="1800" dirty="0"/>
          </a:p>
          <a:p>
            <a:pPr marL="342900" indent="-342900">
              <a:spcAft>
                <a:spcPts val="600"/>
              </a:spcAft>
              <a:buChar char="•"/>
            </a:pPr>
            <a:r>
              <a:rPr lang="en-US" sz="1800" dirty="0">
                <a:latin typeface="+mj-lt"/>
                <a:cs typeface="Arial"/>
              </a:rPr>
              <a:t>present</a:t>
            </a:r>
            <a:r>
              <a:rPr lang="en-US" sz="1800" b="0" dirty="0">
                <a:effectLst/>
                <a:latin typeface="+mj-lt"/>
                <a:cs typeface="Arial"/>
              </a:rPr>
              <a:t> the narrative as a flow of thoughts and feelings from a character’s mind</a:t>
            </a:r>
            <a:endParaRPr lang="en-US" sz="1800" dirty="0"/>
          </a:p>
          <a:p>
            <a:pPr marL="342900" indent="-342900">
              <a:spcAft>
                <a:spcPts val="600"/>
              </a:spcAft>
              <a:buChar char="•"/>
            </a:pPr>
            <a:r>
              <a:rPr lang="en-US" sz="1800" dirty="0">
                <a:latin typeface="+mj-lt"/>
                <a:cs typeface="Arial"/>
              </a:rPr>
              <a:t>often have no</a:t>
            </a:r>
            <a:r>
              <a:rPr lang="en-US" sz="1800" b="0" dirty="0">
                <a:effectLst/>
                <a:latin typeface="+mj-lt"/>
                <a:cs typeface="Arial"/>
              </a:rPr>
              <a:t> clear distinction between past, present and future</a:t>
            </a:r>
            <a:endParaRPr lang="en-US" sz="1800" dirty="0"/>
          </a:p>
          <a:p>
            <a:pPr marL="342900" indent="-342900">
              <a:spcAft>
                <a:spcPts val="600"/>
              </a:spcAft>
              <a:buChar char="•"/>
            </a:pPr>
            <a:r>
              <a:rPr lang="en-US" sz="1800" dirty="0">
                <a:latin typeface="+mj-lt"/>
                <a:cs typeface="Arial"/>
              </a:rPr>
              <a:t>can</a:t>
            </a:r>
            <a:r>
              <a:rPr lang="en-US" sz="1800" b="0" dirty="0">
                <a:effectLst/>
                <a:latin typeface="+mj-lt"/>
                <a:cs typeface="Arial"/>
              </a:rPr>
              <a:t> provide </a:t>
            </a:r>
            <a:r>
              <a:rPr lang="en-US" sz="1800" dirty="0">
                <a:latin typeface="+mj-lt"/>
                <a:cs typeface="Arial"/>
              </a:rPr>
              <a:t>insights</a:t>
            </a:r>
            <a:r>
              <a:rPr lang="en-US" sz="1800" b="0" dirty="0">
                <a:effectLst/>
                <a:latin typeface="+mj-lt"/>
                <a:cs typeface="Arial"/>
              </a:rPr>
              <a:t> into a character’s inner world.</a:t>
            </a:r>
            <a:endParaRPr lang="en-US" sz="1800" dirty="0"/>
          </a:p>
          <a:p>
            <a:pPr>
              <a:spcAft>
                <a:spcPts val="600"/>
              </a:spcAft>
            </a:pPr>
            <a:r>
              <a:rPr lang="en-US" sz="1800" b="1" dirty="0">
                <a:latin typeface="+mj-lt"/>
                <a:cs typeface="Arial"/>
              </a:rPr>
              <a:t>Examples</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12</a:t>
            </a:fld>
            <a:endParaRPr lang="en-AU"/>
          </a:p>
        </p:txBody>
      </p:sp>
    </p:spTree>
    <p:extLst>
      <p:ext uri="{BB962C8B-B14F-4D97-AF65-F5344CB8AC3E}">
        <p14:creationId xmlns:p14="http://schemas.microsoft.com/office/powerpoint/2010/main" val="2522072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BC2259F-21E4-A4A9-F248-C6FF3D171DD1}"/>
              </a:ext>
            </a:extLst>
          </p:cNvPr>
          <p:cNvSpPr>
            <a:spLocks noGrp="1"/>
          </p:cNvSpPr>
          <p:nvPr>
            <p:ph type="title"/>
          </p:nvPr>
        </p:nvSpPr>
        <p:spPr/>
        <p:txBody>
          <a:bodyPr/>
          <a:lstStyle/>
          <a:p>
            <a:r>
              <a:rPr lang="en-US" dirty="0"/>
              <a:t>Checking for understanding</a:t>
            </a:r>
            <a:endParaRPr lang="en-AU" dirty="0"/>
          </a:p>
        </p:txBody>
      </p:sp>
      <p:sp>
        <p:nvSpPr>
          <p:cNvPr id="9" name="Text Placeholder 8">
            <a:extLst>
              <a:ext uri="{FF2B5EF4-FFF2-40B4-BE49-F238E27FC236}">
                <a16:creationId xmlns:a16="http://schemas.microsoft.com/office/drawing/2014/main" id="{07109F14-2927-F81A-96D8-58612086155A}"/>
              </a:ext>
            </a:extLst>
          </p:cNvPr>
          <p:cNvSpPr>
            <a:spLocks noGrp="1"/>
          </p:cNvSpPr>
          <p:nvPr>
            <p:ph type="body" sz="quarter" idx="18"/>
          </p:nvPr>
        </p:nvSpPr>
        <p:spPr/>
        <p:txBody>
          <a:bodyPr/>
          <a:lstStyle/>
          <a:p>
            <a:r>
              <a:rPr lang="en-US" dirty="0"/>
              <a:t>Applying your knowledge of narrative structures</a:t>
            </a:r>
            <a:endParaRPr lang="en-AU" dirty="0"/>
          </a:p>
        </p:txBody>
      </p:sp>
      <p:sp>
        <p:nvSpPr>
          <p:cNvPr id="8" name="Text Placeholder 7">
            <a:extLst>
              <a:ext uri="{FF2B5EF4-FFF2-40B4-BE49-F238E27FC236}">
                <a16:creationId xmlns:a16="http://schemas.microsoft.com/office/drawing/2014/main" id="{E588428C-E9EC-5DDD-33DE-41A41BA8CBC0}"/>
              </a:ext>
            </a:extLst>
          </p:cNvPr>
          <p:cNvSpPr>
            <a:spLocks noGrp="1"/>
          </p:cNvSpPr>
          <p:nvPr>
            <p:ph type="body" sz="quarter" idx="17"/>
          </p:nvPr>
        </p:nvSpPr>
        <p:spPr/>
        <p:txBody>
          <a:bodyPr vert="horz" lIns="0" tIns="0" rIns="0" bIns="0" rtlCol="0" anchor="t">
            <a:noAutofit/>
          </a:bodyPr>
          <a:lstStyle/>
          <a:p>
            <a:pPr>
              <a:spcAft>
                <a:spcPts val="600"/>
              </a:spcAft>
            </a:pPr>
            <a:r>
              <a:rPr lang="en-AU" sz="1800" dirty="0">
                <a:effectLst/>
                <a:latin typeface="Arial"/>
                <a:ea typeface="Calibri" panose="020F0502020204030204" pitchFamily="34" charset="0"/>
                <a:cs typeface="Arial"/>
              </a:rPr>
              <a:t>Use the definitions of different types of narrative structures to describe and categorise the narrative structure used in the following texts. </a:t>
            </a:r>
          </a:p>
          <a:p>
            <a:pPr marL="457200" indent="-457200">
              <a:spcAft>
                <a:spcPts val="600"/>
              </a:spcAft>
              <a:buFont typeface="+mj-lt"/>
              <a:buAutoNum type="arabicPeriod"/>
            </a:pPr>
            <a:r>
              <a:rPr lang="en-US" sz="1800" i="1" dirty="0" err="1">
                <a:latin typeface="Arial"/>
                <a:cs typeface="Arial"/>
              </a:rPr>
              <a:t>K’gari</a:t>
            </a:r>
            <a:r>
              <a:rPr lang="en-US" sz="1800" i="1" dirty="0">
                <a:latin typeface="Arial"/>
                <a:cs typeface="Arial"/>
              </a:rPr>
              <a:t>: the real story of a true fake</a:t>
            </a:r>
            <a:endParaRPr lang="en-US" sz="1800" i="1" dirty="0"/>
          </a:p>
          <a:p>
            <a:pPr marL="457200" indent="-457200">
              <a:spcAft>
                <a:spcPts val="600"/>
              </a:spcAft>
              <a:buFont typeface="+mj-lt"/>
              <a:buAutoNum type="arabicPeriod"/>
            </a:pPr>
            <a:r>
              <a:rPr lang="en-US" sz="1800" i="1" dirty="0">
                <a:latin typeface="Arial"/>
                <a:cs typeface="Arial"/>
              </a:rPr>
              <a:t>My Grandmother’s Lingo</a:t>
            </a:r>
          </a:p>
          <a:p>
            <a:pPr marL="457200" indent="-457200">
              <a:spcAft>
                <a:spcPts val="600"/>
              </a:spcAft>
              <a:buFont typeface="+mj-lt"/>
              <a:buAutoNum type="arabicPeriod"/>
            </a:pPr>
            <a:r>
              <a:rPr lang="en-US" sz="1800" i="1" dirty="0">
                <a:latin typeface="Arial"/>
                <a:cs typeface="Arial"/>
              </a:rPr>
              <a:t>Ravi &amp; Emma: an interactive documentary in Southern Dialect </a:t>
            </a:r>
            <a:r>
              <a:rPr lang="en-US" sz="1800" i="1" dirty="0" err="1">
                <a:latin typeface="Arial"/>
                <a:cs typeface="Arial"/>
              </a:rPr>
              <a:t>Auslan</a:t>
            </a:r>
            <a:endParaRPr lang="en-US" sz="1800" i="1" dirty="0"/>
          </a:p>
          <a:p>
            <a:pPr marL="457200" indent="-457200">
              <a:spcAft>
                <a:spcPts val="600"/>
              </a:spcAft>
              <a:buFont typeface="+mj-lt"/>
              <a:buAutoNum type="arabicPeriod"/>
            </a:pPr>
            <a:r>
              <a:rPr lang="en-US" sz="1800" i="1" dirty="0">
                <a:latin typeface="Arial"/>
                <a:cs typeface="Arial"/>
              </a:rPr>
              <a:t>The Last Generation</a:t>
            </a:r>
          </a:p>
        </p:txBody>
      </p:sp>
      <p:sp>
        <p:nvSpPr>
          <p:cNvPr id="2" name="Slide Number Placeholder 1">
            <a:extLst>
              <a:ext uri="{FF2B5EF4-FFF2-40B4-BE49-F238E27FC236}">
                <a16:creationId xmlns:a16="http://schemas.microsoft.com/office/drawing/2014/main" id="{8924E9F2-B04F-8807-1A46-1333BE934BD7}"/>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13</a:t>
            </a:fld>
            <a:endParaRPr lang="en-AU"/>
          </a:p>
        </p:txBody>
      </p:sp>
    </p:spTree>
    <p:extLst>
      <p:ext uri="{BB962C8B-B14F-4D97-AF65-F5344CB8AC3E}">
        <p14:creationId xmlns:p14="http://schemas.microsoft.com/office/powerpoint/2010/main" val="2668754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dirty="0">
                <a:latin typeface="+mj-lt"/>
              </a:rPr>
              <a:t>References</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597297"/>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ea typeface="+mn-ea"/>
                <a:cs typeface="+mn-cs"/>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ea typeface="+mn-ea"/>
                <a:cs typeface="+mn-cs"/>
              </a:rPr>
              <a:t>Please refer to the NESA Copyright Disclaimer for more information </a:t>
            </a:r>
            <a:r>
              <a:rPr kumimoji="0" lang="en-AU" sz="1200" b="0" i="0" u="none" strike="noStrike" kern="1200" cap="none" spc="0" normalizeH="0" baseline="0" noProof="0" dirty="0">
                <a:ln>
                  <a:noFill/>
                </a:ln>
                <a:solidFill>
                  <a:srgbClr val="CBEDFD"/>
                </a:solidFill>
                <a:effectLst/>
                <a:uLnTx/>
                <a:uFillTx/>
                <a:ea typeface="+mn-ea"/>
                <a:cs typeface="+mn-cs"/>
                <a:hlinkClick r:id="rId3">
                  <a:extLst>
                    <a:ext uri="{A12FA001-AC4F-418D-AE19-62706E023703}">
                      <ahyp:hlinkClr xmlns:ahyp="http://schemas.microsoft.com/office/drawing/2018/hyperlinkcolor" val="tx"/>
                    </a:ext>
                  </a:extLst>
                </a:hlinkClick>
              </a:rPr>
              <a:t>https://educationstandards.nsw.edu.au/wps/portal/nesa/mini-footer/copyright</a:t>
            </a:r>
            <a:r>
              <a:rPr kumimoji="0" lang="en-AU" sz="1200" b="0" i="0" u="none" strike="noStrike" kern="1200" cap="none" spc="0" normalizeH="0" baseline="0" noProof="0" dirty="0">
                <a:ln>
                  <a:noFill/>
                </a:ln>
                <a:solidFill>
                  <a:srgbClr val="FFFFFF"/>
                </a:solidFill>
                <a:effectLst/>
                <a:uLnTx/>
                <a:uFillTx/>
                <a:ea typeface="+mn-ea"/>
                <a:cs typeface="+mn-cs"/>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ea typeface="+mn-ea"/>
                <a:cs typeface="+mn-cs"/>
              </a:rPr>
              <a:t>NESA holds the only official and up-to-date versions of the NSW Curriculum and syllabus documents. Please visit the NSW Education Standards Authority (NESA) website </a:t>
            </a:r>
            <a:r>
              <a:rPr kumimoji="0" lang="en-AU" sz="1200" b="0" i="0" u="none" strike="noStrike" kern="1200" cap="none" spc="0" normalizeH="0" baseline="0" noProof="0" dirty="0">
                <a:ln>
                  <a:noFill/>
                </a:ln>
                <a:solidFill>
                  <a:srgbClr val="CBEDFD"/>
                </a:solidFill>
                <a:effectLst/>
                <a:uLnTx/>
                <a:uFillTx/>
                <a:ea typeface="+mn-ea"/>
                <a:cs typeface="+mn-cs"/>
                <a:hlinkClick r:id="rId4">
                  <a:extLst>
                    <a:ext uri="{A12FA001-AC4F-418D-AE19-62706E023703}">
                      <ahyp:hlinkClr xmlns:ahyp="http://schemas.microsoft.com/office/drawing/2018/hyperlinkcolor" val="tx"/>
                    </a:ext>
                  </a:extLst>
                </a:hlinkClick>
              </a:rPr>
              <a:t>https://educationstandards.nsw.edu.au/</a:t>
            </a:r>
            <a:r>
              <a:rPr kumimoji="0" lang="en-AU" sz="1200" b="0" i="0" u="none" strike="noStrike" kern="1200" cap="none" spc="0" normalizeH="0" baseline="0" noProof="0" dirty="0">
                <a:ln>
                  <a:noFill/>
                </a:ln>
                <a:solidFill>
                  <a:srgbClr val="CBEDFD"/>
                </a:solidFill>
                <a:effectLst/>
                <a:uLnTx/>
                <a:uFillTx/>
                <a:ea typeface="+mn-ea"/>
                <a:cs typeface="+mn-cs"/>
              </a:rPr>
              <a:t> </a:t>
            </a:r>
            <a:r>
              <a:rPr kumimoji="0" lang="en-AU" sz="1200" b="0" i="0" u="none" strike="noStrike" kern="1200" cap="none" spc="0" normalizeH="0" baseline="0" noProof="0" dirty="0">
                <a:ln>
                  <a:noFill/>
                </a:ln>
                <a:solidFill>
                  <a:srgbClr val="FFFFFF"/>
                </a:solidFill>
                <a:effectLst/>
                <a:uLnTx/>
                <a:uFillTx/>
                <a:ea typeface="+mn-ea"/>
                <a:cs typeface="+mn-cs"/>
              </a:rPr>
              <a:t>and the NSW Curriculum website </a:t>
            </a:r>
            <a:r>
              <a:rPr kumimoji="0" lang="en-AU" sz="1200" b="0" i="0" u="none" strike="noStrike" kern="1200" cap="none" spc="0" normalizeH="0" baseline="0" noProof="0" dirty="0">
                <a:ln>
                  <a:noFill/>
                </a:ln>
                <a:solidFill>
                  <a:srgbClr val="CBEDFD"/>
                </a:solidFill>
                <a:effectLst/>
                <a:uLnTx/>
                <a:uFillTx/>
                <a:ea typeface="+mn-ea"/>
                <a:cs typeface="+mn-cs"/>
                <a:hlinkClick r:id="rId5">
                  <a:extLst>
                    <a:ext uri="{A12FA001-AC4F-418D-AE19-62706E023703}">
                      <ahyp:hlinkClr xmlns:ahyp="http://schemas.microsoft.com/office/drawing/2018/hyperlinkcolor" val="tx"/>
                    </a:ext>
                  </a:extLst>
                </a:hlinkClick>
              </a:rPr>
              <a:t>https://curriculum.nsw.edu.au</a:t>
            </a:r>
            <a:r>
              <a:rPr kumimoji="0" lang="en-AU" sz="1200" b="0" i="0" u="none" strike="noStrike" kern="1200" cap="none" spc="0" normalizeH="0" baseline="0" noProof="0" dirty="0">
                <a:ln>
                  <a:noFill/>
                </a:ln>
                <a:solidFill>
                  <a:srgbClr val="FFFFFF"/>
                </a:solidFill>
                <a:effectLst/>
                <a:uLnTx/>
                <a:uFillTx/>
                <a:ea typeface="+mn-ea"/>
                <a:cs typeface="+mn-cs"/>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a:xfrm>
            <a:off x="341639" y="3428999"/>
            <a:ext cx="11502361" cy="3074242"/>
          </a:xfrm>
        </p:spPr>
        <p:txBody>
          <a:bodyPr vert="horz" lIns="0" tIns="0" rIns="0" bIns="0" rtlCol="0" anchor="t">
            <a:noAutofit/>
          </a:bodyPr>
          <a:lstStyle/>
          <a:p>
            <a:pPr>
              <a:lnSpc>
                <a:spcPct val="130000"/>
              </a:lnSpc>
              <a:spcAft>
                <a:spcPts val="600"/>
              </a:spcAft>
            </a:pPr>
            <a:r>
              <a:rPr lang="en-AU" sz="1100" dirty="0">
                <a:hlinkClick r:id="rId6"/>
              </a:rPr>
              <a:t>English K–10 Syllabus</a:t>
            </a:r>
            <a:r>
              <a:rPr lang="en-AU" sz="1100" dirty="0"/>
              <a:t> © NSW Education Standards Authority (NESA) for and on behalf of the Crown in right of the State of New South Wales, 2022.</a:t>
            </a:r>
          </a:p>
          <a:p>
            <a:pPr>
              <a:lnSpc>
                <a:spcPct val="130000"/>
              </a:lnSpc>
              <a:spcAft>
                <a:spcPts val="600"/>
              </a:spcAft>
            </a:pPr>
            <a:r>
              <a:rPr lang="en-AU" sz="1100" dirty="0">
                <a:latin typeface="Arial"/>
                <a:cs typeface="Arial"/>
              </a:rPr>
              <a:t>Abela D (2019) </a:t>
            </a:r>
            <a:r>
              <a:rPr lang="en-AU" sz="1100" i="1" dirty="0">
                <a:latin typeface="Arial"/>
                <a:cs typeface="Arial"/>
              </a:rPr>
              <a:t>Tales From Arabian Nights, </a:t>
            </a:r>
            <a:r>
              <a:rPr lang="en-AU" sz="1100" dirty="0">
                <a:latin typeface="Arial"/>
                <a:cs typeface="Arial"/>
              </a:rPr>
              <a:t>Currency Press, Sydney.</a:t>
            </a:r>
          </a:p>
          <a:p>
            <a:pPr>
              <a:lnSpc>
                <a:spcPct val="130000"/>
              </a:lnSpc>
              <a:spcAft>
                <a:spcPts val="600"/>
              </a:spcAft>
            </a:pPr>
            <a:r>
              <a:rPr lang="en-AU" sz="1100" dirty="0" err="1">
                <a:latin typeface="Arial"/>
                <a:cs typeface="Arial"/>
              </a:rPr>
              <a:t>Alire</a:t>
            </a:r>
            <a:r>
              <a:rPr lang="en-AU" sz="1100" dirty="0">
                <a:latin typeface="Arial"/>
                <a:cs typeface="Arial"/>
              </a:rPr>
              <a:t> Sáenz B (2012) </a:t>
            </a:r>
            <a:r>
              <a:rPr lang="en-AU" sz="1100" i="1" dirty="0">
                <a:latin typeface="Arial"/>
                <a:cs typeface="Arial"/>
              </a:rPr>
              <a:t>Aristotle and Dante Discover the Secrets of the Universe, </a:t>
            </a:r>
            <a:r>
              <a:rPr lang="en-AU" sz="1100" dirty="0">
                <a:latin typeface="Arial"/>
                <a:cs typeface="Arial"/>
              </a:rPr>
              <a:t>2nd edition, Simon &amp; Schuster Children’s UK, United Kingdom.</a:t>
            </a:r>
          </a:p>
          <a:p>
            <a:pPr>
              <a:lnSpc>
                <a:spcPct val="130000"/>
              </a:lnSpc>
              <a:spcAft>
                <a:spcPts val="600"/>
              </a:spcAft>
            </a:pPr>
            <a:r>
              <a:rPr lang="en-AU" sz="1100" dirty="0">
                <a:latin typeface="Arial"/>
                <a:cs typeface="Arial"/>
              </a:rPr>
              <a:t>Nowra L (2011) ‘The Index Cards’ in Kennedy C (ed) </a:t>
            </a:r>
            <a:r>
              <a:rPr lang="en-AU" sz="1100" i="1" dirty="0">
                <a:latin typeface="Arial"/>
                <a:cs typeface="Arial"/>
              </a:rPr>
              <a:t>The Best Australian Stories 2011</a:t>
            </a:r>
            <a:r>
              <a:rPr lang="en-AU" sz="1100" dirty="0">
                <a:latin typeface="Arial"/>
                <a:cs typeface="Arial"/>
              </a:rPr>
              <a:t>, Black Inc, Australia.</a:t>
            </a:r>
          </a:p>
          <a:p>
            <a:pPr>
              <a:lnSpc>
                <a:spcPct val="130000"/>
              </a:lnSpc>
              <a:spcAft>
                <a:spcPts val="600"/>
              </a:spcAft>
            </a:pPr>
            <a:r>
              <a:rPr lang="en-AU" sz="1100" dirty="0">
                <a:latin typeface="Arial"/>
                <a:cs typeface="Arial"/>
              </a:rPr>
              <a:t>Sendak M (1963) </a:t>
            </a:r>
            <a:r>
              <a:rPr lang="en-AU" sz="1100" i="1" dirty="0">
                <a:latin typeface="Arial"/>
                <a:cs typeface="Arial"/>
              </a:rPr>
              <a:t>Where the Wild Things Are, </a:t>
            </a:r>
            <a:r>
              <a:rPr lang="en-AU" sz="1100" dirty="0">
                <a:latin typeface="Arial"/>
                <a:cs typeface="Arial"/>
              </a:rPr>
              <a:t>Harper Collins, New York.</a:t>
            </a:r>
          </a:p>
          <a:p>
            <a:pPr>
              <a:lnSpc>
                <a:spcPct val="130000"/>
              </a:lnSpc>
              <a:spcAft>
                <a:spcPts val="600"/>
              </a:spcAft>
            </a:pPr>
            <a:r>
              <a:rPr lang="en-AU" sz="1100" dirty="0">
                <a:latin typeface="Arial"/>
                <a:cs typeface="Arial"/>
              </a:rPr>
              <a:t>Shakespeare W (1597) </a:t>
            </a:r>
            <a:r>
              <a:rPr lang="en-AU" sz="1100" i="1" dirty="0">
                <a:latin typeface="Arial"/>
                <a:cs typeface="Arial"/>
                <a:hlinkClick r:id="rId7"/>
              </a:rPr>
              <a:t>The Tragedy of Romeo and Juliet</a:t>
            </a:r>
            <a:r>
              <a:rPr lang="en-AU" sz="1100" i="1" dirty="0">
                <a:latin typeface="Arial"/>
                <a:cs typeface="Arial"/>
              </a:rPr>
              <a:t>, </a:t>
            </a:r>
            <a:r>
              <a:rPr lang="en-AU" sz="1100" dirty="0">
                <a:latin typeface="Arial"/>
                <a:cs typeface="Arial"/>
              </a:rPr>
              <a:t>Project Gutenberg website, accessed 17 October 2024.</a:t>
            </a:r>
            <a:endParaRPr lang="en-AU" sz="1100" i="1" dirty="0">
              <a:latin typeface="Arial"/>
              <a:cs typeface="Arial"/>
            </a:endParaRPr>
          </a:p>
          <a:p>
            <a:pPr>
              <a:lnSpc>
                <a:spcPct val="130000"/>
              </a:lnSpc>
              <a:spcAft>
                <a:spcPts val="600"/>
              </a:spcAft>
            </a:pPr>
            <a:r>
              <a:rPr lang="en-AU" sz="1100" dirty="0">
                <a:latin typeface="Arial"/>
                <a:cs typeface="Arial"/>
              </a:rPr>
              <a:t>State of New South Wales (Department of Education) (2024) </a:t>
            </a:r>
            <a:r>
              <a:rPr lang="en-AU" sz="1100" i="1" dirty="0">
                <a:latin typeface="Arial"/>
                <a:cs typeface="Arial"/>
                <a:hlinkClick r:id="rId8"/>
              </a:rPr>
              <a:t>Explicit teaching strategies</a:t>
            </a:r>
            <a:r>
              <a:rPr lang="en-AU" sz="1100" dirty="0">
                <a:latin typeface="Arial"/>
                <a:cs typeface="Arial"/>
              </a:rPr>
              <a:t>, NSW Department of Education website, accessed 17 September 2024.</a:t>
            </a:r>
            <a:endParaRPr lang="en-US" sz="1100" dirty="0">
              <a:latin typeface="Arial"/>
              <a:cs typeface="Arial"/>
            </a:endParaRPr>
          </a:p>
          <a:p>
            <a:pPr>
              <a:lnSpc>
                <a:spcPct val="130000"/>
              </a:lnSpc>
              <a:spcAft>
                <a:spcPts val="600"/>
              </a:spcAft>
            </a:pPr>
            <a:r>
              <a:rPr lang="en-AU" sz="1100" dirty="0">
                <a:latin typeface="Arial"/>
                <a:cs typeface="Arial"/>
              </a:rPr>
              <a:t>Verso N and Hickey S (directors) (2023) </a:t>
            </a:r>
            <a:r>
              <a:rPr lang="en-AU" sz="1100" i="1" dirty="0">
                <a:latin typeface="Arial"/>
                <a:cs typeface="Arial"/>
                <a:hlinkClick r:id="rId9"/>
              </a:rPr>
              <a:t>Crazy Fun Park</a:t>
            </a:r>
            <a:r>
              <a:rPr lang="en-AU" sz="1100" dirty="0">
                <a:latin typeface="Arial"/>
                <a:cs typeface="Arial"/>
              </a:rPr>
              <a:t>, [television series], ABC, Melbourne, accessed 17 October 2024.</a:t>
            </a:r>
          </a:p>
          <a:p>
            <a:pPr>
              <a:lnSpc>
                <a:spcPct val="130000"/>
              </a:lnSpc>
              <a:spcAft>
                <a:spcPts val="600"/>
              </a:spcAft>
            </a:pPr>
            <a:r>
              <a:rPr lang="en-AU" sz="1100" dirty="0">
                <a:latin typeface="Arial"/>
                <a:cs typeface="Arial"/>
              </a:rPr>
              <a:t>Wiliam D (2014) </a:t>
            </a:r>
            <a:r>
              <a:rPr lang="en-AU" sz="1100" dirty="0">
                <a:latin typeface="Arial"/>
                <a:cs typeface="Arial"/>
                <a:hlinkClick r:id="rId10"/>
              </a:rPr>
              <a:t>The right questions, the right way</a:t>
            </a:r>
            <a:r>
              <a:rPr lang="en-AU" sz="1100" dirty="0">
                <a:latin typeface="Arial"/>
                <a:cs typeface="Arial"/>
              </a:rPr>
              <a:t>, </a:t>
            </a:r>
            <a:r>
              <a:rPr lang="en-AU" sz="1100" i="1" dirty="0">
                <a:latin typeface="Arial"/>
                <a:cs typeface="Arial"/>
              </a:rPr>
              <a:t>Educational Leadership</a:t>
            </a:r>
            <a:r>
              <a:rPr lang="en-AU" sz="1100" dirty="0">
                <a:latin typeface="Arial"/>
                <a:cs typeface="Arial"/>
              </a:rPr>
              <a:t>, 71(6):16–19. </a:t>
            </a:r>
          </a:p>
          <a:p>
            <a:pPr>
              <a:lnSpc>
                <a:spcPct val="130000"/>
              </a:lnSpc>
              <a:spcAft>
                <a:spcPts val="600"/>
              </a:spcAft>
            </a:pPr>
            <a:endParaRPr lang="en-AU" sz="11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pPr/>
              <a:t>14</a:t>
            </a:fld>
            <a:endParaRPr lang="en-AU"/>
          </a:p>
        </p:txBody>
      </p:sp>
    </p:spTree>
    <p:extLst>
      <p:ext uri="{BB962C8B-B14F-4D97-AF65-F5344CB8AC3E}">
        <p14:creationId xmlns:p14="http://schemas.microsoft.com/office/powerpoint/2010/main" val="1181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a:xfrm>
            <a:off x="360000" y="360000"/>
            <a:ext cx="10080000" cy="537467"/>
          </a:xfrm>
        </p:spPr>
        <p:txBody>
          <a:bodyPr/>
          <a:lstStyle/>
          <a:p>
            <a:r>
              <a:rPr lang="en-AU">
                <a:latin typeface="+mj-lt"/>
              </a:rPr>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a:latin typeface="+mj-lt"/>
              </a:rPr>
              <a:t>© State of New South Wales (Department of Education), 2024</a:t>
            </a:r>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a:solidFill>
                  <a:schemeClr val="bg1"/>
                </a:solidFill>
              </a:rPr>
              <a:t>The copyright material published in this resource is subject to the </a:t>
            </a:r>
            <a:r>
              <a:rPr lang="en-AU" sz="1200" i="1">
                <a:solidFill>
                  <a:schemeClr val="bg1"/>
                </a:solidFill>
              </a:rPr>
              <a:t>Copyright Act 1968</a:t>
            </a:r>
            <a:r>
              <a:rPr lang="en-AU" sz="1200">
                <a:solidFill>
                  <a:schemeClr val="bg1"/>
                </a:solidFill>
              </a:rPr>
              <a:t> (</a:t>
            </a:r>
            <a:r>
              <a:rPr lang="en-AU" sz="1200" err="1">
                <a:solidFill>
                  <a:schemeClr val="bg1"/>
                </a:solidFill>
              </a:rPr>
              <a:t>Cth</a:t>
            </a:r>
            <a:r>
              <a:rPr lang="en-AU" sz="120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a:solidFill>
                  <a:schemeClr val="bg1"/>
                </a:solidFill>
              </a:rPr>
              <a:t>Copyright material available in this resource and owned by the NSW Department of Education is licensed under a </a:t>
            </a:r>
            <a:r>
              <a:rPr lang="en-AU" sz="120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a:solidFill>
                  <a:schemeClr val="bg1"/>
                </a:solidFill>
              </a:rPr>
              <a:t>.</a:t>
            </a:r>
          </a:p>
          <a:p>
            <a:pPr algn="l">
              <a:lnSpc>
                <a:spcPct val="150000"/>
              </a:lnSpc>
              <a:spcAft>
                <a:spcPts val="600"/>
              </a:spcAft>
            </a:pPr>
            <a:r>
              <a:rPr lang="en-AU" sz="1200">
                <a:solidFill>
                  <a:schemeClr val="bg1"/>
                </a:solidFill>
              </a:rPr>
              <a:t>This license allows you to share and adapt the material for any purpose, even commercially.</a:t>
            </a:r>
          </a:p>
          <a:p>
            <a:pPr algn="l">
              <a:lnSpc>
                <a:spcPct val="150000"/>
              </a:lnSpc>
              <a:spcAft>
                <a:spcPts val="600"/>
              </a:spcAft>
            </a:pPr>
            <a:r>
              <a:rPr lang="en-AU" sz="1200">
                <a:solidFill>
                  <a:schemeClr val="bg1"/>
                </a:solidFill>
              </a:rPr>
              <a:t>Attribution should be given to © State of New South Wales (Department of Education), 2024.</a:t>
            </a:r>
          </a:p>
          <a:p>
            <a:pPr algn="l">
              <a:lnSpc>
                <a:spcPct val="150000"/>
              </a:lnSpc>
            </a:pPr>
            <a:r>
              <a:rPr lang="en-AU" sz="120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a:solidFill>
                  <a:schemeClr val="bg1"/>
                </a:solidFill>
              </a:rPr>
              <a:t>Copyright Act 1968 </a:t>
            </a:r>
            <a:r>
              <a:rPr lang="en-AU" sz="1200">
                <a:solidFill>
                  <a:schemeClr val="bg1"/>
                </a:solidFill>
              </a:rPr>
              <a:t>(</a:t>
            </a:r>
            <a:r>
              <a:rPr lang="en-AU" sz="1200" err="1">
                <a:solidFill>
                  <a:schemeClr val="bg1"/>
                </a:solidFill>
              </a:rPr>
              <a:t>Cth</a:t>
            </a:r>
            <a:r>
              <a:rPr lang="en-AU" sz="1200">
                <a:solidFill>
                  <a:schemeClr val="bg1"/>
                </a:solidFill>
              </a:rPr>
              <a:t>). The department accepts no responsibility for content on third-party websites. </a:t>
            </a:r>
          </a:p>
        </p:txBody>
      </p:sp>
      <p:sp>
        <p:nvSpPr>
          <p:cNvPr id="2" name="Slide Number Placeholder 1">
            <a:extLst>
              <a:ext uri="{FF2B5EF4-FFF2-40B4-BE49-F238E27FC236}">
                <a16:creationId xmlns:a16="http://schemas.microsoft.com/office/drawing/2014/main" id="{0303DFE7-8ED6-8289-3C7A-37260EDA32BA}"/>
              </a:ext>
              <a:ext uri="{C183D7F6-B498-43B3-948B-1728B52AA6E4}">
                <adec:decorative xmlns:adec="http://schemas.microsoft.com/office/drawing/2017/decorative" val="1"/>
              </a:ext>
            </a:extLst>
          </p:cNvPr>
          <p:cNvSpPr>
            <a:spLocks noGrp="1"/>
          </p:cNvSpPr>
          <p:nvPr>
            <p:ph type="sldNum" sz="quarter" idx="12"/>
          </p:nvPr>
        </p:nvSpPr>
        <p:spPr>
          <a:xfrm>
            <a:off x="11124000" y="6516000"/>
            <a:ext cx="720000" cy="180000"/>
          </a:xfrm>
        </p:spPr>
        <p:txBody>
          <a:bodyPr/>
          <a:lstStyle/>
          <a:p>
            <a:fld id="{10A01DC5-1685-4615-8240-15192985C6A2}" type="slidenum">
              <a:rPr lang="en-AU" smtClean="0"/>
              <a:pPr/>
              <a:t>15</a:t>
            </a:fld>
            <a:endParaRPr lang="en-AU"/>
          </a:p>
        </p:txBody>
      </p:sp>
    </p:spTree>
    <p:extLst>
      <p:ext uri="{BB962C8B-B14F-4D97-AF65-F5344CB8AC3E}">
        <p14:creationId xmlns:p14="http://schemas.microsoft.com/office/powerpoint/2010/main" val="382041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EF38185-B00A-9878-8E80-7D55E5647711}"/>
              </a:ext>
            </a:extLst>
          </p:cNvPr>
          <p:cNvSpPr>
            <a:spLocks noGrp="1"/>
          </p:cNvSpPr>
          <p:nvPr>
            <p:ph type="ctrTitle"/>
          </p:nvPr>
        </p:nvSpPr>
        <p:spPr/>
        <p:txBody>
          <a:bodyPr/>
          <a:lstStyle/>
          <a:p>
            <a:r>
              <a:rPr lang="en-AU" dirty="0">
                <a:effectLst/>
                <a:latin typeface="+mj-lt"/>
                <a:ea typeface="Times New Roman" panose="02020603050405020304" pitchFamily="18" charset="0"/>
              </a:rPr>
              <a:t>Year 10, Term 4 – Digital stories</a:t>
            </a:r>
            <a:endParaRPr lang="en-AU" dirty="0">
              <a:latin typeface="+mj-lt"/>
            </a:endParaRPr>
          </a:p>
        </p:txBody>
      </p:sp>
      <p:sp>
        <p:nvSpPr>
          <p:cNvPr id="11" name="Text Placeholder 10">
            <a:extLst>
              <a:ext uri="{FF2B5EF4-FFF2-40B4-BE49-F238E27FC236}">
                <a16:creationId xmlns:a16="http://schemas.microsoft.com/office/drawing/2014/main" id="{3D12AD43-6748-1D46-1B69-DCBF45A45856}"/>
              </a:ext>
            </a:extLst>
          </p:cNvPr>
          <p:cNvSpPr>
            <a:spLocks noGrp="1"/>
          </p:cNvSpPr>
          <p:nvPr>
            <p:ph type="body" sz="quarter" idx="10"/>
          </p:nvPr>
        </p:nvSpPr>
        <p:spPr/>
        <p:txBody>
          <a:bodyPr/>
          <a:lstStyle/>
          <a:p>
            <a:r>
              <a:rPr lang="en-AU" dirty="0">
                <a:latin typeface="+mj-lt"/>
                <a:cs typeface="Arial"/>
              </a:rPr>
              <a:t>Phase 3 – types of narrative structures</a:t>
            </a:r>
          </a:p>
        </p:txBody>
      </p:sp>
      <p:sp>
        <p:nvSpPr>
          <p:cNvPr id="10" name="Text Placeholder 9">
            <a:extLst>
              <a:ext uri="{FF2B5EF4-FFF2-40B4-BE49-F238E27FC236}">
                <a16:creationId xmlns:a16="http://schemas.microsoft.com/office/drawing/2014/main" id="{CA5E7E5A-B4C4-F5B9-98E5-6C838D018316}"/>
              </a:ext>
            </a:extLst>
          </p:cNvPr>
          <p:cNvSpPr>
            <a:spLocks noGrp="1"/>
          </p:cNvSpPr>
          <p:nvPr>
            <p:ph type="body" sz="quarter" idx="16"/>
          </p:nvPr>
        </p:nvSpPr>
        <p:spPr/>
        <p:txBody>
          <a:bodyPr/>
          <a:lstStyle/>
          <a:p>
            <a:r>
              <a:rPr lang="en-US" dirty="0"/>
              <a:t>Multimodal narrative structures</a:t>
            </a:r>
            <a:endParaRPr lang="en-AU" dirty="0"/>
          </a:p>
        </p:txBody>
      </p:sp>
      <p:pic>
        <p:nvPicPr>
          <p:cNvPr id="7" name="Picture Placeholder 6">
            <a:extLst>
              <a:ext uri="{FF2B5EF4-FFF2-40B4-BE49-F238E27FC236}">
                <a16:creationId xmlns:a16="http://schemas.microsoft.com/office/drawing/2014/main" id="{2D0DC203-6FB4-203A-D393-F266ED7DD49B}"/>
              </a:ext>
              <a:ext uri="{C183D7F6-B498-43B3-948B-1728B52AA6E4}">
                <adec:decorative xmlns:adec="http://schemas.microsoft.com/office/drawing/2017/decorative" val="1"/>
              </a:ext>
            </a:extLst>
          </p:cNvPr>
          <p:cNvPicPr>
            <a:picLocks noGrp="1" noChangeAspect="1"/>
          </p:cNvPicPr>
          <p:nvPr>
            <p:ph type="pic" sz="quarter" idx="13"/>
          </p:nvPr>
        </p:nvPicPr>
        <p:blipFill>
          <a:blip r:embed="rId3"/>
          <a:srcRect l="29891" r="20881"/>
          <a:stretch/>
        </p:blipFill>
        <p:spPr>
          <a:xfrm>
            <a:off x="7128000" y="0"/>
            <a:ext cx="5064000" cy="6858000"/>
          </a:xfrm>
        </p:spPr>
      </p:pic>
    </p:spTree>
    <p:extLst>
      <p:ext uri="{BB962C8B-B14F-4D97-AF65-F5344CB8AC3E}">
        <p14:creationId xmlns:p14="http://schemas.microsoft.com/office/powerpoint/2010/main" val="32181147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a:latin typeface="+mj-lt"/>
              </a:rPr>
              <a:t>Learning intentions and success criteria</a:t>
            </a:r>
          </a:p>
        </p:txBody>
      </p:sp>
      <p:sp>
        <p:nvSpPr>
          <p:cNvPr id="3" name="TextBox 2">
            <a:extLst>
              <a:ext uri="{FF2B5EF4-FFF2-40B4-BE49-F238E27FC236}">
                <a16:creationId xmlns:a16="http://schemas.microsoft.com/office/drawing/2014/main" id="{DF637BA9-DB5E-2457-A795-0B300DBA6F82}"/>
              </a:ext>
            </a:extLst>
          </p:cNvPr>
          <p:cNvSpPr txBox="1"/>
          <p:nvPr/>
        </p:nvSpPr>
        <p:spPr>
          <a:xfrm>
            <a:off x="370416" y="1894417"/>
            <a:ext cx="11303000" cy="3318794"/>
          </a:xfrm>
          <a:prstGeom prst="rect">
            <a:avLst/>
          </a:prstGeom>
          <a:noFill/>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a:lnSpc>
                <a:spcPct val="150000"/>
              </a:lnSpc>
              <a:spcAft>
                <a:spcPts val="600"/>
              </a:spcAft>
            </a:pPr>
            <a:r>
              <a:rPr lang="en-AU" sz="1800" b="1" dirty="0">
                <a:solidFill>
                  <a:schemeClr val="accent1"/>
                </a:solidFill>
                <a:latin typeface="+mj-lt"/>
                <a:cs typeface="Arial" panose="020B0604020202020204" pitchFamily="34" charset="0"/>
              </a:rPr>
              <a:t>We are learning to:</a:t>
            </a:r>
            <a:endParaRPr lang="en-AU" sz="1800" b="1" dirty="0">
              <a:solidFill>
                <a:schemeClr val="accent1"/>
              </a:solidFill>
              <a:latin typeface="+mj-lt"/>
              <a:ea typeface="+mn-lt"/>
              <a:cs typeface="Arial" panose="020B0604020202020204" pitchFamily="34" charset="0"/>
            </a:endParaRPr>
          </a:p>
          <a:p>
            <a:pPr marL="342900" indent="-342900">
              <a:lnSpc>
                <a:spcPct val="150000"/>
              </a:lnSpc>
              <a:spcAft>
                <a:spcPts val="600"/>
              </a:spcAft>
              <a:buFont typeface="Symbol" panose="05050102010706020507" pitchFamily="18" charset="2"/>
              <a:buChar char=""/>
              <a:tabLst>
                <a:tab pos="228600" algn="l"/>
                <a:tab pos="457200" algn="l"/>
              </a:tabLst>
            </a:pPr>
            <a:r>
              <a:rPr lang="en-AU" sz="1800" dirty="0"/>
              <a:t>understand the different structures a narrative can have</a:t>
            </a:r>
          </a:p>
          <a:p>
            <a:pPr marL="342900" indent="-342900">
              <a:lnSpc>
                <a:spcPct val="150000"/>
              </a:lnSpc>
              <a:spcAft>
                <a:spcPts val="600"/>
              </a:spcAft>
              <a:buFont typeface="Symbol" panose="05050102010706020507" pitchFamily="18" charset="2"/>
              <a:buChar char=""/>
              <a:tabLst>
                <a:tab pos="228600" algn="l"/>
                <a:tab pos="457200" algn="l"/>
              </a:tabLst>
            </a:pPr>
            <a:r>
              <a:rPr lang="en-AU" sz="1800" dirty="0"/>
              <a:t>understand why composers choose different narrative structures.</a:t>
            </a:r>
          </a:p>
          <a:p>
            <a:pPr>
              <a:lnSpc>
                <a:spcPct val="150000"/>
              </a:lnSpc>
              <a:spcAft>
                <a:spcPts val="600"/>
              </a:spcAft>
            </a:pPr>
            <a:r>
              <a:rPr lang="en-AU" sz="1800" b="1" dirty="0">
                <a:solidFill>
                  <a:schemeClr val="accent1"/>
                </a:solidFill>
                <a:latin typeface="+mj-lt"/>
                <a:cs typeface="Arial" panose="020B0604020202020204" pitchFamily="34" charset="0"/>
              </a:rPr>
              <a:t>We can:</a:t>
            </a:r>
            <a:endParaRPr lang="en-US" sz="1800" dirty="0">
              <a:solidFill>
                <a:schemeClr val="accent1"/>
              </a:solidFill>
              <a:latin typeface="+mj-lt"/>
              <a:cs typeface="Arial" panose="020B0604020202020204" pitchFamily="34" charset="0"/>
            </a:endParaRPr>
          </a:p>
          <a:p>
            <a:pPr marL="342900" indent="-342900">
              <a:lnSpc>
                <a:spcPct val="150000"/>
              </a:lnSpc>
              <a:spcAft>
                <a:spcPts val="600"/>
              </a:spcAft>
              <a:buFont typeface="Arial"/>
              <a:buChar char="•"/>
            </a:pPr>
            <a:r>
              <a:rPr lang="en-AU" sz="1800" dirty="0">
                <a:cs typeface="Arial" panose="020B0604020202020204" pitchFamily="34" charset="0"/>
              </a:rPr>
              <a:t>[classroom teacher to insert co-constructed success criteria]</a:t>
            </a:r>
            <a:endParaRPr lang="en-US" sz="1800" dirty="0">
              <a:cs typeface="Arial" panose="020B0604020202020204" pitchFamily="34" charset="0"/>
            </a:endParaRPr>
          </a:p>
          <a:p>
            <a:pPr marL="342900" indent="-342900">
              <a:lnSpc>
                <a:spcPct val="150000"/>
              </a:lnSpc>
              <a:spcAft>
                <a:spcPts val="600"/>
              </a:spcAft>
              <a:buFont typeface="Arial"/>
              <a:buChar char="•"/>
            </a:pPr>
            <a:r>
              <a:rPr lang="en-AU" sz="1800" dirty="0">
                <a:ea typeface="+mn-lt"/>
                <a:cs typeface="Arial" panose="020B0604020202020204" pitchFamily="34" charset="0"/>
              </a:rPr>
              <a:t>[classroom teacher to insert co-constructed success criteria]</a:t>
            </a:r>
            <a:endParaRPr lang="en-US" sz="1800" dirty="0">
              <a:ea typeface="+mn-lt"/>
              <a:cs typeface="Arial" panose="020B0604020202020204" pitchFamily="34" charset="0"/>
            </a:endParaRPr>
          </a:p>
          <a:p>
            <a:pPr marL="342900" indent="-342900">
              <a:lnSpc>
                <a:spcPct val="150000"/>
              </a:lnSpc>
              <a:spcAft>
                <a:spcPts val="600"/>
              </a:spcAft>
              <a:buFont typeface="Arial"/>
              <a:buChar char="•"/>
            </a:pPr>
            <a:r>
              <a:rPr lang="en-AU" sz="1800" dirty="0">
                <a:ea typeface="+mn-lt"/>
                <a:cs typeface="Arial" panose="020B0604020202020204" pitchFamily="34" charset="0"/>
              </a:rPr>
              <a:t>[classroom teacher to insert co-constructed success criteria].</a:t>
            </a:r>
            <a:endParaRPr lang="en-AU" sz="1800" dirty="0">
              <a:cs typeface="Arial" panose="020B0604020202020204" pitchFamily="34" charset="0"/>
            </a:endParaRPr>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3</a:t>
            </a:fld>
            <a:endParaRPr lang="en-AU"/>
          </a:p>
        </p:txBody>
      </p:sp>
    </p:spTree>
    <p:extLst>
      <p:ext uri="{BB962C8B-B14F-4D97-AF65-F5344CB8AC3E}">
        <p14:creationId xmlns:p14="http://schemas.microsoft.com/office/powerpoint/2010/main" val="364896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9800255-62C7-52FC-7626-3B3FEBADF4CA}"/>
              </a:ext>
            </a:extLst>
          </p:cNvPr>
          <p:cNvSpPr>
            <a:spLocks noGrp="1"/>
          </p:cNvSpPr>
          <p:nvPr>
            <p:ph type="ctrTitle"/>
          </p:nvPr>
        </p:nvSpPr>
        <p:spPr/>
        <p:txBody>
          <a:bodyPr/>
          <a:lstStyle/>
          <a:p>
            <a:r>
              <a:rPr lang="en-US" dirty="0">
                <a:latin typeface="+mj-lt"/>
              </a:rPr>
              <a:t>Types of narrative structures</a:t>
            </a:r>
            <a:endParaRPr lang="en-AU" dirty="0">
              <a:latin typeface="+mj-lt"/>
            </a:endParaRPr>
          </a:p>
        </p:txBody>
      </p:sp>
      <p:sp>
        <p:nvSpPr>
          <p:cNvPr id="6" name="Slide Number Placeholder 5">
            <a:extLst>
              <a:ext uri="{FF2B5EF4-FFF2-40B4-BE49-F238E27FC236}">
                <a16:creationId xmlns:a16="http://schemas.microsoft.com/office/drawing/2014/main" id="{91CC9984-1EC5-63F2-1511-A931BD1294B0}"/>
              </a:ext>
              <a:ext uri="{C183D7F6-B498-43B3-948B-1728B52AA6E4}">
                <adec:decorative xmlns:adec="http://schemas.microsoft.com/office/drawing/2017/decorative" val="1"/>
              </a:ext>
            </a:extLst>
          </p:cNvPr>
          <p:cNvSpPr>
            <a:spLocks noGrp="1"/>
          </p:cNvSpPr>
          <p:nvPr>
            <p:ph type="sldNum" sz="quarter" idx="4294967295"/>
          </p:nvPr>
        </p:nvSpPr>
        <p:spPr>
          <a:xfrm>
            <a:off x="11471275" y="6516688"/>
            <a:ext cx="720725" cy="179387"/>
          </a:xfrm>
        </p:spPr>
        <p:txBody>
          <a:bodyPr/>
          <a:lstStyle/>
          <a:p>
            <a:fld id="{10A01DC5-1685-4615-8240-15192985C6A2}" type="slidenum">
              <a:rPr lang="en-AU" smtClean="0"/>
              <a:pPr/>
              <a:t>4</a:t>
            </a:fld>
            <a:endParaRPr lang="en-AU"/>
          </a:p>
        </p:txBody>
      </p:sp>
    </p:spTree>
    <p:extLst>
      <p:ext uri="{BB962C8B-B14F-4D97-AF65-F5344CB8AC3E}">
        <p14:creationId xmlns:p14="http://schemas.microsoft.com/office/powerpoint/2010/main" val="202819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Linear narratives</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vert="horz" lIns="0" tIns="0" rIns="0" bIns="0" rtlCol="0" anchor="b">
            <a:noAutofit/>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a:lstStyle/>
          <a:p>
            <a:pPr>
              <a:spcAft>
                <a:spcPts val="600"/>
              </a:spcAft>
            </a:pPr>
            <a:r>
              <a:rPr lang="en-US" sz="1800" dirty="0">
                <a:latin typeface="+mj-lt"/>
                <a:cs typeface="Arial"/>
              </a:rPr>
              <a:t>In linear narratives:</a:t>
            </a:r>
            <a:endParaRPr lang="en-US" sz="1800" dirty="0"/>
          </a:p>
          <a:p>
            <a:pPr marL="342900" indent="-342900">
              <a:spcAft>
                <a:spcPts val="600"/>
              </a:spcAft>
              <a:buChar char="•"/>
            </a:pPr>
            <a:r>
              <a:rPr lang="en-US" sz="1800" dirty="0">
                <a:latin typeface="+mj-lt"/>
                <a:cs typeface="Arial"/>
              </a:rPr>
              <a:t>events occur in chronological order from beginning to end</a:t>
            </a:r>
          </a:p>
          <a:p>
            <a:pPr marL="342900" indent="-342900">
              <a:spcAft>
                <a:spcPts val="600"/>
              </a:spcAft>
              <a:buChar char="•"/>
            </a:pPr>
            <a:r>
              <a:rPr lang="en-US" sz="1800" dirty="0">
                <a:latin typeface="+mj-lt"/>
                <a:cs typeface="Arial"/>
              </a:rPr>
              <a:t>there is a clear cause and effect sequence.</a:t>
            </a:r>
          </a:p>
          <a:p>
            <a:pPr>
              <a:spcAft>
                <a:spcPts val="600"/>
              </a:spcAft>
            </a:pPr>
            <a:r>
              <a:rPr lang="en-US" sz="1800" dirty="0">
                <a:latin typeface="+mj-lt"/>
                <a:cs typeface="Arial"/>
              </a:rPr>
              <a:t>Many classic and contemporary texts follow this logical narrative structure.</a:t>
            </a:r>
          </a:p>
          <a:p>
            <a:pPr>
              <a:spcAft>
                <a:spcPts val="600"/>
              </a:spcAft>
            </a:pPr>
            <a:r>
              <a:rPr lang="en-US" sz="1800" b="1" dirty="0">
                <a:latin typeface="+mj-lt"/>
                <a:cs typeface="Arial"/>
              </a:rPr>
              <a:t>Examples</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5</a:t>
            </a:fld>
            <a:endParaRPr lang="en-AU"/>
          </a:p>
        </p:txBody>
      </p:sp>
    </p:spTree>
    <p:extLst>
      <p:ext uri="{BB962C8B-B14F-4D97-AF65-F5344CB8AC3E}">
        <p14:creationId xmlns:p14="http://schemas.microsoft.com/office/powerpoint/2010/main" val="2031742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Non-linear narratives</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b="0" i="0" dirty="0">
                <a:effectLst/>
                <a:latin typeface="+mj-lt"/>
              </a:rPr>
              <a:t>In non-linear narratives:</a:t>
            </a:r>
          </a:p>
          <a:p>
            <a:pPr marL="342900" indent="-342900">
              <a:spcAft>
                <a:spcPts val="600"/>
              </a:spcAft>
              <a:buFont typeface="Arial" panose="020B0604020202020204" pitchFamily="34" charset="0"/>
              <a:buChar char="•"/>
            </a:pPr>
            <a:r>
              <a:rPr lang="en-US" sz="1800" b="0" i="0" dirty="0">
                <a:effectLst/>
                <a:latin typeface="+mj-lt"/>
                <a:cs typeface="Arial"/>
              </a:rPr>
              <a:t>events are presented out of chronological order </a:t>
            </a:r>
          </a:p>
          <a:p>
            <a:pPr marL="342900" indent="-342900">
              <a:spcAft>
                <a:spcPts val="600"/>
              </a:spcAft>
              <a:buFont typeface="Arial" panose="020B0604020202020204" pitchFamily="34" charset="0"/>
              <a:buChar char="•"/>
            </a:pPr>
            <a:r>
              <a:rPr lang="en-US" sz="1800" dirty="0">
                <a:latin typeface="+mj-lt"/>
              </a:rPr>
              <a:t>f</a:t>
            </a:r>
            <a:r>
              <a:rPr lang="en-US" sz="1800" b="0" i="0" dirty="0">
                <a:effectLst/>
                <a:latin typeface="+mj-lt"/>
              </a:rPr>
              <a:t>lashbacks, flash-forwards and parallel narratives are common </a:t>
            </a:r>
            <a:r>
              <a:rPr lang="en-US" sz="1800" dirty="0">
                <a:latin typeface="+mj-lt"/>
              </a:rPr>
              <a:t>devices</a:t>
            </a:r>
            <a:r>
              <a:rPr lang="en-US" sz="1800" b="0" i="0" dirty="0">
                <a:effectLst/>
                <a:latin typeface="+mj-lt"/>
              </a:rPr>
              <a:t>.</a:t>
            </a:r>
          </a:p>
          <a:p>
            <a:pPr>
              <a:spcAft>
                <a:spcPts val="600"/>
              </a:spcAft>
            </a:pPr>
            <a:r>
              <a:rPr lang="en-US" sz="1800" b="1" dirty="0">
                <a:latin typeface="+mj-lt"/>
                <a:cs typeface="Arial"/>
              </a:rPr>
              <a:t>Examples</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6</a:t>
            </a:fld>
            <a:endParaRPr lang="en-AU"/>
          </a:p>
        </p:txBody>
      </p:sp>
    </p:spTree>
    <p:extLst>
      <p:ext uri="{BB962C8B-B14F-4D97-AF65-F5344CB8AC3E}">
        <p14:creationId xmlns:p14="http://schemas.microsoft.com/office/powerpoint/2010/main" val="3549762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Texts with multiple narrators</a:t>
            </a:r>
            <a:endParaRPr lang="en-AU" i="1"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dirty="0">
                <a:latin typeface="+mj-lt"/>
                <a:cs typeface="Arial"/>
              </a:rPr>
              <a:t>Texts with multiple narrators:</a:t>
            </a:r>
            <a:endParaRPr lang="en-US" sz="1800" dirty="0"/>
          </a:p>
          <a:p>
            <a:pPr marL="342900" indent="-342900">
              <a:spcAft>
                <a:spcPts val="600"/>
              </a:spcAft>
              <a:buChar char="•"/>
            </a:pPr>
            <a:r>
              <a:rPr lang="en-US" sz="1800" dirty="0">
                <a:latin typeface="+mj-lt"/>
                <a:cs typeface="Arial"/>
              </a:rPr>
              <a:t>tell</a:t>
            </a:r>
            <a:r>
              <a:rPr lang="en-US" sz="1800" b="0" dirty="0">
                <a:effectLst/>
                <a:latin typeface="+mj-lt"/>
                <a:cs typeface="Arial"/>
              </a:rPr>
              <a:t> the story from the points of view of different characters</a:t>
            </a:r>
            <a:endParaRPr lang="en-US" sz="1800" dirty="0"/>
          </a:p>
          <a:p>
            <a:pPr marL="342900" indent="-342900">
              <a:spcAft>
                <a:spcPts val="600"/>
              </a:spcAft>
              <a:buChar char="•"/>
            </a:pPr>
            <a:r>
              <a:rPr lang="en-US" sz="1800" dirty="0">
                <a:latin typeface="+mj-lt"/>
                <a:cs typeface="Arial"/>
              </a:rPr>
              <a:t>provide</a:t>
            </a:r>
            <a:r>
              <a:rPr lang="en-US" sz="1800" b="0" dirty="0">
                <a:effectLst/>
                <a:latin typeface="+mj-lt"/>
                <a:cs typeface="Arial"/>
              </a:rPr>
              <a:t> a more comprehensive understanding of the events and characters involved</a:t>
            </a:r>
            <a:endParaRPr lang="en-US" sz="1800" dirty="0"/>
          </a:p>
          <a:p>
            <a:pPr marL="342900" indent="-342900">
              <a:spcAft>
                <a:spcPts val="600"/>
              </a:spcAft>
              <a:buChar char="•"/>
            </a:pPr>
            <a:r>
              <a:rPr lang="en-US" sz="1800" b="0" dirty="0">
                <a:effectLst/>
                <a:latin typeface="+mj-lt"/>
                <a:cs typeface="Arial"/>
              </a:rPr>
              <a:t>can offer insight into different motivations and interpretations.</a:t>
            </a:r>
            <a:endParaRPr lang="en-US" sz="1800" dirty="0"/>
          </a:p>
          <a:p>
            <a:pPr>
              <a:spcAft>
                <a:spcPts val="600"/>
              </a:spcAft>
            </a:pPr>
            <a:r>
              <a:rPr lang="en-US" sz="1800" b="1" dirty="0">
                <a:latin typeface="+mj-lt"/>
                <a:cs typeface="Arial"/>
              </a:rPr>
              <a:t>Examples</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7</a:t>
            </a:fld>
            <a:endParaRPr lang="en-AU"/>
          </a:p>
        </p:txBody>
      </p:sp>
    </p:spTree>
    <p:extLst>
      <p:ext uri="{BB962C8B-B14F-4D97-AF65-F5344CB8AC3E}">
        <p14:creationId xmlns:p14="http://schemas.microsoft.com/office/powerpoint/2010/main" val="2759933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Epistolary narratives</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b="0" i="0" dirty="0">
                <a:effectLst/>
                <a:latin typeface="+mj-lt"/>
                <a:cs typeface="Arial"/>
              </a:rPr>
              <a:t>Epistolary narratives</a:t>
            </a:r>
            <a:r>
              <a:rPr lang="en-US" sz="1800" dirty="0">
                <a:latin typeface="+mj-lt"/>
                <a:cs typeface="Arial"/>
              </a:rPr>
              <a:t>:</a:t>
            </a:r>
            <a:endParaRPr lang="en-US" sz="1800" dirty="0"/>
          </a:p>
          <a:p>
            <a:pPr marL="342900" indent="-342900">
              <a:spcAft>
                <a:spcPts val="600"/>
              </a:spcAft>
              <a:buChar char="•"/>
            </a:pPr>
            <a:r>
              <a:rPr lang="en-US" sz="1800" b="0" i="0" dirty="0">
                <a:effectLst/>
                <a:latin typeface="+mj-lt"/>
                <a:cs typeface="Arial"/>
              </a:rPr>
              <a:t>use letters, diary entries or other forms of written communication to tell the story</a:t>
            </a:r>
            <a:endParaRPr lang="en-US" sz="1800" dirty="0"/>
          </a:p>
          <a:p>
            <a:pPr marL="342900" indent="-342900">
              <a:spcAft>
                <a:spcPts val="600"/>
              </a:spcAft>
              <a:buChar char="•"/>
            </a:pPr>
            <a:r>
              <a:rPr lang="en-US" sz="1800" dirty="0">
                <a:latin typeface="+mj-lt"/>
                <a:cs typeface="Arial"/>
              </a:rPr>
              <a:t>provide</a:t>
            </a:r>
            <a:r>
              <a:rPr lang="en-US" sz="1800" b="0" i="0" dirty="0">
                <a:effectLst/>
                <a:latin typeface="+mj-lt"/>
                <a:cs typeface="Arial"/>
              </a:rPr>
              <a:t> a unique perspective and insight into the characters’ thoughts and emotions.</a:t>
            </a:r>
          </a:p>
          <a:p>
            <a:pPr>
              <a:spcAft>
                <a:spcPts val="600"/>
              </a:spcAft>
            </a:pPr>
            <a:r>
              <a:rPr lang="en-US" sz="1800" b="1" dirty="0">
                <a:latin typeface="+mj-lt"/>
                <a:cs typeface="Arial"/>
              </a:rPr>
              <a:t>Examples</a:t>
            </a:r>
            <a:endParaRPr lang="en-US" sz="1800" b="1" dirty="0"/>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8</a:t>
            </a:fld>
            <a:endParaRPr lang="en-AU"/>
          </a:p>
        </p:txBody>
      </p:sp>
    </p:spTree>
    <p:extLst>
      <p:ext uri="{BB962C8B-B14F-4D97-AF65-F5344CB8AC3E}">
        <p14:creationId xmlns:p14="http://schemas.microsoft.com/office/powerpoint/2010/main" val="227729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48BF457-4C25-4E7B-A9E9-66A25363E959}"/>
              </a:ext>
            </a:extLst>
          </p:cNvPr>
          <p:cNvSpPr>
            <a:spLocks noGrp="1"/>
          </p:cNvSpPr>
          <p:nvPr>
            <p:ph type="title"/>
          </p:nvPr>
        </p:nvSpPr>
        <p:spPr/>
        <p:txBody>
          <a:bodyPr/>
          <a:lstStyle/>
          <a:p>
            <a:r>
              <a:rPr lang="en-US" dirty="0">
                <a:latin typeface="+mj-lt"/>
              </a:rPr>
              <a:t>Circular narratives</a:t>
            </a:r>
            <a:endParaRPr lang="en-AU" dirty="0">
              <a:latin typeface="+mj-lt"/>
            </a:endParaRPr>
          </a:p>
        </p:txBody>
      </p:sp>
      <p:sp>
        <p:nvSpPr>
          <p:cNvPr id="13" name="Text Placeholder 12">
            <a:extLst>
              <a:ext uri="{FF2B5EF4-FFF2-40B4-BE49-F238E27FC236}">
                <a16:creationId xmlns:a16="http://schemas.microsoft.com/office/drawing/2014/main" id="{8AAB25FA-A5B5-093F-A0C9-EAE7963EEB09}"/>
              </a:ext>
            </a:extLst>
          </p:cNvPr>
          <p:cNvSpPr>
            <a:spLocks noGrp="1"/>
          </p:cNvSpPr>
          <p:nvPr>
            <p:ph type="body" sz="quarter" idx="18"/>
          </p:nvPr>
        </p:nvSpPr>
        <p:spPr/>
        <p:txBody>
          <a:bodyPr/>
          <a:lstStyle/>
          <a:p>
            <a:r>
              <a:rPr lang="en-US" dirty="0">
                <a:latin typeface="+mj-lt"/>
                <a:cs typeface="Arial"/>
              </a:rPr>
              <a:t>What are they?</a:t>
            </a:r>
          </a:p>
        </p:txBody>
      </p:sp>
      <p:sp>
        <p:nvSpPr>
          <p:cNvPr id="12" name="Text Placeholder 11">
            <a:extLst>
              <a:ext uri="{FF2B5EF4-FFF2-40B4-BE49-F238E27FC236}">
                <a16:creationId xmlns:a16="http://schemas.microsoft.com/office/drawing/2014/main" id="{02C3478F-FB08-D7AF-5F27-8D143FA97D4C}"/>
              </a:ext>
            </a:extLst>
          </p:cNvPr>
          <p:cNvSpPr>
            <a:spLocks noGrp="1"/>
          </p:cNvSpPr>
          <p:nvPr>
            <p:ph type="body" sz="quarter" idx="17"/>
          </p:nvPr>
        </p:nvSpPr>
        <p:spPr/>
        <p:txBody>
          <a:bodyPr vert="horz" lIns="0" tIns="0" rIns="0" bIns="0" rtlCol="0" anchor="t">
            <a:noAutofit/>
          </a:bodyPr>
          <a:lstStyle/>
          <a:p>
            <a:pPr>
              <a:spcAft>
                <a:spcPts val="600"/>
              </a:spcAft>
            </a:pPr>
            <a:r>
              <a:rPr lang="en-US" sz="1800" b="0" i="0" dirty="0">
                <a:effectLst/>
                <a:latin typeface="+mj-lt"/>
                <a:cs typeface="Arial"/>
              </a:rPr>
              <a:t>Circular narratives</a:t>
            </a:r>
            <a:r>
              <a:rPr lang="en-US" sz="1800" dirty="0">
                <a:latin typeface="+mj-lt"/>
                <a:cs typeface="Arial"/>
              </a:rPr>
              <a:t>:</a:t>
            </a:r>
            <a:endParaRPr lang="en-US" sz="1800" dirty="0"/>
          </a:p>
          <a:p>
            <a:pPr marL="342900" indent="-342900">
              <a:spcAft>
                <a:spcPts val="600"/>
              </a:spcAft>
              <a:buChar char="•"/>
            </a:pPr>
            <a:r>
              <a:rPr lang="en-US" sz="1800" dirty="0">
                <a:latin typeface="+mj-lt"/>
                <a:cs typeface="Arial"/>
              </a:rPr>
              <a:t>involve</a:t>
            </a:r>
            <a:r>
              <a:rPr lang="en-US" sz="1800" b="0" i="0" dirty="0">
                <a:effectLst/>
                <a:latin typeface="+mj-lt"/>
                <a:cs typeface="Arial"/>
              </a:rPr>
              <a:t> a story that ends where it began</a:t>
            </a:r>
            <a:endParaRPr lang="en-US" sz="1800" dirty="0"/>
          </a:p>
          <a:p>
            <a:pPr marL="342900" indent="-342900">
              <a:spcAft>
                <a:spcPts val="600"/>
              </a:spcAft>
              <a:buChar char="•"/>
            </a:pPr>
            <a:r>
              <a:rPr lang="en-US" sz="1800" dirty="0">
                <a:latin typeface="+mj-lt"/>
                <a:cs typeface="Arial"/>
              </a:rPr>
              <a:t>create</a:t>
            </a:r>
            <a:r>
              <a:rPr lang="en-US" sz="1800" b="0" i="0" dirty="0">
                <a:effectLst/>
                <a:latin typeface="+mj-lt"/>
                <a:cs typeface="Arial"/>
              </a:rPr>
              <a:t> a sense of closure</a:t>
            </a:r>
            <a:r>
              <a:rPr lang="en-US" sz="1800" dirty="0">
                <a:latin typeface="+mj-lt"/>
                <a:cs typeface="Arial"/>
              </a:rPr>
              <a:t> by</a:t>
            </a:r>
            <a:r>
              <a:rPr lang="en-US" sz="1800" b="0" i="0" dirty="0">
                <a:effectLst/>
                <a:latin typeface="+mj-lt"/>
                <a:cs typeface="Arial"/>
              </a:rPr>
              <a:t> returning to a central theme or idea</a:t>
            </a:r>
            <a:endParaRPr lang="en-US" sz="1800" dirty="0"/>
          </a:p>
          <a:p>
            <a:pPr marL="342900" indent="-342900">
              <a:spcAft>
                <a:spcPts val="600"/>
              </a:spcAft>
              <a:buChar char="•"/>
            </a:pPr>
            <a:r>
              <a:rPr lang="en-US" sz="1800" b="0" i="0" dirty="0">
                <a:effectLst/>
                <a:latin typeface="+mj-lt"/>
                <a:cs typeface="Arial"/>
              </a:rPr>
              <a:t>can give a sense of completeness and unity to the narrative.</a:t>
            </a:r>
          </a:p>
          <a:p>
            <a:pPr>
              <a:spcAft>
                <a:spcPts val="600"/>
              </a:spcAft>
            </a:pPr>
            <a:r>
              <a:rPr lang="en-US" sz="1800" b="1" dirty="0">
                <a:latin typeface="+mj-lt"/>
                <a:cs typeface="Arial"/>
              </a:rPr>
              <a:t>Examples</a:t>
            </a:r>
          </a:p>
        </p:txBody>
      </p:sp>
      <p:sp>
        <p:nvSpPr>
          <p:cNvPr id="3" name="Slide Number Placeholder 2">
            <a:extLst>
              <a:ext uri="{FF2B5EF4-FFF2-40B4-BE49-F238E27FC236}">
                <a16:creationId xmlns:a16="http://schemas.microsoft.com/office/drawing/2014/main" id="{29857EE9-3066-32FD-277A-0349DC73956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9</a:t>
            </a:fld>
            <a:endParaRPr lang="en-AU"/>
          </a:p>
        </p:txBody>
      </p:sp>
    </p:spTree>
    <p:extLst>
      <p:ext uri="{BB962C8B-B14F-4D97-AF65-F5344CB8AC3E}">
        <p14:creationId xmlns:p14="http://schemas.microsoft.com/office/powerpoint/2010/main" val="1026626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Secondary classroom slide deck template v0.2.3" id="{0F40AB53-D9C5-4E6C-B2E6-E49E62615CBC}" vid="{B36CCD50-E1DB-4F11-BA46-B71A0CCBE7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2309</Words>
  <Application>Microsoft Office PowerPoint</Application>
  <PresentationFormat>Widescreen</PresentationFormat>
  <Paragraphs>196</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Times New Roman</vt:lpstr>
      <vt:lpstr>Symbol</vt:lpstr>
      <vt:lpstr>Arial</vt:lpstr>
      <vt:lpstr>Public Sans</vt:lpstr>
      <vt:lpstr>Calibri</vt:lpstr>
      <vt:lpstr>NSWG Corporate</vt:lpstr>
      <vt:lpstr>Instructions for use</vt:lpstr>
      <vt:lpstr>Year 10, Term 4 – Digital stories</vt:lpstr>
      <vt:lpstr>Learning intentions and success criteria</vt:lpstr>
      <vt:lpstr>Types of narrative structures</vt:lpstr>
      <vt:lpstr>Linear narratives</vt:lpstr>
      <vt:lpstr>Non-linear narratives</vt:lpstr>
      <vt:lpstr>Texts with multiple narrators</vt:lpstr>
      <vt:lpstr>Epistolary narratives</vt:lpstr>
      <vt:lpstr>Circular narratives</vt:lpstr>
      <vt:lpstr>In Media Res narratives</vt:lpstr>
      <vt:lpstr>Frame narratives</vt:lpstr>
      <vt:lpstr>Stream of consciousness narratives</vt:lpstr>
      <vt:lpstr>Checking for understanding</vt:lpstr>
      <vt:lpstr>References</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narrative structures – Phase 3</dc:title>
  <dc:creator>NSW Department of Education</dc:creator>
  <dcterms:created xsi:type="dcterms:W3CDTF">2024-11-21T02:59:45Z</dcterms:created>
  <dcterms:modified xsi:type="dcterms:W3CDTF">2024-11-21T03:00:16Z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2024-11-21T03:00:16Z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5ea8827b-999c-4e70-a7b7-94a145e8ba5e</vt:lpwstr>
  </property>
  <property fmtid="{D5CDD505-2E9C-101B-9397-08002B2CF9AE}" pid="8" name="MSIP_Label_b603dfd7-d93a-4381-a340-2995d8282205_ContentBits">
    <vt:lpwstr>0</vt:lpwstr>
  </property>
</Properties>
</file>