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6381" r:id="rId2"/>
    <p:sldId id="266" r:id="rId3"/>
    <p:sldId id="305" r:id="rId4"/>
    <p:sldId id="26383" r:id="rId5"/>
    <p:sldId id="26385" r:id="rId6"/>
    <p:sldId id="26384" r:id="rId7"/>
    <p:sldId id="26386" r:id="rId8"/>
    <p:sldId id="26387" r:id="rId9"/>
    <p:sldId id="26388" r:id="rId10"/>
    <p:sldId id="26389" r:id="rId11"/>
    <p:sldId id="26390" r:id="rId12"/>
    <p:sldId id="26391" r:id="rId13"/>
    <p:sldId id="26392" r:id="rId14"/>
    <p:sldId id="360" r:id="rId15"/>
    <p:sldId id="361" r:id="rId16"/>
  </p:sldIdLst>
  <p:sldSz cx="12192000" cy="6858000"/>
  <p:notesSz cx="6858000" cy="9144000"/>
  <p:embeddedFontLst>
    <p:embeddedFont>
      <p:font typeface="montserrat" panose="00000500000000000000" pitchFamily="2" charset="0"/>
      <p:regular r:id="rId19"/>
      <p:bold r:id="rId20"/>
      <p:italic r:id="rId21"/>
      <p:boldItalic r:id="rId22"/>
    </p:embeddedFont>
    <p:embeddedFont>
      <p:font typeface="Public Sans" pitchFamily="2" charset="0"/>
      <p:regular r:id="rId23"/>
      <p:bold r:id="rId24"/>
      <p:italic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F4553223-E00F-072B-BC82-3124AF913161}" name="Tegan Morgan" initials="TM" userId="S::Tegan.Morgan12@det.nsw.edu.au::7439718b-110c-4a5d-a456-163b74535554" providerId="AD"/>
  <p188:author id="{7AD4B447-7F0D-42AF-0FDE-FAE33A397EB1}" name="Danielle De Redder" initials="DD" userId="S::Danielle.deRedder@det.nsw.edu.au::90c2f8e5-e57e-4891-92e6-f485cbc59344" providerId="AD"/>
  <p188:author id="{9E900F56-96F0-A2C5-2EC5-4A5CA6B1A37B}" name="Nadine Cannings" initials="NC" userId="S::Nadine.Cannings@det.nsw.edu.au::edc68fe4-7015-48b6-a6c0-a33df6c27bb6" providerId="AD"/>
  <p188:author id="{55A6C75A-7153-A7FA-AB60-4EB992A208B8}" name="Kyra Rose" initials="KR" userId="S::Kyra.Rose@det.nsw.edu.au::e07a1653-7d96-4136-a464-a8f8d6b7e062" providerId="AD"/>
  <p188:author id="{8FF74E67-D783-1AFC-D590-3DD6E717F055}" name="Mark McDonald" initials="MM" userId="S::Mark.McDonald22@det.nsw.edu.au::450f036d-e46d-4f0c-a6d9-4ab68b2a8b10" providerId="AD"/>
  <p188:author id="{D02A9D7F-57B1-B101-768D-9F9CCB42179F}" name="Francesca Gazzola" initials="" userId="S::FRANCESCA.GAZZOLA@det.nsw.edu.au::eb71f741-dadb-429a-b279-0f7afbe3ada0" providerId="AD"/>
  <p188:author id="{FAA49185-EE96-76D8-B997-27D35C680BEE}" name="Maureen O'Keefe" initials="MO" userId="S::Maureen.OKeefe5@det.nsw.edu.au::468623b9-9c4e-4b2f-9db4-30ddd450a219" providerId="AD"/>
  <p188:author id="{A8C8C5D5-CD1E-264A-FD17-5D8399ADEDA9}" name="Kylie Davis" initials="" userId="S::Kylie.Davis28@det.nsw.edu.au::7921ae33-6528-458f-bbd6-4afd26153e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p:restoredTop sz="94694"/>
  </p:normalViewPr>
  <p:slideViewPr>
    <p:cSldViewPr snapToGrid="0">
      <p:cViewPr varScale="1">
        <p:scale>
          <a:sx n="101" d="100"/>
          <a:sy n="101" d="100"/>
        </p:scale>
        <p:origin x="954" y="10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21/11/2024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z.harvard.edu/resources/take-a-stan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z.harvard.edu/resources/take-a-stan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z.harvard.edu/resources/take-a-stan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z.harvard.edu/resources/take-a-stand"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solidFill>
                  <a:srgbClr val="000000"/>
                </a:solidFill>
                <a:effectLst/>
                <a:latin typeface="Arial" panose="020B0604020202020204" pitchFamily="34" charset="0"/>
                <a:ea typeface="Calibri" panose="020F0502020204030204" pitchFamily="34" charset="0"/>
              </a:rPr>
              <a:t>Teacher note: </a:t>
            </a:r>
            <a:r>
              <a:rPr lang="en-AU" sz="1600" dirty="0">
                <a:solidFill>
                  <a:srgbClr val="000000"/>
                </a:solidFill>
                <a:effectLst/>
                <a:latin typeface="Arial" panose="020B0604020202020204" pitchFamily="34" charset="0"/>
                <a:ea typeface="Calibri" panose="020F0502020204030204" pitchFamily="34" charset="0"/>
              </a:rPr>
              <a:t>this section has been designed using Project Zero’s </a:t>
            </a:r>
            <a:r>
              <a:rPr lang="en-AU" sz="1600" u="sng" dirty="0">
                <a:solidFill>
                  <a:srgbClr val="000000"/>
                </a:solidFill>
                <a:effectLst/>
                <a:latin typeface="Arial" panose="020B0604020202020204" pitchFamily="34" charset="0"/>
                <a:ea typeface="Calibri" panose="020F0502020204030204" pitchFamily="34" charset="0"/>
                <a:hlinkClick r:id="rId3"/>
              </a:rPr>
              <a:t>Take a Stand</a:t>
            </a:r>
            <a:r>
              <a:rPr lang="en-AU" sz="1600" dirty="0">
                <a:solidFill>
                  <a:srgbClr val="000000"/>
                </a:solidFill>
                <a:effectLst/>
                <a:latin typeface="Arial" panose="020B0604020202020204" pitchFamily="34" charset="0"/>
                <a:ea typeface="Calibri" panose="020F0502020204030204" pitchFamily="34" charset="0"/>
              </a:rPr>
              <a:t> thinking routine. It has been created to support students in developing an understanding of the relationship between composers and responders of interactive multimodal digital texts. The following slides step students through the process to confidently express their personal opinions of </a:t>
            </a:r>
            <a:r>
              <a:rPr lang="en-AU" sz="1600" i="1" dirty="0" err="1">
                <a:solidFill>
                  <a:srgbClr val="000000"/>
                </a:solidFill>
                <a:effectLst/>
                <a:latin typeface="Arial" panose="020B0604020202020204" pitchFamily="34" charset="0"/>
                <a:ea typeface="Calibri" panose="020F0502020204030204" pitchFamily="34" charset="0"/>
              </a:rPr>
              <a:t>K’gari</a:t>
            </a:r>
            <a:r>
              <a:rPr lang="en-AU" sz="1600" i="1" dirty="0">
                <a:solidFill>
                  <a:srgbClr val="000000"/>
                </a:solidFill>
                <a:effectLst/>
                <a:latin typeface="Arial" panose="020B0604020202020204" pitchFamily="34" charset="0"/>
                <a:ea typeface="Calibri" panose="020F0502020204030204" pitchFamily="34" charset="0"/>
              </a:rPr>
              <a:t>: </a:t>
            </a:r>
            <a:r>
              <a:rPr lang="en-AU" sz="1800" i="1" dirty="0">
                <a:effectLst/>
                <a:latin typeface="Aptos" panose="020B0004020202020204" pitchFamily="34" charset="0"/>
                <a:ea typeface="Aptos" panose="020B0004020202020204" pitchFamily="34" charset="0"/>
                <a:cs typeface="Times New Roman" panose="02020603050405020304" pitchFamily="18" charset="0"/>
              </a:rPr>
              <a:t>the real story of a true fake</a:t>
            </a:r>
            <a:r>
              <a:rPr lang="en-AU" sz="1600" i="0" dirty="0">
                <a:solidFill>
                  <a:srgbClr val="000000"/>
                </a:solidFill>
                <a:effectLst/>
                <a:latin typeface="Arial" panose="020B0604020202020204" pitchFamily="34" charset="0"/>
                <a:ea typeface="Calibri" panose="020F0502020204030204" pitchFamily="34" charset="0"/>
              </a:rPr>
              <a:t>.</a:t>
            </a:r>
            <a:endParaRPr lang="en-AU" sz="1600" dirty="0">
              <a:effectLst/>
              <a:latin typeface="Arial" panose="020B0604020202020204" pitchFamily="34" charset="0"/>
              <a:ea typeface="Calibri" panose="020F0502020204030204" pitchFamily="34" charset="0"/>
            </a:endParaRPr>
          </a:p>
          <a:p>
            <a:endParaRPr lang="en-AU" dirty="0"/>
          </a:p>
          <a:p>
            <a:r>
              <a:rPr lang="en-AU" b="1" dirty="0"/>
              <a:t>Link: </a:t>
            </a:r>
            <a:r>
              <a:rPr lang="en-AU" b="0" dirty="0"/>
              <a:t>https://pz.harvard.edu/resources/take-a-stand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568768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solidFill>
                  <a:srgbClr val="000000"/>
                </a:solidFill>
                <a:effectLst/>
                <a:latin typeface="Arial" panose="020B0604020202020204" pitchFamily="34" charset="0"/>
                <a:ea typeface="Calibri" panose="020F0502020204030204" pitchFamily="34" charset="0"/>
              </a:rPr>
              <a:t>Teacher note: </a:t>
            </a:r>
            <a:r>
              <a:rPr lang="en-AU" sz="1600" dirty="0">
                <a:solidFill>
                  <a:srgbClr val="000000"/>
                </a:solidFill>
                <a:effectLst/>
                <a:latin typeface="Arial" panose="020B0604020202020204" pitchFamily="34" charset="0"/>
                <a:ea typeface="Calibri" panose="020F0502020204030204" pitchFamily="34" charset="0"/>
              </a:rPr>
              <a:t>this section has been designed using Project Zero’s </a:t>
            </a:r>
            <a:r>
              <a:rPr lang="en-AU" sz="1600" u="sng" dirty="0">
                <a:solidFill>
                  <a:srgbClr val="000000"/>
                </a:solidFill>
                <a:effectLst/>
                <a:latin typeface="Arial" panose="020B0604020202020204" pitchFamily="34" charset="0"/>
                <a:ea typeface="Calibri" panose="020F0502020204030204" pitchFamily="34" charset="0"/>
                <a:hlinkClick r:id="rId3"/>
              </a:rPr>
              <a:t>Take a Stand</a:t>
            </a:r>
            <a:r>
              <a:rPr lang="en-AU" sz="1600" dirty="0">
                <a:solidFill>
                  <a:srgbClr val="000000"/>
                </a:solidFill>
                <a:effectLst/>
                <a:latin typeface="Arial" panose="020B0604020202020204" pitchFamily="34" charset="0"/>
                <a:ea typeface="Calibri" panose="020F0502020204030204" pitchFamily="34" charset="0"/>
              </a:rPr>
              <a:t> thinking routine. It has been created to support students in developing an understanding of the relationship between composers and responders of interactive multimodal digital texts. The following slides step students through the process to confidently express their personal opinions of </a:t>
            </a:r>
            <a:r>
              <a:rPr lang="en-AU" sz="1600" i="1" dirty="0" err="1">
                <a:solidFill>
                  <a:srgbClr val="000000"/>
                </a:solidFill>
                <a:effectLst/>
                <a:latin typeface="Arial" panose="020B0604020202020204" pitchFamily="34" charset="0"/>
                <a:ea typeface="Calibri" panose="020F0502020204030204" pitchFamily="34" charset="0"/>
              </a:rPr>
              <a:t>K’gari</a:t>
            </a:r>
            <a:r>
              <a:rPr lang="en-AU" sz="1600" i="1" dirty="0">
                <a:solidFill>
                  <a:srgbClr val="000000"/>
                </a:solidFill>
                <a:effectLst/>
                <a:latin typeface="Arial" panose="020B0604020202020204" pitchFamily="34" charset="0"/>
                <a:ea typeface="Calibri" panose="020F0502020204030204" pitchFamily="34" charset="0"/>
              </a:rPr>
              <a:t>: </a:t>
            </a:r>
            <a:r>
              <a:rPr lang="en-AU" sz="1800" i="1" dirty="0">
                <a:effectLst/>
                <a:latin typeface="Aptos" panose="020B0004020202020204" pitchFamily="34" charset="0"/>
                <a:ea typeface="Aptos" panose="020B0004020202020204" pitchFamily="34" charset="0"/>
                <a:cs typeface="Times New Roman" panose="02020603050405020304" pitchFamily="18" charset="0"/>
              </a:rPr>
              <a:t>the real story of a true fake</a:t>
            </a:r>
            <a:r>
              <a:rPr lang="en-AU" sz="1600" i="0" dirty="0">
                <a:solidFill>
                  <a:srgbClr val="000000"/>
                </a:solidFill>
                <a:effectLst/>
                <a:latin typeface="Arial" panose="020B0604020202020204" pitchFamily="34" charset="0"/>
                <a:ea typeface="Calibri" panose="020F0502020204030204" pitchFamily="34" charset="0"/>
              </a:rPr>
              <a:t>.</a:t>
            </a:r>
            <a:endParaRPr lang="en-AU" sz="1600" dirty="0">
              <a:effectLst/>
              <a:latin typeface="Arial" panose="020B0604020202020204" pitchFamily="34" charset="0"/>
              <a:ea typeface="Calibri" panose="020F0502020204030204" pitchFamily="34" charset="0"/>
            </a:endParaRPr>
          </a:p>
          <a:p>
            <a:endParaRPr lang="en-AU" dirty="0"/>
          </a:p>
          <a:p>
            <a:r>
              <a:rPr lang="en-AU" b="1" dirty="0"/>
              <a:t>Link: </a:t>
            </a:r>
            <a:r>
              <a:rPr lang="en-AU" b="0" dirty="0"/>
              <a:t>https://pz.harvard.edu/resources/take-a-stand </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4092756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solidFill>
                  <a:srgbClr val="000000"/>
                </a:solidFill>
                <a:effectLst/>
                <a:latin typeface="Arial" panose="020B0604020202020204" pitchFamily="34" charset="0"/>
                <a:ea typeface="Calibri" panose="020F0502020204030204" pitchFamily="34" charset="0"/>
              </a:rPr>
              <a:t>Teacher note: </a:t>
            </a:r>
            <a:r>
              <a:rPr lang="en-AU" sz="1600" dirty="0">
                <a:solidFill>
                  <a:srgbClr val="000000"/>
                </a:solidFill>
                <a:effectLst/>
                <a:latin typeface="Arial" panose="020B0604020202020204" pitchFamily="34" charset="0"/>
                <a:ea typeface="Calibri" panose="020F0502020204030204" pitchFamily="34" charset="0"/>
              </a:rPr>
              <a:t>this section has been designed using Project Zero’s </a:t>
            </a:r>
            <a:r>
              <a:rPr lang="en-AU" sz="1600" u="sng" dirty="0">
                <a:solidFill>
                  <a:srgbClr val="000000"/>
                </a:solidFill>
                <a:effectLst/>
                <a:latin typeface="Arial" panose="020B0604020202020204" pitchFamily="34" charset="0"/>
                <a:ea typeface="Calibri" panose="020F0502020204030204" pitchFamily="34" charset="0"/>
                <a:hlinkClick r:id="rId3"/>
              </a:rPr>
              <a:t>Take a Stand</a:t>
            </a:r>
            <a:r>
              <a:rPr lang="en-AU" sz="1600" dirty="0">
                <a:solidFill>
                  <a:srgbClr val="000000"/>
                </a:solidFill>
                <a:effectLst/>
                <a:latin typeface="Arial" panose="020B0604020202020204" pitchFamily="34" charset="0"/>
                <a:ea typeface="Calibri" panose="020F0502020204030204" pitchFamily="34" charset="0"/>
              </a:rPr>
              <a:t> thinking routine. It has been created to support students in developing an understanding of the relationship between composers and responders of interactive multimodal digital texts. The following slides step students through the process to confidently express their personal opinions of </a:t>
            </a:r>
            <a:r>
              <a:rPr lang="en-AU" sz="1600" i="1" dirty="0" err="1">
                <a:solidFill>
                  <a:srgbClr val="000000"/>
                </a:solidFill>
                <a:effectLst/>
                <a:latin typeface="Arial" panose="020B0604020202020204" pitchFamily="34" charset="0"/>
                <a:ea typeface="Calibri" panose="020F0502020204030204" pitchFamily="34" charset="0"/>
              </a:rPr>
              <a:t>K’gari</a:t>
            </a:r>
            <a:r>
              <a:rPr lang="en-AU" sz="1600" i="1" dirty="0">
                <a:solidFill>
                  <a:srgbClr val="000000"/>
                </a:solidFill>
                <a:effectLst/>
                <a:latin typeface="Arial" panose="020B0604020202020204" pitchFamily="34" charset="0"/>
                <a:ea typeface="Calibri" panose="020F0502020204030204" pitchFamily="34" charset="0"/>
              </a:rPr>
              <a:t>: </a:t>
            </a:r>
            <a:r>
              <a:rPr lang="en-AU" sz="1800" i="1" dirty="0">
                <a:effectLst/>
                <a:latin typeface="Aptos" panose="020B0004020202020204" pitchFamily="34" charset="0"/>
                <a:ea typeface="Aptos" panose="020B0004020202020204" pitchFamily="34" charset="0"/>
                <a:cs typeface="Times New Roman" panose="02020603050405020304" pitchFamily="18" charset="0"/>
              </a:rPr>
              <a:t>the real story of a true fake</a:t>
            </a:r>
            <a:r>
              <a:rPr lang="en-AU" sz="1600" i="0" dirty="0">
                <a:solidFill>
                  <a:srgbClr val="000000"/>
                </a:solidFill>
                <a:effectLst/>
                <a:latin typeface="Arial" panose="020B0604020202020204" pitchFamily="34" charset="0"/>
                <a:ea typeface="Calibri" panose="020F0502020204030204" pitchFamily="34" charset="0"/>
              </a:rPr>
              <a:t>.</a:t>
            </a:r>
            <a:endParaRPr lang="en-AU" sz="1600" dirty="0">
              <a:effectLst/>
              <a:latin typeface="Arial" panose="020B0604020202020204" pitchFamily="34" charset="0"/>
              <a:ea typeface="Calibri" panose="020F0502020204030204" pitchFamily="34" charset="0"/>
            </a:endParaRPr>
          </a:p>
          <a:p>
            <a:endParaRPr lang="en-AU" dirty="0"/>
          </a:p>
          <a:p>
            <a:r>
              <a:rPr lang="en-AU" b="1" dirty="0"/>
              <a:t>Link: </a:t>
            </a:r>
            <a:r>
              <a:rPr lang="en-AU" b="0" dirty="0"/>
              <a:t>https://pz.harvard.edu/resources/take-a-stand </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963938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i="0">
                <a:solidFill>
                  <a:srgbClr val="333333"/>
                </a:solidFill>
                <a:effectLst/>
                <a:latin typeface="montserrat" panose="00000500000000000000" pitchFamily="2" charset="0"/>
              </a:rPr>
              <a:t>Quick writes involve students writing rapidly and without stopping in response to a prompt, allowing teachers to informally check for understanding (Department of Education n.d.). T</a:t>
            </a:r>
            <a:r>
              <a:rPr lang="en-US" b="0"/>
              <a:t>he questions provided on this slide are tiered by challenge, moving from the Bloom’s verb ‘Describe’, to ‘Discuss’ and ‘Evaluate’. Encourage students to complete the question that is most appropriate to their ability.</a:t>
            </a:r>
          </a:p>
          <a:p>
            <a:endParaRPr lang="en-US" b="0"/>
          </a:p>
          <a:p>
            <a:r>
              <a:rPr lang="en-US" b="1"/>
              <a:t>Link: </a:t>
            </a:r>
            <a:r>
              <a:rPr lang="en-US" b="0"/>
              <a:t>for more information about Quick writes, visit https://app.education.nsw.gov.au/digital-learning-selector/LearningActivity/Card/548?clearCache=a27d9406-57a8-27b9-258b-6b2b2b528fc6 </a:t>
            </a:r>
            <a:endParaRPr lang="en-AU" b="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180435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a:cs typeface="Arial"/>
              </a:rPr>
              <a:t>Teacher note: </a:t>
            </a:r>
            <a:r>
              <a:rPr lang="en-AU">
                <a:latin typeface="Arial"/>
                <a:cs typeface="Arial"/>
              </a:rPr>
              <a:t>the following resource is designed to support the delivery of </a:t>
            </a:r>
            <a:r>
              <a:rPr lang="en-AU" b="1">
                <a:latin typeface="Arial"/>
                <a:cs typeface="Arial"/>
              </a:rPr>
              <a:t>Phase 4 – deepening connections between texts and concepts</a:t>
            </a:r>
            <a:r>
              <a:rPr lang="en-AU" b="0">
                <a:latin typeface="Arial"/>
                <a:cs typeface="Arial"/>
              </a:rPr>
              <a:t>. </a:t>
            </a:r>
            <a:r>
              <a:rPr lang="en-AU">
                <a:latin typeface="Arial"/>
                <a:cs typeface="Arial"/>
              </a:rPr>
              <a:t>It should be used in combination with instructions from Phase 4 of the teaching and learning program and associated Phase 4 activities and resources in the resource booklet.</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a:t>this slide has been used to identify the Explicit teaching strategy and should be deleted or hidden when using in a classroom setting.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2024a). The sample success </a:t>
            </a:r>
            <a:r>
              <a:rPr lang="en-AU">
                <a:solidFill>
                  <a:srgbClr val="333333"/>
                </a:solidFill>
                <a:effectLst/>
                <a:highlight>
                  <a:srgbClr val="FFFFFF"/>
                </a:highlight>
              </a:rPr>
              <a:t>criteria provided in the teacher notes on the following slide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 When co-</a:t>
            </a:r>
            <a:r>
              <a:rPr lang="en-AU"/>
              <a:t>constructing with students, teachers use their expertise to guide student thinking, and often model and use exemplars to show students what success 'looks like'.</a:t>
            </a:r>
          </a:p>
          <a:p>
            <a:endParaRPr lang="en-AU">
              <a:solidFill>
                <a:srgbClr val="333333"/>
              </a:solidFill>
              <a:effectLst/>
              <a:highlight>
                <a:srgbClr val="FFFFFF"/>
              </a:highlight>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4111230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r>
              <a:rPr lang="en-AU" dirty="0">
                <a:latin typeface="Arial" panose="020B0604020202020204" pitchFamily="34" charset="0"/>
                <a:cs typeface="Arial" panose="020B0604020202020204" pitchFamily="34" charset="0"/>
              </a:rPr>
              <a:t>.</a:t>
            </a: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a:t>
            </a:r>
          </a:p>
          <a:p>
            <a:pPr marL="171450" indent="-171450">
              <a:buFont typeface="Arial"/>
              <a:buChar char="•"/>
            </a:pPr>
            <a:r>
              <a:rPr lang="en-AU" dirty="0">
                <a:latin typeface="Arial"/>
                <a:cs typeface="Arial"/>
              </a:rPr>
              <a:t>LISC should be revisited during the lesson to support students' evaluation of their learning.</a:t>
            </a:r>
          </a:p>
          <a:p>
            <a:pPr marL="171450" indent="-171450">
              <a:buFont typeface="Arial"/>
              <a:buChar char="•"/>
            </a:pPr>
            <a:endParaRPr lang="en-AU" dirty="0">
              <a:cs typeface="Arial"/>
            </a:endParaRPr>
          </a:p>
          <a:p>
            <a:r>
              <a:rPr lang="en-AU" b="1" dirty="0">
                <a:latin typeface="Arial"/>
                <a:cs typeface="Arial"/>
              </a:rPr>
              <a:t>Suggested success criteria:</a:t>
            </a:r>
            <a:endParaRPr lang="en-AU" dirty="0">
              <a:cs typeface="Arial"/>
            </a:endParaRPr>
          </a:p>
          <a:p>
            <a:pPr marL="285750" lvl="0" indent="-285750">
              <a:lnSpc>
                <a:spcPct val="150000"/>
              </a:lnSpc>
              <a:spcBef>
                <a:spcPts val="1200"/>
              </a:spcBef>
              <a:spcAft>
                <a:spcPts val="600"/>
              </a:spcAft>
              <a:buFont typeface="Arial" panose="020B0604020202020204" pitchFamily="34" charset="0"/>
              <a:buChar char="•"/>
            </a:pPr>
            <a:r>
              <a:rPr lang="en-AU" sz="1800" b="0" dirty="0">
                <a:effectLst/>
                <a:latin typeface="Arial" panose="020B0604020202020204" pitchFamily="34" charset="0"/>
                <a:ea typeface="Calibri" panose="020F0502020204030204" pitchFamily="34" charset="0"/>
              </a:rPr>
              <a:t>express how authority is constructed and distributed in a core text</a:t>
            </a:r>
          </a:p>
          <a:p>
            <a:pPr marL="285750" lvl="0" indent="-285750">
              <a:lnSpc>
                <a:spcPct val="150000"/>
              </a:lnSpc>
              <a:spcBef>
                <a:spcPts val="1200"/>
              </a:spcBef>
              <a:spcAft>
                <a:spcPts val="600"/>
              </a:spcAft>
              <a:buFont typeface="Arial" panose="020B0604020202020204" pitchFamily="34" charset="0"/>
              <a:buChar char="•"/>
            </a:pPr>
            <a:r>
              <a:rPr lang="en-AU" sz="1800" b="0" dirty="0">
                <a:effectLst/>
                <a:latin typeface="Arial" panose="020B0604020202020204" pitchFamily="34" charset="0"/>
                <a:ea typeface="Calibri" panose="020F0502020204030204" pitchFamily="34" charset="0"/>
              </a:rPr>
              <a:t>respond personally to questions in the form of a quick write</a:t>
            </a:r>
          </a:p>
          <a:p>
            <a:pPr marL="285750" lvl="0" indent="-285750">
              <a:lnSpc>
                <a:spcPct val="150000"/>
              </a:lnSpc>
              <a:spcBef>
                <a:spcPts val="1200"/>
              </a:spcBef>
              <a:spcAft>
                <a:spcPts val="600"/>
              </a:spcAft>
              <a:buFont typeface="Arial" panose="020B0604020202020204" pitchFamily="34" charset="0"/>
              <a:buChar char="•"/>
            </a:pPr>
            <a:r>
              <a:rPr lang="en-AU" sz="1800" b="0" dirty="0">
                <a:effectLst/>
                <a:latin typeface="Arial" panose="020B0604020202020204" pitchFamily="34" charset="0"/>
                <a:ea typeface="Calibri" panose="020F0502020204030204" pitchFamily="34" charset="0"/>
              </a:rPr>
              <a:t>form opinions about who has authority in interactive multimodal texts.</a:t>
            </a:r>
            <a:endParaRPr lang="en-AU" b="0" dirty="0">
              <a:cs typeface="Arial"/>
            </a:endParaRP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50000"/>
              </a:lnSpc>
              <a:spcBef>
                <a:spcPts val="1200"/>
              </a:spcBef>
              <a:spcAft>
                <a:spcPts val="600"/>
              </a:spcAft>
              <a:buFont typeface="Arial" panose="020B0604020202020204" pitchFamily="34" charset="0"/>
              <a:buNone/>
            </a:pPr>
            <a:r>
              <a:rPr lang="en-US" b="1"/>
              <a:t>Teacher note: </a:t>
            </a:r>
            <a:r>
              <a:rPr lang="en-US" b="0"/>
              <a:t>the following section includes a Think Pair Share and Quick write activity to allow students to </a:t>
            </a:r>
            <a:r>
              <a:rPr lang="en-AU" sz="1600" b="0">
                <a:effectLst/>
                <a:latin typeface="Arial" panose="020B0604020202020204" pitchFamily="34" charset="0"/>
                <a:ea typeface="Calibri" panose="020F0502020204030204" pitchFamily="34" charset="0"/>
              </a:rPr>
              <a:t>express how authority is constructed and distributed in a core text and respond personally to questions.</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4146504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i="0">
                <a:solidFill>
                  <a:srgbClr val="333333"/>
                </a:solidFill>
                <a:effectLst/>
                <a:latin typeface="montserrat" panose="00000500000000000000" pitchFamily="2" charset="0"/>
              </a:rPr>
              <a:t>Think-Pair-Share involves students thinking independently about a prompt or problem, pairing up and discussing their ideas with a classmate, and then sharing their combined knowledge with the class (Department of Education n.d.). Students should complete the questions provided on this slide in their English workbook before pairing and sharing their ideas with a peer. Allow students the opportunity to share their ideas in a class discussion before moving on to the next slide.</a:t>
            </a:r>
          </a:p>
          <a:p>
            <a:endParaRPr lang="en-US" b="0" i="0">
              <a:solidFill>
                <a:srgbClr val="333333"/>
              </a:solidFill>
              <a:effectLst/>
              <a:latin typeface="montserrat" panose="00000500000000000000" pitchFamily="2" charset="0"/>
            </a:endParaRPr>
          </a:p>
          <a:p>
            <a:r>
              <a:rPr lang="en-US" b="1" i="0">
                <a:solidFill>
                  <a:srgbClr val="333333"/>
                </a:solidFill>
                <a:effectLst/>
                <a:latin typeface="montserrat" panose="00000500000000000000" pitchFamily="2" charset="0"/>
              </a:rPr>
              <a:t>Link: </a:t>
            </a:r>
            <a:r>
              <a:rPr lang="en-US" b="0" i="0">
                <a:solidFill>
                  <a:srgbClr val="333333"/>
                </a:solidFill>
                <a:effectLst/>
                <a:latin typeface="montserrat" panose="00000500000000000000" pitchFamily="2" charset="0"/>
              </a:rPr>
              <a:t>for more information about Think Pair Shares, visit https://app.education.nsw.gov.au/digital-learning-selector/LearningActivity/Card/645?clearCache=4fc2adf8-9d4b-8010-1ea9-674622c16104</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617855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i="0" dirty="0">
                <a:solidFill>
                  <a:srgbClr val="333333"/>
                </a:solidFill>
                <a:effectLst/>
                <a:latin typeface="montserrat" panose="00000500000000000000" pitchFamily="2" charset="0"/>
              </a:rPr>
              <a:t>Quick writes involve students writing rapidly and without stopping in response to a prompt, allowing teachers to informally check for understanding (Department of Education n.d.). T</a:t>
            </a:r>
            <a:r>
              <a:rPr lang="en-US" b="0" dirty="0"/>
              <a:t>he open-ended question provided on this slide is designed for teachers to formatively assess students’ thinking about the sense of authority of </a:t>
            </a:r>
            <a:r>
              <a:rPr lang="en-US" b="0" i="1" dirty="0" err="1"/>
              <a:t>K’gari</a:t>
            </a:r>
            <a:r>
              <a:rPr lang="en-US" b="0" i="1" dirty="0"/>
              <a:t>: </a:t>
            </a:r>
            <a:r>
              <a:rPr lang="en-AU" sz="1800" i="1" dirty="0">
                <a:effectLst/>
                <a:latin typeface="Aptos" panose="020B0004020202020204" pitchFamily="34" charset="0"/>
                <a:ea typeface="Aptos" panose="020B0004020202020204" pitchFamily="34" charset="0"/>
                <a:cs typeface="Times New Roman" panose="02020603050405020304" pitchFamily="18" charset="0"/>
              </a:rPr>
              <a:t>the real story of a true fake</a:t>
            </a:r>
            <a:r>
              <a:rPr lang="en-US" b="0" i="1" dirty="0"/>
              <a:t>. </a:t>
            </a:r>
            <a:endParaRPr lang="en-US" b="0" dirty="0"/>
          </a:p>
          <a:p>
            <a:endParaRPr lang="en-US" b="0" dirty="0"/>
          </a:p>
          <a:p>
            <a:r>
              <a:rPr lang="en-US" b="1" dirty="0"/>
              <a:t>Link: </a:t>
            </a:r>
            <a:r>
              <a:rPr lang="en-US" b="0" dirty="0"/>
              <a:t>for more information about Quick writes, visit https://app.education.nsw.gov.au/digital-learning-selector/LearningActivity/Card/548?clearCache=a27d9406-57a8-27b9-258b-6b2b2b528fc6 </a:t>
            </a:r>
            <a:endParaRPr lang="en-AU" b="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888250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50000"/>
              </a:lnSpc>
              <a:spcBef>
                <a:spcPts val="1200"/>
              </a:spcBef>
              <a:spcAft>
                <a:spcPts val="600"/>
              </a:spcAft>
              <a:buFont typeface="Arial" panose="020B0604020202020204" pitchFamily="34" charset="0"/>
              <a:buNone/>
            </a:pPr>
            <a:r>
              <a:rPr lang="en-US" b="1"/>
              <a:t>Teacher note: </a:t>
            </a:r>
            <a:r>
              <a:rPr lang="en-US" b="0"/>
              <a:t>the following section includes a Take a Stand thinking routine and Quick write activity to allow students to </a:t>
            </a:r>
            <a:r>
              <a:rPr lang="en-AU" sz="1600" b="0">
                <a:effectLst/>
                <a:latin typeface="Arial" panose="020B0604020202020204" pitchFamily="34" charset="0"/>
                <a:ea typeface="Calibri" panose="020F0502020204030204" pitchFamily="34" charset="0"/>
              </a:rPr>
              <a:t>form opinions about who has authority in interactive multimodal texts.</a:t>
            </a:r>
            <a:endParaRPr lang="en-AU" b="0">
              <a:cs typeface="Arial"/>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964588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dirty="0">
                <a:solidFill>
                  <a:srgbClr val="000000"/>
                </a:solidFill>
                <a:effectLst/>
                <a:latin typeface="Arial" panose="020B0604020202020204" pitchFamily="34" charset="0"/>
                <a:ea typeface="Calibri" panose="020F0502020204030204" pitchFamily="34" charset="0"/>
              </a:rPr>
              <a:t>Teacher note: </a:t>
            </a:r>
            <a:r>
              <a:rPr lang="en-AU" sz="1800" dirty="0">
                <a:solidFill>
                  <a:srgbClr val="000000"/>
                </a:solidFill>
                <a:effectLst/>
                <a:latin typeface="Arial" panose="020B0604020202020204" pitchFamily="34" charset="0"/>
                <a:ea typeface="Calibri" panose="020F0502020204030204" pitchFamily="34" charset="0"/>
              </a:rPr>
              <a:t>this section has been designed using Project Zero’s </a:t>
            </a:r>
            <a:r>
              <a:rPr lang="en-AU" sz="1800" u="sng" dirty="0">
                <a:solidFill>
                  <a:srgbClr val="000000"/>
                </a:solidFill>
                <a:effectLst/>
                <a:latin typeface="Arial" panose="020B0604020202020204" pitchFamily="34" charset="0"/>
                <a:ea typeface="Calibri" panose="020F0502020204030204" pitchFamily="34" charset="0"/>
                <a:hlinkClick r:id="rId3"/>
              </a:rPr>
              <a:t>Take a Stand</a:t>
            </a:r>
            <a:r>
              <a:rPr lang="en-AU" sz="1800" dirty="0">
                <a:solidFill>
                  <a:srgbClr val="000000"/>
                </a:solidFill>
                <a:effectLst/>
                <a:latin typeface="Arial" panose="020B0604020202020204" pitchFamily="34" charset="0"/>
                <a:ea typeface="Calibri" panose="020F0502020204030204" pitchFamily="34" charset="0"/>
              </a:rPr>
              <a:t> thinking routine. It has been created to support students in developing an understanding of the relationship between composers and responders of interactive multimodal digital texts. The following slides step students through the process to confidently express their personal opinions of </a:t>
            </a:r>
            <a:r>
              <a:rPr lang="en-AU" sz="1800" i="1" dirty="0" err="1">
                <a:solidFill>
                  <a:srgbClr val="000000"/>
                </a:solidFill>
                <a:effectLst/>
                <a:latin typeface="Arial" panose="020B0604020202020204" pitchFamily="34" charset="0"/>
                <a:ea typeface="Calibri" panose="020F0502020204030204" pitchFamily="34" charset="0"/>
              </a:rPr>
              <a:t>K’gari</a:t>
            </a:r>
            <a:r>
              <a:rPr lang="en-AU" sz="1800" i="1" dirty="0">
                <a:solidFill>
                  <a:srgbClr val="000000"/>
                </a:solidFill>
                <a:effectLst/>
                <a:latin typeface="Arial" panose="020B0604020202020204" pitchFamily="34" charset="0"/>
                <a:ea typeface="Calibri" panose="020F0502020204030204" pitchFamily="34" charset="0"/>
              </a:rPr>
              <a:t>: </a:t>
            </a:r>
            <a:r>
              <a:rPr lang="en-AU" sz="1800" i="1" dirty="0">
                <a:effectLst/>
                <a:latin typeface="Aptos" panose="020B0004020202020204" pitchFamily="34" charset="0"/>
                <a:ea typeface="Aptos" panose="020B0004020202020204" pitchFamily="34" charset="0"/>
                <a:cs typeface="Times New Roman" panose="02020603050405020304" pitchFamily="18" charset="0"/>
              </a:rPr>
              <a:t>the real story of a true fake</a:t>
            </a:r>
            <a:r>
              <a:rPr lang="en-AU" sz="1800" i="0" dirty="0">
                <a:solidFill>
                  <a:srgbClr val="000000"/>
                </a:solidFill>
                <a:effectLst/>
                <a:latin typeface="Arial" panose="020B0604020202020204" pitchFamily="34" charset="0"/>
                <a:ea typeface="Calibri" panose="020F0502020204030204" pitchFamily="34" charset="0"/>
              </a:rPr>
              <a:t>.</a:t>
            </a:r>
            <a:endParaRPr lang="en-AU" sz="1800" dirty="0">
              <a:effectLst/>
              <a:latin typeface="Arial" panose="020B0604020202020204" pitchFamily="34" charset="0"/>
              <a:ea typeface="Calibri" panose="020F0502020204030204" pitchFamily="34" charset="0"/>
            </a:endParaRPr>
          </a:p>
          <a:p>
            <a:endParaRPr lang="en-AU" dirty="0"/>
          </a:p>
          <a:p>
            <a:r>
              <a:rPr lang="en-AU" b="1" dirty="0"/>
              <a:t>Link: </a:t>
            </a:r>
            <a:r>
              <a:rPr lang="en-AU" b="0" dirty="0"/>
              <a:t>for more information about the Take a Stand thinking routine, visit https://pz.harvard.edu/resources/take-a-stand </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578698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49816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 id="214748376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s://pz.harvard.edu/thinking-routines"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sbs.com.au/kgari/"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curriculum.nsw.edu.au/learning-areas/english/english-k-10-2022/overview" TargetMode="External"/><Relationship Id="rId5" Type="http://schemas.openxmlformats.org/officeDocument/2006/relationships/hyperlink" Target="https://curriculum.nsw.edu.au/" TargetMode="External"/><Relationship Id="rId10" Type="http://schemas.openxmlformats.org/officeDocument/2006/relationships/hyperlink" Target="https://education.nsw.gov.au/teaching-and-learning/professional-learning/teacher-quality-and-accreditation/strong-start-great-teachers/refining-practice/differentiating-learning/strategies-for-differentiation#:~:text=Tiering%20by%20complexity,%2C%20less%20concrete%2C%20advanced%20work." TargetMode="External"/><Relationship Id="rId4" Type="http://schemas.openxmlformats.org/officeDocument/2006/relationships/hyperlink" Target="https://educationstandards.nsw.edu.au/" TargetMode="External"/><Relationship Id="rId9" Type="http://schemas.openxmlformats.org/officeDocument/2006/relationships/hyperlink" Target="https://app.education.nsw.gov.au/digital-learning-selecto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spcAft>
                <a:spcPts val="600"/>
              </a:spcAft>
              <a:buFont typeface="Arial"/>
              <a:buChar char="•"/>
            </a:pPr>
            <a:r>
              <a:rPr lang="en-AU" sz="1800" dirty="0">
                <a:latin typeface="+mn-lt"/>
                <a:ea typeface="+mn-lt"/>
                <a:cs typeface="+mn-lt"/>
              </a:rPr>
              <a:t>This resource is not a teaching and learning program. It should be used in conjunction with </a:t>
            </a:r>
            <a:r>
              <a:rPr lang="en-AU" sz="1800" b="1" dirty="0">
                <a:effectLst/>
                <a:latin typeface="Arial" panose="020B0604020202020204" pitchFamily="34" charset="0"/>
                <a:ea typeface="Aptos" panose="020B0004020202020204" pitchFamily="34" charset="0"/>
              </a:rPr>
              <a:t>Year 10, Term 4 – Digital stories</a:t>
            </a:r>
            <a:r>
              <a:rPr lang="en-AU" sz="1800" dirty="0">
                <a:latin typeface="+mn-lt"/>
                <a:ea typeface="+mn-lt"/>
                <a:cs typeface="+mn-lt"/>
              </a:rPr>
              <a:t>.</a:t>
            </a:r>
            <a:endParaRPr lang="en-AU" sz="1800" dirty="0">
              <a:solidFill>
                <a:srgbClr val="22272B"/>
              </a:solidFill>
              <a:latin typeface="+mn-lt"/>
            </a:endParaRPr>
          </a:p>
          <a:p>
            <a:pPr marL="342900" indent="-342900">
              <a:lnSpc>
                <a:spcPct val="150000"/>
              </a:lnSpc>
              <a:spcAft>
                <a:spcPts val="600"/>
              </a:spcAft>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spcAft>
                <a:spcPts val="600"/>
              </a:spcAft>
              <a:buFont typeface="Arial"/>
              <a:buChar char="•"/>
            </a:pPr>
            <a:r>
              <a:rPr lang="en-AU" sz="1800" dirty="0">
                <a:solidFill>
                  <a:srgbClr val="22272B"/>
                </a:solidFill>
                <a:latin typeface="+mn-lt"/>
              </a:rPr>
              <a:t>Save a copy of the file to make changes to the slide deck. Go to </a:t>
            </a:r>
            <a:r>
              <a:rPr lang="en-AU" sz="1800" b="1" dirty="0">
                <a:solidFill>
                  <a:srgbClr val="22272B"/>
                </a:solidFill>
                <a:latin typeface="+mn-lt"/>
              </a:rPr>
              <a:t>File &gt; Download a Copy </a:t>
            </a:r>
            <a:r>
              <a:rPr lang="en-AU" sz="1800" dirty="0">
                <a:solidFill>
                  <a:srgbClr val="22272B"/>
                </a:solidFill>
                <a:latin typeface="+mn-lt"/>
              </a:rPr>
              <a:t>(this downloads a copy to the computer to edit in the PowerPoint app).</a:t>
            </a:r>
          </a:p>
          <a:p>
            <a:pPr marL="342900" indent="-342900">
              <a:lnSpc>
                <a:spcPct val="150000"/>
              </a:lnSpc>
              <a:spcAft>
                <a:spcPts val="600"/>
              </a:spcAft>
              <a:buFont typeface="Arial"/>
              <a:buChar char="•"/>
            </a:pPr>
            <a:r>
              <a:rPr lang="en-AU" sz="1800" dirty="0">
                <a:solidFill>
                  <a:srgbClr val="22272B"/>
                </a:solidFill>
                <a:latin typeface="+mn-lt"/>
              </a:rPr>
              <a:t>To convert the PowerPoint to Google Slides:</a:t>
            </a:r>
          </a:p>
          <a:p>
            <a:pPr marL="913765" lvl="1" indent="-457200">
              <a:lnSpc>
                <a:spcPct val="150000"/>
              </a:lnSpc>
              <a:buFont typeface="+mj-lt"/>
              <a:buAutoNum type="arabicPeriod"/>
            </a:pPr>
            <a:r>
              <a:rPr lang="en-AU" dirty="0">
                <a:solidFill>
                  <a:srgbClr val="22272B"/>
                </a:solidFill>
                <a:latin typeface="+mn-lt"/>
              </a:rPr>
              <a:t>Upload the file into Google Drive and open it.</a:t>
            </a:r>
          </a:p>
          <a:p>
            <a:pPr marL="913765" lvl="1" indent="-457200">
              <a:lnSpc>
                <a:spcPct val="150000"/>
              </a:lnSpc>
              <a:buFont typeface="+mj-lt"/>
              <a:buAutoNum type="arabicPeriod"/>
            </a:pPr>
            <a:r>
              <a:rPr lang="en-AU" dirty="0">
                <a:solidFill>
                  <a:srgbClr val="22272B"/>
                </a:solidFill>
                <a:latin typeface="+mn-lt"/>
              </a:rPr>
              <a:t>Go to </a:t>
            </a:r>
            <a:r>
              <a:rPr lang="en-AU" b="1" dirty="0">
                <a:solidFill>
                  <a:srgbClr val="22272B"/>
                </a:solidFill>
                <a:latin typeface="+mn-lt"/>
              </a:rPr>
              <a:t>File &gt; Save as Google Slides</a:t>
            </a:r>
            <a:r>
              <a:rPr lang="en-AU" dirty="0">
                <a:solidFill>
                  <a:srgbClr val="22272B"/>
                </a:solidFill>
                <a:latin typeface="+mn-lt"/>
              </a:rPr>
              <a:t>.</a:t>
            </a:r>
          </a:p>
          <a:p>
            <a:pPr marL="456565" lvl="1">
              <a:lnSpc>
                <a:spcPct val="150000"/>
              </a:lnSpc>
            </a:pPr>
            <a:r>
              <a:rPr lang="en-AU"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42E259-0E08-21D2-E72B-023E90C532CB}"/>
              </a:ext>
            </a:extLst>
          </p:cNvPr>
          <p:cNvSpPr>
            <a:spLocks noGrp="1"/>
          </p:cNvSpPr>
          <p:nvPr>
            <p:ph type="title"/>
          </p:nvPr>
        </p:nvSpPr>
        <p:spPr/>
        <p:txBody>
          <a:bodyPr/>
          <a:lstStyle/>
          <a:p>
            <a:r>
              <a:rPr lang="en-US" dirty="0"/>
              <a:t>Stand back</a:t>
            </a:r>
            <a:endParaRPr lang="en-AU" dirty="0"/>
          </a:p>
        </p:txBody>
      </p:sp>
      <p:sp>
        <p:nvSpPr>
          <p:cNvPr id="4" name="Text Placeholder 3">
            <a:extLst>
              <a:ext uri="{FF2B5EF4-FFF2-40B4-BE49-F238E27FC236}">
                <a16:creationId xmlns:a16="http://schemas.microsoft.com/office/drawing/2014/main" id="{98271088-61E0-D130-0C66-8D9E2690BACE}"/>
              </a:ext>
            </a:extLst>
          </p:cNvPr>
          <p:cNvSpPr>
            <a:spLocks noGrp="1"/>
          </p:cNvSpPr>
          <p:nvPr>
            <p:ph type="body" sz="quarter" idx="18"/>
          </p:nvPr>
        </p:nvSpPr>
        <p:spPr/>
        <p:txBody>
          <a:bodyPr/>
          <a:lstStyle/>
          <a:p>
            <a:r>
              <a:rPr lang="en-AU" i="1" dirty="0" err="1"/>
              <a:t>K’gari</a:t>
            </a:r>
            <a:r>
              <a:rPr lang="en-AU" i="1" dirty="0"/>
              <a:t>: the real story of a true fake</a:t>
            </a:r>
          </a:p>
        </p:txBody>
      </p:sp>
      <p:sp>
        <p:nvSpPr>
          <p:cNvPr id="5" name="Text Placeholder 4">
            <a:extLst>
              <a:ext uri="{FF2B5EF4-FFF2-40B4-BE49-F238E27FC236}">
                <a16:creationId xmlns:a16="http://schemas.microsoft.com/office/drawing/2014/main" id="{EA677975-3C39-E9E0-2E9C-CFFC32FD619C}"/>
              </a:ext>
            </a:extLst>
          </p:cNvPr>
          <p:cNvSpPr>
            <a:spLocks noGrp="1"/>
          </p:cNvSpPr>
          <p:nvPr>
            <p:ph type="body" sz="quarter" idx="17"/>
          </p:nvPr>
        </p:nvSpPr>
        <p:spPr/>
        <p:txBody>
          <a:bodyPr/>
          <a:lstStyle/>
          <a:p>
            <a:pPr marL="457200" indent="-457200">
              <a:spcAft>
                <a:spcPts val="600"/>
              </a:spcAft>
              <a:buFont typeface="+mj-lt"/>
              <a:buAutoNum type="arabicPeriod"/>
            </a:pPr>
            <a:r>
              <a:rPr lang="en-US" sz="1800" dirty="0"/>
              <a:t>In small groups, take turns to share your perspective on each statement. </a:t>
            </a:r>
          </a:p>
          <a:p>
            <a:pPr marL="817200" lvl="4" indent="-457200">
              <a:buFont typeface="+mj-lt"/>
              <a:buAutoNum type="alphaLcPeriod"/>
            </a:pPr>
            <a:r>
              <a:rPr lang="en-US" dirty="0"/>
              <a:t>When engaging with interactive multimodal texts, responders feel greater authority over the narrative than composers.</a:t>
            </a:r>
          </a:p>
          <a:p>
            <a:pPr marL="817200" lvl="4" indent="-457200">
              <a:buFont typeface="+mj-lt"/>
              <a:buAutoNum type="alphaLcPeriod"/>
            </a:pPr>
            <a:r>
              <a:rPr lang="en-US" dirty="0"/>
              <a:t>In the creation of an interactive multimodal text, authors forfeit authority over meaning.</a:t>
            </a:r>
          </a:p>
          <a:p>
            <a:pPr marL="817200" lvl="4" indent="-457200">
              <a:buFont typeface="+mj-lt"/>
              <a:buAutoNum type="alphaLcPeriod"/>
            </a:pPr>
            <a:r>
              <a:rPr lang="en-US" dirty="0"/>
              <a:t>The greatest power of an interactive multimodal text is the varied interpretations responders can create.</a:t>
            </a:r>
          </a:p>
          <a:p>
            <a:pPr marL="457200" indent="-457200">
              <a:spcAft>
                <a:spcPts val="600"/>
              </a:spcAft>
              <a:buFont typeface="+mj-lt"/>
              <a:buAutoNum type="arabicPeriod"/>
            </a:pPr>
            <a:r>
              <a:rPr lang="en-US" sz="1800" dirty="0"/>
              <a:t>Listen to your peers’ ideas and consider if you agree or disagree with their perspectives.</a:t>
            </a:r>
            <a:endParaRPr lang="en-AU" sz="1800" dirty="0"/>
          </a:p>
        </p:txBody>
      </p:sp>
      <p:sp>
        <p:nvSpPr>
          <p:cNvPr id="2" name="Slide Number Placeholder 1">
            <a:extLst>
              <a:ext uri="{FF2B5EF4-FFF2-40B4-BE49-F238E27FC236}">
                <a16:creationId xmlns:a16="http://schemas.microsoft.com/office/drawing/2014/main" id="{33F38FBE-9939-A3A5-41BB-8AF9C5E9DD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115064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99BB86-A6D3-6CC3-87F9-D81BD5625831}"/>
              </a:ext>
            </a:extLst>
          </p:cNvPr>
          <p:cNvSpPr>
            <a:spLocks noGrp="1"/>
          </p:cNvSpPr>
          <p:nvPr>
            <p:ph type="title"/>
          </p:nvPr>
        </p:nvSpPr>
        <p:spPr/>
        <p:txBody>
          <a:bodyPr/>
          <a:lstStyle/>
          <a:p>
            <a:r>
              <a:rPr lang="en-US" dirty="0"/>
              <a:t>Look again</a:t>
            </a:r>
            <a:endParaRPr lang="en-AU" dirty="0"/>
          </a:p>
        </p:txBody>
      </p:sp>
      <p:sp>
        <p:nvSpPr>
          <p:cNvPr id="4" name="Text Placeholder 3">
            <a:extLst>
              <a:ext uri="{FF2B5EF4-FFF2-40B4-BE49-F238E27FC236}">
                <a16:creationId xmlns:a16="http://schemas.microsoft.com/office/drawing/2014/main" id="{266AE9A8-B376-22B5-8D8B-778745B5956E}"/>
              </a:ext>
            </a:extLst>
          </p:cNvPr>
          <p:cNvSpPr>
            <a:spLocks noGrp="1"/>
          </p:cNvSpPr>
          <p:nvPr>
            <p:ph type="body" sz="quarter" idx="18"/>
          </p:nvPr>
        </p:nvSpPr>
        <p:spPr/>
        <p:txBody>
          <a:bodyPr/>
          <a:lstStyle/>
          <a:p>
            <a:r>
              <a:rPr lang="en-AU" i="1" dirty="0" err="1"/>
              <a:t>K’gari</a:t>
            </a:r>
            <a:r>
              <a:rPr lang="en-AU" i="1" dirty="0"/>
              <a:t>: the real story of a true fake</a:t>
            </a:r>
          </a:p>
        </p:txBody>
      </p:sp>
      <p:sp>
        <p:nvSpPr>
          <p:cNvPr id="5" name="Text Placeholder 4">
            <a:extLst>
              <a:ext uri="{FF2B5EF4-FFF2-40B4-BE49-F238E27FC236}">
                <a16:creationId xmlns:a16="http://schemas.microsoft.com/office/drawing/2014/main" id="{52F9EF08-EF79-E215-7FA1-FDBA8A041F63}"/>
              </a:ext>
            </a:extLst>
          </p:cNvPr>
          <p:cNvSpPr>
            <a:spLocks noGrp="1"/>
          </p:cNvSpPr>
          <p:nvPr>
            <p:ph type="body" sz="quarter" idx="17"/>
          </p:nvPr>
        </p:nvSpPr>
        <p:spPr/>
        <p:txBody>
          <a:bodyPr/>
          <a:lstStyle/>
          <a:p>
            <a:pPr marL="457200" indent="-457200">
              <a:spcAft>
                <a:spcPts val="600"/>
              </a:spcAft>
              <a:buFont typeface="+mj-lt"/>
              <a:buAutoNum type="arabicPeriod"/>
            </a:pPr>
            <a:r>
              <a:rPr lang="en-US" sz="1800" dirty="0"/>
              <a:t>Reflect on your original thoughts. Have you changed your mind about any of the statements after hearing your peers’ ideas? </a:t>
            </a:r>
          </a:p>
          <a:p>
            <a:pPr marL="457200" indent="-457200">
              <a:spcAft>
                <a:spcPts val="600"/>
              </a:spcAft>
              <a:buFont typeface="+mj-lt"/>
              <a:buAutoNum type="arabicPeriod"/>
            </a:pPr>
            <a:r>
              <a:rPr lang="en-US" sz="1800" dirty="0"/>
              <a:t>Add to or rewrite your original response for each statement.</a:t>
            </a:r>
          </a:p>
          <a:p>
            <a:pPr marL="817200" lvl="4" indent="-457200">
              <a:buFont typeface="+mj-lt"/>
              <a:buAutoNum type="alphaLcPeriod"/>
            </a:pPr>
            <a:r>
              <a:rPr lang="en-US" dirty="0"/>
              <a:t>When engaging with interactive multimodal texts, responders feel greater authority over the narrative than composers.</a:t>
            </a:r>
          </a:p>
          <a:p>
            <a:pPr marL="817200" lvl="4" indent="-457200">
              <a:buFont typeface="+mj-lt"/>
              <a:buAutoNum type="alphaLcPeriod"/>
            </a:pPr>
            <a:r>
              <a:rPr lang="en-US" dirty="0"/>
              <a:t>In the creation of an interactive multimodal text, authors forfeit authority over meaning.</a:t>
            </a:r>
          </a:p>
          <a:p>
            <a:pPr marL="817200" lvl="4" indent="-457200">
              <a:buFont typeface="+mj-lt"/>
              <a:buAutoNum type="alphaLcPeriod"/>
            </a:pPr>
            <a:r>
              <a:rPr lang="en-US" dirty="0"/>
              <a:t>The greatest power of an interactive multimodal text is the varied interpretations responders can create.</a:t>
            </a:r>
          </a:p>
        </p:txBody>
      </p:sp>
      <p:sp>
        <p:nvSpPr>
          <p:cNvPr id="2" name="Slide Number Placeholder 1">
            <a:extLst>
              <a:ext uri="{FF2B5EF4-FFF2-40B4-BE49-F238E27FC236}">
                <a16:creationId xmlns:a16="http://schemas.microsoft.com/office/drawing/2014/main" id="{994D8928-5336-CC7E-B955-CCA4DB20E8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261403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44DB09-DC31-24DF-649D-3EF5DDB9C31E}"/>
              </a:ext>
            </a:extLst>
          </p:cNvPr>
          <p:cNvSpPr>
            <a:spLocks noGrp="1"/>
          </p:cNvSpPr>
          <p:nvPr>
            <p:ph type="title"/>
          </p:nvPr>
        </p:nvSpPr>
        <p:spPr/>
        <p:txBody>
          <a:bodyPr/>
          <a:lstStyle/>
          <a:p>
            <a:r>
              <a:rPr lang="en-US" dirty="0"/>
              <a:t>Look beyond</a:t>
            </a:r>
            <a:endParaRPr lang="en-AU" dirty="0"/>
          </a:p>
        </p:txBody>
      </p:sp>
      <p:sp>
        <p:nvSpPr>
          <p:cNvPr id="4" name="Text Placeholder 3">
            <a:extLst>
              <a:ext uri="{FF2B5EF4-FFF2-40B4-BE49-F238E27FC236}">
                <a16:creationId xmlns:a16="http://schemas.microsoft.com/office/drawing/2014/main" id="{55F29197-EE11-070A-F168-5E4105F7B47E}"/>
              </a:ext>
            </a:extLst>
          </p:cNvPr>
          <p:cNvSpPr>
            <a:spLocks noGrp="1"/>
          </p:cNvSpPr>
          <p:nvPr>
            <p:ph type="body" sz="quarter" idx="18"/>
          </p:nvPr>
        </p:nvSpPr>
        <p:spPr/>
        <p:txBody>
          <a:bodyPr/>
          <a:lstStyle/>
          <a:p>
            <a:r>
              <a:rPr lang="en-AU" i="1" dirty="0" err="1"/>
              <a:t>K’gari</a:t>
            </a:r>
            <a:r>
              <a:rPr lang="en-AU" i="1" dirty="0"/>
              <a:t>: the real story of a true fake</a:t>
            </a:r>
          </a:p>
        </p:txBody>
      </p:sp>
      <p:sp>
        <p:nvSpPr>
          <p:cNvPr id="5" name="Text Placeholder 4">
            <a:extLst>
              <a:ext uri="{FF2B5EF4-FFF2-40B4-BE49-F238E27FC236}">
                <a16:creationId xmlns:a16="http://schemas.microsoft.com/office/drawing/2014/main" id="{8F204A96-3415-F263-96FF-E56F88A7C72B}"/>
              </a:ext>
            </a:extLst>
          </p:cNvPr>
          <p:cNvSpPr>
            <a:spLocks noGrp="1"/>
          </p:cNvSpPr>
          <p:nvPr>
            <p:ph type="body" sz="quarter" idx="17"/>
          </p:nvPr>
        </p:nvSpPr>
        <p:spPr/>
        <p:txBody>
          <a:bodyPr/>
          <a:lstStyle/>
          <a:p>
            <a:pPr marL="457200" indent="-457200">
              <a:spcAft>
                <a:spcPts val="600"/>
              </a:spcAft>
              <a:buFont typeface="+mj-lt"/>
              <a:buAutoNum type="arabicPeriod"/>
            </a:pPr>
            <a:r>
              <a:rPr lang="en-US" sz="1800" dirty="0"/>
              <a:t>Look beyond the issues raised by the statements:</a:t>
            </a:r>
          </a:p>
          <a:p>
            <a:pPr marL="817200" lvl="4" indent="-457200">
              <a:buFont typeface="+mj-lt"/>
              <a:buAutoNum type="alphaLcPeriod"/>
            </a:pPr>
            <a:r>
              <a:rPr lang="en-US" dirty="0"/>
              <a:t>When engaging with interactive multimodal texts, responders feel greater authority over the narrative than composers.</a:t>
            </a:r>
          </a:p>
          <a:p>
            <a:pPr marL="817200" lvl="4" indent="-457200">
              <a:buFont typeface="+mj-lt"/>
              <a:buAutoNum type="alphaLcPeriod"/>
            </a:pPr>
            <a:r>
              <a:rPr lang="en-US" dirty="0"/>
              <a:t>In the creation of an interactive multimodal text, authors forfeit authority over meaning.</a:t>
            </a:r>
          </a:p>
          <a:p>
            <a:pPr marL="817200" lvl="4" indent="-457200">
              <a:buFont typeface="+mj-lt"/>
              <a:buAutoNum type="alphaLcPeriod"/>
            </a:pPr>
            <a:r>
              <a:rPr lang="en-US" dirty="0"/>
              <a:t>The greatest power of an interactive multimodal text is the varied interpretations responders can create.</a:t>
            </a:r>
          </a:p>
          <a:p>
            <a:pPr marL="457200" indent="-457200">
              <a:spcAft>
                <a:spcPts val="600"/>
              </a:spcAft>
              <a:buFont typeface="+mj-lt"/>
              <a:buAutoNum type="arabicPeriod"/>
            </a:pPr>
            <a:r>
              <a:rPr lang="en-US" sz="1800" dirty="0"/>
              <a:t>Do the issues remind you of other situations you have seen, heard about or experienced?</a:t>
            </a:r>
            <a:endParaRPr lang="en-AU" sz="1800" dirty="0"/>
          </a:p>
        </p:txBody>
      </p:sp>
      <p:sp>
        <p:nvSpPr>
          <p:cNvPr id="2" name="Slide Number Placeholder 1">
            <a:extLst>
              <a:ext uri="{FF2B5EF4-FFF2-40B4-BE49-F238E27FC236}">
                <a16:creationId xmlns:a16="http://schemas.microsoft.com/office/drawing/2014/main" id="{89BDD532-7062-D717-B207-DB997DF591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162830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DDC937-A0DA-44F6-810B-2D1ED964D693}"/>
              </a:ext>
            </a:extLst>
          </p:cNvPr>
          <p:cNvSpPr>
            <a:spLocks noGrp="1"/>
          </p:cNvSpPr>
          <p:nvPr>
            <p:ph type="title"/>
          </p:nvPr>
        </p:nvSpPr>
        <p:spPr/>
        <p:txBody>
          <a:bodyPr/>
          <a:lstStyle/>
          <a:p>
            <a:r>
              <a:rPr lang="en-US" dirty="0"/>
              <a:t>Communicating understanding of authority over meaning</a:t>
            </a:r>
            <a:endParaRPr lang="en-AU" dirty="0"/>
          </a:p>
        </p:txBody>
      </p:sp>
      <p:sp>
        <p:nvSpPr>
          <p:cNvPr id="4" name="Text Placeholder 3">
            <a:extLst>
              <a:ext uri="{FF2B5EF4-FFF2-40B4-BE49-F238E27FC236}">
                <a16:creationId xmlns:a16="http://schemas.microsoft.com/office/drawing/2014/main" id="{10AEF2AB-EF6B-59A1-A797-8977C33E0116}"/>
              </a:ext>
            </a:extLst>
          </p:cNvPr>
          <p:cNvSpPr>
            <a:spLocks noGrp="1"/>
          </p:cNvSpPr>
          <p:nvPr>
            <p:ph type="body" sz="quarter" idx="18"/>
          </p:nvPr>
        </p:nvSpPr>
        <p:spPr/>
        <p:txBody>
          <a:bodyPr/>
          <a:lstStyle/>
          <a:p>
            <a:r>
              <a:rPr lang="en-US" dirty="0"/>
              <a:t>Quick write</a:t>
            </a:r>
            <a:endParaRPr lang="en-AU" dirty="0"/>
          </a:p>
        </p:txBody>
      </p:sp>
      <p:sp>
        <p:nvSpPr>
          <p:cNvPr id="5" name="Text Placeholder 4">
            <a:extLst>
              <a:ext uri="{FF2B5EF4-FFF2-40B4-BE49-F238E27FC236}">
                <a16:creationId xmlns:a16="http://schemas.microsoft.com/office/drawing/2014/main" id="{E26A11B3-7CC6-94C1-E533-036E203CFFB4}"/>
              </a:ext>
            </a:extLst>
          </p:cNvPr>
          <p:cNvSpPr>
            <a:spLocks noGrp="1"/>
          </p:cNvSpPr>
          <p:nvPr>
            <p:ph type="body" sz="quarter" idx="17"/>
          </p:nvPr>
        </p:nvSpPr>
        <p:spPr/>
        <p:txBody>
          <a:bodyPr/>
          <a:lstStyle/>
          <a:p>
            <a:pPr>
              <a:spcAft>
                <a:spcPts val="600"/>
              </a:spcAft>
            </a:pPr>
            <a:r>
              <a:rPr lang="en-US" sz="1800" dirty="0"/>
              <a:t>Select one of the following questions and complete a Quick write in your English workbook:</a:t>
            </a:r>
          </a:p>
          <a:p>
            <a:pPr marL="285750" indent="-285750">
              <a:spcAft>
                <a:spcPts val="600"/>
              </a:spcAft>
              <a:buFont typeface="Arial" panose="020B0604020202020204" pitchFamily="34" charset="0"/>
              <a:buChar char="•"/>
            </a:pPr>
            <a:r>
              <a:rPr lang="en-US" sz="1800" dirty="0"/>
              <a:t>Describe the roles a composer and a responder have in how meaning is made in a text.</a:t>
            </a:r>
          </a:p>
          <a:p>
            <a:pPr marL="285750" indent="-285750">
              <a:spcAft>
                <a:spcPts val="600"/>
              </a:spcAft>
              <a:buFont typeface="Arial" panose="020B0604020202020204" pitchFamily="34" charset="0"/>
              <a:buChar char="•"/>
            </a:pPr>
            <a:r>
              <a:rPr lang="en-US" sz="1800" dirty="0"/>
              <a:t>‘A responder has more authority over the meaning of a text than the composer.’ Discuss.</a:t>
            </a:r>
          </a:p>
          <a:p>
            <a:pPr marL="285750" indent="-285750">
              <a:spcAft>
                <a:spcPts val="600"/>
              </a:spcAft>
              <a:buFont typeface="Arial" panose="020B0604020202020204" pitchFamily="34" charset="0"/>
              <a:buChar char="•"/>
            </a:pPr>
            <a:r>
              <a:rPr lang="en-US" sz="1800" dirty="0"/>
              <a:t>Evaluate the extent to which authority over an interactive can be redistributed to a responder.</a:t>
            </a:r>
          </a:p>
        </p:txBody>
      </p:sp>
      <p:sp>
        <p:nvSpPr>
          <p:cNvPr id="2" name="Slide Number Placeholder 1">
            <a:extLst>
              <a:ext uri="{FF2B5EF4-FFF2-40B4-BE49-F238E27FC236}">
                <a16:creationId xmlns:a16="http://schemas.microsoft.com/office/drawing/2014/main" id="{CCB5F2C9-EAE9-573D-FBAF-A42B250561E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366172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vert="horz" lIns="0" tIns="0" rIns="0" bIns="0" rtlCol="0" anchor="t">
            <a:noAutofit/>
          </a:bodyPr>
          <a:lstStyle/>
          <a:p>
            <a:pPr>
              <a:spcAft>
                <a:spcPts val="600"/>
              </a:spcAft>
            </a:pPr>
            <a:r>
              <a:rPr lang="en-AU" dirty="0">
                <a:hlinkClick r:id="rId6"/>
              </a:rPr>
              <a:t>English K–10 Syllabus </a:t>
            </a:r>
            <a:r>
              <a:rPr lang="en-AU" dirty="0"/>
              <a:t>© NSW Education Standards Authority (NESA) for and on behalf of the Crown in right of the State of New South Wales, 2022.</a:t>
            </a:r>
          </a:p>
          <a:p>
            <a:pPr>
              <a:spcAft>
                <a:spcPts val="600"/>
              </a:spcAft>
            </a:pPr>
            <a:r>
              <a:rPr lang="en-AU" dirty="0" err="1">
                <a:latin typeface="Arial"/>
                <a:cs typeface="Arial"/>
              </a:rPr>
              <a:t>Etingof</a:t>
            </a:r>
            <a:r>
              <a:rPr lang="en-AU" dirty="0">
                <a:latin typeface="Arial"/>
                <a:cs typeface="Arial"/>
              </a:rPr>
              <a:t> B (director) (2017) </a:t>
            </a:r>
            <a:r>
              <a:rPr lang="en-AU" i="1" dirty="0" err="1">
                <a:latin typeface="Arial"/>
                <a:cs typeface="Arial"/>
                <a:hlinkClick r:id="rId7"/>
              </a:rPr>
              <a:t>K'gari</a:t>
            </a:r>
            <a:r>
              <a:rPr lang="en-AU" i="1" dirty="0">
                <a:latin typeface="Arial"/>
                <a:cs typeface="Arial"/>
                <a:hlinkClick r:id="rId7"/>
              </a:rPr>
              <a:t>: the real story of a true fake</a:t>
            </a:r>
            <a:r>
              <a:rPr lang="en-AU" i="1" dirty="0">
                <a:latin typeface="Arial"/>
                <a:cs typeface="Arial"/>
              </a:rPr>
              <a:t>,</a:t>
            </a:r>
            <a:r>
              <a:rPr lang="en-AU" dirty="0">
                <a:latin typeface="Arial"/>
                <a:cs typeface="Arial"/>
              </a:rPr>
              <a:t> Special Broadcasting Service (SBS) website, Australia, accessed 17 September 2024.</a:t>
            </a:r>
            <a:endParaRPr lang="en-AU" dirty="0"/>
          </a:p>
          <a:p>
            <a:pPr>
              <a:spcAft>
                <a:spcPts val="600"/>
              </a:spcAft>
            </a:pPr>
            <a:r>
              <a:rPr lang="en-AU" dirty="0">
                <a:latin typeface="Arial"/>
                <a:cs typeface="Arial"/>
              </a:rPr>
              <a:t>Harvard Graduate School of Education (2022) </a:t>
            </a:r>
            <a:r>
              <a:rPr lang="en-AU" i="1" dirty="0">
                <a:latin typeface="Arial"/>
                <a:cs typeface="Arial"/>
                <a:hlinkClick r:id="rId8"/>
              </a:rPr>
              <a:t>Project Zero’s Thinking Routine Toolbox</a:t>
            </a:r>
            <a:r>
              <a:rPr lang="en-AU" dirty="0">
                <a:latin typeface="Arial"/>
                <a:cs typeface="Arial"/>
              </a:rPr>
              <a:t>, Project Zero website, accessed 4 November 2024.</a:t>
            </a:r>
            <a:endParaRPr lang="en-AU" dirty="0"/>
          </a:p>
          <a:p>
            <a:pPr>
              <a:spcAft>
                <a:spcPts val="600"/>
              </a:spcAft>
            </a:pPr>
            <a:r>
              <a:rPr lang="en-AU" dirty="0">
                <a:latin typeface="Arial"/>
                <a:cs typeface="Arial"/>
              </a:rPr>
              <a:t>State of New South Wales (Department of Education) (n.d.) </a:t>
            </a:r>
            <a:r>
              <a:rPr lang="en-AU" i="1" dirty="0">
                <a:latin typeface="Arial"/>
                <a:cs typeface="Arial"/>
                <a:hlinkClick r:id="rId9"/>
              </a:rPr>
              <a:t>Digital Learning Selector</a:t>
            </a:r>
            <a:r>
              <a:rPr lang="en-AU" dirty="0">
                <a:latin typeface="Arial"/>
                <a:cs typeface="Arial"/>
              </a:rPr>
              <a:t>, NSW Department of Education website, accessed 4 November 2024.</a:t>
            </a:r>
          </a:p>
          <a:p>
            <a:pPr>
              <a:spcAft>
                <a:spcPts val="600"/>
              </a:spcAft>
            </a:pPr>
            <a:r>
              <a:rPr lang="en-AU" sz="1200" dirty="0">
                <a:latin typeface="Arial" panose="020B0604020202020204" pitchFamily="34" charset="0"/>
                <a:cs typeface="Arial" panose="020B0604020202020204" pitchFamily="34" charset="0"/>
              </a:rPr>
              <a:t>——</a:t>
            </a:r>
            <a:r>
              <a:rPr lang="en-AU" dirty="0">
                <a:latin typeface="Arial"/>
                <a:cs typeface="Arial"/>
              </a:rPr>
              <a:t>(2022) </a:t>
            </a:r>
            <a:r>
              <a:rPr lang="en-AU" dirty="0">
                <a:latin typeface="Arial"/>
                <a:cs typeface="Arial"/>
                <a:hlinkClick r:id="rId10"/>
              </a:rPr>
              <a:t>‘Strategies for differentiation’</a:t>
            </a:r>
            <a:r>
              <a:rPr lang="en-AU" dirty="0">
                <a:latin typeface="Arial"/>
                <a:cs typeface="Arial"/>
              </a:rPr>
              <a:t>, </a:t>
            </a:r>
            <a:r>
              <a:rPr lang="en-AU" i="1" dirty="0">
                <a:latin typeface="Arial"/>
                <a:cs typeface="Arial"/>
              </a:rPr>
              <a:t>Teacher Standards and Accreditation</a:t>
            </a:r>
            <a:r>
              <a:rPr lang="en-AU" dirty="0">
                <a:latin typeface="Arial"/>
                <a:cs typeface="Arial"/>
              </a:rPr>
              <a:t>, NSW Department of Education website, accessed 4 November 2024. </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2024.</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US" dirty="0"/>
              <a:t>Year 10, Term 4 – Digital stories</a:t>
            </a:r>
            <a:endParaRPr lang="en-AU" dirty="0">
              <a:latin typeface="+mj-lt"/>
              <a:cs typeface="Arial"/>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cs typeface="Arial"/>
              </a:rPr>
              <a:t>Phase 4 </a:t>
            </a:r>
            <a:r>
              <a:rPr lang="en-US" dirty="0">
                <a:latin typeface="+mj-lt"/>
                <a:cs typeface="Arial"/>
              </a:rPr>
              <a:t>–</a:t>
            </a:r>
            <a:r>
              <a:rPr lang="en-AU" dirty="0">
                <a:latin typeface="+mj-lt"/>
                <a:cs typeface="Arial"/>
              </a:rPr>
              <a:t> exploring authority in the core text</a:t>
            </a:r>
          </a:p>
          <a:p>
            <a:endParaRPr lang="en-AU" dirty="0">
              <a:latin typeface="+mj-lt"/>
            </a:endParaRPr>
          </a:p>
        </p:txBody>
      </p:sp>
      <p:pic>
        <p:nvPicPr>
          <p:cNvPr id="6" name="Picture Placeholder 5">
            <a:extLst>
              <a:ext uri="{FF2B5EF4-FFF2-40B4-BE49-F238E27FC236}">
                <a16:creationId xmlns:a16="http://schemas.microsoft.com/office/drawing/2014/main" id="{0AF7E0EB-D945-526F-CDE9-84611A5E9CFF}"/>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7128000" y="0"/>
            <a:ext cx="5064000" cy="6858000"/>
          </a:xfr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80BCE9C-E0E6-5932-C7C8-A0F17FD56EAA}"/>
              </a:ext>
              <a:ext uri="{C183D7F6-B498-43B3-948B-1728B52AA6E4}">
                <adec:decorative xmlns:adec="http://schemas.microsoft.com/office/drawing/2017/decorative" val="1"/>
              </a:ext>
            </a:extLst>
          </p:cNvPr>
          <p:cNvSpPr>
            <a:spLocks noGrp="1"/>
          </p:cNvSpPr>
          <p:nvPr>
            <p:ph type="ftr" sz="quarter" idx="3"/>
          </p:nvPr>
        </p:nvSpPr>
        <p:spPr/>
        <p:txBody>
          <a:bodyPr/>
          <a:lstStyle/>
          <a:p>
            <a:r>
              <a:rPr lang="en-AU">
                <a:latin typeface="Arial" panose="020B0604020202020204" pitchFamily="34" charset="0"/>
                <a:cs typeface="Arial" panose="020B0604020202020204" pitchFamily="34" charset="0"/>
              </a:rPr>
              <a:t>NSW Department of Education</a:t>
            </a:r>
          </a:p>
          <a:p>
            <a:endParaRPr lang="en-AU">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6CAAAF9E-9887-757A-375B-13066BEC21F3}"/>
              </a:ext>
            </a:extLst>
          </p:cNvPr>
          <p:cNvSpPr>
            <a:spLocks noGrp="1"/>
          </p:cNvSpPr>
          <p:nvPr>
            <p:ph type="ctrTitle"/>
          </p:nvPr>
        </p:nvSpPr>
        <p:spPr>
          <a:xfrm>
            <a:off x="540000" y="4152934"/>
            <a:ext cx="5217863" cy="2345065"/>
          </a:xfrm>
        </p:spPr>
        <p:txBody>
          <a:bodyPr/>
          <a:lstStyle/>
          <a:p>
            <a:r>
              <a:rPr lang="en-US" dirty="0">
                <a:latin typeface="Arial" panose="020B0604020202020204" pitchFamily="34" charset="0"/>
                <a:cs typeface="Arial" panose="020B0604020202020204" pitchFamily="34" charset="0"/>
              </a:rPr>
              <a:t>Sharing learning intentions and success criteria</a:t>
            </a:r>
            <a:endParaRPr lang="en-AU" dirty="0">
              <a:latin typeface="Arial" panose="020B0604020202020204" pitchFamily="34" charset="0"/>
              <a:cs typeface="Arial" panose="020B0604020202020204" pitchFamily="34" charset="0"/>
            </a:endParaRPr>
          </a:p>
        </p:txBody>
      </p:sp>
      <p:pic>
        <p:nvPicPr>
          <p:cNvPr id="11" name="Picture Placeholder 10">
            <a:extLst>
              <a:ext uri="{FF2B5EF4-FFF2-40B4-BE49-F238E27FC236}">
                <a16:creationId xmlns:a16="http://schemas.microsoft.com/office/drawing/2014/main" id="{13020AE5-56BA-EAD7-75CA-9D5884A859E2}"/>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84807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233390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1800" b="1" dirty="0">
                <a:solidFill>
                  <a:schemeClr val="accent1"/>
                </a:solidFill>
                <a:latin typeface="+mj-lt"/>
                <a:cs typeface="Arial"/>
              </a:rPr>
              <a:t>We are learning to:</a:t>
            </a:r>
            <a:endParaRPr lang="en-AU" sz="1800" b="1" dirty="0">
              <a:solidFill>
                <a:schemeClr val="accent1"/>
              </a:solidFill>
              <a:latin typeface="+mj-lt"/>
              <a:ea typeface="+mn-lt"/>
              <a:cs typeface="Arial"/>
            </a:endParaRPr>
          </a:p>
          <a:p>
            <a:pPr marL="285750" indent="-285750">
              <a:lnSpc>
                <a:spcPct val="150000"/>
              </a:lnSpc>
              <a:spcAft>
                <a:spcPts val="600"/>
              </a:spcAft>
              <a:buFont typeface="Arial" panose="020B0604020202020204" pitchFamily="34" charset="0"/>
              <a:buChar char="•"/>
            </a:pPr>
            <a:r>
              <a:rPr lang="en-US" sz="1800" dirty="0">
                <a:cs typeface="Arial"/>
              </a:rPr>
              <a:t>understand how authority over meaning is distributed in an interactive multimodal digital text</a:t>
            </a:r>
          </a:p>
          <a:p>
            <a:pPr marL="285750" indent="-285750">
              <a:lnSpc>
                <a:spcPct val="150000"/>
              </a:lnSpc>
              <a:spcAft>
                <a:spcPts val="600"/>
              </a:spcAft>
              <a:buFont typeface="Arial" panose="020B0604020202020204" pitchFamily="34" charset="0"/>
              <a:buChar char="•"/>
            </a:pPr>
            <a:r>
              <a:rPr lang="en-US" sz="1800" dirty="0">
                <a:cs typeface="Arial"/>
              </a:rPr>
              <a:t>understand how authority is negotiated by responders of interactive multimodal texts.</a:t>
            </a:r>
            <a:endParaRPr lang="en-AU" sz="1800" dirty="0">
              <a:cs typeface="Arial"/>
            </a:endParaRPr>
          </a:p>
          <a:p>
            <a:pPr>
              <a:lnSpc>
                <a:spcPct val="150000"/>
              </a:lnSpc>
              <a:spcAft>
                <a:spcPts val="600"/>
              </a:spcAft>
            </a:pPr>
            <a:r>
              <a:rPr lang="en-AU" sz="1800" b="1" dirty="0">
                <a:solidFill>
                  <a:schemeClr val="accent1"/>
                </a:solidFill>
                <a:latin typeface="+mj-lt"/>
                <a:cs typeface="Arial"/>
              </a:rPr>
              <a:t>We can:</a:t>
            </a:r>
            <a:endParaRPr lang="en-US" sz="1800" dirty="0">
              <a:solidFill>
                <a:schemeClr val="accent1"/>
              </a:solidFill>
              <a:latin typeface="+mj-lt"/>
              <a:cs typeface="Arial"/>
            </a:endParaRPr>
          </a:p>
          <a:p>
            <a:pPr marL="342900" indent="-342900">
              <a:lnSpc>
                <a:spcPct val="150000"/>
              </a:lnSpc>
              <a:spcAft>
                <a:spcPts val="600"/>
              </a:spcAft>
              <a:buFont typeface="Arial"/>
              <a:buChar char="•"/>
            </a:pPr>
            <a:r>
              <a:rPr lang="en-AU" sz="1800" dirty="0">
                <a:ea typeface="+mn-lt"/>
                <a:cs typeface="+mn-lt"/>
              </a:rPr>
              <a:t>[classroom teacher to insert co-constructed success criteria].</a:t>
            </a:r>
            <a:endParaRPr lang="en-US" sz="1800" dirty="0">
              <a:ea typeface="+mn-lt"/>
              <a:cs typeface="+mn-lt"/>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64896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DC052-A08E-3F34-3233-14DC3000BA33}"/>
              </a:ext>
            </a:extLst>
          </p:cNvPr>
          <p:cNvSpPr>
            <a:spLocks noGrp="1"/>
          </p:cNvSpPr>
          <p:nvPr>
            <p:ph type="ctrTitle"/>
          </p:nvPr>
        </p:nvSpPr>
        <p:spPr>
          <a:xfrm>
            <a:off x="540000" y="4067881"/>
            <a:ext cx="9866743" cy="1745090"/>
          </a:xfrm>
        </p:spPr>
        <p:txBody>
          <a:bodyPr/>
          <a:lstStyle/>
          <a:p>
            <a:r>
              <a:rPr lang="en-US" dirty="0"/>
              <a:t>Considering authority over meaning in a text</a:t>
            </a:r>
            <a:endParaRPr lang="en-AU" dirty="0"/>
          </a:p>
        </p:txBody>
      </p:sp>
    </p:spTree>
    <p:extLst>
      <p:ext uri="{BB962C8B-B14F-4D97-AF65-F5344CB8AC3E}">
        <p14:creationId xmlns:p14="http://schemas.microsoft.com/office/powerpoint/2010/main" val="144987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099739-8E2A-AA5F-E25A-D304ACC49CD6}"/>
              </a:ext>
            </a:extLst>
          </p:cNvPr>
          <p:cNvSpPr>
            <a:spLocks noGrp="1"/>
          </p:cNvSpPr>
          <p:nvPr>
            <p:ph type="title"/>
          </p:nvPr>
        </p:nvSpPr>
        <p:spPr/>
        <p:txBody>
          <a:bodyPr/>
          <a:lstStyle/>
          <a:p>
            <a:r>
              <a:rPr lang="en-US" dirty="0"/>
              <a:t>Think Pair Share</a:t>
            </a:r>
            <a:endParaRPr lang="en-AU" dirty="0"/>
          </a:p>
        </p:txBody>
      </p:sp>
      <p:sp>
        <p:nvSpPr>
          <p:cNvPr id="4" name="Text Placeholder 3">
            <a:extLst>
              <a:ext uri="{FF2B5EF4-FFF2-40B4-BE49-F238E27FC236}">
                <a16:creationId xmlns:a16="http://schemas.microsoft.com/office/drawing/2014/main" id="{2D16AF6D-BEDA-38D6-DC79-84EAEFEDF742}"/>
              </a:ext>
            </a:extLst>
          </p:cNvPr>
          <p:cNvSpPr>
            <a:spLocks noGrp="1"/>
          </p:cNvSpPr>
          <p:nvPr>
            <p:ph type="body" sz="quarter" idx="18"/>
          </p:nvPr>
        </p:nvSpPr>
        <p:spPr/>
        <p:txBody>
          <a:bodyPr/>
          <a:lstStyle/>
          <a:p>
            <a:r>
              <a:rPr lang="en-US" i="1" dirty="0" err="1"/>
              <a:t>K’gari</a:t>
            </a:r>
            <a:r>
              <a:rPr lang="en-US" i="1" dirty="0"/>
              <a:t>: </a:t>
            </a:r>
            <a:r>
              <a:rPr lang="en-AU" i="1" dirty="0"/>
              <a:t>the real story of a true fake</a:t>
            </a:r>
          </a:p>
        </p:txBody>
      </p:sp>
      <p:sp>
        <p:nvSpPr>
          <p:cNvPr id="5" name="Text Placeholder 4">
            <a:extLst>
              <a:ext uri="{FF2B5EF4-FFF2-40B4-BE49-F238E27FC236}">
                <a16:creationId xmlns:a16="http://schemas.microsoft.com/office/drawing/2014/main" id="{C403EAF9-DE27-6C45-9EE4-A092CE1214C3}"/>
              </a:ext>
            </a:extLst>
          </p:cNvPr>
          <p:cNvSpPr>
            <a:spLocks noGrp="1"/>
          </p:cNvSpPr>
          <p:nvPr>
            <p:ph type="body" sz="quarter" idx="17"/>
          </p:nvPr>
        </p:nvSpPr>
        <p:spPr>
          <a:xfrm>
            <a:off x="360000" y="1567086"/>
            <a:ext cx="11102657" cy="4807835"/>
          </a:xfrm>
        </p:spPr>
        <p:txBody>
          <a:bodyPr/>
          <a:lstStyle/>
          <a:p>
            <a:pPr marL="457200" indent="-457200">
              <a:spcAft>
                <a:spcPts val="600"/>
              </a:spcAft>
              <a:buFont typeface="+mj-lt"/>
              <a:buAutoNum type="arabicPeriod"/>
            </a:pPr>
            <a:r>
              <a:rPr lang="en-US" sz="1800" dirty="0"/>
              <a:t>Complete the following questions in your English workbooks. </a:t>
            </a:r>
          </a:p>
          <a:p>
            <a:pPr marL="817200" lvl="4" indent="-457200">
              <a:buFont typeface="+mj-lt"/>
              <a:buAutoNum type="alphaLcPeriod"/>
            </a:pPr>
            <a:r>
              <a:rPr lang="en-US" dirty="0"/>
              <a:t>What do you believe is the author’s intent (or purpose) for creating </a:t>
            </a:r>
            <a:r>
              <a:rPr lang="en-US" i="1" dirty="0" err="1"/>
              <a:t>K’gari</a:t>
            </a:r>
            <a:r>
              <a:rPr lang="en-US" i="1" dirty="0"/>
              <a:t>: </a:t>
            </a:r>
            <a:r>
              <a:rPr lang="en-AU" sz="1800" i="1" dirty="0">
                <a:effectLst/>
                <a:latin typeface="Aptos" panose="020B0004020202020204" pitchFamily="34" charset="0"/>
                <a:ea typeface="Aptos" panose="020B0004020202020204" pitchFamily="34" charset="0"/>
                <a:cs typeface="Times New Roman" panose="02020603050405020304" pitchFamily="18" charset="0"/>
              </a:rPr>
              <a:t>the real story of a true fake</a:t>
            </a:r>
            <a:r>
              <a:rPr lang="en-US" dirty="0"/>
              <a:t>? Justify your reason(s).</a:t>
            </a:r>
          </a:p>
          <a:p>
            <a:pPr marL="817200" lvl="4" indent="-457200">
              <a:buFont typeface="+mj-lt"/>
              <a:buAutoNum type="alphaLcPeriod"/>
            </a:pPr>
            <a:r>
              <a:rPr lang="en-US" dirty="0"/>
              <a:t>Whose point of view has greater authority, Fiona Foley’s or Eliza Fraser’s? Support your answer with 3 examples from the text.</a:t>
            </a:r>
          </a:p>
          <a:p>
            <a:pPr marL="817200" lvl="4" indent="-457200">
              <a:buFont typeface="+mj-lt"/>
              <a:buAutoNum type="alphaLcPeriod"/>
            </a:pPr>
            <a:r>
              <a:rPr lang="en-US" dirty="0"/>
              <a:t>Who holds the greatest authority over this text? The composer (</a:t>
            </a:r>
            <a:r>
              <a:rPr lang="en-US" dirty="0" err="1"/>
              <a:t>Etingof</a:t>
            </a:r>
            <a:r>
              <a:rPr lang="en-US" dirty="0"/>
              <a:t>), the narrator (Fiona Foley), the point of view of Eliza Fraser, or you as the responder?</a:t>
            </a:r>
          </a:p>
          <a:p>
            <a:pPr marL="817200" lvl="4" indent="-457200">
              <a:buFont typeface="+mj-lt"/>
              <a:buAutoNum type="alphaLcPeriod"/>
            </a:pPr>
            <a:r>
              <a:rPr lang="en-US" dirty="0"/>
              <a:t>How does the representation of the 2 points of view position the reader to adopt the perspective of the composer?</a:t>
            </a:r>
          </a:p>
          <a:p>
            <a:pPr marL="457200" indent="-457200">
              <a:spcAft>
                <a:spcPts val="600"/>
              </a:spcAft>
              <a:buFont typeface="+mj-lt"/>
              <a:buAutoNum type="arabicPeriod"/>
            </a:pPr>
            <a:r>
              <a:rPr lang="en-US" sz="1800" dirty="0"/>
              <a:t>Pair and share your ideas with a peer.</a:t>
            </a:r>
          </a:p>
        </p:txBody>
      </p:sp>
      <p:sp>
        <p:nvSpPr>
          <p:cNvPr id="2" name="Slide Number Placeholder 1">
            <a:extLst>
              <a:ext uri="{FF2B5EF4-FFF2-40B4-BE49-F238E27FC236}">
                <a16:creationId xmlns:a16="http://schemas.microsoft.com/office/drawing/2014/main" id="{75586414-11FD-EFDB-17B2-24B9E89AAC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109458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15157B-B8E7-EE07-FDCE-13F3A8B3AE2B}"/>
              </a:ext>
            </a:extLst>
          </p:cNvPr>
          <p:cNvSpPr>
            <a:spLocks noGrp="1"/>
          </p:cNvSpPr>
          <p:nvPr>
            <p:ph type="title"/>
          </p:nvPr>
        </p:nvSpPr>
        <p:spPr/>
        <p:txBody>
          <a:bodyPr/>
          <a:lstStyle/>
          <a:p>
            <a:r>
              <a:rPr lang="en-US" dirty="0"/>
              <a:t>Checking for understanding</a:t>
            </a:r>
            <a:endParaRPr lang="en-AU" dirty="0"/>
          </a:p>
        </p:txBody>
      </p:sp>
      <p:sp>
        <p:nvSpPr>
          <p:cNvPr id="4" name="Text Placeholder 3">
            <a:extLst>
              <a:ext uri="{FF2B5EF4-FFF2-40B4-BE49-F238E27FC236}">
                <a16:creationId xmlns:a16="http://schemas.microsoft.com/office/drawing/2014/main" id="{C7CFEBC4-1A91-7575-9810-1063BA94023C}"/>
              </a:ext>
            </a:extLst>
          </p:cNvPr>
          <p:cNvSpPr>
            <a:spLocks noGrp="1"/>
          </p:cNvSpPr>
          <p:nvPr>
            <p:ph type="body" sz="quarter" idx="18"/>
          </p:nvPr>
        </p:nvSpPr>
        <p:spPr/>
        <p:txBody>
          <a:bodyPr/>
          <a:lstStyle/>
          <a:p>
            <a:r>
              <a:rPr lang="en-US" dirty="0"/>
              <a:t>Quick write</a:t>
            </a:r>
            <a:endParaRPr lang="en-AU" dirty="0"/>
          </a:p>
        </p:txBody>
      </p:sp>
      <p:sp>
        <p:nvSpPr>
          <p:cNvPr id="5" name="Text Placeholder 4">
            <a:extLst>
              <a:ext uri="{FF2B5EF4-FFF2-40B4-BE49-F238E27FC236}">
                <a16:creationId xmlns:a16="http://schemas.microsoft.com/office/drawing/2014/main" id="{AC145661-6DCA-F389-1837-B4279670EC28}"/>
              </a:ext>
            </a:extLst>
          </p:cNvPr>
          <p:cNvSpPr>
            <a:spLocks noGrp="1"/>
          </p:cNvSpPr>
          <p:nvPr>
            <p:ph type="body" sz="quarter" idx="17"/>
          </p:nvPr>
        </p:nvSpPr>
        <p:spPr/>
        <p:txBody>
          <a:bodyPr/>
          <a:lstStyle/>
          <a:p>
            <a:pPr>
              <a:spcAft>
                <a:spcPts val="600"/>
              </a:spcAft>
            </a:pPr>
            <a:r>
              <a:rPr lang="en-US" sz="1800" dirty="0"/>
              <a:t>In your English workbook, complete a Quick write in response to the following question: </a:t>
            </a:r>
          </a:p>
          <a:p>
            <a:pPr>
              <a:spcAft>
                <a:spcPts val="600"/>
              </a:spcAft>
            </a:pPr>
            <a:r>
              <a:rPr lang="en-US" sz="1800" b="1" dirty="0"/>
              <a:t>How do the differing points of view of Fiona Foley and Eliza Fraser, communicated in </a:t>
            </a:r>
            <a:r>
              <a:rPr lang="en-US" sz="1800" b="1" i="1" dirty="0" err="1"/>
              <a:t>K’gari</a:t>
            </a:r>
            <a:r>
              <a:rPr lang="en-US" sz="1800" b="1" i="1" dirty="0"/>
              <a:t>: </a:t>
            </a:r>
            <a:r>
              <a:rPr lang="en-AU" sz="1800" b="1" i="1" dirty="0"/>
              <a:t>the real story of a true fake</a:t>
            </a:r>
            <a:r>
              <a:rPr lang="en-US" sz="1800" b="1" dirty="0"/>
              <a:t>, contribute to the text’s sense of authority?</a:t>
            </a:r>
          </a:p>
        </p:txBody>
      </p:sp>
      <p:sp>
        <p:nvSpPr>
          <p:cNvPr id="2" name="Slide Number Placeholder 1">
            <a:extLst>
              <a:ext uri="{FF2B5EF4-FFF2-40B4-BE49-F238E27FC236}">
                <a16:creationId xmlns:a16="http://schemas.microsoft.com/office/drawing/2014/main" id="{95B421FB-7DB6-F2E2-0998-33AB45259E4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414583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5A20B-B0EE-C400-7D63-CC777A96131C}"/>
              </a:ext>
            </a:extLst>
          </p:cNvPr>
          <p:cNvSpPr>
            <a:spLocks noGrp="1"/>
          </p:cNvSpPr>
          <p:nvPr>
            <p:ph type="ctrTitle"/>
          </p:nvPr>
        </p:nvSpPr>
        <p:spPr>
          <a:xfrm>
            <a:off x="540000" y="4067881"/>
            <a:ext cx="8495143" cy="1690662"/>
          </a:xfrm>
        </p:spPr>
        <p:txBody>
          <a:bodyPr/>
          <a:lstStyle/>
          <a:p>
            <a:r>
              <a:rPr lang="en-US" dirty="0"/>
              <a:t>Expressing personal opinions about a text</a:t>
            </a:r>
            <a:endParaRPr lang="en-AU" dirty="0"/>
          </a:p>
        </p:txBody>
      </p:sp>
    </p:spTree>
    <p:extLst>
      <p:ext uri="{BB962C8B-B14F-4D97-AF65-F5344CB8AC3E}">
        <p14:creationId xmlns:p14="http://schemas.microsoft.com/office/powerpoint/2010/main" val="123707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2D3EF-C3BF-027B-3220-1346B2708E57}"/>
              </a:ext>
            </a:extLst>
          </p:cNvPr>
          <p:cNvSpPr>
            <a:spLocks noGrp="1"/>
          </p:cNvSpPr>
          <p:nvPr>
            <p:ph type="title"/>
          </p:nvPr>
        </p:nvSpPr>
        <p:spPr/>
        <p:txBody>
          <a:bodyPr/>
          <a:lstStyle/>
          <a:p>
            <a:r>
              <a:rPr lang="en-US" dirty="0"/>
              <a:t>Take a Stand</a:t>
            </a:r>
            <a:endParaRPr lang="en-AU" dirty="0"/>
          </a:p>
        </p:txBody>
      </p:sp>
      <p:sp>
        <p:nvSpPr>
          <p:cNvPr id="4" name="Text Placeholder 3">
            <a:extLst>
              <a:ext uri="{FF2B5EF4-FFF2-40B4-BE49-F238E27FC236}">
                <a16:creationId xmlns:a16="http://schemas.microsoft.com/office/drawing/2014/main" id="{B462E976-D0DB-1644-A5B3-28869F223657}"/>
              </a:ext>
            </a:extLst>
          </p:cNvPr>
          <p:cNvSpPr>
            <a:spLocks noGrp="1"/>
          </p:cNvSpPr>
          <p:nvPr>
            <p:ph type="body" sz="quarter" idx="18"/>
          </p:nvPr>
        </p:nvSpPr>
        <p:spPr/>
        <p:txBody>
          <a:bodyPr/>
          <a:lstStyle/>
          <a:p>
            <a:r>
              <a:rPr lang="en-AU" i="1" dirty="0" err="1"/>
              <a:t>K’gari</a:t>
            </a:r>
            <a:r>
              <a:rPr lang="en-AU" i="1" dirty="0"/>
              <a:t>: the real story of a true fake</a:t>
            </a:r>
          </a:p>
        </p:txBody>
      </p:sp>
      <p:sp>
        <p:nvSpPr>
          <p:cNvPr id="5" name="Text Placeholder 4">
            <a:extLst>
              <a:ext uri="{FF2B5EF4-FFF2-40B4-BE49-F238E27FC236}">
                <a16:creationId xmlns:a16="http://schemas.microsoft.com/office/drawing/2014/main" id="{67EC6490-50F2-7CEB-A897-D2E52F64B9A1}"/>
              </a:ext>
            </a:extLst>
          </p:cNvPr>
          <p:cNvSpPr>
            <a:spLocks noGrp="1"/>
          </p:cNvSpPr>
          <p:nvPr>
            <p:ph type="body" sz="quarter" idx="17"/>
          </p:nvPr>
        </p:nvSpPr>
        <p:spPr>
          <a:xfrm>
            <a:off x="360000" y="1567086"/>
            <a:ext cx="11363914" cy="4807835"/>
          </a:xfrm>
        </p:spPr>
        <p:txBody>
          <a:bodyPr/>
          <a:lstStyle/>
          <a:p>
            <a:pPr marL="457200" indent="-457200">
              <a:spcAft>
                <a:spcPts val="600"/>
              </a:spcAft>
              <a:buFont typeface="+mj-lt"/>
              <a:buAutoNum type="arabicPeriod"/>
            </a:pPr>
            <a:r>
              <a:rPr lang="en-US" sz="1800" dirty="0"/>
              <a:t>Consider each of the following statements:</a:t>
            </a:r>
          </a:p>
          <a:p>
            <a:pPr marL="702900" lvl="4" indent="-342900">
              <a:buFont typeface="+mj-lt"/>
              <a:buAutoNum type="alphaLcPeriod"/>
            </a:pPr>
            <a:r>
              <a:rPr lang="en-US" dirty="0"/>
              <a:t>When engaging with interactive multimodal texts, responders feel greater authority over the narrative than composers.</a:t>
            </a:r>
          </a:p>
          <a:p>
            <a:pPr marL="702900" lvl="4" indent="-342900">
              <a:buFont typeface="+mj-lt"/>
              <a:buAutoNum type="alphaLcPeriod"/>
            </a:pPr>
            <a:r>
              <a:rPr lang="en-US" dirty="0"/>
              <a:t>In the creation of an interactive multimodal text, authors forfeit authority over meaning.</a:t>
            </a:r>
          </a:p>
          <a:p>
            <a:pPr marL="702900" lvl="4" indent="-342900">
              <a:buFont typeface="+mj-lt"/>
              <a:buAutoNum type="alphaLcPeriod"/>
            </a:pPr>
            <a:r>
              <a:rPr lang="en-US" dirty="0"/>
              <a:t>The greatest power of an interactive multimodal text is the varied interpretations responders can create.</a:t>
            </a:r>
          </a:p>
          <a:p>
            <a:pPr marL="457200" indent="-457200">
              <a:spcAft>
                <a:spcPts val="600"/>
              </a:spcAft>
              <a:buFont typeface="+mj-lt"/>
              <a:buAutoNum type="arabicPeriod"/>
            </a:pPr>
            <a:r>
              <a:rPr lang="en-AU" sz="1800" dirty="0"/>
              <a:t>Do you agree or disagree? To what extent? Write your view on each statement in your English workbook.</a:t>
            </a:r>
          </a:p>
        </p:txBody>
      </p:sp>
      <p:sp>
        <p:nvSpPr>
          <p:cNvPr id="2" name="Slide Number Placeholder 1">
            <a:extLst>
              <a:ext uri="{FF2B5EF4-FFF2-40B4-BE49-F238E27FC236}">
                <a16:creationId xmlns:a16="http://schemas.microsoft.com/office/drawing/2014/main" id="{CDE3A0F0-0CD9-D8D9-622C-05269E1425B0}"/>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18169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v0.2.3" id="{0F40AB53-D9C5-4E6C-B2E6-E49E62615CBC}" vid="{B36CCD50-E1DB-4F11-BA46-B71A0CCBE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2549</Words>
  <Application>Microsoft Office PowerPoint</Application>
  <PresentationFormat>Widescreen</PresentationFormat>
  <Paragraphs>150</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Times New Roman</vt:lpstr>
      <vt:lpstr>Arial</vt:lpstr>
      <vt:lpstr>montserrat</vt:lpstr>
      <vt:lpstr>Public Sans</vt:lpstr>
      <vt:lpstr>Calibri</vt:lpstr>
      <vt:lpstr>NSWG Corporate</vt:lpstr>
      <vt:lpstr>Instructions for use</vt:lpstr>
      <vt:lpstr>Year 10, Term 4 – Digital stories</vt:lpstr>
      <vt:lpstr>Sharing learning intentions and success criteria</vt:lpstr>
      <vt:lpstr>Learning intentions and success criteria</vt:lpstr>
      <vt:lpstr>Considering authority over meaning in a text</vt:lpstr>
      <vt:lpstr>Think Pair Share</vt:lpstr>
      <vt:lpstr>Checking for understanding</vt:lpstr>
      <vt:lpstr>Expressing personal opinions about a text</vt:lpstr>
      <vt:lpstr>Take a Stand</vt:lpstr>
      <vt:lpstr>Stand back</vt:lpstr>
      <vt:lpstr>Look again</vt:lpstr>
      <vt:lpstr>Look beyond</vt:lpstr>
      <vt:lpstr>Communicating understanding of authority over meaning</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authority in the core text – Phase 4</dc:title>
  <dc:creator>NSW Department of Education</dc:creator>
  <dcterms:created xsi:type="dcterms:W3CDTF">2024-11-21T03:00:49Z</dcterms:created>
  <dcterms:modified xsi:type="dcterms:W3CDTF">2024-11-21T03:01:08Z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2024-11-21T03:01:08Z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33a3d8b2-9550-4c0a-8db1-ae558abaa138</vt:lpwstr>
  </property>
  <property fmtid="{D5CDD505-2E9C-101B-9397-08002B2CF9AE}" pid="8" name="MSIP_Label_b603dfd7-d93a-4381-a340-2995d8282205_ContentBits">
    <vt:lpwstr>0</vt:lpwstr>
  </property>
</Properties>
</file>