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60" r:id="rId1"/>
  </p:sldMasterIdLst>
  <p:notesMasterIdLst>
    <p:notesMasterId r:id="rId27"/>
  </p:notesMasterIdLst>
  <p:handoutMasterIdLst>
    <p:handoutMasterId r:id="rId28"/>
  </p:handoutMasterIdLst>
  <p:sldIdLst>
    <p:sldId id="26381" r:id="rId2"/>
    <p:sldId id="26393" r:id="rId3"/>
    <p:sldId id="26394" r:id="rId4"/>
    <p:sldId id="26383" r:id="rId5"/>
    <p:sldId id="26410" r:id="rId6"/>
    <p:sldId id="26448" r:id="rId7"/>
    <p:sldId id="26449" r:id="rId8"/>
    <p:sldId id="26411" r:id="rId9"/>
    <p:sldId id="26412" r:id="rId10"/>
    <p:sldId id="26413" r:id="rId11"/>
    <p:sldId id="26414" r:id="rId12"/>
    <p:sldId id="26415" r:id="rId13"/>
    <p:sldId id="26416" r:id="rId14"/>
    <p:sldId id="26417" r:id="rId15"/>
    <p:sldId id="26418" r:id="rId16"/>
    <p:sldId id="26419" r:id="rId17"/>
    <p:sldId id="26420" r:id="rId18"/>
    <p:sldId id="26421" r:id="rId19"/>
    <p:sldId id="26422" r:id="rId20"/>
    <p:sldId id="26423" r:id="rId21"/>
    <p:sldId id="26424" r:id="rId22"/>
    <p:sldId id="26425" r:id="rId23"/>
    <p:sldId id="26450" r:id="rId24"/>
    <p:sldId id="360" r:id="rId25"/>
    <p:sldId id="402" r:id="rId26"/>
  </p:sldIdLst>
  <p:sldSz cx="12192000" cy="6858000"/>
  <p:notesSz cx="6858000" cy="9144000"/>
  <p:embeddedFontLst>
    <p:embeddedFont>
      <p:font typeface="Public Sans" pitchFamily="2" charset="0"/>
      <p:regular r:id="rId29"/>
      <p:bold r:id="rId30"/>
      <p:italic r:id="rId31"/>
      <p:boldItalic r:id="rId32"/>
    </p:embeddedFont>
  </p:embeddedFontLst>
  <p:defaultTex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63"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9E900F56-96F0-A2C5-2EC5-4A5CA6B1A37B}" name="Nadine Cannings" initials="NC" userId="S::Nadine.Cannings@det.nsw.edu.au::edc68fe4-7015-48b6-a6c0-a33df6c27bb6" providerId="AD"/>
  <p188:author id="{55A6C75A-7153-A7FA-AB60-4EB992A208B8}" name="Kyra Rose" initials="KR" userId="S::Kyra.Rose@det.nsw.edu.au::e07a1653-7d96-4136-a464-a8f8d6b7e062" providerId="AD"/>
  <p188:author id="{FAA49185-EE96-76D8-B997-27D35C680BEE}" name="Maureen O'Keefe" initials="MO" userId="S::Maureen.OKeefe5@det.nsw.edu.au::468623b9-9c4e-4b2f-9db4-30ddd450a21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E2EF"/>
    <a:srgbClr val="FBDBE7"/>
    <a:srgbClr val="64BB47"/>
    <a:srgbClr val="CEBFFF"/>
    <a:srgbClr val="146CFD"/>
    <a:srgbClr val="EDF9E0"/>
    <a:srgbClr val="B51458"/>
    <a:srgbClr val="00ACC2"/>
    <a:srgbClr val="E5F7F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A111915-BE36-4E01-A7E5-04B1672EAD3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7"/>
    <p:restoredTop sz="86072" autoAdjust="0"/>
  </p:normalViewPr>
  <p:slideViewPr>
    <p:cSldViewPr snapToGrid="0">
      <p:cViewPr varScale="1">
        <p:scale>
          <a:sx n="92" d="100"/>
          <a:sy n="92" d="100"/>
        </p:scale>
        <p:origin x="1278" y="78"/>
      </p:cViewPr>
      <p:guideLst>
        <p:guide orient="horz" pos="2160"/>
        <p:guide pos="3863"/>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4.fntdata"/><Relationship Id="rId37"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3.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font" Target="fonts/font2.fntdata"/><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3F5A19-4E20-4EDB-9EC8-DF02AC748E7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latin typeface="Public Sans" pitchFamily="2" charset="0"/>
            </a:endParaRPr>
          </a:p>
        </p:txBody>
      </p:sp>
      <p:sp>
        <p:nvSpPr>
          <p:cNvPr id="3" name="Date Placeholder 2">
            <a:extLst>
              <a:ext uri="{FF2B5EF4-FFF2-40B4-BE49-F238E27FC236}">
                <a16:creationId xmlns:a16="http://schemas.microsoft.com/office/drawing/2014/main" id="{6F2B4FC2-E151-470D-9291-01D2A5A6D34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0BF4B7B-ADA4-42BE-A113-1D67CA67812F}" type="datetimeFigureOut">
              <a:rPr lang="en-AU" smtClean="0">
                <a:latin typeface="Public Sans" pitchFamily="2" charset="0"/>
              </a:rPr>
              <a:t>21/11/2024</a:t>
            </a:fld>
            <a:endParaRPr lang="en-AU">
              <a:latin typeface="Public Sans" pitchFamily="2" charset="0"/>
            </a:endParaRPr>
          </a:p>
        </p:txBody>
      </p:sp>
      <p:sp>
        <p:nvSpPr>
          <p:cNvPr id="4" name="Footer Placeholder 3">
            <a:extLst>
              <a:ext uri="{FF2B5EF4-FFF2-40B4-BE49-F238E27FC236}">
                <a16:creationId xmlns:a16="http://schemas.microsoft.com/office/drawing/2014/main" id="{2F07DE46-ED0B-49F3-8199-C129451A46B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latin typeface="Public Sans" pitchFamily="2" charset="0"/>
            </a:endParaRPr>
          </a:p>
        </p:txBody>
      </p:sp>
      <p:sp>
        <p:nvSpPr>
          <p:cNvPr id="5" name="Slide Number Placeholder 4">
            <a:extLst>
              <a:ext uri="{FF2B5EF4-FFF2-40B4-BE49-F238E27FC236}">
                <a16:creationId xmlns:a16="http://schemas.microsoft.com/office/drawing/2014/main" id="{56DA6684-5527-4DB9-88B5-C4F66FB5F78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AF8501-5769-46EC-B8B9-363B75FA9999}" type="slidenum">
              <a:rPr lang="en-AU" smtClean="0">
                <a:latin typeface="Public Sans" pitchFamily="2" charset="0"/>
              </a:rPr>
              <a:t>‹#›</a:t>
            </a:fld>
            <a:endParaRPr lang="en-AU">
              <a:latin typeface="Public Sans" pitchFamily="2" charset="0"/>
            </a:endParaRPr>
          </a:p>
        </p:txBody>
      </p:sp>
    </p:spTree>
    <p:extLst>
      <p:ext uri="{BB962C8B-B14F-4D97-AF65-F5344CB8AC3E}">
        <p14:creationId xmlns:p14="http://schemas.microsoft.com/office/powerpoint/2010/main" val="41447938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Public Sans" pitchFamily="2" charset="0"/>
              </a:defRPr>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Public Sans" pitchFamily="2" charset="0"/>
              </a:defRPr>
            </a:lvl1pPr>
          </a:lstStyle>
          <a:p>
            <a:fld id="{EC6F825C-382E-4C1A-82AB-BCE4AFD21ABE}" type="datetimeFigureOut">
              <a:rPr lang="en-AU" smtClean="0"/>
              <a:pPr/>
              <a:t>21/11/2024</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Public Sans" pitchFamily="2" charset="0"/>
              </a:defRPr>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Public Sans" pitchFamily="2" charset="0"/>
              </a:defRPr>
            </a:lvl1pPr>
          </a:lstStyle>
          <a:p>
            <a:fld id="{B07158C4-A119-4B78-9DE8-A50001BC31DC}" type="slidenum">
              <a:rPr lang="en-AU" smtClean="0"/>
              <a:pPr/>
              <a:t>‹#›</a:t>
            </a:fld>
            <a:endParaRPr lang="en-AU"/>
          </a:p>
        </p:txBody>
      </p:sp>
    </p:spTree>
    <p:extLst>
      <p:ext uri="{BB962C8B-B14F-4D97-AF65-F5344CB8AC3E}">
        <p14:creationId xmlns:p14="http://schemas.microsoft.com/office/powerpoint/2010/main" val="3301092027"/>
      </p:ext>
    </p:extLst>
  </p:cSld>
  <p:clrMap bg1="lt1" tx1="dk1" bg2="lt2" tx2="dk2" accent1="accent1" accent2="accent2" accent3="accent3" accent4="accent4" accent5="accent5" accent6="accent6" hlink="hlink" folHlink="folHlink"/>
  <p:notesStyle>
    <a:lvl1pPr marL="0" algn="l" defTabSz="1219170" rtl="0" eaLnBrk="1" latinLnBrk="0" hangingPunct="1">
      <a:defRPr sz="1600" kern="1200">
        <a:solidFill>
          <a:schemeClr val="tx1"/>
        </a:solidFill>
        <a:latin typeface="Arial" panose="020B0604020202020204" pitchFamily="34" charset="0"/>
        <a:ea typeface="+mn-ea"/>
        <a:cs typeface="Arial" panose="020B0604020202020204" pitchFamily="34" charset="0"/>
      </a:defRPr>
    </a:lvl1pPr>
    <a:lvl2pPr marL="609585" algn="l" defTabSz="1219170" rtl="0" eaLnBrk="1" latinLnBrk="0" hangingPunct="1">
      <a:defRPr sz="1600" kern="1200">
        <a:solidFill>
          <a:schemeClr val="tx1"/>
        </a:solidFill>
        <a:latin typeface="Arial" panose="020B0604020202020204" pitchFamily="34" charset="0"/>
        <a:ea typeface="+mn-ea"/>
        <a:cs typeface="Arial" panose="020B0604020202020204" pitchFamily="34" charset="0"/>
      </a:defRPr>
    </a:lvl2pPr>
    <a:lvl3pPr marL="1219170" algn="l" defTabSz="1219170" rtl="0" eaLnBrk="1" latinLnBrk="0" hangingPunct="1">
      <a:defRPr sz="1600" kern="1200">
        <a:solidFill>
          <a:schemeClr val="tx1"/>
        </a:solidFill>
        <a:latin typeface="Arial" panose="020B0604020202020204" pitchFamily="34" charset="0"/>
        <a:ea typeface="+mn-ea"/>
        <a:cs typeface="Arial" panose="020B0604020202020204" pitchFamily="34" charset="0"/>
      </a:defRPr>
    </a:lvl3pPr>
    <a:lvl4pPr marL="1828754" algn="l" defTabSz="1219170" rtl="0" eaLnBrk="1" latinLnBrk="0" hangingPunct="1">
      <a:defRPr sz="1600" kern="1200">
        <a:solidFill>
          <a:schemeClr val="tx1"/>
        </a:solidFill>
        <a:latin typeface="Arial" panose="020B0604020202020204" pitchFamily="34" charset="0"/>
        <a:ea typeface="+mn-ea"/>
        <a:cs typeface="Arial" panose="020B0604020202020204" pitchFamily="34" charset="0"/>
      </a:defRPr>
    </a:lvl4pPr>
    <a:lvl5pPr marL="2438339" algn="l" defTabSz="1219170" rtl="0" eaLnBrk="1" latinLnBrk="0" hangingPunct="1">
      <a:defRPr sz="1600" kern="1200">
        <a:solidFill>
          <a:schemeClr val="tx1"/>
        </a:solidFill>
        <a:latin typeface="Arial" panose="020B0604020202020204" pitchFamily="34" charset="0"/>
        <a:ea typeface="+mn-ea"/>
        <a:cs typeface="Arial" panose="020B0604020202020204" pitchFamily="34" charset="0"/>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aitsl.edu.au/docs/default-source/feedback/aitsl-learning-intentions-and-success-criteria-strategy.pdf?sfvrsn=382dec3c_2" TargetMode="External"/><Relationship Id="rId2" Type="http://schemas.openxmlformats.org/officeDocument/2006/relationships/slide" Target="../slides/slide4.xml"/><Relationship Id="rId1" Type="http://schemas.openxmlformats.org/officeDocument/2006/relationships/notesMaster" Target="../notesMasters/notesMaster1.xml"/><Relationship Id="rId5" Type="http://schemas.openxmlformats.org/officeDocument/2006/relationships/hyperlink" Target="https://education.nsw.gov.au/teaching-and-learning/curriculum/explicit-teaching/explicit-teaching-strategies/sharing-success-criteria" TargetMode="External"/><Relationship Id="rId4" Type="http://schemas.openxmlformats.org/officeDocument/2006/relationships/hyperlink" Target="https://education.nsw.gov.au/teaching-and-learning/curriculum/explicit-teaching/explicit-teaching-strategies/sharing-learning-intentions"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B07158C4-A119-4B78-9DE8-A50001BC31DC}" type="slidenum">
              <a:rPr lang="en-AU" smtClean="0"/>
              <a:pPr/>
              <a:t>1</a:t>
            </a:fld>
            <a:endParaRPr lang="en-AU"/>
          </a:p>
        </p:txBody>
      </p:sp>
    </p:spTree>
    <p:extLst>
      <p:ext uri="{BB962C8B-B14F-4D97-AF65-F5344CB8AC3E}">
        <p14:creationId xmlns:p14="http://schemas.microsoft.com/office/powerpoint/2010/main" val="19335899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800" b="1" kern="1200">
                <a:solidFill>
                  <a:srgbClr val="000000"/>
                </a:solidFill>
                <a:effectLst/>
                <a:latin typeface="Public Sans"/>
              </a:rPr>
              <a:t>Teacher note: </a:t>
            </a:r>
            <a:r>
              <a:rPr lang="en-AU" sz="1800" b="0" kern="1200">
                <a:solidFill>
                  <a:srgbClr val="000000"/>
                </a:solidFill>
                <a:effectLst/>
                <a:latin typeface="Public Sans"/>
              </a:rPr>
              <a:t>the content on this slide has been replicated in </a:t>
            </a:r>
            <a:r>
              <a:rPr lang="en-AU" sz="1800" b="1" kern="1200">
                <a:solidFill>
                  <a:srgbClr val="000000"/>
                </a:solidFill>
                <a:effectLst/>
                <a:latin typeface="Public Sans"/>
              </a:rPr>
              <a:t>Phase 5, activity 6</a:t>
            </a:r>
            <a:r>
              <a:rPr lang="en-AU" sz="1800" b="1">
                <a:solidFill>
                  <a:srgbClr val="000000"/>
                </a:solidFill>
                <a:latin typeface="Public Sans"/>
              </a:rPr>
              <a:t> </a:t>
            </a:r>
            <a:r>
              <a:rPr lang="en-AU" sz="1800" b="1" kern="1200">
                <a:solidFill>
                  <a:srgbClr val="000000"/>
                </a:solidFill>
                <a:effectLst/>
                <a:latin typeface="Public Sans"/>
              </a:rPr>
              <a:t>– What is reflective writing?</a:t>
            </a:r>
          </a:p>
          <a:p>
            <a:endParaRPr lang="en-AU" sz="1800" b="1" kern="1200">
              <a:solidFill>
                <a:srgbClr val="000000"/>
              </a:solidFill>
              <a:effectLst/>
              <a:latin typeface="Public Sans"/>
            </a:endParaRPr>
          </a:p>
          <a:p>
            <a:r>
              <a:rPr lang="en-AU">
                <a:latin typeface="Arial"/>
                <a:cs typeface="Arial"/>
              </a:rPr>
              <a:t>See this slide to model the distinctions between cognitive and affective reflection by annotating the differences in language and tone. Point out the analytical, decision-focused language in the 'Cognitive reflection' section, and contrast it with the emotive, evaluative language in the 'Affective reflection' section. </a:t>
            </a:r>
          </a:p>
          <a:p>
            <a:endParaRPr lang="en-AU">
              <a:effectLst/>
              <a:latin typeface="Public Sans"/>
            </a:endParaRPr>
          </a:p>
          <a:p>
            <a:r>
              <a:rPr lang="en-AU">
                <a:effectLst/>
                <a:latin typeface="Public Sans"/>
              </a:rPr>
              <a:t>If presenting this slide </a:t>
            </a:r>
            <a:r>
              <a:rPr lang="en-AU" b="1">
                <a:effectLst/>
                <a:latin typeface="Public Sans"/>
              </a:rPr>
              <a:t>full screen in slideshow </a:t>
            </a:r>
            <a:r>
              <a:rPr lang="en-AU">
                <a:effectLst/>
                <a:latin typeface="Public Sans"/>
              </a:rPr>
              <a:t>mode, click on the ‘Pen’ icon in the lower left corner of the screen. Then, you can use your mouse or touchscreen to draw, highlight, or write on the slides. When you're done annotating, you can clear the ink or save the annotations for future reference.</a:t>
            </a:r>
          </a:p>
          <a:p>
            <a:endParaRPr lang="en-AU"/>
          </a:p>
        </p:txBody>
      </p:sp>
      <p:sp>
        <p:nvSpPr>
          <p:cNvPr id="4" name="Slide Number Placeholder 3"/>
          <p:cNvSpPr>
            <a:spLocks noGrp="1"/>
          </p:cNvSpPr>
          <p:nvPr>
            <p:ph type="sldNum" sz="quarter" idx="5"/>
          </p:nvPr>
        </p:nvSpPr>
        <p:spPr/>
        <p:txBody>
          <a:bodyPr/>
          <a:lstStyle/>
          <a:p>
            <a:fld id="{B07158C4-A119-4B78-9DE8-A50001BC31DC}" type="slidenum">
              <a:rPr lang="en-AU" smtClean="0"/>
              <a:pPr/>
              <a:t>10</a:t>
            </a:fld>
            <a:endParaRPr lang="en-AU"/>
          </a:p>
        </p:txBody>
      </p:sp>
    </p:spTree>
    <p:extLst>
      <p:ext uri="{BB962C8B-B14F-4D97-AF65-F5344CB8AC3E}">
        <p14:creationId xmlns:p14="http://schemas.microsoft.com/office/powerpoint/2010/main" val="19775679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800" b="1" kern="1200" dirty="0">
                <a:solidFill>
                  <a:srgbClr val="000000"/>
                </a:solidFill>
                <a:effectLst/>
                <a:latin typeface="Public Sans"/>
              </a:rPr>
              <a:t>Teacher note: </a:t>
            </a:r>
            <a:r>
              <a:rPr lang="en-AU" sz="1800" b="0" kern="1200" dirty="0">
                <a:solidFill>
                  <a:srgbClr val="000000"/>
                </a:solidFill>
                <a:effectLst/>
                <a:latin typeface="Public Sans"/>
              </a:rPr>
              <a:t>t</a:t>
            </a:r>
            <a:r>
              <a:rPr lang="en-AU" dirty="0">
                <a:latin typeface="Arial"/>
                <a:cs typeface="Arial"/>
              </a:rPr>
              <a:t>his slide provides a structured reflection model to help students articulate their creative process, enhancing their metacognitive skills. Use it to explicitly guide students through composing their own reflective writing. </a:t>
            </a:r>
          </a:p>
          <a:p>
            <a:endParaRPr lang="en-AU" dirty="0"/>
          </a:p>
          <a:p>
            <a:r>
              <a:rPr lang="en-AU" dirty="0">
                <a:latin typeface="Arial"/>
                <a:cs typeface="Arial"/>
              </a:rPr>
              <a:t>Students could use each prompt question to deepen their understanding of their creative process – connecting the concept of choices and outcomes.  </a:t>
            </a:r>
          </a:p>
          <a:p>
            <a:endParaRPr lang="en-AU" dirty="0"/>
          </a:p>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11</a:t>
            </a:fld>
            <a:endParaRPr lang="en-AU"/>
          </a:p>
        </p:txBody>
      </p:sp>
    </p:spTree>
    <p:extLst>
      <p:ext uri="{BB962C8B-B14F-4D97-AF65-F5344CB8AC3E}">
        <p14:creationId xmlns:p14="http://schemas.microsoft.com/office/powerpoint/2010/main" val="8607477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b="1">
                <a:latin typeface="Arial"/>
                <a:cs typeface="Arial"/>
              </a:rPr>
              <a:t>Teacher note: </a:t>
            </a:r>
            <a:r>
              <a:rPr lang="en-US" b="0">
                <a:latin typeface="Arial"/>
                <a:cs typeface="Arial"/>
              </a:rPr>
              <a:t>the following section is designed to support explicit teaching of </a:t>
            </a:r>
            <a:r>
              <a:rPr lang="en-US">
                <a:latin typeface="Arial"/>
                <a:cs typeface="Arial"/>
              </a:rPr>
              <a:t>reflective</a:t>
            </a:r>
            <a:r>
              <a:rPr lang="en-US" b="0">
                <a:latin typeface="Arial"/>
                <a:cs typeface="Arial"/>
              </a:rPr>
              <a:t> writing in preparation for </a:t>
            </a:r>
            <a:r>
              <a:rPr lang="en-US" b="1">
                <a:latin typeface="Arial"/>
                <a:cs typeface="Arial"/>
              </a:rPr>
              <a:t>Core formative task 2 – reflection</a:t>
            </a:r>
            <a:r>
              <a:rPr lang="en-US" b="0">
                <a:latin typeface="Arial"/>
                <a:cs typeface="Arial"/>
              </a:rPr>
              <a:t> and Part B of the assessment task. This content supports with the teaching of </a:t>
            </a:r>
            <a:r>
              <a:rPr lang="en-US" b="1">
                <a:latin typeface="Arial"/>
                <a:cs typeface="Arial"/>
              </a:rPr>
              <a:t>Phase 5, sequence 5 – developing reflective writing skills. </a:t>
            </a:r>
            <a:endParaRPr lang="en-AU">
              <a:latin typeface="Arial"/>
              <a:cs typeface="Arial"/>
            </a:endParaRPr>
          </a:p>
        </p:txBody>
      </p:sp>
      <p:sp>
        <p:nvSpPr>
          <p:cNvPr id="4" name="Slide Number Placeholder 3"/>
          <p:cNvSpPr>
            <a:spLocks noGrp="1"/>
          </p:cNvSpPr>
          <p:nvPr>
            <p:ph type="sldNum" sz="quarter" idx="5"/>
          </p:nvPr>
        </p:nvSpPr>
        <p:spPr/>
        <p:txBody>
          <a:bodyPr/>
          <a:lstStyle/>
          <a:p>
            <a:fld id="{B07158C4-A119-4B78-9DE8-A50001BC31DC}" type="slidenum">
              <a:rPr lang="en-AU" smtClean="0"/>
              <a:pPr/>
              <a:t>12</a:t>
            </a:fld>
            <a:endParaRPr lang="en-AU"/>
          </a:p>
        </p:txBody>
      </p:sp>
    </p:spTree>
    <p:extLst>
      <p:ext uri="{BB962C8B-B14F-4D97-AF65-F5344CB8AC3E}">
        <p14:creationId xmlns:p14="http://schemas.microsoft.com/office/powerpoint/2010/main" val="34333240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AU" sz="1600" b="1" kern="1200">
                <a:solidFill>
                  <a:srgbClr val="000000"/>
                </a:solidFill>
                <a:effectLst/>
                <a:latin typeface="Public Sans"/>
              </a:rPr>
              <a:t>Teacher note: </a:t>
            </a:r>
            <a:r>
              <a:rPr lang="en-AU" sz="1600" b="0" kern="1200">
                <a:solidFill>
                  <a:srgbClr val="000000"/>
                </a:solidFill>
                <a:effectLst/>
                <a:latin typeface="Public Sans"/>
              </a:rPr>
              <a:t>the contents of this slide are replicated in </a:t>
            </a:r>
            <a:r>
              <a:rPr lang="en-AU" sz="1600" b="1" kern="1200">
                <a:solidFill>
                  <a:srgbClr val="000000"/>
                </a:solidFill>
                <a:effectLst/>
                <a:latin typeface="Public Sans"/>
              </a:rPr>
              <a:t>Phase 5, activity 6</a:t>
            </a:r>
            <a:r>
              <a:rPr lang="en-AU" sz="1600" b="1">
                <a:solidFill>
                  <a:srgbClr val="000000"/>
                </a:solidFill>
                <a:latin typeface="Public Sans"/>
              </a:rPr>
              <a:t> </a:t>
            </a:r>
            <a:r>
              <a:rPr lang="en-AU" sz="1600" b="1" kern="1200">
                <a:solidFill>
                  <a:srgbClr val="000000"/>
                </a:solidFill>
                <a:effectLst/>
                <a:latin typeface="Public Sans"/>
              </a:rPr>
              <a:t>– What is reflective writing?</a:t>
            </a:r>
            <a:endParaRPr lang="en-AU" sz="1600">
              <a:effectLst/>
              <a:latin typeface="Public Sans"/>
            </a:endParaRPr>
          </a:p>
          <a:p>
            <a:endParaRPr lang="en-AU" sz="1600"/>
          </a:p>
          <a:p>
            <a:endParaRPr lang="en-AU"/>
          </a:p>
        </p:txBody>
      </p:sp>
      <p:sp>
        <p:nvSpPr>
          <p:cNvPr id="4" name="Slide Number Placeholder 3"/>
          <p:cNvSpPr>
            <a:spLocks noGrp="1"/>
          </p:cNvSpPr>
          <p:nvPr>
            <p:ph type="sldNum" sz="quarter" idx="5"/>
          </p:nvPr>
        </p:nvSpPr>
        <p:spPr/>
        <p:txBody>
          <a:bodyPr/>
          <a:lstStyle/>
          <a:p>
            <a:fld id="{B07158C4-A119-4B78-9DE8-A50001BC31DC}" type="slidenum">
              <a:rPr lang="en-AU" smtClean="0"/>
              <a:pPr/>
              <a:t>13</a:t>
            </a:fld>
            <a:endParaRPr lang="en-AU"/>
          </a:p>
        </p:txBody>
      </p:sp>
    </p:spTree>
    <p:extLst>
      <p:ext uri="{BB962C8B-B14F-4D97-AF65-F5344CB8AC3E}">
        <p14:creationId xmlns:p14="http://schemas.microsoft.com/office/powerpoint/2010/main" val="16478461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AU" sz="1600" b="1" kern="1200">
                <a:solidFill>
                  <a:srgbClr val="000000"/>
                </a:solidFill>
                <a:effectLst/>
                <a:latin typeface="Public Sans"/>
              </a:rPr>
              <a:t>Teacher note: </a:t>
            </a:r>
            <a:r>
              <a:rPr lang="en-AU" sz="1600" b="0" kern="1200">
                <a:solidFill>
                  <a:srgbClr val="000000"/>
                </a:solidFill>
                <a:effectLst/>
                <a:latin typeface="Public Sans"/>
              </a:rPr>
              <a:t>the contents of this slide are replicated in </a:t>
            </a:r>
            <a:r>
              <a:rPr lang="en-AU" sz="1600" b="1" kern="1200">
                <a:solidFill>
                  <a:srgbClr val="000000"/>
                </a:solidFill>
                <a:effectLst/>
                <a:latin typeface="Public Sans"/>
              </a:rPr>
              <a:t>Phase 5, activity </a:t>
            </a:r>
            <a:r>
              <a:rPr lang="en-AU" b="1">
                <a:solidFill>
                  <a:srgbClr val="000000"/>
                </a:solidFill>
                <a:latin typeface="Public Sans"/>
              </a:rPr>
              <a:t>6 </a:t>
            </a:r>
            <a:r>
              <a:rPr lang="en-AU" sz="1600" b="1" kern="1200">
                <a:solidFill>
                  <a:srgbClr val="000000"/>
                </a:solidFill>
                <a:effectLst/>
                <a:latin typeface="Public Sans"/>
              </a:rPr>
              <a:t>– What is reflective writing?</a:t>
            </a:r>
            <a:endParaRPr lang="en-AU" sz="1600">
              <a:effectLst/>
              <a:latin typeface="Public Sans"/>
            </a:endParaRPr>
          </a:p>
          <a:p>
            <a:endParaRPr lang="en-AU" sz="1600"/>
          </a:p>
          <a:p>
            <a:endParaRPr lang="en-AU"/>
          </a:p>
        </p:txBody>
      </p:sp>
      <p:sp>
        <p:nvSpPr>
          <p:cNvPr id="4" name="Slide Number Placeholder 3"/>
          <p:cNvSpPr>
            <a:spLocks noGrp="1"/>
          </p:cNvSpPr>
          <p:nvPr>
            <p:ph type="sldNum" sz="quarter" idx="5"/>
          </p:nvPr>
        </p:nvSpPr>
        <p:spPr/>
        <p:txBody>
          <a:bodyPr/>
          <a:lstStyle/>
          <a:p>
            <a:fld id="{B07158C4-A119-4B78-9DE8-A50001BC31DC}" type="slidenum">
              <a:rPr lang="en-AU" smtClean="0"/>
              <a:pPr/>
              <a:t>14</a:t>
            </a:fld>
            <a:endParaRPr lang="en-AU"/>
          </a:p>
        </p:txBody>
      </p:sp>
    </p:spTree>
    <p:extLst>
      <p:ext uri="{BB962C8B-B14F-4D97-AF65-F5344CB8AC3E}">
        <p14:creationId xmlns:p14="http://schemas.microsoft.com/office/powerpoint/2010/main" val="29310550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AU" sz="1600" b="1" kern="1200">
                <a:solidFill>
                  <a:srgbClr val="000000"/>
                </a:solidFill>
                <a:effectLst/>
                <a:latin typeface="Public Sans"/>
              </a:rPr>
              <a:t>Teacher note: </a:t>
            </a:r>
            <a:r>
              <a:rPr lang="en-AU" sz="1600" b="0" kern="1200">
                <a:solidFill>
                  <a:srgbClr val="000000"/>
                </a:solidFill>
                <a:effectLst/>
                <a:latin typeface="Public Sans"/>
              </a:rPr>
              <a:t>the contents of this slide are replicated in </a:t>
            </a:r>
            <a:r>
              <a:rPr lang="en-AU" sz="1600" b="1" kern="1200">
                <a:solidFill>
                  <a:srgbClr val="000000"/>
                </a:solidFill>
                <a:effectLst/>
                <a:latin typeface="Public Sans"/>
              </a:rPr>
              <a:t>Phase 5, activity6</a:t>
            </a:r>
            <a:r>
              <a:rPr lang="en-AU" sz="1600" b="1">
                <a:solidFill>
                  <a:srgbClr val="000000"/>
                </a:solidFill>
                <a:latin typeface="Public Sans"/>
              </a:rPr>
              <a:t> </a:t>
            </a:r>
            <a:r>
              <a:rPr lang="en-AU" sz="1600" b="1" kern="1200">
                <a:solidFill>
                  <a:srgbClr val="000000"/>
                </a:solidFill>
                <a:effectLst/>
                <a:latin typeface="Public Sans"/>
              </a:rPr>
              <a:t>– What is reflective writing?</a:t>
            </a:r>
            <a:endParaRPr lang="en-AU" sz="1600">
              <a:effectLst/>
              <a:latin typeface="Public Sans"/>
            </a:endParaRPr>
          </a:p>
          <a:p>
            <a:endParaRPr lang="en-AU" sz="1600"/>
          </a:p>
          <a:p>
            <a:endParaRPr lang="en-AU"/>
          </a:p>
        </p:txBody>
      </p:sp>
      <p:sp>
        <p:nvSpPr>
          <p:cNvPr id="4" name="Slide Number Placeholder 3"/>
          <p:cNvSpPr>
            <a:spLocks noGrp="1"/>
          </p:cNvSpPr>
          <p:nvPr>
            <p:ph type="sldNum" sz="quarter" idx="5"/>
          </p:nvPr>
        </p:nvSpPr>
        <p:spPr/>
        <p:txBody>
          <a:bodyPr/>
          <a:lstStyle/>
          <a:p>
            <a:fld id="{B07158C4-A119-4B78-9DE8-A50001BC31DC}" type="slidenum">
              <a:rPr lang="en-AU" smtClean="0"/>
              <a:pPr/>
              <a:t>15</a:t>
            </a:fld>
            <a:endParaRPr lang="en-AU"/>
          </a:p>
        </p:txBody>
      </p:sp>
    </p:spTree>
    <p:extLst>
      <p:ext uri="{BB962C8B-B14F-4D97-AF65-F5344CB8AC3E}">
        <p14:creationId xmlns:p14="http://schemas.microsoft.com/office/powerpoint/2010/main" val="11797931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AU" sz="1600" b="1" kern="1200">
                <a:solidFill>
                  <a:srgbClr val="000000"/>
                </a:solidFill>
                <a:effectLst/>
                <a:latin typeface="Public Sans"/>
              </a:rPr>
              <a:t>Teacher note: </a:t>
            </a:r>
            <a:r>
              <a:rPr lang="en-AU" sz="1600" b="0" kern="1200">
                <a:solidFill>
                  <a:srgbClr val="000000"/>
                </a:solidFill>
                <a:effectLst/>
                <a:latin typeface="Public Sans"/>
              </a:rPr>
              <a:t>the contents of this slide are replicated in </a:t>
            </a:r>
            <a:r>
              <a:rPr lang="en-AU" sz="1600" b="1" kern="1200">
                <a:solidFill>
                  <a:srgbClr val="000000"/>
                </a:solidFill>
                <a:effectLst/>
                <a:latin typeface="Public Sans"/>
              </a:rPr>
              <a:t>Phase 5, activity </a:t>
            </a:r>
            <a:r>
              <a:rPr lang="en-AU" b="1">
                <a:solidFill>
                  <a:srgbClr val="000000"/>
                </a:solidFill>
                <a:latin typeface="Public Sans"/>
              </a:rPr>
              <a:t>6</a:t>
            </a:r>
            <a:r>
              <a:rPr lang="en-AU" sz="1600" b="1">
                <a:solidFill>
                  <a:srgbClr val="000000"/>
                </a:solidFill>
                <a:latin typeface="Public Sans"/>
              </a:rPr>
              <a:t> </a:t>
            </a:r>
            <a:r>
              <a:rPr lang="en-AU" sz="1600" b="1" kern="1200">
                <a:solidFill>
                  <a:srgbClr val="000000"/>
                </a:solidFill>
                <a:effectLst/>
                <a:latin typeface="Public Sans"/>
              </a:rPr>
              <a:t>– What is reflective writing?</a:t>
            </a:r>
            <a:endParaRPr lang="en-AU" sz="1600">
              <a:effectLst/>
              <a:latin typeface="Public Sans"/>
            </a:endParaRPr>
          </a:p>
          <a:p>
            <a:endParaRPr lang="en-AU" sz="1600"/>
          </a:p>
          <a:p>
            <a:endParaRPr lang="en-AU"/>
          </a:p>
        </p:txBody>
      </p:sp>
      <p:sp>
        <p:nvSpPr>
          <p:cNvPr id="4" name="Slide Number Placeholder 3"/>
          <p:cNvSpPr>
            <a:spLocks noGrp="1"/>
          </p:cNvSpPr>
          <p:nvPr>
            <p:ph type="sldNum" sz="quarter" idx="5"/>
          </p:nvPr>
        </p:nvSpPr>
        <p:spPr/>
        <p:txBody>
          <a:bodyPr/>
          <a:lstStyle/>
          <a:p>
            <a:fld id="{B07158C4-A119-4B78-9DE8-A50001BC31DC}" type="slidenum">
              <a:rPr lang="en-AU" smtClean="0"/>
              <a:pPr/>
              <a:t>16</a:t>
            </a:fld>
            <a:endParaRPr lang="en-AU"/>
          </a:p>
        </p:txBody>
      </p:sp>
    </p:spTree>
    <p:extLst>
      <p:ext uri="{BB962C8B-B14F-4D97-AF65-F5344CB8AC3E}">
        <p14:creationId xmlns:p14="http://schemas.microsoft.com/office/powerpoint/2010/main" val="29482609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AU" sz="1600" b="1" kern="1200">
                <a:solidFill>
                  <a:srgbClr val="000000"/>
                </a:solidFill>
                <a:effectLst/>
                <a:latin typeface="Public Sans"/>
              </a:rPr>
              <a:t>Teacher note: </a:t>
            </a:r>
            <a:r>
              <a:rPr lang="en-AU" sz="1600" b="0" kern="1200">
                <a:solidFill>
                  <a:srgbClr val="000000"/>
                </a:solidFill>
                <a:effectLst/>
                <a:latin typeface="Public Sans"/>
              </a:rPr>
              <a:t>the contents of this slide are replicated in </a:t>
            </a:r>
            <a:r>
              <a:rPr lang="en-AU" sz="1600" b="1" kern="1200">
                <a:solidFill>
                  <a:srgbClr val="000000"/>
                </a:solidFill>
                <a:effectLst/>
                <a:latin typeface="Public Sans"/>
              </a:rPr>
              <a:t>Phase 5, activity </a:t>
            </a:r>
            <a:r>
              <a:rPr lang="en-AU" b="1">
                <a:solidFill>
                  <a:srgbClr val="000000"/>
                </a:solidFill>
                <a:latin typeface="Public Sans"/>
              </a:rPr>
              <a:t>6</a:t>
            </a:r>
            <a:r>
              <a:rPr lang="en-AU" sz="1600" b="1">
                <a:solidFill>
                  <a:srgbClr val="000000"/>
                </a:solidFill>
                <a:latin typeface="Public Sans"/>
              </a:rPr>
              <a:t> </a:t>
            </a:r>
            <a:r>
              <a:rPr lang="en-AU" sz="1600" b="1" kern="1200">
                <a:solidFill>
                  <a:srgbClr val="000000"/>
                </a:solidFill>
                <a:effectLst/>
                <a:latin typeface="Public Sans"/>
              </a:rPr>
              <a:t>– What is reflective writing?</a:t>
            </a:r>
            <a:endParaRPr lang="en-AU" sz="1600">
              <a:effectLst/>
              <a:latin typeface="Public Sans"/>
            </a:endParaRPr>
          </a:p>
          <a:p>
            <a:endParaRPr lang="en-AU" sz="1600"/>
          </a:p>
          <a:p>
            <a:endParaRPr lang="en-AU"/>
          </a:p>
        </p:txBody>
      </p:sp>
      <p:sp>
        <p:nvSpPr>
          <p:cNvPr id="4" name="Slide Number Placeholder 3"/>
          <p:cNvSpPr>
            <a:spLocks noGrp="1"/>
          </p:cNvSpPr>
          <p:nvPr>
            <p:ph type="sldNum" sz="quarter" idx="5"/>
          </p:nvPr>
        </p:nvSpPr>
        <p:spPr/>
        <p:txBody>
          <a:bodyPr/>
          <a:lstStyle/>
          <a:p>
            <a:fld id="{B07158C4-A119-4B78-9DE8-A50001BC31DC}" type="slidenum">
              <a:rPr lang="en-AU" smtClean="0"/>
              <a:pPr/>
              <a:t>17</a:t>
            </a:fld>
            <a:endParaRPr lang="en-AU"/>
          </a:p>
        </p:txBody>
      </p:sp>
    </p:spTree>
    <p:extLst>
      <p:ext uri="{BB962C8B-B14F-4D97-AF65-F5344CB8AC3E}">
        <p14:creationId xmlns:p14="http://schemas.microsoft.com/office/powerpoint/2010/main" val="15010052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b="1" dirty="0"/>
              <a:t>Teacher note: </a:t>
            </a:r>
            <a:r>
              <a:rPr lang="en-AU" dirty="0"/>
              <a:t>this slide has been used to identify the Explicit teaching strategy and should be deleted or hidden when used in a classroom setting. </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AU" dirty="0"/>
          </a:p>
          <a:p>
            <a:pPr marL="0" marR="0" lvl="0" indent="0" algn="l" defTabSz="1219170" rtl="0" eaLnBrk="1" fontAlgn="auto" latinLnBrk="0" hangingPunct="1">
              <a:lnSpc>
                <a:spcPct val="100000"/>
              </a:lnSpc>
              <a:spcBef>
                <a:spcPts val="0"/>
              </a:spcBef>
              <a:spcAft>
                <a:spcPts val="0"/>
              </a:spcAft>
              <a:buClrTx/>
              <a:buSzTx/>
              <a:buFontTx/>
              <a:buNone/>
              <a:tabLst/>
              <a:defRPr/>
            </a:pPr>
            <a:r>
              <a:rPr lang="en-AU" dirty="0"/>
              <a:t>The strategy of connecting learning involves making connections within and across learning. In this example, students are connecting learning to their previous experiences of reflective writing in </a:t>
            </a:r>
            <a:r>
              <a:rPr lang="en-AU" b="1" dirty="0"/>
              <a:t>Year 9, Term 1 – Representations of life experiences</a:t>
            </a:r>
            <a:r>
              <a:rPr lang="en-AU" dirty="0"/>
              <a:t>.</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AU" dirty="0"/>
          </a:p>
          <a:p>
            <a:pPr>
              <a:defRPr/>
            </a:pPr>
            <a:r>
              <a:rPr lang="en-AU" dirty="0"/>
              <a:t>Teachers should actively support students to make connections within and across knowledge, skills and understanding as well as to prior learning experiences. Learning is a change to long term memory. Long term memory is a network of overlapping information with many connections (AERO 2024b), which are called schemas (CESE 2017). </a:t>
            </a:r>
          </a:p>
          <a:p>
            <a:endParaRPr lang="en-AU" b="1" dirty="0"/>
          </a:p>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18</a:t>
            </a:fld>
            <a:endParaRPr lang="en-AU"/>
          </a:p>
        </p:txBody>
      </p:sp>
    </p:spTree>
    <p:extLst>
      <p:ext uri="{BB962C8B-B14F-4D97-AF65-F5344CB8AC3E}">
        <p14:creationId xmlns:p14="http://schemas.microsoft.com/office/powerpoint/2010/main" val="13880998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AU" sz="1600" b="1" kern="1200" dirty="0">
                <a:solidFill>
                  <a:srgbClr val="000000"/>
                </a:solidFill>
                <a:effectLst/>
                <a:latin typeface="Public Sans"/>
              </a:rPr>
              <a:t>Teacher note: </a:t>
            </a:r>
            <a:r>
              <a:rPr lang="en-AU" sz="1600" b="0" kern="1200" dirty="0">
                <a:solidFill>
                  <a:srgbClr val="000000"/>
                </a:solidFill>
                <a:effectLst/>
                <a:latin typeface="Public Sans"/>
              </a:rPr>
              <a:t>the contents of this slide are replicated in </a:t>
            </a:r>
            <a:r>
              <a:rPr lang="en-AU" sz="1600" b="1" kern="1200" dirty="0">
                <a:solidFill>
                  <a:srgbClr val="000000"/>
                </a:solidFill>
                <a:effectLst/>
                <a:latin typeface="Public Sans"/>
              </a:rPr>
              <a:t>Phase 5, activity </a:t>
            </a:r>
            <a:r>
              <a:rPr lang="en-AU" b="1" dirty="0">
                <a:solidFill>
                  <a:srgbClr val="000000"/>
                </a:solidFill>
                <a:latin typeface="Public Sans"/>
              </a:rPr>
              <a:t>6</a:t>
            </a:r>
            <a:r>
              <a:rPr lang="en-AU" sz="1600" b="1" dirty="0">
                <a:solidFill>
                  <a:srgbClr val="000000"/>
                </a:solidFill>
                <a:latin typeface="Public Sans"/>
              </a:rPr>
              <a:t> </a:t>
            </a:r>
            <a:r>
              <a:rPr lang="en-AU" sz="1600" b="1" kern="1200" dirty="0">
                <a:solidFill>
                  <a:srgbClr val="000000"/>
                </a:solidFill>
                <a:effectLst/>
                <a:latin typeface="Public Sans"/>
              </a:rPr>
              <a:t>– What is reflective writing?</a:t>
            </a:r>
            <a:endParaRPr lang="en-AU" sz="1600" dirty="0">
              <a:effectLst/>
              <a:latin typeface="Public Sans"/>
            </a:endParaRPr>
          </a:p>
          <a:p>
            <a:endParaRPr lang="en-AU" sz="1600" dirty="0"/>
          </a:p>
          <a:p>
            <a:pPr marL="0" marR="0" lvl="0" indent="0" algn="l" defTabSz="1219170" rtl="0" eaLnBrk="1" fontAlgn="auto" latinLnBrk="0" hangingPunct="1">
              <a:lnSpc>
                <a:spcPct val="100000"/>
              </a:lnSpc>
              <a:spcBef>
                <a:spcPts val="0"/>
              </a:spcBef>
              <a:spcAft>
                <a:spcPts val="0"/>
              </a:spcAft>
              <a:buClrTx/>
              <a:buSzTx/>
              <a:buFontTx/>
              <a:buNone/>
              <a:tabLst/>
              <a:defRPr/>
            </a:pPr>
            <a:r>
              <a:rPr lang="en-AU" sz="1600" b="1" dirty="0">
                <a:latin typeface="Arial"/>
                <a:cs typeface="Arial"/>
              </a:rPr>
              <a:t>Differentiation note – </a:t>
            </a:r>
            <a:r>
              <a:rPr lang="en-AU" sz="1600" b="0" dirty="0">
                <a:latin typeface="Arial"/>
                <a:cs typeface="Arial"/>
              </a:rPr>
              <a:t>the example provided in this slide may not be suitable for all learners as aspects of the vocabulary are quite challenging (such as ‘underrated’, ‘revenge tragedy’ and ‘validates’). It may be appropriate to select an alternate text or modify this to suit the learning needs of your students.</a:t>
            </a:r>
            <a:endParaRPr lang="en-AU" sz="1600" b="1" dirty="0"/>
          </a:p>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19</a:t>
            </a:fld>
            <a:endParaRPr lang="en-AU"/>
          </a:p>
        </p:txBody>
      </p:sp>
    </p:spTree>
    <p:extLst>
      <p:ext uri="{BB962C8B-B14F-4D97-AF65-F5344CB8AC3E}">
        <p14:creationId xmlns:p14="http://schemas.microsoft.com/office/powerpoint/2010/main" val="27109498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a:t>Teacher note: </a:t>
            </a:r>
            <a:r>
              <a:rPr lang="en-US" b="0"/>
              <a:t>the following resource is designed to support the delivery of </a:t>
            </a:r>
            <a:r>
              <a:rPr lang="en-US" b="1"/>
              <a:t>Phase 5 – engaging critically and creatively with model texts. </a:t>
            </a:r>
            <a:r>
              <a:rPr lang="en-US" b="0"/>
              <a:t>It should be used in combination with instructions from Phase 5 of the teaching and learning program and associated Phase 5 and 6 activities and resources in the resource booklet.</a:t>
            </a:r>
            <a:endParaRPr lang="en-AU" b="1"/>
          </a:p>
        </p:txBody>
      </p:sp>
      <p:sp>
        <p:nvSpPr>
          <p:cNvPr id="4" name="Slide Number Placeholder 3"/>
          <p:cNvSpPr>
            <a:spLocks noGrp="1"/>
          </p:cNvSpPr>
          <p:nvPr>
            <p:ph type="sldNum" sz="quarter" idx="5"/>
          </p:nvPr>
        </p:nvSpPr>
        <p:spPr/>
        <p:txBody>
          <a:bodyPr/>
          <a:lstStyle/>
          <a:p>
            <a:fld id="{B07158C4-A119-4B78-9DE8-A50001BC31DC}" type="slidenum">
              <a:rPr lang="en-AU" smtClean="0"/>
              <a:pPr/>
              <a:t>2</a:t>
            </a:fld>
            <a:endParaRPr lang="en-AU"/>
          </a:p>
        </p:txBody>
      </p:sp>
    </p:spTree>
    <p:extLst>
      <p:ext uri="{BB962C8B-B14F-4D97-AF65-F5344CB8AC3E}">
        <p14:creationId xmlns:p14="http://schemas.microsoft.com/office/powerpoint/2010/main" val="5479876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AU" b="1"/>
              <a:t>Teacher note: </a:t>
            </a:r>
            <a:r>
              <a:rPr lang="en-AU" b="0"/>
              <a:t>this slide has been used to explain the Explicit teaching strategy of checking for understanding and should be deleted or hidden when using in a classroom setting. </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AU" b="0"/>
          </a:p>
          <a:p>
            <a:pPr marL="0" marR="0" lvl="0" indent="0" algn="l" defTabSz="1219170" rtl="0" eaLnBrk="1" fontAlgn="auto" latinLnBrk="0" hangingPunct="1">
              <a:lnSpc>
                <a:spcPct val="100000"/>
              </a:lnSpc>
              <a:spcBef>
                <a:spcPts val="0"/>
              </a:spcBef>
              <a:spcAft>
                <a:spcPts val="0"/>
              </a:spcAft>
              <a:buClrTx/>
              <a:buSzTx/>
              <a:buFontTx/>
              <a:buNone/>
              <a:tabLst/>
              <a:defRPr/>
            </a:pPr>
            <a:r>
              <a:rPr lang="en-AU" b="0"/>
              <a:t>If students cannot adequately respond to this type of question, they should be provided with either whole class instruction in another delivery mode or example, or if only some students are lacking confidence, they could be assisted individually when the class move on to the next stage of learning. </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AU" b="0"/>
          </a:p>
          <a:p>
            <a:pPr marL="0" marR="0" lvl="0" indent="0" algn="l" defTabSz="1219170" rtl="0" eaLnBrk="1" fontAlgn="auto" latinLnBrk="0" hangingPunct="1">
              <a:lnSpc>
                <a:spcPct val="100000"/>
              </a:lnSpc>
              <a:spcBef>
                <a:spcPts val="0"/>
              </a:spcBef>
              <a:spcAft>
                <a:spcPts val="0"/>
              </a:spcAft>
              <a:buClrTx/>
              <a:buSzTx/>
              <a:buFontTx/>
              <a:buNone/>
              <a:tabLst/>
              <a:defRPr/>
            </a:pPr>
            <a:r>
              <a:rPr lang="en-AU">
                <a:solidFill>
                  <a:srgbClr val="333333"/>
                </a:solidFill>
                <a:effectLst/>
                <a:highlight>
                  <a:srgbClr val="FFFFFF"/>
                </a:highlight>
              </a:rPr>
              <a:t>Teachers analyse the information they collect to make evidence-based instructional decisions. This includes when to move between modelled, guided and independent practice. Checking understanding requires teachers to collect the responses of all students using strategies such as quick responses or a no hands up approach (</a:t>
            </a:r>
            <a:r>
              <a:rPr lang="en-AU" err="1">
                <a:solidFill>
                  <a:srgbClr val="333333"/>
                </a:solidFill>
                <a:effectLst/>
                <a:highlight>
                  <a:srgbClr val="FFFFFF"/>
                </a:highlight>
              </a:rPr>
              <a:t>Wiliam</a:t>
            </a:r>
            <a:r>
              <a:rPr lang="en-AU">
                <a:solidFill>
                  <a:srgbClr val="333333"/>
                </a:solidFill>
                <a:effectLst/>
                <a:highlight>
                  <a:srgbClr val="FFFFFF"/>
                </a:highlight>
              </a:rPr>
              <a:t> 2014).</a:t>
            </a:r>
            <a:endParaRPr lang="en-AU"/>
          </a:p>
          <a:p>
            <a:endParaRPr lang="en-AU"/>
          </a:p>
          <a:p>
            <a:endParaRPr lang="en-AU"/>
          </a:p>
        </p:txBody>
      </p:sp>
      <p:sp>
        <p:nvSpPr>
          <p:cNvPr id="4" name="Slide Number Placeholder 3"/>
          <p:cNvSpPr>
            <a:spLocks noGrp="1"/>
          </p:cNvSpPr>
          <p:nvPr>
            <p:ph type="sldNum" sz="quarter" idx="5"/>
          </p:nvPr>
        </p:nvSpPr>
        <p:spPr/>
        <p:txBody>
          <a:bodyPr/>
          <a:lstStyle/>
          <a:p>
            <a:fld id="{B07158C4-A119-4B78-9DE8-A50001BC31DC}" type="slidenum">
              <a:rPr lang="en-AU" smtClean="0"/>
              <a:pPr/>
              <a:t>20</a:t>
            </a:fld>
            <a:endParaRPr lang="en-AU"/>
          </a:p>
        </p:txBody>
      </p:sp>
    </p:spTree>
    <p:extLst>
      <p:ext uri="{BB962C8B-B14F-4D97-AF65-F5344CB8AC3E}">
        <p14:creationId xmlns:p14="http://schemas.microsoft.com/office/powerpoint/2010/main" val="27295893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600" b="1" kern="1200">
                <a:solidFill>
                  <a:srgbClr val="000000"/>
                </a:solidFill>
                <a:effectLst/>
                <a:latin typeface="Public Sans"/>
              </a:rPr>
              <a:t>Teacher note: </a:t>
            </a:r>
            <a:r>
              <a:rPr lang="en-AU" sz="1600" b="0" kern="1200">
                <a:solidFill>
                  <a:srgbClr val="000000"/>
                </a:solidFill>
                <a:effectLst/>
                <a:latin typeface="Public Sans"/>
              </a:rPr>
              <a:t>the contents of this slide are replicated in </a:t>
            </a:r>
            <a:r>
              <a:rPr lang="en-AU" sz="1600" b="1" kern="1200">
                <a:solidFill>
                  <a:srgbClr val="000000"/>
                </a:solidFill>
                <a:effectLst/>
                <a:latin typeface="Public Sans"/>
              </a:rPr>
              <a:t>Phase 5, activity 6</a:t>
            </a:r>
            <a:r>
              <a:rPr lang="en-AU" sz="1600" b="1">
                <a:solidFill>
                  <a:srgbClr val="000000"/>
                </a:solidFill>
                <a:latin typeface="Public Sans"/>
              </a:rPr>
              <a:t> </a:t>
            </a:r>
            <a:r>
              <a:rPr lang="en-AU" sz="1600" b="1" kern="1200">
                <a:solidFill>
                  <a:srgbClr val="000000"/>
                </a:solidFill>
                <a:effectLst/>
                <a:latin typeface="Public Sans"/>
              </a:rPr>
              <a:t>– What is reflective writing? </a:t>
            </a:r>
            <a:r>
              <a:rPr lang="en-AU" sz="1600" b="0" kern="1200">
                <a:solidFill>
                  <a:srgbClr val="000000"/>
                </a:solidFill>
                <a:effectLst/>
                <a:latin typeface="Public Sans"/>
              </a:rPr>
              <a:t>This activity should be used as a checking for understanding to formatively assess students’ understanding of the features of reflective writing. Move around the room as students complete the activity and use a no hands up approach to ask students to provide examples of their annotations.</a:t>
            </a:r>
          </a:p>
          <a:p>
            <a:pPr marL="0" marR="0" indent="0" algn="l" rtl="0" eaLnBrk="1" fontAlgn="auto" latinLnBrk="0" hangingPunct="1">
              <a:spcBef>
                <a:spcPts val="0"/>
              </a:spcBef>
              <a:spcAft>
                <a:spcPts val="0"/>
              </a:spcAft>
            </a:pPr>
            <a:endParaRPr lang="en-AU" sz="1600" b="0" kern="1200">
              <a:solidFill>
                <a:srgbClr val="000000"/>
              </a:solidFill>
              <a:effectLst/>
              <a:latin typeface="Public Sans" panose="020B0604020202020204" charset="0"/>
              <a:ea typeface="+mn-ea"/>
              <a:cs typeface="+mn-cs"/>
            </a:endParaRPr>
          </a:p>
          <a:p>
            <a:pPr marL="0" marR="0" indent="0" algn="l" rtl="0" eaLnBrk="1" fontAlgn="auto" latinLnBrk="0" hangingPunct="1">
              <a:spcBef>
                <a:spcPts val="0"/>
              </a:spcBef>
              <a:spcAft>
                <a:spcPts val="0"/>
              </a:spcAft>
            </a:pPr>
            <a:r>
              <a:rPr lang="en-AU" sz="1600" b="0" kern="1200">
                <a:solidFill>
                  <a:srgbClr val="000000"/>
                </a:solidFill>
                <a:effectLst/>
                <a:latin typeface="Public Sans"/>
              </a:rPr>
              <a:t>Where required, revisit the individual features and/or provide additional examples to further support students’ knowledge and understanding. Suggested answers have been provided on the following slide.</a:t>
            </a:r>
          </a:p>
          <a:p>
            <a:pPr marL="0" marR="0" indent="0" algn="l" rtl="0" eaLnBrk="1" fontAlgn="auto" latinLnBrk="0" hangingPunct="1">
              <a:spcBef>
                <a:spcPts val="0"/>
              </a:spcBef>
              <a:spcAft>
                <a:spcPts val="0"/>
              </a:spcAft>
            </a:pPr>
            <a:endParaRPr lang="en-AU" sz="1600" b="0" kern="1200">
              <a:solidFill>
                <a:srgbClr val="000000"/>
              </a:solidFill>
              <a:effectLst/>
              <a:latin typeface="Public Sans"/>
            </a:endParaRPr>
          </a:p>
          <a:p>
            <a:pPr marL="0" marR="0" indent="0" algn="l" rtl="0" eaLnBrk="1" fontAlgn="auto" latinLnBrk="0" hangingPunct="1">
              <a:spcBef>
                <a:spcPts val="0"/>
              </a:spcBef>
              <a:spcAft>
                <a:spcPts val="0"/>
              </a:spcAft>
            </a:pPr>
            <a:r>
              <a:rPr lang="en-AU" sz="1600" b="0" kern="1200">
                <a:solidFill>
                  <a:srgbClr val="000000"/>
                </a:solidFill>
                <a:effectLst/>
                <a:latin typeface="Public Sans"/>
              </a:rPr>
              <a:t>Remind students that this is only part of a response so not every feature is sustained throughout. This is also from the C range sample – so please take time to discuss what could be improved. </a:t>
            </a:r>
            <a:endParaRPr lang="en-AU"/>
          </a:p>
        </p:txBody>
      </p:sp>
      <p:sp>
        <p:nvSpPr>
          <p:cNvPr id="4" name="Slide Number Placeholder 3"/>
          <p:cNvSpPr>
            <a:spLocks noGrp="1"/>
          </p:cNvSpPr>
          <p:nvPr>
            <p:ph type="sldNum" sz="quarter" idx="5"/>
          </p:nvPr>
        </p:nvSpPr>
        <p:spPr/>
        <p:txBody>
          <a:bodyPr/>
          <a:lstStyle/>
          <a:p>
            <a:fld id="{B07158C4-A119-4B78-9DE8-A50001BC31DC}" type="slidenum">
              <a:rPr lang="en-AU" smtClean="0"/>
              <a:pPr/>
              <a:t>21</a:t>
            </a:fld>
            <a:endParaRPr lang="en-AU"/>
          </a:p>
        </p:txBody>
      </p:sp>
    </p:spTree>
    <p:extLst>
      <p:ext uri="{BB962C8B-B14F-4D97-AF65-F5344CB8AC3E}">
        <p14:creationId xmlns:p14="http://schemas.microsoft.com/office/powerpoint/2010/main" val="40066524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5475E2-BCB2-7210-AF34-50FEBFD4C39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76645BB-0025-D167-F0F1-4CDDFA6FF3A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22CFBC2-C2E6-732A-DC7E-AFED9D090635}"/>
              </a:ext>
            </a:extLst>
          </p:cNvPr>
          <p:cNvSpPr>
            <a:spLocks noGrp="1"/>
          </p:cNvSpPr>
          <p:nvPr>
            <p:ph type="body" idx="1"/>
          </p:nvPr>
        </p:nvSpPr>
        <p:spPr/>
        <p:txBody>
          <a:bodyPr/>
          <a:lstStyle/>
          <a:p>
            <a:pPr>
              <a:defRPr/>
            </a:pPr>
            <a:r>
              <a:rPr lang="en-AU" sz="1600" b="1" kern="1200">
                <a:solidFill>
                  <a:srgbClr val="000000"/>
                </a:solidFill>
                <a:effectLst/>
                <a:latin typeface="Public Sans"/>
              </a:rPr>
              <a:t>Teacher note: </a:t>
            </a:r>
            <a:r>
              <a:rPr lang="en-AU" sz="1600" b="0" kern="1200">
                <a:solidFill>
                  <a:srgbClr val="000000"/>
                </a:solidFill>
                <a:effectLst/>
                <a:latin typeface="Public Sans"/>
              </a:rPr>
              <a:t>this slide includes suggested answers for the checking for understanding activity in </a:t>
            </a:r>
            <a:r>
              <a:rPr lang="en-AU" sz="1600" b="1" kern="1200">
                <a:solidFill>
                  <a:srgbClr val="000000"/>
                </a:solidFill>
                <a:effectLst/>
                <a:latin typeface="Public Sans"/>
              </a:rPr>
              <a:t>Phase 5, activity 6</a:t>
            </a:r>
            <a:r>
              <a:rPr lang="en-AU" sz="1600" b="1">
                <a:solidFill>
                  <a:srgbClr val="000000"/>
                </a:solidFill>
                <a:latin typeface="Public Sans"/>
              </a:rPr>
              <a:t> </a:t>
            </a:r>
            <a:r>
              <a:rPr lang="en-AU" sz="1600" b="1" kern="1200">
                <a:solidFill>
                  <a:srgbClr val="000000"/>
                </a:solidFill>
                <a:effectLst/>
                <a:latin typeface="Public Sans"/>
              </a:rPr>
              <a:t>– What is reflective writing? </a:t>
            </a:r>
            <a:r>
              <a:rPr lang="en-AU" sz="1600" b="0" kern="1200">
                <a:solidFill>
                  <a:srgbClr val="000000"/>
                </a:solidFill>
                <a:effectLst/>
                <a:latin typeface="Public Sans"/>
              </a:rPr>
              <a:t>It may be hidden for teacher use only or used to further support students’ understanding </a:t>
            </a:r>
            <a:r>
              <a:rPr lang="en-AU">
                <a:solidFill>
                  <a:srgbClr val="000000"/>
                </a:solidFill>
                <a:latin typeface="Public Sans"/>
              </a:rPr>
              <a:t>of</a:t>
            </a:r>
            <a:r>
              <a:rPr lang="en-AU" sz="1600" b="0" kern="1200">
                <a:solidFill>
                  <a:srgbClr val="000000"/>
                </a:solidFill>
                <a:effectLst/>
                <a:latin typeface="Public Sans"/>
              </a:rPr>
              <a:t> the features of reflective writing.</a:t>
            </a:r>
          </a:p>
          <a:p>
            <a:pPr>
              <a:defRPr/>
            </a:pPr>
            <a:endParaRPr lang="en-AU" sz="1600" b="0" kern="1200">
              <a:solidFill>
                <a:srgbClr val="000000"/>
              </a:solidFill>
              <a:effectLst/>
              <a:latin typeface="Public Sans"/>
            </a:endParaRPr>
          </a:p>
          <a:p>
            <a:pPr>
              <a:defRPr/>
            </a:pPr>
            <a:r>
              <a:rPr lang="en-AU" sz="1600" b="0" kern="1200">
                <a:solidFill>
                  <a:srgbClr val="000000"/>
                </a:solidFill>
                <a:effectLst/>
                <a:latin typeface="Public Sans"/>
              </a:rPr>
              <a:t>Discuss with students the lack of evaluative language used in this response. This example comes from the C range sample. Use the A range sample on the next slide to compare. </a:t>
            </a:r>
            <a:endParaRPr lang="en-AU">
              <a:effectLst/>
              <a:latin typeface="Public Sans"/>
            </a:endParaRPr>
          </a:p>
        </p:txBody>
      </p:sp>
      <p:sp>
        <p:nvSpPr>
          <p:cNvPr id="4" name="Slide Number Placeholder 3">
            <a:extLst>
              <a:ext uri="{FF2B5EF4-FFF2-40B4-BE49-F238E27FC236}">
                <a16:creationId xmlns:a16="http://schemas.microsoft.com/office/drawing/2014/main" id="{F77B879A-650C-CAB9-9BAD-D7E08D4AA19B}"/>
              </a:ext>
            </a:extLst>
          </p:cNvPr>
          <p:cNvSpPr>
            <a:spLocks noGrp="1"/>
          </p:cNvSpPr>
          <p:nvPr>
            <p:ph type="sldNum" sz="quarter" idx="5"/>
          </p:nvPr>
        </p:nvSpPr>
        <p:spPr/>
        <p:txBody>
          <a:bodyPr/>
          <a:lstStyle/>
          <a:p>
            <a:fld id="{B07158C4-A119-4B78-9DE8-A50001BC31DC}" type="slidenum">
              <a:rPr lang="en-AU" smtClean="0"/>
              <a:pPr/>
              <a:t>22</a:t>
            </a:fld>
            <a:endParaRPr lang="en-AU"/>
          </a:p>
        </p:txBody>
      </p:sp>
    </p:spTree>
    <p:extLst>
      <p:ext uri="{BB962C8B-B14F-4D97-AF65-F5344CB8AC3E}">
        <p14:creationId xmlns:p14="http://schemas.microsoft.com/office/powerpoint/2010/main" val="17811825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5475E2-BCB2-7210-AF34-50FEBFD4C39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76645BB-0025-D167-F0F1-4CDDFA6FF3A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22CFBC2-C2E6-732A-DC7E-AFED9D090635}"/>
              </a:ext>
            </a:extLst>
          </p:cNvPr>
          <p:cNvSpPr>
            <a:spLocks noGrp="1"/>
          </p:cNvSpPr>
          <p:nvPr>
            <p:ph type="body" idx="1"/>
          </p:nvPr>
        </p:nvSpPr>
        <p:spPr/>
        <p:txBody>
          <a:bodyPr/>
          <a:lstStyle/>
          <a:p>
            <a:pPr>
              <a:defRPr/>
            </a:pPr>
            <a:r>
              <a:rPr lang="en-AU" sz="1600" b="1" kern="1200">
                <a:solidFill>
                  <a:srgbClr val="000000"/>
                </a:solidFill>
                <a:effectLst/>
                <a:latin typeface="Public Sans"/>
              </a:rPr>
              <a:t>Teacher note: </a:t>
            </a:r>
            <a:r>
              <a:rPr lang="en-AU" sz="1600" b="0" kern="1200">
                <a:solidFill>
                  <a:srgbClr val="000000"/>
                </a:solidFill>
                <a:effectLst/>
                <a:latin typeface="Public Sans"/>
              </a:rPr>
              <a:t>this slide uses an extract from the A range sample found in </a:t>
            </a:r>
            <a:r>
              <a:rPr lang="en-AU" sz="1600" b="1" kern="1200">
                <a:solidFill>
                  <a:srgbClr val="000000"/>
                </a:solidFill>
                <a:effectLst/>
                <a:latin typeface="Public Sans"/>
              </a:rPr>
              <a:t>Phase 5, resource 2 – what a good reflection looks like. </a:t>
            </a:r>
            <a:r>
              <a:rPr lang="en-AU" sz="1600" b="0" kern="1200">
                <a:solidFill>
                  <a:srgbClr val="000000"/>
                </a:solidFill>
                <a:effectLst/>
                <a:latin typeface="Public Sans"/>
              </a:rPr>
              <a:t>Use this to discuss with students the differences between this and the C range sample on the previous page. For instance, this response includes more evaluative language. </a:t>
            </a:r>
          </a:p>
          <a:p>
            <a:pPr>
              <a:defRPr/>
            </a:pPr>
            <a:endParaRPr lang="en-AU" sz="1600" b="0" kern="1200">
              <a:solidFill>
                <a:srgbClr val="000000"/>
              </a:solidFill>
              <a:effectLst/>
              <a:latin typeface="Public Sans"/>
            </a:endParaRPr>
          </a:p>
          <a:p>
            <a:pPr>
              <a:defRPr/>
            </a:pPr>
            <a:endParaRPr lang="en-AU">
              <a:effectLst/>
              <a:latin typeface="Public Sans"/>
            </a:endParaRPr>
          </a:p>
        </p:txBody>
      </p:sp>
      <p:sp>
        <p:nvSpPr>
          <p:cNvPr id="4" name="Slide Number Placeholder 3">
            <a:extLst>
              <a:ext uri="{FF2B5EF4-FFF2-40B4-BE49-F238E27FC236}">
                <a16:creationId xmlns:a16="http://schemas.microsoft.com/office/drawing/2014/main" id="{F77B879A-650C-CAB9-9BAD-D7E08D4AA19B}"/>
              </a:ext>
            </a:extLst>
          </p:cNvPr>
          <p:cNvSpPr>
            <a:spLocks noGrp="1"/>
          </p:cNvSpPr>
          <p:nvPr>
            <p:ph type="sldNum" sz="quarter" idx="5"/>
          </p:nvPr>
        </p:nvSpPr>
        <p:spPr/>
        <p:txBody>
          <a:bodyPr/>
          <a:lstStyle/>
          <a:p>
            <a:fld id="{B07158C4-A119-4B78-9DE8-A50001BC31DC}" type="slidenum">
              <a:rPr lang="en-AU" smtClean="0"/>
              <a:pPr/>
              <a:t>23</a:t>
            </a:fld>
            <a:endParaRPr lang="en-AU"/>
          </a:p>
        </p:txBody>
      </p:sp>
    </p:spTree>
    <p:extLst>
      <p:ext uri="{BB962C8B-B14F-4D97-AF65-F5344CB8AC3E}">
        <p14:creationId xmlns:p14="http://schemas.microsoft.com/office/powerpoint/2010/main" val="9768614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24</a:t>
            </a:fld>
            <a:endParaRPr lang="en-AU"/>
          </a:p>
        </p:txBody>
      </p:sp>
    </p:spTree>
    <p:extLst>
      <p:ext uri="{BB962C8B-B14F-4D97-AF65-F5344CB8AC3E}">
        <p14:creationId xmlns:p14="http://schemas.microsoft.com/office/powerpoint/2010/main" val="2326977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AU" b="1" dirty="0"/>
              <a:t>Teacher note: </a:t>
            </a:r>
            <a:r>
              <a:rPr lang="en-AU" dirty="0"/>
              <a:t>this slide has been used to explain the Explicit teaching strategy and should be deleted or hidden when using in a classroom setting. </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AU" dirty="0"/>
          </a:p>
          <a:p>
            <a:pPr marL="0" marR="0" lvl="0" indent="0" algn="l" defTabSz="1219170" rtl="0" eaLnBrk="1" fontAlgn="auto" latinLnBrk="0" hangingPunct="1">
              <a:lnSpc>
                <a:spcPct val="100000"/>
              </a:lnSpc>
              <a:spcBef>
                <a:spcPts val="0"/>
              </a:spcBef>
              <a:spcAft>
                <a:spcPts val="0"/>
              </a:spcAft>
              <a:buClrTx/>
              <a:buSzTx/>
              <a:buFontTx/>
              <a:buNone/>
              <a:tabLst/>
              <a:defRPr/>
            </a:pPr>
            <a:r>
              <a:rPr lang="en-AU" dirty="0"/>
              <a:t>Sharing learning intentions allows a teacher to effectively communicate learning goals with students. They allow students to connect new learning to existing knowledge, skills and understanding. When used with success criteria, students have a clear idea of the learning goal and how to get there (AERO 2024a). The sample success </a:t>
            </a:r>
            <a:r>
              <a:rPr lang="en-AU" dirty="0">
                <a:solidFill>
                  <a:srgbClr val="333333"/>
                </a:solidFill>
                <a:effectLst/>
                <a:highlight>
                  <a:srgbClr val="FFFFFF"/>
                </a:highlight>
              </a:rPr>
              <a:t>criteria provided in the teacher notes on the following slide are aligned to the syllabus. They break the learning intention into smaller and more manageable actions. They show students what they must do, say, make, create or perform to demonstrate their learning (Griffin 2018). These have been left blank with suggestions provided in the notes to allow for the co-construction of success criteria that reflects student need. When co-</a:t>
            </a:r>
            <a:r>
              <a:rPr lang="en-AU" dirty="0"/>
              <a:t>constructing with students, teachers use their expertise to guide student thinking, and often model and use exemplars to show students what success 'looks like'.</a:t>
            </a:r>
          </a:p>
          <a:p>
            <a:endParaRPr lang="en-AU" dirty="0">
              <a:solidFill>
                <a:srgbClr val="333333"/>
              </a:solidFill>
              <a:effectLst/>
              <a:highlight>
                <a:srgbClr val="FFFFFF"/>
              </a:highlight>
            </a:endParaRPr>
          </a:p>
          <a:p>
            <a:endParaRPr lang="en-AU" dirty="0"/>
          </a:p>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3</a:t>
            </a:fld>
            <a:endParaRPr lang="en-AU"/>
          </a:p>
        </p:txBody>
      </p:sp>
    </p:spTree>
    <p:extLst>
      <p:ext uri="{BB962C8B-B14F-4D97-AF65-F5344CB8AC3E}">
        <p14:creationId xmlns:p14="http://schemas.microsoft.com/office/powerpoint/2010/main" val="381272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dirty="0"/>
              <a:t>Notes for teachers:</a:t>
            </a:r>
            <a:endParaRPr lang="en-AU" dirty="0"/>
          </a:p>
          <a:p>
            <a:pPr marL="171450" indent="-171450">
              <a:buFont typeface="Arial"/>
              <a:buChar char="•"/>
            </a:pPr>
            <a:r>
              <a:rPr lang="en-AU" dirty="0"/>
              <a:t>Learning intentions and success criteria are best co-constructed with students. Adapt the learning intentions as required and add matching success criteria.</a:t>
            </a:r>
          </a:p>
          <a:p>
            <a:pPr marL="171450" indent="-171450">
              <a:buFont typeface="Arial"/>
              <a:buChar char="•"/>
            </a:pPr>
            <a:r>
              <a:rPr lang="en-AU" dirty="0"/>
              <a:t>For more information see ⁠</a:t>
            </a:r>
            <a:r>
              <a:rPr lang="en-AU" dirty="0">
                <a:hlinkClick r:id="rId3" tooltip="https://www.aitsl.edu.au/docs/default-source/feedback/aitsl-learning-intentions-and-success-criteria-strategy.pdf?sfvrsn=382dec3c_2"/>
              </a:rPr>
              <a:t>AITSL</a:t>
            </a:r>
            <a:r>
              <a:rPr lang="en-AU" dirty="0"/>
              <a:t> or the NSW Department of Education explicit teaching strategies, ⁠</a:t>
            </a:r>
            <a:r>
              <a:rPr lang="en-AU" dirty="0">
                <a:hlinkClick r:id="rId4" tooltip="https://education.nsw.gov.au/teaching-and-learning/curriculum/explicit-teaching/explicit-teaching-strategies/sharing-learning-intentions"/>
              </a:rPr>
              <a:t>Sharing learning intentions</a:t>
            </a:r>
            <a:r>
              <a:rPr lang="en-AU" dirty="0"/>
              <a:t> and ⁠</a:t>
            </a:r>
            <a:r>
              <a:rPr lang="en-AU" dirty="0">
                <a:hlinkClick r:id="rId5" tooltip="https://education.nsw.gov.au/teaching-and-learning/curriculum/explicit-teaching/explicit-teaching-strategies/sharing-success-criteria"/>
              </a:rPr>
              <a:t>Sharing success criteria</a:t>
            </a:r>
            <a:r>
              <a:rPr lang="en-AU" dirty="0"/>
              <a:t>.</a:t>
            </a:r>
          </a:p>
          <a:p>
            <a:pPr marL="171450" indent="-171450">
              <a:buFont typeface="Arial"/>
              <a:buChar char="•"/>
            </a:pPr>
            <a:r>
              <a:rPr lang="en-AU" dirty="0"/>
              <a:t>LISC is not necessarily presented at the beginning of the lesson. Teacher needs to consider most effectual time to introduce.</a:t>
            </a:r>
          </a:p>
          <a:p>
            <a:pPr marL="171450" indent="-171450">
              <a:buFont typeface="Arial"/>
              <a:buChar char="•"/>
            </a:pPr>
            <a:r>
              <a:rPr lang="en-AU" dirty="0"/>
              <a:t>LISC should be revisited during the lesson to support students' evaluation of their learning.</a:t>
            </a:r>
          </a:p>
          <a:p>
            <a:pPr marL="171450" indent="-171450">
              <a:buFont typeface="Arial"/>
              <a:buChar char="•"/>
            </a:pPr>
            <a:endParaRPr lang="en-AU" dirty="0"/>
          </a:p>
          <a:p>
            <a:pPr marL="0" indent="0">
              <a:buFont typeface="Arial"/>
              <a:buNone/>
            </a:pPr>
            <a:r>
              <a:rPr lang="en-AU" b="1" dirty="0"/>
              <a:t>Suggested success criteria:</a:t>
            </a:r>
          </a:p>
          <a:p>
            <a:pPr marL="285750" marR="0" lvl="0" indent="-28575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800" b="0" dirty="0"/>
              <a:t>identify features of reflective writing in sample responses</a:t>
            </a:r>
          </a:p>
          <a:p>
            <a:pPr marL="285750" marR="0" lvl="0" indent="-28575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1800" b="0" dirty="0"/>
              <a:t>use verbs and adverbs to demonstrate evaluation in own work.</a:t>
            </a:r>
          </a:p>
          <a:p>
            <a:endParaRPr lang="en-AU" b="1" dirty="0">
              <a:cs typeface="Calibri"/>
            </a:endParaRPr>
          </a:p>
        </p:txBody>
      </p:sp>
      <p:sp>
        <p:nvSpPr>
          <p:cNvPr id="4" name="Slide Number Placeholder 3"/>
          <p:cNvSpPr>
            <a:spLocks noGrp="1"/>
          </p:cNvSpPr>
          <p:nvPr>
            <p:ph type="sldNum" sz="quarter" idx="5"/>
          </p:nvPr>
        </p:nvSpPr>
        <p:spPr/>
        <p:txBody>
          <a:bodyPr/>
          <a:lstStyle/>
          <a:p>
            <a:fld id="{D09C5488-DD16-4714-9519-7BE21BA11D4E}" type="slidenum">
              <a:rPr lang="en-AU" smtClean="0"/>
              <a:t>4</a:t>
            </a:fld>
            <a:endParaRPr lang="en-AU"/>
          </a:p>
        </p:txBody>
      </p:sp>
    </p:spTree>
    <p:extLst>
      <p:ext uri="{BB962C8B-B14F-4D97-AF65-F5344CB8AC3E}">
        <p14:creationId xmlns:p14="http://schemas.microsoft.com/office/powerpoint/2010/main" val="19151260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b="1">
                <a:latin typeface="Arial"/>
                <a:cs typeface="Arial"/>
              </a:rPr>
              <a:t>Teacher note: </a:t>
            </a:r>
            <a:r>
              <a:rPr lang="en-AU">
                <a:latin typeface="Arial"/>
                <a:cs typeface="Arial"/>
              </a:rPr>
              <a:t>this section is designed to support explicit teaching of reflective writing found in </a:t>
            </a:r>
            <a:r>
              <a:rPr lang="en-AU" b="1">
                <a:latin typeface="Arial"/>
                <a:cs typeface="Arial"/>
              </a:rPr>
              <a:t>Phase 5, sequence 5 – developing reflective writing skills</a:t>
            </a:r>
            <a:r>
              <a:rPr lang="en-AU">
                <a:latin typeface="Arial"/>
                <a:cs typeface="Arial"/>
              </a:rPr>
              <a:t>. </a:t>
            </a:r>
            <a:endParaRPr lang="en-AU" b="1"/>
          </a:p>
          <a:p>
            <a:endParaRPr lang="en-AU"/>
          </a:p>
        </p:txBody>
      </p:sp>
      <p:sp>
        <p:nvSpPr>
          <p:cNvPr id="4" name="Slide Number Placeholder 3"/>
          <p:cNvSpPr>
            <a:spLocks noGrp="1"/>
          </p:cNvSpPr>
          <p:nvPr>
            <p:ph type="sldNum" sz="quarter" idx="5"/>
          </p:nvPr>
        </p:nvSpPr>
        <p:spPr/>
        <p:txBody>
          <a:bodyPr/>
          <a:lstStyle/>
          <a:p>
            <a:fld id="{B07158C4-A119-4B78-9DE8-A50001BC31DC}" type="slidenum">
              <a:rPr lang="en-AU" smtClean="0"/>
              <a:pPr/>
              <a:t>5</a:t>
            </a:fld>
            <a:endParaRPr lang="en-AU"/>
          </a:p>
        </p:txBody>
      </p:sp>
    </p:spTree>
    <p:extLst>
      <p:ext uri="{BB962C8B-B14F-4D97-AF65-F5344CB8AC3E}">
        <p14:creationId xmlns:p14="http://schemas.microsoft.com/office/powerpoint/2010/main" val="9647410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AU" b="1">
                <a:latin typeface="Arial"/>
                <a:cs typeface="Arial"/>
              </a:rPr>
              <a:t>Teacher note: </a:t>
            </a:r>
            <a:r>
              <a:rPr lang="en-AU" b="0">
                <a:latin typeface="Arial"/>
                <a:cs typeface="Arial"/>
              </a:rPr>
              <a:t>this section is designed to support explicit teaching of reflective writing found in </a:t>
            </a:r>
            <a:r>
              <a:rPr lang="en-AU" b="1">
                <a:latin typeface="Arial"/>
                <a:cs typeface="Arial"/>
              </a:rPr>
              <a:t>Phase 5, sequence 5 – developing reflective writing skills. </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AU">
              <a:latin typeface="Arial"/>
              <a:cs typeface="Arial"/>
            </a:endParaRPr>
          </a:p>
          <a:p>
            <a:pPr marL="0" marR="0" lvl="0" indent="0" algn="l" defTabSz="1219170" rtl="0" eaLnBrk="1" fontAlgn="auto" latinLnBrk="0" hangingPunct="1">
              <a:lnSpc>
                <a:spcPct val="100000"/>
              </a:lnSpc>
              <a:spcBef>
                <a:spcPts val="0"/>
              </a:spcBef>
              <a:spcAft>
                <a:spcPts val="0"/>
              </a:spcAft>
              <a:buClrTx/>
              <a:buSzTx/>
              <a:buFontTx/>
              <a:buNone/>
              <a:tabLst/>
              <a:defRPr/>
            </a:pPr>
            <a:r>
              <a:rPr lang="en-AU">
                <a:latin typeface="Arial"/>
                <a:cs typeface="Arial"/>
              </a:rPr>
              <a:t>Use this slide to begin the lesson with a brainstorming session as a pretest to gauge students' prior knowledge about reflective writing. This method not only activates prior knowledge but also helps identify areas that may require revision. </a:t>
            </a:r>
            <a:endParaRPr lang="en-AU" b="1"/>
          </a:p>
        </p:txBody>
      </p:sp>
      <p:sp>
        <p:nvSpPr>
          <p:cNvPr id="4" name="Slide Number Placeholder 3"/>
          <p:cNvSpPr>
            <a:spLocks noGrp="1"/>
          </p:cNvSpPr>
          <p:nvPr>
            <p:ph type="sldNum" sz="quarter" idx="5"/>
          </p:nvPr>
        </p:nvSpPr>
        <p:spPr/>
        <p:txBody>
          <a:bodyPr/>
          <a:lstStyle/>
          <a:p>
            <a:fld id="{B07158C4-A119-4B78-9DE8-A50001BC31DC}" type="slidenum">
              <a:rPr lang="en-AU" smtClean="0"/>
              <a:pPr/>
              <a:t>6</a:t>
            </a:fld>
            <a:endParaRPr lang="en-AU"/>
          </a:p>
        </p:txBody>
      </p:sp>
    </p:spTree>
    <p:extLst>
      <p:ext uri="{BB962C8B-B14F-4D97-AF65-F5344CB8AC3E}">
        <p14:creationId xmlns:p14="http://schemas.microsoft.com/office/powerpoint/2010/main" val="1032665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AU" b="1">
                <a:latin typeface="Arial"/>
                <a:cs typeface="Arial"/>
              </a:rPr>
              <a:t>Teacher note: </a:t>
            </a:r>
            <a:r>
              <a:rPr lang="en-AU" b="0">
                <a:latin typeface="Arial"/>
                <a:cs typeface="Arial"/>
              </a:rPr>
              <a:t>this section is designed to support explicit teaching of reflective writing found in </a:t>
            </a:r>
            <a:r>
              <a:rPr lang="en-AU" b="1">
                <a:latin typeface="Arial"/>
                <a:cs typeface="Arial"/>
              </a:rPr>
              <a:t>Phase 5, sequence 5 – developing reflective writing skills. </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AU">
              <a:latin typeface="Arial"/>
              <a:cs typeface="Arial"/>
            </a:endParaRPr>
          </a:p>
          <a:p>
            <a:pPr marL="0" marR="0" lvl="0" indent="0" algn="l" defTabSz="1219170" rtl="0" eaLnBrk="1" fontAlgn="auto" latinLnBrk="0" hangingPunct="1">
              <a:lnSpc>
                <a:spcPct val="100000"/>
              </a:lnSpc>
              <a:spcBef>
                <a:spcPts val="0"/>
              </a:spcBef>
              <a:spcAft>
                <a:spcPts val="0"/>
              </a:spcAft>
              <a:buClrTx/>
              <a:buSzTx/>
              <a:buFontTx/>
              <a:buNone/>
              <a:tabLst/>
              <a:defRPr/>
            </a:pPr>
            <a:r>
              <a:rPr lang="en-AU">
                <a:latin typeface="Arial"/>
                <a:cs typeface="Arial"/>
              </a:rPr>
              <a:t>Use this slide to support and develop class discussion initiated in the brainstorm on the previous slide. Students may have already identified these reasons for writing reflectively. The bullet points should help to address any reasons that students may have missed. </a:t>
            </a:r>
          </a:p>
          <a:p>
            <a:endParaRPr lang="en-AU" b="1"/>
          </a:p>
        </p:txBody>
      </p:sp>
      <p:sp>
        <p:nvSpPr>
          <p:cNvPr id="4" name="Slide Number Placeholder 3"/>
          <p:cNvSpPr>
            <a:spLocks noGrp="1"/>
          </p:cNvSpPr>
          <p:nvPr>
            <p:ph type="sldNum" sz="quarter" idx="5"/>
          </p:nvPr>
        </p:nvSpPr>
        <p:spPr/>
        <p:txBody>
          <a:bodyPr/>
          <a:lstStyle/>
          <a:p>
            <a:fld id="{B07158C4-A119-4B78-9DE8-A50001BC31DC}" type="slidenum">
              <a:rPr lang="en-AU" smtClean="0"/>
              <a:pPr/>
              <a:t>7</a:t>
            </a:fld>
            <a:endParaRPr lang="en-AU"/>
          </a:p>
        </p:txBody>
      </p:sp>
    </p:spTree>
    <p:extLst>
      <p:ext uri="{BB962C8B-B14F-4D97-AF65-F5344CB8AC3E}">
        <p14:creationId xmlns:p14="http://schemas.microsoft.com/office/powerpoint/2010/main" val="435439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AU" sz="1400" b="1" kern="1200">
                <a:solidFill>
                  <a:srgbClr val="000000"/>
                </a:solidFill>
                <a:effectLst/>
                <a:latin typeface="Public Sans"/>
              </a:rPr>
              <a:t>Teacher note: </a:t>
            </a:r>
            <a:r>
              <a:rPr lang="en-US" b="0"/>
              <a:t>this quote is paraphrased from NESA’s Module C: The Craft of Writing FAQs.</a:t>
            </a:r>
            <a:r>
              <a:rPr lang="en-AU" sz="1600">
                <a:effectLst/>
                <a:latin typeface="Arial" panose="020B0604020202020204" pitchFamily="34" charset="0"/>
                <a:ea typeface="Aptos" panose="020B0004020202020204" pitchFamily="34" charset="0"/>
              </a:rPr>
              <a:t> The document also lists features of reflective writing. Using the </a:t>
            </a:r>
            <a:r>
              <a:rPr lang="en-AU" sz="1800"/>
              <a:t>definition for reflective writing allows students to engage with language and concepts to build familiarity they will encounter in future schooling. </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AU" sz="1800">
              <a:effectLst/>
              <a:latin typeface="Arial" panose="020B0604020202020204" pitchFamily="34" charset="0"/>
              <a:ea typeface="Aptos" panose="020B0004020202020204" pitchFamily="34" charset="0"/>
            </a:endParaRPr>
          </a:p>
          <a:p>
            <a:pPr marL="0" marR="0" lvl="0" indent="0" algn="l" defTabSz="1219170" rtl="0" eaLnBrk="1" fontAlgn="auto" latinLnBrk="0" hangingPunct="1">
              <a:lnSpc>
                <a:spcPct val="100000"/>
              </a:lnSpc>
              <a:spcBef>
                <a:spcPts val="0"/>
              </a:spcBef>
              <a:spcAft>
                <a:spcPts val="0"/>
              </a:spcAft>
              <a:buClrTx/>
              <a:buSzTx/>
              <a:buFontTx/>
              <a:buNone/>
              <a:tabLst/>
              <a:defRPr/>
            </a:pPr>
            <a:r>
              <a:rPr lang="en-AU" sz="1600">
                <a:effectLst/>
                <a:latin typeface="Arial" panose="020B0604020202020204" pitchFamily="34" charset="0"/>
                <a:ea typeface="Aptos" panose="020B0004020202020204" pitchFamily="34" charset="0"/>
              </a:rPr>
              <a:t>The following slides define cognitive and affective experiences. </a:t>
            </a:r>
          </a:p>
          <a:p>
            <a:pPr marL="0" marR="0" lvl="0" indent="0" algn="l" defTabSz="1219170" rtl="0" eaLnBrk="1" fontAlgn="auto" latinLnBrk="0" hangingPunct="1">
              <a:lnSpc>
                <a:spcPct val="100000"/>
              </a:lnSpc>
              <a:spcBef>
                <a:spcPts val="0"/>
              </a:spcBef>
              <a:spcAft>
                <a:spcPts val="0"/>
              </a:spcAft>
              <a:buClrTx/>
              <a:buSzTx/>
              <a:buFontTx/>
              <a:buNone/>
              <a:tabLst/>
              <a:defRPr/>
            </a:pPr>
            <a:endParaRPr lang="en-AU" sz="1600">
              <a:effectLst/>
              <a:latin typeface="Arial" panose="020B0604020202020204" pitchFamily="34" charset="0"/>
              <a:ea typeface="Aptos" panose="020B0004020202020204" pitchFamily="34" charset="0"/>
            </a:endParaRPr>
          </a:p>
          <a:p>
            <a:pPr marL="0" marR="0" lvl="0" indent="0" algn="l" defTabSz="1219170" rtl="0" eaLnBrk="1" fontAlgn="auto" latinLnBrk="0" hangingPunct="1">
              <a:lnSpc>
                <a:spcPct val="100000"/>
              </a:lnSpc>
              <a:spcBef>
                <a:spcPts val="0"/>
              </a:spcBef>
              <a:spcAft>
                <a:spcPts val="0"/>
              </a:spcAft>
              <a:buClrTx/>
              <a:buSzTx/>
              <a:buFontTx/>
              <a:buNone/>
              <a:tabLst/>
              <a:defRPr/>
            </a:pPr>
            <a:r>
              <a:rPr lang="en-AU" sz="1600">
                <a:effectLst/>
                <a:latin typeface="Arial" panose="020B0604020202020204" pitchFamily="34" charset="0"/>
                <a:ea typeface="Aptos" panose="020B0004020202020204" pitchFamily="34" charset="0"/>
              </a:rPr>
              <a:t>Full text hyperlink to NESAs Module C: The Craft of Writing FAQ is https://educationstandards.nsw.edu.au/wps/wcm/connect/782d31c4-b3a3-446c-9a7c-95b05355c8a7/english-stage-6-module-c-the-craft-of-writing-faq.pdf?MOD=AJPERES</a:t>
            </a:r>
          </a:p>
          <a:p>
            <a:endParaRPr lang="en-AU"/>
          </a:p>
          <a:p>
            <a:endParaRPr lang="en-AU"/>
          </a:p>
        </p:txBody>
      </p:sp>
      <p:sp>
        <p:nvSpPr>
          <p:cNvPr id="4" name="Slide Number Placeholder 3"/>
          <p:cNvSpPr>
            <a:spLocks noGrp="1"/>
          </p:cNvSpPr>
          <p:nvPr>
            <p:ph type="sldNum" sz="quarter" idx="5"/>
          </p:nvPr>
        </p:nvSpPr>
        <p:spPr/>
        <p:txBody>
          <a:bodyPr/>
          <a:lstStyle/>
          <a:p>
            <a:fld id="{B07158C4-A119-4B78-9DE8-A50001BC31DC}" type="slidenum">
              <a:rPr lang="en-AU" smtClean="0"/>
              <a:pPr/>
              <a:t>8</a:t>
            </a:fld>
            <a:endParaRPr lang="en-AU"/>
          </a:p>
        </p:txBody>
      </p:sp>
    </p:spTree>
    <p:extLst>
      <p:ext uri="{BB962C8B-B14F-4D97-AF65-F5344CB8AC3E}">
        <p14:creationId xmlns:p14="http://schemas.microsoft.com/office/powerpoint/2010/main" val="38531650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800" b="1" kern="1200" dirty="0">
                <a:solidFill>
                  <a:srgbClr val="000000"/>
                </a:solidFill>
                <a:effectLst/>
                <a:latin typeface="Public Sans"/>
              </a:rPr>
              <a:t>Teacher note: </a:t>
            </a:r>
            <a:r>
              <a:rPr lang="en-AU" sz="1800" b="0" kern="1200" dirty="0">
                <a:solidFill>
                  <a:srgbClr val="000000"/>
                </a:solidFill>
                <a:effectLst/>
                <a:latin typeface="Public Sans"/>
              </a:rPr>
              <a:t>the content on this slide has been replicated in </a:t>
            </a:r>
            <a:r>
              <a:rPr lang="en-AU" sz="1800" b="1" kern="1200" dirty="0">
                <a:solidFill>
                  <a:srgbClr val="000000"/>
                </a:solidFill>
                <a:effectLst/>
                <a:latin typeface="Public Sans"/>
              </a:rPr>
              <a:t>Phase 5, activity 6</a:t>
            </a:r>
            <a:r>
              <a:rPr lang="en-AU" sz="1800" b="1" dirty="0">
                <a:solidFill>
                  <a:srgbClr val="000000"/>
                </a:solidFill>
                <a:latin typeface="Public Sans"/>
              </a:rPr>
              <a:t> </a:t>
            </a:r>
            <a:r>
              <a:rPr lang="en-AU" sz="1800" b="1" kern="1200" dirty="0">
                <a:solidFill>
                  <a:srgbClr val="000000"/>
                </a:solidFill>
                <a:effectLst/>
                <a:latin typeface="Public Sans"/>
              </a:rPr>
              <a:t>– What is reflective writing?</a:t>
            </a:r>
            <a:endParaRPr lang="en-AU" sz="1800" b="0" kern="1200" dirty="0">
              <a:solidFill>
                <a:srgbClr val="000000"/>
              </a:solidFill>
              <a:effectLst/>
              <a:latin typeface="Public Sans"/>
            </a:endParaRPr>
          </a:p>
          <a:p>
            <a:endParaRPr lang="en-AU" sz="1800" b="0" kern="1200" dirty="0">
              <a:solidFill>
                <a:srgbClr val="000000"/>
              </a:solidFill>
              <a:effectLst/>
              <a:latin typeface="Public Sans"/>
            </a:endParaRPr>
          </a:p>
          <a:p>
            <a:r>
              <a:rPr lang="en-AU" sz="1800" b="0" kern="1200" dirty="0">
                <a:solidFill>
                  <a:srgbClr val="000000"/>
                </a:solidFill>
                <a:effectLst/>
                <a:latin typeface="Public Sans"/>
              </a:rPr>
              <a:t>H</a:t>
            </a:r>
            <a:r>
              <a:rPr lang="en-AU" dirty="0">
                <a:latin typeface="Arial"/>
                <a:cs typeface="Arial"/>
              </a:rPr>
              <a:t>ighlight the distinction between cognitive and affective experiences in reflective writing to enrich students' understanding of their own writing process. Encourage students to explore both the rational (cognitive) and emotional (affective) elements of their experiences with writing tasks. </a:t>
            </a:r>
          </a:p>
          <a:p>
            <a:endParaRPr lang="en-AU" dirty="0">
              <a:effectLst/>
              <a:latin typeface="Public Sans"/>
            </a:endParaRPr>
          </a:p>
          <a:p>
            <a:r>
              <a:rPr lang="en-AU" dirty="0">
                <a:latin typeface="Arial"/>
                <a:cs typeface="Arial"/>
              </a:rPr>
              <a:t>Providing definitions helps structure the learning experience by breaking down complex processes into understandable parts. </a:t>
            </a:r>
            <a:r>
              <a:rPr lang="en-AU" dirty="0">
                <a:effectLst/>
                <a:latin typeface="Public Sans"/>
              </a:rPr>
              <a:t>Working memory is optimised when new content is broken into a sequence and manageable steps, each consolidated with practise. This helps students build on what they already know, understand and can do. Sequencing intentionally orders learning to manage students’ cognitive load. Chunking breaks complex concepts, strategies or skills into smaller, more manageable components (AERO 2024a). </a:t>
            </a:r>
          </a:p>
          <a:p>
            <a:endParaRPr lang="en-AU" dirty="0"/>
          </a:p>
        </p:txBody>
      </p:sp>
      <p:sp>
        <p:nvSpPr>
          <p:cNvPr id="4" name="Slide Number Placeholder 3"/>
          <p:cNvSpPr>
            <a:spLocks noGrp="1"/>
          </p:cNvSpPr>
          <p:nvPr>
            <p:ph type="sldNum" sz="quarter" idx="5"/>
          </p:nvPr>
        </p:nvSpPr>
        <p:spPr/>
        <p:txBody>
          <a:bodyPr/>
          <a:lstStyle/>
          <a:p>
            <a:fld id="{B07158C4-A119-4B78-9DE8-A50001BC31DC}" type="slidenum">
              <a:rPr lang="en-AU" smtClean="0"/>
              <a:pPr/>
              <a:t>9</a:t>
            </a:fld>
            <a:endParaRPr lang="en-AU"/>
          </a:p>
        </p:txBody>
      </p:sp>
    </p:spTree>
    <p:extLst>
      <p:ext uri="{BB962C8B-B14F-4D97-AF65-F5344CB8AC3E}">
        <p14:creationId xmlns:p14="http://schemas.microsoft.com/office/powerpoint/2010/main" val="24021541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EA17B1F9-1883-FB0F-19DA-8B4A4053535B}"/>
              </a:ext>
            </a:extLst>
          </p:cNvPr>
          <p:cNvSpPr/>
          <p:nvPr userDrawn="1"/>
        </p:nvSpPr>
        <p:spPr>
          <a:xfrm>
            <a:off x="7128000" y="0"/>
            <a:ext cx="5064000" cy="6858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Rectangle 5">
            <a:extLst>
              <a:ext uri="{FF2B5EF4-FFF2-40B4-BE49-F238E27FC236}">
                <a16:creationId xmlns:a16="http://schemas.microsoft.com/office/drawing/2014/main" id="{6E6ACE4A-E374-4533-BE29-9C2AA078581F}"/>
              </a:ext>
              <a:ext uri="{C183D7F6-B498-43B3-948B-1728B52AA6E4}">
                <adec:decorative xmlns:adec="http://schemas.microsoft.com/office/drawing/2017/decorative" val="1"/>
              </a:ext>
            </a:extLst>
          </p:cNvPr>
          <p:cNvSpPr/>
          <p:nvPr userDrawn="1"/>
        </p:nvSpPr>
        <p:spPr>
          <a:xfrm>
            <a:off x="0" y="0"/>
            <a:ext cx="7128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cxnSp>
        <p:nvCxnSpPr>
          <p:cNvPr id="8" name="Straight Connector 7">
            <a:extLst>
              <a:ext uri="{FF2B5EF4-FFF2-40B4-BE49-F238E27FC236}">
                <a16:creationId xmlns:a16="http://schemas.microsoft.com/office/drawing/2014/main" id="{1379E5D7-4594-7BEA-DCDE-7C07259A2A00}"/>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itle 1">
            <a:extLst>
              <a:ext uri="{FF2B5EF4-FFF2-40B4-BE49-F238E27FC236}">
                <a16:creationId xmlns:a16="http://schemas.microsoft.com/office/drawing/2014/main" id="{06313123-38FC-0AA8-8313-B587FAEA9FAB}"/>
              </a:ext>
            </a:extLst>
          </p:cNvPr>
          <p:cNvSpPr>
            <a:spLocks noGrp="1"/>
          </p:cNvSpPr>
          <p:nvPr>
            <p:ph type="ctrTitle" hasCustomPrompt="1"/>
          </p:nvPr>
        </p:nvSpPr>
        <p:spPr>
          <a:xfrm>
            <a:off x="539999" y="2240968"/>
            <a:ext cx="6255979" cy="2033997"/>
          </a:xfrm>
          <a:ln>
            <a:noFill/>
          </a:ln>
        </p:spPr>
        <p:txBody>
          <a:bodyPr anchor="b">
            <a:noAutofit/>
          </a:bodyPr>
          <a:lstStyle>
            <a:lvl1pPr algn="l">
              <a:lnSpc>
                <a:spcPct val="100000"/>
              </a:lnSpc>
              <a:defRPr sz="4800">
                <a:solidFill>
                  <a:schemeClr val="bg1"/>
                </a:solidFill>
                <a:latin typeface="Arial" panose="020B0604020202020204" pitchFamily="34" charset="0"/>
                <a:cs typeface="Arial" panose="020B0604020202020204" pitchFamily="34" charset="0"/>
              </a:defRPr>
            </a:lvl1pPr>
          </a:lstStyle>
          <a:p>
            <a:r>
              <a:rPr lang="en-US"/>
              <a:t>Learning sequence/lesson/ activity title</a:t>
            </a:r>
          </a:p>
        </p:txBody>
      </p:sp>
      <p:sp>
        <p:nvSpPr>
          <p:cNvPr id="11" name="Text Placeholder 10">
            <a:extLst>
              <a:ext uri="{FF2B5EF4-FFF2-40B4-BE49-F238E27FC236}">
                <a16:creationId xmlns:a16="http://schemas.microsoft.com/office/drawing/2014/main" id="{1ECD7A7F-13F8-9E9F-94FF-03D42EEEF0A8}"/>
              </a:ext>
            </a:extLst>
          </p:cNvPr>
          <p:cNvSpPr>
            <a:spLocks noGrp="1"/>
          </p:cNvSpPr>
          <p:nvPr>
            <p:ph type="body" sz="quarter" idx="10" hasCustomPrompt="1"/>
          </p:nvPr>
        </p:nvSpPr>
        <p:spPr>
          <a:xfrm>
            <a:off x="539999" y="4385568"/>
            <a:ext cx="6255977" cy="426611"/>
          </a:xfrm>
        </p:spPr>
        <p:txBody>
          <a:bodyPr anchor="t">
            <a:noAutofit/>
          </a:bodyPr>
          <a:lstStyle>
            <a:lvl1pPr>
              <a:defRPr sz="2000">
                <a:solidFill>
                  <a:schemeClr val="accent4"/>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Stage</a:t>
            </a:r>
          </a:p>
        </p:txBody>
      </p:sp>
      <p:sp>
        <p:nvSpPr>
          <p:cNvPr id="12" name="Text Placeholder 14">
            <a:extLst>
              <a:ext uri="{FF2B5EF4-FFF2-40B4-BE49-F238E27FC236}">
                <a16:creationId xmlns:a16="http://schemas.microsoft.com/office/drawing/2014/main" id="{1F1B4A2E-693D-413E-6506-E51D3453E154}"/>
              </a:ext>
            </a:extLst>
          </p:cNvPr>
          <p:cNvSpPr>
            <a:spLocks noGrp="1"/>
          </p:cNvSpPr>
          <p:nvPr>
            <p:ph type="body" sz="quarter" idx="16" hasCustomPrompt="1"/>
          </p:nvPr>
        </p:nvSpPr>
        <p:spPr>
          <a:xfrm>
            <a:off x="540000" y="4925698"/>
            <a:ext cx="6255975" cy="360000"/>
          </a:xfrm>
        </p:spPr>
        <p:txBody>
          <a:bodyPr>
            <a:noAutofit/>
          </a:bodyPr>
          <a:lstStyle>
            <a:lvl1pPr>
              <a:spcAft>
                <a:spcPts val="0"/>
              </a:spcAft>
              <a:defRPr sz="1800" b="1">
                <a:solidFill>
                  <a:schemeClr val="bg1"/>
                </a:solidFill>
                <a:latin typeface="Arial" panose="020B0604020202020204" pitchFamily="34" charset="0"/>
                <a:cs typeface="Arial" panose="020B0604020202020204" pitchFamily="34" charset="0"/>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Module</a:t>
            </a:r>
          </a:p>
        </p:txBody>
      </p:sp>
      <p:sp>
        <p:nvSpPr>
          <p:cNvPr id="13" name="Text Placeholder 7">
            <a:extLst>
              <a:ext uri="{FF2B5EF4-FFF2-40B4-BE49-F238E27FC236}">
                <a16:creationId xmlns:a16="http://schemas.microsoft.com/office/drawing/2014/main" id="{0C245AE8-A9B0-AE21-616C-11D22901313C}"/>
              </a:ext>
            </a:extLst>
          </p:cNvPr>
          <p:cNvSpPr>
            <a:spLocks noGrp="1"/>
          </p:cNvSpPr>
          <p:nvPr>
            <p:ph type="body" sz="quarter" idx="14" hasCustomPrompt="1"/>
          </p:nvPr>
        </p:nvSpPr>
        <p:spPr>
          <a:xfrm>
            <a:off x="540000" y="5327998"/>
            <a:ext cx="6255971" cy="792000"/>
          </a:xfrm>
        </p:spPr>
        <p:txBody>
          <a:bodyPr/>
          <a:lstStyle>
            <a:lvl1pPr>
              <a:defRPr sz="1800">
                <a:solidFill>
                  <a:schemeClr val="bg1"/>
                </a:solidFill>
                <a:latin typeface="Arial" panose="020B0604020202020204" pitchFamily="34" charset="0"/>
                <a:cs typeface="Arial" panose="020B0604020202020204" pitchFamily="34" charset="0"/>
              </a:defRPr>
            </a:lvl1pPr>
          </a:lstStyle>
          <a:p>
            <a:pPr lvl="0"/>
            <a:r>
              <a:rPr lang="en-US"/>
              <a:t>Presenter name</a:t>
            </a:r>
            <a:endParaRPr lang="en-AU"/>
          </a:p>
        </p:txBody>
      </p:sp>
      <p:sp>
        <p:nvSpPr>
          <p:cNvPr id="15" name="Text Placeholder 14">
            <a:extLst>
              <a:ext uri="{FF2B5EF4-FFF2-40B4-BE49-F238E27FC236}">
                <a16:creationId xmlns:a16="http://schemas.microsoft.com/office/drawing/2014/main" id="{5C2AC99F-F6FA-4B77-DD09-207FFF07B242}"/>
              </a:ext>
            </a:extLst>
          </p:cNvPr>
          <p:cNvSpPr>
            <a:spLocks noGrp="1"/>
          </p:cNvSpPr>
          <p:nvPr>
            <p:ph type="body" sz="quarter" idx="15" hasCustomPrompt="1"/>
          </p:nvPr>
        </p:nvSpPr>
        <p:spPr>
          <a:xfrm>
            <a:off x="540000" y="6192000"/>
            <a:ext cx="6255975" cy="360000"/>
          </a:xfrm>
        </p:spPr>
        <p:txBody>
          <a:bodyPr anchor="b" anchorCtr="0">
            <a:noAutofit/>
          </a:bodyPr>
          <a:lstStyle>
            <a:lvl1pPr algn="l">
              <a:defRPr sz="1800" b="0">
                <a:solidFill>
                  <a:schemeClr val="bg1"/>
                </a:solidFill>
                <a:latin typeface="Arial" panose="020B0604020202020204" pitchFamily="34" charset="0"/>
                <a:cs typeface="Arial" panose="020B0604020202020204" pitchFamily="34" charset="0"/>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00 Month YYYY</a:t>
            </a:r>
          </a:p>
        </p:txBody>
      </p:sp>
      <p:pic>
        <p:nvPicPr>
          <p:cNvPr id="17" name="Picture 16">
            <a:extLst>
              <a:ext uri="{FF2B5EF4-FFF2-40B4-BE49-F238E27FC236}">
                <a16:creationId xmlns:a16="http://schemas.microsoft.com/office/drawing/2014/main" id="{1B2918F2-2A15-B218-B84D-C469AD3B60D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6135329" y="360000"/>
            <a:ext cx="660650" cy="715199"/>
          </a:xfrm>
          <a:prstGeom prst="rect">
            <a:avLst/>
          </a:prstGeom>
        </p:spPr>
      </p:pic>
      <p:sp>
        <p:nvSpPr>
          <p:cNvPr id="2" name="Picture Placeholder 4">
            <a:extLst>
              <a:ext uri="{FF2B5EF4-FFF2-40B4-BE49-F238E27FC236}">
                <a16:creationId xmlns:a16="http://schemas.microsoft.com/office/drawing/2014/main" id="{206B55C3-1914-D3B1-73B3-69F5509A4B69}"/>
              </a:ext>
              <a:ext uri="{C183D7F6-B498-43B3-948B-1728B52AA6E4}">
                <adec:decorative xmlns:adec="http://schemas.microsoft.com/office/drawing/2017/decorative" val="1"/>
              </a:ext>
            </a:extLst>
          </p:cNvPr>
          <p:cNvSpPr>
            <a:spLocks noGrp="1"/>
          </p:cNvSpPr>
          <p:nvPr>
            <p:ph type="pic" sz="quarter" idx="13"/>
          </p:nvPr>
        </p:nvSpPr>
        <p:spPr>
          <a:xfrm>
            <a:off x="7128000" y="0"/>
            <a:ext cx="5064000" cy="6858000"/>
          </a:xfrm>
        </p:spPr>
        <p:txBody>
          <a:bodyPr/>
          <a:lstStyle/>
          <a:p>
            <a:r>
              <a:rPr lang="en-GB"/>
              <a:t>Click icon to add picture</a:t>
            </a:r>
            <a:endParaRPr lang="en-AU"/>
          </a:p>
        </p:txBody>
      </p:sp>
    </p:spTree>
    <p:extLst>
      <p:ext uri="{BB962C8B-B14F-4D97-AF65-F5344CB8AC3E}">
        <p14:creationId xmlns:p14="http://schemas.microsoft.com/office/powerpoint/2010/main" val="1578408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LISC">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165CECD-C00D-4560-9C97-AE28A8535867}"/>
              </a:ext>
              <a:ext uri="{C183D7F6-B498-43B3-948B-1728B52AA6E4}">
                <adec:decorative xmlns:adec="http://schemas.microsoft.com/office/drawing/2017/decorative" val="1"/>
              </a:ext>
            </a:extLst>
          </p:cNvPr>
          <p:cNvSpPr/>
          <p:nvPr userDrawn="1"/>
        </p:nvSpPr>
        <p:spPr>
          <a:xfrm>
            <a:off x="0" y="1620000"/>
            <a:ext cx="12192000" cy="523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Picture Placeholder 4">
            <a:extLst>
              <a:ext uri="{FF2B5EF4-FFF2-40B4-BE49-F238E27FC236}">
                <a16:creationId xmlns:a16="http://schemas.microsoft.com/office/drawing/2014/main" id="{8AB6FE45-2247-43AE-AFB0-3C1EC574D8FA}"/>
              </a:ext>
              <a:ext uri="{C183D7F6-B498-43B3-948B-1728B52AA6E4}">
                <adec:decorative xmlns:adec="http://schemas.microsoft.com/office/drawing/2017/decorative" val="1"/>
              </a:ext>
            </a:extLst>
          </p:cNvPr>
          <p:cNvSpPr>
            <a:spLocks noGrp="1"/>
          </p:cNvSpPr>
          <p:nvPr>
            <p:ph type="pic" sz="quarter" idx="13"/>
          </p:nvPr>
        </p:nvSpPr>
        <p:spPr>
          <a:xfrm>
            <a:off x="359998" y="1909282"/>
            <a:ext cx="11483999" cy="4210718"/>
          </a:xfrm>
        </p:spPr>
        <p:txBody>
          <a:bodyPr/>
          <a:lstStyle/>
          <a:p>
            <a:r>
              <a:rPr lang="en-US"/>
              <a:t>Click icon to add picture</a:t>
            </a:r>
            <a:endParaRPr lang="en-AU"/>
          </a:p>
        </p:txBody>
      </p:sp>
      <p:sp>
        <p:nvSpPr>
          <p:cNvPr id="7" name="Slide Number Placeholder 6"/>
          <p:cNvSpPr>
            <a:spLocks noGrp="1"/>
          </p:cNvSpPr>
          <p:nvPr>
            <p:ph type="sldNum" sz="quarter" idx="12"/>
          </p:nvPr>
        </p:nvSpPr>
        <p:spPr/>
        <p:txBody>
          <a:bodyPr/>
          <a:lstStyle/>
          <a:p>
            <a:fld id="{10A01DC5-1685-4615-8240-15192985C6A2}" type="slidenum">
              <a:rPr lang="en-AU" smtClean="0"/>
              <a:t>‹#›</a:t>
            </a:fld>
            <a:endParaRPr lang="en-AU"/>
          </a:p>
        </p:txBody>
      </p:sp>
      <p:sp>
        <p:nvSpPr>
          <p:cNvPr id="10" name="Title 4">
            <a:extLst>
              <a:ext uri="{FF2B5EF4-FFF2-40B4-BE49-F238E27FC236}">
                <a16:creationId xmlns:a16="http://schemas.microsoft.com/office/drawing/2014/main" id="{4B69FB63-5913-44B0-9BCA-4B6E66CE48BF}"/>
              </a:ext>
            </a:extLst>
          </p:cNvPr>
          <p:cNvSpPr>
            <a:spLocks noGrp="1"/>
          </p:cNvSpPr>
          <p:nvPr>
            <p:ph type="title"/>
          </p:nvPr>
        </p:nvSpPr>
        <p:spPr>
          <a:xfrm>
            <a:off x="359998" y="360000"/>
            <a:ext cx="10260002" cy="522000"/>
          </a:xfrm>
        </p:spPr>
        <p:txBody>
          <a:bodyPr/>
          <a:lstStyle>
            <a:lvl1pPr>
              <a:defRPr>
                <a:solidFill>
                  <a:schemeClr val="accent1"/>
                </a:solidFill>
              </a:defRPr>
            </a:lvl1pPr>
          </a:lstStyle>
          <a:p>
            <a:r>
              <a:rPr lang="en-US"/>
              <a:t>Click to edit Master title style</a:t>
            </a:r>
            <a:endParaRPr lang="en-AU"/>
          </a:p>
        </p:txBody>
      </p:sp>
      <p:sp>
        <p:nvSpPr>
          <p:cNvPr id="11" name="Text Placeholder 10">
            <a:extLst>
              <a:ext uri="{FF2B5EF4-FFF2-40B4-BE49-F238E27FC236}">
                <a16:creationId xmlns:a16="http://schemas.microsoft.com/office/drawing/2014/main" id="{4A905C52-CF4B-447B-B93D-A86FD209402A}"/>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2422172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Blue backgroun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165CECD-C00D-4560-9C97-AE28A8535867}"/>
              </a:ext>
              <a:ext uri="{C183D7F6-B498-43B3-948B-1728B52AA6E4}">
                <adec:decorative xmlns:adec="http://schemas.microsoft.com/office/drawing/2017/decorative" val="1"/>
              </a:ext>
            </a:extLst>
          </p:cNvPr>
          <p:cNvSpPr/>
          <p:nvPr userDrawn="1"/>
        </p:nvSpPr>
        <p:spPr>
          <a:xfrm>
            <a:off x="0" y="1620000"/>
            <a:ext cx="12192000" cy="523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Picture Placeholder 4">
            <a:extLst>
              <a:ext uri="{FF2B5EF4-FFF2-40B4-BE49-F238E27FC236}">
                <a16:creationId xmlns:a16="http://schemas.microsoft.com/office/drawing/2014/main" id="{8AB6FE45-2247-43AE-AFB0-3C1EC574D8FA}"/>
              </a:ext>
              <a:ext uri="{C183D7F6-B498-43B3-948B-1728B52AA6E4}">
                <adec:decorative xmlns:adec="http://schemas.microsoft.com/office/drawing/2017/decorative" val="1"/>
              </a:ext>
            </a:extLst>
          </p:cNvPr>
          <p:cNvSpPr>
            <a:spLocks noGrp="1"/>
          </p:cNvSpPr>
          <p:nvPr>
            <p:ph type="pic" sz="quarter" idx="13"/>
          </p:nvPr>
        </p:nvSpPr>
        <p:spPr>
          <a:xfrm>
            <a:off x="359998" y="1909282"/>
            <a:ext cx="11483999" cy="4210718"/>
          </a:xfrm>
        </p:spPr>
        <p:txBody>
          <a:bodyPr/>
          <a:lstStyle/>
          <a:p>
            <a:r>
              <a:rPr lang="en-US"/>
              <a:t>Click icon to add picture</a:t>
            </a:r>
            <a:endParaRPr lang="en-AU"/>
          </a:p>
        </p:txBody>
      </p:sp>
      <p:sp>
        <p:nvSpPr>
          <p:cNvPr id="7" name="Slide Number Placeholder 6"/>
          <p:cNvSpPr>
            <a:spLocks noGrp="1"/>
          </p:cNvSpPr>
          <p:nvPr>
            <p:ph type="sldNum" sz="quarter" idx="12"/>
          </p:nvPr>
        </p:nvSpPr>
        <p:spPr/>
        <p:txBody>
          <a:bodyPr/>
          <a:lstStyle/>
          <a:p>
            <a:fld id="{10A01DC5-1685-4615-8240-15192985C6A2}" type="slidenum">
              <a:rPr lang="en-AU" smtClean="0"/>
              <a:t>‹#›</a:t>
            </a:fld>
            <a:endParaRPr lang="en-AU"/>
          </a:p>
        </p:txBody>
      </p:sp>
      <p:sp>
        <p:nvSpPr>
          <p:cNvPr id="10" name="Title 4">
            <a:extLst>
              <a:ext uri="{FF2B5EF4-FFF2-40B4-BE49-F238E27FC236}">
                <a16:creationId xmlns:a16="http://schemas.microsoft.com/office/drawing/2014/main" id="{4B69FB63-5913-44B0-9BCA-4B6E66CE48BF}"/>
              </a:ext>
            </a:extLst>
          </p:cNvPr>
          <p:cNvSpPr>
            <a:spLocks noGrp="1"/>
          </p:cNvSpPr>
          <p:nvPr>
            <p:ph type="title"/>
          </p:nvPr>
        </p:nvSpPr>
        <p:spPr>
          <a:xfrm>
            <a:off x="359998" y="360000"/>
            <a:ext cx="10260002" cy="522000"/>
          </a:xfrm>
        </p:spPr>
        <p:txBody>
          <a:bodyPr/>
          <a:lstStyle>
            <a:lvl1pPr>
              <a:defRPr>
                <a:solidFill>
                  <a:schemeClr val="accent1"/>
                </a:solidFill>
              </a:defRPr>
            </a:lvl1pPr>
          </a:lstStyle>
          <a:p>
            <a:r>
              <a:rPr lang="en-US"/>
              <a:t>Click to edit Master title style</a:t>
            </a:r>
            <a:endParaRPr lang="en-AU"/>
          </a:p>
        </p:txBody>
      </p:sp>
      <p:sp>
        <p:nvSpPr>
          <p:cNvPr id="11" name="Text Placeholder 10">
            <a:extLst>
              <a:ext uri="{FF2B5EF4-FFF2-40B4-BE49-F238E27FC236}">
                <a16:creationId xmlns:a16="http://schemas.microsoft.com/office/drawing/2014/main" id="{4A905C52-CF4B-447B-B93D-A86FD209402A}"/>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2055116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p:bg>
      <p:bgPr>
        <a:solidFill>
          <a:schemeClr val="accent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3" name="Title 1">
            <a:extLst>
              <a:ext uri="{FF2B5EF4-FFF2-40B4-BE49-F238E27FC236}">
                <a16:creationId xmlns:a16="http://schemas.microsoft.com/office/drawing/2014/main" id="{8AD8A72A-7327-BEF4-2507-0522B8614AE9}"/>
              </a:ext>
            </a:extLst>
          </p:cNvPr>
          <p:cNvSpPr>
            <a:spLocks noGrp="1"/>
          </p:cNvSpPr>
          <p:nvPr>
            <p:ph type="ctrTitle" hasCustomPrompt="1"/>
          </p:nvPr>
        </p:nvSpPr>
        <p:spPr>
          <a:xfrm>
            <a:off x="540000" y="4067881"/>
            <a:ext cx="11291998" cy="800681"/>
          </a:xfrm>
          <a:ln>
            <a:noFill/>
          </a:ln>
        </p:spPr>
        <p:txBody>
          <a:bodyPr anchor="t">
            <a:noAutofit/>
          </a:bodyPr>
          <a:lstStyle>
            <a:lvl1pPr algn="l">
              <a:lnSpc>
                <a:spcPct val="110000"/>
              </a:lnSpc>
              <a:defRPr sz="4800">
                <a:solidFill>
                  <a:schemeClr val="bg1"/>
                </a:solidFill>
                <a:latin typeface="Arial" panose="020B0604020202020204" pitchFamily="34" charset="0"/>
                <a:cs typeface="Arial" panose="020B0604020202020204" pitchFamily="34" charset="0"/>
              </a:defRPr>
            </a:lvl1pPr>
          </a:lstStyle>
          <a:p>
            <a:pPr>
              <a:lnSpc>
                <a:spcPct val="100000"/>
              </a:lnSpc>
            </a:pPr>
            <a:r>
              <a:rPr lang="en-AU"/>
              <a:t>Lesson title</a:t>
            </a:r>
          </a:p>
        </p:txBody>
      </p:sp>
      <p:sp>
        <p:nvSpPr>
          <p:cNvPr id="6" name="Oval 5">
            <a:extLst>
              <a:ext uri="{FF2B5EF4-FFF2-40B4-BE49-F238E27FC236}">
                <a16:creationId xmlns:a16="http://schemas.microsoft.com/office/drawing/2014/main" id="{5EBAE78F-1A35-0A2C-DBF4-48477CA8F3A7}"/>
              </a:ext>
            </a:extLst>
          </p:cNvPr>
          <p:cNvSpPr>
            <a:spLocks noGrp="1" noRot="1" noMove="1" noResize="1" noEditPoints="1" noAdjustHandles="1" noChangeArrowheads="1" noChangeShapeType="1"/>
          </p:cNvSpPr>
          <p:nvPr userDrawn="1"/>
        </p:nvSpPr>
        <p:spPr>
          <a:xfrm>
            <a:off x="11056620" y="289560"/>
            <a:ext cx="906780" cy="800681"/>
          </a:xfrm>
          <a:prstGeom prst="ellipse">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2" name="Picture 1">
            <a:extLst>
              <a:ext uri="{FF2B5EF4-FFF2-40B4-BE49-F238E27FC236}">
                <a16:creationId xmlns:a16="http://schemas.microsoft.com/office/drawing/2014/main" id="{1DE675F6-B3E6-7651-8B0E-50E39CE29B9F}"/>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1171348" y="360000"/>
            <a:ext cx="660650" cy="715199"/>
          </a:xfrm>
          <a:prstGeom prst="rect">
            <a:avLst/>
          </a:prstGeom>
        </p:spPr>
      </p:pic>
    </p:spTree>
    <p:extLst>
      <p:ext uri="{BB962C8B-B14F-4D97-AF65-F5344CB8AC3E}">
        <p14:creationId xmlns:p14="http://schemas.microsoft.com/office/powerpoint/2010/main" val="2864672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Text">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60000" y="360000"/>
            <a:ext cx="11484000" cy="545601"/>
          </a:xfrm>
        </p:spPr>
        <p:txBody>
          <a:bodyPr/>
          <a:lstStyle>
            <a:lvl1pPr>
              <a:defRPr>
                <a:solidFill>
                  <a:schemeClr val="accent1"/>
                </a:solidFill>
              </a:defRPr>
            </a:lvl1pPr>
          </a:lstStyle>
          <a:p>
            <a:r>
              <a:rPr lang="en-US"/>
              <a:t>Title</a:t>
            </a:r>
            <a:endParaRPr lang="en-AU"/>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59999" y="982520"/>
            <a:ext cx="11483999"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2" name="Text Placeholder 3">
            <a:extLst>
              <a:ext uri="{FF2B5EF4-FFF2-40B4-BE49-F238E27FC236}">
                <a16:creationId xmlns:a16="http://schemas.microsoft.com/office/drawing/2014/main" id="{7A679F83-4A45-8E00-A9A4-2E8DE35C1BB0}"/>
              </a:ext>
            </a:extLst>
          </p:cNvPr>
          <p:cNvSpPr>
            <a:spLocks noGrp="1"/>
          </p:cNvSpPr>
          <p:nvPr>
            <p:ph type="body" sz="quarter" idx="17" hasCustomPrompt="1"/>
          </p:nvPr>
        </p:nvSpPr>
        <p:spPr>
          <a:xfrm>
            <a:off x="360000" y="1567086"/>
            <a:ext cx="11484000" cy="4807835"/>
          </a:xfrm>
        </p:spPr>
        <p:txBody>
          <a:bodyPr/>
          <a:lstStyle>
            <a:lvl1pPr>
              <a:defRPr/>
            </a:lvl1pPr>
          </a:lstStyle>
          <a:p>
            <a:pPr lvl="0"/>
            <a:r>
              <a:rPr lang="en-US"/>
              <a:t>Click to add text</a:t>
            </a:r>
          </a:p>
          <a:p>
            <a:pPr lvl="1"/>
            <a:r>
              <a:rPr lang="en-US"/>
              <a:t>Second level</a:t>
            </a:r>
          </a:p>
          <a:p>
            <a:pPr lvl="4"/>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9472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and picture">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60000" y="360000"/>
            <a:ext cx="11484000" cy="545601"/>
          </a:xfrm>
        </p:spPr>
        <p:txBody>
          <a:bodyPr/>
          <a:lstStyle>
            <a:lvl1pPr>
              <a:defRPr>
                <a:solidFill>
                  <a:schemeClr val="accent1"/>
                </a:solidFill>
              </a:defRPr>
            </a:lvl1pPr>
          </a:lstStyle>
          <a:p>
            <a:r>
              <a:rPr lang="en-US"/>
              <a:t>Title</a:t>
            </a:r>
            <a:endParaRPr lang="en-AU"/>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59999" y="982520"/>
            <a:ext cx="11483999"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3" name="Content Placeholder 2">
            <a:extLst>
              <a:ext uri="{FF2B5EF4-FFF2-40B4-BE49-F238E27FC236}">
                <a16:creationId xmlns:a16="http://schemas.microsoft.com/office/drawing/2014/main" id="{EAC13D79-FA01-577F-AC79-E39D6DCCC806}"/>
              </a:ext>
            </a:extLst>
          </p:cNvPr>
          <p:cNvSpPr>
            <a:spLocks noGrp="1"/>
          </p:cNvSpPr>
          <p:nvPr>
            <p:ph sz="quarter" idx="19" hasCustomPrompt="1"/>
          </p:nvPr>
        </p:nvSpPr>
        <p:spPr>
          <a:xfrm>
            <a:off x="360363" y="1562471"/>
            <a:ext cx="5735637" cy="4814518"/>
          </a:xfrm>
        </p:spPr>
        <p:txBody>
          <a:bodyPr/>
          <a:lstStyle/>
          <a:p>
            <a:pPr lvl="0"/>
            <a:r>
              <a:rPr lang="en-US"/>
              <a:t>Click to add text</a:t>
            </a:r>
          </a:p>
          <a:p>
            <a:pPr lvl="1"/>
            <a:r>
              <a:rPr lang="en-US"/>
              <a:t>Second level</a:t>
            </a:r>
          </a:p>
          <a:p>
            <a:pPr lvl="4"/>
            <a:r>
              <a:rPr lang="en-US"/>
              <a:t>Third level</a:t>
            </a:r>
          </a:p>
          <a:p>
            <a:pPr lvl="3"/>
            <a:r>
              <a:rPr lang="en-US"/>
              <a:t>Fourth level</a:t>
            </a:r>
          </a:p>
          <a:p>
            <a:pPr lvl="4"/>
            <a:r>
              <a:rPr lang="en-US"/>
              <a:t>Fifth level</a:t>
            </a:r>
          </a:p>
        </p:txBody>
      </p:sp>
      <p:sp>
        <p:nvSpPr>
          <p:cNvPr id="8" name="Picture Placeholder 7">
            <a:extLst>
              <a:ext uri="{FF2B5EF4-FFF2-40B4-BE49-F238E27FC236}">
                <a16:creationId xmlns:a16="http://schemas.microsoft.com/office/drawing/2014/main" id="{F0C3D212-D9E6-5651-0336-B3898E36FBA5}"/>
              </a:ext>
            </a:extLst>
          </p:cNvPr>
          <p:cNvSpPr>
            <a:spLocks noGrp="1"/>
          </p:cNvSpPr>
          <p:nvPr>
            <p:ph type="pic" sz="quarter" idx="20"/>
          </p:nvPr>
        </p:nvSpPr>
        <p:spPr>
          <a:xfrm>
            <a:off x="6324599" y="1562470"/>
            <a:ext cx="5507038" cy="4814518"/>
          </a:xfrm>
        </p:spPr>
        <p:txBody>
          <a:bodyPr/>
          <a:lstStyle/>
          <a:p>
            <a:r>
              <a:rPr lang="en-GB"/>
              <a:t>Click icon to add picture</a:t>
            </a:r>
            <a:endParaRPr lang="en-AU"/>
          </a:p>
        </p:txBody>
      </p:sp>
    </p:spTree>
    <p:extLst>
      <p:ext uri="{BB962C8B-B14F-4D97-AF65-F5344CB8AC3E}">
        <p14:creationId xmlns:p14="http://schemas.microsoft.com/office/powerpoint/2010/main" val="4283855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eature image and text">
    <p:spTree>
      <p:nvGrpSpPr>
        <p:cNvPr id="1" name=""/>
        <p:cNvGrpSpPr/>
        <p:nvPr/>
      </p:nvGrpSpPr>
      <p:grpSpPr>
        <a:xfrm>
          <a:off x="0" y="0"/>
          <a:ext cx="0" cy="0"/>
          <a:chOff x="0" y="0"/>
          <a:chExt cx="0" cy="0"/>
        </a:xfrm>
      </p:grpSpPr>
      <p:sp>
        <p:nvSpPr>
          <p:cNvPr id="2" name="Picture Placeholder 8">
            <a:extLst>
              <a:ext uri="{FF2B5EF4-FFF2-40B4-BE49-F238E27FC236}">
                <a16:creationId xmlns:a16="http://schemas.microsoft.com/office/drawing/2014/main" id="{91FCC384-7450-516C-24D0-7D029ED3855A}"/>
              </a:ext>
              <a:ext uri="{C183D7F6-B498-43B3-948B-1728B52AA6E4}">
                <adec:decorative xmlns:adec="http://schemas.microsoft.com/office/drawing/2017/decorative" val="1"/>
              </a:ext>
            </a:extLst>
          </p:cNvPr>
          <p:cNvSpPr>
            <a:spLocks noGrp="1"/>
          </p:cNvSpPr>
          <p:nvPr>
            <p:ph type="pic" sz="quarter" idx="13"/>
          </p:nvPr>
        </p:nvSpPr>
        <p:spPr>
          <a:xfrm>
            <a:off x="0" y="0"/>
            <a:ext cx="5040000" cy="6858000"/>
          </a:xfrm>
        </p:spPr>
        <p:txBody>
          <a:bodyPr/>
          <a:lstStyle/>
          <a:p>
            <a:r>
              <a:rPr lang="en-GB"/>
              <a:t>Click icon to add picture</a:t>
            </a:r>
            <a:endParaRPr lang="en-AU"/>
          </a:p>
        </p:txBody>
      </p:sp>
      <p:sp>
        <p:nvSpPr>
          <p:cNvPr id="4" name="Title 1">
            <a:extLst>
              <a:ext uri="{FF2B5EF4-FFF2-40B4-BE49-F238E27FC236}">
                <a16:creationId xmlns:a16="http://schemas.microsoft.com/office/drawing/2014/main" id="{46E61F09-1856-72E7-5C79-31B4A856E7AD}"/>
              </a:ext>
            </a:extLst>
          </p:cNvPr>
          <p:cNvSpPr>
            <a:spLocks noGrp="1"/>
          </p:cNvSpPr>
          <p:nvPr>
            <p:ph type="title" hasCustomPrompt="1"/>
          </p:nvPr>
        </p:nvSpPr>
        <p:spPr>
          <a:xfrm>
            <a:off x="5400000" y="360000"/>
            <a:ext cx="6407150" cy="554400"/>
          </a:xfrm>
        </p:spPr>
        <p:txBody>
          <a:bodyPr/>
          <a:lstStyle>
            <a:lvl1pPr>
              <a:defRPr>
                <a:solidFill>
                  <a:schemeClr val="accent1"/>
                </a:solidFill>
              </a:defRPr>
            </a:lvl1pPr>
          </a:lstStyle>
          <a:p>
            <a:r>
              <a:rPr lang="en-US"/>
              <a:t>Title</a:t>
            </a:r>
          </a:p>
        </p:txBody>
      </p:sp>
      <p:cxnSp>
        <p:nvCxnSpPr>
          <p:cNvPr id="6" name="Straight Connector 5">
            <a:extLst>
              <a:ext uri="{FF2B5EF4-FFF2-40B4-BE49-F238E27FC236}">
                <a16:creationId xmlns:a16="http://schemas.microsoft.com/office/drawing/2014/main" id="{52576981-5B08-29E1-CBD0-60B20605F583}"/>
              </a:ext>
              <a:ext uri="{C183D7F6-B498-43B3-948B-1728B52AA6E4}">
                <adec:decorative xmlns:adec="http://schemas.microsoft.com/office/drawing/2017/decorative" val="1"/>
              </a:ext>
            </a:extLst>
          </p:cNvPr>
          <p:cNvCxnSpPr>
            <a:cxnSpLocks/>
          </p:cNvCxnSpPr>
          <p:nvPr userDrawn="1"/>
        </p:nvCxnSpPr>
        <p:spPr>
          <a:xfrm>
            <a:off x="5220000" y="1800000"/>
            <a:ext cx="0" cy="45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Slide Number Placeholder 1">
            <a:extLst>
              <a:ext uri="{FF2B5EF4-FFF2-40B4-BE49-F238E27FC236}">
                <a16:creationId xmlns:a16="http://schemas.microsoft.com/office/drawing/2014/main" id="{AC754ADD-23A8-B626-EF2D-A89E9897C22E}"/>
              </a:ext>
            </a:extLst>
          </p:cNvPr>
          <p:cNvSpPr>
            <a:spLocks noGrp="1"/>
          </p:cNvSpPr>
          <p:nvPr>
            <p:ph type="sldNum" sz="quarter" idx="16"/>
          </p:nvPr>
        </p:nvSpPr>
        <p:spPr>
          <a:xfrm>
            <a:off x="11124000" y="6516000"/>
            <a:ext cx="720000" cy="180000"/>
          </a:xfrm>
        </p:spPr>
        <p:txBody>
          <a:bodyPr/>
          <a:lstStyle/>
          <a:p>
            <a:fld id="{10A01DC5-1685-4615-8240-15192985C6A2}" type="slidenum">
              <a:rPr lang="en-AU" smtClean="0"/>
              <a:pPr/>
              <a:t>‹#›</a:t>
            </a:fld>
            <a:endParaRPr lang="en-AU"/>
          </a:p>
        </p:txBody>
      </p:sp>
      <p:sp>
        <p:nvSpPr>
          <p:cNvPr id="10" name="Text Placeholder 3">
            <a:extLst>
              <a:ext uri="{FF2B5EF4-FFF2-40B4-BE49-F238E27FC236}">
                <a16:creationId xmlns:a16="http://schemas.microsoft.com/office/drawing/2014/main" id="{DE31FF8A-F945-2755-C01F-A984129CCFE4}"/>
              </a:ext>
            </a:extLst>
          </p:cNvPr>
          <p:cNvSpPr>
            <a:spLocks noGrp="1"/>
          </p:cNvSpPr>
          <p:nvPr>
            <p:ph type="body" sz="quarter" idx="17" hasCustomPrompt="1"/>
          </p:nvPr>
        </p:nvSpPr>
        <p:spPr>
          <a:xfrm>
            <a:off x="5400675" y="1800000"/>
            <a:ext cx="6407150" cy="4536000"/>
          </a:xfrm>
        </p:spPr>
        <p:txBody>
          <a:bodyPr/>
          <a:lstStyle>
            <a:lvl1pPr>
              <a:defRPr/>
            </a:lvl1pPr>
          </a:lstStyle>
          <a:p>
            <a:pPr lvl="0"/>
            <a:r>
              <a:rPr lang="en-US"/>
              <a:t>Click to add text</a:t>
            </a:r>
          </a:p>
          <a:p>
            <a:pPr lvl="1"/>
            <a:r>
              <a:rPr lang="en-US"/>
              <a:t>Second level</a:t>
            </a:r>
          </a:p>
          <a:p>
            <a:pPr lvl="4"/>
            <a:r>
              <a:rPr lang="en-US"/>
              <a:t>Third level</a:t>
            </a:r>
          </a:p>
          <a:p>
            <a:pPr lvl="3"/>
            <a:r>
              <a:rPr lang="en-US"/>
              <a:t>Fourth level</a:t>
            </a:r>
          </a:p>
          <a:p>
            <a:pPr lvl="4"/>
            <a:r>
              <a:rPr lang="en-US"/>
              <a:t>Fifth level</a:t>
            </a:r>
          </a:p>
        </p:txBody>
      </p:sp>
      <p:sp>
        <p:nvSpPr>
          <p:cNvPr id="13" name="Text Placeholder 10">
            <a:extLst>
              <a:ext uri="{FF2B5EF4-FFF2-40B4-BE49-F238E27FC236}">
                <a16:creationId xmlns:a16="http://schemas.microsoft.com/office/drawing/2014/main" id="{5222D209-0CF8-F581-20B2-402482319282}"/>
              </a:ext>
            </a:extLst>
          </p:cNvPr>
          <p:cNvSpPr>
            <a:spLocks noGrp="1"/>
          </p:cNvSpPr>
          <p:nvPr>
            <p:ph type="body" sz="quarter" idx="18" hasCustomPrompt="1"/>
          </p:nvPr>
        </p:nvSpPr>
        <p:spPr>
          <a:xfrm>
            <a:off x="5399998" y="982520"/>
            <a:ext cx="6407150" cy="294189"/>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1721998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subtitle">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hasCustomPrompt="1"/>
          </p:nvPr>
        </p:nvSpPr>
        <p:spPr>
          <a:xfrm>
            <a:off x="360000" y="360000"/>
            <a:ext cx="11484000" cy="545601"/>
          </a:xfrm>
        </p:spPr>
        <p:txBody>
          <a:bodyPr/>
          <a:lstStyle>
            <a:lvl1pPr>
              <a:defRPr>
                <a:solidFill>
                  <a:schemeClr val="accent1"/>
                </a:solidFill>
              </a:defRPr>
            </a:lvl1pPr>
          </a:lstStyle>
          <a:p>
            <a:r>
              <a:rPr lang="en-US"/>
              <a:t>Title</a:t>
            </a:r>
            <a:endParaRPr lang="en-AU"/>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60000" y="982520"/>
            <a:ext cx="11484000" cy="310015"/>
          </a:xfrm>
        </p:spPr>
        <p:txBody>
          <a:bodyPr anchor="b">
            <a:noAutofit/>
          </a:bodyPr>
          <a:lstStyle>
            <a:lvl1pPr>
              <a:defRPr sz="2000">
                <a:solidFill>
                  <a:schemeClr val="accent2"/>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3781477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A01DC5-1685-4615-8240-15192985C6A2}" type="slidenum">
              <a:rPr lang="en-AU" smtClean="0"/>
              <a:t>‹#›</a:t>
            </a:fld>
            <a:endParaRPr lang="en-AU"/>
          </a:p>
        </p:txBody>
      </p:sp>
    </p:spTree>
    <p:extLst>
      <p:ext uri="{BB962C8B-B14F-4D97-AF65-F5344CB8AC3E}">
        <p14:creationId xmlns:p14="http://schemas.microsoft.com/office/powerpoint/2010/main" val="2586807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References">
    <p:bg>
      <p:bgPr>
        <a:solidFill>
          <a:schemeClr val="accent4"/>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3C69E21-27A4-4448-A8A5-3DF6A41F3B28}"/>
              </a:ext>
            </a:extLst>
          </p:cNvPr>
          <p:cNvSpPr/>
          <p:nvPr userDrawn="1"/>
        </p:nvSpPr>
        <p:spPr>
          <a:xfrm>
            <a:off x="0" y="1265616"/>
            <a:ext cx="12192000" cy="1901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a:cxnSpLocks/>
          </p:cNvCxnSpPr>
          <p:nvPr userDrawn="1"/>
        </p:nvCxnSpPr>
        <p:spPr>
          <a:xfrm>
            <a:off x="0" y="1265616"/>
            <a:ext cx="121920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81B646BC-5BB3-E31B-1A9E-AD82558D7FE8}"/>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8" name="Title 3">
            <a:extLst>
              <a:ext uri="{FF2B5EF4-FFF2-40B4-BE49-F238E27FC236}">
                <a16:creationId xmlns:a16="http://schemas.microsoft.com/office/drawing/2014/main" id="{2245FC77-E959-4B3D-936D-71858DF4D065}"/>
              </a:ext>
            </a:extLst>
          </p:cNvPr>
          <p:cNvSpPr>
            <a:spLocks noGrp="1"/>
          </p:cNvSpPr>
          <p:nvPr>
            <p:ph type="title" hasCustomPrompt="1"/>
          </p:nvPr>
        </p:nvSpPr>
        <p:spPr>
          <a:xfrm>
            <a:off x="360000" y="360001"/>
            <a:ext cx="10080000" cy="521412"/>
          </a:xfrm>
        </p:spPr>
        <p:txBody>
          <a:bodyPr/>
          <a:lstStyle>
            <a:lvl1pPr>
              <a:defRPr>
                <a:solidFill>
                  <a:schemeClr val="accent1"/>
                </a:solidFill>
              </a:defRPr>
            </a:lvl1pPr>
          </a:lstStyle>
          <a:p>
            <a:r>
              <a:rPr lang="en-US"/>
              <a:t>References</a:t>
            </a:r>
            <a:endParaRPr lang="en-AU"/>
          </a:p>
        </p:txBody>
      </p:sp>
      <p:sp>
        <p:nvSpPr>
          <p:cNvPr id="2" name="Content Placeholder 2">
            <a:extLst>
              <a:ext uri="{FF2B5EF4-FFF2-40B4-BE49-F238E27FC236}">
                <a16:creationId xmlns:a16="http://schemas.microsoft.com/office/drawing/2014/main" id="{27905181-B8A1-3C65-36D9-EB3FF362FF6C}"/>
              </a:ext>
            </a:extLst>
          </p:cNvPr>
          <p:cNvSpPr>
            <a:spLocks noGrp="1"/>
          </p:cNvSpPr>
          <p:nvPr>
            <p:ph idx="1" hasCustomPrompt="1"/>
          </p:nvPr>
        </p:nvSpPr>
        <p:spPr>
          <a:xfrm>
            <a:off x="360000" y="3428999"/>
            <a:ext cx="11484000" cy="2927351"/>
          </a:xfrm>
        </p:spPr>
        <p:txBody>
          <a:bodyPr/>
          <a:lstStyle>
            <a:lvl1pPr>
              <a:lnSpc>
                <a:spcPct val="150000"/>
              </a:lnSpc>
              <a:defRPr sz="1200">
                <a:latin typeface="Arial" panose="020B0604020202020204" pitchFamily="34" charset="0"/>
                <a:cs typeface="Arial" panose="020B0604020202020204" pitchFamily="34" charset="0"/>
              </a:defRPr>
            </a:lvl1pPr>
            <a:lvl2pPr>
              <a:lnSpc>
                <a:spcPct val="150000"/>
              </a:lnSpc>
              <a:defRPr sz="1200"/>
            </a:lvl2pPr>
            <a:lvl3pPr>
              <a:lnSpc>
                <a:spcPct val="150000"/>
              </a:lnSpc>
              <a:defRPr/>
            </a:lvl3pPr>
            <a:lvl4pPr>
              <a:lnSpc>
                <a:spcPct val="150000"/>
              </a:lnSpc>
              <a:defRPr sz="1200"/>
            </a:lvl4pPr>
            <a:lvl5pPr>
              <a:lnSpc>
                <a:spcPct val="150000"/>
              </a:lnSpc>
              <a:defRPr sz="1200"/>
            </a:lvl5pPr>
          </a:lstStyle>
          <a:p>
            <a:pPr lvl="0"/>
            <a:r>
              <a:rPr lang="en-US"/>
              <a:t>Click to add text</a:t>
            </a:r>
          </a:p>
          <a:p>
            <a:pPr lvl="1"/>
            <a:r>
              <a:rPr lang="en-US"/>
              <a:t>Second level</a:t>
            </a:r>
          </a:p>
          <a:p>
            <a:pPr lvl="4"/>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0593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Copyright">
    <p:bg>
      <p:bgPr>
        <a:solidFill>
          <a:schemeClr val="accent1"/>
        </a:solidFill>
        <a:effectLst/>
      </p:bgPr>
    </p:bg>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solidFill>
                  <a:schemeClr val="bg1"/>
                </a:solidFill>
              </a:defRPr>
            </a:lvl1pPr>
          </a:lstStyle>
          <a:p>
            <a:fld id="{10A01DC5-1685-4615-8240-15192985C6A2}" type="slidenum">
              <a:rPr lang="en-AU" smtClean="0"/>
              <a:pPr/>
              <a:t>‹#›</a:t>
            </a:fld>
            <a:endParaRPr lang="en-AU"/>
          </a:p>
        </p:txBody>
      </p:sp>
      <p:sp>
        <p:nvSpPr>
          <p:cNvPr id="2" name="Title 1">
            <a:extLst>
              <a:ext uri="{FF2B5EF4-FFF2-40B4-BE49-F238E27FC236}">
                <a16:creationId xmlns:a16="http://schemas.microsoft.com/office/drawing/2014/main" id="{34BE5FFA-C863-5F63-2574-4F650BA4588D}"/>
              </a:ext>
            </a:extLst>
          </p:cNvPr>
          <p:cNvSpPr>
            <a:spLocks noGrp="1"/>
          </p:cNvSpPr>
          <p:nvPr>
            <p:ph type="title" hasCustomPrompt="1"/>
          </p:nvPr>
        </p:nvSpPr>
        <p:spPr>
          <a:xfrm>
            <a:off x="360000" y="360000"/>
            <a:ext cx="10080000" cy="537467"/>
          </a:xfrm>
        </p:spPr>
        <p:txBody>
          <a:bodyPr/>
          <a:lstStyle>
            <a:lvl1pPr>
              <a:defRPr>
                <a:solidFill>
                  <a:schemeClr val="bg1"/>
                </a:solidFill>
              </a:defRPr>
            </a:lvl1pPr>
          </a:lstStyle>
          <a:p>
            <a:r>
              <a:rPr lang="en-US"/>
              <a:t>Copyright</a:t>
            </a:r>
          </a:p>
        </p:txBody>
      </p:sp>
      <p:sp>
        <p:nvSpPr>
          <p:cNvPr id="3" name="Slide Number Placeholder 4">
            <a:extLst>
              <a:ext uri="{FF2B5EF4-FFF2-40B4-BE49-F238E27FC236}">
                <a16:creationId xmlns:a16="http://schemas.microsoft.com/office/drawing/2014/main" id="{CAF241D3-718F-F3B9-95BA-7ED78B1B5BDD}"/>
              </a:ext>
            </a:extLst>
          </p:cNvPr>
          <p:cNvSpPr txBox="1">
            <a:spLocks/>
          </p:cNvSpPr>
          <p:nvPr userDrawn="1"/>
        </p:nvSpPr>
        <p:spPr>
          <a:xfrm>
            <a:off x="11124000" y="6516000"/>
            <a:ext cx="720000" cy="180000"/>
          </a:xfrm>
          <a:prstGeom prst="rect">
            <a:avLst/>
          </a:prstGeom>
        </p:spPr>
        <p:txBody>
          <a:bodyPr vert="horz" lIns="0" tIns="0" rIns="0" bIns="0" rtlCol="0" anchor="t"/>
          <a:lstStyle>
            <a:defPPr>
              <a:defRPr lang="en-US"/>
            </a:defPPr>
            <a:lvl1pPr marL="0" algn="r" defTabSz="609585" rtl="0" eaLnBrk="1" latinLnBrk="0" hangingPunct="1">
              <a:defRPr sz="1200" kern="1200">
                <a:solidFill>
                  <a:schemeClr val="bg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a:lstStyle>
          <a:p>
            <a:fld id="{10A01DC5-1685-4615-8240-15192985C6A2}" type="slidenum">
              <a:rPr lang="en-AU" smtClean="0"/>
              <a:pPr/>
              <a:t>‹#›</a:t>
            </a:fld>
            <a:endParaRPr lang="en-AU"/>
          </a:p>
        </p:txBody>
      </p:sp>
      <p:sp>
        <p:nvSpPr>
          <p:cNvPr id="5" name="Rectangle 4">
            <a:extLst>
              <a:ext uri="{FF2B5EF4-FFF2-40B4-BE49-F238E27FC236}">
                <a16:creationId xmlns:a16="http://schemas.microsoft.com/office/drawing/2014/main" id="{147A10EB-69B5-E036-369C-033BAFE6DB18}"/>
              </a:ext>
            </a:extLst>
          </p:cNvPr>
          <p:cNvSpPr/>
          <p:nvPr userDrawn="1"/>
        </p:nvSpPr>
        <p:spPr>
          <a:xfrm>
            <a:off x="10915048" y="231006"/>
            <a:ext cx="1039529" cy="1100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pic>
        <p:nvPicPr>
          <p:cNvPr id="6" name="Picture 5" descr="A red flower with white text&#10;&#10;Description automatically generated with low confidence">
            <a:extLst>
              <a:ext uri="{FF2B5EF4-FFF2-40B4-BE49-F238E27FC236}">
                <a16:creationId xmlns:a16="http://schemas.microsoft.com/office/drawing/2014/main" id="{F5F3CD7E-F06C-6B47-6A3E-198A7C0DC31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195216" y="360000"/>
            <a:ext cx="660785" cy="717587"/>
          </a:xfrm>
          <a:prstGeom prst="rect">
            <a:avLst/>
          </a:prstGeom>
        </p:spPr>
      </p:pic>
      <p:pic>
        <p:nvPicPr>
          <p:cNvPr id="7" name="Picture 12" descr="Creative Commons Attribution licence logo">
            <a:extLst>
              <a:ext uri="{FF2B5EF4-FFF2-40B4-BE49-F238E27FC236}">
                <a16:creationId xmlns:a16="http://schemas.microsoft.com/office/drawing/2014/main" id="{7948A98C-F758-2F9B-44F6-E4FEA77CAA7A}"/>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244972" y="2967486"/>
            <a:ext cx="1406523" cy="489432"/>
          </a:xfrm>
          <a:prstGeom prst="rect">
            <a:avLst/>
          </a:prstGeom>
          <a:noFill/>
          <a:extLst>
            <a:ext uri="{909E8E84-426E-40DD-AFC4-6F175D3DCCD1}">
              <a14:hiddenFill xmlns:a14="http://schemas.microsoft.com/office/drawing/2010/main">
                <a:solidFill>
                  <a:srgbClr val="FFFFFF"/>
                </a:solidFill>
              </a14:hiddenFill>
            </a:ext>
          </a:extLst>
        </p:spPr>
      </p:pic>
      <p:sp>
        <p:nvSpPr>
          <p:cNvPr id="8" name="Text Placeholder 10">
            <a:extLst>
              <a:ext uri="{FF2B5EF4-FFF2-40B4-BE49-F238E27FC236}">
                <a16:creationId xmlns:a16="http://schemas.microsoft.com/office/drawing/2014/main" id="{CD8E711E-20C4-EB65-95D8-4E4BB3686546}"/>
              </a:ext>
            </a:extLst>
          </p:cNvPr>
          <p:cNvSpPr>
            <a:spLocks noGrp="1"/>
          </p:cNvSpPr>
          <p:nvPr>
            <p:ph type="body" sz="quarter" idx="18" hasCustomPrompt="1"/>
          </p:nvPr>
        </p:nvSpPr>
        <p:spPr>
          <a:xfrm>
            <a:off x="360000" y="981264"/>
            <a:ext cx="10080000" cy="310015"/>
          </a:xfrm>
        </p:spPr>
        <p:txBody>
          <a:bodyPr anchor="b">
            <a:noAutofit/>
          </a:bodyPr>
          <a:lstStyle>
            <a:lvl1pPr>
              <a:defRPr sz="2000">
                <a:solidFill>
                  <a:schemeClr val="accent4"/>
                </a:solidFill>
                <a:latin typeface="Arial" panose="020B0604020202020204" pitchFamily="34" charset="0"/>
                <a:cs typeface="Arial" panose="020B0604020202020204" pitchFamily="34" charset="0"/>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3076037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360000"/>
            <a:ext cx="10080000" cy="1008000"/>
          </a:xfrm>
          <a:prstGeom prst="rect">
            <a:avLst/>
          </a:prstGeom>
        </p:spPr>
        <p:txBody>
          <a:bodyPr vert="horz" lIns="0" tIns="0" rIns="0" bIns="0" rtlCol="0" anchor="t">
            <a:noAutofit/>
          </a:bodyPr>
          <a:lstStyle/>
          <a:p>
            <a:r>
              <a:rPr lang="en-GB"/>
              <a:t>Click to edit Master title style</a:t>
            </a:r>
            <a:endParaRPr lang="en-US"/>
          </a:p>
        </p:txBody>
      </p:sp>
      <p:sp>
        <p:nvSpPr>
          <p:cNvPr id="3" name="Text Placeholder 2"/>
          <p:cNvSpPr>
            <a:spLocks noGrp="1"/>
          </p:cNvSpPr>
          <p:nvPr>
            <p:ph type="body" idx="1"/>
          </p:nvPr>
        </p:nvSpPr>
        <p:spPr>
          <a:xfrm>
            <a:off x="360000" y="1620000"/>
            <a:ext cx="11484000" cy="4536000"/>
          </a:xfrm>
          <a:prstGeom prst="rect">
            <a:avLst/>
          </a:prstGeom>
        </p:spPr>
        <p:txBody>
          <a:bodyPr vert="horz" lIns="0" tIns="0" rIns="0" bIns="0" rtlCol="0">
            <a:noAutofit/>
          </a:bodyPr>
          <a:lstStyle/>
          <a:p>
            <a:pPr lvl="0"/>
            <a:r>
              <a:rPr lang="en-US"/>
              <a:t>Click to add text</a:t>
            </a:r>
          </a:p>
          <a:p>
            <a:pPr lvl="1"/>
            <a:r>
              <a:rPr lang="en-US"/>
              <a:t>Second level</a:t>
            </a:r>
          </a:p>
          <a:p>
            <a:pPr lvl="4"/>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11124000" y="6516000"/>
            <a:ext cx="720000" cy="180000"/>
          </a:xfrm>
          <a:prstGeom prst="rect">
            <a:avLst/>
          </a:prstGeom>
        </p:spPr>
        <p:txBody>
          <a:bodyPr vert="horz" lIns="0" tIns="0" rIns="0" bIns="0" rtlCol="0" anchor="t"/>
          <a:lstStyle>
            <a:lvl1pPr algn="r">
              <a:defRPr sz="1200">
                <a:solidFill>
                  <a:schemeClr val="tx1"/>
                </a:solidFill>
                <a:latin typeface="+mn-lt"/>
              </a:defRPr>
            </a:lvl1pPr>
          </a:lstStyle>
          <a:p>
            <a:fld id="{10A01DC5-1685-4615-8240-15192985C6A2}" type="slidenum">
              <a:rPr lang="en-AU" smtClean="0"/>
              <a:pPr/>
              <a:t>‹#›</a:t>
            </a:fld>
            <a:endParaRPr lang="en-AU"/>
          </a:p>
        </p:txBody>
      </p:sp>
    </p:spTree>
    <p:extLst>
      <p:ext uri="{BB962C8B-B14F-4D97-AF65-F5344CB8AC3E}">
        <p14:creationId xmlns:p14="http://schemas.microsoft.com/office/powerpoint/2010/main" val="4123316428"/>
      </p:ext>
    </p:extLst>
  </p:cSld>
  <p:clrMap bg1="lt1" tx1="dk1" bg2="lt2" tx2="dk2" accent1="accent1" accent2="accent2" accent3="accent3" accent4="accent4" accent5="accent5" accent6="accent6" hlink="hlink" folHlink="folHlink"/>
  <p:sldLayoutIdLst>
    <p:sldLayoutId id="2147483728" r:id="rId1"/>
    <p:sldLayoutId id="2147483731" r:id="rId2"/>
    <p:sldLayoutId id="2147483724" r:id="rId3"/>
    <p:sldLayoutId id="2147483762" r:id="rId4"/>
    <p:sldLayoutId id="2147483723" r:id="rId5"/>
    <p:sldLayoutId id="2147483746" r:id="rId6"/>
    <p:sldLayoutId id="2147483725" r:id="rId7"/>
    <p:sldLayoutId id="2147483743" r:id="rId8"/>
    <p:sldLayoutId id="2147483744" r:id="rId9"/>
    <p:sldLayoutId id="2147483763" r:id="rId10"/>
    <p:sldLayoutId id="214748376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914377" rtl="0" eaLnBrk="1" latinLnBrk="0" hangingPunct="1">
        <a:lnSpc>
          <a:spcPct val="90000"/>
        </a:lnSpc>
        <a:spcBef>
          <a:spcPct val="0"/>
        </a:spcBef>
        <a:buNone/>
        <a:defRPr sz="3600" kern="1200">
          <a:solidFill>
            <a:schemeClr val="tx1"/>
          </a:solidFill>
          <a:latin typeface="Arial" panose="020B0604020202020204" pitchFamily="34" charset="0"/>
          <a:ea typeface="+mj-ea"/>
          <a:cs typeface="Arial" panose="020B0604020202020204" pitchFamily="34" charset="0"/>
        </a:defRPr>
      </a:lvl1pPr>
    </p:titleStyle>
    <p:body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tx1"/>
          </a:solidFill>
          <a:latin typeface="Arial" panose="020B0604020202020204" pitchFamily="34" charset="0"/>
          <a:ea typeface="+mn-ea"/>
          <a:cs typeface="Arial" panose="020B0604020202020204" pitchFamily="34" charset="0"/>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tx1"/>
          </a:solidFill>
          <a:latin typeface="Arial" panose="020B0604020202020204" pitchFamily="34" charset="0"/>
          <a:ea typeface="+mn-ea"/>
          <a:cs typeface="Arial" panose="020B0604020202020204" pitchFamily="34" charset="0"/>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8" Type="http://schemas.openxmlformats.org/officeDocument/2006/relationships/hyperlink" Target="https://www.edresearch.edu.au/summaries-explainers/explainers/explicit-instruction" TargetMode="External"/><Relationship Id="rId13" Type="http://schemas.openxmlformats.org/officeDocument/2006/relationships/hyperlink" Target="https://education.nsw.gov.au/teaching-and-learning/curriculum/explicit-teaching/explicit-teaching-strategies" TargetMode="External"/><Relationship Id="rId18" Type="http://schemas.openxmlformats.org/officeDocument/2006/relationships/hyperlink" Target="https://ascd.org/el/articles/the-right-questions-the-right-way" TargetMode="External"/><Relationship Id="rId3" Type="http://schemas.openxmlformats.org/officeDocument/2006/relationships/hyperlink" Target="https://educationstandards.nsw.edu.au/wps/portal/nesa/mini-footer/copyright" TargetMode="External"/><Relationship Id="rId7" Type="http://schemas.openxmlformats.org/officeDocument/2006/relationships/hyperlink" Target="https://www.edresearch.edu.au/guides-resources/practice-guides/explain-learning-objectives" TargetMode="External"/><Relationship Id="rId12" Type="http://schemas.openxmlformats.org/officeDocument/2006/relationships/hyperlink" Target="https://app.education.nsw.gov.au/digital-learning-selector/LearningActivity/Browser?cache_id=f77b0" TargetMode="External"/><Relationship Id="rId17" Type="http://schemas.openxmlformats.org/officeDocument/2006/relationships/hyperlink" Target="https://educationstandards.nsw.edu.au/wps/portal/nesa/11-12/stage-6-learning-areas/stage-6-english/english-advanced-2017#:~:text=VET-,English%20Advanced%20Stage%206%20Syllabus%20(2017),Support%20materials,-Guide%20to%20the" TargetMode="External"/><Relationship Id="rId2" Type="http://schemas.openxmlformats.org/officeDocument/2006/relationships/notesSlide" Target="../notesSlides/notesSlide24.xml"/><Relationship Id="rId16" Type="http://schemas.openxmlformats.org/officeDocument/2006/relationships/hyperlink" Target="https://education.nsw.gov.au/teaching-and-learning/curriculum/english/english-curriculum-resources-k-12/english-7-10-resources/stage-5-year-10-novel-voices" TargetMode="External"/><Relationship Id="rId1" Type="http://schemas.openxmlformats.org/officeDocument/2006/relationships/slideLayout" Target="../slideLayouts/slideLayout8.xml"/><Relationship Id="rId6" Type="http://schemas.openxmlformats.org/officeDocument/2006/relationships/hyperlink" Target="https://curriculum.nsw.edu.au/learning-areas/english/english-k-10-2022/overview" TargetMode="External"/><Relationship Id="rId11" Type="http://schemas.openxmlformats.org/officeDocument/2006/relationships/hyperlink" Target="https://curriculum.nsw.edu.au/resources/glossary" TargetMode="External"/><Relationship Id="rId5" Type="http://schemas.openxmlformats.org/officeDocument/2006/relationships/hyperlink" Target="https://curriculum.nsw.edu.au/" TargetMode="External"/><Relationship Id="rId15" Type="http://schemas.openxmlformats.org/officeDocument/2006/relationships/hyperlink" Target="https://education.nsw.gov.au/teaching-and-learning/curriculum/english/english-curriculum-resources-k-12/english-7-10-resources/stage-5-year-10-shakespeare-retold" TargetMode="External"/><Relationship Id="rId10" Type="http://schemas.openxmlformats.org/officeDocument/2006/relationships/hyperlink" Target="https://education.nsw.gov.au/about-us/education-data-and-research/cese/publications/literature-reviews/cognitive-load-theory" TargetMode="External"/><Relationship Id="rId4" Type="http://schemas.openxmlformats.org/officeDocument/2006/relationships/hyperlink" Target="https://educationstandards.nsw.edu.au/" TargetMode="External"/><Relationship Id="rId9" Type="http://schemas.openxmlformats.org/officeDocument/2006/relationships/hyperlink" Target="https://www.youtube.com/watch?v=nwMI97hDTJk&amp;t=52s" TargetMode="External"/><Relationship Id="rId14" Type="http://schemas.openxmlformats.org/officeDocument/2006/relationships/hyperlink" Target="https://education.nsw.gov.au/teaching-and-learning/curriculum/english/english-curriculum-resources-k-12/english-7-10-resources/stage-5-year-9-term-1-representation-of-life-experiences"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2" Type="http://schemas.openxmlformats.org/officeDocument/2006/relationships/hyperlink" Target="https://education.nsw.gov.au/rights-and-accountability/copyright" TargetMode="Externa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D998069-8808-F7B7-147A-0D45AF051C4E}"/>
              </a:ext>
            </a:extLst>
          </p:cNvPr>
          <p:cNvSpPr>
            <a:spLocks noGrp="1"/>
          </p:cNvSpPr>
          <p:nvPr>
            <p:ph type="title"/>
          </p:nvPr>
        </p:nvSpPr>
        <p:spPr/>
        <p:txBody>
          <a:bodyPr/>
          <a:lstStyle/>
          <a:p>
            <a:r>
              <a:rPr lang="en-AU" dirty="0">
                <a:latin typeface="+mj-lt"/>
              </a:rPr>
              <a:t>Instructions for use</a:t>
            </a:r>
          </a:p>
        </p:txBody>
      </p:sp>
      <p:sp>
        <p:nvSpPr>
          <p:cNvPr id="7" name="Picture Placeholder 6">
            <a:extLst>
              <a:ext uri="{FF2B5EF4-FFF2-40B4-BE49-F238E27FC236}">
                <a16:creationId xmlns:a16="http://schemas.microsoft.com/office/drawing/2014/main" id="{41E659CE-3503-CAAB-868D-643BC7328B29}"/>
              </a:ext>
            </a:extLst>
          </p:cNvPr>
          <p:cNvSpPr>
            <a:spLocks noGrp="1"/>
          </p:cNvSpPr>
          <p:nvPr>
            <p:ph type="pic" sz="quarter" idx="13"/>
          </p:nvPr>
        </p:nvSpPr>
        <p:spPr>
          <a:xfrm>
            <a:off x="354000" y="1931625"/>
            <a:ext cx="11483999" cy="4498641"/>
          </a:xfrm>
        </p:spPr>
        <p:txBody>
          <a:bodyPr/>
          <a:lstStyle/>
          <a:p>
            <a:pPr marL="342900" indent="-342900">
              <a:spcAft>
                <a:spcPts val="600"/>
              </a:spcAft>
              <a:buFont typeface="Arial"/>
              <a:buChar char="•"/>
            </a:pPr>
            <a:r>
              <a:rPr lang="en-AU" sz="1800" dirty="0">
                <a:latin typeface="+mn-lt"/>
                <a:ea typeface="+mn-lt"/>
                <a:cs typeface="+mn-lt"/>
              </a:rPr>
              <a:t>This resource is not a teaching and learning program. It should be used in conjunction with </a:t>
            </a:r>
            <a:r>
              <a:rPr lang="en-AU" sz="1800" b="1" dirty="0">
                <a:effectLst/>
                <a:latin typeface="Arial" panose="020B0604020202020204" pitchFamily="34" charset="0"/>
                <a:ea typeface="Aptos" panose="020B0004020202020204" pitchFamily="34" charset="0"/>
              </a:rPr>
              <a:t>Year 10, Term 4 – Digital stories</a:t>
            </a:r>
            <a:r>
              <a:rPr lang="en-AU" sz="1800" dirty="0">
                <a:latin typeface="+mn-lt"/>
                <a:ea typeface="+mn-lt"/>
                <a:cs typeface="+mn-lt"/>
              </a:rPr>
              <a:t>.</a:t>
            </a:r>
            <a:endParaRPr lang="en-AU" sz="1800" dirty="0">
              <a:solidFill>
                <a:srgbClr val="22272B"/>
              </a:solidFill>
              <a:latin typeface="+mn-lt"/>
            </a:endParaRPr>
          </a:p>
          <a:p>
            <a:pPr marL="342900" indent="-342900">
              <a:lnSpc>
                <a:spcPct val="150000"/>
              </a:lnSpc>
              <a:spcAft>
                <a:spcPts val="600"/>
              </a:spcAft>
              <a:buFont typeface="Arial"/>
              <a:buChar char="•"/>
            </a:pPr>
            <a:r>
              <a:rPr lang="en-AU" sz="1800" dirty="0">
                <a:solidFill>
                  <a:srgbClr val="22272B"/>
                </a:solidFill>
                <a:latin typeface="+mn-lt"/>
              </a:rPr>
              <a:t>Classroom teachers are encouraged to </a:t>
            </a:r>
            <a:r>
              <a:rPr lang="en-AU" sz="1800" b="1" dirty="0">
                <a:solidFill>
                  <a:srgbClr val="22272B"/>
                </a:solidFill>
                <a:latin typeface="+mn-lt"/>
              </a:rPr>
              <a:t>add and adapt</a:t>
            </a:r>
            <a:r>
              <a:rPr lang="en-AU" sz="1800" dirty="0">
                <a:solidFill>
                  <a:srgbClr val="22272B"/>
                </a:solidFill>
                <a:latin typeface="+mn-lt"/>
              </a:rPr>
              <a:t> slides as required to meet the needs of their students.</a:t>
            </a:r>
          </a:p>
          <a:p>
            <a:pPr marL="342900" indent="-342900">
              <a:lnSpc>
                <a:spcPct val="150000"/>
              </a:lnSpc>
              <a:spcAft>
                <a:spcPts val="600"/>
              </a:spcAft>
              <a:buFont typeface="Arial"/>
              <a:buChar char="•"/>
            </a:pPr>
            <a:r>
              <a:rPr lang="en-AU" sz="1800" dirty="0">
                <a:solidFill>
                  <a:srgbClr val="22272B"/>
                </a:solidFill>
                <a:latin typeface="+mn-lt"/>
              </a:rPr>
              <a:t>Save a copy of the file to make changes to the slide deck. Go to </a:t>
            </a:r>
            <a:r>
              <a:rPr lang="en-AU" sz="1800" b="1" dirty="0">
                <a:solidFill>
                  <a:srgbClr val="22272B"/>
                </a:solidFill>
                <a:latin typeface="+mn-lt"/>
              </a:rPr>
              <a:t>File &gt; Download a Copy </a:t>
            </a:r>
            <a:r>
              <a:rPr lang="en-AU" sz="1800" dirty="0">
                <a:solidFill>
                  <a:srgbClr val="22272B"/>
                </a:solidFill>
                <a:latin typeface="+mn-lt"/>
              </a:rPr>
              <a:t>(this downloads a copy to the computer to edit in the PowerPoint app).</a:t>
            </a:r>
          </a:p>
          <a:p>
            <a:pPr marL="342900" indent="-342900">
              <a:lnSpc>
                <a:spcPct val="150000"/>
              </a:lnSpc>
              <a:spcAft>
                <a:spcPts val="600"/>
              </a:spcAft>
              <a:buFont typeface="Arial"/>
              <a:buChar char="•"/>
            </a:pPr>
            <a:r>
              <a:rPr lang="en-AU" sz="1800" dirty="0">
                <a:solidFill>
                  <a:srgbClr val="22272B"/>
                </a:solidFill>
                <a:latin typeface="+mn-lt"/>
              </a:rPr>
              <a:t>To convert the PowerPoint to Google Slides:</a:t>
            </a:r>
          </a:p>
          <a:p>
            <a:pPr marL="913765" lvl="1" indent="-457200">
              <a:lnSpc>
                <a:spcPct val="150000"/>
              </a:lnSpc>
              <a:buFont typeface="+mj-lt"/>
              <a:buAutoNum type="arabicPeriod"/>
            </a:pPr>
            <a:r>
              <a:rPr lang="en-AU" dirty="0">
                <a:solidFill>
                  <a:srgbClr val="22272B"/>
                </a:solidFill>
                <a:latin typeface="+mn-lt"/>
              </a:rPr>
              <a:t>Upload the file into Google Drive and open it.</a:t>
            </a:r>
          </a:p>
          <a:p>
            <a:pPr marL="913765" lvl="1" indent="-457200">
              <a:lnSpc>
                <a:spcPct val="150000"/>
              </a:lnSpc>
              <a:buFont typeface="+mj-lt"/>
              <a:buAutoNum type="arabicPeriod"/>
            </a:pPr>
            <a:r>
              <a:rPr lang="en-AU" dirty="0">
                <a:solidFill>
                  <a:srgbClr val="22272B"/>
                </a:solidFill>
                <a:latin typeface="+mn-lt"/>
              </a:rPr>
              <a:t>Go to </a:t>
            </a:r>
            <a:r>
              <a:rPr lang="en-AU" b="1" dirty="0">
                <a:solidFill>
                  <a:srgbClr val="22272B"/>
                </a:solidFill>
                <a:latin typeface="+mn-lt"/>
              </a:rPr>
              <a:t>File &gt; Save as Google Slides</a:t>
            </a:r>
            <a:r>
              <a:rPr lang="en-AU" dirty="0">
                <a:solidFill>
                  <a:srgbClr val="22272B"/>
                </a:solidFill>
                <a:latin typeface="+mn-lt"/>
              </a:rPr>
              <a:t>.</a:t>
            </a:r>
          </a:p>
          <a:p>
            <a:pPr marL="456565" lvl="1">
              <a:lnSpc>
                <a:spcPct val="150000"/>
              </a:lnSpc>
            </a:pPr>
            <a:r>
              <a:rPr lang="en-AU" dirty="0">
                <a:solidFill>
                  <a:srgbClr val="22272B"/>
                </a:solidFill>
                <a:latin typeface="+mn-lt"/>
              </a:rPr>
              <a:t>(Note – conversion may cause formatting changes in the slides.)</a:t>
            </a:r>
          </a:p>
        </p:txBody>
      </p:sp>
      <p:sp>
        <p:nvSpPr>
          <p:cNvPr id="2" name="Slide Number Placeholder 1">
            <a:extLst>
              <a:ext uri="{FF2B5EF4-FFF2-40B4-BE49-F238E27FC236}">
                <a16:creationId xmlns:a16="http://schemas.microsoft.com/office/drawing/2014/main" id="{CD087911-6789-4356-F538-4C4ABF1219E6}"/>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1</a:t>
            </a:fld>
            <a:endParaRPr lang="en-AU"/>
          </a:p>
        </p:txBody>
      </p:sp>
    </p:spTree>
    <p:extLst>
      <p:ext uri="{BB962C8B-B14F-4D97-AF65-F5344CB8AC3E}">
        <p14:creationId xmlns:p14="http://schemas.microsoft.com/office/powerpoint/2010/main" val="3977060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E435B6A-490B-0EDB-8B8B-F730852E31DF}"/>
              </a:ext>
            </a:extLst>
          </p:cNvPr>
          <p:cNvSpPr>
            <a:spLocks noGrp="1"/>
          </p:cNvSpPr>
          <p:nvPr>
            <p:ph type="title"/>
          </p:nvPr>
        </p:nvSpPr>
        <p:spPr/>
        <p:txBody>
          <a:bodyPr/>
          <a:lstStyle/>
          <a:p>
            <a:r>
              <a:rPr lang="en-US" dirty="0"/>
              <a:t>Examples of cognitive and affective reflection</a:t>
            </a:r>
            <a:endParaRPr lang="en-AU" dirty="0"/>
          </a:p>
        </p:txBody>
      </p:sp>
      <p:sp>
        <p:nvSpPr>
          <p:cNvPr id="4" name="Text Placeholder 3">
            <a:extLst>
              <a:ext uri="{FF2B5EF4-FFF2-40B4-BE49-F238E27FC236}">
                <a16:creationId xmlns:a16="http://schemas.microsoft.com/office/drawing/2014/main" id="{36D414F5-8633-FD36-42A6-8C5BC30C56BD}"/>
              </a:ext>
            </a:extLst>
          </p:cNvPr>
          <p:cNvSpPr>
            <a:spLocks noGrp="1"/>
          </p:cNvSpPr>
          <p:nvPr>
            <p:ph type="body" sz="quarter" idx="18"/>
          </p:nvPr>
        </p:nvSpPr>
        <p:spPr/>
        <p:txBody>
          <a:bodyPr/>
          <a:lstStyle/>
          <a:p>
            <a:r>
              <a:rPr lang="en-US" dirty="0"/>
              <a:t>Read and annotate differences in language and tone</a:t>
            </a:r>
            <a:endParaRPr lang="en-AU" dirty="0"/>
          </a:p>
        </p:txBody>
      </p:sp>
      <p:graphicFrame>
        <p:nvGraphicFramePr>
          <p:cNvPr id="6" name="Table 5">
            <a:extLst>
              <a:ext uri="{FF2B5EF4-FFF2-40B4-BE49-F238E27FC236}">
                <a16:creationId xmlns:a16="http://schemas.microsoft.com/office/drawing/2014/main" id="{A25A992D-AFC3-E4A6-ECFB-56EA5FABDBF8}"/>
              </a:ext>
            </a:extLst>
          </p:cNvPr>
          <p:cNvGraphicFramePr>
            <a:graphicFrameLocks noGrp="1"/>
          </p:cNvGraphicFramePr>
          <p:nvPr>
            <p:extLst>
              <p:ext uri="{D42A27DB-BD31-4B8C-83A1-F6EECF244321}">
                <p14:modId xmlns:p14="http://schemas.microsoft.com/office/powerpoint/2010/main" val="1269084296"/>
              </p:ext>
            </p:extLst>
          </p:nvPr>
        </p:nvGraphicFramePr>
        <p:xfrm>
          <a:off x="359998" y="1583180"/>
          <a:ext cx="11484000" cy="4376945"/>
        </p:xfrm>
        <a:graphic>
          <a:graphicData uri="http://schemas.openxmlformats.org/drawingml/2006/table">
            <a:tbl>
              <a:tblPr firstRow="1" bandRow="1">
                <a:tableStyleId>{69012ECD-51FC-41F1-AA8D-1B2483CD663E}</a:tableStyleId>
              </a:tblPr>
              <a:tblGrid>
                <a:gridCol w="5742000">
                  <a:extLst>
                    <a:ext uri="{9D8B030D-6E8A-4147-A177-3AD203B41FA5}">
                      <a16:colId xmlns:a16="http://schemas.microsoft.com/office/drawing/2014/main" val="1274911472"/>
                    </a:ext>
                  </a:extLst>
                </a:gridCol>
                <a:gridCol w="5742000">
                  <a:extLst>
                    <a:ext uri="{9D8B030D-6E8A-4147-A177-3AD203B41FA5}">
                      <a16:colId xmlns:a16="http://schemas.microsoft.com/office/drawing/2014/main" val="3520004388"/>
                    </a:ext>
                  </a:extLst>
                </a:gridCol>
              </a:tblGrid>
              <a:tr h="471556">
                <a:tc>
                  <a:txBody>
                    <a:bodyPr/>
                    <a:lstStyle/>
                    <a:p>
                      <a:pPr>
                        <a:lnSpc>
                          <a:spcPct val="150000"/>
                        </a:lnSpc>
                        <a:spcAft>
                          <a:spcPts val="600"/>
                        </a:spcAft>
                      </a:pPr>
                      <a:r>
                        <a:rPr lang="en-US" dirty="0"/>
                        <a:t>Cognitive reflection</a:t>
                      </a:r>
                      <a:endParaRPr lang="en-AU"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nSpc>
                          <a:spcPct val="150000"/>
                        </a:lnSpc>
                        <a:spcAft>
                          <a:spcPts val="600"/>
                        </a:spcAft>
                      </a:pPr>
                      <a:r>
                        <a:rPr lang="en-US" dirty="0"/>
                        <a:t>Affective reflection</a:t>
                      </a:r>
                      <a:endParaRPr lang="en-AU"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92975879"/>
                  </a:ext>
                </a:extLst>
              </a:tr>
              <a:tr h="3905389">
                <a:tc>
                  <a:txBody>
                    <a:bodyPr/>
                    <a:lstStyle/>
                    <a:p>
                      <a:pPr>
                        <a:lnSpc>
                          <a:spcPct val="150000"/>
                        </a:lnSpc>
                        <a:spcAft>
                          <a:spcPts val="600"/>
                        </a:spcAft>
                      </a:pPr>
                      <a:r>
                        <a:rPr lang="en-US" dirty="0"/>
                        <a:t>Originally, I wanted to write about my experiences growing up in a small country town, but I quickly realised I had too many ideas, and I needed to focus on one specific aspect of my childhood. I chose to write about the Jacaranda Festival as it was an important part of our local community, and I had many happy memories of attending the festival as a kid.</a:t>
                      </a:r>
                    </a:p>
                    <a:p>
                      <a:pPr>
                        <a:lnSpc>
                          <a:spcPct val="150000"/>
                        </a:lnSpc>
                        <a:spcAft>
                          <a:spcPts val="600"/>
                        </a:spcAft>
                      </a:pPr>
                      <a:endParaRPr lang="en-AU"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nSpc>
                          <a:spcPct val="150000"/>
                        </a:lnSpc>
                        <a:spcAft>
                          <a:spcPts val="600"/>
                        </a:spcAft>
                      </a:pPr>
                      <a:r>
                        <a:rPr lang="en-US" dirty="0"/>
                        <a:t>As I drafted and edited my piece, I realised that my language was quite basic, and my sentence structure consisted of mostly all short, simple sentences. I decided to add some imagery and description, such as the ‘slippery, sludgy </a:t>
                      </a:r>
                      <a:r>
                        <a:rPr lang="en-US" dirty="0" err="1"/>
                        <a:t>mess’</a:t>
                      </a:r>
                      <a:r>
                        <a:rPr lang="en-US" dirty="0"/>
                        <a:t> and the ‘fluffy blanket’ of Jacaranda flowers to make it more interesting and engaging. I believe this established a much stronger sense of place throughout the piece, highlighting the purple beauty of my hometown.</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911504028"/>
                  </a:ext>
                </a:extLst>
              </a:tr>
            </a:tbl>
          </a:graphicData>
        </a:graphic>
      </p:graphicFrame>
      <p:sp>
        <p:nvSpPr>
          <p:cNvPr id="2" name="Slide Number Placeholder 1">
            <a:extLst>
              <a:ext uri="{FF2B5EF4-FFF2-40B4-BE49-F238E27FC236}">
                <a16:creationId xmlns:a16="http://schemas.microsoft.com/office/drawing/2014/main" id="{BF973EA7-D255-79E4-7740-5479758A6F3B}"/>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10</a:t>
            </a:fld>
            <a:endParaRPr lang="en-AU"/>
          </a:p>
        </p:txBody>
      </p:sp>
    </p:spTree>
    <p:extLst>
      <p:ext uri="{BB962C8B-B14F-4D97-AF65-F5344CB8AC3E}">
        <p14:creationId xmlns:p14="http://schemas.microsoft.com/office/powerpoint/2010/main" val="3124849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5B1B3E4-0131-A7C9-4917-106584932AA8}"/>
              </a:ext>
            </a:extLst>
          </p:cNvPr>
          <p:cNvSpPr>
            <a:spLocks noGrp="1"/>
          </p:cNvSpPr>
          <p:nvPr>
            <p:ph type="title"/>
          </p:nvPr>
        </p:nvSpPr>
        <p:spPr/>
        <p:txBody>
          <a:bodyPr/>
          <a:lstStyle/>
          <a:p>
            <a:r>
              <a:rPr lang="en-US" dirty="0"/>
              <a:t>Reflective writing</a:t>
            </a:r>
            <a:endParaRPr lang="en-AU" dirty="0"/>
          </a:p>
        </p:txBody>
      </p:sp>
      <p:sp>
        <p:nvSpPr>
          <p:cNvPr id="4" name="Text Placeholder 3">
            <a:extLst>
              <a:ext uri="{FF2B5EF4-FFF2-40B4-BE49-F238E27FC236}">
                <a16:creationId xmlns:a16="http://schemas.microsoft.com/office/drawing/2014/main" id="{D34EE19F-3D4A-82ED-F001-59FF69E36F23}"/>
              </a:ext>
            </a:extLst>
          </p:cNvPr>
          <p:cNvSpPr>
            <a:spLocks noGrp="1"/>
          </p:cNvSpPr>
          <p:nvPr>
            <p:ph type="body" sz="quarter" idx="18"/>
          </p:nvPr>
        </p:nvSpPr>
        <p:spPr/>
        <p:txBody>
          <a:bodyPr/>
          <a:lstStyle/>
          <a:p>
            <a:r>
              <a:rPr lang="en-US" dirty="0"/>
              <a:t>Thinking about your creative process</a:t>
            </a:r>
          </a:p>
        </p:txBody>
      </p:sp>
      <p:sp>
        <p:nvSpPr>
          <p:cNvPr id="6" name="Arrow: Right 5">
            <a:extLst>
              <a:ext uri="{FF2B5EF4-FFF2-40B4-BE49-F238E27FC236}">
                <a16:creationId xmlns:a16="http://schemas.microsoft.com/office/drawing/2014/main" id="{CB00BC9C-2D6B-7808-1BBA-089177F49CE3}"/>
              </a:ext>
            </a:extLst>
          </p:cNvPr>
          <p:cNvSpPr/>
          <p:nvPr/>
        </p:nvSpPr>
        <p:spPr>
          <a:xfrm>
            <a:off x="360001" y="1717145"/>
            <a:ext cx="2398300" cy="1358161"/>
          </a:xfrm>
          <a:prstGeom prst="rightArrow">
            <a:avLst/>
          </a:prstGeom>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US" sz="2000">
                <a:latin typeface="Arial" panose="020B0604020202020204" pitchFamily="34" charset="0"/>
                <a:cs typeface="Arial" panose="020B0604020202020204" pitchFamily="34" charset="0"/>
              </a:rPr>
              <a:t>Describe</a:t>
            </a:r>
            <a:endParaRPr lang="en-AU" sz="2000">
              <a:latin typeface="Arial" panose="020B0604020202020204" pitchFamily="34" charset="0"/>
              <a:cs typeface="Arial" panose="020B0604020202020204" pitchFamily="34" charset="0"/>
            </a:endParaRPr>
          </a:p>
        </p:txBody>
      </p:sp>
      <p:sp>
        <p:nvSpPr>
          <p:cNvPr id="7" name="Arrow: Right 6">
            <a:extLst>
              <a:ext uri="{FF2B5EF4-FFF2-40B4-BE49-F238E27FC236}">
                <a16:creationId xmlns:a16="http://schemas.microsoft.com/office/drawing/2014/main" id="{A484B84A-9854-3757-95C7-549EF16BFEC7}"/>
              </a:ext>
            </a:extLst>
          </p:cNvPr>
          <p:cNvSpPr/>
          <p:nvPr/>
        </p:nvSpPr>
        <p:spPr>
          <a:xfrm>
            <a:off x="2940996" y="1726325"/>
            <a:ext cx="4225159" cy="1358162"/>
          </a:xfrm>
          <a:prstGeom prst="rightArrow">
            <a:avLst/>
          </a:prstGeom>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US" sz="2000">
                <a:latin typeface="Arial" panose="020B0604020202020204" pitchFamily="34" charset="0"/>
                <a:cs typeface="Arial" panose="020B0604020202020204" pitchFamily="34" charset="0"/>
              </a:rPr>
              <a:t>Justify using specific examples</a:t>
            </a:r>
            <a:endParaRPr lang="en-AU" sz="2000">
              <a:latin typeface="Arial" panose="020B0604020202020204" pitchFamily="34" charset="0"/>
              <a:cs typeface="Arial" panose="020B0604020202020204" pitchFamily="34" charset="0"/>
            </a:endParaRPr>
          </a:p>
        </p:txBody>
      </p:sp>
      <p:sp>
        <p:nvSpPr>
          <p:cNvPr id="8" name="Arrow: Right 7">
            <a:extLst>
              <a:ext uri="{FF2B5EF4-FFF2-40B4-BE49-F238E27FC236}">
                <a16:creationId xmlns:a16="http://schemas.microsoft.com/office/drawing/2014/main" id="{05A75D64-1E09-5E59-EDEC-952F8771CABD}"/>
              </a:ext>
            </a:extLst>
          </p:cNvPr>
          <p:cNvSpPr/>
          <p:nvPr/>
        </p:nvSpPr>
        <p:spPr>
          <a:xfrm>
            <a:off x="7610206" y="1726325"/>
            <a:ext cx="3800529" cy="1358161"/>
          </a:xfrm>
          <a:prstGeom prst="rightArrow">
            <a:avLst/>
          </a:prstGeom>
          <a:ln>
            <a:noFill/>
          </a:ln>
        </p:spPr>
        <p:style>
          <a:lnRef idx="2">
            <a:schemeClr val="accent2">
              <a:shade val="15000"/>
            </a:schemeClr>
          </a:lnRef>
          <a:fillRef idx="1">
            <a:schemeClr val="accent2"/>
          </a:fillRef>
          <a:effectRef idx="0">
            <a:schemeClr val="accent2"/>
          </a:effectRef>
          <a:fontRef idx="minor">
            <a:schemeClr val="lt1"/>
          </a:fontRef>
        </p:style>
        <p:txBody>
          <a:bodyPr rtlCol="0" anchor="ctr"/>
          <a:lstStyle/>
          <a:p>
            <a:pPr algn="ctr"/>
            <a:r>
              <a:rPr lang="en-US" sz="2000">
                <a:latin typeface="Arial" panose="020B0604020202020204" pitchFamily="34" charset="0"/>
                <a:cs typeface="Arial" panose="020B0604020202020204" pitchFamily="34" charset="0"/>
              </a:rPr>
              <a:t>Evaluate</a:t>
            </a:r>
            <a:endParaRPr lang="en-AU" sz="2000">
              <a:latin typeface="Arial" panose="020B0604020202020204" pitchFamily="34" charset="0"/>
              <a:cs typeface="Arial" panose="020B0604020202020204" pitchFamily="34" charset="0"/>
            </a:endParaRPr>
          </a:p>
        </p:txBody>
      </p:sp>
      <p:sp>
        <p:nvSpPr>
          <p:cNvPr id="10" name="Freeform 9">
            <a:extLst>
              <a:ext uri="{FF2B5EF4-FFF2-40B4-BE49-F238E27FC236}">
                <a16:creationId xmlns:a16="http://schemas.microsoft.com/office/drawing/2014/main" id="{4FA2F842-8054-7C53-AFB7-8BC7FA2E8189}"/>
              </a:ext>
            </a:extLst>
          </p:cNvPr>
          <p:cNvSpPr/>
          <p:nvPr/>
        </p:nvSpPr>
        <p:spPr>
          <a:xfrm>
            <a:off x="363166" y="3388728"/>
            <a:ext cx="2495297" cy="998118"/>
          </a:xfrm>
          <a:custGeom>
            <a:avLst/>
            <a:gdLst>
              <a:gd name="connsiteX0" fmla="*/ 0 w 2495297"/>
              <a:gd name="connsiteY0" fmla="*/ 0 h 998118"/>
              <a:gd name="connsiteX1" fmla="*/ 1996238 w 2495297"/>
              <a:gd name="connsiteY1" fmla="*/ 0 h 998118"/>
              <a:gd name="connsiteX2" fmla="*/ 2495297 w 2495297"/>
              <a:gd name="connsiteY2" fmla="*/ 499059 h 998118"/>
              <a:gd name="connsiteX3" fmla="*/ 1996238 w 2495297"/>
              <a:gd name="connsiteY3" fmla="*/ 998118 h 998118"/>
              <a:gd name="connsiteX4" fmla="*/ 0 w 2495297"/>
              <a:gd name="connsiteY4" fmla="*/ 998118 h 998118"/>
              <a:gd name="connsiteX5" fmla="*/ 499059 w 2495297"/>
              <a:gd name="connsiteY5" fmla="*/ 499059 h 998118"/>
              <a:gd name="connsiteX6" fmla="*/ 0 w 2495297"/>
              <a:gd name="connsiteY6" fmla="*/ 0 h 99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5297" h="998118">
                <a:moveTo>
                  <a:pt x="0" y="0"/>
                </a:moveTo>
                <a:lnTo>
                  <a:pt x="1996238" y="0"/>
                </a:lnTo>
                <a:lnTo>
                  <a:pt x="2495297" y="499059"/>
                </a:lnTo>
                <a:lnTo>
                  <a:pt x="1996238" y="998118"/>
                </a:lnTo>
                <a:lnTo>
                  <a:pt x="0" y="998118"/>
                </a:lnTo>
                <a:lnTo>
                  <a:pt x="499059" y="499059"/>
                </a:lnTo>
                <a:lnTo>
                  <a:pt x="0" y="0"/>
                </a:lnTo>
                <a:close/>
              </a:path>
            </a:pathLst>
          </a:custGeom>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87070" tIns="29337" rIns="528396" bIns="29337" numCol="1" spcCol="1270" anchor="ctr" anchorCtr="0">
            <a:noAutofit/>
          </a:bodyPr>
          <a:lstStyle/>
          <a:p>
            <a:pPr marL="0" lvl="0" indent="0" algn="ctr" defTabSz="977900">
              <a:lnSpc>
                <a:spcPct val="90000"/>
              </a:lnSpc>
              <a:spcBef>
                <a:spcPct val="0"/>
              </a:spcBef>
              <a:spcAft>
                <a:spcPct val="35000"/>
              </a:spcAft>
              <a:buNone/>
            </a:pPr>
            <a:r>
              <a:rPr lang="en-US" sz="2000" kern="1200" dirty="0"/>
              <a:t>What did you do?</a:t>
            </a:r>
            <a:endParaRPr lang="en-AU" sz="2000" kern="1200" dirty="0"/>
          </a:p>
        </p:txBody>
      </p:sp>
      <p:sp>
        <p:nvSpPr>
          <p:cNvPr id="11" name="Freeform 10">
            <a:extLst>
              <a:ext uri="{FF2B5EF4-FFF2-40B4-BE49-F238E27FC236}">
                <a16:creationId xmlns:a16="http://schemas.microsoft.com/office/drawing/2014/main" id="{CB003D79-BB97-644D-D8E7-F17238991812}"/>
              </a:ext>
            </a:extLst>
          </p:cNvPr>
          <p:cNvSpPr/>
          <p:nvPr/>
        </p:nvSpPr>
        <p:spPr>
          <a:xfrm>
            <a:off x="2608934" y="3388728"/>
            <a:ext cx="2495297" cy="998118"/>
          </a:xfrm>
          <a:custGeom>
            <a:avLst/>
            <a:gdLst>
              <a:gd name="connsiteX0" fmla="*/ 0 w 2495297"/>
              <a:gd name="connsiteY0" fmla="*/ 0 h 998118"/>
              <a:gd name="connsiteX1" fmla="*/ 1996238 w 2495297"/>
              <a:gd name="connsiteY1" fmla="*/ 0 h 998118"/>
              <a:gd name="connsiteX2" fmla="*/ 2495297 w 2495297"/>
              <a:gd name="connsiteY2" fmla="*/ 499059 h 998118"/>
              <a:gd name="connsiteX3" fmla="*/ 1996238 w 2495297"/>
              <a:gd name="connsiteY3" fmla="*/ 998118 h 998118"/>
              <a:gd name="connsiteX4" fmla="*/ 0 w 2495297"/>
              <a:gd name="connsiteY4" fmla="*/ 998118 h 998118"/>
              <a:gd name="connsiteX5" fmla="*/ 499059 w 2495297"/>
              <a:gd name="connsiteY5" fmla="*/ 499059 h 998118"/>
              <a:gd name="connsiteX6" fmla="*/ 0 w 2495297"/>
              <a:gd name="connsiteY6" fmla="*/ 0 h 99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5297" h="998118">
                <a:moveTo>
                  <a:pt x="0" y="0"/>
                </a:moveTo>
                <a:lnTo>
                  <a:pt x="1996238" y="0"/>
                </a:lnTo>
                <a:lnTo>
                  <a:pt x="2495297" y="499059"/>
                </a:lnTo>
                <a:lnTo>
                  <a:pt x="1996238" y="998118"/>
                </a:lnTo>
                <a:lnTo>
                  <a:pt x="0" y="998118"/>
                </a:lnTo>
                <a:lnTo>
                  <a:pt x="499059" y="499059"/>
                </a:lnTo>
                <a:lnTo>
                  <a:pt x="0" y="0"/>
                </a:lnTo>
                <a:close/>
              </a:path>
            </a:pathLst>
          </a:custGeom>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87070" tIns="29337" rIns="528396" bIns="29337" numCol="1" spcCol="1270" anchor="ctr" anchorCtr="0">
            <a:noAutofit/>
          </a:bodyPr>
          <a:lstStyle/>
          <a:p>
            <a:pPr marL="0" lvl="0" indent="0" algn="ctr" defTabSz="977900">
              <a:lnSpc>
                <a:spcPct val="90000"/>
              </a:lnSpc>
              <a:spcBef>
                <a:spcPct val="0"/>
              </a:spcBef>
              <a:spcAft>
                <a:spcPct val="35000"/>
              </a:spcAft>
              <a:buNone/>
            </a:pPr>
            <a:r>
              <a:rPr lang="en-US" sz="2000" kern="1200"/>
              <a:t>How did you do it?</a:t>
            </a:r>
            <a:endParaRPr lang="en-AU" sz="2000" kern="1200"/>
          </a:p>
        </p:txBody>
      </p:sp>
      <p:sp>
        <p:nvSpPr>
          <p:cNvPr id="12" name="Freeform 11">
            <a:extLst>
              <a:ext uri="{FF2B5EF4-FFF2-40B4-BE49-F238E27FC236}">
                <a16:creationId xmlns:a16="http://schemas.microsoft.com/office/drawing/2014/main" id="{3AD2FD71-E6A8-94CD-6831-999168F980ED}"/>
              </a:ext>
            </a:extLst>
          </p:cNvPr>
          <p:cNvSpPr/>
          <p:nvPr/>
        </p:nvSpPr>
        <p:spPr>
          <a:xfrm>
            <a:off x="4854701" y="3388728"/>
            <a:ext cx="2495297" cy="998118"/>
          </a:xfrm>
          <a:custGeom>
            <a:avLst/>
            <a:gdLst>
              <a:gd name="connsiteX0" fmla="*/ 0 w 2495297"/>
              <a:gd name="connsiteY0" fmla="*/ 0 h 998118"/>
              <a:gd name="connsiteX1" fmla="*/ 1996238 w 2495297"/>
              <a:gd name="connsiteY1" fmla="*/ 0 h 998118"/>
              <a:gd name="connsiteX2" fmla="*/ 2495297 w 2495297"/>
              <a:gd name="connsiteY2" fmla="*/ 499059 h 998118"/>
              <a:gd name="connsiteX3" fmla="*/ 1996238 w 2495297"/>
              <a:gd name="connsiteY3" fmla="*/ 998118 h 998118"/>
              <a:gd name="connsiteX4" fmla="*/ 0 w 2495297"/>
              <a:gd name="connsiteY4" fmla="*/ 998118 h 998118"/>
              <a:gd name="connsiteX5" fmla="*/ 499059 w 2495297"/>
              <a:gd name="connsiteY5" fmla="*/ 499059 h 998118"/>
              <a:gd name="connsiteX6" fmla="*/ 0 w 2495297"/>
              <a:gd name="connsiteY6" fmla="*/ 0 h 99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5297" h="998118">
                <a:moveTo>
                  <a:pt x="0" y="0"/>
                </a:moveTo>
                <a:lnTo>
                  <a:pt x="1996238" y="0"/>
                </a:lnTo>
                <a:lnTo>
                  <a:pt x="2495297" y="499059"/>
                </a:lnTo>
                <a:lnTo>
                  <a:pt x="1996238" y="998118"/>
                </a:lnTo>
                <a:lnTo>
                  <a:pt x="0" y="998118"/>
                </a:lnTo>
                <a:lnTo>
                  <a:pt x="499059" y="499059"/>
                </a:lnTo>
                <a:lnTo>
                  <a:pt x="0" y="0"/>
                </a:lnTo>
                <a:close/>
              </a:path>
            </a:pathLst>
          </a:custGeom>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87070" tIns="29337" rIns="528396" bIns="29337" numCol="1" spcCol="1270" anchor="ctr" anchorCtr="0">
            <a:noAutofit/>
          </a:bodyPr>
          <a:lstStyle/>
          <a:p>
            <a:pPr marL="0" lvl="0" indent="0" algn="ctr" defTabSz="977900">
              <a:lnSpc>
                <a:spcPct val="90000"/>
              </a:lnSpc>
              <a:spcBef>
                <a:spcPct val="0"/>
              </a:spcBef>
              <a:spcAft>
                <a:spcPct val="35000"/>
              </a:spcAft>
              <a:buNone/>
            </a:pPr>
            <a:r>
              <a:rPr lang="en-US" sz="2000" kern="1200"/>
              <a:t>Why did you do it?</a:t>
            </a:r>
            <a:endParaRPr lang="en-AU" sz="2000" kern="1200"/>
          </a:p>
        </p:txBody>
      </p:sp>
      <p:sp>
        <p:nvSpPr>
          <p:cNvPr id="13" name="Freeform 12">
            <a:extLst>
              <a:ext uri="{FF2B5EF4-FFF2-40B4-BE49-F238E27FC236}">
                <a16:creationId xmlns:a16="http://schemas.microsoft.com/office/drawing/2014/main" id="{789FDD00-FA3F-2786-FC5A-67D046046F49}"/>
              </a:ext>
            </a:extLst>
          </p:cNvPr>
          <p:cNvSpPr/>
          <p:nvPr/>
        </p:nvSpPr>
        <p:spPr>
          <a:xfrm>
            <a:off x="7100469" y="3388728"/>
            <a:ext cx="2495297" cy="998118"/>
          </a:xfrm>
          <a:custGeom>
            <a:avLst/>
            <a:gdLst>
              <a:gd name="connsiteX0" fmla="*/ 0 w 2495297"/>
              <a:gd name="connsiteY0" fmla="*/ 0 h 998118"/>
              <a:gd name="connsiteX1" fmla="*/ 1996238 w 2495297"/>
              <a:gd name="connsiteY1" fmla="*/ 0 h 998118"/>
              <a:gd name="connsiteX2" fmla="*/ 2495297 w 2495297"/>
              <a:gd name="connsiteY2" fmla="*/ 499059 h 998118"/>
              <a:gd name="connsiteX3" fmla="*/ 1996238 w 2495297"/>
              <a:gd name="connsiteY3" fmla="*/ 998118 h 998118"/>
              <a:gd name="connsiteX4" fmla="*/ 0 w 2495297"/>
              <a:gd name="connsiteY4" fmla="*/ 998118 h 998118"/>
              <a:gd name="connsiteX5" fmla="*/ 499059 w 2495297"/>
              <a:gd name="connsiteY5" fmla="*/ 499059 h 998118"/>
              <a:gd name="connsiteX6" fmla="*/ 0 w 2495297"/>
              <a:gd name="connsiteY6" fmla="*/ 0 h 99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5297" h="998118">
                <a:moveTo>
                  <a:pt x="0" y="0"/>
                </a:moveTo>
                <a:lnTo>
                  <a:pt x="1996238" y="0"/>
                </a:lnTo>
                <a:lnTo>
                  <a:pt x="2495297" y="499059"/>
                </a:lnTo>
                <a:lnTo>
                  <a:pt x="1996238" y="998118"/>
                </a:lnTo>
                <a:lnTo>
                  <a:pt x="0" y="998118"/>
                </a:lnTo>
                <a:lnTo>
                  <a:pt x="499059" y="499059"/>
                </a:lnTo>
                <a:lnTo>
                  <a:pt x="0" y="0"/>
                </a:lnTo>
                <a:close/>
              </a:path>
            </a:pathLst>
          </a:custGeom>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87070" tIns="29337" rIns="528396" bIns="29337" numCol="1" spcCol="1270" anchor="ctr" anchorCtr="0">
            <a:noAutofit/>
          </a:bodyPr>
          <a:lstStyle/>
          <a:p>
            <a:pPr marL="0" lvl="0" indent="0" algn="ctr" defTabSz="977900">
              <a:lnSpc>
                <a:spcPct val="90000"/>
              </a:lnSpc>
              <a:spcBef>
                <a:spcPct val="0"/>
              </a:spcBef>
              <a:spcAft>
                <a:spcPct val="35000"/>
              </a:spcAft>
              <a:buNone/>
            </a:pPr>
            <a:r>
              <a:rPr lang="en-US" sz="2000" kern="1200" dirty="0"/>
              <a:t>What was most effective?</a:t>
            </a:r>
            <a:endParaRPr lang="en-AU" sz="2000" kern="1200" dirty="0"/>
          </a:p>
        </p:txBody>
      </p:sp>
      <p:sp>
        <p:nvSpPr>
          <p:cNvPr id="14" name="Freeform 13">
            <a:extLst>
              <a:ext uri="{FF2B5EF4-FFF2-40B4-BE49-F238E27FC236}">
                <a16:creationId xmlns:a16="http://schemas.microsoft.com/office/drawing/2014/main" id="{8E8D8370-3057-3F88-F5C0-15DF7482D44C}"/>
              </a:ext>
            </a:extLst>
          </p:cNvPr>
          <p:cNvSpPr/>
          <p:nvPr/>
        </p:nvSpPr>
        <p:spPr>
          <a:xfrm>
            <a:off x="9346236" y="3388728"/>
            <a:ext cx="2495297" cy="998118"/>
          </a:xfrm>
          <a:custGeom>
            <a:avLst/>
            <a:gdLst>
              <a:gd name="connsiteX0" fmla="*/ 0 w 2495297"/>
              <a:gd name="connsiteY0" fmla="*/ 0 h 998118"/>
              <a:gd name="connsiteX1" fmla="*/ 1996238 w 2495297"/>
              <a:gd name="connsiteY1" fmla="*/ 0 h 998118"/>
              <a:gd name="connsiteX2" fmla="*/ 2495297 w 2495297"/>
              <a:gd name="connsiteY2" fmla="*/ 499059 h 998118"/>
              <a:gd name="connsiteX3" fmla="*/ 1996238 w 2495297"/>
              <a:gd name="connsiteY3" fmla="*/ 998118 h 998118"/>
              <a:gd name="connsiteX4" fmla="*/ 0 w 2495297"/>
              <a:gd name="connsiteY4" fmla="*/ 998118 h 998118"/>
              <a:gd name="connsiteX5" fmla="*/ 499059 w 2495297"/>
              <a:gd name="connsiteY5" fmla="*/ 499059 h 998118"/>
              <a:gd name="connsiteX6" fmla="*/ 0 w 2495297"/>
              <a:gd name="connsiteY6" fmla="*/ 0 h 998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95297" h="998118">
                <a:moveTo>
                  <a:pt x="0" y="0"/>
                </a:moveTo>
                <a:lnTo>
                  <a:pt x="1996238" y="0"/>
                </a:lnTo>
                <a:lnTo>
                  <a:pt x="2495297" y="499059"/>
                </a:lnTo>
                <a:lnTo>
                  <a:pt x="1996238" y="998118"/>
                </a:lnTo>
                <a:lnTo>
                  <a:pt x="0" y="998118"/>
                </a:lnTo>
                <a:lnTo>
                  <a:pt x="499059" y="499059"/>
                </a:lnTo>
                <a:lnTo>
                  <a:pt x="0" y="0"/>
                </a:lnTo>
                <a:close/>
              </a:path>
            </a:pathLst>
          </a:custGeom>
          <a:ln>
            <a:no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587070" tIns="29337" rIns="528396" bIns="29337" numCol="1" spcCol="1270" anchor="ctr" anchorCtr="0">
            <a:noAutofit/>
          </a:bodyPr>
          <a:lstStyle/>
          <a:p>
            <a:pPr marL="0" lvl="0" indent="0" algn="ctr" defTabSz="977900">
              <a:lnSpc>
                <a:spcPct val="90000"/>
              </a:lnSpc>
              <a:spcBef>
                <a:spcPct val="0"/>
              </a:spcBef>
              <a:spcAft>
                <a:spcPct val="35000"/>
              </a:spcAft>
              <a:buNone/>
            </a:pPr>
            <a:r>
              <a:rPr lang="en-AU" sz="2000" kern="1200"/>
              <a:t>What was the outcome?</a:t>
            </a:r>
          </a:p>
        </p:txBody>
      </p:sp>
      <p:sp>
        <p:nvSpPr>
          <p:cNvPr id="2" name="Slide Number Placeholder 1">
            <a:extLst>
              <a:ext uri="{FF2B5EF4-FFF2-40B4-BE49-F238E27FC236}">
                <a16:creationId xmlns:a16="http://schemas.microsoft.com/office/drawing/2014/main" id="{0E03BF30-6AD8-C7A9-5172-26B955369131}"/>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11</a:t>
            </a:fld>
            <a:endParaRPr lang="en-AU"/>
          </a:p>
        </p:txBody>
      </p:sp>
    </p:spTree>
    <p:extLst>
      <p:ext uri="{BB962C8B-B14F-4D97-AF65-F5344CB8AC3E}">
        <p14:creationId xmlns:p14="http://schemas.microsoft.com/office/powerpoint/2010/main" val="2996374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32F85-89B5-D5BD-C25A-89D147EAA25A}"/>
              </a:ext>
            </a:extLst>
          </p:cNvPr>
          <p:cNvSpPr>
            <a:spLocks noGrp="1"/>
          </p:cNvSpPr>
          <p:nvPr>
            <p:ph type="ctrTitle"/>
          </p:nvPr>
        </p:nvSpPr>
        <p:spPr/>
        <p:txBody>
          <a:bodyPr/>
          <a:lstStyle/>
          <a:p>
            <a:r>
              <a:rPr lang="en-US"/>
              <a:t>Features of reflective writing</a:t>
            </a:r>
            <a:endParaRPr lang="en-AU"/>
          </a:p>
        </p:txBody>
      </p:sp>
    </p:spTree>
    <p:extLst>
      <p:ext uri="{BB962C8B-B14F-4D97-AF65-F5344CB8AC3E}">
        <p14:creationId xmlns:p14="http://schemas.microsoft.com/office/powerpoint/2010/main" val="23019965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8E3C83C-C1BE-D0CE-F9DE-AD08E458231C}"/>
              </a:ext>
            </a:extLst>
          </p:cNvPr>
          <p:cNvSpPr>
            <a:spLocks noGrp="1"/>
          </p:cNvSpPr>
          <p:nvPr>
            <p:ph type="title"/>
          </p:nvPr>
        </p:nvSpPr>
        <p:spPr/>
        <p:txBody>
          <a:bodyPr/>
          <a:lstStyle/>
          <a:p>
            <a:r>
              <a:rPr lang="en-US" dirty="0"/>
              <a:t>Typical features of reflective writing</a:t>
            </a:r>
            <a:endParaRPr lang="en-AU" dirty="0"/>
          </a:p>
        </p:txBody>
      </p:sp>
      <p:sp>
        <p:nvSpPr>
          <p:cNvPr id="4" name="Text Placeholder 3">
            <a:extLst>
              <a:ext uri="{FF2B5EF4-FFF2-40B4-BE49-F238E27FC236}">
                <a16:creationId xmlns:a16="http://schemas.microsoft.com/office/drawing/2014/main" id="{E006AEED-712F-CD6B-20BB-E5D1F4A6EB49}"/>
              </a:ext>
            </a:extLst>
          </p:cNvPr>
          <p:cNvSpPr>
            <a:spLocks noGrp="1"/>
          </p:cNvSpPr>
          <p:nvPr>
            <p:ph type="body" sz="quarter" idx="18"/>
          </p:nvPr>
        </p:nvSpPr>
        <p:spPr/>
        <p:txBody>
          <a:bodyPr/>
          <a:lstStyle/>
          <a:p>
            <a:r>
              <a:rPr lang="en-US" dirty="0"/>
              <a:t>And how they can be used</a:t>
            </a:r>
            <a:endParaRPr lang="en-AU" dirty="0"/>
          </a:p>
        </p:txBody>
      </p:sp>
      <p:sp>
        <p:nvSpPr>
          <p:cNvPr id="5" name="Text Placeholder 4">
            <a:extLst>
              <a:ext uri="{FF2B5EF4-FFF2-40B4-BE49-F238E27FC236}">
                <a16:creationId xmlns:a16="http://schemas.microsoft.com/office/drawing/2014/main" id="{974F06C6-3292-9DCC-B982-DE30360D0A03}"/>
              </a:ext>
            </a:extLst>
          </p:cNvPr>
          <p:cNvSpPr>
            <a:spLocks noGrp="1"/>
          </p:cNvSpPr>
          <p:nvPr>
            <p:ph type="body" sz="quarter" idx="17"/>
          </p:nvPr>
        </p:nvSpPr>
        <p:spPr/>
        <p:txBody>
          <a:bodyPr/>
          <a:lstStyle/>
          <a:p>
            <a:pPr marL="342900" indent="-342900">
              <a:spcAft>
                <a:spcPts val="600"/>
              </a:spcAft>
              <a:buFont typeface="Arial" panose="020B0604020202020204" pitchFamily="34" charset="0"/>
              <a:buChar char="•"/>
            </a:pPr>
            <a:r>
              <a:rPr lang="en-US" sz="1800" dirty="0"/>
              <a:t>Uses </a:t>
            </a:r>
            <a:r>
              <a:rPr lang="en-US" sz="1800" b="1" dirty="0"/>
              <a:t>first person pronouns </a:t>
            </a:r>
            <a:r>
              <a:rPr lang="en-US" sz="1800" dirty="0"/>
              <a:t>such as ‘I’, ‘me’ and ‘my’ to create a strong personal voice</a:t>
            </a:r>
          </a:p>
          <a:p>
            <a:pPr marL="342900" indent="-342900">
              <a:spcAft>
                <a:spcPts val="600"/>
              </a:spcAft>
              <a:buFont typeface="Arial" panose="020B0604020202020204" pitchFamily="34" charset="0"/>
              <a:buChar char="•"/>
            </a:pPr>
            <a:r>
              <a:rPr lang="en-US" sz="1800" dirty="0"/>
              <a:t>Uses </a:t>
            </a:r>
            <a:r>
              <a:rPr lang="en-US" sz="1800" b="1" dirty="0"/>
              <a:t>past and present tense </a:t>
            </a:r>
            <a:r>
              <a:rPr lang="en-US" sz="1800" dirty="0"/>
              <a:t>to describe what you did or learned and how you feel about it now</a:t>
            </a:r>
          </a:p>
          <a:p>
            <a:pPr marL="342900" indent="-342900">
              <a:spcAft>
                <a:spcPts val="600"/>
              </a:spcAft>
              <a:buFont typeface="Arial" panose="020B0604020202020204" pitchFamily="34" charset="0"/>
              <a:buChar char="•"/>
            </a:pPr>
            <a:r>
              <a:rPr lang="en-US" sz="1800" dirty="0"/>
              <a:t>Uses </a:t>
            </a:r>
            <a:r>
              <a:rPr lang="en-US" sz="1800" b="1" dirty="0"/>
              <a:t>evaluative language </a:t>
            </a:r>
            <a:r>
              <a:rPr lang="en-US" sz="1800" dirty="0"/>
              <a:t>to make judgements about the effectiveness of your own work</a:t>
            </a:r>
          </a:p>
          <a:p>
            <a:pPr marL="342900" indent="-342900">
              <a:spcAft>
                <a:spcPts val="600"/>
              </a:spcAft>
              <a:buFont typeface="Arial" panose="020B0604020202020204" pitchFamily="34" charset="0"/>
              <a:buChar char="•"/>
            </a:pPr>
            <a:r>
              <a:rPr lang="en-US" sz="1800" dirty="0"/>
              <a:t>Uses </a:t>
            </a:r>
            <a:r>
              <a:rPr lang="en-US" sz="1800" b="1" dirty="0"/>
              <a:t>specific examples </a:t>
            </a:r>
            <a:r>
              <a:rPr lang="en-US" sz="1800" dirty="0"/>
              <a:t>from texts studied in class and your own work</a:t>
            </a:r>
          </a:p>
          <a:p>
            <a:pPr marL="342900" indent="-342900">
              <a:spcAft>
                <a:spcPts val="600"/>
              </a:spcAft>
              <a:buFont typeface="Arial" panose="020B0604020202020204" pitchFamily="34" charset="0"/>
              <a:buChar char="•"/>
            </a:pPr>
            <a:r>
              <a:rPr lang="en-US" sz="1800" dirty="0"/>
              <a:t>Describes the </a:t>
            </a:r>
            <a:r>
              <a:rPr lang="en-US" sz="1800" b="1" dirty="0"/>
              <a:t>creative process </a:t>
            </a:r>
            <a:r>
              <a:rPr lang="en-US" sz="1800" dirty="0"/>
              <a:t>using anecdotal references, imagery or metaphor</a:t>
            </a:r>
          </a:p>
          <a:p>
            <a:pPr marL="342900" indent="-342900">
              <a:spcAft>
                <a:spcPts val="600"/>
              </a:spcAft>
              <a:buFont typeface="Arial" panose="020B0604020202020204" pitchFamily="34" charset="0"/>
              <a:buChar char="•"/>
            </a:pPr>
            <a:r>
              <a:rPr lang="en-US" sz="1800" dirty="0"/>
              <a:t>Explains, describes and justifies the use of </a:t>
            </a:r>
            <a:r>
              <a:rPr lang="en-US" sz="1800" b="1" dirty="0"/>
              <a:t>specific language or stylistic devices</a:t>
            </a:r>
          </a:p>
          <a:p>
            <a:pPr marL="342900" indent="-342900">
              <a:spcAft>
                <a:spcPts val="600"/>
              </a:spcAft>
              <a:buFont typeface="Arial" panose="020B0604020202020204" pitchFamily="34" charset="0"/>
              <a:buChar char="•"/>
            </a:pPr>
            <a:r>
              <a:rPr lang="en-US" sz="1800" b="1" dirty="0"/>
              <a:t>Makes connections </a:t>
            </a:r>
            <a:r>
              <a:rPr lang="en-US" sz="1800" dirty="0"/>
              <a:t>between what you have learned and how you applied it to your work</a:t>
            </a:r>
          </a:p>
          <a:p>
            <a:pPr marL="342900" indent="-342900">
              <a:spcAft>
                <a:spcPts val="600"/>
              </a:spcAft>
              <a:buFont typeface="Arial" panose="020B0604020202020204" pitchFamily="34" charset="0"/>
              <a:buChar char="•"/>
            </a:pPr>
            <a:r>
              <a:rPr lang="en-US" sz="1800" dirty="0"/>
              <a:t>Shows </a:t>
            </a:r>
            <a:r>
              <a:rPr lang="en-US" sz="1800" b="1" dirty="0"/>
              <a:t>self-awareness</a:t>
            </a:r>
            <a:r>
              <a:rPr lang="en-US" sz="1800" dirty="0"/>
              <a:t> about what you learned and why it is important for your growth as a writer</a:t>
            </a:r>
          </a:p>
        </p:txBody>
      </p:sp>
      <p:sp>
        <p:nvSpPr>
          <p:cNvPr id="2" name="Slide Number Placeholder 1">
            <a:extLst>
              <a:ext uri="{FF2B5EF4-FFF2-40B4-BE49-F238E27FC236}">
                <a16:creationId xmlns:a16="http://schemas.microsoft.com/office/drawing/2014/main" id="{9C69D216-700A-58DC-841E-06C444459D64}"/>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13</a:t>
            </a:fld>
            <a:endParaRPr lang="en-AU"/>
          </a:p>
        </p:txBody>
      </p:sp>
    </p:spTree>
    <p:extLst>
      <p:ext uri="{BB962C8B-B14F-4D97-AF65-F5344CB8AC3E}">
        <p14:creationId xmlns:p14="http://schemas.microsoft.com/office/powerpoint/2010/main" val="1529888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55DCA27-79A4-561B-1CE8-8E2B20CB012C}"/>
              </a:ext>
            </a:extLst>
          </p:cNvPr>
          <p:cNvSpPr>
            <a:spLocks noGrp="1"/>
          </p:cNvSpPr>
          <p:nvPr>
            <p:ph type="title"/>
          </p:nvPr>
        </p:nvSpPr>
        <p:spPr/>
        <p:txBody>
          <a:bodyPr/>
          <a:lstStyle/>
          <a:p>
            <a:r>
              <a:rPr lang="en-AU" dirty="0"/>
              <a:t>Establishing a personal voice</a:t>
            </a:r>
          </a:p>
        </p:txBody>
      </p:sp>
      <p:sp>
        <p:nvSpPr>
          <p:cNvPr id="4" name="Text Placeholder 3">
            <a:extLst>
              <a:ext uri="{FF2B5EF4-FFF2-40B4-BE49-F238E27FC236}">
                <a16:creationId xmlns:a16="http://schemas.microsoft.com/office/drawing/2014/main" id="{64AD97FB-AF4E-237E-5A2C-2B75857AA826}"/>
              </a:ext>
            </a:extLst>
          </p:cNvPr>
          <p:cNvSpPr>
            <a:spLocks noGrp="1"/>
          </p:cNvSpPr>
          <p:nvPr>
            <p:ph type="body" sz="quarter" idx="18"/>
          </p:nvPr>
        </p:nvSpPr>
        <p:spPr/>
        <p:txBody>
          <a:bodyPr/>
          <a:lstStyle/>
          <a:p>
            <a:r>
              <a:rPr lang="en-US" dirty="0"/>
              <a:t>In reflective writing</a:t>
            </a:r>
            <a:endParaRPr lang="en-AU" dirty="0"/>
          </a:p>
        </p:txBody>
      </p:sp>
      <p:sp>
        <p:nvSpPr>
          <p:cNvPr id="5" name="Text Placeholder 4">
            <a:extLst>
              <a:ext uri="{FF2B5EF4-FFF2-40B4-BE49-F238E27FC236}">
                <a16:creationId xmlns:a16="http://schemas.microsoft.com/office/drawing/2014/main" id="{07FFD635-5D08-AC87-B954-FC3FD7D2BC67}"/>
              </a:ext>
            </a:extLst>
          </p:cNvPr>
          <p:cNvSpPr>
            <a:spLocks noGrp="1"/>
          </p:cNvSpPr>
          <p:nvPr>
            <p:ph type="body" sz="quarter" idx="17"/>
          </p:nvPr>
        </p:nvSpPr>
        <p:spPr>
          <a:xfrm>
            <a:off x="360000" y="1567086"/>
            <a:ext cx="11163643" cy="4807835"/>
          </a:xfrm>
        </p:spPr>
        <p:txBody>
          <a:bodyPr/>
          <a:lstStyle/>
          <a:p>
            <a:pPr>
              <a:spcAft>
                <a:spcPts val="600"/>
              </a:spcAft>
            </a:pPr>
            <a:r>
              <a:rPr lang="en-US" sz="1800" dirty="0"/>
              <a:t>Personal pronouns such as ‘I’, ‘me’ and ‘my’ or ‘we’ and ‘our’ should be used throughout your reflection to establish and maintain a strong personal voice.</a:t>
            </a:r>
          </a:p>
          <a:p>
            <a:pPr>
              <a:spcAft>
                <a:spcPts val="600"/>
              </a:spcAft>
            </a:pPr>
            <a:r>
              <a:rPr lang="en-US" sz="1800" b="1" dirty="0"/>
              <a:t>Examples</a:t>
            </a:r>
          </a:p>
          <a:p>
            <a:pPr marL="342900" indent="-342900">
              <a:spcAft>
                <a:spcPts val="600"/>
              </a:spcAft>
              <a:buFont typeface="Arial" panose="020B0604020202020204" pitchFamily="34" charset="0"/>
              <a:buChar char="•"/>
            </a:pPr>
            <a:r>
              <a:rPr lang="en-US" sz="1800" dirty="0"/>
              <a:t>I used what we had been learning about descriptive writing in class to make my writing more immersive for the reader.</a:t>
            </a:r>
          </a:p>
          <a:p>
            <a:pPr marL="342900" indent="-342900">
              <a:spcAft>
                <a:spcPts val="600"/>
              </a:spcAft>
              <a:buFont typeface="Arial" panose="020B0604020202020204" pitchFamily="34" charset="0"/>
              <a:buChar char="•"/>
            </a:pPr>
            <a:r>
              <a:rPr lang="en-US" sz="1800" dirty="0"/>
              <a:t>We discussed our ideas as a group and decided that we would use the Jacaranda Festival as the focus of our piece.</a:t>
            </a:r>
          </a:p>
        </p:txBody>
      </p:sp>
      <p:sp>
        <p:nvSpPr>
          <p:cNvPr id="2" name="Slide Number Placeholder 1">
            <a:extLst>
              <a:ext uri="{FF2B5EF4-FFF2-40B4-BE49-F238E27FC236}">
                <a16:creationId xmlns:a16="http://schemas.microsoft.com/office/drawing/2014/main" id="{EAB70C30-A617-1D8C-4945-7677AB92C67E}"/>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14</a:t>
            </a:fld>
            <a:endParaRPr lang="en-AU"/>
          </a:p>
        </p:txBody>
      </p:sp>
    </p:spTree>
    <p:extLst>
      <p:ext uri="{BB962C8B-B14F-4D97-AF65-F5344CB8AC3E}">
        <p14:creationId xmlns:p14="http://schemas.microsoft.com/office/powerpoint/2010/main" val="39240930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C7E15E3-37A9-BBAE-5615-4888A1DB3BC6}"/>
              </a:ext>
            </a:extLst>
          </p:cNvPr>
          <p:cNvSpPr>
            <a:spLocks noGrp="1"/>
          </p:cNvSpPr>
          <p:nvPr>
            <p:ph type="title"/>
          </p:nvPr>
        </p:nvSpPr>
        <p:spPr/>
        <p:txBody>
          <a:bodyPr/>
          <a:lstStyle/>
          <a:p>
            <a:r>
              <a:rPr lang="en-US" dirty="0"/>
              <a:t>Using evaluative language</a:t>
            </a:r>
            <a:endParaRPr lang="en-AU" dirty="0"/>
          </a:p>
        </p:txBody>
      </p:sp>
      <p:sp>
        <p:nvSpPr>
          <p:cNvPr id="4" name="Text Placeholder 3">
            <a:extLst>
              <a:ext uri="{FF2B5EF4-FFF2-40B4-BE49-F238E27FC236}">
                <a16:creationId xmlns:a16="http://schemas.microsoft.com/office/drawing/2014/main" id="{03BC8046-0359-DE89-3E0A-FB4A50522321}"/>
              </a:ext>
            </a:extLst>
          </p:cNvPr>
          <p:cNvSpPr>
            <a:spLocks noGrp="1"/>
          </p:cNvSpPr>
          <p:nvPr>
            <p:ph type="body" sz="quarter" idx="18"/>
          </p:nvPr>
        </p:nvSpPr>
        <p:spPr/>
        <p:txBody>
          <a:bodyPr/>
          <a:lstStyle/>
          <a:p>
            <a:r>
              <a:rPr lang="en-US" dirty="0"/>
              <a:t>Making judgements about the effectiveness of a piece of work</a:t>
            </a:r>
          </a:p>
        </p:txBody>
      </p:sp>
      <p:sp>
        <p:nvSpPr>
          <p:cNvPr id="5" name="Text Placeholder 4">
            <a:extLst>
              <a:ext uri="{FF2B5EF4-FFF2-40B4-BE49-F238E27FC236}">
                <a16:creationId xmlns:a16="http://schemas.microsoft.com/office/drawing/2014/main" id="{2FEB2661-91F2-5ED5-9863-3EEE89D80F04}"/>
              </a:ext>
            </a:extLst>
          </p:cNvPr>
          <p:cNvSpPr>
            <a:spLocks noGrp="1"/>
          </p:cNvSpPr>
          <p:nvPr>
            <p:ph type="body" sz="quarter" idx="17"/>
          </p:nvPr>
        </p:nvSpPr>
        <p:spPr/>
        <p:txBody>
          <a:bodyPr/>
          <a:lstStyle/>
          <a:p>
            <a:pPr>
              <a:spcAft>
                <a:spcPts val="600"/>
              </a:spcAft>
            </a:pPr>
            <a:r>
              <a:rPr lang="en-US" sz="1800" dirty="0"/>
              <a:t>Evaluative language refers to language that conveys a judgement or appraisal. It can include words with positive, negative or neutral connotations. Evaluative language should be used in reflective writing to indicate your personal perspective or judgements about a specific language form or feature, or piece of work as a whole.</a:t>
            </a:r>
          </a:p>
          <a:p>
            <a:pPr>
              <a:spcAft>
                <a:spcPts val="600"/>
              </a:spcAft>
            </a:pPr>
            <a:r>
              <a:rPr lang="en-US" sz="1800" b="1" dirty="0"/>
              <a:t>Examples</a:t>
            </a:r>
          </a:p>
          <a:p>
            <a:pPr marL="342900" indent="-342900">
              <a:spcAft>
                <a:spcPts val="600"/>
              </a:spcAft>
              <a:buFont typeface="Arial" panose="020B0604020202020204" pitchFamily="34" charset="0"/>
              <a:buChar char="•"/>
            </a:pPr>
            <a:r>
              <a:rPr lang="en-US" sz="1800" dirty="0"/>
              <a:t>Levine’s use of an </a:t>
            </a:r>
            <a:r>
              <a:rPr lang="en-US" sz="1800" b="1" dirty="0"/>
              <a:t>upbeat, contemporary</a:t>
            </a:r>
            <a:r>
              <a:rPr lang="en-US" sz="1800" dirty="0"/>
              <a:t> soundtrack </a:t>
            </a:r>
            <a:r>
              <a:rPr lang="en-US" sz="1800" b="1" dirty="0"/>
              <a:t>effectively</a:t>
            </a:r>
            <a:r>
              <a:rPr lang="en-US" sz="1800" dirty="0"/>
              <a:t> bridges the gap between Shakespeare’s </a:t>
            </a:r>
            <a:r>
              <a:rPr lang="en-US" sz="1800" b="1" dirty="0"/>
              <a:t>dated</a:t>
            </a:r>
            <a:r>
              <a:rPr lang="en-US" sz="1800" dirty="0"/>
              <a:t> piece of literature to appeal to a modern audience. </a:t>
            </a:r>
          </a:p>
          <a:p>
            <a:pPr marL="342900" indent="-342900">
              <a:spcAft>
                <a:spcPts val="600"/>
              </a:spcAft>
              <a:buFont typeface="Arial" panose="020B0604020202020204" pitchFamily="34" charset="0"/>
              <a:buChar char="•"/>
            </a:pPr>
            <a:r>
              <a:rPr lang="en-US" sz="1800" dirty="0"/>
              <a:t>I believe I have </a:t>
            </a:r>
            <a:r>
              <a:rPr lang="en-US" sz="1800" b="1" dirty="0"/>
              <a:t>successfully</a:t>
            </a:r>
            <a:r>
              <a:rPr lang="en-US" sz="1800" dirty="0"/>
              <a:t> incorporated </a:t>
            </a:r>
            <a:r>
              <a:rPr lang="en-US" sz="1800" b="1" dirty="0"/>
              <a:t>relevant</a:t>
            </a:r>
            <a:r>
              <a:rPr lang="en-US" sz="1800" dirty="0"/>
              <a:t> intertextual references into my narrative to create an </a:t>
            </a:r>
            <a:r>
              <a:rPr lang="en-US" sz="1800" b="1" dirty="0"/>
              <a:t>authentic</a:t>
            </a:r>
            <a:r>
              <a:rPr lang="en-US" sz="1800" dirty="0"/>
              <a:t> and </a:t>
            </a:r>
            <a:r>
              <a:rPr lang="en-US" sz="1800" b="1" dirty="0"/>
              <a:t>relatable</a:t>
            </a:r>
            <a:r>
              <a:rPr lang="en-US" sz="1800" dirty="0"/>
              <a:t> character.</a:t>
            </a:r>
          </a:p>
        </p:txBody>
      </p:sp>
      <p:sp>
        <p:nvSpPr>
          <p:cNvPr id="2" name="Slide Number Placeholder 1">
            <a:extLst>
              <a:ext uri="{FF2B5EF4-FFF2-40B4-BE49-F238E27FC236}">
                <a16:creationId xmlns:a16="http://schemas.microsoft.com/office/drawing/2014/main" id="{BB66EE24-FC80-BB60-ED6C-450CADA229B7}"/>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15</a:t>
            </a:fld>
            <a:endParaRPr lang="en-AU"/>
          </a:p>
        </p:txBody>
      </p:sp>
    </p:spTree>
    <p:extLst>
      <p:ext uri="{BB962C8B-B14F-4D97-AF65-F5344CB8AC3E}">
        <p14:creationId xmlns:p14="http://schemas.microsoft.com/office/powerpoint/2010/main" val="3933764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254F2D9-FB93-3701-F906-F705ECAE7602}"/>
              </a:ext>
            </a:extLst>
          </p:cNvPr>
          <p:cNvSpPr>
            <a:spLocks noGrp="1"/>
          </p:cNvSpPr>
          <p:nvPr>
            <p:ph type="title"/>
          </p:nvPr>
        </p:nvSpPr>
        <p:spPr/>
        <p:txBody>
          <a:bodyPr/>
          <a:lstStyle/>
          <a:p>
            <a:r>
              <a:rPr lang="en-US" dirty="0"/>
              <a:t>Bank of evaluative verbs</a:t>
            </a:r>
            <a:endParaRPr lang="en-AU" dirty="0"/>
          </a:p>
        </p:txBody>
      </p:sp>
      <p:sp>
        <p:nvSpPr>
          <p:cNvPr id="4" name="Text Placeholder 3">
            <a:extLst>
              <a:ext uri="{FF2B5EF4-FFF2-40B4-BE49-F238E27FC236}">
                <a16:creationId xmlns:a16="http://schemas.microsoft.com/office/drawing/2014/main" id="{21624EBF-0150-5548-0EF2-1CF6521DA1A9}"/>
              </a:ext>
            </a:extLst>
          </p:cNvPr>
          <p:cNvSpPr>
            <a:spLocks noGrp="1"/>
          </p:cNvSpPr>
          <p:nvPr>
            <p:ph type="body" sz="quarter" idx="18"/>
          </p:nvPr>
        </p:nvSpPr>
        <p:spPr/>
        <p:txBody>
          <a:bodyPr/>
          <a:lstStyle/>
          <a:p>
            <a:r>
              <a:rPr lang="en-US" dirty="0"/>
              <a:t>Using evaluative language</a:t>
            </a:r>
            <a:endParaRPr lang="en-AU" dirty="0"/>
          </a:p>
        </p:txBody>
      </p:sp>
      <p:sp>
        <p:nvSpPr>
          <p:cNvPr id="5" name="Text Placeholder 4">
            <a:extLst>
              <a:ext uri="{FF2B5EF4-FFF2-40B4-BE49-F238E27FC236}">
                <a16:creationId xmlns:a16="http://schemas.microsoft.com/office/drawing/2014/main" id="{3B785041-986F-C5E1-1E3E-052DD701550E}"/>
              </a:ext>
            </a:extLst>
          </p:cNvPr>
          <p:cNvSpPr>
            <a:spLocks noGrp="1"/>
          </p:cNvSpPr>
          <p:nvPr>
            <p:ph type="body" sz="quarter" idx="17"/>
          </p:nvPr>
        </p:nvSpPr>
        <p:spPr>
          <a:xfrm>
            <a:off x="354000" y="1508773"/>
            <a:ext cx="11484000" cy="4404055"/>
          </a:xfrm>
        </p:spPr>
        <p:txBody>
          <a:bodyPr numCol="3" spcCol="0">
            <a:noAutofit/>
          </a:bodyPr>
          <a:lstStyle/>
          <a:p>
            <a:pPr marL="342900" indent="-342900">
              <a:lnSpc>
                <a:spcPct val="130000"/>
              </a:lnSpc>
              <a:spcAft>
                <a:spcPts val="600"/>
              </a:spcAft>
              <a:buFont typeface="Arial" panose="020B0604020202020204" pitchFamily="34" charset="0"/>
              <a:buChar char="•"/>
            </a:pPr>
            <a:r>
              <a:rPr lang="en-AU" sz="1800" dirty="0"/>
              <a:t>accepts / accepting</a:t>
            </a:r>
          </a:p>
          <a:p>
            <a:pPr marL="342900" indent="-342900">
              <a:lnSpc>
                <a:spcPct val="130000"/>
              </a:lnSpc>
              <a:spcAft>
                <a:spcPts val="600"/>
              </a:spcAft>
              <a:buFont typeface="Arial" panose="020B0604020202020204" pitchFamily="34" charset="0"/>
              <a:buChar char="•"/>
            </a:pPr>
            <a:r>
              <a:rPr lang="en-AU" sz="1800" dirty="0"/>
              <a:t>acknowledges / acknowledging</a:t>
            </a:r>
          </a:p>
          <a:p>
            <a:pPr marL="342900" indent="-342900">
              <a:lnSpc>
                <a:spcPct val="130000"/>
              </a:lnSpc>
              <a:spcAft>
                <a:spcPts val="600"/>
              </a:spcAft>
              <a:buFont typeface="Arial" panose="020B0604020202020204" pitchFamily="34" charset="0"/>
              <a:buChar char="•"/>
            </a:pPr>
            <a:r>
              <a:rPr lang="en-AU" sz="1800" dirty="0"/>
              <a:t>affirms / affirming</a:t>
            </a:r>
          </a:p>
          <a:p>
            <a:pPr marL="342900" indent="-342900">
              <a:lnSpc>
                <a:spcPct val="130000"/>
              </a:lnSpc>
              <a:spcAft>
                <a:spcPts val="600"/>
              </a:spcAft>
              <a:buFont typeface="Arial" panose="020B0604020202020204" pitchFamily="34" charset="0"/>
              <a:buChar char="•"/>
            </a:pPr>
            <a:r>
              <a:rPr lang="en-AU" sz="1800" dirty="0"/>
              <a:t>alters / altering</a:t>
            </a:r>
          </a:p>
          <a:p>
            <a:pPr marL="342900" indent="-342900">
              <a:lnSpc>
                <a:spcPct val="130000"/>
              </a:lnSpc>
              <a:spcAft>
                <a:spcPts val="600"/>
              </a:spcAft>
              <a:buFont typeface="Arial" panose="020B0604020202020204" pitchFamily="34" charset="0"/>
              <a:buChar char="•"/>
            </a:pPr>
            <a:r>
              <a:rPr lang="en-AU" sz="1800" dirty="0"/>
              <a:t>casts doubt / casting doubt</a:t>
            </a:r>
          </a:p>
          <a:p>
            <a:pPr marL="342900" indent="-342900">
              <a:lnSpc>
                <a:spcPct val="130000"/>
              </a:lnSpc>
              <a:spcAft>
                <a:spcPts val="600"/>
              </a:spcAft>
              <a:buFont typeface="Arial" panose="020B0604020202020204" pitchFamily="34" charset="0"/>
              <a:buChar char="•"/>
            </a:pPr>
            <a:r>
              <a:rPr lang="en-AU" sz="1800" dirty="0"/>
              <a:t>celebrates / celebrating</a:t>
            </a:r>
          </a:p>
          <a:p>
            <a:pPr marL="342900" indent="-342900">
              <a:lnSpc>
                <a:spcPct val="130000"/>
              </a:lnSpc>
              <a:spcAft>
                <a:spcPts val="600"/>
              </a:spcAft>
              <a:buFont typeface="Arial" panose="020B0604020202020204" pitchFamily="34" charset="0"/>
              <a:buChar char="•"/>
            </a:pPr>
            <a:r>
              <a:rPr lang="en-AU" sz="1800" dirty="0"/>
              <a:t>challenges / challenging</a:t>
            </a:r>
          </a:p>
          <a:p>
            <a:pPr marL="342900" indent="-342900">
              <a:lnSpc>
                <a:spcPct val="130000"/>
              </a:lnSpc>
              <a:spcAft>
                <a:spcPts val="600"/>
              </a:spcAft>
              <a:buFont typeface="Arial" panose="020B0604020202020204" pitchFamily="34" charset="0"/>
              <a:buChar char="•"/>
            </a:pPr>
            <a:r>
              <a:rPr lang="en-AU" sz="1800" dirty="0"/>
              <a:t>condemns / condemning</a:t>
            </a:r>
          </a:p>
          <a:p>
            <a:pPr marL="342900" indent="-342900">
              <a:lnSpc>
                <a:spcPct val="130000"/>
              </a:lnSpc>
              <a:spcAft>
                <a:spcPts val="600"/>
              </a:spcAft>
              <a:buFont typeface="Arial" panose="020B0604020202020204" pitchFamily="34" charset="0"/>
              <a:buChar char="•"/>
            </a:pPr>
            <a:r>
              <a:rPr lang="en-AU" sz="1800" dirty="0"/>
              <a:t>corrupts / corrupting</a:t>
            </a:r>
          </a:p>
          <a:p>
            <a:pPr marL="342900" indent="-342900">
              <a:lnSpc>
                <a:spcPct val="130000"/>
              </a:lnSpc>
              <a:spcAft>
                <a:spcPts val="600"/>
              </a:spcAft>
              <a:buFont typeface="Arial" panose="020B0604020202020204" pitchFamily="34" charset="0"/>
              <a:buChar char="•"/>
            </a:pPr>
            <a:r>
              <a:rPr lang="en-AU" sz="1800" dirty="0"/>
              <a:t>criticises / criticising</a:t>
            </a:r>
          </a:p>
          <a:p>
            <a:pPr marL="342900" indent="-342900">
              <a:lnSpc>
                <a:spcPct val="130000"/>
              </a:lnSpc>
              <a:spcAft>
                <a:spcPts val="600"/>
              </a:spcAft>
              <a:buFont typeface="Arial" panose="020B0604020202020204" pitchFamily="34" charset="0"/>
              <a:buChar char="•"/>
            </a:pPr>
            <a:r>
              <a:rPr lang="en-AU" sz="1800" dirty="0"/>
              <a:t>disputes / disputing</a:t>
            </a:r>
          </a:p>
          <a:p>
            <a:pPr marL="342900" indent="-342900">
              <a:lnSpc>
                <a:spcPct val="130000"/>
              </a:lnSpc>
              <a:spcAft>
                <a:spcPts val="600"/>
              </a:spcAft>
              <a:buFont typeface="Arial" panose="020B0604020202020204" pitchFamily="34" charset="0"/>
              <a:buChar char="•"/>
            </a:pPr>
            <a:r>
              <a:rPr lang="en-AU" sz="1800" dirty="0"/>
              <a:t>elevates / elevating</a:t>
            </a:r>
          </a:p>
          <a:p>
            <a:pPr marL="342900" indent="-342900">
              <a:lnSpc>
                <a:spcPct val="130000"/>
              </a:lnSpc>
              <a:spcAft>
                <a:spcPts val="600"/>
              </a:spcAft>
              <a:buFont typeface="Arial" panose="020B0604020202020204" pitchFamily="34" charset="0"/>
              <a:buChar char="•"/>
            </a:pPr>
            <a:r>
              <a:rPr lang="en-AU" sz="1800" dirty="0"/>
              <a:t>embraces / embracing</a:t>
            </a:r>
          </a:p>
          <a:p>
            <a:pPr marL="342900" indent="-342900">
              <a:lnSpc>
                <a:spcPct val="130000"/>
              </a:lnSpc>
              <a:spcAft>
                <a:spcPts val="600"/>
              </a:spcAft>
              <a:buFont typeface="Arial" panose="020B0604020202020204" pitchFamily="34" charset="0"/>
              <a:buChar char="•"/>
            </a:pPr>
            <a:r>
              <a:rPr lang="en-AU" sz="1800" dirty="0"/>
              <a:t>examines / examining</a:t>
            </a:r>
          </a:p>
          <a:p>
            <a:pPr marL="342900" indent="-342900">
              <a:lnSpc>
                <a:spcPct val="130000"/>
              </a:lnSpc>
              <a:spcAft>
                <a:spcPts val="600"/>
              </a:spcAft>
              <a:buFont typeface="Arial" panose="020B0604020202020204" pitchFamily="34" charset="0"/>
              <a:buChar char="•"/>
            </a:pPr>
            <a:r>
              <a:rPr lang="en-AU" sz="1800" dirty="0"/>
              <a:t>exposes / exposing</a:t>
            </a:r>
          </a:p>
          <a:p>
            <a:pPr marL="342900" indent="-342900">
              <a:lnSpc>
                <a:spcPct val="130000"/>
              </a:lnSpc>
              <a:spcAft>
                <a:spcPts val="600"/>
              </a:spcAft>
              <a:buFont typeface="Arial" panose="020B0604020202020204" pitchFamily="34" charset="0"/>
              <a:buChar char="•"/>
            </a:pPr>
            <a:r>
              <a:rPr lang="en-AU" sz="1800" dirty="0"/>
              <a:t>glorifies / glorifying</a:t>
            </a:r>
          </a:p>
          <a:p>
            <a:pPr marL="342900" indent="-342900">
              <a:lnSpc>
                <a:spcPct val="130000"/>
              </a:lnSpc>
              <a:spcAft>
                <a:spcPts val="600"/>
              </a:spcAft>
              <a:buFont typeface="Arial" panose="020B0604020202020204" pitchFamily="34" charset="0"/>
              <a:buChar char="•"/>
            </a:pPr>
            <a:r>
              <a:rPr lang="en-AU" sz="1800" dirty="0"/>
              <a:t>honours / honouring</a:t>
            </a:r>
          </a:p>
          <a:p>
            <a:pPr marL="342900" indent="-342900">
              <a:lnSpc>
                <a:spcPct val="130000"/>
              </a:lnSpc>
              <a:spcAft>
                <a:spcPts val="600"/>
              </a:spcAft>
              <a:buFont typeface="Arial" panose="020B0604020202020204" pitchFamily="34" charset="0"/>
              <a:buChar char="•"/>
            </a:pPr>
            <a:r>
              <a:rPr lang="en-AU" sz="1800" dirty="0"/>
              <a:t>idealises / idealising</a:t>
            </a:r>
          </a:p>
          <a:p>
            <a:pPr marL="342900" indent="-342900">
              <a:lnSpc>
                <a:spcPct val="130000"/>
              </a:lnSpc>
              <a:spcAft>
                <a:spcPts val="600"/>
              </a:spcAft>
              <a:buFont typeface="Arial" panose="020B0604020202020204" pitchFamily="34" charset="0"/>
              <a:buChar char="•"/>
            </a:pPr>
            <a:r>
              <a:rPr lang="en-AU" sz="1800" dirty="0"/>
              <a:t>modifies / modifying</a:t>
            </a:r>
          </a:p>
          <a:p>
            <a:pPr marL="342900" indent="-342900">
              <a:lnSpc>
                <a:spcPct val="130000"/>
              </a:lnSpc>
              <a:spcAft>
                <a:spcPts val="600"/>
              </a:spcAft>
              <a:buFont typeface="Arial" panose="020B0604020202020204" pitchFamily="34" charset="0"/>
              <a:buChar char="•"/>
            </a:pPr>
            <a:r>
              <a:rPr lang="en-AU" sz="1800" dirty="0"/>
              <a:t>overturns / overturning</a:t>
            </a:r>
          </a:p>
          <a:p>
            <a:pPr marL="342900" indent="-342900">
              <a:lnSpc>
                <a:spcPct val="130000"/>
              </a:lnSpc>
              <a:spcAft>
                <a:spcPts val="600"/>
              </a:spcAft>
              <a:buFont typeface="Arial" panose="020B0604020202020204" pitchFamily="34" charset="0"/>
              <a:buChar char="•"/>
            </a:pPr>
            <a:r>
              <a:rPr lang="en-AU" sz="1800" dirty="0"/>
              <a:t>provokes / provoking</a:t>
            </a:r>
          </a:p>
          <a:p>
            <a:pPr marL="342900" indent="-342900">
              <a:lnSpc>
                <a:spcPct val="130000"/>
              </a:lnSpc>
              <a:spcAft>
                <a:spcPts val="600"/>
              </a:spcAft>
              <a:buFont typeface="Arial" panose="020B0604020202020204" pitchFamily="34" charset="0"/>
              <a:buChar char="•"/>
            </a:pPr>
            <a:r>
              <a:rPr lang="en-AU" sz="1800" dirty="0"/>
              <a:t>queries / querying</a:t>
            </a:r>
          </a:p>
          <a:p>
            <a:pPr marL="342900" indent="-342900">
              <a:lnSpc>
                <a:spcPct val="130000"/>
              </a:lnSpc>
              <a:spcAft>
                <a:spcPts val="600"/>
              </a:spcAft>
              <a:buFont typeface="Arial" panose="020B0604020202020204" pitchFamily="34" charset="0"/>
              <a:buChar char="•"/>
            </a:pPr>
            <a:r>
              <a:rPr lang="en-AU" sz="1800" dirty="0"/>
              <a:t>questions / questioning</a:t>
            </a:r>
          </a:p>
          <a:p>
            <a:pPr marL="342900" indent="-342900">
              <a:lnSpc>
                <a:spcPct val="130000"/>
              </a:lnSpc>
              <a:spcAft>
                <a:spcPts val="600"/>
              </a:spcAft>
              <a:buFont typeface="Arial" panose="020B0604020202020204" pitchFamily="34" charset="0"/>
              <a:buChar char="•"/>
            </a:pPr>
            <a:r>
              <a:rPr lang="en-AU" sz="1800" dirty="0"/>
              <a:t>reaffirms / reaffirming</a:t>
            </a:r>
          </a:p>
          <a:p>
            <a:pPr marL="342900" indent="-342900">
              <a:lnSpc>
                <a:spcPct val="130000"/>
              </a:lnSpc>
              <a:spcAft>
                <a:spcPts val="600"/>
              </a:spcAft>
              <a:buFont typeface="Arial" panose="020B0604020202020204" pitchFamily="34" charset="0"/>
              <a:buChar char="•"/>
            </a:pPr>
            <a:r>
              <a:rPr lang="en-AU" sz="1800" dirty="0"/>
              <a:t>rebukes / rebuking</a:t>
            </a:r>
          </a:p>
          <a:p>
            <a:pPr marL="342900" indent="-342900">
              <a:lnSpc>
                <a:spcPct val="130000"/>
              </a:lnSpc>
              <a:spcAft>
                <a:spcPts val="600"/>
              </a:spcAft>
              <a:buFont typeface="Arial" panose="020B0604020202020204" pitchFamily="34" charset="0"/>
              <a:buChar char="•"/>
            </a:pPr>
            <a:r>
              <a:rPr lang="en-AU" sz="1800" dirty="0"/>
              <a:t>recognises / recognising</a:t>
            </a:r>
          </a:p>
          <a:p>
            <a:pPr marL="342900" indent="-342900">
              <a:lnSpc>
                <a:spcPct val="130000"/>
              </a:lnSpc>
              <a:spcAft>
                <a:spcPts val="600"/>
              </a:spcAft>
              <a:buFont typeface="Arial" panose="020B0604020202020204" pitchFamily="34" charset="0"/>
              <a:buChar char="•"/>
            </a:pPr>
            <a:r>
              <a:rPr lang="en-AU" sz="1800" dirty="0"/>
              <a:t>refutes / refuting</a:t>
            </a:r>
          </a:p>
          <a:p>
            <a:pPr marL="342900" indent="-342900">
              <a:lnSpc>
                <a:spcPct val="130000"/>
              </a:lnSpc>
              <a:spcAft>
                <a:spcPts val="600"/>
              </a:spcAft>
              <a:buFont typeface="Arial" panose="020B0604020202020204" pitchFamily="34" charset="0"/>
              <a:buChar char="•"/>
            </a:pPr>
            <a:r>
              <a:rPr lang="en-AU" sz="1800" dirty="0"/>
              <a:t>subverts / subverting</a:t>
            </a:r>
          </a:p>
          <a:p>
            <a:pPr marL="342900" indent="-342900">
              <a:lnSpc>
                <a:spcPct val="130000"/>
              </a:lnSpc>
              <a:spcAft>
                <a:spcPts val="600"/>
              </a:spcAft>
              <a:buFont typeface="Arial" panose="020B0604020202020204" pitchFamily="34" charset="0"/>
              <a:buChar char="•"/>
            </a:pPr>
            <a:r>
              <a:rPr lang="en-AU" sz="1800" dirty="0"/>
              <a:t>undermines / undermining</a:t>
            </a:r>
          </a:p>
          <a:p>
            <a:pPr marL="342900" indent="-342900">
              <a:lnSpc>
                <a:spcPct val="130000"/>
              </a:lnSpc>
              <a:spcAft>
                <a:spcPts val="600"/>
              </a:spcAft>
              <a:buFont typeface="Arial" panose="020B0604020202020204" pitchFamily="34" charset="0"/>
              <a:buChar char="•"/>
            </a:pPr>
            <a:r>
              <a:rPr lang="en-AU" sz="1800" dirty="0"/>
              <a:t>welcome / welcoming</a:t>
            </a:r>
          </a:p>
          <a:p>
            <a:pPr marL="342900" indent="-342900">
              <a:lnSpc>
                <a:spcPct val="130000"/>
              </a:lnSpc>
              <a:spcAft>
                <a:spcPts val="600"/>
              </a:spcAft>
              <a:buFont typeface="Arial" panose="020B0604020202020204" pitchFamily="34" charset="0"/>
              <a:buChar char="•"/>
            </a:pPr>
            <a:endParaRPr lang="en-AU" sz="1800" dirty="0"/>
          </a:p>
        </p:txBody>
      </p:sp>
      <p:sp>
        <p:nvSpPr>
          <p:cNvPr id="2" name="Slide Number Placeholder 1">
            <a:extLst>
              <a:ext uri="{FF2B5EF4-FFF2-40B4-BE49-F238E27FC236}">
                <a16:creationId xmlns:a16="http://schemas.microsoft.com/office/drawing/2014/main" id="{95F96349-28FE-2DD4-6522-B64C40D92A3F}"/>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16</a:t>
            </a:fld>
            <a:endParaRPr lang="en-AU"/>
          </a:p>
        </p:txBody>
      </p:sp>
    </p:spTree>
    <p:extLst>
      <p:ext uri="{BB962C8B-B14F-4D97-AF65-F5344CB8AC3E}">
        <p14:creationId xmlns:p14="http://schemas.microsoft.com/office/powerpoint/2010/main" val="4008206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7F84BCF-1804-D72F-DB9D-2B608D9CD16D}"/>
              </a:ext>
            </a:extLst>
          </p:cNvPr>
          <p:cNvSpPr>
            <a:spLocks noGrp="1"/>
          </p:cNvSpPr>
          <p:nvPr>
            <p:ph type="title"/>
          </p:nvPr>
        </p:nvSpPr>
        <p:spPr/>
        <p:txBody>
          <a:bodyPr/>
          <a:lstStyle/>
          <a:p>
            <a:r>
              <a:rPr lang="en-US" dirty="0"/>
              <a:t>Bank of evaluative adverbs</a:t>
            </a:r>
            <a:endParaRPr lang="en-AU" dirty="0"/>
          </a:p>
        </p:txBody>
      </p:sp>
      <p:sp>
        <p:nvSpPr>
          <p:cNvPr id="4" name="Text Placeholder 3">
            <a:extLst>
              <a:ext uri="{FF2B5EF4-FFF2-40B4-BE49-F238E27FC236}">
                <a16:creationId xmlns:a16="http://schemas.microsoft.com/office/drawing/2014/main" id="{159A0130-8E08-4A7A-C0D4-D4EC9C827184}"/>
              </a:ext>
            </a:extLst>
          </p:cNvPr>
          <p:cNvSpPr>
            <a:spLocks noGrp="1"/>
          </p:cNvSpPr>
          <p:nvPr>
            <p:ph type="body" sz="quarter" idx="18"/>
          </p:nvPr>
        </p:nvSpPr>
        <p:spPr/>
        <p:txBody>
          <a:bodyPr/>
          <a:lstStyle/>
          <a:p>
            <a:r>
              <a:rPr lang="en-US" dirty="0"/>
              <a:t>Using evaluative language</a:t>
            </a:r>
            <a:endParaRPr lang="en-AU" dirty="0"/>
          </a:p>
        </p:txBody>
      </p:sp>
      <p:sp>
        <p:nvSpPr>
          <p:cNvPr id="5" name="Text Placeholder 4">
            <a:extLst>
              <a:ext uri="{FF2B5EF4-FFF2-40B4-BE49-F238E27FC236}">
                <a16:creationId xmlns:a16="http://schemas.microsoft.com/office/drawing/2014/main" id="{7EEFCFBA-0BD8-5B77-6A25-AEDDA3272664}"/>
              </a:ext>
            </a:extLst>
          </p:cNvPr>
          <p:cNvSpPr>
            <a:spLocks noGrp="1"/>
          </p:cNvSpPr>
          <p:nvPr>
            <p:ph type="body" sz="quarter" idx="17"/>
          </p:nvPr>
        </p:nvSpPr>
        <p:spPr>
          <a:xfrm>
            <a:off x="360000" y="1567087"/>
            <a:ext cx="11484000" cy="3941348"/>
          </a:xfrm>
        </p:spPr>
        <p:txBody>
          <a:bodyPr numCol="3">
            <a:noAutofit/>
          </a:bodyPr>
          <a:lstStyle/>
          <a:p>
            <a:pPr marL="342900" indent="-342900">
              <a:spcAft>
                <a:spcPts val="600"/>
              </a:spcAft>
              <a:buFont typeface="Arial" panose="020B0604020202020204" pitchFamily="34" charset="0"/>
              <a:buChar char="•"/>
            </a:pPr>
            <a:r>
              <a:rPr lang="en-US" sz="1800" dirty="0"/>
              <a:t>astutely</a:t>
            </a:r>
          </a:p>
          <a:p>
            <a:pPr marL="342900" indent="-342900">
              <a:spcAft>
                <a:spcPts val="600"/>
              </a:spcAft>
              <a:buFont typeface="Arial" panose="020B0604020202020204" pitchFamily="34" charset="0"/>
              <a:buChar char="•"/>
            </a:pPr>
            <a:r>
              <a:rPr lang="en-US" sz="1800" dirty="0"/>
              <a:t>carefully</a:t>
            </a:r>
          </a:p>
          <a:p>
            <a:pPr marL="342900" indent="-342900">
              <a:spcAft>
                <a:spcPts val="600"/>
              </a:spcAft>
              <a:buFont typeface="Arial" panose="020B0604020202020204" pitchFamily="34" charset="0"/>
              <a:buChar char="•"/>
            </a:pPr>
            <a:r>
              <a:rPr lang="en-US" sz="1800" dirty="0"/>
              <a:t>certainly</a:t>
            </a:r>
          </a:p>
          <a:p>
            <a:pPr marL="342900" indent="-342900">
              <a:spcAft>
                <a:spcPts val="600"/>
              </a:spcAft>
              <a:buFont typeface="Arial" panose="020B0604020202020204" pitchFamily="34" charset="0"/>
              <a:buChar char="•"/>
            </a:pPr>
            <a:r>
              <a:rPr lang="en-US" sz="1800" dirty="0"/>
              <a:t>clearly</a:t>
            </a:r>
          </a:p>
          <a:p>
            <a:pPr marL="342900" indent="-342900">
              <a:spcAft>
                <a:spcPts val="600"/>
              </a:spcAft>
              <a:buFont typeface="Arial" panose="020B0604020202020204" pitchFamily="34" charset="0"/>
              <a:buChar char="•"/>
            </a:pPr>
            <a:r>
              <a:rPr lang="en-US" sz="1800" dirty="0"/>
              <a:t>cleverly</a:t>
            </a:r>
          </a:p>
          <a:p>
            <a:pPr marL="342900" indent="-342900">
              <a:spcAft>
                <a:spcPts val="600"/>
              </a:spcAft>
              <a:buFont typeface="Arial" panose="020B0604020202020204" pitchFamily="34" charset="0"/>
              <a:buChar char="•"/>
            </a:pPr>
            <a:r>
              <a:rPr lang="en-US" sz="1800" dirty="0"/>
              <a:t>convincingly</a:t>
            </a:r>
          </a:p>
          <a:p>
            <a:pPr marL="342900" indent="-342900">
              <a:spcAft>
                <a:spcPts val="600"/>
              </a:spcAft>
              <a:buFont typeface="Arial" panose="020B0604020202020204" pitchFamily="34" charset="0"/>
              <a:buChar char="•"/>
            </a:pPr>
            <a:r>
              <a:rPr lang="en-US" sz="1800" dirty="0"/>
              <a:t>correctly</a:t>
            </a:r>
          </a:p>
          <a:p>
            <a:pPr marL="342900" indent="-342900">
              <a:spcAft>
                <a:spcPts val="600"/>
              </a:spcAft>
              <a:buFont typeface="Arial" panose="020B0604020202020204" pitchFamily="34" charset="0"/>
              <a:buChar char="•"/>
            </a:pPr>
            <a:r>
              <a:rPr lang="en-US" sz="1800" dirty="0"/>
              <a:t>definitely</a:t>
            </a:r>
          </a:p>
          <a:p>
            <a:pPr marL="342900" indent="-342900">
              <a:spcAft>
                <a:spcPts val="600"/>
              </a:spcAft>
              <a:buFont typeface="Arial" panose="020B0604020202020204" pitchFamily="34" charset="0"/>
              <a:buChar char="•"/>
            </a:pPr>
            <a:r>
              <a:rPr lang="en-US" sz="1800" dirty="0"/>
              <a:t>effectively</a:t>
            </a:r>
          </a:p>
          <a:p>
            <a:pPr marL="342900" indent="-342900">
              <a:spcAft>
                <a:spcPts val="600"/>
              </a:spcAft>
              <a:buFont typeface="Arial" panose="020B0604020202020204" pitchFamily="34" charset="0"/>
              <a:buChar char="•"/>
            </a:pPr>
            <a:r>
              <a:rPr lang="en-US" sz="1800" dirty="0"/>
              <a:t>generally</a:t>
            </a:r>
          </a:p>
          <a:p>
            <a:pPr marL="342900" indent="-342900">
              <a:spcAft>
                <a:spcPts val="600"/>
              </a:spcAft>
              <a:buFont typeface="Arial" panose="020B0604020202020204" pitchFamily="34" charset="0"/>
              <a:buChar char="•"/>
            </a:pPr>
            <a:r>
              <a:rPr lang="en-US" sz="1800" dirty="0"/>
              <a:t>honestly</a:t>
            </a:r>
          </a:p>
          <a:p>
            <a:pPr marL="342900" indent="-342900">
              <a:spcAft>
                <a:spcPts val="600"/>
              </a:spcAft>
              <a:buFont typeface="Arial" panose="020B0604020202020204" pitchFamily="34" charset="0"/>
              <a:buChar char="•"/>
            </a:pPr>
            <a:r>
              <a:rPr lang="en-US" sz="1800" dirty="0"/>
              <a:t>increasingly</a:t>
            </a:r>
          </a:p>
          <a:p>
            <a:pPr marL="342900" indent="-342900">
              <a:spcAft>
                <a:spcPts val="600"/>
              </a:spcAft>
              <a:buFont typeface="Arial" panose="020B0604020202020204" pitchFamily="34" charset="0"/>
              <a:buChar char="•"/>
            </a:pPr>
            <a:r>
              <a:rPr lang="en-US" sz="1800" dirty="0"/>
              <a:t>intelligently</a:t>
            </a:r>
          </a:p>
          <a:p>
            <a:pPr marL="342900" indent="-342900">
              <a:spcAft>
                <a:spcPts val="600"/>
              </a:spcAft>
              <a:buFont typeface="Arial" panose="020B0604020202020204" pitchFamily="34" charset="0"/>
              <a:buChar char="•"/>
            </a:pPr>
            <a:r>
              <a:rPr lang="en-US" sz="1800" dirty="0"/>
              <a:t>interestingly</a:t>
            </a:r>
          </a:p>
          <a:p>
            <a:pPr marL="342900" indent="-342900">
              <a:spcAft>
                <a:spcPts val="600"/>
              </a:spcAft>
              <a:buFont typeface="Arial" panose="020B0604020202020204" pitchFamily="34" charset="0"/>
              <a:buChar char="•"/>
            </a:pPr>
            <a:r>
              <a:rPr lang="en-US" sz="1800" dirty="0"/>
              <a:t>likely</a:t>
            </a:r>
          </a:p>
          <a:p>
            <a:pPr marL="342900" indent="-342900">
              <a:spcAft>
                <a:spcPts val="600"/>
              </a:spcAft>
              <a:buFont typeface="Arial" panose="020B0604020202020204" pitchFamily="34" charset="0"/>
              <a:buChar char="•"/>
            </a:pPr>
            <a:r>
              <a:rPr lang="en-US" sz="1800" dirty="0"/>
              <a:t>obviously</a:t>
            </a:r>
          </a:p>
          <a:p>
            <a:pPr marL="342900" indent="-342900">
              <a:spcAft>
                <a:spcPts val="600"/>
              </a:spcAft>
              <a:buFont typeface="Arial" panose="020B0604020202020204" pitchFamily="34" charset="0"/>
              <a:buChar char="•"/>
            </a:pPr>
            <a:r>
              <a:rPr lang="en-US" sz="1800" dirty="0"/>
              <a:t>positively</a:t>
            </a:r>
          </a:p>
          <a:p>
            <a:pPr marL="342900" indent="-342900">
              <a:spcAft>
                <a:spcPts val="600"/>
              </a:spcAft>
              <a:buFont typeface="Arial" panose="020B0604020202020204" pitchFamily="34" charset="0"/>
              <a:buChar char="•"/>
            </a:pPr>
            <a:r>
              <a:rPr lang="en-US" sz="1800" dirty="0"/>
              <a:t>rightly</a:t>
            </a:r>
          </a:p>
          <a:p>
            <a:pPr marL="342900" indent="-342900">
              <a:spcAft>
                <a:spcPts val="600"/>
              </a:spcAft>
              <a:buFont typeface="Arial" panose="020B0604020202020204" pitchFamily="34" charset="0"/>
              <a:buChar char="•"/>
            </a:pPr>
            <a:r>
              <a:rPr lang="en-US" sz="1800" dirty="0"/>
              <a:t>surprisingly</a:t>
            </a:r>
          </a:p>
          <a:p>
            <a:pPr marL="342900" indent="-342900">
              <a:spcAft>
                <a:spcPts val="600"/>
              </a:spcAft>
              <a:buFont typeface="Arial" panose="020B0604020202020204" pitchFamily="34" charset="0"/>
              <a:buChar char="•"/>
            </a:pPr>
            <a:r>
              <a:rPr lang="en-US" sz="1800" dirty="0"/>
              <a:t>thoughtfully</a:t>
            </a:r>
          </a:p>
          <a:p>
            <a:pPr marL="342900" indent="-342900">
              <a:spcAft>
                <a:spcPts val="600"/>
              </a:spcAft>
              <a:buFont typeface="Arial" panose="020B0604020202020204" pitchFamily="34" charset="0"/>
              <a:buChar char="•"/>
            </a:pPr>
            <a:r>
              <a:rPr lang="en-US" sz="1800" dirty="0"/>
              <a:t>truthfully</a:t>
            </a:r>
          </a:p>
          <a:p>
            <a:pPr marL="342900" indent="-342900">
              <a:spcAft>
                <a:spcPts val="600"/>
              </a:spcAft>
              <a:buFont typeface="Arial" panose="020B0604020202020204" pitchFamily="34" charset="0"/>
              <a:buChar char="•"/>
            </a:pPr>
            <a:r>
              <a:rPr lang="en-US" sz="1800" dirty="0"/>
              <a:t>ultimately</a:t>
            </a:r>
          </a:p>
          <a:p>
            <a:pPr marL="342900" indent="-342900">
              <a:spcAft>
                <a:spcPts val="600"/>
              </a:spcAft>
              <a:buFont typeface="Arial" panose="020B0604020202020204" pitchFamily="34" charset="0"/>
              <a:buChar char="•"/>
            </a:pPr>
            <a:r>
              <a:rPr lang="en-US" sz="1800" dirty="0"/>
              <a:t>undoubtedly </a:t>
            </a:r>
          </a:p>
          <a:p>
            <a:pPr marL="342900" indent="-342900">
              <a:spcAft>
                <a:spcPts val="600"/>
              </a:spcAft>
              <a:buFont typeface="Arial" panose="020B0604020202020204" pitchFamily="34" charset="0"/>
              <a:buChar char="•"/>
            </a:pPr>
            <a:r>
              <a:rPr lang="en-US" sz="1800" dirty="0"/>
              <a:t>vividly</a:t>
            </a:r>
          </a:p>
        </p:txBody>
      </p:sp>
      <p:sp>
        <p:nvSpPr>
          <p:cNvPr id="2" name="Slide Number Placeholder 1">
            <a:extLst>
              <a:ext uri="{FF2B5EF4-FFF2-40B4-BE49-F238E27FC236}">
                <a16:creationId xmlns:a16="http://schemas.microsoft.com/office/drawing/2014/main" id="{8C7E7CAF-E348-A3BF-2B1B-51783AB2AE0D}"/>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17</a:t>
            </a:fld>
            <a:endParaRPr lang="en-AU"/>
          </a:p>
        </p:txBody>
      </p:sp>
    </p:spTree>
    <p:extLst>
      <p:ext uri="{BB962C8B-B14F-4D97-AF65-F5344CB8AC3E}">
        <p14:creationId xmlns:p14="http://schemas.microsoft.com/office/powerpoint/2010/main" val="4283083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E1E6F-7EC2-E063-C99B-9CB9891749FF}"/>
              </a:ext>
            </a:extLst>
          </p:cNvPr>
          <p:cNvSpPr>
            <a:spLocks noGrp="1"/>
          </p:cNvSpPr>
          <p:nvPr>
            <p:ph type="ctrTitle"/>
          </p:nvPr>
        </p:nvSpPr>
        <p:spPr/>
        <p:txBody>
          <a:bodyPr/>
          <a:lstStyle/>
          <a:p>
            <a:r>
              <a:rPr lang="en-US" dirty="0"/>
              <a:t>Connecting to prior learning</a:t>
            </a:r>
            <a:endParaRPr lang="en-AU" dirty="0"/>
          </a:p>
        </p:txBody>
      </p:sp>
    </p:spTree>
    <p:extLst>
      <p:ext uri="{BB962C8B-B14F-4D97-AF65-F5344CB8AC3E}">
        <p14:creationId xmlns:p14="http://schemas.microsoft.com/office/powerpoint/2010/main" val="2987539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95AE6C8-F3EF-2F3B-AA34-B926C44A3D1B}"/>
              </a:ext>
            </a:extLst>
          </p:cNvPr>
          <p:cNvSpPr>
            <a:spLocks noGrp="1"/>
          </p:cNvSpPr>
          <p:nvPr>
            <p:ph type="title"/>
          </p:nvPr>
        </p:nvSpPr>
        <p:spPr/>
        <p:txBody>
          <a:bodyPr/>
          <a:lstStyle/>
          <a:p>
            <a:r>
              <a:rPr lang="en-US" dirty="0"/>
              <a:t>Annotated sample</a:t>
            </a:r>
            <a:endParaRPr lang="en-AU" dirty="0"/>
          </a:p>
        </p:txBody>
      </p:sp>
      <p:sp>
        <p:nvSpPr>
          <p:cNvPr id="4" name="Text Placeholder 3">
            <a:extLst>
              <a:ext uri="{FF2B5EF4-FFF2-40B4-BE49-F238E27FC236}">
                <a16:creationId xmlns:a16="http://schemas.microsoft.com/office/drawing/2014/main" id="{B84F3186-6163-A85C-E5BB-056F2596EB0D}"/>
              </a:ext>
            </a:extLst>
          </p:cNvPr>
          <p:cNvSpPr>
            <a:spLocks noGrp="1"/>
          </p:cNvSpPr>
          <p:nvPr>
            <p:ph type="body" sz="quarter" idx="18"/>
          </p:nvPr>
        </p:nvSpPr>
        <p:spPr/>
        <p:txBody>
          <a:bodyPr/>
          <a:lstStyle/>
          <a:p>
            <a:r>
              <a:rPr lang="en-US" dirty="0"/>
              <a:t>Year 9, Term 1</a:t>
            </a:r>
            <a:endParaRPr lang="en-AU" dirty="0"/>
          </a:p>
        </p:txBody>
      </p:sp>
      <p:graphicFrame>
        <p:nvGraphicFramePr>
          <p:cNvPr id="6" name="Table 5">
            <a:extLst>
              <a:ext uri="{FF2B5EF4-FFF2-40B4-BE49-F238E27FC236}">
                <a16:creationId xmlns:a16="http://schemas.microsoft.com/office/drawing/2014/main" id="{E48D5209-E5B5-398C-BBA9-658114E6A74C}"/>
              </a:ext>
            </a:extLst>
          </p:cNvPr>
          <p:cNvGraphicFramePr>
            <a:graphicFrameLocks noGrp="1"/>
          </p:cNvGraphicFramePr>
          <p:nvPr>
            <p:extLst>
              <p:ext uri="{D42A27DB-BD31-4B8C-83A1-F6EECF244321}">
                <p14:modId xmlns:p14="http://schemas.microsoft.com/office/powerpoint/2010/main" val="2255561539"/>
              </p:ext>
            </p:extLst>
          </p:nvPr>
        </p:nvGraphicFramePr>
        <p:xfrm>
          <a:off x="359998" y="1414790"/>
          <a:ext cx="11130595" cy="5101336"/>
        </p:xfrm>
        <a:graphic>
          <a:graphicData uri="http://schemas.openxmlformats.org/drawingml/2006/table">
            <a:tbl>
              <a:tblPr firstRow="1" bandRow="1">
                <a:tableStyleId>{69012ECD-51FC-41F1-AA8D-1B2483CD663E}</a:tableStyleId>
              </a:tblPr>
              <a:tblGrid>
                <a:gridCol w="5736001">
                  <a:extLst>
                    <a:ext uri="{9D8B030D-6E8A-4147-A177-3AD203B41FA5}">
                      <a16:colId xmlns:a16="http://schemas.microsoft.com/office/drawing/2014/main" val="4186761063"/>
                    </a:ext>
                  </a:extLst>
                </a:gridCol>
                <a:gridCol w="5394594">
                  <a:extLst>
                    <a:ext uri="{9D8B030D-6E8A-4147-A177-3AD203B41FA5}">
                      <a16:colId xmlns:a16="http://schemas.microsoft.com/office/drawing/2014/main" val="606375881"/>
                    </a:ext>
                  </a:extLst>
                </a:gridCol>
              </a:tblGrid>
              <a:tr h="370840">
                <a:tc>
                  <a:txBody>
                    <a:bodyPr/>
                    <a:lstStyle/>
                    <a:p>
                      <a:pPr>
                        <a:lnSpc>
                          <a:spcPct val="130000"/>
                        </a:lnSpc>
                        <a:spcAft>
                          <a:spcPts val="600"/>
                        </a:spcAft>
                      </a:pPr>
                      <a:r>
                        <a:rPr lang="en-US"/>
                        <a:t>Sample reflection</a:t>
                      </a:r>
                      <a:endParaRPr lang="en-AU"/>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nSpc>
                          <a:spcPct val="130000"/>
                        </a:lnSpc>
                        <a:spcAft>
                          <a:spcPts val="600"/>
                        </a:spcAft>
                      </a:pPr>
                      <a:r>
                        <a:rPr lang="en-US" dirty="0"/>
                        <a:t>Annotations</a:t>
                      </a:r>
                      <a:endParaRPr lang="en-AU"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6912413"/>
                  </a:ext>
                </a:extLst>
              </a:tr>
              <a:tr h="370840">
                <a:tc>
                  <a:txBody>
                    <a:bodyPr/>
                    <a:lstStyle/>
                    <a:p>
                      <a:pPr>
                        <a:lnSpc>
                          <a:spcPct val="130000"/>
                        </a:lnSpc>
                        <a:spcAft>
                          <a:spcPts val="600"/>
                        </a:spcAft>
                      </a:pPr>
                      <a:r>
                        <a:rPr lang="en-US" dirty="0"/>
                        <a:t>Revenge tragedy is an underrated genre that I have used as the basis of my adaptation of ‘Jack and the beanstalk’. Too often, the ‘bad guy’ in children’s tales is so exaggerated that the bad moral actions of the ‘good-guy’ characters may go unnoticed. A perfect example of this is Jack, the thief. Plain and simple, there is no other way to put it. And, frankly, being poor does not justify stealing, not in the 21st century. For this reason, I have taken that folk story and appropriated it by effectively flipping the narrative point of view to be that of the giant. Doing this means my narrative validates the thematic statement that ‘an eye for an eye is justice served’.</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285750" indent="-285750">
                        <a:lnSpc>
                          <a:spcPct val="130000"/>
                        </a:lnSpc>
                        <a:spcAft>
                          <a:spcPts val="600"/>
                        </a:spcAft>
                        <a:buFont typeface="Arial" panose="020B0604020202020204" pitchFamily="34" charset="0"/>
                        <a:buChar char="•"/>
                      </a:pPr>
                      <a:r>
                        <a:rPr lang="en-US" b="1" dirty="0"/>
                        <a:t>first person </a:t>
                      </a:r>
                      <a:r>
                        <a:rPr lang="en-US" dirty="0"/>
                        <a:t>– ‘I have used as the basis of my adaptation’</a:t>
                      </a:r>
                    </a:p>
                    <a:p>
                      <a:pPr marL="285750" indent="-285750">
                        <a:lnSpc>
                          <a:spcPct val="130000"/>
                        </a:lnSpc>
                        <a:spcAft>
                          <a:spcPts val="600"/>
                        </a:spcAft>
                        <a:buFont typeface="Arial" panose="020B0604020202020204" pitchFamily="34" charset="0"/>
                        <a:buChar char="•"/>
                      </a:pPr>
                      <a:r>
                        <a:rPr lang="en-US" b="1" dirty="0"/>
                        <a:t>past tense </a:t>
                      </a:r>
                      <a:r>
                        <a:rPr lang="en-US" dirty="0"/>
                        <a:t>– ‘I have taken that folk story and appropriated it’</a:t>
                      </a:r>
                    </a:p>
                    <a:p>
                      <a:pPr marL="285750" indent="-285750">
                        <a:lnSpc>
                          <a:spcPct val="130000"/>
                        </a:lnSpc>
                        <a:spcAft>
                          <a:spcPts val="600"/>
                        </a:spcAft>
                        <a:buFont typeface="Arial" panose="020B0604020202020204" pitchFamily="34" charset="0"/>
                        <a:buChar char="•"/>
                      </a:pPr>
                      <a:r>
                        <a:rPr lang="en-US" b="1" dirty="0"/>
                        <a:t>evaluative language </a:t>
                      </a:r>
                      <a:r>
                        <a:rPr lang="en-US" dirty="0"/>
                        <a:t>– ‘A perfect example of this is Jack’ and ‘effectively flipping the narrative point of view’</a:t>
                      </a:r>
                    </a:p>
                    <a:p>
                      <a:pPr marL="285750" indent="-285750">
                        <a:lnSpc>
                          <a:spcPct val="130000"/>
                        </a:lnSpc>
                        <a:spcAft>
                          <a:spcPts val="600"/>
                        </a:spcAft>
                        <a:buFont typeface="Arial" panose="020B0604020202020204" pitchFamily="34" charset="0"/>
                        <a:buChar char="•"/>
                      </a:pPr>
                      <a:r>
                        <a:rPr lang="en-US" b="1" dirty="0"/>
                        <a:t>specific examples </a:t>
                      </a:r>
                      <a:r>
                        <a:rPr lang="en-US" dirty="0"/>
                        <a:t>– ‘“bad guy” in children’s tales’ and ‘“good-guy” characters’</a:t>
                      </a:r>
                    </a:p>
                    <a:p>
                      <a:pPr>
                        <a:lnSpc>
                          <a:spcPct val="130000"/>
                        </a:lnSpc>
                        <a:spcAft>
                          <a:spcPts val="600"/>
                        </a:spcAft>
                      </a:pPr>
                      <a:endParaRPr lang="en-AU"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315258620"/>
                  </a:ext>
                </a:extLst>
              </a:tr>
            </a:tbl>
          </a:graphicData>
        </a:graphic>
      </p:graphicFrame>
      <p:sp>
        <p:nvSpPr>
          <p:cNvPr id="2" name="Slide Number Placeholder 1">
            <a:extLst>
              <a:ext uri="{FF2B5EF4-FFF2-40B4-BE49-F238E27FC236}">
                <a16:creationId xmlns:a16="http://schemas.microsoft.com/office/drawing/2014/main" id="{8DD389F4-AB69-1F95-2BF1-1410F9447C96}"/>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19</a:t>
            </a:fld>
            <a:endParaRPr lang="en-AU"/>
          </a:p>
        </p:txBody>
      </p:sp>
    </p:spTree>
    <p:extLst>
      <p:ext uri="{BB962C8B-B14F-4D97-AF65-F5344CB8AC3E}">
        <p14:creationId xmlns:p14="http://schemas.microsoft.com/office/powerpoint/2010/main" val="6002397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49845-EC59-7233-2AAB-F88E05860309}"/>
              </a:ext>
            </a:extLst>
          </p:cNvPr>
          <p:cNvSpPr>
            <a:spLocks noGrp="1"/>
          </p:cNvSpPr>
          <p:nvPr>
            <p:ph type="ctrTitle"/>
          </p:nvPr>
        </p:nvSpPr>
        <p:spPr>
          <a:xfrm>
            <a:off x="539999" y="2240968"/>
            <a:ext cx="6255979" cy="2033997"/>
          </a:xfrm>
        </p:spPr>
        <p:txBody>
          <a:bodyPr anchor="b">
            <a:normAutofit/>
          </a:bodyPr>
          <a:lstStyle/>
          <a:p>
            <a:r>
              <a:rPr lang="en-US" dirty="0"/>
              <a:t>Year 10, Term 4 – Digital stories</a:t>
            </a:r>
            <a:endParaRPr lang="en-AU" dirty="0"/>
          </a:p>
        </p:txBody>
      </p:sp>
      <p:sp>
        <p:nvSpPr>
          <p:cNvPr id="3" name="Text Placeholder 2">
            <a:extLst>
              <a:ext uri="{FF2B5EF4-FFF2-40B4-BE49-F238E27FC236}">
                <a16:creationId xmlns:a16="http://schemas.microsoft.com/office/drawing/2014/main" id="{1BED6D7F-50C0-2ECD-D087-A82741094931}"/>
              </a:ext>
            </a:extLst>
          </p:cNvPr>
          <p:cNvSpPr>
            <a:spLocks noGrp="1"/>
          </p:cNvSpPr>
          <p:nvPr>
            <p:ph type="body" sz="quarter" idx="10"/>
          </p:nvPr>
        </p:nvSpPr>
        <p:spPr>
          <a:xfrm>
            <a:off x="539999" y="4385568"/>
            <a:ext cx="6255977" cy="426611"/>
          </a:xfrm>
        </p:spPr>
        <p:txBody>
          <a:bodyPr anchor="t">
            <a:normAutofit/>
          </a:bodyPr>
          <a:lstStyle/>
          <a:p>
            <a:r>
              <a:rPr lang="en-US" dirty="0">
                <a:latin typeface="Arial"/>
                <a:cs typeface="Arial"/>
              </a:rPr>
              <a:t>Phase 5 – reflective writing</a:t>
            </a:r>
            <a:endParaRPr lang="en-AU" dirty="0">
              <a:latin typeface="Arial"/>
              <a:cs typeface="Arial"/>
            </a:endParaRPr>
          </a:p>
        </p:txBody>
      </p:sp>
      <p:pic>
        <p:nvPicPr>
          <p:cNvPr id="1030" name="Picture 6">
            <a:extLst>
              <a:ext uri="{FF2B5EF4-FFF2-40B4-BE49-F238E27FC236}">
                <a16:creationId xmlns:a16="http://schemas.microsoft.com/office/drawing/2014/main" id="{37BAF915-5AA6-3E76-5016-B939523AA033}"/>
              </a:ext>
              <a:ext uri="{C183D7F6-B498-43B3-948B-1728B52AA6E4}">
                <adec:decorative xmlns:adec="http://schemas.microsoft.com/office/drawing/2017/decorative" val="1"/>
              </a:ext>
            </a:extLst>
          </p:cNvPr>
          <p:cNvPicPr>
            <a:picLocks noGrp="1" noChangeAspect="1" noChangeArrowheads="1"/>
          </p:cNvPicPr>
          <p:nvPr>
            <p:ph type="pic" sz="quarter" idx="13"/>
          </p:nvPr>
        </p:nvPicPr>
        <p:blipFill>
          <a:blip r:embed="rId3">
            <a:extLst>
              <a:ext uri="{28A0092B-C50C-407E-A947-70E740481C1C}">
                <a14:useLocalDpi xmlns:a14="http://schemas.microsoft.com/office/drawing/2010/main" val="0"/>
              </a:ext>
            </a:extLst>
          </a:blip>
          <a:srcRect t="-1" b="-1"/>
          <a:stretch/>
        </p:blipFill>
        <p:spPr bwMode="auto">
          <a:xfrm>
            <a:off x="7128000" y="10"/>
            <a:ext cx="5064000" cy="6857990"/>
          </a:xfrm>
          <a:prstGeom prst="rect">
            <a:avLst/>
          </a:prstGeom>
          <a:solidFill>
            <a:srgbClr val="FFFFFF"/>
          </a:solidFill>
        </p:spPr>
      </p:pic>
    </p:spTree>
    <p:extLst>
      <p:ext uri="{BB962C8B-B14F-4D97-AF65-F5344CB8AC3E}">
        <p14:creationId xmlns:p14="http://schemas.microsoft.com/office/powerpoint/2010/main" val="31150741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13F001-82A2-3351-5998-BC4F4325D435}"/>
              </a:ext>
            </a:extLst>
          </p:cNvPr>
          <p:cNvSpPr>
            <a:spLocks noGrp="1"/>
          </p:cNvSpPr>
          <p:nvPr>
            <p:ph type="ctrTitle"/>
          </p:nvPr>
        </p:nvSpPr>
        <p:spPr/>
        <p:txBody>
          <a:bodyPr/>
          <a:lstStyle/>
          <a:p>
            <a:r>
              <a:rPr lang="en-US"/>
              <a:t>Checking for understanding</a:t>
            </a:r>
            <a:endParaRPr lang="en-AU"/>
          </a:p>
        </p:txBody>
      </p:sp>
    </p:spTree>
    <p:extLst>
      <p:ext uri="{BB962C8B-B14F-4D97-AF65-F5344CB8AC3E}">
        <p14:creationId xmlns:p14="http://schemas.microsoft.com/office/powerpoint/2010/main" val="23287140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88B107E-BDC5-3981-73CE-EB33D639DA56}"/>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Identifying features of reflective writing (1)</a:t>
            </a:r>
            <a:endParaRPr lang="en-AU" dirty="0"/>
          </a:p>
        </p:txBody>
      </p:sp>
      <p:sp>
        <p:nvSpPr>
          <p:cNvPr id="4" name="Text Placeholder 3">
            <a:extLst>
              <a:ext uri="{FF2B5EF4-FFF2-40B4-BE49-F238E27FC236}">
                <a16:creationId xmlns:a16="http://schemas.microsoft.com/office/drawing/2014/main" id="{E8615F5E-D8D1-D993-3F89-C52273D343DB}"/>
              </a:ext>
            </a:extLst>
          </p:cNvPr>
          <p:cNvSpPr>
            <a:spLocks noGrp="1"/>
          </p:cNvSpPr>
          <p:nvPr>
            <p:ph type="body" sz="quarter" idx="18"/>
          </p:nvPr>
        </p:nvSpPr>
        <p:spPr/>
        <p:txBody>
          <a:bodyPr/>
          <a:lstStyle/>
          <a:p>
            <a:r>
              <a:rPr lang="en-US" dirty="0"/>
              <a:t>Phase 5, activity 6 – What is reflective writing?</a:t>
            </a:r>
          </a:p>
        </p:txBody>
      </p:sp>
      <p:sp>
        <p:nvSpPr>
          <p:cNvPr id="5" name="Content Placeholder 4">
            <a:extLst>
              <a:ext uri="{FF2B5EF4-FFF2-40B4-BE49-F238E27FC236}">
                <a16:creationId xmlns:a16="http://schemas.microsoft.com/office/drawing/2014/main" id="{A1D4E3AC-96D0-351F-159F-5380AF4AA90E}"/>
              </a:ext>
            </a:extLst>
          </p:cNvPr>
          <p:cNvSpPr>
            <a:spLocks noGrp="1"/>
          </p:cNvSpPr>
          <p:nvPr>
            <p:ph sz="quarter" idx="19"/>
          </p:nvPr>
        </p:nvSpPr>
        <p:spPr>
          <a:xfrm>
            <a:off x="360363" y="1562470"/>
            <a:ext cx="7231927" cy="4953529"/>
          </a:xfrm>
        </p:spPr>
        <p:txBody>
          <a:bodyPr/>
          <a:lstStyle/>
          <a:p>
            <a:pPr>
              <a:spcAft>
                <a:spcPts val="600"/>
              </a:spcAft>
            </a:pPr>
            <a:r>
              <a:rPr lang="en-AU" sz="1800" dirty="0">
                <a:latin typeface="Arial" panose="020B0604020202020204" pitchFamily="34" charset="0"/>
                <a:cs typeface="Arial" panose="020B0604020202020204" pitchFamily="34" charset="0"/>
              </a:rPr>
              <a:t>I really liked the model text, </a:t>
            </a:r>
            <a:r>
              <a:rPr lang="en-AU" sz="1800" i="1" dirty="0">
                <a:latin typeface="Arial" panose="020B0604020202020204" pitchFamily="34" charset="0"/>
                <a:cs typeface="Arial" panose="020B0604020202020204" pitchFamily="34" charset="0"/>
              </a:rPr>
              <a:t>Ravi &amp; Emma: an interactive documentary in Southern Dialect Auslan.</a:t>
            </a:r>
            <a:r>
              <a:rPr lang="en-AU" sz="1800" dirty="0">
                <a:latin typeface="Arial" panose="020B0604020202020204" pitchFamily="34" charset="0"/>
                <a:cs typeface="Arial" panose="020B0604020202020204" pitchFamily="34" charset="0"/>
              </a:rPr>
              <a:t> It had a branching storyline to show their 2 </a:t>
            </a:r>
            <a:r>
              <a:rPr lang="en-AU" sz="1800" dirty="0"/>
              <a:t>points of view</a:t>
            </a:r>
            <a:r>
              <a:rPr lang="en-AU" sz="1800" dirty="0">
                <a:latin typeface="Arial" panose="020B0604020202020204" pitchFamily="34" charset="0"/>
                <a:cs typeface="Arial" panose="020B0604020202020204" pitchFamily="34" charset="0"/>
              </a:rPr>
              <a:t>, and we got to use the webcam to learn sign language as well. We tried to use a branching story in our own digital text by creating the 2 stories which gave a different point of view on the same event – sitting an exam. This was similar to </a:t>
            </a:r>
            <a:r>
              <a:rPr lang="en-AU" sz="1800" i="1" dirty="0">
                <a:latin typeface="Arial" panose="020B0604020202020204" pitchFamily="34" charset="0"/>
                <a:cs typeface="Arial" panose="020B0604020202020204" pitchFamily="34" charset="0"/>
              </a:rPr>
              <a:t>Ravi &amp; Emma </a:t>
            </a:r>
            <a:r>
              <a:rPr lang="en-AU" sz="1800" dirty="0">
                <a:latin typeface="Arial" panose="020B0604020202020204" pitchFamily="34" charset="0"/>
                <a:cs typeface="Arial" panose="020B0604020202020204" pitchFamily="34" charset="0"/>
              </a:rPr>
              <a:t>because we gave readers the option to read either story – Eleanor or Jamie like how you could choose to out of Ravi or Emma. The only difference between our composition and </a:t>
            </a:r>
            <a:r>
              <a:rPr lang="en-AU" sz="1800" i="1" dirty="0">
                <a:latin typeface="Arial" panose="020B0604020202020204" pitchFamily="34" charset="0"/>
                <a:cs typeface="Arial" panose="020B0604020202020204" pitchFamily="34" charset="0"/>
              </a:rPr>
              <a:t>Ravi &amp; Emma </a:t>
            </a:r>
            <a:r>
              <a:rPr lang="en-AU" sz="1800" dirty="0">
                <a:latin typeface="Arial" panose="020B0604020202020204" pitchFamily="34" charset="0"/>
                <a:cs typeface="Arial" panose="020B0604020202020204" pitchFamily="34" charset="0"/>
              </a:rPr>
              <a:t>was that we didn’t know how to get the audience to interact using their webcam. In</a:t>
            </a:r>
            <a:r>
              <a:rPr lang="en-AU" sz="1800" i="1" dirty="0">
                <a:latin typeface="Arial" panose="020B0604020202020204" pitchFamily="34" charset="0"/>
                <a:cs typeface="Arial" panose="020B0604020202020204" pitchFamily="34" charset="0"/>
              </a:rPr>
              <a:t> Ravi &amp; Emma </a:t>
            </a:r>
            <a:r>
              <a:rPr lang="en-AU" sz="1800" dirty="0">
                <a:latin typeface="Arial" panose="020B0604020202020204" pitchFamily="34" charset="0"/>
                <a:cs typeface="Arial" panose="020B0604020202020204" pitchFamily="34" charset="0"/>
              </a:rPr>
              <a:t>you can choose whose story goes first. People can do that in our presentation too, so that’s the same.</a:t>
            </a:r>
            <a:endParaRPr lang="en-AU" sz="1800" dirty="0"/>
          </a:p>
        </p:txBody>
      </p:sp>
      <p:sp>
        <p:nvSpPr>
          <p:cNvPr id="7" name="Content Placeholder 4">
            <a:extLst>
              <a:ext uri="{FF2B5EF4-FFF2-40B4-BE49-F238E27FC236}">
                <a16:creationId xmlns:a16="http://schemas.microsoft.com/office/drawing/2014/main" id="{B01BCCDC-4C63-7936-11AC-B686064D8A62}"/>
              </a:ext>
            </a:extLst>
          </p:cNvPr>
          <p:cNvSpPr txBox="1">
            <a:spLocks/>
          </p:cNvSpPr>
          <p:nvPr/>
        </p:nvSpPr>
        <p:spPr>
          <a:xfrm>
            <a:off x="7998105" y="1562469"/>
            <a:ext cx="3833531" cy="4464257"/>
          </a:xfrm>
          <a:prstGeom prst="rect">
            <a:avLst/>
          </a:prstGeom>
          <a:solidFill>
            <a:schemeClr val="accent4"/>
          </a:solidFill>
        </p:spPr>
        <p:txBody>
          <a:bodyPr vert="horz" lIns="108000" tIns="108000" rIns="108000" bIns="108000" rtlCol="0">
            <a:noAutofit/>
          </a:bodyPr>
          <a:lst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tx1"/>
                </a:solidFill>
                <a:latin typeface="Arial" panose="020B0604020202020204" pitchFamily="34" charset="0"/>
                <a:ea typeface="+mn-ea"/>
                <a:cs typeface="Arial" panose="020B0604020202020204" pitchFamily="34" charset="0"/>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tx1"/>
                </a:solidFill>
                <a:latin typeface="Arial" panose="020B0604020202020204" pitchFamily="34" charset="0"/>
                <a:ea typeface="+mn-ea"/>
                <a:cs typeface="Arial" panose="020B0604020202020204" pitchFamily="34" charset="0"/>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600"/>
              </a:spcAft>
            </a:pPr>
            <a:r>
              <a:rPr lang="en-US" sz="1800" dirty="0"/>
              <a:t>Identify:</a:t>
            </a:r>
          </a:p>
          <a:p>
            <a:pPr marL="285750" indent="-285750">
              <a:spcAft>
                <a:spcPts val="600"/>
              </a:spcAft>
              <a:buFont typeface="Arial" panose="020B0604020202020204" pitchFamily="34" charset="0"/>
              <a:buChar char="•"/>
            </a:pPr>
            <a:r>
              <a:rPr lang="en-US" sz="1800" dirty="0"/>
              <a:t>first person pronouns</a:t>
            </a:r>
          </a:p>
          <a:p>
            <a:pPr marL="285750" indent="-285750">
              <a:spcAft>
                <a:spcPts val="600"/>
              </a:spcAft>
              <a:buFont typeface="Arial" panose="020B0604020202020204" pitchFamily="34" charset="0"/>
              <a:buChar char="•"/>
            </a:pPr>
            <a:r>
              <a:rPr lang="en-US" sz="1800" dirty="0"/>
              <a:t>past and present tense</a:t>
            </a:r>
          </a:p>
          <a:p>
            <a:pPr marL="285750" indent="-285750">
              <a:spcAft>
                <a:spcPts val="600"/>
              </a:spcAft>
              <a:buFont typeface="Arial" panose="020B0604020202020204" pitchFamily="34" charset="0"/>
              <a:buChar char="•"/>
            </a:pPr>
            <a:r>
              <a:rPr lang="en-US" sz="1800" dirty="0"/>
              <a:t>evaluative language</a:t>
            </a:r>
          </a:p>
          <a:p>
            <a:pPr marL="285750" indent="-285750">
              <a:spcAft>
                <a:spcPts val="600"/>
              </a:spcAft>
              <a:buFont typeface="Arial" panose="020B0604020202020204" pitchFamily="34" charset="0"/>
              <a:buChar char="•"/>
            </a:pPr>
            <a:r>
              <a:rPr lang="en-US" sz="1800" dirty="0"/>
              <a:t>specific examples from group composition and model texts</a:t>
            </a:r>
          </a:p>
          <a:p>
            <a:pPr marL="285750" indent="-285750">
              <a:spcAft>
                <a:spcPts val="600"/>
              </a:spcAft>
              <a:buFont typeface="Arial" panose="020B0604020202020204" pitchFamily="34" charset="0"/>
              <a:buChar char="•"/>
            </a:pPr>
            <a:r>
              <a:rPr lang="en-AU" sz="1800" dirty="0"/>
              <a:t>connections between group composition and the model texts.</a:t>
            </a:r>
          </a:p>
        </p:txBody>
      </p:sp>
      <p:sp>
        <p:nvSpPr>
          <p:cNvPr id="2" name="Slide Number Placeholder 1">
            <a:extLst>
              <a:ext uri="{FF2B5EF4-FFF2-40B4-BE49-F238E27FC236}">
                <a16:creationId xmlns:a16="http://schemas.microsoft.com/office/drawing/2014/main" id="{9366ACE9-8375-F502-F331-8E8DDE8A8418}"/>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21</a:t>
            </a:fld>
            <a:endParaRPr lang="en-AU"/>
          </a:p>
        </p:txBody>
      </p:sp>
    </p:spTree>
    <p:extLst>
      <p:ext uri="{BB962C8B-B14F-4D97-AF65-F5344CB8AC3E}">
        <p14:creationId xmlns:p14="http://schemas.microsoft.com/office/powerpoint/2010/main" val="6947596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6BFF58-D93A-1314-9A84-2D1FF19199B1}"/>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17A30C84-F3EF-4DC8-6ECA-705CC46B60BD}"/>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Identifying features of reflective writing (2)</a:t>
            </a:r>
            <a:endParaRPr lang="en-AU" dirty="0"/>
          </a:p>
        </p:txBody>
      </p:sp>
      <p:sp>
        <p:nvSpPr>
          <p:cNvPr id="4" name="Text Placeholder 3">
            <a:extLst>
              <a:ext uri="{FF2B5EF4-FFF2-40B4-BE49-F238E27FC236}">
                <a16:creationId xmlns:a16="http://schemas.microsoft.com/office/drawing/2014/main" id="{F90D766D-97B0-E80E-29D1-4FA4598BF016}"/>
              </a:ext>
            </a:extLst>
          </p:cNvPr>
          <p:cNvSpPr>
            <a:spLocks noGrp="1"/>
          </p:cNvSpPr>
          <p:nvPr>
            <p:ph type="body" sz="quarter" idx="18"/>
          </p:nvPr>
        </p:nvSpPr>
        <p:spPr/>
        <p:txBody>
          <a:bodyPr/>
          <a:lstStyle/>
          <a:p>
            <a:r>
              <a:rPr lang="en-US" dirty="0"/>
              <a:t>Phase 5, activity 6 – What is reflective writing?</a:t>
            </a:r>
          </a:p>
        </p:txBody>
      </p:sp>
      <p:sp>
        <p:nvSpPr>
          <p:cNvPr id="5" name="Content Placeholder 4">
            <a:extLst>
              <a:ext uri="{FF2B5EF4-FFF2-40B4-BE49-F238E27FC236}">
                <a16:creationId xmlns:a16="http://schemas.microsoft.com/office/drawing/2014/main" id="{7E38175A-359D-BF33-E75E-308A85F17244}"/>
              </a:ext>
            </a:extLst>
          </p:cNvPr>
          <p:cNvSpPr>
            <a:spLocks noGrp="1"/>
          </p:cNvSpPr>
          <p:nvPr>
            <p:ph sz="quarter" idx="19"/>
          </p:nvPr>
        </p:nvSpPr>
        <p:spPr>
          <a:xfrm>
            <a:off x="359999" y="1404066"/>
            <a:ext cx="7012710" cy="4814518"/>
          </a:xfrm>
        </p:spPr>
        <p:txBody>
          <a:bodyPr/>
          <a:lstStyle/>
          <a:p>
            <a:r>
              <a:rPr lang="en-AU" sz="1800" dirty="0">
                <a:highlight>
                  <a:srgbClr val="FFFF00"/>
                </a:highlight>
              </a:rPr>
              <a:t>I</a:t>
            </a:r>
            <a:r>
              <a:rPr lang="en-AU" sz="1800" dirty="0"/>
              <a:t> </a:t>
            </a:r>
            <a:r>
              <a:rPr lang="en-AU" sz="1800" dirty="0">
                <a:highlight>
                  <a:srgbClr val="00FF00"/>
                </a:highlight>
              </a:rPr>
              <a:t>really liked</a:t>
            </a:r>
            <a:r>
              <a:rPr lang="en-AU" sz="1800" dirty="0"/>
              <a:t> the model text, </a:t>
            </a:r>
            <a:r>
              <a:rPr lang="en-AU" sz="1800" i="1" dirty="0"/>
              <a:t>Ravi &amp; Emma: an interactive documentary in Southern Dialect Auslan</a:t>
            </a:r>
            <a:r>
              <a:rPr lang="en-AU" sz="1800" dirty="0"/>
              <a:t>. It </a:t>
            </a:r>
            <a:r>
              <a:rPr lang="en-AU" sz="1800" dirty="0">
                <a:highlight>
                  <a:srgbClr val="CEBFFF"/>
                </a:highlight>
              </a:rPr>
              <a:t>had</a:t>
            </a:r>
            <a:r>
              <a:rPr lang="en-AU" sz="1800" dirty="0"/>
              <a:t> a</a:t>
            </a:r>
            <a:r>
              <a:rPr lang="en-AU" sz="1800" dirty="0">
                <a:highlight>
                  <a:srgbClr val="FBDBE7"/>
                </a:highlight>
              </a:rPr>
              <a:t> branching storyline to show their 2 points of view</a:t>
            </a:r>
            <a:r>
              <a:rPr lang="en-AU" sz="1800" dirty="0"/>
              <a:t>, and </a:t>
            </a:r>
            <a:r>
              <a:rPr lang="en-AU" sz="1800" dirty="0">
                <a:highlight>
                  <a:srgbClr val="FFFF00"/>
                </a:highlight>
              </a:rPr>
              <a:t>we</a:t>
            </a:r>
            <a:r>
              <a:rPr lang="en-AU" sz="1800" dirty="0"/>
              <a:t> </a:t>
            </a:r>
            <a:r>
              <a:rPr lang="en-AU" sz="1800" dirty="0">
                <a:highlight>
                  <a:srgbClr val="CEBFFF"/>
                </a:highlight>
              </a:rPr>
              <a:t>got</a:t>
            </a:r>
            <a:r>
              <a:rPr lang="en-AU" sz="1800" dirty="0"/>
              <a:t> to use the </a:t>
            </a:r>
            <a:r>
              <a:rPr lang="en-AU" sz="1800" dirty="0">
                <a:highlight>
                  <a:srgbClr val="FBDBE7"/>
                </a:highlight>
              </a:rPr>
              <a:t>webcam to learn sign language as well</a:t>
            </a:r>
            <a:r>
              <a:rPr lang="en-AU" sz="1800" dirty="0"/>
              <a:t>. </a:t>
            </a:r>
            <a:r>
              <a:rPr lang="en-AU" sz="1800" dirty="0">
                <a:highlight>
                  <a:srgbClr val="FFFF00"/>
                </a:highlight>
              </a:rPr>
              <a:t>We</a:t>
            </a:r>
            <a:r>
              <a:rPr lang="en-AU" sz="1800" dirty="0"/>
              <a:t> </a:t>
            </a:r>
            <a:r>
              <a:rPr lang="en-AU" sz="1800" dirty="0">
                <a:highlight>
                  <a:srgbClr val="CEBFFF"/>
                </a:highlight>
              </a:rPr>
              <a:t>tried</a:t>
            </a:r>
            <a:r>
              <a:rPr lang="en-AU" sz="1800" dirty="0"/>
              <a:t> to use </a:t>
            </a:r>
            <a:r>
              <a:rPr lang="en-AU" sz="1800" dirty="0">
                <a:highlight>
                  <a:srgbClr val="63E2EF"/>
                </a:highlight>
              </a:rPr>
              <a:t>a branching story in our own digital text by creating the 2 stories which gave a different point of view on the same event</a:t>
            </a:r>
            <a:r>
              <a:rPr lang="en-AU" sz="1800" dirty="0"/>
              <a:t> – sitting an exam. This </a:t>
            </a:r>
            <a:r>
              <a:rPr lang="en-AU" sz="1800" dirty="0">
                <a:highlight>
                  <a:srgbClr val="CEBFFF"/>
                </a:highlight>
              </a:rPr>
              <a:t>was</a:t>
            </a:r>
            <a:r>
              <a:rPr lang="en-AU" sz="1800" dirty="0"/>
              <a:t> </a:t>
            </a:r>
            <a:r>
              <a:rPr lang="en-AU" sz="1800" dirty="0">
                <a:highlight>
                  <a:srgbClr val="63E2EF"/>
                </a:highlight>
              </a:rPr>
              <a:t>similar to </a:t>
            </a:r>
            <a:r>
              <a:rPr lang="en-AU" sz="1800" i="1" dirty="0">
                <a:highlight>
                  <a:srgbClr val="63E2EF"/>
                </a:highlight>
              </a:rPr>
              <a:t>Ravi &amp; Emma </a:t>
            </a:r>
            <a:r>
              <a:rPr lang="en-AU" sz="1800" dirty="0">
                <a:highlight>
                  <a:srgbClr val="63E2EF"/>
                </a:highlight>
              </a:rPr>
              <a:t>because</a:t>
            </a:r>
            <a:r>
              <a:rPr lang="en-AU" sz="1800" dirty="0">
                <a:highlight>
                  <a:srgbClr val="EDF9E0"/>
                </a:highlight>
              </a:rPr>
              <a:t> </a:t>
            </a:r>
            <a:r>
              <a:rPr lang="en-AU" sz="1800" dirty="0">
                <a:highlight>
                  <a:srgbClr val="FFFF00"/>
                </a:highlight>
              </a:rPr>
              <a:t>we</a:t>
            </a:r>
            <a:r>
              <a:rPr lang="en-AU" sz="1800" dirty="0"/>
              <a:t> </a:t>
            </a:r>
            <a:r>
              <a:rPr lang="en-AU" sz="1800" dirty="0">
                <a:highlight>
                  <a:srgbClr val="CEBFFF"/>
                </a:highlight>
              </a:rPr>
              <a:t>gave</a:t>
            </a:r>
            <a:r>
              <a:rPr lang="en-AU" sz="1800" dirty="0"/>
              <a:t> </a:t>
            </a:r>
            <a:r>
              <a:rPr lang="en-AU" sz="1800" dirty="0">
                <a:highlight>
                  <a:srgbClr val="63E2EF"/>
                </a:highlight>
              </a:rPr>
              <a:t>readers the option to read either story – Eleanor or Jamie like how you could choose to out of Ravi or Emma</a:t>
            </a:r>
            <a:r>
              <a:rPr lang="en-AU" sz="1800" dirty="0"/>
              <a:t>. The only difference between </a:t>
            </a:r>
            <a:r>
              <a:rPr lang="en-AU" sz="1800" dirty="0">
                <a:highlight>
                  <a:srgbClr val="FFFF00"/>
                </a:highlight>
              </a:rPr>
              <a:t>our</a:t>
            </a:r>
            <a:r>
              <a:rPr lang="en-AU" sz="1800" dirty="0"/>
              <a:t> composition and </a:t>
            </a:r>
            <a:r>
              <a:rPr lang="en-AU" sz="1800" i="1" dirty="0"/>
              <a:t>Ravi &amp; Emma </a:t>
            </a:r>
            <a:r>
              <a:rPr lang="en-AU" sz="1800" dirty="0"/>
              <a:t>was that </a:t>
            </a:r>
            <a:r>
              <a:rPr lang="en-AU" sz="1800" dirty="0">
                <a:highlight>
                  <a:srgbClr val="FFFF00"/>
                </a:highlight>
              </a:rPr>
              <a:t>we</a:t>
            </a:r>
            <a:r>
              <a:rPr lang="en-AU" sz="1800" dirty="0"/>
              <a:t> didn’t know how to get the audience to interact using their webcam. </a:t>
            </a:r>
            <a:r>
              <a:rPr lang="en-AU" sz="1800" dirty="0">
                <a:highlight>
                  <a:srgbClr val="FBDBE7"/>
                </a:highlight>
              </a:rPr>
              <a:t>In </a:t>
            </a:r>
            <a:r>
              <a:rPr lang="en-AU" sz="1800" i="1" dirty="0">
                <a:highlight>
                  <a:srgbClr val="FBDBE7"/>
                </a:highlight>
              </a:rPr>
              <a:t>Ravi &amp; Emma </a:t>
            </a:r>
            <a:r>
              <a:rPr lang="en-AU" sz="1800" dirty="0">
                <a:highlight>
                  <a:srgbClr val="FBDBE7"/>
                </a:highlight>
              </a:rPr>
              <a:t>you can choose whose story goes first. </a:t>
            </a:r>
            <a:r>
              <a:rPr lang="en-AU" sz="1800" dirty="0">
                <a:highlight>
                  <a:srgbClr val="63E2EF"/>
                </a:highlight>
              </a:rPr>
              <a:t>People can do that in</a:t>
            </a:r>
            <a:r>
              <a:rPr lang="en-AU" sz="1800" dirty="0"/>
              <a:t> </a:t>
            </a:r>
            <a:r>
              <a:rPr lang="en-AU" sz="1800" dirty="0">
                <a:highlight>
                  <a:srgbClr val="FFFF00"/>
                </a:highlight>
              </a:rPr>
              <a:t>our</a:t>
            </a:r>
            <a:r>
              <a:rPr lang="en-AU" sz="1800" dirty="0"/>
              <a:t> </a:t>
            </a:r>
            <a:r>
              <a:rPr lang="en-AU" sz="1800" dirty="0">
                <a:highlight>
                  <a:srgbClr val="63E2EF"/>
                </a:highlight>
              </a:rPr>
              <a:t>presentation too, so that’s the same.</a:t>
            </a:r>
          </a:p>
        </p:txBody>
      </p:sp>
      <p:sp>
        <p:nvSpPr>
          <p:cNvPr id="6" name="Content Placeholder 4">
            <a:extLst>
              <a:ext uri="{FF2B5EF4-FFF2-40B4-BE49-F238E27FC236}">
                <a16:creationId xmlns:a16="http://schemas.microsoft.com/office/drawing/2014/main" id="{2983CED3-E2D4-77BC-837C-7486A904BFE8}"/>
              </a:ext>
            </a:extLst>
          </p:cNvPr>
          <p:cNvSpPr txBox="1">
            <a:spLocks/>
          </p:cNvSpPr>
          <p:nvPr/>
        </p:nvSpPr>
        <p:spPr>
          <a:xfrm>
            <a:off x="8363191" y="1562470"/>
            <a:ext cx="3638309" cy="4814518"/>
          </a:xfrm>
          <a:prstGeom prst="rect">
            <a:avLst/>
          </a:prstGeom>
        </p:spPr>
        <p:txBody>
          <a:bodyPr vert="horz" lIns="0" tIns="0" rIns="0" bIns="0" rtlCol="0">
            <a:noAutofit/>
          </a:bodyPr>
          <a:lst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tx1"/>
                </a:solidFill>
                <a:latin typeface="Arial" panose="020B0604020202020204" pitchFamily="34" charset="0"/>
                <a:ea typeface="+mn-ea"/>
                <a:cs typeface="Arial" panose="020B0604020202020204" pitchFamily="34" charset="0"/>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tx1"/>
                </a:solidFill>
                <a:latin typeface="Arial" panose="020B0604020202020204" pitchFamily="34" charset="0"/>
                <a:ea typeface="+mn-ea"/>
                <a:cs typeface="Arial" panose="020B0604020202020204" pitchFamily="34" charset="0"/>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dirty="0"/>
              <a:t>Identify:</a:t>
            </a:r>
          </a:p>
          <a:p>
            <a:pPr marL="285750" indent="-285750">
              <a:buFont typeface="Arial" panose="020B0604020202020204" pitchFamily="34" charset="0"/>
              <a:buChar char="•"/>
            </a:pPr>
            <a:r>
              <a:rPr lang="en-US" sz="1800" dirty="0">
                <a:highlight>
                  <a:srgbClr val="FFFF00"/>
                </a:highlight>
              </a:rPr>
              <a:t>first person pronouns </a:t>
            </a:r>
          </a:p>
          <a:p>
            <a:pPr marL="285750" indent="-285750">
              <a:buFont typeface="Arial" panose="020B0604020202020204" pitchFamily="34" charset="0"/>
              <a:buChar char="•"/>
            </a:pPr>
            <a:r>
              <a:rPr lang="en-US" sz="1800" dirty="0">
                <a:highlight>
                  <a:srgbClr val="CEBFFF"/>
                </a:highlight>
              </a:rPr>
              <a:t>past and present tense</a:t>
            </a:r>
          </a:p>
          <a:p>
            <a:pPr marL="285750" indent="-285750">
              <a:buFont typeface="Arial" panose="020B0604020202020204" pitchFamily="34" charset="0"/>
              <a:buChar char="•"/>
            </a:pPr>
            <a:r>
              <a:rPr lang="en-US" sz="1800" dirty="0">
                <a:highlight>
                  <a:srgbClr val="00FF00"/>
                </a:highlight>
              </a:rPr>
              <a:t>evaluative language</a:t>
            </a:r>
          </a:p>
          <a:p>
            <a:pPr marL="285750" indent="-285750">
              <a:buFont typeface="Arial" panose="020B0604020202020204" pitchFamily="34" charset="0"/>
              <a:buChar char="•"/>
            </a:pPr>
            <a:r>
              <a:rPr lang="en-US" sz="1800" dirty="0">
                <a:highlight>
                  <a:srgbClr val="FBDBE7"/>
                </a:highlight>
              </a:rPr>
              <a:t>specific examples from group composition and model texts</a:t>
            </a:r>
          </a:p>
          <a:p>
            <a:pPr marL="285750" indent="-285750">
              <a:buFont typeface="Arial" panose="020B0604020202020204" pitchFamily="34" charset="0"/>
              <a:buChar char="•"/>
            </a:pPr>
            <a:r>
              <a:rPr lang="en-US" sz="1800" dirty="0">
                <a:highlight>
                  <a:srgbClr val="63E2EF"/>
                </a:highlight>
              </a:rPr>
              <a:t>connections between group composition and the model texts.</a:t>
            </a:r>
          </a:p>
        </p:txBody>
      </p:sp>
      <p:sp>
        <p:nvSpPr>
          <p:cNvPr id="2" name="Slide Number Placeholder 1">
            <a:extLst>
              <a:ext uri="{FF2B5EF4-FFF2-40B4-BE49-F238E27FC236}">
                <a16:creationId xmlns:a16="http://schemas.microsoft.com/office/drawing/2014/main" id="{1256C035-D727-9C87-83AF-470A7C575EE2}"/>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22</a:t>
            </a:fld>
            <a:endParaRPr lang="en-AU"/>
          </a:p>
        </p:txBody>
      </p:sp>
    </p:spTree>
    <p:extLst>
      <p:ext uri="{BB962C8B-B14F-4D97-AF65-F5344CB8AC3E}">
        <p14:creationId xmlns:p14="http://schemas.microsoft.com/office/powerpoint/2010/main" val="152823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6BFF58-D93A-1314-9A84-2D1FF19199B1}"/>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17A30C84-F3EF-4DC8-6ECA-705CC46B60BD}"/>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Identifying features of reflective writing (3)</a:t>
            </a:r>
            <a:endParaRPr lang="en-AU" dirty="0"/>
          </a:p>
        </p:txBody>
      </p:sp>
      <p:sp>
        <p:nvSpPr>
          <p:cNvPr id="4" name="Text Placeholder 3">
            <a:extLst>
              <a:ext uri="{FF2B5EF4-FFF2-40B4-BE49-F238E27FC236}">
                <a16:creationId xmlns:a16="http://schemas.microsoft.com/office/drawing/2014/main" id="{F90D766D-97B0-E80E-29D1-4FA4598BF016}"/>
              </a:ext>
            </a:extLst>
          </p:cNvPr>
          <p:cNvSpPr>
            <a:spLocks noGrp="1"/>
          </p:cNvSpPr>
          <p:nvPr>
            <p:ph type="body" sz="quarter" idx="18"/>
          </p:nvPr>
        </p:nvSpPr>
        <p:spPr/>
        <p:txBody>
          <a:bodyPr/>
          <a:lstStyle/>
          <a:p>
            <a:r>
              <a:rPr lang="en-US" dirty="0"/>
              <a:t>Exploring another student sample response – what a good one looks like </a:t>
            </a:r>
          </a:p>
        </p:txBody>
      </p:sp>
      <p:sp>
        <p:nvSpPr>
          <p:cNvPr id="5" name="Content Placeholder 4">
            <a:extLst>
              <a:ext uri="{FF2B5EF4-FFF2-40B4-BE49-F238E27FC236}">
                <a16:creationId xmlns:a16="http://schemas.microsoft.com/office/drawing/2014/main" id="{7E38175A-359D-BF33-E75E-308A85F17244}"/>
              </a:ext>
            </a:extLst>
          </p:cNvPr>
          <p:cNvSpPr>
            <a:spLocks noGrp="1"/>
          </p:cNvSpPr>
          <p:nvPr>
            <p:ph sz="quarter" idx="19"/>
          </p:nvPr>
        </p:nvSpPr>
        <p:spPr>
          <a:xfrm>
            <a:off x="359998" y="1404066"/>
            <a:ext cx="7568659" cy="5291934"/>
          </a:xfrm>
        </p:spPr>
        <p:txBody>
          <a:bodyPr/>
          <a:lstStyle/>
          <a:p>
            <a:pPr>
              <a:spcAft>
                <a:spcPts val="600"/>
              </a:spcAft>
            </a:pPr>
            <a:r>
              <a:rPr lang="en-AU" sz="1800" dirty="0"/>
              <a:t>The model text, </a:t>
            </a:r>
            <a:r>
              <a:rPr lang="en-AU" sz="1800" i="1" dirty="0"/>
              <a:t>Ravi &amp; Emma: an interactive documentary in Southern Dialect Auslan</a:t>
            </a:r>
            <a:r>
              <a:rPr lang="en-AU" sz="1800" dirty="0"/>
              <a:t>, </a:t>
            </a:r>
            <a:r>
              <a:rPr lang="en-AU" sz="1800" dirty="0">
                <a:highlight>
                  <a:srgbClr val="CEBFFF"/>
                </a:highlight>
              </a:rPr>
              <a:t>was</a:t>
            </a:r>
            <a:r>
              <a:rPr lang="en-AU" sz="1800" dirty="0"/>
              <a:t> </a:t>
            </a:r>
            <a:r>
              <a:rPr lang="en-AU" sz="1800" dirty="0">
                <a:highlight>
                  <a:srgbClr val="00FF00"/>
                </a:highlight>
              </a:rPr>
              <a:t>particularly influential</a:t>
            </a:r>
            <a:r>
              <a:rPr lang="en-AU" sz="1800" dirty="0"/>
              <a:t> in </a:t>
            </a:r>
            <a:r>
              <a:rPr lang="en-AU" sz="1800" dirty="0">
                <a:highlight>
                  <a:srgbClr val="FFFF00"/>
                </a:highlight>
              </a:rPr>
              <a:t>our</a:t>
            </a:r>
            <a:r>
              <a:rPr lang="en-AU" sz="1800" dirty="0"/>
              <a:t> composition. In particular, </a:t>
            </a:r>
            <a:r>
              <a:rPr lang="en-AU" sz="1800" dirty="0">
                <a:highlight>
                  <a:srgbClr val="FFFF00"/>
                </a:highlight>
              </a:rPr>
              <a:t>I</a:t>
            </a:r>
            <a:r>
              <a:rPr lang="en-AU" sz="1800" dirty="0"/>
              <a:t> </a:t>
            </a:r>
            <a:r>
              <a:rPr lang="en-AU" sz="1800" dirty="0">
                <a:highlight>
                  <a:srgbClr val="CEBFFF"/>
                </a:highlight>
              </a:rPr>
              <a:t>thought</a:t>
            </a:r>
            <a:r>
              <a:rPr lang="en-AU" sz="1800" dirty="0"/>
              <a:t> the </a:t>
            </a:r>
            <a:r>
              <a:rPr lang="en-AU" sz="1800" dirty="0">
                <a:highlight>
                  <a:srgbClr val="FBDBE7"/>
                </a:highlight>
              </a:rPr>
              <a:t>use of the branching storylines and the use of the webcam and sign language to participate in – and navigate between – the two stories</a:t>
            </a:r>
            <a:r>
              <a:rPr lang="en-AU" sz="1800" dirty="0"/>
              <a:t> </a:t>
            </a:r>
            <a:r>
              <a:rPr lang="en-AU" sz="1800" dirty="0">
                <a:highlight>
                  <a:srgbClr val="CEBFFF"/>
                </a:highlight>
              </a:rPr>
              <a:t>was</a:t>
            </a:r>
            <a:r>
              <a:rPr lang="en-AU" sz="1800" dirty="0"/>
              <a:t> </a:t>
            </a:r>
            <a:r>
              <a:rPr lang="en-AU" sz="1800" dirty="0">
                <a:highlight>
                  <a:srgbClr val="00FF00"/>
                </a:highlight>
              </a:rPr>
              <a:t>innovative and engaging</a:t>
            </a:r>
            <a:r>
              <a:rPr lang="en-AU" sz="1800" dirty="0"/>
              <a:t>. </a:t>
            </a:r>
            <a:r>
              <a:rPr lang="en-AU" sz="1800" dirty="0">
                <a:highlight>
                  <a:srgbClr val="FFFF00"/>
                </a:highlight>
              </a:rPr>
              <a:t>We</a:t>
            </a:r>
            <a:r>
              <a:rPr lang="en-AU" sz="1800" dirty="0"/>
              <a:t> </a:t>
            </a:r>
            <a:r>
              <a:rPr lang="en-AU" sz="1800" dirty="0">
                <a:highlight>
                  <a:srgbClr val="CEBFFF"/>
                </a:highlight>
              </a:rPr>
              <a:t>tried</a:t>
            </a:r>
            <a:r>
              <a:rPr lang="en-AU" sz="1800" dirty="0"/>
              <a:t> </a:t>
            </a:r>
            <a:r>
              <a:rPr lang="en-AU" sz="1800" dirty="0">
                <a:highlight>
                  <a:srgbClr val="63E2EF"/>
                </a:highlight>
              </a:rPr>
              <a:t>to use some of these aspects of </a:t>
            </a:r>
            <a:r>
              <a:rPr lang="en-AU" sz="1800" i="1" dirty="0">
                <a:highlight>
                  <a:srgbClr val="63E2EF"/>
                </a:highlight>
              </a:rPr>
              <a:t>Ravi &amp; Emma </a:t>
            </a:r>
            <a:r>
              <a:rPr lang="en-AU" sz="1800" dirty="0">
                <a:highlight>
                  <a:srgbClr val="63E2EF"/>
                </a:highlight>
              </a:rPr>
              <a:t>in</a:t>
            </a:r>
            <a:r>
              <a:rPr lang="en-AU" sz="1800" dirty="0"/>
              <a:t> </a:t>
            </a:r>
            <a:r>
              <a:rPr lang="en-AU" sz="1800" dirty="0">
                <a:highlight>
                  <a:srgbClr val="FFFF00"/>
                </a:highlight>
              </a:rPr>
              <a:t>our</a:t>
            </a:r>
            <a:r>
              <a:rPr lang="en-AU" sz="1800" dirty="0"/>
              <a:t> </a:t>
            </a:r>
            <a:r>
              <a:rPr lang="en-AU" sz="1800" dirty="0">
                <a:highlight>
                  <a:srgbClr val="63E2EF"/>
                </a:highlight>
              </a:rPr>
              <a:t>own composition by creating separate stories for Jamie and Eleanor, </a:t>
            </a:r>
            <a:r>
              <a:rPr lang="en-AU" sz="1800" dirty="0"/>
              <a:t>which </a:t>
            </a:r>
            <a:r>
              <a:rPr lang="en-AU" sz="1800" dirty="0">
                <a:highlight>
                  <a:srgbClr val="CEBFFF"/>
                </a:highlight>
              </a:rPr>
              <a:t>gave</a:t>
            </a:r>
            <a:r>
              <a:rPr lang="en-AU" sz="1800" dirty="0"/>
              <a:t> </a:t>
            </a:r>
            <a:r>
              <a:rPr lang="en-AU" sz="1800" dirty="0">
                <a:highlight>
                  <a:srgbClr val="FBDBE7"/>
                </a:highlight>
              </a:rPr>
              <a:t>two different points of view on the same event</a:t>
            </a:r>
            <a:r>
              <a:rPr lang="en-AU" sz="1800" dirty="0"/>
              <a:t>. While </a:t>
            </a:r>
            <a:r>
              <a:rPr lang="en-AU" sz="1800" dirty="0">
                <a:highlight>
                  <a:srgbClr val="FFFF00"/>
                </a:highlight>
              </a:rPr>
              <a:t>we</a:t>
            </a:r>
            <a:r>
              <a:rPr lang="en-AU" sz="1800" dirty="0"/>
              <a:t> </a:t>
            </a:r>
            <a:r>
              <a:rPr lang="en-AU" sz="1800" dirty="0">
                <a:highlight>
                  <a:srgbClr val="00FF00"/>
                </a:highlight>
              </a:rPr>
              <a:t>didn’t have the time, skills or technology to integrate video interactivity</a:t>
            </a:r>
            <a:r>
              <a:rPr lang="en-AU" sz="1800" i="1" dirty="0"/>
              <a:t> </a:t>
            </a:r>
            <a:r>
              <a:rPr lang="en-AU" sz="1800" dirty="0"/>
              <a:t>into </a:t>
            </a:r>
            <a:r>
              <a:rPr lang="en-AU" sz="1800" dirty="0">
                <a:highlight>
                  <a:srgbClr val="FFFF00"/>
                </a:highlight>
              </a:rPr>
              <a:t>our</a:t>
            </a:r>
            <a:r>
              <a:rPr lang="en-AU" sz="1800" dirty="0"/>
              <a:t> digital text, </a:t>
            </a:r>
            <a:r>
              <a:rPr lang="en-AU" sz="1800" dirty="0">
                <a:highlight>
                  <a:srgbClr val="FFFF00"/>
                </a:highlight>
              </a:rPr>
              <a:t>we</a:t>
            </a:r>
            <a:r>
              <a:rPr lang="en-AU" sz="1800" dirty="0"/>
              <a:t> </a:t>
            </a:r>
            <a:r>
              <a:rPr lang="en-AU" sz="1800" dirty="0">
                <a:highlight>
                  <a:srgbClr val="FBDBE7"/>
                </a:highlight>
              </a:rPr>
              <a:t>did want our responders to be able to navigate between Jamie and Eleanor’s stories</a:t>
            </a:r>
            <a:r>
              <a:rPr lang="en-AU" sz="1800" dirty="0"/>
              <a:t>. </a:t>
            </a:r>
            <a:r>
              <a:rPr lang="en-AU" sz="1800" dirty="0">
                <a:highlight>
                  <a:srgbClr val="FFFF00"/>
                </a:highlight>
              </a:rPr>
              <a:t>I</a:t>
            </a:r>
            <a:r>
              <a:rPr lang="en-AU" sz="1800" dirty="0"/>
              <a:t> </a:t>
            </a:r>
            <a:r>
              <a:rPr lang="en-AU" sz="1800" dirty="0">
                <a:highlight>
                  <a:srgbClr val="00FF00"/>
                </a:highlight>
              </a:rPr>
              <a:t>think</a:t>
            </a:r>
            <a:r>
              <a:rPr lang="en-AU" sz="1800" dirty="0"/>
              <a:t> </a:t>
            </a:r>
            <a:r>
              <a:rPr lang="en-AU" sz="1800" dirty="0">
                <a:highlight>
                  <a:srgbClr val="FFFF00"/>
                </a:highlight>
              </a:rPr>
              <a:t>we</a:t>
            </a:r>
            <a:r>
              <a:rPr lang="en-AU" sz="1800" dirty="0"/>
              <a:t> </a:t>
            </a:r>
            <a:r>
              <a:rPr lang="en-AU" sz="1800" dirty="0">
                <a:highlight>
                  <a:srgbClr val="00FF00"/>
                </a:highlight>
              </a:rPr>
              <a:t>did this effectively</a:t>
            </a:r>
            <a:r>
              <a:rPr lang="en-AU" sz="1800" dirty="0"/>
              <a:t> </a:t>
            </a:r>
            <a:r>
              <a:rPr lang="en-AU" sz="1800" dirty="0">
                <a:highlight>
                  <a:srgbClr val="FBDBE7"/>
                </a:highlight>
              </a:rPr>
              <a:t>using a single slide with hyperlinks to branch our story, </a:t>
            </a:r>
            <a:r>
              <a:rPr lang="en-AU" sz="1800" dirty="0"/>
              <a:t>though </a:t>
            </a:r>
            <a:r>
              <a:rPr lang="en-AU" sz="1800" dirty="0">
                <a:highlight>
                  <a:srgbClr val="FFFF00"/>
                </a:highlight>
              </a:rPr>
              <a:t>we</a:t>
            </a:r>
            <a:r>
              <a:rPr lang="en-AU" sz="1800" dirty="0"/>
              <a:t> </a:t>
            </a:r>
            <a:r>
              <a:rPr lang="en-AU" sz="1800" dirty="0">
                <a:highlight>
                  <a:srgbClr val="00FF00"/>
                </a:highlight>
              </a:rPr>
              <a:t>could have</a:t>
            </a:r>
            <a:r>
              <a:rPr lang="en-AU" sz="1800" dirty="0"/>
              <a:t> </a:t>
            </a:r>
            <a:r>
              <a:rPr lang="en-AU" sz="1800" dirty="0">
                <a:highlight>
                  <a:srgbClr val="CEBFFF"/>
                </a:highlight>
              </a:rPr>
              <a:t>added</a:t>
            </a:r>
            <a:r>
              <a:rPr lang="en-AU" sz="1800" dirty="0"/>
              <a:t> a button for viewers to switch between points of view at any point.</a:t>
            </a:r>
          </a:p>
        </p:txBody>
      </p:sp>
      <p:sp>
        <p:nvSpPr>
          <p:cNvPr id="6" name="Content Placeholder 4">
            <a:extLst>
              <a:ext uri="{FF2B5EF4-FFF2-40B4-BE49-F238E27FC236}">
                <a16:creationId xmlns:a16="http://schemas.microsoft.com/office/drawing/2014/main" id="{F8043F4D-4C1A-55DC-DE97-B2F85C290A29}"/>
              </a:ext>
            </a:extLst>
          </p:cNvPr>
          <p:cNvSpPr txBox="1">
            <a:spLocks/>
          </p:cNvSpPr>
          <p:nvPr/>
        </p:nvSpPr>
        <p:spPr>
          <a:xfrm>
            <a:off x="8363191" y="1562470"/>
            <a:ext cx="3638309" cy="4814518"/>
          </a:xfrm>
          <a:prstGeom prst="rect">
            <a:avLst/>
          </a:prstGeom>
        </p:spPr>
        <p:txBody>
          <a:bodyPr vert="horz" lIns="0" tIns="0" rIns="0" bIns="0" rtlCol="0">
            <a:noAutofit/>
          </a:bodyPr>
          <a:lst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tx1"/>
                </a:solidFill>
                <a:latin typeface="Arial" panose="020B0604020202020204" pitchFamily="34" charset="0"/>
                <a:ea typeface="+mn-ea"/>
                <a:cs typeface="Arial" panose="020B0604020202020204" pitchFamily="34" charset="0"/>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0" kern="1200">
                <a:solidFill>
                  <a:schemeClr val="tx1"/>
                </a:solidFill>
                <a:latin typeface="Arial" panose="020B0604020202020204" pitchFamily="34" charset="0"/>
                <a:ea typeface="+mn-ea"/>
                <a:cs typeface="Arial" panose="020B0604020202020204" pitchFamily="34" charset="0"/>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tx1"/>
                </a:solidFill>
                <a:latin typeface="Arial" panose="020B0604020202020204" pitchFamily="34" charset="0"/>
                <a:ea typeface="+mn-ea"/>
                <a:cs typeface="Arial" panose="020B0604020202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1" dirty="0"/>
              <a:t>Identify:</a:t>
            </a:r>
          </a:p>
          <a:p>
            <a:pPr marL="285750" indent="-285750">
              <a:buFont typeface="Arial" panose="020B0604020202020204" pitchFamily="34" charset="0"/>
              <a:buChar char="•"/>
            </a:pPr>
            <a:r>
              <a:rPr lang="en-US" sz="1800" dirty="0">
                <a:highlight>
                  <a:srgbClr val="FFFF00"/>
                </a:highlight>
              </a:rPr>
              <a:t>first person pronouns </a:t>
            </a:r>
          </a:p>
          <a:p>
            <a:pPr marL="285750" indent="-285750">
              <a:buFont typeface="Arial" panose="020B0604020202020204" pitchFamily="34" charset="0"/>
              <a:buChar char="•"/>
            </a:pPr>
            <a:r>
              <a:rPr lang="en-US" sz="1800" dirty="0">
                <a:highlight>
                  <a:srgbClr val="CEBFFF"/>
                </a:highlight>
              </a:rPr>
              <a:t>past and present tense</a:t>
            </a:r>
          </a:p>
          <a:p>
            <a:pPr marL="285750" indent="-285750">
              <a:buFont typeface="Arial" panose="020B0604020202020204" pitchFamily="34" charset="0"/>
              <a:buChar char="•"/>
            </a:pPr>
            <a:r>
              <a:rPr lang="en-US" sz="1800" dirty="0">
                <a:highlight>
                  <a:srgbClr val="00FF00"/>
                </a:highlight>
              </a:rPr>
              <a:t>evaluative language</a:t>
            </a:r>
          </a:p>
          <a:p>
            <a:pPr marL="285750" indent="-285750">
              <a:buFont typeface="Arial" panose="020B0604020202020204" pitchFamily="34" charset="0"/>
              <a:buChar char="•"/>
            </a:pPr>
            <a:r>
              <a:rPr lang="en-US" sz="1800" dirty="0">
                <a:highlight>
                  <a:srgbClr val="FBDBE7"/>
                </a:highlight>
              </a:rPr>
              <a:t>specific examples from group composition and model texts</a:t>
            </a:r>
          </a:p>
          <a:p>
            <a:pPr marL="285750" indent="-285750">
              <a:buFont typeface="Arial" panose="020B0604020202020204" pitchFamily="34" charset="0"/>
              <a:buChar char="•"/>
            </a:pPr>
            <a:r>
              <a:rPr lang="en-US" sz="1800" dirty="0">
                <a:highlight>
                  <a:srgbClr val="63E2EF"/>
                </a:highlight>
              </a:rPr>
              <a:t>connections between group composition and the model texts.</a:t>
            </a:r>
          </a:p>
        </p:txBody>
      </p:sp>
      <p:sp>
        <p:nvSpPr>
          <p:cNvPr id="2" name="Slide Number Placeholder 1">
            <a:extLst>
              <a:ext uri="{FF2B5EF4-FFF2-40B4-BE49-F238E27FC236}">
                <a16:creationId xmlns:a16="http://schemas.microsoft.com/office/drawing/2014/main" id="{1256C035-D727-9C87-83AF-470A7C575EE2}"/>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23</a:t>
            </a:fld>
            <a:endParaRPr lang="en-AU"/>
          </a:p>
        </p:txBody>
      </p:sp>
    </p:spTree>
    <p:extLst>
      <p:ext uri="{BB962C8B-B14F-4D97-AF65-F5344CB8AC3E}">
        <p14:creationId xmlns:p14="http://schemas.microsoft.com/office/powerpoint/2010/main" val="31874709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A8966FD-9600-3EC7-EF10-06492353388E}"/>
              </a:ext>
            </a:extLst>
          </p:cNvPr>
          <p:cNvSpPr>
            <a:spLocks noGrp="1"/>
          </p:cNvSpPr>
          <p:nvPr>
            <p:ph type="title"/>
          </p:nvPr>
        </p:nvSpPr>
        <p:spPr/>
        <p:txBody>
          <a:bodyPr/>
          <a:lstStyle/>
          <a:p>
            <a:r>
              <a:rPr lang="en-AU" dirty="0">
                <a:latin typeface="Arial" panose="020B0604020202020204" pitchFamily="34" charset="0"/>
                <a:cs typeface="Arial" panose="020B0604020202020204" pitchFamily="34" charset="0"/>
              </a:rPr>
              <a:t>References</a:t>
            </a:r>
          </a:p>
        </p:txBody>
      </p:sp>
      <p:sp>
        <p:nvSpPr>
          <p:cNvPr id="6" name="TextBox 5">
            <a:extLst>
              <a:ext uri="{FF2B5EF4-FFF2-40B4-BE49-F238E27FC236}">
                <a16:creationId xmlns:a16="http://schemas.microsoft.com/office/drawing/2014/main" id="{EABCE76F-41B1-7EE2-14F1-DC744150DE0C}"/>
              </a:ext>
            </a:extLst>
          </p:cNvPr>
          <p:cNvSpPr txBox="1"/>
          <p:nvPr/>
        </p:nvSpPr>
        <p:spPr>
          <a:xfrm>
            <a:off x="335826" y="1397263"/>
            <a:ext cx="11471999" cy="1597297"/>
          </a:xfrm>
          <a:prstGeom prst="rect">
            <a:avLst/>
          </a:prstGeom>
          <a:noFill/>
        </p:spPr>
        <p:txBody>
          <a:bodyPr wrap="square">
            <a:spAutoFit/>
          </a:bodyPr>
          <a:lstStyle/>
          <a:p>
            <a:pPr marL="0" marR="0" lvl="0" indent="0" algn="l" defTabSz="609585" rtl="0" eaLnBrk="1" fontAlgn="auto" latinLnBrk="0" hangingPunct="1">
              <a:lnSpc>
                <a:spcPct val="150000"/>
              </a:lnSpc>
              <a:spcBef>
                <a:spcPts val="0"/>
              </a:spcBef>
              <a:spcAft>
                <a:spcPts val="600"/>
              </a:spcAft>
              <a:buClrTx/>
              <a:buSzTx/>
              <a:buFontTx/>
              <a:buNone/>
              <a:tabLst/>
              <a:defRPr/>
            </a:pPr>
            <a:r>
              <a:rPr kumimoji="0" lang="en-AU" sz="12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rPr>
              <a:t>This presentation contains NSW Curriculum and syllabus content. The NSW Curriculum is developed by the NSW Education Standards Authority. This content is prepared by NESA for and on behalf of the Crown in the right of the State of New South Wales. The material is protected by Crown copyright.</a:t>
            </a:r>
          </a:p>
          <a:p>
            <a:pPr marL="0" marR="0" lvl="0" indent="0" algn="l" defTabSz="609585" rtl="0" eaLnBrk="1" fontAlgn="auto" latinLnBrk="0" hangingPunct="1">
              <a:lnSpc>
                <a:spcPct val="150000"/>
              </a:lnSpc>
              <a:spcBef>
                <a:spcPts val="0"/>
              </a:spcBef>
              <a:spcAft>
                <a:spcPts val="600"/>
              </a:spcAft>
              <a:buClrTx/>
              <a:buSzTx/>
              <a:buFontTx/>
              <a:buNone/>
              <a:tabLst/>
              <a:defRPr/>
            </a:pPr>
            <a:r>
              <a:rPr kumimoji="0" lang="en-AU" sz="12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rPr>
              <a:t>Please refer to the NESA Copyright Disclaimer for more information </a:t>
            </a:r>
            <a:r>
              <a:rPr kumimoji="0" lang="en-AU" sz="1200" b="0" i="0" u="none" strike="noStrike" kern="1200" cap="none" spc="0" normalizeH="0" baseline="0" noProof="0" dirty="0">
                <a:ln>
                  <a:noFill/>
                </a:ln>
                <a:solidFill>
                  <a:srgbClr val="CBEDFD"/>
                </a:solidFill>
                <a:effectLst/>
                <a:uLnTx/>
                <a:uFillTx/>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https://educationstandards.nsw.edu.au/wps/portal/nesa/mini-footer/copyright</a:t>
            </a:r>
            <a:r>
              <a:rPr kumimoji="0" lang="en-AU" sz="12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rPr>
              <a:t>. </a:t>
            </a:r>
          </a:p>
          <a:p>
            <a:pPr marL="0" marR="0" lvl="0" indent="0" algn="l" defTabSz="609585" rtl="0" eaLnBrk="1" fontAlgn="auto" latinLnBrk="0" hangingPunct="1">
              <a:lnSpc>
                <a:spcPct val="150000"/>
              </a:lnSpc>
              <a:spcBef>
                <a:spcPts val="0"/>
              </a:spcBef>
              <a:spcAft>
                <a:spcPts val="600"/>
              </a:spcAft>
              <a:buClrTx/>
              <a:buSzTx/>
              <a:buFontTx/>
              <a:buNone/>
              <a:tabLst/>
              <a:defRPr/>
            </a:pPr>
            <a:r>
              <a:rPr kumimoji="0" lang="en-AU" sz="12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rPr>
              <a:t>NESA holds the only official and up-to-date versions of the NSW Curriculum and syllabus documents. Please visit the NSW Education Standards Authority (NESA) website </a:t>
            </a:r>
            <a:r>
              <a:rPr kumimoji="0" lang="en-AU" sz="1200" b="0" i="0" u="none" strike="noStrike" kern="1200" cap="none" spc="0" normalizeH="0" baseline="0" noProof="0" dirty="0">
                <a:ln>
                  <a:noFill/>
                </a:ln>
                <a:solidFill>
                  <a:srgbClr val="CBEDFD"/>
                </a:solidFill>
                <a:effectLst/>
                <a:uLnTx/>
                <a:uFillTx/>
                <a:ea typeface="+mn-ea"/>
                <a:cs typeface="+mn-cs"/>
                <a:hlinkClick r:id="rId4">
                  <a:extLst>
                    <a:ext uri="{A12FA001-AC4F-418D-AE19-62706E023703}">
                      <ahyp:hlinkClr xmlns:ahyp="http://schemas.microsoft.com/office/drawing/2018/hyperlinkcolor" val="tx"/>
                    </a:ext>
                  </a:extLst>
                </a:hlinkClick>
              </a:rPr>
              <a:t>https://educationstandards.nsw.edu.au/</a:t>
            </a:r>
            <a:r>
              <a:rPr kumimoji="0" lang="en-AU" sz="1200" b="0" i="0" u="none" strike="noStrike" kern="1200" cap="none" spc="0" normalizeH="0" baseline="0" noProof="0" dirty="0">
                <a:ln>
                  <a:noFill/>
                </a:ln>
                <a:solidFill>
                  <a:srgbClr val="CBEDFD"/>
                </a:solidFill>
                <a:effectLst/>
                <a:uLnTx/>
                <a:uFillTx/>
                <a:ea typeface="+mn-ea"/>
                <a:cs typeface="+mn-cs"/>
              </a:rPr>
              <a:t> </a:t>
            </a:r>
            <a:r>
              <a:rPr kumimoji="0" lang="en-AU" sz="12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rPr>
              <a:t>and the NSW Curriculum website </a:t>
            </a:r>
            <a:r>
              <a:rPr kumimoji="0" lang="en-AU" sz="1200" b="0" i="0" u="none" strike="noStrike" kern="1200" cap="none" spc="0" normalizeH="0" baseline="0" noProof="0" dirty="0">
                <a:ln>
                  <a:noFill/>
                </a:ln>
                <a:solidFill>
                  <a:srgbClr val="CBEDFD"/>
                </a:solidFill>
                <a:effectLst/>
                <a:uLnTx/>
                <a:uFillTx/>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https://curriculum.nsw.edu.au</a:t>
            </a:r>
            <a:r>
              <a:rPr kumimoji="0" lang="en-AU" sz="1200" b="0" i="0" u="none" strike="noStrike" kern="1200" cap="none" spc="0" normalizeH="0" baseline="0" noProof="0" dirty="0">
                <a:ln>
                  <a:noFill/>
                </a:ln>
                <a:solidFill>
                  <a:srgbClr val="FFFFFF"/>
                </a:solidFill>
                <a:effectLst/>
                <a:uLnTx/>
                <a:uFillTx/>
                <a:latin typeface="Arial" panose="020B0604020202020204" pitchFamily="34" charset="0"/>
                <a:cs typeface="Arial" panose="020B0604020202020204" pitchFamily="34" charset="0"/>
              </a:rPr>
              <a:t>.</a:t>
            </a:r>
          </a:p>
        </p:txBody>
      </p:sp>
      <p:sp>
        <p:nvSpPr>
          <p:cNvPr id="4" name="Content Placeholder 3">
            <a:extLst>
              <a:ext uri="{FF2B5EF4-FFF2-40B4-BE49-F238E27FC236}">
                <a16:creationId xmlns:a16="http://schemas.microsoft.com/office/drawing/2014/main" id="{B7C07B50-96D9-2E35-E2CE-3139F6377F08}"/>
              </a:ext>
            </a:extLst>
          </p:cNvPr>
          <p:cNvSpPr>
            <a:spLocks noGrp="1"/>
          </p:cNvSpPr>
          <p:nvPr>
            <p:ph idx="1"/>
          </p:nvPr>
        </p:nvSpPr>
        <p:spPr>
          <a:xfrm>
            <a:off x="360000" y="3338779"/>
            <a:ext cx="10968400" cy="3357221"/>
          </a:xfrm>
        </p:spPr>
        <p:txBody>
          <a:bodyPr/>
          <a:lstStyle/>
          <a:p>
            <a:pPr>
              <a:lnSpc>
                <a:spcPct val="110000"/>
              </a:lnSpc>
              <a:spcAft>
                <a:spcPts val="600"/>
              </a:spcAft>
            </a:pPr>
            <a:r>
              <a:rPr lang="en-AU" sz="1000" dirty="0">
                <a:latin typeface="Arial" panose="020B0604020202020204" pitchFamily="34" charset="0"/>
                <a:cs typeface="Arial" panose="020B0604020202020204" pitchFamily="34" charset="0"/>
                <a:hlinkClick r:id="rId6"/>
              </a:rPr>
              <a:t>English K–10 Syllabus</a:t>
            </a:r>
            <a:r>
              <a:rPr lang="en-AU" sz="1000" dirty="0">
                <a:latin typeface="Arial" panose="020B0604020202020204" pitchFamily="34" charset="0"/>
                <a:cs typeface="Arial" panose="020B0604020202020204" pitchFamily="34" charset="0"/>
              </a:rPr>
              <a:t> © NSW Education Standards Authority (NESA) for and on behalf of the Crown in right of the State of New South Wales, 2022.</a:t>
            </a:r>
          </a:p>
          <a:p>
            <a:pPr>
              <a:lnSpc>
                <a:spcPct val="110000"/>
              </a:lnSpc>
              <a:spcAft>
                <a:spcPts val="600"/>
              </a:spcAft>
            </a:pPr>
            <a:r>
              <a:rPr lang="en-AU" sz="1000" dirty="0">
                <a:latin typeface="Arial" panose="020B0604020202020204" pitchFamily="34" charset="0"/>
                <a:cs typeface="Arial" panose="020B0604020202020204" pitchFamily="34" charset="0"/>
              </a:rPr>
              <a:t>AERO (Australian Education Research Organisation) (2024a) </a:t>
            </a:r>
            <a:r>
              <a:rPr lang="en-AU" sz="1000" dirty="0">
                <a:latin typeface="Arial" panose="020B0604020202020204" pitchFamily="34" charset="0"/>
                <a:cs typeface="Arial" panose="020B0604020202020204" pitchFamily="34" charset="0"/>
                <a:hlinkClick r:id="rId7"/>
              </a:rPr>
              <a:t>Explain learning objectives</a:t>
            </a:r>
            <a:r>
              <a:rPr lang="en-AU" sz="1000" dirty="0">
                <a:latin typeface="Arial" panose="020B0604020202020204" pitchFamily="34" charset="0"/>
                <a:cs typeface="Arial" panose="020B0604020202020204" pitchFamily="34" charset="0"/>
              </a:rPr>
              <a:t>, AERO website, accessed 16 April 2024.</a:t>
            </a:r>
          </a:p>
          <a:p>
            <a:pPr>
              <a:lnSpc>
                <a:spcPct val="110000"/>
              </a:lnSpc>
              <a:spcAft>
                <a:spcPts val="600"/>
              </a:spcAft>
            </a:pPr>
            <a:r>
              <a:rPr lang="en-AU" sz="1000" dirty="0">
                <a:latin typeface="Arial" panose="020B0604020202020204" pitchFamily="34" charset="0"/>
                <a:cs typeface="Arial" panose="020B0604020202020204" pitchFamily="34" charset="0"/>
              </a:rPr>
              <a:t>——(2024b) </a:t>
            </a:r>
            <a:r>
              <a:rPr lang="en-AU" sz="1000" dirty="0">
                <a:latin typeface="Arial" panose="020B0604020202020204" pitchFamily="34" charset="0"/>
                <a:cs typeface="Arial" panose="020B0604020202020204" pitchFamily="34" charset="0"/>
                <a:hlinkClick r:id="rId8"/>
              </a:rPr>
              <a:t>Why explicit instruction works</a:t>
            </a:r>
            <a:r>
              <a:rPr lang="en-AU" sz="1000" dirty="0">
                <a:latin typeface="Arial" panose="020B0604020202020204" pitchFamily="34" charset="0"/>
                <a:cs typeface="Arial" panose="020B0604020202020204" pitchFamily="34" charset="0"/>
              </a:rPr>
              <a:t>, AERO website, accessed 16 April 2024.</a:t>
            </a:r>
          </a:p>
          <a:p>
            <a:pPr>
              <a:lnSpc>
                <a:spcPct val="110000"/>
              </a:lnSpc>
              <a:spcAft>
                <a:spcPts val="600"/>
              </a:spcAft>
            </a:pPr>
            <a:r>
              <a:rPr lang="en-AU" sz="1000" dirty="0">
                <a:latin typeface="Arial" panose="020B0604020202020204" pitchFamily="34" charset="0"/>
                <a:cs typeface="Arial" panose="020B0604020202020204" pitchFamily="34" charset="0"/>
              </a:rPr>
              <a:t>Bristol Council: Employment, Skills &amp; Learning (10 July 2019) </a:t>
            </a:r>
            <a:r>
              <a:rPr lang="en-AU" sz="1000" dirty="0">
                <a:latin typeface="Arial" panose="020B0604020202020204" pitchFamily="34" charset="0"/>
                <a:cs typeface="Arial" panose="020B0604020202020204" pitchFamily="34" charset="0"/>
                <a:hlinkClick r:id="rId9"/>
              </a:rPr>
              <a:t>‘Formal vs Informal writing’ [video]</a:t>
            </a:r>
            <a:r>
              <a:rPr lang="en-AU" sz="1000" dirty="0">
                <a:latin typeface="Arial" panose="020B0604020202020204" pitchFamily="34" charset="0"/>
                <a:cs typeface="Arial" panose="020B0604020202020204" pitchFamily="34" charset="0"/>
              </a:rPr>
              <a:t>, </a:t>
            </a:r>
            <a:r>
              <a:rPr lang="en-AU" sz="1000" i="1" dirty="0">
                <a:latin typeface="Arial" panose="020B0604020202020204" pitchFamily="34" charset="0"/>
                <a:cs typeface="Arial" panose="020B0604020202020204" pitchFamily="34" charset="0"/>
              </a:rPr>
              <a:t>Bristol Council: Employment, Skills &amp; Learning, </a:t>
            </a:r>
            <a:r>
              <a:rPr lang="en-AU" sz="1000" dirty="0">
                <a:latin typeface="Arial" panose="020B0604020202020204" pitchFamily="34" charset="0"/>
                <a:cs typeface="Arial" panose="020B0604020202020204" pitchFamily="34" charset="0"/>
              </a:rPr>
              <a:t>YouTube, accessed 27 August 2024.</a:t>
            </a:r>
          </a:p>
          <a:p>
            <a:pPr>
              <a:lnSpc>
                <a:spcPct val="110000"/>
              </a:lnSpc>
              <a:spcAft>
                <a:spcPts val="600"/>
              </a:spcAft>
            </a:pPr>
            <a:r>
              <a:rPr lang="en-AU" sz="1000" dirty="0">
                <a:latin typeface="Arial" panose="020B0604020202020204" pitchFamily="34" charset="0"/>
                <a:cs typeface="Arial" panose="020B0604020202020204" pitchFamily="34" charset="0"/>
              </a:rPr>
              <a:t>CESE (Centre for Education Statistics and Evaluation) (2017) </a:t>
            </a:r>
            <a:r>
              <a:rPr lang="en-AU" sz="1000" dirty="0">
                <a:latin typeface="Arial" panose="020B0604020202020204" pitchFamily="34" charset="0"/>
                <a:cs typeface="Arial" panose="020B0604020202020204" pitchFamily="34" charset="0"/>
                <a:hlinkClick r:id="rId10"/>
              </a:rPr>
              <a:t>Cognitive load theory: Research that teachers really need to understand</a:t>
            </a:r>
            <a:r>
              <a:rPr lang="en-AU" sz="1000" dirty="0">
                <a:latin typeface="Arial" panose="020B0604020202020204" pitchFamily="34" charset="0"/>
                <a:cs typeface="Arial" panose="020B0604020202020204" pitchFamily="34" charset="0"/>
              </a:rPr>
              <a:t>, NSW Department of Education, accessed 16 April 2024.</a:t>
            </a:r>
          </a:p>
          <a:p>
            <a:pPr>
              <a:lnSpc>
                <a:spcPct val="110000"/>
              </a:lnSpc>
              <a:spcAft>
                <a:spcPts val="600"/>
              </a:spcAft>
            </a:pPr>
            <a:r>
              <a:rPr lang="en-AU" sz="1000" dirty="0">
                <a:latin typeface="Arial" panose="020B0604020202020204" pitchFamily="34" charset="0"/>
                <a:cs typeface="Arial" panose="020B0604020202020204" pitchFamily="34" charset="0"/>
              </a:rPr>
              <a:t>Griffin P (2018) </a:t>
            </a:r>
            <a:r>
              <a:rPr lang="en-AU" sz="1000" i="1" dirty="0">
                <a:latin typeface="Arial" panose="020B0604020202020204" pitchFamily="34" charset="0"/>
                <a:cs typeface="Arial" panose="020B0604020202020204" pitchFamily="34" charset="0"/>
              </a:rPr>
              <a:t>Assessment for teaching</a:t>
            </a:r>
            <a:r>
              <a:rPr lang="en-AU" sz="1000" dirty="0">
                <a:latin typeface="Arial" panose="020B0604020202020204" pitchFamily="34" charset="0"/>
                <a:cs typeface="Arial" panose="020B0604020202020204" pitchFamily="34" charset="0"/>
              </a:rPr>
              <a:t>, Cambridge University Press.</a:t>
            </a:r>
          </a:p>
          <a:p>
            <a:pPr>
              <a:lnSpc>
                <a:spcPct val="110000"/>
              </a:lnSpc>
              <a:spcAft>
                <a:spcPts val="600"/>
              </a:spcAft>
            </a:pPr>
            <a:r>
              <a:rPr lang="en-AU" sz="1000" dirty="0">
                <a:latin typeface="Arial" panose="020B0604020202020204" pitchFamily="34" charset="0"/>
                <a:cs typeface="Arial" panose="020B0604020202020204" pitchFamily="34" charset="0"/>
              </a:rPr>
              <a:t>NSW Education Standards Authority (NESA) (2024) </a:t>
            </a:r>
            <a:r>
              <a:rPr lang="en-AU" sz="1000" dirty="0">
                <a:latin typeface="Arial" panose="020B0604020202020204" pitchFamily="34" charset="0"/>
                <a:cs typeface="Arial" panose="020B0604020202020204" pitchFamily="34" charset="0"/>
                <a:hlinkClick r:id="rId11"/>
              </a:rPr>
              <a:t>‘Glossary’</a:t>
            </a:r>
            <a:r>
              <a:rPr lang="en-AU" sz="1000" dirty="0">
                <a:latin typeface="Arial" panose="020B0604020202020204" pitchFamily="34" charset="0"/>
                <a:cs typeface="Arial" panose="020B0604020202020204" pitchFamily="34" charset="0"/>
              </a:rPr>
              <a:t>, </a:t>
            </a:r>
            <a:r>
              <a:rPr lang="en-AU" sz="1000" i="1" dirty="0">
                <a:latin typeface="Arial" panose="020B0604020202020204" pitchFamily="34" charset="0"/>
                <a:cs typeface="Arial" panose="020B0604020202020204" pitchFamily="34" charset="0"/>
              </a:rPr>
              <a:t>NSW Curriculum</a:t>
            </a:r>
            <a:r>
              <a:rPr lang="en-AU" sz="1000" dirty="0">
                <a:latin typeface="Arial" panose="020B0604020202020204" pitchFamily="34" charset="0"/>
                <a:cs typeface="Arial" panose="020B0604020202020204" pitchFamily="34" charset="0"/>
              </a:rPr>
              <a:t>, NSW Education Standards Authority website, accessed 26 August 2024.</a:t>
            </a:r>
          </a:p>
          <a:p>
            <a:pPr>
              <a:lnSpc>
                <a:spcPct val="110000"/>
              </a:lnSpc>
              <a:spcAft>
                <a:spcPts val="600"/>
              </a:spcAft>
            </a:pPr>
            <a:r>
              <a:rPr lang="en-US" sz="1000" dirty="0">
                <a:latin typeface="Arial" panose="020B0604020202020204" pitchFamily="34" charset="0"/>
                <a:cs typeface="Arial" panose="020B0604020202020204" pitchFamily="34" charset="0"/>
              </a:rPr>
              <a:t>State of New South Wales (Department of Education) (n.d.) </a:t>
            </a:r>
            <a:r>
              <a:rPr lang="en-US" sz="1000" i="1" dirty="0">
                <a:latin typeface="Arial" panose="020B0604020202020204" pitchFamily="34" charset="0"/>
                <a:cs typeface="Arial" panose="020B0604020202020204" pitchFamily="34" charset="0"/>
                <a:hlinkClick r:id="rId12"/>
              </a:rPr>
              <a:t>Digital Learning Selector</a:t>
            </a:r>
            <a:r>
              <a:rPr lang="en-US" sz="1000" dirty="0">
                <a:latin typeface="Arial" panose="020B0604020202020204" pitchFamily="34" charset="0"/>
                <a:cs typeface="Arial" panose="020B0604020202020204" pitchFamily="34" charset="0"/>
              </a:rPr>
              <a:t>, NSW Department of Education website, accessed 27 August 2024. </a:t>
            </a:r>
            <a:endParaRPr lang="en-AU" sz="1000" dirty="0">
              <a:latin typeface="Arial" panose="020B0604020202020204" pitchFamily="34" charset="0"/>
              <a:cs typeface="Arial" panose="020B0604020202020204" pitchFamily="34" charset="0"/>
            </a:endParaRPr>
          </a:p>
          <a:p>
            <a:pPr>
              <a:lnSpc>
                <a:spcPct val="110000"/>
              </a:lnSpc>
              <a:spcAft>
                <a:spcPts val="600"/>
              </a:spcAft>
            </a:pPr>
            <a:r>
              <a:rPr lang="en-AU" sz="1000" dirty="0">
                <a:latin typeface="Arial" panose="020B0604020202020204" pitchFamily="34" charset="0"/>
                <a:cs typeface="Arial" panose="020B0604020202020204" pitchFamily="34" charset="0"/>
              </a:rPr>
              <a:t>——(2024) </a:t>
            </a:r>
            <a:r>
              <a:rPr lang="en-AU" sz="1000" dirty="0">
                <a:latin typeface="Arial" panose="020B0604020202020204" pitchFamily="34" charset="0"/>
                <a:cs typeface="Arial" panose="020B0604020202020204" pitchFamily="34" charset="0"/>
                <a:hlinkClick r:id="rId13"/>
              </a:rPr>
              <a:t>‘Explicit teaching strategies’</a:t>
            </a:r>
            <a:r>
              <a:rPr lang="en-AU" sz="1000" dirty="0">
                <a:latin typeface="Arial" panose="020B0604020202020204" pitchFamily="34" charset="0"/>
                <a:cs typeface="Arial" panose="020B0604020202020204" pitchFamily="34" charset="0"/>
              </a:rPr>
              <a:t>, </a:t>
            </a:r>
            <a:r>
              <a:rPr lang="en-AU" sz="1000" i="1" dirty="0">
                <a:latin typeface="Arial" panose="020B0604020202020204" pitchFamily="34" charset="0"/>
                <a:cs typeface="Arial" panose="020B0604020202020204" pitchFamily="34" charset="0"/>
              </a:rPr>
              <a:t>Explicit teaching</a:t>
            </a:r>
            <a:r>
              <a:rPr lang="en-AU" sz="1000" dirty="0">
                <a:latin typeface="Arial" panose="020B0604020202020204" pitchFamily="34" charset="0"/>
                <a:cs typeface="Arial" panose="020B0604020202020204" pitchFamily="34" charset="0"/>
              </a:rPr>
              <a:t>, NSW Department of Education website, accessed 27 May 2024.</a:t>
            </a:r>
          </a:p>
          <a:p>
            <a:pPr>
              <a:lnSpc>
                <a:spcPct val="110000"/>
              </a:lnSpc>
              <a:spcAft>
                <a:spcPts val="600"/>
              </a:spcAft>
            </a:pPr>
            <a:r>
              <a:rPr lang="en-AU" sz="1000" dirty="0">
                <a:latin typeface="Arial" panose="020B0604020202020204" pitchFamily="34" charset="0"/>
                <a:cs typeface="Arial" panose="020B0604020202020204" pitchFamily="34" charset="0"/>
              </a:rPr>
              <a:t>——(2024) </a:t>
            </a:r>
            <a:r>
              <a:rPr lang="en-AU" sz="1000" dirty="0">
                <a:latin typeface="Arial" panose="020B0604020202020204" pitchFamily="34" charset="0"/>
                <a:cs typeface="Arial" panose="020B0604020202020204" pitchFamily="34" charset="0"/>
                <a:hlinkClick r:id="rId14"/>
              </a:rPr>
              <a:t>‘Representation of life experiences – Year 9, Term 1</a:t>
            </a:r>
            <a:r>
              <a:rPr lang="en-AU" sz="1000" dirty="0">
                <a:latin typeface="Arial" panose="020B0604020202020204" pitchFamily="34" charset="0"/>
                <a:cs typeface="Arial" panose="020B0604020202020204" pitchFamily="34" charset="0"/>
              </a:rPr>
              <a:t>’, </a:t>
            </a:r>
            <a:r>
              <a:rPr lang="en-AU" sz="1000" i="1" dirty="0">
                <a:latin typeface="Arial" panose="020B0604020202020204" pitchFamily="34" charset="0"/>
                <a:cs typeface="Arial" panose="020B0604020202020204" pitchFamily="34" charset="0"/>
              </a:rPr>
              <a:t>English K–12</a:t>
            </a:r>
            <a:r>
              <a:rPr lang="en-AU" sz="1000" dirty="0">
                <a:latin typeface="Arial" panose="020B0604020202020204" pitchFamily="34" charset="0"/>
                <a:cs typeface="Arial" panose="020B0604020202020204" pitchFamily="34" charset="0"/>
              </a:rPr>
              <a:t>, NSW Department of Education website, accessed 7 May 2024.</a:t>
            </a:r>
          </a:p>
          <a:p>
            <a:pPr>
              <a:lnSpc>
                <a:spcPct val="110000"/>
              </a:lnSpc>
              <a:spcAft>
                <a:spcPts val="600"/>
              </a:spcAft>
            </a:pPr>
            <a:r>
              <a:rPr lang="en-AU" sz="1000" dirty="0">
                <a:latin typeface="Arial" panose="020B0604020202020204" pitchFamily="34" charset="0"/>
                <a:cs typeface="Arial" panose="020B0604020202020204" pitchFamily="34" charset="0"/>
              </a:rPr>
              <a:t>——(2024) ‘</a:t>
            </a:r>
            <a:r>
              <a:rPr lang="en-AU" sz="1000" dirty="0">
                <a:latin typeface="Arial" panose="020B0604020202020204" pitchFamily="34" charset="0"/>
                <a:cs typeface="Arial" panose="020B0604020202020204" pitchFamily="34" charset="0"/>
                <a:hlinkClick r:id="rId15"/>
              </a:rPr>
              <a:t>Shakespeare retold – Year 10, Term 3’, </a:t>
            </a:r>
            <a:r>
              <a:rPr lang="en-AU" sz="1000" i="1" dirty="0">
                <a:latin typeface="Arial" panose="020B0604020202020204" pitchFamily="34" charset="0"/>
                <a:cs typeface="Arial" panose="020B0604020202020204" pitchFamily="34" charset="0"/>
              </a:rPr>
              <a:t>English K–12</a:t>
            </a:r>
            <a:r>
              <a:rPr lang="en-AU" sz="1000" dirty="0">
                <a:latin typeface="Arial" panose="020B0604020202020204" pitchFamily="34" charset="0"/>
                <a:cs typeface="Arial" panose="020B0604020202020204" pitchFamily="34" charset="0"/>
              </a:rPr>
              <a:t>, NSW Department of Education website, accessed 16 October 2024.</a:t>
            </a:r>
          </a:p>
          <a:p>
            <a:pPr>
              <a:lnSpc>
                <a:spcPct val="110000"/>
              </a:lnSpc>
              <a:spcAft>
                <a:spcPts val="600"/>
              </a:spcAft>
            </a:pPr>
            <a:r>
              <a:rPr lang="en-AU" sz="1000" dirty="0">
                <a:latin typeface="Arial" panose="020B0604020202020204" pitchFamily="34" charset="0"/>
                <a:cs typeface="Arial" panose="020B0604020202020204" pitchFamily="34" charset="0"/>
              </a:rPr>
              <a:t>——</a:t>
            </a:r>
            <a:r>
              <a:rPr lang="en-US" sz="1000" dirty="0">
                <a:latin typeface="Arial" panose="020B0604020202020204" pitchFamily="34" charset="0"/>
                <a:cs typeface="Arial" panose="020B0604020202020204" pitchFamily="34" charset="0"/>
              </a:rPr>
              <a:t>(2024) </a:t>
            </a:r>
            <a:r>
              <a:rPr lang="en-US" sz="1000" dirty="0">
                <a:latin typeface="Arial" panose="020B0604020202020204" pitchFamily="34" charset="0"/>
                <a:cs typeface="Arial" panose="020B0604020202020204" pitchFamily="34" charset="0"/>
                <a:hlinkClick r:id="rId16"/>
              </a:rPr>
              <a:t>‘Novel voices – Year 10, Term 1</a:t>
            </a:r>
            <a:r>
              <a:rPr lang="en-US" sz="1000" dirty="0">
                <a:latin typeface="Arial" panose="020B0604020202020204" pitchFamily="34" charset="0"/>
                <a:cs typeface="Arial" panose="020B0604020202020204" pitchFamily="34" charset="0"/>
              </a:rPr>
              <a:t>’, </a:t>
            </a:r>
            <a:r>
              <a:rPr lang="en-US" sz="1000" i="1" dirty="0">
                <a:latin typeface="Arial" panose="020B0604020202020204" pitchFamily="34" charset="0"/>
                <a:cs typeface="Arial" panose="020B0604020202020204" pitchFamily="34" charset="0"/>
              </a:rPr>
              <a:t>English K–12</a:t>
            </a:r>
            <a:r>
              <a:rPr lang="en-US" sz="1000" dirty="0">
                <a:latin typeface="Arial" panose="020B0604020202020204" pitchFamily="34" charset="0"/>
                <a:cs typeface="Arial" panose="020B0604020202020204" pitchFamily="34" charset="0"/>
              </a:rPr>
              <a:t>, NSW Department of Education website, accessed </a:t>
            </a:r>
            <a:r>
              <a:rPr lang="en-AU" sz="1000" dirty="0">
                <a:latin typeface="Arial" panose="020B0604020202020204" pitchFamily="34" charset="0"/>
                <a:cs typeface="Arial" panose="020B0604020202020204" pitchFamily="34" charset="0"/>
              </a:rPr>
              <a:t>27 August 2024.</a:t>
            </a:r>
          </a:p>
          <a:p>
            <a:pPr>
              <a:lnSpc>
                <a:spcPct val="110000"/>
              </a:lnSpc>
              <a:spcAft>
                <a:spcPts val="600"/>
              </a:spcAft>
            </a:pPr>
            <a:r>
              <a:rPr lang="en-AU" sz="1000" dirty="0">
                <a:latin typeface="Arial" panose="020B0604020202020204" pitchFamily="34" charset="0"/>
                <a:cs typeface="Arial" panose="020B0604020202020204" pitchFamily="34" charset="0"/>
              </a:rPr>
              <a:t>NSW Education </a:t>
            </a:r>
            <a:r>
              <a:rPr lang="en-AU" sz="1000" dirty="0"/>
              <a:t>Standards Authority (NESA) (2024) </a:t>
            </a:r>
            <a:r>
              <a:rPr lang="en-AU" sz="1000" dirty="0">
                <a:hlinkClick r:id="rId17"/>
              </a:rPr>
              <a:t>Module C: The Craft of Writing </a:t>
            </a:r>
            <a:r>
              <a:rPr lang="en-US" sz="1000" dirty="0">
                <a:latin typeface="Arial" panose="020B0604020202020204" pitchFamily="34" charset="0"/>
                <a:cs typeface="Arial" panose="020B0604020202020204" pitchFamily="34" charset="0"/>
                <a:hlinkClick r:id="rId16"/>
              </a:rPr>
              <a:t>– </a:t>
            </a:r>
            <a:r>
              <a:rPr lang="en-AU" sz="1000" dirty="0">
                <a:hlinkClick r:id="rId17"/>
              </a:rPr>
              <a:t>FAQ</a:t>
            </a:r>
            <a:r>
              <a:rPr lang="en-AU" sz="1000" dirty="0"/>
              <a:t>, NESA website, accessed 16 October 2024.</a:t>
            </a:r>
            <a:endParaRPr lang="en-AU" sz="1000" dirty="0">
              <a:latin typeface="Arial" panose="020B0604020202020204" pitchFamily="34" charset="0"/>
              <a:cs typeface="Arial" panose="020B0604020202020204" pitchFamily="34" charset="0"/>
            </a:endParaRPr>
          </a:p>
          <a:p>
            <a:pPr>
              <a:lnSpc>
                <a:spcPct val="110000"/>
              </a:lnSpc>
              <a:spcAft>
                <a:spcPts val="600"/>
              </a:spcAft>
            </a:pPr>
            <a:r>
              <a:rPr lang="en-AU" sz="1000" dirty="0">
                <a:latin typeface="Arial" panose="020B0604020202020204" pitchFamily="34" charset="0"/>
                <a:cs typeface="Arial" panose="020B0604020202020204" pitchFamily="34" charset="0"/>
              </a:rPr>
              <a:t>Wiliam D (2014)  </a:t>
            </a:r>
            <a:r>
              <a:rPr lang="en-AU" sz="1000" dirty="0">
                <a:latin typeface="Arial" panose="020B0604020202020204" pitchFamily="34" charset="0"/>
                <a:cs typeface="Arial" panose="020B0604020202020204" pitchFamily="34" charset="0"/>
                <a:hlinkClick r:id="rId18"/>
              </a:rPr>
              <a:t>The right questions, the right way</a:t>
            </a:r>
            <a:r>
              <a:rPr lang="en-AU" sz="1000" dirty="0">
                <a:latin typeface="Arial" panose="020B0604020202020204" pitchFamily="34" charset="0"/>
                <a:cs typeface="Arial" panose="020B0604020202020204" pitchFamily="34" charset="0"/>
              </a:rPr>
              <a:t>, </a:t>
            </a:r>
            <a:r>
              <a:rPr lang="en-AU" sz="1000" i="1" dirty="0">
                <a:latin typeface="Arial" panose="020B0604020202020204" pitchFamily="34" charset="0"/>
                <a:cs typeface="Arial" panose="020B0604020202020204" pitchFamily="34" charset="0"/>
              </a:rPr>
              <a:t>Educational Leadership</a:t>
            </a:r>
            <a:r>
              <a:rPr lang="en-AU" sz="1000" dirty="0">
                <a:latin typeface="Arial" panose="020B0604020202020204" pitchFamily="34" charset="0"/>
                <a:cs typeface="Arial" panose="020B0604020202020204" pitchFamily="34" charset="0"/>
              </a:rPr>
              <a:t>, 71(6):16–19. </a:t>
            </a:r>
          </a:p>
        </p:txBody>
      </p:sp>
      <p:sp>
        <p:nvSpPr>
          <p:cNvPr id="2" name="Slide Number Placeholder 1">
            <a:extLst>
              <a:ext uri="{FF2B5EF4-FFF2-40B4-BE49-F238E27FC236}">
                <a16:creationId xmlns:a16="http://schemas.microsoft.com/office/drawing/2014/main" id="{48223418-AC99-D403-B6BA-7F5E5111A87A}"/>
              </a:ext>
              <a:ext uri="{C183D7F6-B498-43B3-948B-1728B52AA6E4}">
                <adec:decorative xmlns:adec="http://schemas.microsoft.com/office/drawing/2017/decorative" val="1"/>
              </a:ext>
            </a:extLst>
          </p:cNvPr>
          <p:cNvSpPr>
            <a:spLocks noGrp="1"/>
          </p:cNvSpPr>
          <p:nvPr>
            <p:ph type="sldNum" sz="quarter" idx="10"/>
          </p:nvPr>
        </p:nvSpPr>
        <p:spPr/>
        <p:txBody>
          <a:bodyPr/>
          <a:lstStyle/>
          <a:p>
            <a:fld id="{10A01DC5-1685-4615-8240-15192985C6A2}" type="slidenum">
              <a:rPr lang="en-AU" smtClean="0">
                <a:latin typeface="Arial" panose="020B0604020202020204" pitchFamily="34" charset="0"/>
                <a:cs typeface="Arial" panose="020B0604020202020204" pitchFamily="34" charset="0"/>
              </a:rPr>
              <a:pPr/>
              <a:t>24</a:t>
            </a:fld>
            <a:endParaRPr lang="en-AU">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81014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2146F84-0A22-2DEF-978C-013AB2B0CDA6}"/>
              </a:ext>
            </a:extLst>
          </p:cNvPr>
          <p:cNvSpPr>
            <a:spLocks noGrp="1"/>
          </p:cNvSpPr>
          <p:nvPr>
            <p:ph type="title"/>
          </p:nvPr>
        </p:nvSpPr>
        <p:spPr>
          <a:xfrm>
            <a:off x="360000" y="360000"/>
            <a:ext cx="10080000" cy="537467"/>
          </a:xfrm>
        </p:spPr>
        <p:txBody>
          <a:bodyPr/>
          <a:lstStyle/>
          <a:p>
            <a:r>
              <a:rPr lang="en-AU"/>
              <a:t>Copyright</a:t>
            </a:r>
          </a:p>
        </p:txBody>
      </p:sp>
      <p:sp>
        <p:nvSpPr>
          <p:cNvPr id="7" name="Text Placeholder 6">
            <a:extLst>
              <a:ext uri="{FF2B5EF4-FFF2-40B4-BE49-F238E27FC236}">
                <a16:creationId xmlns:a16="http://schemas.microsoft.com/office/drawing/2014/main" id="{E762E711-B51D-9854-C2DD-A164FE59F882}"/>
              </a:ext>
            </a:extLst>
          </p:cNvPr>
          <p:cNvSpPr>
            <a:spLocks noGrp="1"/>
          </p:cNvSpPr>
          <p:nvPr>
            <p:ph type="body" sz="quarter" idx="18"/>
          </p:nvPr>
        </p:nvSpPr>
        <p:spPr/>
        <p:txBody>
          <a:bodyPr/>
          <a:lstStyle/>
          <a:p>
            <a:r>
              <a:rPr lang="en-AU">
                <a:hlinkClick r:id="rId2">
                  <a:extLst>
                    <a:ext uri="{A12FA001-AC4F-418D-AE19-62706E023703}">
                      <ahyp:hlinkClr xmlns:ahyp="http://schemas.microsoft.com/office/drawing/2018/hyperlinkcolor" val="tx"/>
                    </a:ext>
                  </a:extLst>
                </a:hlinkClick>
              </a:rPr>
              <a:t>© State of New South Wales (Department of Education), 2024</a:t>
            </a:r>
            <a:endParaRPr lang="en-AU"/>
          </a:p>
        </p:txBody>
      </p:sp>
      <p:sp>
        <p:nvSpPr>
          <p:cNvPr id="8" name="TextBox 7">
            <a:extLst>
              <a:ext uri="{FF2B5EF4-FFF2-40B4-BE49-F238E27FC236}">
                <a16:creationId xmlns:a16="http://schemas.microsoft.com/office/drawing/2014/main" id="{F70BB973-8437-BE43-4C71-6089E7F934FA}"/>
              </a:ext>
            </a:extLst>
          </p:cNvPr>
          <p:cNvSpPr txBox="1"/>
          <p:nvPr/>
        </p:nvSpPr>
        <p:spPr>
          <a:xfrm>
            <a:off x="360000" y="1453575"/>
            <a:ext cx="11484338" cy="5067724"/>
          </a:xfrm>
          <a:prstGeom prst="rect">
            <a:avLst/>
          </a:prstGeom>
          <a:noFill/>
        </p:spPr>
        <p:txBody>
          <a:bodyPr wrap="square" lIns="0" tIns="0" rIns="0" bIns="0" rtlCol="0">
            <a:noAutofit/>
          </a:bodyPr>
          <a:lstStyle/>
          <a:p>
            <a:pPr algn="l">
              <a:lnSpc>
                <a:spcPct val="150000"/>
              </a:lnSpc>
              <a:spcAft>
                <a:spcPts val="600"/>
              </a:spcAft>
            </a:pPr>
            <a:r>
              <a:rPr lang="en-AU" sz="1200">
                <a:solidFill>
                  <a:schemeClr val="bg1"/>
                </a:solidFill>
              </a:rPr>
              <a:t>The copyright material published in this resource is subject to the </a:t>
            </a:r>
            <a:r>
              <a:rPr lang="en-AU" sz="1200" i="1">
                <a:solidFill>
                  <a:schemeClr val="bg1"/>
                </a:solidFill>
              </a:rPr>
              <a:t>Copyright Act 1968</a:t>
            </a:r>
            <a:r>
              <a:rPr lang="en-AU" sz="1200">
                <a:solidFill>
                  <a:schemeClr val="bg1"/>
                </a:solidFill>
              </a:rPr>
              <a:t> (</a:t>
            </a:r>
            <a:r>
              <a:rPr lang="en-AU" sz="1200" err="1">
                <a:solidFill>
                  <a:schemeClr val="bg1"/>
                </a:solidFill>
              </a:rPr>
              <a:t>Cth</a:t>
            </a:r>
            <a:r>
              <a:rPr lang="en-AU" sz="1200">
                <a:solidFill>
                  <a:schemeClr val="bg1"/>
                </a:solidFill>
              </a:rPr>
              <a:t>) and is owned by the NSW Department of Education or, where indicated, by a party other than the NSW Department of Education (third-party material).</a:t>
            </a:r>
          </a:p>
          <a:p>
            <a:pPr algn="l">
              <a:lnSpc>
                <a:spcPct val="150000"/>
              </a:lnSpc>
              <a:spcAft>
                <a:spcPts val="600"/>
              </a:spcAft>
            </a:pPr>
            <a:r>
              <a:rPr lang="en-AU" sz="1200">
                <a:solidFill>
                  <a:schemeClr val="bg1"/>
                </a:solidFill>
              </a:rPr>
              <a:t>Copyright material available in this resource and owned by the NSW Department of Education is licensed under a </a:t>
            </a:r>
            <a:r>
              <a:rPr lang="en-AU" sz="1200">
                <a:solidFill>
                  <a:schemeClr val="accent4"/>
                </a:solidFill>
                <a:hlinkClick r:id="rId3">
                  <a:extLst>
                    <a:ext uri="{A12FA001-AC4F-418D-AE19-62706E023703}">
                      <ahyp:hlinkClr xmlns:ahyp="http://schemas.microsoft.com/office/drawing/2018/hyperlinkcolor" val="tx"/>
                    </a:ext>
                  </a:extLst>
                </a:hlinkClick>
              </a:rPr>
              <a:t>Creative Commons Attribution 4.0 International (CC BY 4.0) license</a:t>
            </a:r>
            <a:r>
              <a:rPr lang="en-AU" sz="1200">
                <a:solidFill>
                  <a:schemeClr val="bg1"/>
                </a:solidFill>
              </a:rPr>
              <a:t>.</a:t>
            </a:r>
          </a:p>
          <a:p>
            <a:pPr algn="l">
              <a:lnSpc>
                <a:spcPct val="150000"/>
              </a:lnSpc>
              <a:spcAft>
                <a:spcPts val="600"/>
              </a:spcAft>
            </a:pPr>
            <a:r>
              <a:rPr lang="en-AU" sz="1200">
                <a:solidFill>
                  <a:schemeClr val="bg1"/>
                </a:solidFill>
              </a:rPr>
              <a:t>This license allows you to share and adapt the material for any purpose, even commercially.</a:t>
            </a:r>
          </a:p>
          <a:p>
            <a:pPr algn="l">
              <a:lnSpc>
                <a:spcPct val="150000"/>
              </a:lnSpc>
              <a:spcAft>
                <a:spcPts val="600"/>
              </a:spcAft>
            </a:pPr>
            <a:r>
              <a:rPr lang="en-AU" sz="1200">
                <a:solidFill>
                  <a:schemeClr val="bg1"/>
                </a:solidFill>
              </a:rPr>
              <a:t>Attribution should be given to © State of New South Wales (Department of Education), 2024.</a:t>
            </a:r>
          </a:p>
          <a:p>
            <a:pPr algn="l">
              <a:lnSpc>
                <a:spcPct val="150000"/>
              </a:lnSpc>
            </a:pPr>
            <a:r>
              <a:rPr lang="en-AU" sz="1200">
                <a:solidFill>
                  <a:schemeClr val="bg1"/>
                </a:solidFill>
              </a:rPr>
              <a:t>Material in this resource not available under a Creative Commons license:</a:t>
            </a:r>
          </a:p>
          <a:p>
            <a:pPr marL="171450" indent="-171450" algn="l">
              <a:lnSpc>
                <a:spcPct val="150000"/>
              </a:lnSpc>
              <a:buFont typeface="Arial" panose="020B0604020202020204" pitchFamily="34" charset="0"/>
              <a:buChar char="•"/>
            </a:pPr>
            <a:r>
              <a:rPr lang="en-AU" sz="1200">
                <a:solidFill>
                  <a:schemeClr val="bg1"/>
                </a:solidFill>
              </a:rPr>
              <a:t>the NSW Department of Education logo, other logos and trademark-protected material</a:t>
            </a:r>
          </a:p>
          <a:p>
            <a:pPr marL="171450" indent="-171450" algn="l">
              <a:lnSpc>
                <a:spcPct val="150000"/>
              </a:lnSpc>
              <a:buFont typeface="Arial" panose="020B0604020202020204" pitchFamily="34" charset="0"/>
              <a:buChar char="•"/>
            </a:pPr>
            <a:r>
              <a:rPr lang="en-AU" sz="1200">
                <a:solidFill>
                  <a:schemeClr val="bg1"/>
                </a:solidFill>
              </a:rPr>
              <a:t>Material owned by a third party that has been reproduced with permission. You will need to obtain permission from the third party to reuse its material. </a:t>
            </a:r>
          </a:p>
          <a:p>
            <a:pPr algn="l">
              <a:lnSpc>
                <a:spcPct val="150000"/>
              </a:lnSpc>
              <a:spcBef>
                <a:spcPts val="1200"/>
              </a:spcBef>
              <a:spcAft>
                <a:spcPts val="600"/>
              </a:spcAft>
            </a:pPr>
            <a:r>
              <a:rPr lang="en-AU" sz="1200" b="1">
                <a:solidFill>
                  <a:schemeClr val="bg1"/>
                </a:solidFill>
                <a:latin typeface="+mj-lt"/>
              </a:rPr>
              <a:t>Links to third-party material and websites</a:t>
            </a:r>
          </a:p>
          <a:p>
            <a:pPr marL="171450" indent="-171450" algn="l">
              <a:lnSpc>
                <a:spcPct val="150000"/>
              </a:lnSpc>
              <a:spcAft>
                <a:spcPts val="600"/>
              </a:spcAft>
              <a:buFont typeface="Arial" panose="020B0604020202020204" pitchFamily="34" charset="0"/>
              <a:buChar char="•"/>
            </a:pPr>
            <a:r>
              <a:rPr lang="en-AU" sz="1200">
                <a:solidFill>
                  <a:schemeClr val="bg1"/>
                </a:solidFill>
              </a:rPr>
              <a:t>Please note that the provided (reading/viewing material/list/links/texts) are a suggestion only and implies no endorsement, by the New South Wales Department of Education, of any author, publisher, or book title. School principals and teachers are best placed to assess the suitability of resources that would complement the curriculum and reflect the needs and interests of their students.</a:t>
            </a:r>
          </a:p>
          <a:p>
            <a:pPr marL="171450" indent="-171450" algn="l">
              <a:lnSpc>
                <a:spcPct val="150000"/>
              </a:lnSpc>
              <a:spcAft>
                <a:spcPts val="600"/>
              </a:spcAft>
              <a:buFont typeface="Arial" panose="020B0604020202020204" pitchFamily="34" charset="0"/>
              <a:buChar char="•"/>
            </a:pPr>
            <a:r>
              <a:rPr lang="en-AU" sz="1200">
                <a:solidFill>
                  <a:schemeClr val="bg1"/>
                </a:solidFill>
              </a:rPr>
              <a:t>If you use the links provided in this document to access a third-party’s website, you acknowledge that the terms of use, including licence terms set out on the third-party’s website apply to the use which may be made of the materials on that third-party website or where permitted by the </a:t>
            </a:r>
            <a:r>
              <a:rPr lang="en-AU" sz="1200" i="1">
                <a:solidFill>
                  <a:schemeClr val="bg1"/>
                </a:solidFill>
              </a:rPr>
              <a:t>Copyright Act 1968 (</a:t>
            </a:r>
            <a:r>
              <a:rPr lang="en-AU" sz="1200" i="1" err="1">
                <a:solidFill>
                  <a:schemeClr val="bg1"/>
                </a:solidFill>
              </a:rPr>
              <a:t>Cth</a:t>
            </a:r>
            <a:r>
              <a:rPr lang="en-AU" sz="1200" i="1">
                <a:solidFill>
                  <a:schemeClr val="bg1"/>
                </a:solidFill>
              </a:rPr>
              <a:t>). </a:t>
            </a:r>
            <a:r>
              <a:rPr lang="en-AU" sz="1200">
                <a:solidFill>
                  <a:schemeClr val="bg1"/>
                </a:solidFill>
              </a:rPr>
              <a:t>The department accepts no responsibility for content on third-party websites. </a:t>
            </a:r>
          </a:p>
        </p:txBody>
      </p:sp>
      <p:sp>
        <p:nvSpPr>
          <p:cNvPr id="2" name="Slide Number Placeholder 1">
            <a:extLst>
              <a:ext uri="{FF2B5EF4-FFF2-40B4-BE49-F238E27FC236}">
                <a16:creationId xmlns:a16="http://schemas.microsoft.com/office/drawing/2014/main" id="{0303DFE7-8ED6-8289-3C7A-37260EDA32BA}"/>
              </a:ext>
              <a:ext uri="{C183D7F6-B498-43B3-948B-1728B52AA6E4}">
                <adec:decorative xmlns:adec="http://schemas.microsoft.com/office/drawing/2017/decorative" val="1"/>
              </a:ext>
            </a:extLst>
          </p:cNvPr>
          <p:cNvSpPr>
            <a:spLocks noGrp="1"/>
          </p:cNvSpPr>
          <p:nvPr>
            <p:ph type="sldNum" sz="quarter" idx="12"/>
          </p:nvPr>
        </p:nvSpPr>
        <p:spPr>
          <a:xfrm>
            <a:off x="11124000" y="6516000"/>
            <a:ext cx="720000" cy="180000"/>
          </a:xfrm>
        </p:spPr>
        <p:txBody>
          <a:bodyPr/>
          <a:lstStyle/>
          <a:p>
            <a:fld id="{10A01DC5-1685-4615-8240-15192985C6A2}" type="slidenum">
              <a:rPr lang="en-AU" smtClean="0"/>
              <a:pPr/>
              <a:t>25</a:t>
            </a:fld>
            <a:endParaRPr lang="en-AU"/>
          </a:p>
        </p:txBody>
      </p:sp>
    </p:spTree>
    <p:extLst>
      <p:ext uri="{BB962C8B-B14F-4D97-AF65-F5344CB8AC3E}">
        <p14:creationId xmlns:p14="http://schemas.microsoft.com/office/powerpoint/2010/main" val="23108716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339E8-A5B3-E35D-EEA5-AA4E23E37FCE}"/>
              </a:ext>
            </a:extLst>
          </p:cNvPr>
          <p:cNvSpPr>
            <a:spLocks noGrp="1"/>
          </p:cNvSpPr>
          <p:nvPr>
            <p:ph type="ctrTitle"/>
          </p:nvPr>
        </p:nvSpPr>
        <p:spPr>
          <a:xfrm>
            <a:off x="540000" y="4067881"/>
            <a:ext cx="9232650" cy="2081459"/>
          </a:xfrm>
        </p:spPr>
        <p:txBody>
          <a:bodyPr/>
          <a:lstStyle/>
          <a:p>
            <a:r>
              <a:rPr lang="en-US" dirty="0"/>
              <a:t>Sharing learning intentions and success criteria</a:t>
            </a:r>
            <a:endParaRPr lang="en-AU" dirty="0"/>
          </a:p>
        </p:txBody>
      </p:sp>
    </p:spTree>
    <p:extLst>
      <p:ext uri="{BB962C8B-B14F-4D97-AF65-F5344CB8AC3E}">
        <p14:creationId xmlns:p14="http://schemas.microsoft.com/office/powerpoint/2010/main" val="440794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7E6A87E-8352-0E8F-5677-2D3F86A4C16A}"/>
              </a:ext>
            </a:extLst>
          </p:cNvPr>
          <p:cNvSpPr>
            <a:spLocks noGrp="1"/>
          </p:cNvSpPr>
          <p:nvPr>
            <p:ph type="title"/>
          </p:nvPr>
        </p:nvSpPr>
        <p:spPr/>
        <p:txBody>
          <a:bodyPr/>
          <a:lstStyle/>
          <a:p>
            <a:r>
              <a:rPr lang="en-AU"/>
              <a:t>Learning intentions and success criteria</a:t>
            </a:r>
          </a:p>
        </p:txBody>
      </p:sp>
      <p:sp>
        <p:nvSpPr>
          <p:cNvPr id="4" name="Picture Placeholder 3">
            <a:extLst>
              <a:ext uri="{FF2B5EF4-FFF2-40B4-BE49-F238E27FC236}">
                <a16:creationId xmlns:a16="http://schemas.microsoft.com/office/drawing/2014/main" id="{B603AB1A-0EC0-57CD-6B4D-E19F460ED55F}"/>
              </a:ext>
            </a:extLst>
          </p:cNvPr>
          <p:cNvSpPr>
            <a:spLocks noGrp="1"/>
          </p:cNvSpPr>
          <p:nvPr>
            <p:ph type="pic" sz="quarter" idx="13"/>
          </p:nvPr>
        </p:nvSpPr>
        <p:spPr/>
        <p:txBody>
          <a:bodyPr/>
          <a:lstStyle/>
          <a:p>
            <a:pPr>
              <a:lnSpc>
                <a:spcPct val="150000"/>
              </a:lnSpc>
              <a:spcAft>
                <a:spcPts val="600"/>
              </a:spcAft>
            </a:pPr>
            <a:r>
              <a:rPr lang="en-AU" sz="1800" b="1" dirty="0">
                <a:solidFill>
                  <a:schemeClr val="accent1"/>
                </a:solidFill>
                <a:latin typeface="Arial" panose="020B0604020202020204" pitchFamily="34" charset="0"/>
                <a:cs typeface="Arial" panose="020B0604020202020204" pitchFamily="34" charset="0"/>
              </a:rPr>
              <a:t>We are learning to:</a:t>
            </a:r>
            <a:endParaRPr lang="en-AU" sz="1800" b="1" dirty="0">
              <a:solidFill>
                <a:schemeClr val="accent1"/>
              </a:solidFill>
              <a:latin typeface="Arial" panose="020B0604020202020204" pitchFamily="34" charset="0"/>
              <a:ea typeface="+mn-lt"/>
              <a:cs typeface="Arial" panose="020B0604020202020204" pitchFamily="34" charset="0"/>
            </a:endParaRPr>
          </a:p>
          <a:p>
            <a:pPr marL="342900" indent="-342900">
              <a:lnSpc>
                <a:spcPct val="150000"/>
              </a:lnSpc>
              <a:spcAft>
                <a:spcPts val="600"/>
              </a:spcAft>
              <a:buFont typeface="Arial" panose="020B0604020202020204" pitchFamily="34" charset="0"/>
              <a:buChar char="•"/>
            </a:pPr>
            <a:r>
              <a:rPr lang="en-US" sz="1800" dirty="0">
                <a:latin typeface="Arial" panose="020B0604020202020204" pitchFamily="34" charset="0"/>
                <a:cs typeface="Arial" panose="020B0604020202020204" pitchFamily="34" charset="0"/>
              </a:rPr>
              <a:t>understand the different reasons we might reflect</a:t>
            </a:r>
          </a:p>
          <a:p>
            <a:pPr marL="342900" indent="-342900">
              <a:lnSpc>
                <a:spcPct val="150000"/>
              </a:lnSpc>
              <a:spcAft>
                <a:spcPts val="600"/>
              </a:spcAft>
              <a:buFont typeface="Arial" panose="020B0604020202020204" pitchFamily="34" charset="0"/>
              <a:buChar char="•"/>
            </a:pPr>
            <a:r>
              <a:rPr lang="en-US" sz="1800" dirty="0">
                <a:latin typeface="Arial" panose="020B0604020202020204" pitchFamily="34" charset="0"/>
                <a:cs typeface="Arial" panose="020B0604020202020204" pitchFamily="34" charset="0"/>
              </a:rPr>
              <a:t>understand the features of reflective writing</a:t>
            </a:r>
          </a:p>
          <a:p>
            <a:pPr marL="342900" indent="-342900">
              <a:lnSpc>
                <a:spcPct val="150000"/>
              </a:lnSpc>
              <a:spcAft>
                <a:spcPts val="600"/>
              </a:spcAft>
              <a:buFont typeface="Arial" panose="020B0604020202020204" pitchFamily="34" charset="0"/>
              <a:buChar char="•"/>
            </a:pPr>
            <a:r>
              <a:rPr lang="en-US" sz="1800" dirty="0">
                <a:latin typeface="Arial" panose="020B0604020202020204" pitchFamily="34" charset="0"/>
                <a:cs typeface="Arial" panose="020B0604020202020204" pitchFamily="34" charset="0"/>
              </a:rPr>
              <a:t>use the features of reflective writing in our own responses.</a:t>
            </a:r>
          </a:p>
          <a:p>
            <a:pPr>
              <a:lnSpc>
                <a:spcPct val="150000"/>
              </a:lnSpc>
              <a:spcAft>
                <a:spcPts val="600"/>
              </a:spcAft>
            </a:pPr>
            <a:r>
              <a:rPr lang="en-AU" sz="1800" b="1" dirty="0">
                <a:solidFill>
                  <a:schemeClr val="accent1"/>
                </a:solidFill>
                <a:latin typeface="Arial" panose="020B0604020202020204" pitchFamily="34" charset="0"/>
                <a:cs typeface="Arial" panose="020B0604020202020204" pitchFamily="34" charset="0"/>
              </a:rPr>
              <a:t>We can:</a:t>
            </a:r>
            <a:endParaRPr lang="en-US" sz="1800" dirty="0">
              <a:solidFill>
                <a:schemeClr val="accent1"/>
              </a:solidFill>
              <a:latin typeface="Arial" panose="020B0604020202020204" pitchFamily="34" charset="0"/>
              <a:cs typeface="Arial" panose="020B0604020202020204" pitchFamily="34" charset="0"/>
            </a:endParaRPr>
          </a:p>
          <a:p>
            <a:pPr marL="342900" indent="-342900">
              <a:lnSpc>
                <a:spcPct val="150000"/>
              </a:lnSpc>
              <a:spcAft>
                <a:spcPts val="600"/>
              </a:spcAft>
              <a:buFont typeface="Arial"/>
              <a:buChar char="•"/>
            </a:pPr>
            <a:r>
              <a:rPr lang="en-AU" sz="1800" dirty="0">
                <a:latin typeface="Arial" panose="020B0604020202020204" pitchFamily="34" charset="0"/>
                <a:cs typeface="Arial" panose="020B0604020202020204" pitchFamily="34" charset="0"/>
              </a:rPr>
              <a:t>[classroom teacher to insert co-constructed success criteria]</a:t>
            </a:r>
            <a:endParaRPr lang="en-US" sz="1800" dirty="0">
              <a:latin typeface="Arial" panose="020B0604020202020204" pitchFamily="34" charset="0"/>
              <a:cs typeface="Arial" panose="020B0604020202020204" pitchFamily="34" charset="0"/>
            </a:endParaRPr>
          </a:p>
          <a:p>
            <a:pPr marL="342900" indent="-342900">
              <a:lnSpc>
                <a:spcPct val="150000"/>
              </a:lnSpc>
              <a:spcAft>
                <a:spcPts val="600"/>
              </a:spcAft>
              <a:buFont typeface="Arial"/>
              <a:buChar char="•"/>
            </a:pPr>
            <a:r>
              <a:rPr lang="en-AU" sz="1800" dirty="0">
                <a:latin typeface="Arial" panose="020B0604020202020204" pitchFamily="34" charset="0"/>
                <a:ea typeface="+mn-lt"/>
                <a:cs typeface="Arial" panose="020B0604020202020204" pitchFamily="34" charset="0"/>
              </a:rPr>
              <a:t>[classroom teacher to insert co-constructed success criteria]</a:t>
            </a:r>
            <a:endParaRPr lang="en-US" sz="1800" dirty="0">
              <a:latin typeface="Arial" panose="020B0604020202020204" pitchFamily="34" charset="0"/>
              <a:ea typeface="+mn-lt"/>
              <a:cs typeface="Arial" panose="020B0604020202020204" pitchFamily="34" charset="0"/>
            </a:endParaRPr>
          </a:p>
          <a:p>
            <a:pPr marL="342900" indent="-342900">
              <a:lnSpc>
                <a:spcPct val="150000"/>
              </a:lnSpc>
              <a:spcAft>
                <a:spcPts val="600"/>
              </a:spcAft>
              <a:buFont typeface="Arial"/>
              <a:buChar char="•"/>
            </a:pPr>
            <a:r>
              <a:rPr lang="en-AU" sz="1800" dirty="0">
                <a:latin typeface="Arial" panose="020B0604020202020204" pitchFamily="34" charset="0"/>
                <a:ea typeface="+mn-lt"/>
                <a:cs typeface="Arial" panose="020B0604020202020204" pitchFamily="34" charset="0"/>
              </a:rPr>
              <a:t>[classroom teacher to insert co-constructed success criteria].</a:t>
            </a:r>
            <a:endParaRPr lang="en-AU" sz="1800" dirty="0">
              <a:latin typeface="Arial" panose="020B0604020202020204" pitchFamily="34" charset="0"/>
              <a:cs typeface="Arial" panose="020B0604020202020204" pitchFamily="34" charset="0"/>
            </a:endParaRPr>
          </a:p>
        </p:txBody>
      </p:sp>
      <p:sp>
        <p:nvSpPr>
          <p:cNvPr id="2" name="Slide Number Placeholder 1">
            <a:extLst>
              <a:ext uri="{FF2B5EF4-FFF2-40B4-BE49-F238E27FC236}">
                <a16:creationId xmlns:a16="http://schemas.microsoft.com/office/drawing/2014/main" id="{19C0759C-7815-62EE-E606-EBC3C273B189}"/>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pPr/>
              <a:t>4</a:t>
            </a:fld>
            <a:endParaRPr lang="en-AU"/>
          </a:p>
        </p:txBody>
      </p:sp>
    </p:spTree>
    <p:extLst>
      <p:ext uri="{BB962C8B-B14F-4D97-AF65-F5344CB8AC3E}">
        <p14:creationId xmlns:p14="http://schemas.microsoft.com/office/powerpoint/2010/main" val="3648967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D503D3-0174-8B2B-01DE-20C24939B424}"/>
              </a:ext>
            </a:extLst>
          </p:cNvPr>
          <p:cNvSpPr>
            <a:spLocks noGrp="1"/>
          </p:cNvSpPr>
          <p:nvPr>
            <p:ph type="ctrTitle"/>
          </p:nvPr>
        </p:nvSpPr>
        <p:spPr/>
        <p:txBody>
          <a:bodyPr/>
          <a:lstStyle/>
          <a:p>
            <a:r>
              <a:rPr lang="en-US" dirty="0"/>
              <a:t>What is reflective writing?</a:t>
            </a:r>
            <a:endParaRPr lang="en-AU" dirty="0"/>
          </a:p>
        </p:txBody>
      </p:sp>
    </p:spTree>
    <p:extLst>
      <p:ext uri="{BB962C8B-B14F-4D97-AF65-F5344CB8AC3E}">
        <p14:creationId xmlns:p14="http://schemas.microsoft.com/office/powerpoint/2010/main" val="515917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16AAAD4-7B81-026B-DED5-B5D2C90E9A0C}"/>
              </a:ext>
            </a:extLst>
          </p:cNvPr>
          <p:cNvSpPr>
            <a:spLocks noGrp="1"/>
          </p:cNvSpPr>
          <p:nvPr>
            <p:ph type="title"/>
          </p:nvPr>
        </p:nvSpPr>
        <p:spPr/>
        <p:txBody>
          <a:bodyPr/>
          <a:lstStyle/>
          <a:p>
            <a:r>
              <a:rPr lang="en-AU" dirty="0"/>
              <a:t>Types of reflective writing (1)</a:t>
            </a:r>
          </a:p>
        </p:txBody>
      </p:sp>
      <p:sp>
        <p:nvSpPr>
          <p:cNvPr id="4" name="Text Placeholder 3">
            <a:extLst>
              <a:ext uri="{FF2B5EF4-FFF2-40B4-BE49-F238E27FC236}">
                <a16:creationId xmlns:a16="http://schemas.microsoft.com/office/drawing/2014/main" id="{EB70F3C7-C27B-CC9F-C011-EA55DB1A9377}"/>
              </a:ext>
            </a:extLst>
          </p:cNvPr>
          <p:cNvSpPr>
            <a:spLocks noGrp="1"/>
          </p:cNvSpPr>
          <p:nvPr>
            <p:ph type="body" sz="quarter" idx="18"/>
          </p:nvPr>
        </p:nvSpPr>
        <p:spPr/>
        <p:txBody>
          <a:bodyPr/>
          <a:lstStyle/>
          <a:p>
            <a:r>
              <a:rPr lang="en-AU" dirty="0"/>
              <a:t>When might we write reflectively?</a:t>
            </a:r>
          </a:p>
        </p:txBody>
      </p:sp>
      <p:sp>
        <p:nvSpPr>
          <p:cNvPr id="5" name="Text Placeholder 4">
            <a:extLst>
              <a:ext uri="{FF2B5EF4-FFF2-40B4-BE49-F238E27FC236}">
                <a16:creationId xmlns:a16="http://schemas.microsoft.com/office/drawing/2014/main" id="{832401E0-FFC4-31E6-2858-CA0F31969785}"/>
              </a:ext>
            </a:extLst>
          </p:cNvPr>
          <p:cNvSpPr>
            <a:spLocks noGrp="1"/>
          </p:cNvSpPr>
          <p:nvPr>
            <p:ph type="body" sz="quarter" idx="17"/>
          </p:nvPr>
        </p:nvSpPr>
        <p:spPr/>
        <p:txBody>
          <a:bodyPr/>
          <a:lstStyle/>
          <a:p>
            <a:pPr>
              <a:spcAft>
                <a:spcPts val="600"/>
              </a:spcAft>
            </a:pPr>
            <a:r>
              <a:rPr lang="en-AU" dirty="0"/>
              <a:t>In your English books, answer the questions:</a:t>
            </a:r>
          </a:p>
          <a:p>
            <a:pPr marL="457200" indent="-457200">
              <a:spcAft>
                <a:spcPts val="600"/>
              </a:spcAft>
              <a:buFont typeface="+mj-lt"/>
              <a:buAutoNum type="arabicPeriod"/>
            </a:pPr>
            <a:r>
              <a:rPr lang="en-AU" dirty="0"/>
              <a:t>When have you been asked to write reflectively in the past?</a:t>
            </a:r>
          </a:p>
          <a:p>
            <a:pPr marL="457200" indent="-457200">
              <a:spcAft>
                <a:spcPts val="600"/>
              </a:spcAft>
              <a:buFont typeface="+mj-lt"/>
              <a:buAutoNum type="arabicPeriod"/>
            </a:pPr>
            <a:r>
              <a:rPr lang="en-AU" dirty="0"/>
              <a:t>What are some possible reasons for writing reflectively?</a:t>
            </a:r>
          </a:p>
          <a:p>
            <a:pPr marL="457200" indent="-457200">
              <a:spcAft>
                <a:spcPts val="600"/>
              </a:spcAft>
              <a:buFont typeface="+mj-lt"/>
              <a:buAutoNum type="arabicPeriod"/>
            </a:pPr>
            <a:r>
              <a:rPr lang="en-AU" dirty="0"/>
              <a:t>What are some features of reflective writing that you may have used in the past? </a:t>
            </a:r>
          </a:p>
        </p:txBody>
      </p:sp>
      <p:sp>
        <p:nvSpPr>
          <p:cNvPr id="2" name="Slide Number Placeholder 1">
            <a:extLst>
              <a:ext uri="{FF2B5EF4-FFF2-40B4-BE49-F238E27FC236}">
                <a16:creationId xmlns:a16="http://schemas.microsoft.com/office/drawing/2014/main" id="{B49FB25E-A0A6-A958-FD5A-DF5B4A3C0890}"/>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6</a:t>
            </a:fld>
            <a:endParaRPr lang="en-AU"/>
          </a:p>
        </p:txBody>
      </p:sp>
    </p:spTree>
    <p:extLst>
      <p:ext uri="{BB962C8B-B14F-4D97-AF65-F5344CB8AC3E}">
        <p14:creationId xmlns:p14="http://schemas.microsoft.com/office/powerpoint/2010/main" val="1216901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16AAAD4-7B81-026B-DED5-B5D2C90E9A0C}"/>
              </a:ext>
            </a:extLst>
          </p:cNvPr>
          <p:cNvSpPr>
            <a:spLocks noGrp="1"/>
          </p:cNvSpPr>
          <p:nvPr>
            <p:ph type="title"/>
          </p:nvPr>
        </p:nvSpPr>
        <p:spPr/>
        <p:txBody>
          <a:bodyPr/>
          <a:lstStyle/>
          <a:p>
            <a:r>
              <a:rPr lang="en-AU" dirty="0"/>
              <a:t>Types of reflective writing (2)</a:t>
            </a:r>
          </a:p>
        </p:txBody>
      </p:sp>
      <p:sp>
        <p:nvSpPr>
          <p:cNvPr id="4" name="Text Placeholder 3">
            <a:extLst>
              <a:ext uri="{FF2B5EF4-FFF2-40B4-BE49-F238E27FC236}">
                <a16:creationId xmlns:a16="http://schemas.microsoft.com/office/drawing/2014/main" id="{EB70F3C7-C27B-CC9F-C011-EA55DB1A9377}"/>
              </a:ext>
            </a:extLst>
          </p:cNvPr>
          <p:cNvSpPr>
            <a:spLocks noGrp="1"/>
          </p:cNvSpPr>
          <p:nvPr>
            <p:ph type="body" sz="quarter" idx="18"/>
          </p:nvPr>
        </p:nvSpPr>
        <p:spPr/>
        <p:txBody>
          <a:bodyPr/>
          <a:lstStyle/>
          <a:p>
            <a:r>
              <a:rPr lang="en-AU" dirty="0"/>
              <a:t>How might we write reflectively?</a:t>
            </a:r>
          </a:p>
        </p:txBody>
      </p:sp>
      <p:sp>
        <p:nvSpPr>
          <p:cNvPr id="5" name="Text Placeholder 4">
            <a:extLst>
              <a:ext uri="{FF2B5EF4-FFF2-40B4-BE49-F238E27FC236}">
                <a16:creationId xmlns:a16="http://schemas.microsoft.com/office/drawing/2014/main" id="{832401E0-FFC4-31E6-2858-CA0F31969785}"/>
              </a:ext>
            </a:extLst>
          </p:cNvPr>
          <p:cNvSpPr>
            <a:spLocks noGrp="1"/>
          </p:cNvSpPr>
          <p:nvPr>
            <p:ph type="body" sz="quarter" idx="17"/>
          </p:nvPr>
        </p:nvSpPr>
        <p:spPr/>
        <p:txBody>
          <a:bodyPr/>
          <a:lstStyle/>
          <a:p>
            <a:pPr>
              <a:spcAft>
                <a:spcPts val="600"/>
              </a:spcAft>
            </a:pPr>
            <a:r>
              <a:rPr lang="en-AU" sz="1800" dirty="0"/>
              <a:t>There are many ways that we can reflect in English. For example, you might be asked to reflect on:</a:t>
            </a:r>
          </a:p>
          <a:p>
            <a:pPr marL="342900" indent="-342900">
              <a:spcAft>
                <a:spcPts val="600"/>
              </a:spcAft>
              <a:buFont typeface="Arial" panose="020B0604020202020204" pitchFamily="34" charset="0"/>
              <a:buChar char="•"/>
            </a:pPr>
            <a:r>
              <a:rPr lang="en-AU" sz="1800" dirty="0"/>
              <a:t>your own work, such as the language, forms and features you have chosen to use in a specific composition</a:t>
            </a:r>
          </a:p>
          <a:p>
            <a:pPr marL="342900" indent="-342900">
              <a:spcAft>
                <a:spcPts val="600"/>
              </a:spcAft>
              <a:buFont typeface="Arial" panose="020B0604020202020204" pitchFamily="34" charset="0"/>
              <a:buChar char="•"/>
            </a:pPr>
            <a:r>
              <a:rPr lang="en-AU" sz="1800" dirty="0"/>
              <a:t>your thought process; how an idea came about as you were planning your composition</a:t>
            </a:r>
          </a:p>
          <a:p>
            <a:pPr marL="342900" indent="-342900">
              <a:spcAft>
                <a:spcPts val="600"/>
              </a:spcAft>
              <a:buFont typeface="Arial" panose="020B0604020202020204" pitchFamily="34" charset="0"/>
              <a:buChar char="•"/>
            </a:pPr>
            <a:r>
              <a:rPr lang="en-AU" sz="1800" dirty="0"/>
              <a:t>how model or core texts have inspired your composition process</a:t>
            </a:r>
          </a:p>
          <a:p>
            <a:pPr marL="342900" indent="-342900">
              <a:spcAft>
                <a:spcPts val="600"/>
              </a:spcAft>
              <a:buFont typeface="Arial" panose="020B0604020202020204" pitchFamily="34" charset="0"/>
              <a:buChar char="•"/>
            </a:pPr>
            <a:r>
              <a:rPr lang="en-AU" sz="1800" dirty="0"/>
              <a:t>your composition process, including how you have planned, monitored and revised a piece of work</a:t>
            </a:r>
          </a:p>
          <a:p>
            <a:pPr marL="342900" indent="-342900">
              <a:spcAft>
                <a:spcPts val="600"/>
              </a:spcAft>
              <a:buFont typeface="Arial" panose="020B0604020202020204" pitchFamily="34" charset="0"/>
              <a:buChar char="•"/>
            </a:pPr>
            <a:r>
              <a:rPr lang="en-AU" sz="1800" dirty="0"/>
              <a:t>your engagement with the composition process, such as whether you have enjoyed the process, what you have liked or what you have learned</a:t>
            </a:r>
          </a:p>
          <a:p>
            <a:pPr marL="342900" indent="-342900">
              <a:spcAft>
                <a:spcPts val="600"/>
              </a:spcAft>
              <a:buFont typeface="Arial" panose="020B0604020202020204" pitchFamily="34" charset="0"/>
              <a:buChar char="•"/>
            </a:pPr>
            <a:r>
              <a:rPr lang="en-AU" sz="1800" dirty="0"/>
              <a:t>your judgement, opinion or evaluation of your piece of work. Is it a good piece of work? Why or why not? </a:t>
            </a:r>
          </a:p>
        </p:txBody>
      </p:sp>
      <p:sp>
        <p:nvSpPr>
          <p:cNvPr id="2" name="Slide Number Placeholder 1">
            <a:extLst>
              <a:ext uri="{FF2B5EF4-FFF2-40B4-BE49-F238E27FC236}">
                <a16:creationId xmlns:a16="http://schemas.microsoft.com/office/drawing/2014/main" id="{B49FB25E-A0A6-A958-FD5A-DF5B4A3C0890}"/>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7</a:t>
            </a:fld>
            <a:endParaRPr lang="en-AU"/>
          </a:p>
        </p:txBody>
      </p:sp>
    </p:spTree>
    <p:extLst>
      <p:ext uri="{BB962C8B-B14F-4D97-AF65-F5344CB8AC3E}">
        <p14:creationId xmlns:p14="http://schemas.microsoft.com/office/powerpoint/2010/main" val="1101332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F650B27-3275-CF34-FF83-96887E1D170A}"/>
              </a:ext>
            </a:extLst>
          </p:cNvPr>
          <p:cNvSpPr>
            <a:spLocks noGrp="1"/>
          </p:cNvSpPr>
          <p:nvPr>
            <p:ph type="title"/>
          </p:nvPr>
        </p:nvSpPr>
        <p:spPr/>
        <p:txBody>
          <a:bodyPr/>
          <a:lstStyle/>
          <a:p>
            <a:r>
              <a:rPr lang="en-US" dirty="0"/>
              <a:t>NESA definition – reflection </a:t>
            </a:r>
            <a:endParaRPr lang="en-AU" dirty="0"/>
          </a:p>
        </p:txBody>
      </p:sp>
      <p:sp>
        <p:nvSpPr>
          <p:cNvPr id="4" name="Text Placeholder 3">
            <a:extLst>
              <a:ext uri="{FF2B5EF4-FFF2-40B4-BE49-F238E27FC236}">
                <a16:creationId xmlns:a16="http://schemas.microsoft.com/office/drawing/2014/main" id="{5022FC2D-4072-EE14-20AB-06B843541CC3}"/>
              </a:ext>
            </a:extLst>
          </p:cNvPr>
          <p:cNvSpPr>
            <a:spLocks noGrp="1"/>
          </p:cNvSpPr>
          <p:nvPr>
            <p:ph type="body" sz="quarter" idx="18"/>
          </p:nvPr>
        </p:nvSpPr>
        <p:spPr/>
        <p:txBody>
          <a:bodyPr/>
          <a:lstStyle/>
          <a:p>
            <a:r>
              <a:rPr lang="en-US" dirty="0"/>
              <a:t>Different ways to reflect</a:t>
            </a:r>
          </a:p>
        </p:txBody>
      </p:sp>
      <p:sp>
        <p:nvSpPr>
          <p:cNvPr id="5" name="Text Placeholder 4">
            <a:extLst>
              <a:ext uri="{FF2B5EF4-FFF2-40B4-BE49-F238E27FC236}">
                <a16:creationId xmlns:a16="http://schemas.microsoft.com/office/drawing/2014/main" id="{7A22C22A-4653-41DF-8699-2BAC01C5E130}"/>
              </a:ext>
            </a:extLst>
          </p:cNvPr>
          <p:cNvSpPr>
            <a:spLocks noGrp="1"/>
          </p:cNvSpPr>
          <p:nvPr>
            <p:ph type="body" sz="quarter" idx="17"/>
          </p:nvPr>
        </p:nvSpPr>
        <p:spPr/>
        <p:txBody>
          <a:bodyPr/>
          <a:lstStyle/>
          <a:p>
            <a:pPr>
              <a:spcAft>
                <a:spcPts val="600"/>
              </a:spcAft>
            </a:pPr>
            <a:r>
              <a:rPr lang="en-US" sz="1800" dirty="0"/>
              <a:t>Reflection is the thought process by which students develop an understanding and appreciation of their own learning. This process draws on both </a:t>
            </a:r>
            <a:r>
              <a:rPr lang="en-US" sz="1800" b="1" dirty="0"/>
              <a:t>cognitive</a:t>
            </a:r>
            <a:r>
              <a:rPr lang="en-US" sz="1800" dirty="0"/>
              <a:t> and </a:t>
            </a:r>
            <a:r>
              <a:rPr lang="en-US" sz="1800" b="1" dirty="0"/>
              <a:t>affective</a:t>
            </a:r>
            <a:r>
              <a:rPr lang="en-US" sz="1800" dirty="0"/>
              <a:t> experience.</a:t>
            </a:r>
            <a:r>
              <a:rPr lang="en-AU" sz="1800" dirty="0"/>
              <a:t> </a:t>
            </a:r>
            <a:endParaRPr lang="en-US" sz="1800" dirty="0"/>
          </a:p>
        </p:txBody>
      </p:sp>
      <p:sp>
        <p:nvSpPr>
          <p:cNvPr id="2" name="Slide Number Placeholder 1">
            <a:extLst>
              <a:ext uri="{FF2B5EF4-FFF2-40B4-BE49-F238E27FC236}">
                <a16:creationId xmlns:a16="http://schemas.microsoft.com/office/drawing/2014/main" id="{D9CCACBA-4903-BFF4-2B26-EDF5ED3A7D3E}"/>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8</a:t>
            </a:fld>
            <a:endParaRPr lang="en-AU"/>
          </a:p>
        </p:txBody>
      </p:sp>
    </p:spTree>
    <p:extLst>
      <p:ext uri="{BB962C8B-B14F-4D97-AF65-F5344CB8AC3E}">
        <p14:creationId xmlns:p14="http://schemas.microsoft.com/office/powerpoint/2010/main" val="29153499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564EFD7-4375-5EB6-8240-03C828E62C1A}"/>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Cognitive and affective experiences</a:t>
            </a:r>
            <a:endParaRPr lang="en-AU" dirty="0"/>
          </a:p>
        </p:txBody>
      </p:sp>
      <p:sp>
        <p:nvSpPr>
          <p:cNvPr id="4" name="Text Placeholder 3">
            <a:extLst>
              <a:ext uri="{FF2B5EF4-FFF2-40B4-BE49-F238E27FC236}">
                <a16:creationId xmlns:a16="http://schemas.microsoft.com/office/drawing/2014/main" id="{1090A6F1-4144-FE67-1D81-093286919AE8}"/>
              </a:ext>
            </a:extLst>
          </p:cNvPr>
          <p:cNvSpPr>
            <a:spLocks noGrp="1"/>
          </p:cNvSpPr>
          <p:nvPr>
            <p:ph type="body" sz="quarter" idx="18"/>
          </p:nvPr>
        </p:nvSpPr>
        <p:spPr/>
        <p:txBody>
          <a:bodyPr/>
          <a:lstStyle/>
          <a:p>
            <a:r>
              <a:rPr lang="en-US" dirty="0"/>
              <a:t>What are they?</a:t>
            </a:r>
            <a:endParaRPr lang="en-AU" dirty="0"/>
          </a:p>
        </p:txBody>
      </p:sp>
      <p:graphicFrame>
        <p:nvGraphicFramePr>
          <p:cNvPr id="6" name="Table 5">
            <a:extLst>
              <a:ext uri="{FF2B5EF4-FFF2-40B4-BE49-F238E27FC236}">
                <a16:creationId xmlns:a16="http://schemas.microsoft.com/office/drawing/2014/main" id="{1B7A8DB8-79F7-A5A7-F014-8FC3FC578B04}"/>
              </a:ext>
            </a:extLst>
          </p:cNvPr>
          <p:cNvGraphicFramePr>
            <a:graphicFrameLocks noGrp="1"/>
          </p:cNvGraphicFramePr>
          <p:nvPr>
            <p:extLst>
              <p:ext uri="{D42A27DB-BD31-4B8C-83A1-F6EECF244321}">
                <p14:modId xmlns:p14="http://schemas.microsoft.com/office/powerpoint/2010/main" val="1796088388"/>
              </p:ext>
            </p:extLst>
          </p:nvPr>
        </p:nvGraphicFramePr>
        <p:xfrm>
          <a:off x="347999" y="1583180"/>
          <a:ext cx="11484000" cy="2214880"/>
        </p:xfrm>
        <a:graphic>
          <a:graphicData uri="http://schemas.openxmlformats.org/drawingml/2006/table">
            <a:tbl>
              <a:tblPr firstRow="1" bandRow="1">
                <a:tableStyleId>{69012ECD-51FC-41F1-AA8D-1B2483CD663E}</a:tableStyleId>
              </a:tblPr>
              <a:tblGrid>
                <a:gridCol w="5742000">
                  <a:extLst>
                    <a:ext uri="{9D8B030D-6E8A-4147-A177-3AD203B41FA5}">
                      <a16:colId xmlns:a16="http://schemas.microsoft.com/office/drawing/2014/main" val="3533524410"/>
                    </a:ext>
                  </a:extLst>
                </a:gridCol>
                <a:gridCol w="5742000">
                  <a:extLst>
                    <a:ext uri="{9D8B030D-6E8A-4147-A177-3AD203B41FA5}">
                      <a16:colId xmlns:a16="http://schemas.microsoft.com/office/drawing/2014/main" val="4084927436"/>
                    </a:ext>
                  </a:extLst>
                </a:gridCol>
              </a:tblGrid>
              <a:tr h="370840">
                <a:tc>
                  <a:txBody>
                    <a:bodyPr/>
                    <a:lstStyle/>
                    <a:p>
                      <a:pPr>
                        <a:lnSpc>
                          <a:spcPct val="150000"/>
                        </a:lnSpc>
                        <a:spcAft>
                          <a:spcPts val="600"/>
                        </a:spcAft>
                      </a:pPr>
                      <a:r>
                        <a:rPr lang="en-US" dirty="0"/>
                        <a:t>Cognitive experiences</a:t>
                      </a:r>
                      <a:endParaRPr lang="en-AU"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nSpc>
                          <a:spcPct val="150000"/>
                        </a:lnSpc>
                        <a:spcAft>
                          <a:spcPts val="600"/>
                        </a:spcAft>
                      </a:pPr>
                      <a:r>
                        <a:rPr lang="en-US" dirty="0"/>
                        <a:t>Affective experiences</a:t>
                      </a:r>
                      <a:endParaRPr lang="en-AU"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55955655"/>
                  </a:ext>
                </a:extLst>
              </a:tr>
              <a:tr h="370840">
                <a:tc>
                  <a:txBody>
                    <a:bodyPr/>
                    <a:lstStyle/>
                    <a:p>
                      <a:pPr marL="285750" indent="-285750">
                        <a:lnSpc>
                          <a:spcPct val="150000"/>
                        </a:lnSpc>
                        <a:spcAft>
                          <a:spcPts val="600"/>
                        </a:spcAft>
                        <a:buFont typeface="Arial" panose="020B0604020202020204" pitchFamily="34" charset="0"/>
                        <a:buChar char="•"/>
                      </a:pPr>
                      <a:r>
                        <a:rPr lang="en-US" dirty="0"/>
                        <a:t>Refers to your </a:t>
                      </a:r>
                      <a:r>
                        <a:rPr lang="en-US" b="1" dirty="0"/>
                        <a:t>thought (cognitive) process </a:t>
                      </a:r>
                      <a:r>
                        <a:rPr lang="en-US" dirty="0"/>
                        <a:t>before and during composition </a:t>
                      </a:r>
                    </a:p>
                    <a:p>
                      <a:pPr marL="285750" indent="-285750">
                        <a:lnSpc>
                          <a:spcPct val="150000"/>
                        </a:lnSpc>
                        <a:spcAft>
                          <a:spcPts val="600"/>
                        </a:spcAft>
                        <a:buFont typeface="Arial" panose="020B0604020202020204" pitchFamily="34" charset="0"/>
                        <a:buChar char="•"/>
                      </a:pPr>
                      <a:r>
                        <a:rPr lang="en-US" dirty="0"/>
                        <a:t>Requires you to </a:t>
                      </a:r>
                      <a:r>
                        <a:rPr lang="en-US" b="1" dirty="0"/>
                        <a:t>justify</a:t>
                      </a:r>
                      <a:r>
                        <a:rPr lang="en-US" dirty="0"/>
                        <a:t> the choices you made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285750" indent="-285750">
                        <a:lnSpc>
                          <a:spcPct val="150000"/>
                        </a:lnSpc>
                        <a:spcAft>
                          <a:spcPts val="600"/>
                        </a:spcAft>
                        <a:buFont typeface="Arial" panose="020B0604020202020204" pitchFamily="34" charset="0"/>
                        <a:buChar char="•"/>
                      </a:pPr>
                      <a:r>
                        <a:rPr lang="en-US" dirty="0"/>
                        <a:t>Refers to the </a:t>
                      </a:r>
                      <a:r>
                        <a:rPr lang="en-US" b="1" dirty="0"/>
                        <a:t>impact (affect)</a:t>
                      </a:r>
                      <a:r>
                        <a:rPr lang="en-US" dirty="0"/>
                        <a:t> the process has had on you as a writer</a:t>
                      </a:r>
                    </a:p>
                    <a:p>
                      <a:pPr marL="285750" indent="-285750">
                        <a:lnSpc>
                          <a:spcPct val="150000"/>
                        </a:lnSpc>
                        <a:spcAft>
                          <a:spcPts val="600"/>
                        </a:spcAft>
                        <a:buFont typeface="Arial" panose="020B0604020202020204" pitchFamily="34" charset="0"/>
                        <a:buChar char="•"/>
                      </a:pPr>
                      <a:r>
                        <a:rPr lang="en-US" dirty="0"/>
                        <a:t>Requires you to </a:t>
                      </a:r>
                      <a:r>
                        <a:rPr lang="en-US" b="1" dirty="0"/>
                        <a:t>assess</a:t>
                      </a:r>
                      <a:r>
                        <a:rPr lang="en-US" dirty="0"/>
                        <a:t> the areas of strength and areas of improvement in your own work</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813804885"/>
                  </a:ext>
                </a:extLst>
              </a:tr>
            </a:tbl>
          </a:graphicData>
        </a:graphic>
      </p:graphicFrame>
      <p:sp>
        <p:nvSpPr>
          <p:cNvPr id="2" name="Slide Number Placeholder 1">
            <a:extLst>
              <a:ext uri="{FF2B5EF4-FFF2-40B4-BE49-F238E27FC236}">
                <a16:creationId xmlns:a16="http://schemas.microsoft.com/office/drawing/2014/main" id="{0DE3F922-1E80-BAD8-8FA2-55AF84765A49}"/>
              </a:ext>
              <a:ext uri="{C183D7F6-B498-43B3-948B-1728B52AA6E4}">
                <adec:decorative xmlns:adec="http://schemas.microsoft.com/office/drawing/2017/decorative" val="1"/>
              </a:ext>
            </a:extLst>
          </p:cNvPr>
          <p:cNvSpPr>
            <a:spLocks noGrp="1"/>
          </p:cNvSpPr>
          <p:nvPr>
            <p:ph type="sldNum" sz="quarter" idx="12"/>
          </p:nvPr>
        </p:nvSpPr>
        <p:spPr/>
        <p:txBody>
          <a:bodyPr/>
          <a:lstStyle/>
          <a:p>
            <a:fld id="{10A01DC5-1685-4615-8240-15192985C6A2}" type="slidenum">
              <a:rPr lang="en-AU" smtClean="0"/>
              <a:t>9</a:t>
            </a:fld>
            <a:endParaRPr lang="en-AU"/>
          </a:p>
        </p:txBody>
      </p:sp>
    </p:spTree>
    <p:extLst>
      <p:ext uri="{BB962C8B-B14F-4D97-AF65-F5344CB8AC3E}">
        <p14:creationId xmlns:p14="http://schemas.microsoft.com/office/powerpoint/2010/main" val="4100750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SWG Corporate">
  <a:themeElements>
    <a:clrScheme name="Custom 14">
      <a:dk1>
        <a:srgbClr val="22272B"/>
      </a:dk1>
      <a:lt1>
        <a:srgbClr val="FFFFFF"/>
      </a:lt1>
      <a:dk2>
        <a:srgbClr val="D7153A"/>
      </a:dk2>
      <a:lt2>
        <a:srgbClr val="EBEBEB"/>
      </a:lt2>
      <a:accent1>
        <a:srgbClr val="002664"/>
      </a:accent1>
      <a:accent2>
        <a:srgbClr val="146CFD"/>
      </a:accent2>
      <a:accent3>
        <a:srgbClr val="8CE0FF"/>
      </a:accent3>
      <a:accent4>
        <a:srgbClr val="CBEDFD"/>
      </a:accent4>
      <a:accent5>
        <a:srgbClr val="495054"/>
      </a:accent5>
      <a:accent6>
        <a:srgbClr val="FFE6EA"/>
      </a:accent6>
      <a:hlink>
        <a:srgbClr val="146CFD"/>
      </a:hlink>
      <a:folHlink>
        <a:srgbClr val="146CF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oAutofit/>
      </a:bodyPr>
      <a:lstStyle>
        <a:defPPr algn="l">
          <a:defRPr sz="1800" dirty="0"/>
        </a:defPPr>
      </a:lstStyle>
    </a:txDef>
  </a:objectDefaults>
  <a:extraClrSchemeLst/>
  <a:extLst>
    <a:ext uri="{05A4C25C-085E-4340-85A3-A5531E510DB2}">
      <thm15:themeFamily xmlns:thm15="http://schemas.microsoft.com/office/thememl/2012/main" name="Presentation8" id="{5B7CFD80-9B3F-274A-83E4-7C2C4402A121}" vid="{8F029A35-CC8A-F847-83C7-786F3DC187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student-facing-secondary-template-v1.4</Template>
  <TotalTime>0</TotalTime>
  <Words>4691</Words>
  <Application>Microsoft Office PowerPoint</Application>
  <PresentationFormat>Widescreen</PresentationFormat>
  <Paragraphs>322</Paragraphs>
  <Slides>25</Slides>
  <Notes>24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Times New Roman</vt:lpstr>
      <vt:lpstr>Public Sans</vt:lpstr>
      <vt:lpstr>Arial</vt:lpstr>
      <vt:lpstr>Calibri</vt:lpstr>
      <vt:lpstr>NSWG Corporate</vt:lpstr>
      <vt:lpstr>Instructions for use</vt:lpstr>
      <vt:lpstr>Year 10, Term 4 – Digital stories</vt:lpstr>
      <vt:lpstr>Sharing learning intentions and success criteria</vt:lpstr>
      <vt:lpstr>Learning intentions and success criteria</vt:lpstr>
      <vt:lpstr>What is reflective writing?</vt:lpstr>
      <vt:lpstr>Types of reflective writing (1)</vt:lpstr>
      <vt:lpstr>Types of reflective writing (2)</vt:lpstr>
      <vt:lpstr>NESA definition – reflection </vt:lpstr>
      <vt:lpstr>Cognitive and affective experiences</vt:lpstr>
      <vt:lpstr>Examples of cognitive and affective reflection</vt:lpstr>
      <vt:lpstr>Reflective writing</vt:lpstr>
      <vt:lpstr>Features of reflective writing</vt:lpstr>
      <vt:lpstr>Typical features of reflective writing</vt:lpstr>
      <vt:lpstr>Establishing a personal voice</vt:lpstr>
      <vt:lpstr>Using evaluative language</vt:lpstr>
      <vt:lpstr>Bank of evaluative verbs</vt:lpstr>
      <vt:lpstr>Bank of evaluative adverbs</vt:lpstr>
      <vt:lpstr>Connecting to prior learning</vt:lpstr>
      <vt:lpstr>Annotated sample</vt:lpstr>
      <vt:lpstr>Checking for understanding</vt:lpstr>
      <vt:lpstr>Identifying features of reflective writing (1)</vt:lpstr>
      <vt:lpstr>Identifying features of reflective writing (2)</vt:lpstr>
      <vt:lpstr>Identifying features of reflective writing (3)</vt:lpstr>
      <vt:lpstr>References</vt:lpstr>
      <vt:lpstr>Copyright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Reflective writing – Phase 5</dc:title>
  <dc:creator>NSW Department of Education</dc:creator>
  <dcterms:created xsi:type="dcterms:W3CDTF">2024-11-21T03:03:17Z</dcterms:created>
  <dcterms:modified xsi:type="dcterms:W3CDTF">2024-11-21T03:03:36Z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603dfd7-d93a-4381-a340-2995d8282205_Enabled">
    <vt:lpwstr>true</vt:lpwstr>
  </property>
  <property fmtid="{D5CDD505-2E9C-101B-9397-08002B2CF9AE}" pid="3" name="MSIP_Label_b603dfd7-d93a-4381-a340-2995d8282205_SetDate">
    <vt:lpwstr>2024-11-21T03:03:36Z</vt:lpwstr>
  </property>
  <property fmtid="{D5CDD505-2E9C-101B-9397-08002B2CF9AE}" pid="4" name="MSIP_Label_b603dfd7-d93a-4381-a340-2995d8282205_Method">
    <vt:lpwstr>Standard</vt:lpwstr>
  </property>
  <property fmtid="{D5CDD505-2E9C-101B-9397-08002B2CF9AE}" pid="5" name="MSIP_Label_b603dfd7-d93a-4381-a340-2995d8282205_Name">
    <vt:lpwstr>OFFICIAL</vt:lpwstr>
  </property>
  <property fmtid="{D5CDD505-2E9C-101B-9397-08002B2CF9AE}" pid="6" name="MSIP_Label_b603dfd7-d93a-4381-a340-2995d8282205_SiteId">
    <vt:lpwstr>05a0e69a-418a-47c1-9c25-9387261bf991</vt:lpwstr>
  </property>
  <property fmtid="{D5CDD505-2E9C-101B-9397-08002B2CF9AE}" pid="7" name="MSIP_Label_b603dfd7-d93a-4381-a340-2995d8282205_ActionId">
    <vt:lpwstr>5b5e4013-74c6-4ffa-9c7b-65592d18933d</vt:lpwstr>
  </property>
  <property fmtid="{D5CDD505-2E9C-101B-9397-08002B2CF9AE}" pid="8" name="MSIP_Label_b603dfd7-d93a-4381-a340-2995d8282205_ContentBits">
    <vt:lpwstr>0</vt:lpwstr>
  </property>
</Properties>
</file>