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1.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7" r:id="rId4"/>
  </p:sldMasterIdLst>
  <p:notesMasterIdLst>
    <p:notesMasterId r:id="rId85"/>
  </p:notesMasterIdLst>
  <p:handoutMasterIdLst>
    <p:handoutMasterId r:id="rId86"/>
  </p:handoutMasterIdLst>
  <p:sldIdLst>
    <p:sldId id="2147480050" r:id="rId5"/>
    <p:sldId id="2147470073" r:id="rId6"/>
    <p:sldId id="2147472183" r:id="rId7"/>
    <p:sldId id="2147472231" r:id="rId8"/>
    <p:sldId id="2147480017" r:id="rId9"/>
    <p:sldId id="2147472180" r:id="rId10"/>
    <p:sldId id="2147472260" r:id="rId11"/>
    <p:sldId id="2147480016" r:id="rId12"/>
    <p:sldId id="2147480058" r:id="rId13"/>
    <p:sldId id="2147472261" r:id="rId14"/>
    <p:sldId id="2147472262" r:id="rId15"/>
    <p:sldId id="2147480015" r:id="rId16"/>
    <p:sldId id="2147470076" r:id="rId17"/>
    <p:sldId id="2147470078" r:id="rId18"/>
    <p:sldId id="2147480038" r:id="rId19"/>
    <p:sldId id="2147480039" r:id="rId20"/>
    <p:sldId id="2147470131" r:id="rId21"/>
    <p:sldId id="2147480002" r:id="rId22"/>
    <p:sldId id="2147480013" r:id="rId23"/>
    <p:sldId id="2147472184" r:id="rId24"/>
    <p:sldId id="2147480040" r:id="rId25"/>
    <p:sldId id="388" r:id="rId26"/>
    <p:sldId id="389" r:id="rId27"/>
    <p:sldId id="390" r:id="rId28"/>
    <p:sldId id="2147480041" r:id="rId29"/>
    <p:sldId id="2147472216" r:id="rId30"/>
    <p:sldId id="2147470086" r:id="rId31"/>
    <p:sldId id="2147480048" r:id="rId32"/>
    <p:sldId id="2147480018" r:id="rId33"/>
    <p:sldId id="2147472236" r:id="rId34"/>
    <p:sldId id="2147470093" r:id="rId35"/>
    <p:sldId id="2147480032" r:id="rId36"/>
    <p:sldId id="2147470106" r:id="rId37"/>
    <p:sldId id="2147480033" r:id="rId38"/>
    <p:sldId id="2147480021" r:id="rId39"/>
    <p:sldId id="2147472177" r:id="rId40"/>
    <p:sldId id="2147480043" r:id="rId41"/>
    <p:sldId id="2147470139" r:id="rId42"/>
    <p:sldId id="2147480007" r:id="rId43"/>
    <p:sldId id="2147480055" r:id="rId44"/>
    <p:sldId id="2147470104" r:id="rId45"/>
    <p:sldId id="2147480030" r:id="rId46"/>
    <p:sldId id="2147480022" r:id="rId47"/>
    <p:sldId id="2147480001" r:id="rId48"/>
    <p:sldId id="2147480044" r:id="rId49"/>
    <p:sldId id="2147480046" r:id="rId50"/>
    <p:sldId id="2147479991" r:id="rId51"/>
    <p:sldId id="2147480011" r:id="rId52"/>
    <p:sldId id="2147479994" r:id="rId53"/>
    <p:sldId id="2147479993" r:id="rId54"/>
    <p:sldId id="2147480009" r:id="rId55"/>
    <p:sldId id="2147480028" r:id="rId56"/>
    <p:sldId id="2147480031" r:id="rId57"/>
    <p:sldId id="2147480057" r:id="rId58"/>
    <p:sldId id="2147470114" r:id="rId59"/>
    <p:sldId id="2147470113" r:id="rId60"/>
    <p:sldId id="2147470112" r:id="rId61"/>
    <p:sldId id="2147470111" r:id="rId62"/>
    <p:sldId id="2147480023" r:id="rId63"/>
    <p:sldId id="2147470135" r:id="rId64"/>
    <p:sldId id="2147470117" r:id="rId65"/>
    <p:sldId id="2147472251" r:id="rId66"/>
    <p:sldId id="2147480059" r:id="rId67"/>
    <p:sldId id="2147480047" r:id="rId68"/>
    <p:sldId id="2147480035" r:id="rId69"/>
    <p:sldId id="2147472255" r:id="rId70"/>
    <p:sldId id="2147472256" r:id="rId71"/>
    <p:sldId id="2147470120" r:id="rId72"/>
    <p:sldId id="2147480037" r:id="rId73"/>
    <p:sldId id="2147480024" r:id="rId74"/>
    <p:sldId id="2147470136" r:id="rId75"/>
    <p:sldId id="2147470124" r:id="rId76"/>
    <p:sldId id="383" r:id="rId77"/>
    <p:sldId id="2147480026" r:id="rId78"/>
    <p:sldId id="2147480027" r:id="rId79"/>
    <p:sldId id="2147472175" r:id="rId80"/>
    <p:sldId id="2147480051" r:id="rId81"/>
    <p:sldId id="2147480052" r:id="rId82"/>
    <p:sldId id="2147480053" r:id="rId83"/>
    <p:sldId id="2147472181" r:id="rId84"/>
  </p:sldIdLst>
  <p:sldSz cx="12192000" cy="6858000"/>
  <p:notesSz cx="6858000" cy="9144000"/>
  <p:embeddedFontLst>
    <p:embeddedFont>
      <p:font typeface="Public Sans" pitchFamily="2" charset="0"/>
      <p:regular r:id="rId87"/>
      <p:bold r:id="rId88"/>
      <p:italic r:id="rId89"/>
      <p:boldItalic r:id="rId90"/>
    </p:embeddedFont>
    <p:embeddedFont>
      <p:font typeface="Public Sans Light" pitchFamily="2" charset="0"/>
      <p:regular r:id="rId91"/>
      <p:italic r:id="rId92"/>
    </p:embeddedFont>
    <p:embeddedFont>
      <p:font typeface="Segoe UI" panose="020B0502040204020203" pitchFamily="34" charset="0"/>
      <p:regular r:id="rId93"/>
      <p:bold r:id="rId94"/>
      <p:italic r:id="rId95"/>
      <p:boldItalic r:id="rId96"/>
    </p:embeddedFont>
    <p:embeddedFont>
      <p:font typeface="Verdana" panose="020B0604030504040204" pitchFamily="34" charset="0"/>
      <p:regular r:id="rId97"/>
      <p:bold r:id="rId98"/>
      <p:italic r:id="rId99"/>
      <p:boldItalic r:id="rId100"/>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DFD2F1EA-D772-4057-8940-976702CF1044}">
          <p14:sldIdLst>
            <p14:sldId id="2147480050"/>
            <p14:sldId id="2147470073"/>
            <p14:sldId id="2147472183"/>
            <p14:sldId id="2147472231"/>
            <p14:sldId id="2147480017"/>
            <p14:sldId id="2147472180"/>
            <p14:sldId id="2147472260"/>
            <p14:sldId id="2147480016"/>
            <p14:sldId id="2147480058"/>
            <p14:sldId id="2147472261"/>
            <p14:sldId id="2147472262"/>
            <p14:sldId id="2147480015"/>
          </p14:sldIdLst>
        </p14:section>
        <p14:section name="Part A: Strategy overview and measuring impact" id="{512BDD9A-36C0-49F3-9CB7-6DBCD0B52F71}">
          <p14:sldIdLst>
            <p14:sldId id="2147470076"/>
            <p14:sldId id="2147470078"/>
            <p14:sldId id="2147480038"/>
            <p14:sldId id="2147480039"/>
            <p14:sldId id="2147470131"/>
            <p14:sldId id="2147480002"/>
            <p14:sldId id="2147480013"/>
            <p14:sldId id="2147472184"/>
            <p14:sldId id="2147480040"/>
            <p14:sldId id="388"/>
            <p14:sldId id="389"/>
            <p14:sldId id="390"/>
            <p14:sldId id="2147480041"/>
            <p14:sldId id="2147472216"/>
            <p14:sldId id="2147470086"/>
            <p14:sldId id="2147480048"/>
            <p14:sldId id="2147480018"/>
            <p14:sldId id="2147472236"/>
          </p14:sldIdLst>
        </p14:section>
        <p14:section name="Part B: Implementing the strategy technique options" id="{7B63DEB3-B0C9-4A81-AFA9-01203B8296E9}">
          <p14:sldIdLst>
            <p14:sldId id="2147470093"/>
            <p14:sldId id="2147480032"/>
            <p14:sldId id="2147470106"/>
            <p14:sldId id="2147480033"/>
            <p14:sldId id="2147480021"/>
            <p14:sldId id="2147472177"/>
            <p14:sldId id="2147480043"/>
            <p14:sldId id="2147470139"/>
            <p14:sldId id="2147480007"/>
            <p14:sldId id="2147480055"/>
            <p14:sldId id="2147470104"/>
            <p14:sldId id="2147480030"/>
            <p14:sldId id="2147480022"/>
            <p14:sldId id="2147480001"/>
            <p14:sldId id="2147480044"/>
            <p14:sldId id="2147480046"/>
            <p14:sldId id="2147479991"/>
            <p14:sldId id="2147480011"/>
            <p14:sldId id="2147479994"/>
            <p14:sldId id="2147479993"/>
            <p14:sldId id="2147480009"/>
            <p14:sldId id="2147480028"/>
            <p14:sldId id="2147480031"/>
            <p14:sldId id="2147480057"/>
            <p14:sldId id="2147470114"/>
            <p14:sldId id="2147470113"/>
            <p14:sldId id="2147470112"/>
            <p14:sldId id="2147470111"/>
            <p14:sldId id="2147480023"/>
          </p14:sldIdLst>
        </p14:section>
        <p14:section name="Part C: Evaluating a whole school approach" id="{14BE15CD-F2C6-41E7-93CE-AA0854F6588C}">
          <p14:sldIdLst>
            <p14:sldId id="2147470135"/>
            <p14:sldId id="2147470117"/>
            <p14:sldId id="2147472251"/>
            <p14:sldId id="2147480059"/>
            <p14:sldId id="2147480047"/>
            <p14:sldId id="2147480035"/>
            <p14:sldId id="2147472255"/>
            <p14:sldId id="2147472256"/>
            <p14:sldId id="2147470120"/>
            <p14:sldId id="2147480037"/>
            <p14:sldId id="2147480024"/>
            <p14:sldId id="2147470136"/>
            <p14:sldId id="2147470124"/>
            <p14:sldId id="383"/>
            <p14:sldId id="2147480026"/>
            <p14:sldId id="2147480027"/>
            <p14:sldId id="2147472175"/>
            <p14:sldId id="2147480051"/>
            <p14:sldId id="2147480052"/>
            <p14:sldId id="2147480053"/>
            <p14:sldId id="2147472181"/>
          </p14:sldIdLst>
        </p14:section>
      </p14:sectionLst>
    </p:ext>
    <p:ext uri="{EFAFB233-063F-42B5-8137-9DF3F51BA10A}">
      <p15:sldGuideLst xmlns:p15="http://schemas.microsoft.com/office/powerpoint/2012/main">
        <p15:guide id="1" orient="horz" pos="2387"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7DD3D03-5F84-B472-DF29-0CA8E5BE37DE}" name="Jarrad Cox" initials="JC" userId="S::Jarrad.Cox1@det.nsw.edu.au::3104b8a7-3f47-4556-be5b-b2639acb501b" providerId="AD"/>
  <p188:author id="{EF70962B-4622-460D-4400-C16D0977C4A5}" name="Andrew Toovey" initials="AT" userId="S::andrew.toovey8@det.nsw.edu.au::f79ecc65-6f71-46b5-9f61-e60f7c8d8966" providerId="AD"/>
  <p188:author id="{AB3B784D-DF3D-1F7E-1659-E715C6D54534}" name="Dionissia Tsirigos" initials="DT" userId="S::Dionissia.Tsirigos@det.nsw.edu.au::0f61e84c-913a-4f24-b74e-a42a7170d5be" providerId="AD"/>
  <p188:author id="{4630984D-B6A5-C586-8D3D-57E5DBE69067}" name="Rebecca Delpech" initials="RD" userId="S::rebecca.delpech@det.nsw.edu.au::96194281-a70e-4458-9dc5-4c874d75f143" providerId="AD"/>
  <p188:author id="{D7E86765-E1A4-943D-4042-1FDDCF520291}" name="Jarrad Cox" initials="JC" userId="S::jarrad.cox1@det.nsw.edu.au::3104b8a7-3f47-4556-be5b-b2639acb501b" providerId="AD"/>
  <p188:author id="{E4B21E72-F181-FE9C-BA6D-2F6AC84907E4}" name="Ellie Singleton" initials="ES" userId="S::Ellie.Singleton@det.nsw.edu.au::7d7a8a23-a038-49d4-8a6b-571026661f13" providerId="AD"/>
  <p188:author id="{9721547B-6FE2-D801-BE0A-131E9072C6FE}" name="Margo Bowen" initials="" userId="S::Margo.Bowen@det.nsw.edu.au::5a17776f-950d-4af3-81e9-c0fa47d818cf" providerId="AD"/>
  <p188:author id="{2935CE7F-6969-9112-5EEB-316BB1133DD8}" name="Susannah Upham" initials="" userId="S::Susannah.Williams4@det.nsw.edu.au::70e0ecd9-1b71-4426-b1d6-4d20cc71683a" providerId="AD"/>
  <p188:author id="{4DED5581-CF89-D0DA-E7A7-E1812222FE72}" name="Nicole McGee" initials="NM" userId="S::nicole.mcgee@det.nsw.edu.au::57fa441b-44b3-4d8f-a6ee-0b1527281695" providerId="AD"/>
  <p188:author id="{5A016881-EE64-20CA-7C45-7CB8F65A7CD6}" name="Lannie Tran" initials="LT" userId="S::Lannie.Tran@det.nsw.edu.au::785aab25-4572-4e9c-8731-f1e737b2b772" providerId="AD"/>
  <p188:author id="{91AAC489-3553-1DE1-3316-D9A48BB35D4E}" name="Margo Bowen" initials="MB" userId="S::margo.bowen@det.nsw.edu.au::5a17776f-950d-4af3-81e9-c0fa47d818cf" providerId="AD"/>
  <p188:author id="{8ACE369D-DB22-8937-6AE4-E604BD51B695}" name="Kat Hand" initials="KH" userId="S::KATRINA.HAND@det.nsw.edu.au::7c0d44ee-cb67-448c-a7ee-df8c5f511b22" providerId="AD"/>
  <p188:author id="{6BE7B4A1-20D2-029B-B658-D3DC82A12322}" name="Rebecca Delpech" initials="" userId="S::Rebecca.Delpech@det.nsw.edu.au::96194281-a70e-4458-9dc5-4c874d75f143" providerId="AD"/>
  <p188:author id="{6CEA15A2-9A5E-184D-5285-018854E14BC5}" name="Ben Surwald" initials="BS" userId="S::BENJAMIN.SURWALD@det.nsw.edu.au::a90ce51f-3333-4d81-b955-619397438313" providerId="AD"/>
  <p188:author id="{685FDDC4-2A16-ABC9-97AD-B9BC9305B44A}" name="Andrew Toovey" initials="" userId="S::Andrew.Toovey8@det.nsw.edu.au::f79ecc65-6f71-46b5-9f61-e60f7c8d8966" providerId="AD"/>
  <p188:author id="{159A5DC9-90DE-D932-110E-BE9106B70F39}" name="Natali Milovanovic" initials="NM" userId="S::Natali.Radenkovic@det.nsw.edu.au::28509431-504b-4925-9d93-a83a830f7648" providerId="AD"/>
  <p188:author id="{A791DBD0-FD9C-EBD1-6A1E-9F3F50890B06}" name="Susannah Upham" initials="SU" userId="S::susannah.williams4@det.nsw.edu.au::70e0ecd9-1b71-4426-b1d6-4d20cc71683a" providerId="AD"/>
  <p188:author id="{9D9792E4-D0EE-120B-A067-8FC9C5EA47FE}" name="Nicole McGee" initials="" userId="S::NICOLE.MCGEE@det.nsw.edu.au::57fa441b-44b3-4d8f-a6ee-0b15272816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53A"/>
    <a:srgbClr val="CBEDFD"/>
    <a:srgbClr val="00296C"/>
    <a:srgbClr val="FFFFFF"/>
    <a:srgbClr val="0046B8"/>
    <a:srgbClr val="000000"/>
    <a:srgbClr val="A1C4FE"/>
    <a:srgbClr val="D6E7FF"/>
    <a:srgbClr val="CDD3D6"/>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7530" autoAdjust="0"/>
  </p:normalViewPr>
  <p:slideViewPr>
    <p:cSldViewPr snapToGrid="0">
      <p:cViewPr varScale="1">
        <p:scale>
          <a:sx n="74" d="100"/>
          <a:sy n="74" d="100"/>
        </p:scale>
        <p:origin x="480" y="60"/>
      </p:cViewPr>
      <p:guideLst>
        <p:guide orient="horz" pos="2387"/>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font" Target="fonts/font3.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notesMaster" Target="notesMasters/notes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1.fntdata"/><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4.fntdata"/><Relationship Id="rId105"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19/12/2024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02:16:15.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1,'18'1,"0"1,1 0,34 11,-6-2,109 23,227 41,-228-52,-16-1,274 9,-182-26,-187-1,0 1,-1 3,54 16,-56-14,1-3,0-1,0-2,0-2,75-6,-27 2,-5 2,-71 4,-16 2,-35 11,-295 65,-20-21,284-50,-1176 158,1195-163,45-4,11-1,79 0,-60-2,516-4,576 5,-1035 6,-75-1,-23 3,-34 6,0-3,-56 5,50-8,-49 8,-388 64,387-57,103-23,-1 1,0-1,0 1,1 0,-1 0,1 1,-1-1,1 0,-1 1,-3 2,10 2,14-1,30-1,79-3,-104-1,40-1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19/12/2024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dresearch.edu.au/guides-resources/practice-guides/gaining-all-students-attention"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ducationendowmentfoundation.org.uk/education-evidence/evidence-reviews/teacher-professional-development-characteristics" TargetMode="External"/><Relationship Id="rId4" Type="http://schemas.openxmlformats.org/officeDocument/2006/relationships/hyperlink" Target="https://evidenceforlearning.org.au/education-evidence/guidance-reports/effective-professional-development"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videnceforlearning.org.au/education-evidence/guidance-reports/effective-professional-developme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dresearch.edu.au/summaries-explainers/explainers/managing-cognitive-load-optimises-learning"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education.nsw.gov.au/about-us/education-data-and-research/cese/publications/literature-reviews/cognitive-load-theory"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dresearch.edu.au/research/research-reports/how-students-learn-best-overview-evidenc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education.nsw.gov.au/about-us/education-data-and-research/cese/publications/literature-reviews/cognitive-load-theory"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dresearch.edu.au/summaries-explainers/explainers/explicit-instructio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dresearch.edu.au/summaries-explainers/explainers/explicit-instructio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dresearch.edu.au/summaries-explainers/explainers/explicit-instructi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dresearch.edu.au/research/research-reports/how-students-learn-best-overview-evidenc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edresearch.edu.au/summaries-explainers/explainers/mastery-learning"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edresearch.edu.au/research/research-reports/how-students-learn-best-overview-evidence"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edresearch.edu.au/summaries-explainers/explainers/managing-cognitive-load-optimises-learnin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edresearch.edu.au/research/research-reports/how-students-learn-best-overview-evidenc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explicit-teaching-strategies/checking-for-understanding"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edresearch.edu.au/summaries-explainers/explainers/knowledge-central-learning"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edresearch.edu.au/summaries-explainers/explainers/spacing-retrieval"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edresearch.edu.au/research/research-reports/how-students-learn-best-overview-evidence"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edresearch.edu.au/summaries-explainers/explainers/knowledge-central-learnin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teacherhead.com/2023/12/19/meaning-making-and-the-power-of-students-talking-things-through-a-common-missing-piece-2/comment-page-1/"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teacherhead.com/2023/12/19/meaning-making-and-the-power-of-students-talking-things-through-a-common-missing-piece-2/comment-page-1/"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teacherhead.com/2023/05/07/teaching-some-vs-teaching-all-this-is-where-the-action-for-improvement-lies/"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teacherhead.com/2021/12/01/five-ways-to-scaffold-classroom-dialogu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leading-explicit-teaching"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aec/universal-resources---aboriginal-education/strong-strides-together--meeting-the-educational-goals-for-abori" TargetMode="External"/><Relationship Id="rId4" Type="http://schemas.openxmlformats.org/officeDocument/2006/relationships/hyperlink" Target="https://resources.education.nsw.gov.au/detail/IPR-LD230526144351"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education.nsw.gov.au/teaching-and-learning/curriculum/literacy-and-numeracy/teaching-and-learning-resources/numeracy/talk-move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edresearch.edu.au/research/research-reports/how-students-learn-best-overview-evidence"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edresearch.edu.au/summaries-explainers/explainers/spacing-retrieval"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edresearch.edu.au/guides-resources/practice-guides/gaining-all-students-attention"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evidenceforlearning.org.au/education-evidence/guidance-reports/effective-professional-development"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education.nsw.gov.au/about-us/education-data-and-research/scout/training/digital-learning-centre/naplan-report-overview"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www.edresearch.edu.au/research/research-reports/how-students-learn-best-overview-evidence" TargetMode="External"/><Relationship Id="rId4" Type="http://schemas.openxmlformats.org/officeDocument/2006/relationships/hyperlink" Target="https://education.nsw.gov.au/about-us/education-data-and-research/scout/scout-overview/apps-and-reports/naplan---doe/class-report#tabs0"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edresearch.edu.au/resources/focused-classrooms-practice-guide/"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classteaching.wordpress.com/2023/05/17/we-are-what-we-do-the-case-for-explicit-and-consistent-school-wide-routines/" TargetMode="External"/><Relationship Id="rId4" Type="http://schemas.openxmlformats.org/officeDocument/2006/relationships/hyperlink" Target="https://www.edresearch.edu.au/resources/teaching-routines."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edresearch.edu.au/guides-resources/practice-guides/gaining-all-students-attention"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educationendowmentfoundation.org.uk/education-evidence/evidence-reviews/teacher-professional-development-characteristics" TargetMode="External"/><Relationship Id="rId4" Type="http://schemas.openxmlformats.org/officeDocument/2006/relationships/hyperlink" Target="https://evidenceforlearning.org.au/education-evidence/guidance-reports/effective-professional-development"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evidenceforlearning.org.au/education-evidence/guidance-reports/effective-professional-development"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researchgate.net/publication/282054198_Balancing_Fidelity_With_Flexibility_and_Fit_What_Do_We_Really_Know_About_Fidelity_of_Implementation_in_Schools"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dresearch.edu.au/guides-resources/practice-guides/focused-classrooms-practice-guide-full-publication"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classteaching.wordpress.com/2023/05/17/we-are-what-we-do-the-case-for-explicit-and-consistent-school-wide-routines/" TargetMode="External"/><Relationship Id="rId4" Type="http://schemas.openxmlformats.org/officeDocument/2006/relationships/hyperlink" Target="https://www.edresearch.edu.au/summaries-explainers/explainers/teaching-routines-their-role-classroom-management"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education.nsw.gov.au/teaching-and-learning/professional-learning/high-impact-professional-learning"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myplsso.education.nsw.gov.au/mylearning/catalogue/details/62ea3ae9-855b-ef11-b00f-b5aeee9b86ab"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ducation.nsw.gov.au/teaching-and-learning/professional-learning/high-impact-professional-learning/what-is-hipl/student-needs-drive-teacher-learning" TargetMode="External"/><Relationship Id="rId7" Type="http://schemas.openxmlformats.org/officeDocument/2006/relationships/hyperlink" Target="https://education.nsw.gov.au/teaching-and-learning/professional-learning/high-impact-professional-learning/what-is-hipl/accountability-for-impact-on-student-progres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ducation.nsw.gov.au/teaching-and-learning/professional-learning/high-impact-professional-learning/what-is-hipl/a-culture-of-continuous-learning" TargetMode="External"/><Relationship Id="rId5" Type="http://schemas.openxmlformats.org/officeDocument/2006/relationships/hyperlink" Target="https://education.nsw.gov.au/teaching-and-learning/professional-learning/high-impact-professional-learning/what-is-hipl/collaboration-that-improves-classroom-practice" TargetMode="External"/><Relationship Id="rId4" Type="http://schemas.openxmlformats.org/officeDocument/2006/relationships/hyperlink" Target="https://education.nsw.gov.au/teaching-and-learning/professional-learning/high-impact-professional-learning/what-is-hipl/leadership-that-prioritises-learning"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ducation.nsw.gov.au/about-us/education-data-and-research/scout/training/digital-learning-centre/naplan-report-overview"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edresearch.edu.au/research/research-reports/how-students-learn-best-overview-evidence" TargetMode="External"/><Relationship Id="rId4" Type="http://schemas.openxmlformats.org/officeDocument/2006/relationships/hyperlink" Target="https://education.nsw.gov.au/about-us/education-data-and-research/scout/scout-overview/apps-and-reports/naplan---doe/class-report#tabs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4222228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effectLst/>
              </a:rPr>
              <a:t>Purpose of slide: To explain the process of rehearsing</a:t>
            </a: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effectLst/>
              </a:rPr>
              <a:t>[01:10]</a:t>
            </a:r>
            <a:endParaRPr lang="en-AU" b="1" dirty="0"/>
          </a:p>
          <a:p>
            <a:endParaRPr lang="en-AU" b="1" dirty="0">
              <a:effectLst/>
            </a:endParaRPr>
          </a:p>
          <a:p>
            <a:r>
              <a:rPr lang="en-AU" b="1" dirty="0">
                <a:effectLst/>
              </a:rPr>
              <a:t>Speaker notes:</a:t>
            </a:r>
            <a:endParaRPr lang="en-AU" b="1" dirty="0"/>
          </a:p>
          <a:p>
            <a:endParaRPr lang="en-AU" dirty="0">
              <a:effectLst/>
            </a:endParaRPr>
          </a:p>
          <a:p>
            <a:r>
              <a:rPr lang="en-AU" b="1" dirty="0">
                <a:effectLst/>
              </a:rPr>
              <a:t>[click] </a:t>
            </a:r>
            <a:r>
              <a:rPr lang="en-AU" dirty="0">
                <a:effectLst/>
              </a:rPr>
              <a:t>plan number of suitable questions or activities ready</a:t>
            </a:r>
            <a:endParaRPr lang="en-AU" dirty="0"/>
          </a:p>
          <a:p>
            <a:r>
              <a:rPr lang="en-AU" b="1" dirty="0">
                <a:effectLst/>
              </a:rPr>
              <a:t>[click] </a:t>
            </a:r>
            <a:r>
              <a:rPr lang="en-AU" dirty="0">
                <a:effectLst/>
              </a:rPr>
              <a:t>deliver the instruction as if doing it in class.</a:t>
            </a:r>
            <a:endParaRPr lang="en-AU" dirty="0"/>
          </a:p>
          <a:p>
            <a:r>
              <a:rPr lang="en-AU" b="1" dirty="0">
                <a:effectLst/>
              </a:rPr>
              <a:t>[click] </a:t>
            </a:r>
            <a:r>
              <a:rPr lang="en-AU" dirty="0">
                <a:effectLst/>
              </a:rPr>
              <a:t>then partners can provide feedback - what may need to be added, changed, enhanced or deleted?</a:t>
            </a:r>
            <a:endParaRPr lang="en-AU" dirty="0"/>
          </a:p>
          <a:p>
            <a:r>
              <a:rPr lang="en-AU" dirty="0"/>
              <a:t> </a:t>
            </a:r>
          </a:p>
          <a:p>
            <a:r>
              <a:rPr lang="en-AU" dirty="0">
                <a:effectLst/>
              </a:rPr>
              <a:t>Note to presenter: it is advisable to prepare the leaders beforehand if modelling and rehearsing are not yet established practices in the school.</a:t>
            </a:r>
            <a:endParaRPr lang="en-AU" dirty="0"/>
          </a:p>
          <a:p>
            <a:r>
              <a:rPr lang="en-AU" dirty="0"/>
              <a:t> </a:t>
            </a:r>
          </a:p>
          <a:p>
            <a:r>
              <a:rPr lang="en-AU" b="1" dirty="0">
                <a:effectLst/>
              </a:rPr>
              <a:t>Further reading on this research:</a:t>
            </a:r>
            <a:endParaRPr lang="en-AU" b="1" dirty="0"/>
          </a:p>
          <a:p>
            <a:r>
              <a:rPr lang="en-AU" dirty="0">
                <a:effectLst/>
              </a:rPr>
              <a:t>AERO (Australian Education Research Organisation) (2023c) </a:t>
            </a:r>
            <a:r>
              <a:rPr lang="en-AU" u="sng" dirty="0">
                <a:effectLst/>
                <a:hlinkClick r:id="rId3" tooltip="https://www.edresearch.edu.au/guides-resources/practice-guides/gaining-all-students-attention"/>
              </a:rPr>
              <a:t>Classroom management practice guide: gaining all students’ attention</a:t>
            </a:r>
            <a:r>
              <a:rPr lang="en-AU" dirty="0">
                <a:effectLst/>
              </a:rPr>
              <a:t>, AERO.</a:t>
            </a:r>
            <a:endParaRPr lang="en-AU" dirty="0"/>
          </a:p>
          <a:p>
            <a:r>
              <a:rPr lang="en-AU" dirty="0">
                <a:effectLst/>
              </a:rPr>
              <a:t>Evidence for Learning (2022) </a:t>
            </a:r>
            <a:r>
              <a:rPr lang="en-AU" dirty="0">
                <a:effectLst/>
                <a:hlinkClick r:id="rId4" tooltip="https://evidenceforlearning.org.au/education-evidence/guidance-reports/effective-professional-development"/>
              </a:rPr>
              <a:t>Effective professional development</a:t>
            </a:r>
            <a:r>
              <a:rPr lang="en-AU" dirty="0">
                <a:effectLst/>
              </a:rPr>
              <a:t>, Evidence for Learning.</a:t>
            </a:r>
            <a:endParaRPr lang="en-AU" dirty="0"/>
          </a:p>
          <a:p>
            <a:r>
              <a:rPr lang="en-AU" dirty="0">
                <a:effectLst/>
              </a:rPr>
              <a:t>Sims S, Fletcher-Wood H, O’Mara-Eves A, Cottingham S, Stansfield C, Van </a:t>
            </a:r>
            <a:r>
              <a:rPr lang="en-AU" dirty="0" err="1">
                <a:effectLst/>
              </a:rPr>
              <a:t>Herwegen</a:t>
            </a:r>
            <a:r>
              <a:rPr lang="en-AU" dirty="0">
                <a:effectLst/>
              </a:rPr>
              <a:t> J and Anders J (2021) </a:t>
            </a:r>
            <a:r>
              <a:rPr lang="en-AU" u="sng" dirty="0">
                <a:effectLst/>
                <a:hlinkClick r:id="rId5" tooltip="https://educationendowmentfoundation.org.uk/education-evidence/evidence-reviews/teacher-professional-development-characteristics"/>
              </a:rPr>
              <a:t>What are the characteristics of teacher professional development that increase pupil achievement? A systematic review and meta-analysis</a:t>
            </a:r>
            <a:r>
              <a:rPr lang="en-AU" dirty="0">
                <a:effectLst/>
              </a:rPr>
              <a:t>, Education Endowment Foundation.</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836917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latin typeface="Aptos"/>
              </a:rPr>
              <a:t>Purpose of slide: To explain why </a:t>
            </a:r>
            <a:r>
              <a:rPr lang="en-AU" b="1" u="sng" dirty="0">
                <a:latin typeface="Aptos"/>
              </a:rPr>
              <a:t>rehearsing</a:t>
            </a:r>
            <a:r>
              <a:rPr lang="en-AU" sz="1600" b="1" dirty="0">
                <a:latin typeface="Aptos"/>
              </a:rPr>
              <a:t> </a:t>
            </a:r>
            <a:r>
              <a:rPr lang="en-AU" b="1" dirty="0">
                <a:latin typeface="Aptos"/>
              </a:rPr>
              <a:t>is </a:t>
            </a:r>
            <a:r>
              <a:rPr lang="en-AU" sz="1600" b="1" dirty="0">
                <a:latin typeface="Aptos"/>
              </a:rPr>
              <a:t>so important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ptos"/>
              </a:rPr>
              <a:t>[01:10]</a:t>
            </a:r>
          </a:p>
          <a:p>
            <a:endParaRPr lang="en-AU" sz="1600" b="1" dirty="0">
              <a:latin typeface="Aptos"/>
            </a:endParaRPr>
          </a:p>
          <a:p>
            <a:r>
              <a:rPr lang="en-AU" sz="1600" b="1" dirty="0">
                <a:latin typeface="Aptos"/>
              </a:rPr>
              <a:t>Speaker notes:</a:t>
            </a:r>
            <a:endParaRPr lang="en-AU" sz="1600" dirty="0">
              <a:latin typeface="Aptos"/>
            </a:endParaRPr>
          </a:p>
          <a:p>
            <a:endParaRPr lang="en-AU" sz="1600" b="1" dirty="0">
              <a:latin typeface="Aptos"/>
            </a:endParaRPr>
          </a:p>
          <a:p>
            <a:r>
              <a:rPr lang="en-AU" sz="1600" dirty="0">
                <a:latin typeface="Aptos"/>
              </a:rPr>
              <a:t>Application is a real key to success in </a:t>
            </a:r>
            <a:r>
              <a:rPr lang="en-AU" dirty="0">
                <a:latin typeface="Aptos"/>
              </a:rPr>
              <a:t>professional</a:t>
            </a:r>
            <a:r>
              <a:rPr lang="en-AU" sz="1600" dirty="0">
                <a:latin typeface="Aptos"/>
              </a:rPr>
              <a:t> </a:t>
            </a:r>
            <a:r>
              <a:rPr lang="en-AU" dirty="0">
                <a:latin typeface="Aptos"/>
              </a:rPr>
              <a:t>learning.</a:t>
            </a:r>
          </a:p>
          <a:p>
            <a:endParaRPr lang="en-AU" sz="1600" dirty="0">
              <a:latin typeface="Aptos" panose="020B0004020202020204" pitchFamily="34" charset="0"/>
            </a:endParaRPr>
          </a:p>
          <a:p>
            <a:r>
              <a:rPr lang="en-AU" sz="1600" dirty="0">
                <a:latin typeface="Aptos"/>
              </a:rPr>
              <a:t>Why might </a:t>
            </a:r>
            <a:r>
              <a:rPr lang="en-AU" dirty="0">
                <a:latin typeface="Aptos"/>
              </a:rPr>
              <a:t>professional learning </a:t>
            </a:r>
            <a:r>
              <a:rPr lang="en-AU" sz="1600" b="1" dirty="0">
                <a:latin typeface="Aptos"/>
              </a:rPr>
              <a:t>not be </a:t>
            </a:r>
            <a:r>
              <a:rPr lang="en-AU" sz="1600" dirty="0">
                <a:latin typeface="Aptos"/>
              </a:rPr>
              <a:t>applied in the classroom, despite our best intentions? </a:t>
            </a:r>
          </a:p>
          <a:p>
            <a:endParaRPr lang="en-AU" sz="1600" dirty="0">
              <a:latin typeface="Aptos" panose="020B0004020202020204" pitchFamily="34" charset="0"/>
            </a:endParaRPr>
          </a:p>
          <a:p>
            <a:r>
              <a:rPr lang="en-AU" sz="1600" dirty="0">
                <a:latin typeface="Aptos"/>
              </a:rPr>
              <a:t>Teachers often have practices described to them – but it is much clearer to have lead teachers model the practice (out of the classroom, without students) while the observer uses prompts to reflect on what made that practice successful.</a:t>
            </a:r>
          </a:p>
          <a:p>
            <a:endParaRPr lang="en-AU" sz="1600" dirty="0">
              <a:latin typeface="Aptos" panose="020B0004020202020204" pitchFamily="34" charset="0"/>
            </a:endParaRPr>
          </a:p>
          <a:p>
            <a:r>
              <a:rPr lang="en-AU" sz="1600" dirty="0">
                <a:latin typeface="Aptos"/>
              </a:rPr>
              <a:t>Teaching is a habit-forming practice. By necessity, teaching requires us to automate a number of behaviours. The cognitive load on teachers to introduce a new behaviour is high and so we often rely on those previously formed habits. </a:t>
            </a:r>
          </a:p>
          <a:p>
            <a:endParaRPr lang="en-AU" sz="1600" dirty="0">
              <a:latin typeface="Aptos" panose="020B0004020202020204" pitchFamily="34" charset="0"/>
            </a:endParaRPr>
          </a:p>
          <a:p>
            <a:r>
              <a:rPr lang="en-AU" sz="1600" dirty="0">
                <a:latin typeface="Aptos"/>
              </a:rPr>
              <a:t>Rehearsal (out of the classroom, without students) makes our PL a habit. When we try a </a:t>
            </a:r>
            <a:r>
              <a:rPr lang="en-AU" sz="1600" b="1" dirty="0">
                <a:latin typeface="Aptos"/>
              </a:rPr>
              <a:t>rehearsed</a:t>
            </a:r>
            <a:r>
              <a:rPr lang="en-AU" sz="1600" dirty="0">
                <a:latin typeface="Aptos"/>
              </a:rPr>
              <a:t> routine in a classroom, our cognitive load is reduced because we have one thing to think about, rather than 4 or 5.</a:t>
            </a:r>
          </a:p>
          <a:p>
            <a:endParaRPr lang="en-AU" sz="1600" dirty="0">
              <a:latin typeface="Aptos"/>
            </a:endParaRPr>
          </a:p>
          <a:p>
            <a:r>
              <a:rPr lang="en-AU" sz="1600" dirty="0">
                <a:latin typeface="Aptos"/>
              </a:rPr>
              <a:t>This is why </a:t>
            </a:r>
            <a:r>
              <a:rPr lang="en-AU" dirty="0">
                <a:latin typeface="Aptos"/>
              </a:rPr>
              <a:t>rehearsing is a key mechanism for success in professional learning.</a:t>
            </a:r>
            <a:endParaRPr lang="en-AU" sz="1600" dirty="0">
              <a:latin typeface="Aptos" panose="020B0004020202020204" pitchFamily="34" charset="0"/>
            </a:endParaRPr>
          </a:p>
          <a:p>
            <a:endParaRPr lang="en-AU" sz="1600" b="0" dirty="0">
              <a:latin typeface="Aptos" panose="020B0004020202020204" pitchFamily="34" charset="0"/>
            </a:endParaRPr>
          </a:p>
          <a:p>
            <a:r>
              <a:rPr lang="en-AU" sz="1600" b="1" dirty="0">
                <a:latin typeface="Aptos"/>
              </a:rPr>
              <a:t>References:</a:t>
            </a:r>
            <a:endParaRPr lang="en-AU" sz="1600" b="1"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Evidence for Learning (2022) </a:t>
            </a:r>
            <a:r>
              <a:rPr lang="en-AU" sz="1600" i="1" dirty="0">
                <a:hlinkClick r:id="rId3"/>
              </a:rPr>
              <a:t>Effective professional development</a:t>
            </a:r>
            <a:r>
              <a:rPr lang="en-AU" sz="1600" i="1" dirty="0"/>
              <a:t>, </a:t>
            </a:r>
            <a:r>
              <a:rPr lang="en-AU" sz="1600" dirty="0"/>
              <a:t>Evidence for Learning.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57375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Outline the learning sequence in this module.</a:t>
            </a:r>
            <a:endParaRPr lang="en-AU" b="1" dirty="0"/>
          </a:p>
          <a:p>
            <a:r>
              <a:rPr lang="en-AU" b="1" dirty="0">
                <a:latin typeface="Public Sans"/>
              </a:rPr>
              <a:t>[00:30]</a:t>
            </a:r>
            <a:endParaRPr lang="en-AU" dirty="0">
              <a:latin typeface="Public Sans"/>
            </a:endParaRPr>
          </a:p>
          <a:p>
            <a:endParaRPr lang="en-AU" dirty="0">
              <a:latin typeface="Public Sans"/>
            </a:endParaRPr>
          </a:p>
          <a:p>
            <a:r>
              <a:rPr lang="en-AU" b="1" dirty="0">
                <a:latin typeface="Public Sans"/>
              </a:rPr>
              <a:t>Speaker notes:</a:t>
            </a:r>
            <a:r>
              <a:rPr lang="en-AU" dirty="0">
                <a:latin typeface="Public Sans"/>
              </a:rPr>
              <a:t> </a:t>
            </a:r>
            <a:endParaRPr lang="en-AU" dirty="0"/>
          </a:p>
          <a:p>
            <a:r>
              <a:rPr lang="en-AU" dirty="0">
                <a:latin typeface="Public Sans"/>
              </a:rPr>
              <a:t>In this module, the focus is on connecting learning and selecting the optimal techniques for students in your class. </a:t>
            </a:r>
            <a:endParaRPr lang="en-AU" dirty="0"/>
          </a:p>
          <a:p>
            <a:r>
              <a:rPr lang="en-AU" dirty="0">
                <a:latin typeface="Public Sans"/>
              </a:rPr>
              <a:t> </a:t>
            </a:r>
          </a:p>
          <a:p>
            <a:r>
              <a:rPr lang="en-AU" dirty="0">
                <a:latin typeface="Public Sans"/>
              </a:rPr>
              <a:t>We will then develop teaching routines as a whole school to reduce cognitive load for our students, giving them the best opportunity for routines to benefit their learning outcomes.</a:t>
            </a:r>
          </a:p>
          <a:p>
            <a:endParaRPr lang="en-AU" dirty="0">
              <a:latin typeface="Public Sans"/>
            </a:endParaRPr>
          </a:p>
          <a:p>
            <a:r>
              <a:rPr lang="en-AU" dirty="0">
                <a:latin typeface="Public Sans"/>
              </a:rPr>
              <a:t>We will evaluate the impact of our work in terms of how effectively the approach has met the student need we've identified as the focus for our professional learning. We will do this by considering the short-term outcomes and the potential longer term learning outcomes for our students.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100138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b="1" dirty="0">
              <a:solidFill>
                <a:srgbClr val="4472C4"/>
              </a:solidFill>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555738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Purpose and outcome of Part A</a:t>
            </a:r>
          </a:p>
          <a:p>
            <a:r>
              <a:rPr lang="en-AU" b="1" dirty="0">
                <a:latin typeface="Public Sans"/>
              </a:rPr>
              <a:t>[00:30]</a:t>
            </a:r>
            <a:endParaRPr lang="en-AU" dirty="0">
              <a:latin typeface="Public Sans"/>
            </a:endParaRPr>
          </a:p>
          <a:p>
            <a:endParaRPr lang="en-AU" b="1" dirty="0">
              <a:latin typeface="Public Sans"/>
            </a:endParaRPr>
          </a:p>
          <a:p>
            <a:r>
              <a:rPr lang="en-AU" b="1" dirty="0">
                <a:latin typeface="Public Sans"/>
              </a:rPr>
              <a:t>Speaker notes:</a:t>
            </a:r>
            <a:endParaRPr lang="en-AU" b="1" dirty="0">
              <a:latin typeface="Aptos"/>
            </a:endParaRPr>
          </a:p>
          <a:p>
            <a:r>
              <a:rPr lang="en-AU" dirty="0">
                <a:latin typeface="Public Sans"/>
              </a:rPr>
              <a:t>This strategy learning module focuses on teachers identifying key prior knowledge and designing activities for students to recall this knowledge. Then connections between existing and new knowledge can be made.</a:t>
            </a:r>
          </a:p>
          <a:p>
            <a:r>
              <a:rPr lang="en-AU" b="1" dirty="0">
                <a:latin typeface="Public Sans"/>
              </a:rPr>
              <a:t>The purpose of Part A is:</a:t>
            </a:r>
          </a:p>
          <a:p>
            <a:r>
              <a:rPr lang="en-AU" sz="1600" dirty="0"/>
              <a:t>To understand the mechanisms of connecting learning in the context of managing cognitive load, schema development, and optimising student understanding, engagement and participation.</a:t>
            </a:r>
          </a:p>
          <a:p>
            <a:endParaRPr lang="en-AU" dirty="0"/>
          </a:p>
          <a:p>
            <a:r>
              <a:rPr lang="en-AU" b="1" dirty="0">
                <a:latin typeface="Public Sans"/>
              </a:rPr>
              <a:t>Working towards the outcome that:</a:t>
            </a:r>
          </a:p>
          <a:p>
            <a:r>
              <a:rPr lang="en-AU" sz="1600" dirty="0"/>
              <a:t>We can articulate how and why we support students in retrieving prior learning and making connections with new learning.</a:t>
            </a:r>
          </a:p>
          <a:p>
            <a:pPr marL="285750" indent="-285750">
              <a:buFont typeface="Arial"/>
              <a:buChar char="•"/>
            </a:pPr>
            <a:endParaRPr lang="en-AU" dirty="0">
              <a:latin typeface="Public Sans"/>
            </a:endParaRPr>
          </a:p>
          <a:p>
            <a:endParaRPr lang="en-AU" sz="1600" b="1" dirty="0">
              <a:latin typeface="Aptos"/>
            </a:endParaRPr>
          </a:p>
          <a:p>
            <a:endParaRPr lang="en-AU" dirty="0">
              <a:latin typeface="Public Sans"/>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1460772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To present a simple idea of schema before introducing more complex ideas</a:t>
            </a:r>
          </a:p>
          <a:p>
            <a:r>
              <a:rPr lang="en-AU" b="1" dirty="0">
                <a:latin typeface="Public Sans"/>
              </a:rPr>
              <a:t>[00:30]</a:t>
            </a:r>
          </a:p>
          <a:p>
            <a:endParaRPr lang="en-AU" b="1" dirty="0">
              <a:latin typeface="Public Sans"/>
            </a:endParaRPr>
          </a:p>
          <a:p>
            <a:r>
              <a:rPr lang="en-AU" b="1" dirty="0">
                <a:latin typeface="Public Sans"/>
              </a:rPr>
              <a:t>Speaker notes: </a:t>
            </a:r>
          </a:p>
          <a:p>
            <a:r>
              <a:rPr lang="en-AU" b="0" dirty="0">
                <a:latin typeface="Public Sans"/>
              </a:rPr>
              <a:t>The brain stores information in long-term memory in groups of interconnected information we call schema, or mental models (AERO 2024; CESE 2017). This simple model shows a knowledge schema containing concepts, procedures, and facts.</a:t>
            </a:r>
          </a:p>
          <a:p>
            <a:endParaRPr lang="en-AU" b="0" dirty="0">
              <a:latin typeface="Public Sans"/>
            </a:endParaRPr>
          </a:p>
          <a:p>
            <a:r>
              <a:rPr lang="en-AU" b="1" dirty="0"/>
              <a:t>References:</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Adapted from AERO (Australian Education Research Organisation) (2024)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Managing cognitive load optimises learning</a:t>
            </a:r>
            <a:r>
              <a:rPr lang="en-AU" sz="1800" i="1" dirty="0">
                <a:effectLst/>
                <a:latin typeface="Aptos" panose="020B0004020202020204" pitchFamily="34" charset="0"/>
                <a:ea typeface="Aptos" panose="020B0004020202020204" pitchFamily="34" charset="0"/>
                <a:cs typeface="Times New Roman" panose="02020603050405020304" pitchFamily="18" charset="0"/>
              </a:rPr>
              <a:t>, </a:t>
            </a:r>
            <a:r>
              <a:rPr lang="en-AU" sz="1800" dirty="0">
                <a:effectLst/>
                <a:latin typeface="Aptos" panose="020B0004020202020204" pitchFamily="34" charset="0"/>
                <a:ea typeface="Aptos" panose="020B0004020202020204" pitchFamily="34" charset="0"/>
                <a:cs typeface="Times New Roman" panose="02020603050405020304" pitchFamily="18" charset="0"/>
              </a:rPr>
              <a:t>AERO.</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CESE (Centre for Education Statistics and Evaluation) (2017)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Cognitive load theory: research that teachers really need to understand</a:t>
            </a:r>
            <a:r>
              <a:rPr lang="en-AU" sz="1800" dirty="0">
                <a:effectLst/>
                <a:latin typeface="Aptos" panose="020B0004020202020204" pitchFamily="34" charset="0"/>
                <a:ea typeface="Aptos" panose="020B0004020202020204" pitchFamily="34" charset="0"/>
                <a:cs typeface="Times New Roman" panose="02020603050405020304" pitchFamily="18" charset="0"/>
              </a:rPr>
              <a:t>, NSW Department of Education.</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1780795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To present a simple idea of new knowledge connecting to existing knowledge</a:t>
            </a:r>
          </a:p>
          <a:p>
            <a:r>
              <a:rPr lang="en-AU" b="1" dirty="0">
                <a:latin typeface="Public Sans"/>
              </a:rPr>
              <a:t>[00:30]</a:t>
            </a:r>
          </a:p>
          <a:p>
            <a:endParaRPr lang="en-AU" b="1" dirty="0">
              <a:latin typeface="Public Sans"/>
            </a:endParaRPr>
          </a:p>
          <a:p>
            <a:r>
              <a:rPr lang="en-AU" b="1" dirty="0">
                <a:latin typeface="Public Sans"/>
              </a:rPr>
              <a:t>Speaker notes: </a:t>
            </a:r>
            <a:endParaRPr lang="en-AU" dirty="0"/>
          </a:p>
          <a:p>
            <a:r>
              <a:rPr lang="en-AU" dirty="0"/>
              <a:t>Knowledge sticks to knowledge.</a:t>
            </a:r>
          </a:p>
          <a:p>
            <a:r>
              <a:rPr lang="en-AU" dirty="0"/>
              <a:t>Here we see a student’s prior knowledge that has been recalled. When the new learning is introduced, it can be connected to this schema. </a:t>
            </a:r>
          </a:p>
          <a:p>
            <a:endParaRPr lang="en-AU" dirty="0"/>
          </a:p>
          <a:p>
            <a:r>
              <a:rPr lang="en-AU" b="1" dirty="0"/>
              <a:t>[click] </a:t>
            </a:r>
          </a:p>
          <a:p>
            <a:endParaRPr lang="en-AU" dirty="0"/>
          </a:p>
          <a:p>
            <a:r>
              <a:rPr lang="en-AU" dirty="0"/>
              <a:t>But if there isn’t a schema available, or if the schema isn’t recalled, new knowledge has nowhere to connect to and it is easily forgotten.</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926265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Key idea as we focus on connecting learning</a:t>
            </a:r>
          </a:p>
          <a:p>
            <a:r>
              <a:rPr lang="en-AU" b="1" dirty="0">
                <a:latin typeface="Public Sans"/>
              </a:rPr>
              <a:t>[00:30]</a:t>
            </a:r>
          </a:p>
          <a:p>
            <a:endParaRPr lang="en-AU" b="1" dirty="0">
              <a:latin typeface="Public Sans"/>
            </a:endParaRPr>
          </a:p>
          <a:p>
            <a:r>
              <a:rPr lang="en-AU" b="1" dirty="0">
                <a:latin typeface="Public Sans"/>
              </a:rPr>
              <a:t>Speaker notes: </a:t>
            </a:r>
          </a:p>
          <a:p>
            <a:r>
              <a:rPr lang="en-AU" b="1" dirty="0">
                <a:latin typeface="Public Sans"/>
              </a:rPr>
              <a:t>[participants may read the slide text first]</a:t>
            </a:r>
          </a:p>
          <a:p>
            <a:endParaRPr lang="en-AU" b="1" dirty="0">
              <a:latin typeface="Public Sans"/>
            </a:endParaRPr>
          </a:p>
          <a:p>
            <a:r>
              <a:rPr lang="en-AU" b="0" dirty="0">
                <a:latin typeface="Public Sans"/>
              </a:rPr>
              <a:t>This workshop will focus on the way memory works and how making and strengthening connections between what is known and new learning supports students to learn new information more efficiently. </a:t>
            </a:r>
          </a:p>
          <a:p>
            <a:endParaRPr lang="en-AU" b="0" dirty="0">
              <a:latin typeface="Public Sans"/>
            </a:endParaRPr>
          </a:p>
          <a:p>
            <a:r>
              <a:rPr lang="en-AU" b="0" dirty="0">
                <a:latin typeface="Public Sans"/>
              </a:rPr>
              <a:t>Connecting learning supports students understanding, ability to recall information, student engagement and when connections are made between different sections of </a:t>
            </a:r>
            <a:r>
              <a:rPr lang="en-AU" b="1" dirty="0">
                <a:latin typeface="Public Sans"/>
              </a:rPr>
              <a:t>what is already known,</a:t>
            </a:r>
            <a:r>
              <a:rPr lang="en-AU" b="0" dirty="0">
                <a:latin typeface="Public Sans"/>
              </a:rPr>
              <a:t> complex schema are developed.</a:t>
            </a:r>
          </a:p>
          <a:p>
            <a:endParaRPr lang="en-AU" b="1" dirty="0">
              <a:latin typeface="Public Sans"/>
            </a:endParaRPr>
          </a:p>
          <a:p>
            <a:endParaRPr lang="en-US"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2975741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Demonstration of connecting learning (1)</a:t>
            </a:r>
          </a:p>
          <a:p>
            <a:r>
              <a:rPr lang="en-AU" b="1" dirty="0">
                <a:latin typeface="Public Sans"/>
              </a:rPr>
              <a:t>[2:00]</a:t>
            </a:r>
          </a:p>
          <a:p>
            <a:endParaRPr lang="en-AU" b="1" dirty="0">
              <a:latin typeface="Public Sans"/>
            </a:endParaRPr>
          </a:p>
          <a:p>
            <a:r>
              <a:rPr lang="en-AU" b="1" dirty="0">
                <a:latin typeface="Public Sans"/>
              </a:rPr>
              <a:t>Speaker notes: </a:t>
            </a:r>
          </a:p>
          <a:p>
            <a:endParaRPr lang="en-AU" dirty="0"/>
          </a:p>
          <a:p>
            <a:r>
              <a:rPr lang="en-AU" b="1" dirty="0"/>
              <a:t>Activity instructions: </a:t>
            </a:r>
            <a:r>
              <a:rPr lang="en-AU" b="0" dirty="0"/>
              <a:t>Instruct your participants to not write anything down. </a:t>
            </a:r>
          </a:p>
          <a:p>
            <a:r>
              <a:rPr lang="en-AU" b="0" dirty="0"/>
              <a:t>On </a:t>
            </a:r>
            <a:r>
              <a:rPr lang="en-AU" b="1" dirty="0"/>
              <a:t>[click]</a:t>
            </a:r>
            <a:r>
              <a:rPr lang="en-AU" b="0" dirty="0"/>
              <a:t> a string of letters will appear. </a:t>
            </a:r>
          </a:p>
          <a:p>
            <a:r>
              <a:rPr lang="en-AU" b="0" dirty="0"/>
              <a:t>Show this string of letters for about </a:t>
            </a:r>
            <a:r>
              <a:rPr lang="en-AU" b="1" dirty="0"/>
              <a:t>15 seconds</a:t>
            </a:r>
            <a:r>
              <a:rPr lang="en-AU" b="0" dirty="0"/>
              <a:t>, then</a:t>
            </a:r>
            <a:r>
              <a:rPr lang="en-AU" b="1" dirty="0"/>
              <a:t> [click] </a:t>
            </a:r>
            <a:r>
              <a:rPr lang="en-AU" b="0" dirty="0"/>
              <a:t>again to remove them. </a:t>
            </a:r>
          </a:p>
          <a:p>
            <a:r>
              <a:rPr lang="en-AU" b="0" dirty="0"/>
              <a:t>Ask participants to recall as many of the letters as they can (correctly). </a:t>
            </a:r>
          </a:p>
          <a:p>
            <a:r>
              <a:rPr lang="en-AU" b="0" dirty="0"/>
              <a:t>See who remembered the most, </a:t>
            </a:r>
            <a:r>
              <a:rPr lang="en-AU" b="1" dirty="0"/>
              <a:t>discuss the difficulty of this task</a:t>
            </a:r>
            <a:r>
              <a:rPr lang="en-AU" b="0" dirty="0"/>
              <a:t>.</a:t>
            </a:r>
          </a:p>
          <a:p>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3848198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Demonstration of connecting learning (2)</a:t>
            </a:r>
          </a:p>
          <a:p>
            <a:r>
              <a:rPr lang="en-AU" b="1" dirty="0">
                <a:latin typeface="Public Sans"/>
              </a:rPr>
              <a:t>[2:00]</a:t>
            </a:r>
          </a:p>
          <a:p>
            <a:endParaRPr lang="en-AU" b="1" dirty="0">
              <a:latin typeface="Public Sans"/>
            </a:endParaRPr>
          </a:p>
          <a:p>
            <a:r>
              <a:rPr lang="en-AU" b="1" dirty="0">
                <a:latin typeface="Public Sans"/>
              </a:rPr>
              <a:t>Speaker notes: </a:t>
            </a:r>
          </a:p>
          <a:p>
            <a:endParaRPr lang="en-AU" dirty="0"/>
          </a:p>
          <a:p>
            <a:r>
              <a:rPr lang="en-AU" b="1" dirty="0"/>
              <a:t>Activity instructions:</a:t>
            </a:r>
            <a:r>
              <a:rPr lang="en-AU" b="0" dirty="0"/>
              <a:t>. </a:t>
            </a:r>
          </a:p>
          <a:p>
            <a:r>
              <a:rPr lang="en-AU" b="0" dirty="0"/>
              <a:t>On </a:t>
            </a:r>
            <a:r>
              <a:rPr lang="en-AU" b="1" dirty="0"/>
              <a:t>[click]</a:t>
            </a:r>
            <a:r>
              <a:rPr lang="en-AU" b="0" dirty="0"/>
              <a:t> the same letters as the previous slide will appear, but now arranged as words. </a:t>
            </a:r>
          </a:p>
          <a:p>
            <a:r>
              <a:rPr lang="en-AU" b="0" dirty="0"/>
              <a:t>Show this string of words for about </a:t>
            </a:r>
            <a:r>
              <a:rPr lang="en-AU" b="1" dirty="0"/>
              <a:t>15 seconds</a:t>
            </a:r>
            <a:r>
              <a:rPr lang="en-AU" b="0" dirty="0"/>
              <a:t>, then</a:t>
            </a:r>
            <a:r>
              <a:rPr lang="en-AU" b="1" dirty="0"/>
              <a:t> [click] </a:t>
            </a:r>
            <a:r>
              <a:rPr lang="en-AU" b="0" dirty="0"/>
              <a:t>again to remove them. </a:t>
            </a:r>
          </a:p>
          <a:p>
            <a:r>
              <a:rPr lang="en-AU" b="0" dirty="0"/>
              <a:t>Ask participants to recall as many of the</a:t>
            </a:r>
            <a:r>
              <a:rPr lang="en-AU" b="0" u="sng" dirty="0"/>
              <a:t> letters </a:t>
            </a:r>
            <a:r>
              <a:rPr lang="en-AU" b="0" dirty="0"/>
              <a:t>as they can (correctly). See who remembered the most</a:t>
            </a:r>
          </a:p>
          <a:p>
            <a:r>
              <a:rPr lang="en-AU" b="0" dirty="0"/>
              <a:t>Discuss the relative difficulty of this task compared to when the letters were not arranged in meaningful chunks.</a:t>
            </a:r>
          </a:p>
          <a:p>
            <a:endParaRPr lang="en-AU" b="0" dirty="0"/>
          </a:p>
          <a:p>
            <a:r>
              <a:rPr lang="en-AU" b="1" dirty="0"/>
              <a:t>Most</a:t>
            </a:r>
            <a:r>
              <a:rPr lang="en-AU" b="0" dirty="0"/>
              <a:t> participants should find it easier to remember more letters when they have been arranged as words, this is because to remember the letters in the first activity each letter occupied a space in working memory, but when those letters were arranged as meaningful schemas (words known to the brain) each set of 3 letters only occupied one space (instead of three).</a:t>
            </a:r>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168739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Purpose:</a:t>
            </a:r>
          </a:p>
          <a:p>
            <a:pPr>
              <a:defRPr/>
            </a:pPr>
            <a:r>
              <a:rPr lang="en-AU" b="1" dirty="0"/>
              <a:t>Time: </a:t>
            </a:r>
          </a:p>
          <a:p>
            <a:pPr marL="342900" indent="-342900">
              <a:buAutoNum type="arabicParenR"/>
            </a:pPr>
            <a:endParaRPr lang="en-AU" dirty="0"/>
          </a:p>
          <a:p>
            <a:pPr marL="342900" indent="-342900">
              <a:buAutoNum type="arabicParen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330059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Explain the role of memory in connecting learning</a:t>
            </a:r>
          </a:p>
          <a:p>
            <a:r>
              <a:rPr lang="en-AU" b="1" dirty="0">
                <a:latin typeface="Public Sans"/>
              </a:rPr>
              <a:t>Time: [00:30]</a:t>
            </a:r>
          </a:p>
          <a:p>
            <a:endParaRPr lang="en-AU" b="1" dirty="0">
              <a:latin typeface="Public Sans"/>
            </a:endParaRPr>
          </a:p>
          <a:p>
            <a:r>
              <a:rPr lang="en-AU" b="1" dirty="0">
                <a:latin typeface="Public Sans"/>
              </a:rPr>
              <a:t>Speaker notes: </a:t>
            </a:r>
          </a:p>
          <a:p>
            <a:endParaRPr lang="en-AU" b="1" dirty="0">
              <a:latin typeface="Public Sans"/>
            </a:endParaRPr>
          </a:p>
          <a:p>
            <a:r>
              <a:rPr lang="en-AU" b="0" dirty="0">
                <a:latin typeface="Public Sans"/>
              </a:rPr>
              <a:t>Remembering learning from Workshop 2: How learning happens, lets discuss the role of memory in learning.</a:t>
            </a:r>
          </a:p>
          <a:p>
            <a:endParaRPr lang="en-AU" b="0" dirty="0">
              <a:latin typeface="Public Sans"/>
            </a:endParaRPr>
          </a:p>
          <a:p>
            <a:r>
              <a:rPr lang="en-AU" sz="1600" kern="100" dirty="0">
                <a:effectLst/>
                <a:latin typeface="Public Sans" pitchFamily="2" charset="0"/>
                <a:ea typeface="Aptos" panose="020B0004020202020204" pitchFamily="34" charset="0"/>
                <a:cs typeface="Times New Roman" panose="02020603050405020304" pitchFamily="18" charset="0"/>
              </a:rPr>
              <a:t>Working memory is like our cognitive ‘workspace’ where we store and process small amounts of information for a short amount time. In most people, it is limited to about 4 – 7 spaces.</a:t>
            </a:r>
          </a:p>
          <a:p>
            <a:endParaRPr lang="en-AU" sz="1600" kern="100" dirty="0">
              <a:effectLst/>
              <a:latin typeface="Public Sans" pitchFamily="2" charset="0"/>
              <a:ea typeface="Aptos" panose="020B0004020202020204" pitchFamily="34" charset="0"/>
              <a:cs typeface="Times New Roman" panose="02020603050405020304" pitchFamily="18" charset="0"/>
            </a:endParaRPr>
          </a:p>
          <a:p>
            <a:r>
              <a:rPr lang="en-AU" sz="1600" kern="100" dirty="0">
                <a:effectLst/>
                <a:latin typeface="Public Sans" pitchFamily="2" charset="0"/>
                <a:ea typeface="Aptos" panose="020B0004020202020204" pitchFamily="34" charset="0"/>
                <a:cs typeface="Times New Roman" panose="02020603050405020304" pitchFamily="18" charset="0"/>
              </a:rPr>
              <a:t>Long term memory stores large amounts of information for future use. The amount of information that can be held in long term memory is potentially limitless, but we can ‘forget’ information from long term memory (CESE 2017).</a:t>
            </a:r>
          </a:p>
          <a:p>
            <a:endParaRPr lang="en-AU" sz="1600" kern="100" dirty="0">
              <a:effectLst/>
              <a:latin typeface="Public Sans" pitchFamily="2" charset="0"/>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00" dirty="0">
                <a:effectLst/>
                <a:latin typeface="Public Sans" pitchFamily="2" charset="0"/>
                <a:ea typeface="Aptos" panose="020B0004020202020204" pitchFamily="34" charset="0"/>
                <a:cs typeface="Times New Roman" panose="02020603050405020304" pitchFamily="18" charset="0"/>
              </a:rPr>
              <a:t>This is important to always have front of mind, because </a:t>
            </a:r>
            <a:r>
              <a:rPr lang="en-AU" sz="1600" b="1" kern="100" dirty="0">
                <a:effectLst/>
                <a:latin typeface="Public Sans" pitchFamily="2" charset="0"/>
                <a:ea typeface="Aptos" panose="020B0004020202020204" pitchFamily="34" charset="0"/>
                <a:cs typeface="Times New Roman" panose="02020603050405020304" pitchFamily="18" charset="0"/>
              </a:rPr>
              <a:t>learning is a change in long term memory</a:t>
            </a:r>
            <a:r>
              <a:rPr lang="en-AU" sz="1600" b="0" kern="100" dirty="0">
                <a:effectLst/>
                <a:latin typeface="Public Sans" pitchFamily="2" charset="0"/>
                <a:ea typeface="Aptos" panose="020B0004020202020204" pitchFamily="34" charset="0"/>
                <a:cs typeface="Times New Roman" panose="02020603050405020304" pitchFamily="18" charset="0"/>
              </a:rPr>
              <a:t> (</a:t>
            </a:r>
            <a:r>
              <a:rPr lang="en-AU" b="0" dirty="0">
                <a:latin typeface="Public Sans"/>
              </a:rPr>
              <a:t>AERO 2023b).</a:t>
            </a:r>
          </a:p>
          <a:p>
            <a:endParaRPr lang="en-AU" sz="1600" kern="100" dirty="0">
              <a:effectLst/>
              <a:latin typeface="Public Sans" pitchFamily="2" charset="0"/>
              <a:ea typeface="Aptos" panose="020B0004020202020204" pitchFamily="34" charset="0"/>
              <a:cs typeface="Times New Roman" panose="02020603050405020304" pitchFamily="18" charset="0"/>
            </a:endParaRPr>
          </a:p>
          <a:p>
            <a:r>
              <a:rPr lang="en-AU" sz="1600" b="1" kern="100" dirty="0">
                <a:effectLst/>
                <a:latin typeface="Public Sans" pitchFamily="2" charset="0"/>
                <a:ea typeface="Aptos" panose="020B0004020202020204" pitchFamily="34" charset="0"/>
                <a:cs typeface="Times New Roman" panose="02020603050405020304" pitchFamily="18" charset="0"/>
              </a:rPr>
              <a:t>References</a:t>
            </a:r>
            <a:endParaRPr lang="en-AU" b="1" dirty="0">
              <a:latin typeface="Public Sans"/>
            </a:endParaRPr>
          </a:p>
          <a:p>
            <a:pPr defTabSz="609585"/>
            <a:r>
              <a:rPr lang="en-AU" sz="1400" dirty="0"/>
              <a:t>AERO (Australian Education Research Organisation) (2023b) </a:t>
            </a:r>
            <a:r>
              <a:rPr lang="en-AU" sz="1400" i="1" dirty="0">
                <a:solidFill>
                  <a:schemeClr val="accent2"/>
                </a:solidFill>
                <a:hlinkClick r:id="rId3"/>
              </a:rPr>
              <a:t>How students learn best: a</a:t>
            </a:r>
            <a:r>
              <a:rPr lang="en-AU" sz="1400" i="1" dirty="0">
                <a:hlinkClick r:id="rId3"/>
              </a:rPr>
              <a:t>n overview of the learning process and the most effective teaching practices</a:t>
            </a:r>
            <a:r>
              <a:rPr lang="en-AU" sz="1400" dirty="0"/>
              <a:t>, AERO.</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CESE (Centre for Education Statistics and Evaluation) (2017)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Cognitive load theory: research that teachers really need to understand</a:t>
            </a:r>
            <a:r>
              <a:rPr lang="en-AU" sz="1800" dirty="0">
                <a:effectLst/>
                <a:latin typeface="Aptos" panose="020B0004020202020204" pitchFamily="34" charset="0"/>
                <a:ea typeface="Aptos" panose="020B0004020202020204" pitchFamily="34" charset="0"/>
                <a:cs typeface="Times New Roman" panose="02020603050405020304" pitchFamily="18" charset="0"/>
              </a:rPr>
              <a:t>, NSW Department of Education.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53226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How connecting learning works</a:t>
            </a:r>
          </a:p>
          <a:p>
            <a:r>
              <a:rPr lang="en-AU" b="1" dirty="0">
                <a:latin typeface="Public Sans"/>
              </a:rPr>
              <a:t>[0:30] </a:t>
            </a:r>
          </a:p>
          <a:p>
            <a:endParaRPr lang="en-AU" b="1" dirty="0">
              <a:latin typeface="Public Sans"/>
            </a:endParaRPr>
          </a:p>
          <a:p>
            <a:r>
              <a:rPr lang="en-AU" b="1" dirty="0">
                <a:latin typeface="Public Sans"/>
              </a:rPr>
              <a:t>Speaker notes: </a:t>
            </a:r>
          </a:p>
          <a:p>
            <a:pPr algn="l"/>
            <a:r>
              <a:rPr lang="en-AU" b="0" i="0" dirty="0">
                <a:solidFill>
                  <a:srgbClr val="333333"/>
                </a:solidFill>
                <a:effectLst/>
                <a:latin typeface="Public Sans" pitchFamily="2" charset="0"/>
              </a:rPr>
              <a:t>When a schema is recalled from long-term memory, it occupies one space in working memory.</a:t>
            </a:r>
          </a:p>
          <a:p>
            <a:pPr algn="l"/>
            <a:endParaRPr lang="en-AU" b="0" i="0" dirty="0">
              <a:solidFill>
                <a:srgbClr val="333333"/>
              </a:solidFill>
              <a:effectLst/>
              <a:latin typeface="Public Sans" pitchFamily="2" charset="0"/>
            </a:endParaRPr>
          </a:p>
          <a:p>
            <a:pPr algn="l"/>
            <a:r>
              <a:rPr lang="en-AU" b="0" i="0" dirty="0">
                <a:solidFill>
                  <a:srgbClr val="333333"/>
                </a:solidFill>
                <a:effectLst/>
                <a:latin typeface="Public Sans" pitchFamily="2" charset="0"/>
              </a:rPr>
              <a:t>Then new learning can be introduced and assimilated into the existing schema.</a:t>
            </a:r>
          </a:p>
          <a:p>
            <a:pPr algn="l"/>
            <a:endParaRPr lang="en-AU" b="0" i="0" dirty="0">
              <a:solidFill>
                <a:srgbClr val="333333"/>
              </a:solidFill>
              <a:effectLst/>
              <a:latin typeface="Public Sans" pitchFamily="2" charset="0"/>
            </a:endParaRPr>
          </a:p>
          <a:p>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948332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Connecting ideas to build a schema (1)</a:t>
            </a:r>
          </a:p>
          <a:p>
            <a:r>
              <a:rPr lang="en-AU" b="1" dirty="0">
                <a:latin typeface="Public Sans"/>
              </a:rPr>
              <a:t>[01:00] </a:t>
            </a:r>
          </a:p>
          <a:p>
            <a:endParaRPr lang="en-AU" b="1" dirty="0">
              <a:latin typeface="Public Sans"/>
            </a:endParaRPr>
          </a:p>
          <a:p>
            <a:r>
              <a:rPr lang="en-AU" b="1" dirty="0">
                <a:latin typeface="Public Sans"/>
              </a:rPr>
              <a:t>Speaker notes: </a:t>
            </a:r>
          </a:p>
          <a:p>
            <a:endParaRPr lang="en-AU" b="1" dirty="0">
              <a:latin typeface="Public Sans"/>
            </a:endParaRPr>
          </a:p>
          <a:p>
            <a:r>
              <a:rPr lang="en-AU" b="0" dirty="0">
                <a:latin typeface="Public Sans"/>
              </a:rPr>
              <a:t>In this example, the teacher begins by prompting the students to recall their concept of ‘small’ before introducing new learning on ‘atoms’.</a:t>
            </a:r>
          </a:p>
          <a:p>
            <a:endParaRPr lang="en-AU" b="1" dirty="0">
              <a:latin typeface="Public Sans"/>
            </a:endParaRPr>
          </a:p>
          <a:p>
            <a:r>
              <a:rPr lang="en-AU" b="1" dirty="0">
                <a:latin typeface="Public Sans"/>
              </a:rPr>
              <a:t>[click]</a:t>
            </a:r>
          </a:p>
          <a:p>
            <a:endParaRPr lang="en-AU" b="1" dirty="0">
              <a:latin typeface="Public Sans"/>
            </a:endParaRPr>
          </a:p>
          <a:p>
            <a:r>
              <a:rPr lang="en-AU" b="0" dirty="0">
                <a:latin typeface="Public Sans"/>
              </a:rPr>
              <a:t>The teacher then introduces 2 more new ideas ‘nucleus’ and ‘electrons’</a:t>
            </a:r>
          </a:p>
          <a:p>
            <a:endParaRPr lang="en-AU" b="0" dirty="0">
              <a:latin typeface="Public Sans"/>
            </a:endParaRPr>
          </a:p>
          <a:p>
            <a:r>
              <a:rPr lang="en-AU" b="0" dirty="0">
                <a:latin typeface="Public Sans"/>
              </a:rPr>
              <a:t>There is a consolidation activity where students process this schema into long-term memory.</a:t>
            </a:r>
          </a:p>
          <a:p>
            <a:endParaRPr lang="en-AU" dirty="0"/>
          </a:p>
          <a:p>
            <a:r>
              <a:rPr lang="en-AU" b="1" dirty="0"/>
              <a:t>References:</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(2022a)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instruction</a:t>
            </a:r>
            <a:r>
              <a:rPr lang="en-AU" sz="1800" dirty="0">
                <a:effectLst/>
                <a:latin typeface="Aptos" panose="020B0004020202020204" pitchFamily="34" charset="0"/>
                <a:ea typeface="Aptos" panose="020B0004020202020204" pitchFamily="34" charset="0"/>
                <a:cs typeface="Times New Roman" panose="02020603050405020304" pitchFamily="18" charset="0"/>
              </a:rPr>
              <a:t>, AERO.</a:t>
            </a: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138629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Connecting ideas to build a schema (2)</a:t>
            </a:r>
          </a:p>
          <a:p>
            <a:r>
              <a:rPr lang="en-AU" b="1" dirty="0">
                <a:latin typeface="Public Sans"/>
              </a:rPr>
              <a:t>[01:00] </a:t>
            </a:r>
          </a:p>
          <a:p>
            <a:endParaRPr lang="en-AU" b="1" dirty="0">
              <a:latin typeface="Public Sans"/>
            </a:endParaRPr>
          </a:p>
          <a:p>
            <a:r>
              <a:rPr lang="en-AU" b="1" dirty="0">
                <a:latin typeface="Public Sans"/>
              </a:rPr>
              <a:t>Speaker notes: </a:t>
            </a:r>
          </a:p>
          <a:p>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In the next part of the lesson, new information can be presented and connected to the existing knowledge about atoms. </a:t>
            </a:r>
          </a:p>
          <a:p>
            <a:endParaRPr lang="en-AU" dirty="0">
              <a:latin typeface="Public Sans"/>
            </a:endParaRPr>
          </a:p>
          <a:p>
            <a:r>
              <a:rPr lang="en-AU" dirty="0">
                <a:latin typeface="Public Sans"/>
              </a:rPr>
              <a:t>This schema now only occupies one space in the working memory, so students can hold that concept in their working memory and connect the new information. </a:t>
            </a:r>
            <a:r>
              <a:rPr lang="en-AU" b="1" dirty="0">
                <a:latin typeface="Public Sans"/>
              </a:rPr>
              <a:t>[click] </a:t>
            </a:r>
            <a:endParaRPr lang="en-AU" dirty="0">
              <a:latin typeface="Public Sans"/>
            </a:endParaRPr>
          </a:p>
          <a:p>
            <a:endParaRPr lang="en-AU" dirty="0">
              <a:latin typeface="Public Sans"/>
            </a:endParaRPr>
          </a:p>
          <a:p>
            <a:endParaRPr lang="en-AU" dirty="0">
              <a:latin typeface="Public Sans"/>
            </a:endParaRPr>
          </a:p>
          <a:p>
            <a:r>
              <a:rPr lang="en-AU" b="1" dirty="0"/>
              <a:t>References:</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(2022a)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instruction</a:t>
            </a:r>
            <a:r>
              <a:rPr lang="en-AU" sz="1800" dirty="0">
                <a:effectLst/>
                <a:latin typeface="Aptos" panose="020B0004020202020204" pitchFamily="34" charset="0"/>
                <a:ea typeface="Aptos" panose="020B0004020202020204" pitchFamily="34" charset="0"/>
                <a:cs typeface="Times New Roman" panose="02020603050405020304" pitchFamily="18" charset="0"/>
              </a:rPr>
              <a:t>, AERO.</a:t>
            </a:r>
          </a:p>
          <a:p>
            <a:endParaRPr lang="en-AU"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321007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Connecting ideas to build a schema (3) - animation slide only</a:t>
            </a:r>
          </a:p>
          <a:p>
            <a:endParaRPr lang="en-AU" dirty="0">
              <a:latin typeface="Public Sans"/>
            </a:endParaRPr>
          </a:p>
          <a:p>
            <a:r>
              <a:rPr lang="en-AU" b="1" dirty="0">
                <a:latin typeface="Public Sans"/>
              </a:rPr>
              <a:t>Speakers notes: </a:t>
            </a:r>
          </a:p>
          <a:p>
            <a:endParaRPr lang="en-AU" b="1" dirty="0">
              <a:latin typeface="Public Sans"/>
            </a:endParaRPr>
          </a:p>
          <a:p>
            <a:r>
              <a:rPr lang="en-AU" dirty="0">
                <a:latin typeface="Public Sans"/>
              </a:rPr>
              <a:t>With practice and retrieval, more information can be added such as the behaviour of atoms, atomic number, the different elements, etc which should all be connected back to the original concept or schema of an ‘atom’. </a:t>
            </a:r>
          </a:p>
          <a:p>
            <a:r>
              <a:rPr lang="en-AU" dirty="0">
                <a:latin typeface="Public Sans"/>
              </a:rPr>
              <a:t>This demonstrates how learners develop more and more complex schemas.</a:t>
            </a:r>
          </a:p>
          <a:p>
            <a:endParaRPr lang="en-AU" dirty="0">
              <a:latin typeface="Public Sans"/>
            </a:endParaRPr>
          </a:p>
          <a:p>
            <a:r>
              <a:rPr lang="en-AU" b="1" dirty="0"/>
              <a:t>References:</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(2022a)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instruction</a:t>
            </a:r>
            <a:r>
              <a:rPr lang="en-AU" sz="1800" dirty="0">
                <a:effectLst/>
                <a:latin typeface="Aptos" panose="020B0004020202020204" pitchFamily="34" charset="0"/>
                <a:ea typeface="Aptos" panose="020B0004020202020204" pitchFamily="34" charset="0"/>
                <a:cs typeface="Times New Roman" panose="02020603050405020304" pitchFamily="18" charset="0"/>
              </a:rPr>
              <a:t>, AERO.</a:t>
            </a:r>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2695879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a:t>
            </a:r>
          </a:p>
          <a:p>
            <a:r>
              <a:rPr lang="en-AU" b="1" dirty="0">
                <a:latin typeface="Public Sans"/>
              </a:rPr>
              <a:t>[00:30] </a:t>
            </a:r>
          </a:p>
          <a:p>
            <a:endParaRPr lang="en-AU" b="1" dirty="0">
              <a:latin typeface="Public Sans"/>
            </a:endParaRPr>
          </a:p>
          <a:p>
            <a:r>
              <a:rPr lang="en-AU" b="1" dirty="0">
                <a:latin typeface="Public Sans"/>
              </a:rPr>
              <a:t>Speaker notes: </a:t>
            </a:r>
          </a:p>
          <a:p>
            <a:r>
              <a:rPr lang="en-AU" b="0" dirty="0">
                <a:latin typeface="Public Sans"/>
              </a:rPr>
              <a:t>Once students have developed schemas or mental models and encounter </a:t>
            </a:r>
            <a:r>
              <a:rPr lang="en-AU" b="1" dirty="0">
                <a:latin typeface="Public Sans"/>
              </a:rPr>
              <a:t>new knowledge</a:t>
            </a:r>
            <a:r>
              <a:rPr lang="en-AU" b="0" dirty="0">
                <a:latin typeface="Public Sans"/>
              </a:rPr>
              <a:t>, they can start to make </a:t>
            </a:r>
            <a:r>
              <a:rPr lang="en-AU" b="1" dirty="0">
                <a:latin typeface="Public Sans"/>
              </a:rPr>
              <a:t>new connections or strengthen existing connections. </a:t>
            </a:r>
            <a:endParaRPr lang="en-AU" b="0" dirty="0">
              <a:latin typeface="Public Sans"/>
            </a:endParaRPr>
          </a:p>
          <a:p>
            <a:endParaRPr lang="en-AU" b="0" dirty="0">
              <a:latin typeface="Public Sans"/>
            </a:endParaRPr>
          </a:p>
          <a:p>
            <a:r>
              <a:rPr lang="en-AU" b="0" dirty="0">
                <a:latin typeface="Public Sans"/>
              </a:rPr>
              <a:t>“For example, students who have developed a mental model from learning about the features of insects, then mammals and then reptiles can draw from across these areas of learning to build more complex concepts like the relationships between the features and functions of these different animals, and how these features help them survive in the environments where they live” (AERO 2023:12).</a:t>
            </a:r>
          </a:p>
          <a:p>
            <a:endParaRPr lang="en-AU" b="0" dirty="0">
              <a:latin typeface="Public Sans"/>
            </a:endParaRPr>
          </a:p>
          <a:p>
            <a:r>
              <a:rPr lang="en-AU" b="1" dirty="0">
                <a:latin typeface="Public Sans"/>
              </a:rPr>
              <a:t>References: </a:t>
            </a:r>
          </a:p>
          <a:p>
            <a:pPr defTabSz="609585"/>
            <a:r>
              <a:rPr lang="en-AU" sz="1800" dirty="0"/>
              <a:t>AERO (Australian Education Research Organisation) (2023a) </a:t>
            </a:r>
            <a:r>
              <a:rPr lang="en-AU" sz="1800" i="1" dirty="0">
                <a:solidFill>
                  <a:schemeClr val="accent2"/>
                </a:solidFill>
                <a:hlinkClick r:id="rId3"/>
              </a:rPr>
              <a:t>How students learn best: a</a:t>
            </a:r>
            <a:r>
              <a:rPr lang="en-AU" sz="1800" i="1" dirty="0">
                <a:hlinkClick r:id="rId3"/>
              </a:rPr>
              <a:t>n overview of the learning process and the most effective teaching practices</a:t>
            </a:r>
            <a:r>
              <a:rPr lang="en-AU" sz="1800" dirty="0"/>
              <a:t>, AERO.</a:t>
            </a:r>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968248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What it is and what it isn’t </a:t>
            </a:r>
          </a:p>
          <a:p>
            <a:r>
              <a:rPr lang="en-AU" b="1" dirty="0">
                <a:latin typeface="Public Sans"/>
              </a:rPr>
              <a:t>Speaker notes:</a:t>
            </a:r>
          </a:p>
          <a:p>
            <a:r>
              <a:rPr lang="en-AU" b="1" dirty="0">
                <a:latin typeface="Public Sans"/>
              </a:rPr>
              <a:t>[01:00]</a:t>
            </a:r>
            <a:endParaRPr lang="en-AU" sz="1600" b="0" dirty="0"/>
          </a:p>
          <a:p>
            <a:endParaRPr lang="en-AU" dirty="0"/>
          </a:p>
          <a:p>
            <a:r>
              <a:rPr lang="en-AU" sz="1600" b="0" dirty="0"/>
              <a:t>What it isn’t </a:t>
            </a:r>
          </a:p>
          <a:p>
            <a:pPr marL="342900" indent="-342900" algn="l">
              <a:buFont typeface="Arial" panose="020B0604020202020204" pitchFamily="34" charset="0"/>
              <a:buChar char="•"/>
            </a:pPr>
            <a:r>
              <a:rPr lang="en-AU" sz="1600" dirty="0"/>
              <a:t>It is not asking students to find connections without teacher guidance – The teacher directs the recall of prior learning.</a:t>
            </a:r>
          </a:p>
          <a:p>
            <a:pPr marL="342900" indent="-342900" algn="l">
              <a:buFont typeface="Arial" panose="020B0604020202020204" pitchFamily="34" charset="0"/>
              <a:buChar char="•"/>
            </a:pPr>
            <a:r>
              <a:rPr lang="en-AU" sz="1600" dirty="0"/>
              <a:t>It is not creating/sharing every possible connection across all KLAs.</a:t>
            </a:r>
          </a:p>
          <a:p>
            <a:pPr marL="342900" indent="-342900" algn="l">
              <a:buFont typeface="Arial" panose="020B0604020202020204" pitchFamily="34" charset="0"/>
              <a:buChar char="•"/>
            </a:pPr>
            <a:r>
              <a:rPr lang="en-AU" sz="1600" dirty="0"/>
              <a:t>It is not making references to previous activities students have completed without making clear how the learning from that activity is connected to new learning.</a:t>
            </a:r>
          </a:p>
          <a:p>
            <a:pPr marL="342900" indent="-342900" algn="l">
              <a:buFont typeface="Arial" panose="020B0604020202020204" pitchFamily="34" charset="0"/>
              <a:buChar char="•"/>
            </a:pPr>
            <a:r>
              <a:rPr lang="en-AU" sz="1600" dirty="0"/>
              <a:t>It is not assuming students have retained prior knowledge – retrieval of the knowledge requires teacher prompting.</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353014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7933" y="4400549"/>
            <a:ext cx="6095999" cy="4430183"/>
          </a:xfrm>
        </p:spPr>
        <p:txBody>
          <a:bodyPr/>
          <a:lstStyle/>
          <a:p>
            <a:r>
              <a:rPr lang="en-AU" b="1" dirty="0">
                <a:latin typeface="Public Sans"/>
              </a:rPr>
              <a:t>Purpose: Why connecting learning is an important explicit teaching strategy.</a:t>
            </a:r>
          </a:p>
          <a:p>
            <a:r>
              <a:rPr lang="en-AU" b="1" dirty="0">
                <a:latin typeface="Public Sans"/>
              </a:rPr>
              <a:t>[01:15]</a:t>
            </a:r>
            <a:endParaRPr lang="en-AU" dirty="0">
              <a:latin typeface="Public Sans"/>
            </a:endParaRPr>
          </a:p>
          <a:p>
            <a:endParaRPr lang="en-AU" b="1" dirty="0">
              <a:latin typeface="Public Sans"/>
            </a:endParaRPr>
          </a:p>
          <a:p>
            <a:r>
              <a:rPr lang="en-AU" b="1" dirty="0">
                <a:latin typeface="Public Sans"/>
              </a:rPr>
              <a:t>Speaker notes: </a:t>
            </a:r>
            <a:endParaRPr lang="en-AU" dirty="0">
              <a:latin typeface="Public Sans"/>
            </a:endParaRPr>
          </a:p>
          <a:p>
            <a:br>
              <a:rPr lang="en-AU" dirty="0">
                <a:effectLst/>
                <a:latin typeface="Public Sans" pitchFamily="2" charset="77"/>
              </a:rPr>
            </a:br>
            <a:r>
              <a:rPr lang="en-AU" dirty="0">
                <a:effectLst/>
                <a:latin typeface="Public Sans" pitchFamily="2" charset="77"/>
              </a:rPr>
              <a:t>Students learn more effectively when new information is connected to existing knowledge and when students are reminded of these connections (AERO 2022). </a:t>
            </a:r>
          </a:p>
          <a:p>
            <a:r>
              <a:rPr lang="en-AU" dirty="0">
                <a:effectLst/>
                <a:latin typeface="Public Sans" pitchFamily="2" charset="77"/>
              </a:rPr>
              <a:t>Connecting learning supports:</a:t>
            </a:r>
          </a:p>
          <a:p>
            <a:endParaRPr lang="en-AU" dirty="0">
              <a:effectLst/>
              <a:latin typeface="Public Sans" pitchFamily="2" charset="77"/>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effectLst/>
                <a:latin typeface="Public Sans" pitchFamily="2" charset="77"/>
              </a:rPr>
              <a:t>Recall of prior learning – connected information, which we often call schema, is easier for the brain to recall/retrieve from long-term memory (Brown et al. 2014) the more connections the easier it is to recall (AERO 2022).</a:t>
            </a:r>
          </a:p>
          <a:p>
            <a:pPr marL="285750" indent="-285750">
              <a:buFont typeface="Arial" panose="020B0604020202020204" pitchFamily="34" charset="0"/>
              <a:buChar char="•"/>
            </a:pPr>
            <a:r>
              <a:rPr lang="en-AU" dirty="0">
                <a:effectLst/>
                <a:latin typeface="Public Sans" pitchFamily="2" charset="77"/>
              </a:rPr>
              <a:t>Student understanding – by making the connections between new information and what is already known we support students to understand new concepts more easily. This includes developing understanding of new concepts when they are connected to existing understanding – for instance when analogies are drawn between what is known and what is unknown, as well as developing deeper understanding of ideas and concepts as connections are made between schema to develop increasingly complex mental models (AERO 2023).</a:t>
            </a:r>
          </a:p>
          <a:p>
            <a:pPr marL="0" indent="0">
              <a:buNone/>
            </a:pPr>
            <a:endParaRPr lang="en-AU" dirty="0">
              <a:solidFill>
                <a:srgbClr val="333333"/>
              </a:solidFill>
            </a:endParaRPr>
          </a:p>
          <a:p>
            <a:r>
              <a:rPr lang="en-AU" b="1" dirty="0">
                <a:solidFill>
                  <a:srgbClr val="333333"/>
                </a:solidFill>
              </a:rPr>
              <a:t>References:</a:t>
            </a:r>
          </a:p>
          <a:p>
            <a:pPr>
              <a:lnSpc>
                <a:spcPct val="150000"/>
              </a:lnSpc>
              <a:spcAft>
                <a:spcPts val="1200"/>
              </a:spcAft>
            </a:pPr>
            <a:r>
              <a:rPr lang="en-AU" sz="1800" dirty="0"/>
              <a:t>AERO (Australian Education Research Organisation) (2022c) </a:t>
            </a:r>
            <a:r>
              <a:rPr lang="en-AU" sz="1800" i="1" dirty="0">
                <a:solidFill>
                  <a:schemeClr val="accent2"/>
                </a:solidFill>
                <a:hlinkClick r:id="rId3"/>
              </a:rPr>
              <a:t>Mastery learning: planning and sequencing units to progress student learning</a:t>
            </a:r>
            <a:r>
              <a:rPr lang="en-AU" sz="1800" dirty="0"/>
              <a:t>, AERO.</a:t>
            </a:r>
          </a:p>
          <a:p>
            <a:pPr>
              <a:lnSpc>
                <a:spcPct val="150000"/>
              </a:lnSpc>
              <a:spcAft>
                <a:spcPts val="1200"/>
              </a:spcAft>
            </a:pPr>
            <a:r>
              <a:rPr lang="en-AU" sz="1400" dirty="0"/>
              <a:t>AERO (Australian Education Research Organisation) (2023a) </a:t>
            </a:r>
            <a:r>
              <a:rPr lang="en-AU" sz="1400" i="1" dirty="0">
                <a:solidFill>
                  <a:schemeClr val="accent2"/>
                </a:solidFill>
                <a:hlinkClick r:id="rId4"/>
              </a:rPr>
              <a:t>How students learn best: a</a:t>
            </a:r>
            <a:r>
              <a:rPr lang="en-AU" sz="1400" i="1" dirty="0">
                <a:hlinkClick r:id="rId4"/>
              </a:rPr>
              <a:t>n overview of the learning process and the most effective teaching practices</a:t>
            </a:r>
            <a:r>
              <a:rPr lang="en-AU" sz="1400" i="1" dirty="0"/>
              <a:t>,</a:t>
            </a:r>
            <a:r>
              <a:rPr lang="en-AU" sz="1400" dirty="0"/>
              <a:t> AERO.</a:t>
            </a:r>
          </a:p>
          <a:p>
            <a:r>
              <a:rPr lang="en-AU" dirty="0">
                <a:solidFill>
                  <a:srgbClr val="333333"/>
                </a:solidFill>
              </a:rPr>
              <a:t>Brown P, Roediger H and McDaniel M (2014) </a:t>
            </a:r>
            <a:r>
              <a:rPr lang="en-AU" i="1" dirty="0">
                <a:solidFill>
                  <a:srgbClr val="333333"/>
                </a:solidFill>
              </a:rPr>
              <a:t>Make it stick: the science of successful learning, </a:t>
            </a:r>
            <a:r>
              <a:rPr lang="en-AU" dirty="0">
                <a:solidFill>
                  <a:srgbClr val="333333"/>
                </a:solidFill>
              </a:rPr>
              <a:t>Harvard University Press.</a:t>
            </a:r>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3634856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The mechanisms of connecting learning</a:t>
            </a:r>
            <a:endParaRPr lang="en-AU" dirty="0"/>
          </a:p>
          <a:p>
            <a:r>
              <a:rPr lang="en-AU" b="1" dirty="0">
                <a:latin typeface="Public Sans"/>
              </a:rPr>
              <a:t>[00:30]</a:t>
            </a:r>
            <a:endParaRPr lang="en-AU" dirty="0">
              <a:latin typeface="Public Sans"/>
            </a:endParaRPr>
          </a:p>
          <a:p>
            <a:endParaRPr lang="en-AU" b="1" dirty="0">
              <a:latin typeface="Public Sans"/>
            </a:endParaRPr>
          </a:p>
          <a:p>
            <a:r>
              <a:rPr lang="en-AU" b="1" dirty="0">
                <a:latin typeface="Public Sans"/>
              </a:rPr>
              <a:t>Speaker notes:</a:t>
            </a:r>
            <a:endParaRPr lang="en-AU" dirty="0"/>
          </a:p>
          <a:p>
            <a:endParaRPr lang="en-AU" dirty="0"/>
          </a:p>
          <a:p>
            <a:r>
              <a:rPr lang="en-AU" dirty="0"/>
              <a:t>When connecting learning:</a:t>
            </a:r>
          </a:p>
          <a:p>
            <a:endParaRPr lang="en-AU" dirty="0"/>
          </a:p>
          <a:p>
            <a:r>
              <a:rPr lang="en-AU" dirty="0">
                <a:latin typeface="Public Sans"/>
              </a:rPr>
              <a:t>1. </a:t>
            </a:r>
            <a:r>
              <a:rPr lang="en-GB" dirty="0">
                <a:latin typeface="Public Sans"/>
              </a:rPr>
              <a:t>the teacher must decide what is the essential piece of prior knowledge that must be retrieved so the connection to new learning can be made</a:t>
            </a: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2. plan an activity or question to prompt students to retrieve that prior knowledge into their working memory, this might be a “do now” activity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3. keeping the prior knowledge in working memory, add a select few pieces of new information, ensuring the connections are made clear. The new information and it’s connections to each other and the exiting knowledge is consolidated using activities, so that </a:t>
            </a:r>
          </a:p>
          <a:p>
            <a:r>
              <a:rPr lang="en-AU" dirty="0">
                <a:latin typeface="Public Sans"/>
              </a:rPr>
              <a:t>4. the new knowledge is integrated into long term memory as additions to an existing schema, or mental model.</a:t>
            </a:r>
            <a:endParaRPr lang="en-AU" dirty="0"/>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solidFill>
                <a:prstClr val="black"/>
              </a:solidFill>
              <a:latin typeface="Aptos" panose="020B00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852572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D39E-34B4-E8AF-29BF-EEF5FC254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2E9C5-966E-E08E-7E53-03AFC852F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52285-E2C6-A2B0-8F04-0C8CEE09EFD2}"/>
              </a:ext>
            </a:extLst>
          </p:cNvPr>
          <p:cNvSpPr>
            <a:spLocks noGrp="1"/>
          </p:cNvSpPr>
          <p:nvPr>
            <p:ph type="body" idx="1"/>
          </p:nvPr>
        </p:nvSpPr>
        <p:spPr/>
        <p:txBody>
          <a:bodyPr/>
          <a:lstStyle/>
          <a:p>
            <a:r>
              <a:rPr lang="en-US" b="1" dirty="0">
                <a:latin typeface="Public Sans"/>
              </a:rPr>
              <a:t>Purpose: Deepen knowledge using connecting learning resources</a:t>
            </a:r>
            <a:endParaRPr lang="en-US" b="1" dirty="0"/>
          </a:p>
          <a:p>
            <a:r>
              <a:rPr lang="en-US" b="1" dirty="0">
                <a:latin typeface="Public Sans"/>
              </a:rPr>
              <a:t>[20:00]</a:t>
            </a:r>
            <a:endParaRPr lang="en-US" b="1" dirty="0"/>
          </a:p>
          <a:p>
            <a:r>
              <a:rPr lang="en-US" b="1" dirty="0">
                <a:latin typeface="Public Sans"/>
              </a:rPr>
              <a:t>Speaker notes: </a:t>
            </a:r>
            <a:endParaRPr lang="en-US"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We have had the opportunity to read [</a:t>
            </a:r>
            <a:r>
              <a:rPr lang="en-AU" sz="2000" kern="1200" dirty="0">
                <a:solidFill>
                  <a:srgbClr val="FFFFFF"/>
                </a:solidFill>
                <a:latin typeface="Public Sans"/>
                <a:ea typeface="+mn-ea"/>
                <a:cs typeface="+mn-cs"/>
              </a:rPr>
              <a:t>activating prior knowledge technique guide and/or the classroom discussions</a:t>
            </a:r>
            <a:r>
              <a:rPr lang="en-US" dirty="0">
                <a:latin typeface="Public Sans"/>
              </a:rPr>
              <a:t>] technique guides. Now we can:</a:t>
            </a:r>
          </a:p>
          <a:p>
            <a:endParaRPr lang="en-US" dirty="0">
              <a:latin typeface="Public Sans"/>
            </a:endParaRPr>
          </a:p>
          <a:p>
            <a:pPr marL="285750" indent="-285750">
              <a:buFont typeface="Arial" panose="020B0604020202020204" pitchFamily="34" charset="0"/>
              <a:buChar char="•"/>
            </a:pPr>
            <a:r>
              <a:rPr lang="en-US" dirty="0">
                <a:latin typeface="Public Sans"/>
              </a:rPr>
              <a:t>revisit that reading and identify the key points you observed.</a:t>
            </a:r>
            <a:endParaRPr lang="en-US" dirty="0"/>
          </a:p>
          <a:p>
            <a:pPr marL="285750" indent="-285750">
              <a:buFont typeface="Arial" panose="020B0604020202020204" pitchFamily="34" charset="0"/>
              <a:buChar char="•"/>
            </a:pPr>
            <a:r>
              <a:rPr lang="en-US" dirty="0">
                <a:latin typeface="Public Sans"/>
              </a:rPr>
              <a:t>discuss with your groups the connections you can make between the readings and the learning we have done in Part A so far. </a:t>
            </a:r>
            <a:endParaRPr lang="en-US" dirty="0"/>
          </a:p>
          <a:p>
            <a:endParaRPr lang="en-US" dirty="0"/>
          </a:p>
          <a:p>
            <a:r>
              <a:rPr lang="en-US" b="1" dirty="0"/>
              <a:t>Note to presenter: </a:t>
            </a:r>
            <a:r>
              <a:rPr lang="en-US" dirty="0"/>
              <a:t>use your knowledge of you school context to decide which technique guide to have participants read. You may choose both or have half of the participants read one and the other half the other. </a:t>
            </a:r>
          </a:p>
          <a:p>
            <a:endParaRPr lang="en-US" dirty="0"/>
          </a:p>
          <a:p>
            <a:r>
              <a:rPr lang="en-US" b="1" dirty="0"/>
              <a:t>Connecting learning resources:</a:t>
            </a:r>
          </a:p>
          <a:p>
            <a:r>
              <a:rPr lang="en-US" dirty="0"/>
              <a:t>https://education.nsw.gov.au/teaching-and-learning/curriculum/explicit-teaching/explicit-teaching-strategies/connecting-learning</a:t>
            </a:r>
          </a:p>
          <a:p>
            <a:endParaRPr lang="en-US" dirty="0"/>
          </a:p>
        </p:txBody>
      </p:sp>
      <p:sp>
        <p:nvSpPr>
          <p:cNvPr id="4" name="Slide Number Placeholder 3">
            <a:extLst>
              <a:ext uri="{FF2B5EF4-FFF2-40B4-BE49-F238E27FC236}">
                <a16:creationId xmlns:a16="http://schemas.microsoft.com/office/drawing/2014/main" id="{80963149-237F-0227-B054-C82DF000EA7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2931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Acknowledgement of Country </a:t>
            </a:r>
            <a:endParaRPr lang="en-AU">
              <a:latin typeface="Public Sans"/>
            </a:endParaRPr>
          </a:p>
          <a:p>
            <a:r>
              <a:rPr lang="en-AU" b="1">
                <a:latin typeface="Public Sans"/>
              </a:rPr>
              <a:t>Time: [00:30]</a:t>
            </a:r>
            <a:endParaRPr lang="en-AU" b="1"/>
          </a:p>
          <a:p>
            <a:endParaRPr lang="en-AU" b="1">
              <a:latin typeface="Public Sans"/>
            </a:endParaRPr>
          </a:p>
          <a:p>
            <a:r>
              <a:rPr lang="en-AU" sz="1600" b="1">
                <a:latin typeface="Aptos"/>
              </a:rPr>
              <a:t>Speaker n</a:t>
            </a:r>
            <a:r>
              <a:rPr lang="en-US" sz="1600" b="1" err="1">
                <a:latin typeface="Aptos"/>
              </a:rPr>
              <a:t>otes</a:t>
            </a:r>
            <a:r>
              <a:rPr lang="en-US" sz="1600" b="1">
                <a:latin typeface="Aptos"/>
              </a:rPr>
              <a:t>:</a:t>
            </a:r>
            <a:endParaRPr lang="en-AU" sz="1600">
              <a:latin typeface="Aptos"/>
            </a:endParaRPr>
          </a:p>
          <a:p>
            <a:r>
              <a:rPr lang="en-US" sz="1600">
                <a:latin typeface="Aptos"/>
              </a:rPr>
              <a:t>I would like to acknowledge the traditional custodians of the land on which we meet today. We pay our respects to their Elders past and present. We </a:t>
            </a:r>
            <a:r>
              <a:rPr lang="en-US" sz="1600" err="1">
                <a:latin typeface="Aptos"/>
              </a:rPr>
              <a:t>recognise</a:t>
            </a:r>
            <a:r>
              <a:rPr lang="en-US" sz="1600">
                <a:latin typeface="Aptos"/>
              </a:rPr>
              <a:t> their continuing connection to land, water, and culture, and we are committed to continuing to learn from their wisdom and traditions. </a:t>
            </a:r>
            <a:endParaRPr lang="en-AU" sz="1600">
              <a:latin typeface="Aptos"/>
            </a:endParaRPr>
          </a:p>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1908662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Purpose of slide: To orient into the next part of the module.</a:t>
            </a:r>
          </a:p>
          <a:p>
            <a:r>
              <a:rPr lang="en-AU" b="1" dirty="0">
                <a:latin typeface="Public Sans"/>
              </a:rPr>
              <a:t>[00:20] </a:t>
            </a:r>
          </a:p>
          <a:p>
            <a:endParaRPr lang="en-AU" b="1"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750807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2965691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Purpose: To provide instructions on using Part B of the module.</a:t>
            </a:r>
          </a:p>
          <a:p>
            <a:r>
              <a:rPr lang="en-AU" b="1" dirty="0">
                <a:latin typeface="Public Sans"/>
              </a:rPr>
              <a:t>[00:20] </a:t>
            </a:r>
          </a:p>
          <a:p>
            <a:endParaRPr lang="en-AU" b="1" dirty="0">
              <a:latin typeface="Public Sans"/>
            </a:endParaRPr>
          </a:p>
          <a:p>
            <a:endParaRPr lang="en-AU" dirty="0"/>
          </a:p>
          <a:p>
            <a:pPr marL="342900" indent="-342900">
              <a:buAutoNum type="arabicPeriod"/>
            </a:pPr>
            <a:endParaRPr lang="en-AU" dirty="0"/>
          </a:p>
          <a:p>
            <a:pPr marL="342900" indent="-342900">
              <a:buAutoNum type="arabicPeriod"/>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992452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Purpose of slide: Purpose and outcome of Part B</a:t>
            </a:r>
          </a:p>
          <a:p>
            <a:r>
              <a:rPr lang="en-AU" b="1" dirty="0">
                <a:latin typeface="Public Sans"/>
              </a:rPr>
              <a:t>Speaker notes:</a:t>
            </a:r>
            <a:endParaRPr lang="en-US" dirty="0">
              <a:latin typeface="Public Sans"/>
            </a:endParaRPr>
          </a:p>
          <a:p>
            <a:r>
              <a:rPr lang="en-AU" b="1" dirty="0">
                <a:latin typeface="Public Sans"/>
              </a:rPr>
              <a:t>[00:20]</a:t>
            </a:r>
            <a:endParaRPr lang="en-AU" dirty="0">
              <a:latin typeface="Public Sans"/>
            </a:endParaRPr>
          </a:p>
          <a:p>
            <a:pPr marL="0" indent="0">
              <a:buFont typeface="Arial"/>
              <a:buNone/>
            </a:pPr>
            <a:endParaRPr lang="en-AU" sz="1600" b="1" dirty="0">
              <a:latin typeface="Aptos"/>
            </a:endParaRPr>
          </a:p>
          <a:p>
            <a:r>
              <a:rPr lang="en-AU" dirty="0">
                <a:latin typeface="Public Sans"/>
              </a:rPr>
              <a:t>In this part, we're going to develop connecting learning techniques and routines.</a:t>
            </a:r>
            <a:endParaRPr lang="en-AU" sz="1600" b="1" dirty="0">
              <a:latin typeface="Aptos"/>
            </a:endParaRPr>
          </a:p>
          <a:p>
            <a:endParaRPr lang="en-AU" dirty="0">
              <a:latin typeface="Public Sans"/>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1092096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The mechanisms of connecting learning</a:t>
            </a:r>
            <a:endParaRPr lang="en-AU" dirty="0"/>
          </a:p>
          <a:p>
            <a:r>
              <a:rPr lang="en-AU" b="1" dirty="0">
                <a:latin typeface="Public Sans"/>
              </a:rPr>
              <a:t>[00:30]</a:t>
            </a:r>
            <a:endParaRPr lang="en-AU" dirty="0">
              <a:latin typeface="Public Sans"/>
            </a:endParaRPr>
          </a:p>
          <a:p>
            <a:endParaRPr lang="en-AU" b="1" dirty="0">
              <a:latin typeface="Public Sans"/>
            </a:endParaRPr>
          </a:p>
          <a:p>
            <a:r>
              <a:rPr lang="en-AU" b="1" dirty="0">
                <a:latin typeface="Public Sans"/>
              </a:rPr>
              <a:t>Speaker notes:</a:t>
            </a:r>
            <a:endParaRPr lang="en-AU" dirty="0"/>
          </a:p>
          <a:p>
            <a:endParaRPr lang="en-AU" dirty="0"/>
          </a:p>
          <a:p>
            <a:r>
              <a:rPr lang="en-AU" dirty="0"/>
              <a:t>When connecting learning:</a:t>
            </a:r>
          </a:p>
          <a:p>
            <a:endParaRPr lang="en-AU" dirty="0"/>
          </a:p>
          <a:p>
            <a:r>
              <a:rPr lang="en-AU" dirty="0">
                <a:latin typeface="Public Sans"/>
              </a:rPr>
              <a:t>1. </a:t>
            </a:r>
            <a:r>
              <a:rPr lang="en-GB" dirty="0">
                <a:latin typeface="Public Sans"/>
              </a:rPr>
              <a:t>the teacher must decide what is the essential piece of prior knowledge that must be retrieved so the connection to new learning can be made</a:t>
            </a: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2. plan an activity or question to prompt students to retrieve that prior knowledge into their working memory, this might be a “do now” activity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3. keeping the prior knowledge in working memory, add a select few pieces of new information, ensuring the connections are made clear. The new information and it’s connections to each other and the exiting knowledge is consolidated using activities, so that </a:t>
            </a:r>
          </a:p>
          <a:p>
            <a:r>
              <a:rPr lang="en-AU" dirty="0">
                <a:latin typeface="Public Sans"/>
              </a:rPr>
              <a:t>4. the new knowledge is integrated into long term memory as additions to an existing schema, or mental model.</a:t>
            </a:r>
            <a:endParaRPr lang="en-AU" dirty="0"/>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solidFill>
                <a:prstClr val="black"/>
              </a:solidFill>
              <a:latin typeface="Aptos" panose="020B00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148274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2850956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Purpose: What is activating prior knowledge?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highlight>
                <a:srgbClr val="FFFF00"/>
              </a:highlight>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highlight>
                  <a:srgbClr val="FFFF00"/>
                </a:highlight>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highlight>
                  <a:srgbClr val="FFFF00"/>
                </a:highlight>
                <a:latin typeface="Public Sans"/>
              </a:rPr>
              <a:t>[00:30]</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solidFill>
                <a:srgbClr val="002060"/>
              </a:solidFill>
            </a:endParaRPr>
          </a:p>
          <a:p>
            <a:r>
              <a:rPr lang="en-AU" dirty="0"/>
              <a:t>We remember from our previous session the long-term memory stores our schemas of knowledge. </a:t>
            </a:r>
          </a:p>
          <a:p>
            <a:r>
              <a:rPr lang="en-AU" sz="1600" dirty="0">
                <a:solidFill>
                  <a:srgbClr val="000000"/>
                </a:solidFill>
                <a:highlight>
                  <a:srgbClr val="FFFFFF"/>
                </a:highlight>
                <a:latin typeface="Public Sans Light"/>
              </a:rPr>
              <a:t>Teachers design </a:t>
            </a:r>
            <a:r>
              <a:rPr lang="en-AU" sz="1600" b="1" dirty="0">
                <a:solidFill>
                  <a:srgbClr val="000000"/>
                </a:solidFill>
                <a:highlight>
                  <a:srgbClr val="FFFFFF"/>
                </a:highlight>
                <a:latin typeface="Public Sans Light"/>
              </a:rPr>
              <a:t>activities</a:t>
            </a:r>
            <a:r>
              <a:rPr lang="en-AU" sz="1600" dirty="0">
                <a:solidFill>
                  <a:srgbClr val="000000"/>
                </a:solidFill>
                <a:highlight>
                  <a:srgbClr val="FFFFFF"/>
                </a:highlight>
                <a:latin typeface="Public Sans Light"/>
              </a:rPr>
              <a:t> that </a:t>
            </a:r>
            <a:r>
              <a:rPr lang="en-AU" sz="1600" b="1" dirty="0">
                <a:solidFill>
                  <a:srgbClr val="000000"/>
                </a:solidFill>
                <a:highlight>
                  <a:srgbClr val="FFFFFF"/>
                </a:highlight>
                <a:latin typeface="Public Sans Light"/>
              </a:rPr>
              <a:t>prompt</a:t>
            </a:r>
            <a:r>
              <a:rPr lang="en-AU" sz="1600" dirty="0">
                <a:solidFill>
                  <a:srgbClr val="000000"/>
                </a:solidFill>
                <a:highlight>
                  <a:srgbClr val="FFFFFF"/>
                </a:highlight>
                <a:latin typeface="Public Sans Light"/>
              </a:rPr>
              <a:t> students to retrieve a schema.</a:t>
            </a:r>
          </a:p>
          <a:p>
            <a:endParaRPr lang="en-AU" sz="1600" dirty="0">
              <a:solidFill>
                <a:srgbClr val="000000"/>
              </a:solidFill>
              <a:highlight>
                <a:srgbClr val="FFFFFF"/>
              </a:highlight>
              <a:latin typeface="Public Sans Light"/>
            </a:endParaRPr>
          </a:p>
          <a:p>
            <a:r>
              <a:rPr lang="en-AU" b="1" dirty="0"/>
              <a:t>References:</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Adapted from AERO (Australian Education Research Organisation) (2024)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Managing cognitive load optimises learning</a:t>
            </a:r>
            <a:r>
              <a:rPr lang="en-AU" sz="1800" i="1" dirty="0">
                <a:effectLst/>
                <a:latin typeface="Aptos" panose="020B0004020202020204" pitchFamily="34" charset="0"/>
                <a:ea typeface="Aptos" panose="020B0004020202020204" pitchFamily="34" charset="0"/>
                <a:cs typeface="Times New Roman" panose="02020603050405020304" pitchFamily="18" charset="0"/>
              </a:rPr>
              <a:t>, </a:t>
            </a:r>
            <a:r>
              <a:rPr lang="en-AU" sz="1800" dirty="0">
                <a:effectLst/>
                <a:latin typeface="Aptos" panose="020B0004020202020204" pitchFamily="34" charset="0"/>
                <a:ea typeface="Aptos" panose="020B0004020202020204" pitchFamily="34" charset="0"/>
                <a:cs typeface="Times New Roman" panose="02020603050405020304" pitchFamily="18" charset="0"/>
              </a:rPr>
              <a:t>AERO.</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i="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3942834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Purpose: How does activating prior knowledge work?</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highlight>
                <a:srgbClr val="FFFF00"/>
              </a:highlight>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highlight>
                  <a:srgbClr val="FFFF00"/>
                </a:highlight>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highlight>
                  <a:srgbClr val="FFFF00"/>
                </a:highlight>
                <a:latin typeface="Public Sans"/>
              </a:rPr>
              <a:t>[00:30]</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solidFill>
                <a:srgbClr val="002060"/>
              </a:solidFill>
            </a:endParaRPr>
          </a:p>
          <a:p>
            <a:r>
              <a:rPr lang="en-AU" dirty="0">
                <a:solidFill>
                  <a:srgbClr val="000000"/>
                </a:solidFill>
                <a:highlight>
                  <a:srgbClr val="FFFFFF"/>
                </a:highlight>
                <a:latin typeface="Public Sans Light"/>
              </a:rPr>
              <a:t>When prompted, students retrieve their existing knowledge schema from long-term memory.</a:t>
            </a:r>
          </a:p>
          <a:p>
            <a:endParaRPr lang="en-AU" dirty="0">
              <a:solidFill>
                <a:srgbClr val="000000"/>
              </a:solidFill>
              <a:highlight>
                <a:srgbClr val="FFFFFF"/>
              </a:highlight>
              <a:latin typeface="Public Sans Light"/>
            </a:endParaRPr>
          </a:p>
          <a:p>
            <a:r>
              <a:rPr lang="en-AU" dirty="0">
                <a:solidFill>
                  <a:srgbClr val="000000"/>
                </a:solidFill>
                <a:highlight>
                  <a:srgbClr val="FFFFFF"/>
                </a:highlight>
                <a:latin typeface="Public Sans Light"/>
              </a:rPr>
              <a:t>It is then held in their working memory ready for an activity to connect new learning.</a:t>
            </a:r>
            <a:endParaRPr lang="en-AU" dirty="0"/>
          </a:p>
          <a:p>
            <a:endParaRPr lang="en-AU" dirty="0"/>
          </a:p>
          <a:p>
            <a:r>
              <a:rPr lang="en-AU" dirty="0"/>
              <a:t>This supports student understanding and engagement.</a:t>
            </a:r>
          </a:p>
          <a:p>
            <a:endParaRPr lang="en-AU" dirty="0"/>
          </a:p>
          <a:p>
            <a:r>
              <a:rPr lang="en-AU" dirty="0"/>
              <a:t>Any activity that prompts students to retrieve information from long-term memory into working memory activates prior knowledge.</a:t>
            </a:r>
          </a:p>
          <a:p>
            <a:endParaRPr lang="en-AU" dirty="0"/>
          </a:p>
          <a:p>
            <a:r>
              <a:rPr lang="en-AU" b="1" dirty="0"/>
              <a:t>References:</a:t>
            </a:r>
          </a:p>
          <a:p>
            <a:pPr defTabSz="609585"/>
            <a:r>
              <a:rPr lang="en-AU" sz="1400" dirty="0"/>
              <a:t>AERO (Australian Education Research Organisation) (2023b) </a:t>
            </a:r>
            <a:r>
              <a:rPr lang="en-AU" sz="1400" i="1" dirty="0">
                <a:solidFill>
                  <a:schemeClr val="accent2"/>
                </a:solidFill>
                <a:hlinkClick r:id="rId3"/>
              </a:rPr>
              <a:t>How students learn best: a</a:t>
            </a:r>
            <a:r>
              <a:rPr lang="en-AU" sz="1400" i="1" dirty="0">
                <a:hlinkClick r:id="rId3"/>
              </a:rPr>
              <a:t>n overview of the learning process and the most effective teaching practices</a:t>
            </a:r>
            <a:r>
              <a:rPr lang="en-AU" sz="1400" dirty="0"/>
              <a:t>, AERO.</a:t>
            </a:r>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2342589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Purpose: Key considerations for activating prior knowledge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highlight>
                <a:srgbClr val="FFFF00"/>
              </a:highlight>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highlight>
                  <a:srgbClr val="FFFF00"/>
                </a:highlight>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highlight>
                  <a:srgbClr val="FFFF00"/>
                </a:highlight>
                <a:latin typeface="Public Sans"/>
              </a:rPr>
              <a:t>[00:30]</a:t>
            </a:r>
          </a:p>
          <a:p>
            <a:endParaRPr lang="en-AU" dirty="0">
              <a:latin typeface="Public Sans"/>
            </a:endParaRPr>
          </a:p>
          <a:p>
            <a:pPr marL="177800" indent="-177800" algn="l" rtl="0" fontAlgn="base">
              <a:buFont typeface="Arial" panose="020B0604020202020204" pitchFamily="34" charset="0"/>
              <a:buChar char="•"/>
            </a:pPr>
            <a:r>
              <a:rPr lang="en-AU" sz="1600" b="0" i="0" dirty="0">
                <a:solidFill>
                  <a:srgbClr val="000000"/>
                </a:solidFill>
                <a:effectLst/>
                <a:highlight>
                  <a:srgbClr val="FFFFFF"/>
                </a:highlight>
                <a:latin typeface="Public Sans Light" pitchFamily="2" charset="0"/>
              </a:rPr>
              <a:t>Not all students have the same prior knowledge. For equity ensure you are only trying to retrieve information you know you have previously taught the students.</a:t>
            </a:r>
          </a:p>
          <a:p>
            <a:pPr marL="177800" indent="-177800" algn="l" rtl="0" fontAlgn="base">
              <a:buFont typeface="Arial" panose="020B0604020202020204" pitchFamily="34" charset="0"/>
              <a:buChar char="•"/>
            </a:pPr>
            <a:r>
              <a:rPr lang="en-AU" dirty="0">
                <a:solidFill>
                  <a:srgbClr val="000000"/>
                </a:solidFill>
                <a:highlight>
                  <a:srgbClr val="FFFFFF"/>
                </a:highlight>
                <a:latin typeface="Public Sans Light" pitchFamily="2" charset="0"/>
              </a:rPr>
              <a:t>Use activities/prompts that encourage </a:t>
            </a:r>
            <a:r>
              <a:rPr lang="en-AU" b="1" dirty="0">
                <a:solidFill>
                  <a:srgbClr val="000000"/>
                </a:solidFill>
                <a:highlight>
                  <a:srgbClr val="FFFFFF"/>
                </a:highlight>
                <a:latin typeface="Public Sans Light" pitchFamily="2" charset="0"/>
              </a:rPr>
              <a:t>all</a:t>
            </a:r>
            <a:r>
              <a:rPr lang="en-AU" dirty="0">
                <a:solidFill>
                  <a:srgbClr val="000000"/>
                </a:solidFill>
                <a:highlight>
                  <a:srgbClr val="FFFFFF"/>
                </a:highlight>
                <a:latin typeface="Public Sans Light" pitchFamily="2" charset="0"/>
              </a:rPr>
              <a:t> student to actively retrieve information from their long-term memory, success is key so additional prompts or other ways of framing questions should be prepared.</a:t>
            </a:r>
          </a:p>
          <a:p>
            <a:pPr marL="177800" marR="0" lvl="0" indent="-177800"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dirty="0"/>
              <a:t>Activating prior knowledge supports students to connect to existing, pre-requisite knowledge before learning something new. </a:t>
            </a:r>
          </a:p>
          <a:p>
            <a:pPr marL="177800" marR="0" lvl="0" indent="-177800"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dirty="0">
                <a:solidFill>
                  <a:srgbClr val="000000"/>
                </a:solidFill>
                <a:highlight>
                  <a:srgbClr val="FFFFFF"/>
                </a:highlight>
                <a:latin typeface="Public Sans Light" pitchFamily="2" charset="0"/>
              </a:rPr>
              <a:t>Teachers may need to </a:t>
            </a:r>
            <a:r>
              <a:rPr lang="en-AU" b="1" dirty="0">
                <a:solidFill>
                  <a:srgbClr val="000000"/>
                </a:solidFill>
                <a:highlight>
                  <a:srgbClr val="FFFFFF"/>
                </a:highlight>
                <a:latin typeface="Public Sans Light" pitchFamily="2" charset="0"/>
              </a:rPr>
              <a:t>check for understanding</a:t>
            </a:r>
            <a:r>
              <a:rPr lang="en-AU" dirty="0">
                <a:solidFill>
                  <a:srgbClr val="000000"/>
                </a:solidFill>
                <a:highlight>
                  <a:srgbClr val="FFFFFF"/>
                </a:highlight>
                <a:latin typeface="Public Sans Light" pitchFamily="2" charset="0"/>
              </a:rPr>
              <a:t> to ensure the correct information has been retrieved, and/or the correct connections are being made. This will determine if changes need to be made to the planned lesson. </a:t>
            </a:r>
          </a:p>
          <a:p>
            <a:pPr marL="177800" marR="0" lvl="0" indent="-177800"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AU" dirty="0">
              <a:solidFill>
                <a:srgbClr val="000000"/>
              </a:solidFill>
              <a:highlight>
                <a:srgbClr val="FFFFFF"/>
              </a:highlight>
              <a:latin typeface="Public Sans Light" pitchFamily="2" charset="0"/>
            </a:endParaRPr>
          </a:p>
          <a:p>
            <a:pPr marL="0" marR="0" lvl="0" indent="0" algn="l" defTabSz="1219170" rtl="0" eaLnBrk="1" fontAlgn="base" latinLnBrk="0" hangingPunct="1">
              <a:lnSpc>
                <a:spcPct val="100000"/>
              </a:lnSpc>
              <a:spcBef>
                <a:spcPts val="0"/>
              </a:spcBef>
              <a:spcAft>
                <a:spcPts val="0"/>
              </a:spcAft>
              <a:buClrTx/>
              <a:buSzTx/>
              <a:buFont typeface="Arial" panose="020B0604020202020204" pitchFamily="34" charset="0"/>
              <a:buNone/>
              <a:tabLst/>
              <a:defRPr/>
            </a:pPr>
            <a:r>
              <a:rPr lang="en-AU" b="1" dirty="0">
                <a:solidFill>
                  <a:srgbClr val="000000"/>
                </a:solidFill>
                <a:highlight>
                  <a:srgbClr val="FFFFFF"/>
                </a:highlight>
                <a:latin typeface="Public Sans Light" pitchFamily="2" charset="0"/>
              </a:rPr>
              <a:t>Resources:</a:t>
            </a:r>
          </a:p>
          <a:p>
            <a:pPr marL="0" marR="0" lvl="0" indent="0" algn="l" defTabSz="1219170" rtl="0" eaLnBrk="1" fontAlgn="base" latinLnBrk="0" hangingPunct="1">
              <a:lnSpc>
                <a:spcPct val="100000"/>
              </a:lnSpc>
              <a:spcBef>
                <a:spcPts val="0"/>
              </a:spcBef>
              <a:spcAft>
                <a:spcPts val="0"/>
              </a:spcAft>
              <a:buClrTx/>
              <a:buSzTx/>
              <a:buFont typeface="Arial" panose="020B0604020202020204" pitchFamily="34" charset="0"/>
              <a:buNone/>
              <a:tabLst/>
              <a:defRPr/>
            </a:pPr>
            <a:r>
              <a:rPr lang="en-AU" dirty="0">
                <a:solidFill>
                  <a:srgbClr val="000000"/>
                </a:solidFill>
                <a:highlight>
                  <a:srgbClr val="FFFFFF"/>
                </a:highlight>
                <a:latin typeface="Public Sans Light" pitchFamily="2" charset="0"/>
              </a:rPr>
              <a:t>You can access the check for understanding materials available here: </a:t>
            </a:r>
            <a:r>
              <a:rPr lang="en-AU" dirty="0">
                <a:hlinkClick r:id="rId3"/>
              </a:rPr>
              <a:t>Checking for understanding</a:t>
            </a:r>
            <a:r>
              <a:rPr lang="en-AU" dirty="0"/>
              <a:t> – https://education.nsw.gov.au/teaching-and-learning/curriculum/explicit-teaching/explicit-teaching-strategies/checking-for-understanding </a:t>
            </a:r>
            <a:endParaRPr lang="en-AU" dirty="0">
              <a:solidFill>
                <a:srgbClr val="000000"/>
              </a:solidFill>
              <a:highlight>
                <a:srgbClr val="FFFFFF"/>
              </a:highlight>
              <a:latin typeface="Public Sans Light" pitchFamily="2" charset="0"/>
            </a:endParaRPr>
          </a:p>
          <a:p>
            <a:pPr marL="177800" marR="0" lvl="0" indent="-177800"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AU" dirty="0"/>
          </a:p>
          <a:p>
            <a:r>
              <a:rPr lang="en-AU" sz="1600" b="1" dirty="0">
                <a:latin typeface="Aptos"/>
              </a:rPr>
              <a:t>References:</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(2023d)</a:t>
            </a:r>
            <a:r>
              <a:rPr lang="en-AU" sz="1800" i="1" dirty="0">
                <a:effectLst/>
                <a:latin typeface="Aptos" panose="020B0004020202020204" pitchFamily="34" charset="0"/>
                <a:ea typeface="Aptos" panose="020B0004020202020204" pitchFamily="34" charset="0"/>
                <a:cs typeface="Times New Roman" panose="02020603050405020304" pitchFamily="18" charset="0"/>
              </a:rPr>
              <a:t>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Knowledge is central to learning</a:t>
            </a:r>
            <a:r>
              <a:rPr lang="en-AU" sz="1800" i="1" dirty="0">
                <a:effectLst/>
                <a:latin typeface="Aptos" panose="020B0004020202020204" pitchFamily="34" charset="0"/>
                <a:ea typeface="Aptos" panose="020B0004020202020204" pitchFamily="34" charset="0"/>
                <a:cs typeface="Times New Roman" panose="02020603050405020304" pitchFamily="18" charset="0"/>
              </a:rPr>
              <a:t>, </a:t>
            </a:r>
            <a:r>
              <a:rPr lang="en-AU" sz="1800" dirty="0">
                <a:effectLst/>
                <a:latin typeface="Aptos" panose="020B0004020202020204" pitchFamily="34" charset="0"/>
                <a:ea typeface="Aptos" panose="020B0004020202020204" pitchFamily="34" charset="0"/>
                <a:cs typeface="Times New Roman" panose="02020603050405020304" pitchFamily="18" charset="0"/>
              </a:rPr>
              <a:t>AERO. </a:t>
            </a:r>
          </a:p>
          <a:p>
            <a:endParaRPr lang="en-AU"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1496605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Purpose</a:t>
            </a:r>
            <a:r>
              <a:rPr lang="en-US" dirty="0">
                <a:latin typeface="Public Sans"/>
              </a:rPr>
              <a:t>: </a:t>
            </a:r>
            <a:r>
              <a:rPr lang="en-US" b="1" dirty="0">
                <a:latin typeface="Public Sans"/>
              </a:rPr>
              <a:t>The importance of planning for activating prior knowledge</a:t>
            </a:r>
          </a:p>
          <a:p>
            <a:r>
              <a:rPr lang="en-US" b="1" dirty="0">
                <a:latin typeface="Public Sans"/>
              </a:rPr>
              <a:t>Speaker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[00:15]</a:t>
            </a:r>
          </a:p>
          <a:p>
            <a:pPr marL="0" indent="0">
              <a:buFont typeface="Calibri"/>
              <a:buNone/>
            </a:pPr>
            <a:endParaRPr lang="en-US" dirty="0"/>
          </a:p>
          <a:p>
            <a:pPr marL="0" indent="0">
              <a:buFont typeface="Calibri"/>
              <a:buNone/>
            </a:pPr>
            <a:r>
              <a:rPr lang="en-US" dirty="0"/>
              <a:t>Before considering what activity should be used to activate prior knowledge, the first step is to decide the </a:t>
            </a:r>
            <a:r>
              <a:rPr lang="en-US" b="0" dirty="0"/>
              <a:t>essential prior knowledge you need students to retrieve so that the new information can be connected to it, remembering working memory is limited.</a:t>
            </a:r>
          </a:p>
          <a:p>
            <a:pPr marL="0" indent="0">
              <a:buFont typeface="Calibri"/>
              <a:buNone/>
            </a:pPr>
            <a:endParaRPr lang="en-US" b="0" dirty="0"/>
          </a:p>
          <a:p>
            <a:pPr marL="0" indent="0">
              <a:buFont typeface="Calibri"/>
              <a:buNone/>
            </a:pPr>
            <a:r>
              <a:rPr lang="en-US" b="0" dirty="0"/>
              <a:t>Plan the connections you are going to make once the prior knowledge is retrieved, and the activity students will do to consolidate the connections.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349016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Outline the learning sequence in this module.</a:t>
            </a:r>
            <a:endParaRPr lang="en-AU" b="1"/>
          </a:p>
          <a:p>
            <a:r>
              <a:rPr lang="en-AU" b="1">
                <a:latin typeface="Public Sans"/>
              </a:rPr>
              <a:t>[00:30]</a:t>
            </a:r>
            <a:endParaRPr lang="en-AU">
              <a:latin typeface="Public Sans"/>
            </a:endParaRPr>
          </a:p>
          <a:p>
            <a:endParaRPr lang="en-AU">
              <a:latin typeface="Public Sans"/>
            </a:endParaRPr>
          </a:p>
          <a:p>
            <a:r>
              <a:rPr lang="en-AU" b="1">
                <a:latin typeface="Public Sans"/>
              </a:rPr>
              <a:t>Speaker notes:</a:t>
            </a:r>
            <a:r>
              <a:rPr lang="en-AU">
                <a:latin typeface="Public Sans"/>
              </a:rPr>
              <a:t> </a:t>
            </a:r>
            <a:endParaRPr lang="en-AU"/>
          </a:p>
          <a:p>
            <a:endParaRPr lang="en-AU">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00138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Purpose</a:t>
            </a:r>
            <a:r>
              <a:rPr lang="en-US" dirty="0">
                <a:latin typeface="Public Sans"/>
              </a:rPr>
              <a:t>: </a:t>
            </a:r>
            <a:r>
              <a:rPr lang="en-US" b="1" dirty="0">
                <a:latin typeface="Public Sans"/>
              </a:rPr>
              <a:t>Prompting retrieval</a:t>
            </a:r>
          </a:p>
          <a:p>
            <a:r>
              <a:rPr lang="en-US" b="1" dirty="0">
                <a:latin typeface="Public Sans"/>
              </a:rPr>
              <a:t>Speaker notes: </a:t>
            </a:r>
          </a:p>
          <a:p>
            <a:r>
              <a:rPr lang="en-US" b="1" dirty="0">
                <a:latin typeface="Public Sans"/>
              </a:rPr>
              <a:t>[01:00]</a:t>
            </a:r>
          </a:p>
          <a:p>
            <a:endParaRPr lang="en-AU" dirty="0"/>
          </a:p>
          <a:p>
            <a:r>
              <a:rPr lang="en-AU" dirty="0">
                <a:latin typeface="Public Sans"/>
              </a:rPr>
              <a:t>To activate prior knowledge, students need to be prompted to retrieve it from long term memory and then </a:t>
            </a:r>
            <a:r>
              <a:rPr lang="en-AU" b="1" dirty="0">
                <a:latin typeface="Public Sans"/>
              </a:rPr>
              <a:t>use it to process</a:t>
            </a:r>
            <a:r>
              <a:rPr lang="en-AU" b="0" dirty="0">
                <a:latin typeface="Public Sans"/>
              </a:rPr>
              <a:t> a cognitive task in the working memory.</a:t>
            </a:r>
          </a:p>
          <a:p>
            <a:endParaRPr lang="en-AU" dirty="0"/>
          </a:p>
          <a:p>
            <a:r>
              <a:rPr lang="en-AU" dirty="0">
                <a:latin typeface="Public Sans"/>
              </a:rPr>
              <a:t>Students should be supported to experience success in the process of retrieving. Consider additional prompts should students not successfully retrieve the required information on the first or subsequent attempts.</a:t>
            </a:r>
          </a:p>
          <a:p>
            <a:endParaRPr lang="en-AU" dirty="0"/>
          </a:p>
          <a:p>
            <a:r>
              <a:rPr lang="en-AU" b="1" dirty="0">
                <a:latin typeface="Public Sans"/>
              </a:rPr>
              <a:t>References:</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(2022b)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Spacing and retrieval</a:t>
            </a:r>
            <a:r>
              <a:rPr lang="en-AU" sz="1800" dirty="0">
                <a:effectLst/>
                <a:latin typeface="Aptos" panose="020B0004020202020204" pitchFamily="34" charset="0"/>
                <a:ea typeface="Aptos" panose="020B0004020202020204" pitchFamily="34" charset="0"/>
                <a:cs typeface="Times New Roman" panose="02020603050405020304" pitchFamily="18" charset="0"/>
              </a:rPr>
              <a:t>, AERO.</a:t>
            </a:r>
          </a:p>
          <a:p>
            <a:pPr>
              <a:lnSpc>
                <a:spcPct val="107000"/>
              </a:lnSpc>
              <a:spcAft>
                <a:spcPts val="800"/>
              </a:spcAft>
            </a:pPr>
            <a:r>
              <a:rPr lang="en-AU" sz="1400" dirty="0"/>
              <a:t>AERO (Australian Education Research Organisation) (2023b) </a:t>
            </a:r>
            <a:r>
              <a:rPr lang="en-AU" sz="1400" i="1" dirty="0">
                <a:solidFill>
                  <a:schemeClr val="accent2"/>
                </a:solidFill>
                <a:hlinkClick r:id="rId4"/>
              </a:rPr>
              <a:t>How students learn best: a</a:t>
            </a:r>
            <a:r>
              <a:rPr lang="en-AU" sz="1400" i="1" dirty="0">
                <a:hlinkClick r:id="rId4"/>
              </a:rPr>
              <a:t>n overview of the learning process and the most effective teaching practices</a:t>
            </a:r>
            <a:r>
              <a:rPr lang="en-AU" sz="1400" dirty="0"/>
              <a:t>, AERO.</a:t>
            </a:r>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0938688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Purpose</a:t>
            </a:r>
            <a:r>
              <a:rPr lang="en-US" dirty="0">
                <a:latin typeface="Public Sans"/>
              </a:rPr>
              <a:t>: </a:t>
            </a:r>
            <a:r>
              <a:rPr lang="en-US" b="1" dirty="0">
                <a:latin typeface="Public Sans"/>
              </a:rPr>
              <a:t>Quizzes for activating prior knowledge</a:t>
            </a:r>
          </a:p>
          <a:p>
            <a:r>
              <a:rPr lang="en-US" b="1" dirty="0">
                <a:latin typeface="Public Sans"/>
              </a:rPr>
              <a:t>Speakers notes: </a:t>
            </a:r>
          </a:p>
          <a:p>
            <a:r>
              <a:rPr lang="en-US" b="1" dirty="0">
                <a:latin typeface="Public Sans"/>
              </a:rPr>
              <a:t>[01:00]</a:t>
            </a:r>
          </a:p>
          <a:p>
            <a:endParaRPr lang="en-US" b="1" dirty="0">
              <a:latin typeface="Public Sans"/>
            </a:endParaRPr>
          </a:p>
          <a:p>
            <a:r>
              <a:rPr lang="en-US" b="0" dirty="0">
                <a:latin typeface="Public Sans"/>
              </a:rPr>
              <a:t>A brief quiz at the start of a lesson or before introducing new learning is ONE way to have students retrieve prior knowledge. The benefits of a quiz include they can be a routine that all students are (or can become) familiar with, reducing cognitive load, and it can be a straightforward way to have </a:t>
            </a:r>
            <a:r>
              <a:rPr lang="en-US" b="1" dirty="0">
                <a:latin typeface="Public Sans"/>
              </a:rPr>
              <a:t>all</a:t>
            </a:r>
            <a:r>
              <a:rPr lang="en-US" b="0" dirty="0">
                <a:latin typeface="Public Sans"/>
              </a:rPr>
              <a:t> students retrieve knowledge from long term memory.</a:t>
            </a:r>
          </a:p>
          <a:p>
            <a:endParaRPr lang="en-US" b="0" dirty="0">
              <a:latin typeface="Public Sans"/>
            </a:endParaRPr>
          </a:p>
          <a:p>
            <a:r>
              <a:rPr lang="en-US" b="0" dirty="0">
                <a:latin typeface="Public Sans"/>
              </a:rPr>
              <a:t>A quiz for activating prior knowledge </a:t>
            </a:r>
            <a:r>
              <a:rPr lang="en-US" dirty="0">
                <a:latin typeface="Public Sans"/>
              </a:rPr>
              <a:t>should </a:t>
            </a:r>
            <a:r>
              <a:rPr lang="en-US" b="0" dirty="0">
                <a:latin typeface="Public Sans"/>
              </a:rPr>
              <a:t>be short</a:t>
            </a:r>
            <a:r>
              <a:rPr lang="en-US" dirty="0">
                <a:latin typeface="Public Sans"/>
                <a:cs typeface="Segoe UI"/>
              </a:rPr>
              <a:t> and</a:t>
            </a:r>
            <a:r>
              <a:rPr lang="en-AU" sz="1800" dirty="0">
                <a:latin typeface="Segoe UI"/>
                <a:cs typeface="Segoe UI"/>
              </a:rPr>
              <a:t> </a:t>
            </a:r>
            <a:r>
              <a:rPr lang="en-AU" sz="1800" dirty="0">
                <a:effectLst/>
                <a:latin typeface="Segoe UI"/>
                <a:cs typeface="Segoe UI"/>
              </a:rPr>
              <a:t>focus </a:t>
            </a:r>
            <a:r>
              <a:rPr lang="en-AU" sz="1800" dirty="0">
                <a:latin typeface="Segoe UI"/>
                <a:cs typeface="Segoe UI"/>
              </a:rPr>
              <a:t>only </a:t>
            </a:r>
            <a:r>
              <a:rPr lang="en-AU" sz="1800" dirty="0">
                <a:effectLst/>
                <a:latin typeface="Segoe UI"/>
                <a:cs typeface="Segoe UI"/>
              </a:rPr>
              <a:t>on essential pre-requisite knowledge</a:t>
            </a:r>
            <a:r>
              <a:rPr lang="en-AU" sz="1800" dirty="0">
                <a:latin typeface="Segoe UI"/>
                <a:cs typeface="Segoe UI"/>
              </a:rPr>
              <a:t> for the new learning</a:t>
            </a:r>
            <a:r>
              <a:rPr lang="en-AU" sz="1800" dirty="0">
                <a:effectLst/>
                <a:latin typeface="Segoe UI"/>
                <a:cs typeface="Segoe UI"/>
              </a:rPr>
              <a:t>.</a:t>
            </a:r>
          </a:p>
          <a:p>
            <a:endParaRPr lang="en-AU" sz="1800" dirty="0">
              <a:effectLst/>
              <a:latin typeface="Segoe UI" panose="020B0502040204020203" pitchFamily="34" charset="0"/>
            </a:endParaRPr>
          </a:p>
          <a:p>
            <a:r>
              <a:rPr lang="en-AU" sz="1800" dirty="0">
                <a:effectLst/>
                <a:latin typeface="Segoe UI"/>
                <a:cs typeface="Segoe UI"/>
              </a:rPr>
              <a:t>Some points to consider when designing questions: </a:t>
            </a:r>
            <a:endParaRPr lang="en-US" b="0" dirty="0">
              <a:latin typeface="Segoe UI"/>
              <a:cs typeface="Segoe UI"/>
            </a:endParaRPr>
          </a:p>
          <a:p>
            <a:endParaRPr lang="en-US" b="0" dirty="0">
              <a:latin typeface="Public Sans"/>
            </a:endParaRPr>
          </a:p>
          <a:p>
            <a:pPr marL="342900" indent="-342900">
              <a:buAutoNum type="arabicPeriod"/>
            </a:pPr>
            <a:r>
              <a:rPr lang="en-US" b="0" dirty="0">
                <a:latin typeface="Public Sans"/>
              </a:rPr>
              <a:t>Questions are relevant to the specific piece of prior knowledge students need to retrieve.</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US" b="0" dirty="0">
                <a:latin typeface="Public Sans"/>
              </a:rPr>
              <a:t>Questions could be multiple choice or short answer. ‘Why’ questions can be useful, for example, ‘Why is this a clause rather than a sentence?’ (</a:t>
            </a:r>
            <a:r>
              <a:rPr lang="en-US" b="0" dirty="0" err="1">
                <a:latin typeface="Public Sans"/>
              </a:rPr>
              <a:t>Wiliam</a:t>
            </a:r>
            <a:r>
              <a:rPr lang="en-US" b="0" dirty="0">
                <a:latin typeface="Public Sans"/>
              </a:rPr>
              <a:t> 2011). </a:t>
            </a:r>
          </a:p>
          <a:p>
            <a:pPr marL="342900" indent="-342900">
              <a:buAutoNum type="arabicPeriod"/>
            </a:pPr>
            <a:r>
              <a:rPr lang="en-US" b="0" dirty="0">
                <a:latin typeface="Public Sans"/>
              </a:rPr>
              <a:t>Design the questions with the expectation that most students will be able to answer the questions, and </a:t>
            </a:r>
            <a:r>
              <a:rPr lang="en-US" b="1" dirty="0">
                <a:latin typeface="Public Sans"/>
              </a:rPr>
              <a:t>all</a:t>
            </a:r>
            <a:r>
              <a:rPr lang="en-US" b="0" dirty="0">
                <a:latin typeface="Public Sans"/>
              </a:rPr>
              <a:t> students will get there with some additional prompting if needed. Think of some prompts you could use for those students who may need it or think of other ways to phrase the question/s so that students can retrieve the necessary prior information.</a:t>
            </a:r>
          </a:p>
          <a:p>
            <a:pPr marL="342900" indent="-342900">
              <a:buAutoNum type="arabicPeriod"/>
            </a:pPr>
            <a:endParaRPr lang="en-US" b="0" dirty="0">
              <a:latin typeface="Public Sans"/>
            </a:endParaRPr>
          </a:p>
          <a:p>
            <a:pPr marL="0" indent="0">
              <a:buNone/>
            </a:pPr>
            <a:r>
              <a:rPr lang="en-US" b="0" dirty="0">
                <a:latin typeface="Public Sans"/>
              </a:rPr>
              <a:t>Teachers can choose the level of cognitive effort within a quiz by adding/removing cues and prompts.</a:t>
            </a:r>
            <a:br>
              <a:rPr lang="en-US" b="0" dirty="0">
                <a:latin typeface="Public Sans"/>
              </a:rPr>
            </a:br>
            <a:endParaRPr lang="en-US" dirty="0"/>
          </a:p>
          <a:p>
            <a:pPr marL="0" indent="0">
              <a:buNone/>
            </a:pPr>
            <a:r>
              <a:rPr lang="en-US" b="1" dirty="0">
                <a:latin typeface="Public Sans"/>
              </a:rPr>
              <a:t>References:</a:t>
            </a:r>
          </a:p>
          <a:p>
            <a:pPr marL="0" indent="0">
              <a:buNone/>
            </a:pPr>
            <a:r>
              <a:rPr lang="en-AU" b="0" i="0" dirty="0" err="1">
                <a:solidFill>
                  <a:srgbClr val="222222"/>
                </a:solidFill>
                <a:effectLst/>
                <a:latin typeface="Arial"/>
                <a:cs typeface="Arial"/>
              </a:rPr>
              <a:t>Wiliam</a:t>
            </a:r>
            <a:r>
              <a:rPr lang="en-AU" b="0" i="0" dirty="0">
                <a:solidFill>
                  <a:srgbClr val="222222"/>
                </a:solidFill>
                <a:effectLst/>
                <a:latin typeface="Arial"/>
                <a:cs typeface="Arial"/>
              </a:rPr>
              <a:t> D (2011) </a:t>
            </a:r>
            <a:r>
              <a:rPr lang="en-AU" b="0" i="1" dirty="0">
                <a:solidFill>
                  <a:srgbClr val="222222"/>
                </a:solidFill>
                <a:effectLst/>
                <a:latin typeface="Arial"/>
                <a:cs typeface="Arial"/>
              </a:rPr>
              <a:t>Embedded formative assessment</a:t>
            </a:r>
            <a:r>
              <a:rPr lang="en-AU" b="0" i="0" dirty="0">
                <a:solidFill>
                  <a:srgbClr val="222222"/>
                </a:solidFill>
                <a:effectLst/>
                <a:latin typeface="Arial"/>
                <a:cs typeface="Arial"/>
              </a:rPr>
              <a:t>, Solution tree press.</a:t>
            </a:r>
            <a:endParaRPr lang="en-US" b="0" dirty="0">
              <a:latin typeface="Arial"/>
              <a:cs typeface="Arial"/>
            </a:endParaRPr>
          </a:p>
          <a:p>
            <a:pPr marL="0" indent="0">
              <a:buNone/>
            </a:pPr>
            <a:br>
              <a:rPr lang="en-US" b="0" dirty="0">
                <a:latin typeface="Public Sans"/>
              </a:rPr>
            </a:br>
            <a:endParaRPr lang="en-US" dirty="0"/>
          </a:p>
          <a:p>
            <a:pPr marL="285750" indent="-285750">
              <a:buFont typeface="Calibri"/>
              <a:buChar char="-"/>
            </a:pPr>
            <a:endParaRPr lang="en-US" dirty="0"/>
          </a:p>
          <a:p>
            <a:pPr marL="285750" indent="-285750">
              <a:buFont typeface="Calibri"/>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2322672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Activity</a:t>
            </a:r>
            <a:endParaRPr lang="en-US" dirty="0"/>
          </a:p>
          <a:p>
            <a:r>
              <a:rPr lang="en-AU" b="1" dirty="0">
                <a:latin typeface="Public Sans"/>
              </a:rPr>
              <a:t>[02:00]</a:t>
            </a:r>
          </a:p>
          <a:p>
            <a:endParaRPr lang="en-AU"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Notes to presenter: </a:t>
            </a:r>
            <a:r>
              <a:rPr lang="en-AU" b="0" dirty="0">
                <a:latin typeface="Public Sans"/>
              </a:rPr>
              <a:t>This activity could be done followed by selecting non-volunteers to share their dialogue.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endParaRPr lang="en-AU"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3489253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latin typeface="Public Sans"/>
            </a:endParaRPr>
          </a:p>
          <a:p>
            <a:endParaRPr lang="en-AU" b="1"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492412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latin typeface="Public Sans"/>
              </a:rPr>
              <a:t>Purpose: What is class discussion? Non-example and example of a meaningful class discussion</a:t>
            </a:r>
            <a:endParaRPr lang="en-AU" b="1" dirty="0"/>
          </a:p>
          <a:p>
            <a:pPr>
              <a:defRPr/>
            </a:pPr>
            <a:r>
              <a:rPr lang="en-AU" b="1" dirty="0">
                <a:latin typeface="Public Sans"/>
              </a:rPr>
              <a:t>Speaker notes:</a:t>
            </a:r>
            <a:endParaRPr lang="en-US" dirty="0">
              <a:latin typeface="Public Sans"/>
            </a:endParaRPr>
          </a:p>
          <a:p>
            <a:pPr>
              <a:defRPr/>
            </a:pPr>
            <a:r>
              <a:rPr lang="en-AU" b="1" dirty="0">
                <a:latin typeface="Public Sans"/>
              </a:rPr>
              <a:t>[02:00] </a:t>
            </a:r>
            <a:endParaRPr lang="en-US" dirty="0"/>
          </a:p>
          <a:p>
            <a:pPr>
              <a:defRPr/>
            </a:pPr>
            <a:endParaRPr lang="en-AU" b="1" dirty="0"/>
          </a:p>
          <a:p>
            <a:pPr>
              <a:defRPr/>
            </a:pPr>
            <a:r>
              <a:rPr lang="en-US" dirty="0"/>
              <a:t>One view of classroom discussions are where the teacher directs questions to one student at a time. This first picture shows the teacher having an interaction with one student at a time. This limits the interaction and opportunity to connect ideas between students. Classroom discussions can be improved by structuring interactions between students as well as with the teacher. The second picture shows dialogue between students in the classroom as they connect their ideas.</a:t>
            </a:r>
          </a:p>
          <a:p>
            <a:pPr>
              <a:defRPr/>
            </a:pPr>
            <a:endParaRPr lang="en-US" dirty="0">
              <a:latin typeface="Public Sans"/>
            </a:endParaRPr>
          </a:p>
          <a:p>
            <a:pPr>
              <a:defRPr/>
            </a:pPr>
            <a:r>
              <a:rPr lang="en-US" b="1" dirty="0">
                <a:latin typeface="Public Sans"/>
              </a:rPr>
              <a:t>References: </a:t>
            </a:r>
            <a:r>
              <a:rPr lang="en-US" dirty="0">
                <a:latin typeface="Public Sans"/>
              </a:rPr>
              <a:t> </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(2023d)</a:t>
            </a:r>
            <a:r>
              <a:rPr lang="en-AU" sz="1800" i="1" dirty="0">
                <a:effectLst/>
                <a:latin typeface="Aptos" panose="020B0004020202020204" pitchFamily="34" charset="0"/>
                <a:ea typeface="Aptos" panose="020B0004020202020204" pitchFamily="34" charset="0"/>
                <a:cs typeface="Times New Roman" panose="02020603050405020304" pitchFamily="18" charset="0"/>
              </a:rPr>
              <a:t>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Knowledge is central to learning</a:t>
            </a:r>
            <a:r>
              <a:rPr lang="en-AU" sz="1800" i="1" dirty="0">
                <a:effectLst/>
                <a:latin typeface="Aptos" panose="020B0004020202020204" pitchFamily="34" charset="0"/>
                <a:ea typeface="Aptos" panose="020B0004020202020204" pitchFamily="34" charset="0"/>
                <a:cs typeface="Times New Roman" panose="02020603050405020304" pitchFamily="18" charset="0"/>
              </a:rPr>
              <a:t>, </a:t>
            </a:r>
            <a:r>
              <a:rPr lang="en-AU" sz="1800" dirty="0">
                <a:effectLst/>
                <a:latin typeface="Aptos" panose="020B0004020202020204" pitchFamily="34" charset="0"/>
                <a:ea typeface="Aptos" panose="020B0004020202020204" pitchFamily="34" charset="0"/>
                <a:cs typeface="Times New Roman" panose="02020603050405020304" pitchFamily="18" charset="0"/>
              </a:rPr>
              <a:t>AERO.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Cottingham S (2023)</a:t>
            </a:r>
            <a:r>
              <a:rPr lang="en-US" i="1" dirty="0"/>
              <a:t> </a:t>
            </a:r>
            <a:r>
              <a:rPr lang="en-US" i="1" dirty="0" err="1"/>
              <a:t>Ausubel's</a:t>
            </a:r>
            <a:r>
              <a:rPr lang="en-US" i="1" dirty="0"/>
              <a:t> meaningful learning in action,</a:t>
            </a:r>
            <a:r>
              <a:rPr lang="en-US" dirty="0"/>
              <a:t> Hodder Education Group.</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Hattie J (2023) </a:t>
            </a:r>
            <a:r>
              <a:rPr lang="en-US" i="1" dirty="0">
                <a:latin typeface="Public Sans"/>
              </a:rPr>
              <a:t>Visible learning, the sequel: A synthesis of over 2,100 meta-analyses relating to achievement</a:t>
            </a:r>
            <a:r>
              <a:rPr lang="en-US" dirty="0">
                <a:latin typeface="Public Sans"/>
              </a:rPr>
              <a:t>, Routledge. </a:t>
            </a:r>
          </a:p>
          <a:p>
            <a:pPr marL="0" indent="0">
              <a:buNone/>
              <a:defRPr/>
            </a:pPr>
            <a:r>
              <a:rPr lang="en-AU" dirty="0"/>
              <a:t>Lovell O (2020) </a:t>
            </a:r>
            <a:r>
              <a:rPr lang="en-AU" i="1" dirty="0" err="1"/>
              <a:t>Sweller's</a:t>
            </a:r>
            <a:r>
              <a:rPr lang="en-AU" i="1" dirty="0"/>
              <a:t> cognitive load theory in action</a:t>
            </a:r>
            <a:r>
              <a:rPr lang="en-AU" dirty="0"/>
              <a:t>, John Catt Educational Limited. </a:t>
            </a:r>
            <a:endParaRPr lang="en-US" dirty="0"/>
          </a:p>
          <a:p>
            <a:pPr>
              <a:defRPr/>
            </a:pPr>
            <a:endParaRPr lang="en-US" dirty="0"/>
          </a:p>
          <a:p>
            <a:pPr marL="342900" indent="-342900">
              <a:buAutoNum type="arabicPeriod"/>
              <a:defRPr/>
            </a:pPr>
            <a:endParaRPr lang="en-US"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1197381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latin typeface="Public Sans"/>
              </a:rPr>
              <a:t>Purpose: An example of how class discussion works</a:t>
            </a:r>
            <a:endParaRPr lang="en-AU" b="1" dirty="0"/>
          </a:p>
          <a:p>
            <a:pPr>
              <a:defRPr/>
            </a:pPr>
            <a:r>
              <a:rPr lang="en-AU" b="1" dirty="0">
                <a:latin typeface="Public Sans"/>
              </a:rPr>
              <a:t>Speaker notes:</a:t>
            </a:r>
            <a:endParaRPr lang="en-US" dirty="0">
              <a:latin typeface="Public Sans"/>
            </a:endParaRPr>
          </a:p>
          <a:p>
            <a:pPr>
              <a:defRPr/>
            </a:pPr>
            <a:r>
              <a:rPr lang="en-AU" b="1" dirty="0">
                <a:latin typeface="Public Sans"/>
              </a:rPr>
              <a:t>[02:00] </a:t>
            </a:r>
            <a:endParaRPr lang="en-US" dirty="0"/>
          </a:p>
          <a:p>
            <a:pPr>
              <a:defRPr/>
            </a:pPr>
            <a:endParaRPr lang="en-AU" b="1" dirty="0"/>
          </a:p>
          <a:p>
            <a:pPr>
              <a:defRPr/>
            </a:pPr>
            <a:r>
              <a:rPr lang="en-AU" b="0" dirty="0"/>
              <a:t>Here is an example:</a:t>
            </a:r>
          </a:p>
          <a:p>
            <a:pPr>
              <a:defRPr/>
            </a:pPr>
            <a:endParaRPr lang="en-AU" dirty="0">
              <a:latin typeface="Public Sans"/>
            </a:endParaRPr>
          </a:p>
          <a:p>
            <a:pPr marL="285750" indent="-285750">
              <a:buFont typeface="Arial" panose="020B0604020202020204" pitchFamily="34" charset="0"/>
              <a:buChar char="•"/>
            </a:pPr>
            <a:r>
              <a:rPr lang="en-US" dirty="0">
                <a:latin typeface="Public Sans"/>
              </a:rPr>
              <a:t>Teachers set an effective discussion question ensuring that it links to the learning intentions and success criteria. Students are given time to think about their response to the question.</a:t>
            </a:r>
          </a:p>
          <a:p>
            <a:pPr marL="285750" indent="-285750">
              <a:buFont typeface="Arial" panose="020B0604020202020204" pitchFamily="34" charset="0"/>
              <a:buChar char="•"/>
            </a:pPr>
            <a:r>
              <a:rPr lang="en-US" dirty="0">
                <a:latin typeface="Public Sans"/>
              </a:rPr>
              <a:t>Students share their ideas and </a:t>
            </a:r>
            <a:r>
              <a:rPr lang="en-AU" dirty="0">
                <a:latin typeface="Public Sans"/>
              </a:rPr>
              <a:t>talk through their understanding with a partner or small group. While students are talking the teachers actively listens to student ideas and check for understanding of the concepts that were taught. The teacher can correct where needed.</a:t>
            </a:r>
            <a:endParaRPr lang="en-AU" dirty="0"/>
          </a:p>
          <a:p>
            <a:pPr marL="285750" indent="-285750">
              <a:buFont typeface="Arial" panose="020B0604020202020204" pitchFamily="34" charset="0"/>
              <a:buChar char="•"/>
            </a:pPr>
            <a:r>
              <a:rPr lang="en-AU" dirty="0">
                <a:latin typeface="Public Sans"/>
              </a:rPr>
              <a:t>During the whole class discussion, teachers mix up cold call and or other techniques such as gesture voting. </a:t>
            </a:r>
          </a:p>
          <a:p>
            <a:pPr marL="285750" indent="-285750">
              <a:buFont typeface="Arial" panose="020B0604020202020204" pitchFamily="34" charset="0"/>
              <a:buChar char="•"/>
            </a:pPr>
            <a:r>
              <a:rPr lang="en-AU" dirty="0"/>
              <a:t>Teachers can scaffold thinking using sentence stems, vocabulary and probing questions.</a:t>
            </a:r>
            <a:endParaRPr lang="en-AU" dirty="0">
              <a:solidFill>
                <a:srgbClr val="000000"/>
              </a:solidFill>
            </a:endParaRPr>
          </a:p>
          <a:p>
            <a:pPr marL="285750" indent="-285750">
              <a:buFont typeface="Arial" panose="020B0604020202020204" pitchFamily="34" charset="0"/>
              <a:buChar char="•"/>
            </a:pPr>
            <a:r>
              <a:rPr lang="en-AU" dirty="0"/>
              <a:t>Teachers can ask probing questions to clarify, connect, extend and refine thinking.</a:t>
            </a:r>
            <a:endParaRPr lang="en-AU" dirty="0">
              <a:latin typeface="Public Sans"/>
            </a:endParaRPr>
          </a:p>
          <a:p>
            <a:pPr marL="285750" indent="-285750">
              <a:buFont typeface="Arial" panose="020B0604020202020204" pitchFamily="34" charset="0"/>
              <a:buChar char="•"/>
            </a:pPr>
            <a:r>
              <a:rPr lang="en-AU" dirty="0">
                <a:latin typeface="Public Sans"/>
              </a:rPr>
              <a:t>Teachers can ask their planned questions and then ask students to give reasons why they agree or disagree with the answers given. Students can be prompted to add, compare or contrast the responses given. This encourages students to attend to each other’s responses so that they can participate in deeper critical interrogation of concepts. </a:t>
            </a:r>
          </a:p>
          <a:p>
            <a:pPr marL="0" indent="0">
              <a:buFont typeface="Arial" panose="020B0604020202020204" pitchFamily="34" charset="0"/>
              <a:buNone/>
            </a:pPr>
            <a:endParaRPr lang="en-AU" dirty="0">
              <a:latin typeface="Public Sans"/>
            </a:endParaRPr>
          </a:p>
          <a:p>
            <a:pPr marL="0" indent="0">
              <a:buFont typeface="Arial" panose="020B0604020202020204" pitchFamily="34" charset="0"/>
              <a:buNone/>
            </a:pPr>
            <a:endParaRPr lang="en-AU" dirty="0">
              <a:latin typeface="Public Sans"/>
            </a:endParaRPr>
          </a:p>
          <a:p>
            <a:r>
              <a:rPr lang="en-AU" b="1" dirty="0">
                <a:latin typeface="Public Sans"/>
              </a:rPr>
              <a:t>References: </a:t>
            </a:r>
          </a:p>
          <a:p>
            <a:r>
              <a:rPr lang="en-AU" b="0" i="0" u="none" strike="noStrike" dirty="0">
                <a:solidFill>
                  <a:srgbClr val="000000"/>
                </a:solidFill>
                <a:effectLst/>
                <a:latin typeface="Times New Roman" panose="02020603050405020304" pitchFamily="18" charset="0"/>
              </a:rPr>
              <a:t>Sherrington T (19 December 2023) </a:t>
            </a:r>
            <a:r>
              <a:rPr lang="en-AU" b="0" i="0" u="none" strike="noStrike" dirty="0">
                <a:solidFill>
                  <a:srgbClr val="000000"/>
                </a:solidFill>
                <a:effectLst/>
                <a:latin typeface="Times New Roman" panose="02020603050405020304" pitchFamily="18" charset="0"/>
                <a:hlinkClick r:id="rId3"/>
              </a:rPr>
              <a:t>’Meaning making and the power of students talking things through – a common missing piece</a:t>
            </a:r>
            <a:r>
              <a:rPr lang="en-AU" b="0" i="0" u="none" strike="noStrike" dirty="0">
                <a:solidFill>
                  <a:srgbClr val="000000"/>
                </a:solidFill>
                <a:effectLst/>
                <a:latin typeface="Times New Roman" panose="02020603050405020304" pitchFamily="18" charset="0"/>
              </a:rPr>
              <a:t>’, </a:t>
            </a:r>
            <a:r>
              <a:rPr lang="en-AU" b="0" i="1" u="none" strike="noStrike" dirty="0" err="1">
                <a:solidFill>
                  <a:srgbClr val="000000"/>
                </a:solidFill>
                <a:effectLst/>
                <a:latin typeface="Times New Roman" panose="02020603050405020304" pitchFamily="18" charset="0"/>
              </a:rPr>
              <a:t>teacherhead</a:t>
            </a:r>
            <a:r>
              <a:rPr lang="en-AU" b="0" i="0" u="none" strike="noStrike" dirty="0">
                <a:solidFill>
                  <a:srgbClr val="000000"/>
                </a:solidFill>
                <a:effectLst/>
                <a:latin typeface="Times New Roman" panose="02020603050405020304" pitchFamily="18" charset="0"/>
              </a:rPr>
              <a:t> blog, accessed 16 September 2024.</a:t>
            </a:r>
            <a:endParaRPr lang="en-AU" dirty="0"/>
          </a:p>
          <a:p>
            <a:pPr>
              <a:defRPr/>
            </a:pPr>
            <a:endParaRPr lang="en-US" dirty="0"/>
          </a:p>
          <a:p>
            <a:pPr marL="342900" indent="-342900">
              <a:buAutoNum type="arabicPeriod"/>
              <a:defRPr/>
            </a:pPr>
            <a:endParaRPr lang="en-US"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2039861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latin typeface="Public Sans"/>
              </a:rPr>
              <a:t>Purpose: Key considerations for effective classroom discussions</a:t>
            </a:r>
            <a:endParaRPr lang="en-AU" b="1" dirty="0"/>
          </a:p>
          <a:p>
            <a:pPr>
              <a:defRPr/>
            </a:pPr>
            <a:r>
              <a:rPr lang="en-AU" b="1" dirty="0">
                <a:latin typeface="Public Sans"/>
              </a:rPr>
              <a:t>Speaker notes:</a:t>
            </a:r>
            <a:endParaRPr lang="en-US" dirty="0">
              <a:latin typeface="Public Sans"/>
            </a:endParaRPr>
          </a:p>
          <a:p>
            <a:pPr>
              <a:defRPr/>
            </a:pPr>
            <a:r>
              <a:rPr lang="en-AU" b="1" dirty="0">
                <a:latin typeface="Public Sans"/>
              </a:rPr>
              <a:t>[02:00] </a:t>
            </a:r>
            <a:endParaRPr lang="en-US" dirty="0"/>
          </a:p>
          <a:p>
            <a:pPr>
              <a:defRPr/>
            </a:pPr>
            <a:endParaRPr lang="en-AU" b="1" dirty="0"/>
          </a:p>
          <a:p>
            <a:pPr>
              <a:defRPr/>
            </a:pPr>
            <a:r>
              <a:rPr lang="en-AU" b="0" dirty="0"/>
              <a:t>It is important that the classroom discussion comes after the students have been taught the key learning and the teacher has checked this understanding. If discussion came before student understanding, (or before the formation of their schema), the number of connections they would be able to make would be limited. There is also a risk that misunderstandings can be compounded. This is why classroom discussions are best positioned later into a sequence of learning.</a:t>
            </a:r>
          </a:p>
          <a:p>
            <a:pPr>
              <a:defRPr/>
            </a:pPr>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After the discussion </a:t>
            </a:r>
            <a:r>
              <a:rPr lang="en-AU" b="0" dirty="0">
                <a:latin typeface="Public Sans"/>
              </a:rPr>
              <a:t>the t</a:t>
            </a:r>
            <a:r>
              <a:rPr lang="en-AU" dirty="0">
                <a:latin typeface="Public Sans"/>
              </a:rPr>
              <a:t>eacher summarises and records student understanding and the key ideas of the concepts for students to refer back to in future lessons. </a:t>
            </a:r>
          </a:p>
          <a:p>
            <a:pPr>
              <a:defRPr/>
            </a:pPr>
            <a:endParaRPr lang="en-AU" b="0" dirty="0"/>
          </a:p>
          <a:p>
            <a:endParaRPr lang="en-AU" dirty="0">
              <a:latin typeface="Public Sans"/>
            </a:endParaRPr>
          </a:p>
          <a:p>
            <a:r>
              <a:rPr lang="en-AU" b="1" dirty="0">
                <a:latin typeface="Public Sans"/>
              </a:rPr>
              <a:t>Reference: </a:t>
            </a:r>
          </a:p>
          <a:p>
            <a:r>
              <a:rPr lang="en-AU" b="0" i="0" u="none" strike="noStrike" dirty="0">
                <a:solidFill>
                  <a:srgbClr val="000000"/>
                </a:solidFill>
                <a:effectLst/>
                <a:latin typeface="Times New Roman" panose="02020603050405020304" pitchFamily="18" charset="0"/>
              </a:rPr>
              <a:t>Sherrington T (19 December 2023) </a:t>
            </a:r>
            <a:r>
              <a:rPr lang="en-AU" b="0" i="0" u="none" strike="noStrike" dirty="0">
                <a:solidFill>
                  <a:srgbClr val="000000"/>
                </a:solidFill>
                <a:effectLst/>
                <a:latin typeface="Times New Roman" panose="02020603050405020304" pitchFamily="18" charset="0"/>
                <a:hlinkClick r:id="rId3"/>
              </a:rPr>
              <a:t>’Meaning making and the power of students talking things through – a common missing piece</a:t>
            </a:r>
            <a:r>
              <a:rPr lang="en-AU" b="0" i="0" u="none" strike="noStrike" dirty="0">
                <a:solidFill>
                  <a:srgbClr val="000000"/>
                </a:solidFill>
                <a:effectLst/>
                <a:latin typeface="Times New Roman" panose="02020603050405020304" pitchFamily="18" charset="0"/>
              </a:rPr>
              <a:t>’, </a:t>
            </a:r>
            <a:r>
              <a:rPr lang="en-AU" b="0" i="1" u="none" strike="noStrike" dirty="0" err="1">
                <a:solidFill>
                  <a:srgbClr val="000000"/>
                </a:solidFill>
                <a:effectLst/>
                <a:latin typeface="Times New Roman" panose="02020603050405020304" pitchFamily="18" charset="0"/>
              </a:rPr>
              <a:t>teacherhead</a:t>
            </a:r>
            <a:r>
              <a:rPr lang="en-AU" b="0" i="0" u="none" strike="noStrike" dirty="0">
                <a:solidFill>
                  <a:srgbClr val="000000"/>
                </a:solidFill>
                <a:effectLst/>
                <a:latin typeface="Times New Roman" panose="02020603050405020304" pitchFamily="18" charset="0"/>
              </a:rPr>
              <a:t> blog, accessed 16 September 2024.</a:t>
            </a:r>
            <a:endParaRPr lang="en-AU" dirty="0"/>
          </a:p>
          <a:p>
            <a:pPr>
              <a:defRPr/>
            </a:pPr>
            <a:endParaRPr lang="en-US" dirty="0"/>
          </a:p>
          <a:p>
            <a:pPr marL="342900" indent="-342900">
              <a:buAutoNum type="arabicPeriod"/>
              <a:defRPr/>
            </a:pPr>
            <a:endParaRPr lang="en-US"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31434282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ublic Sans"/>
              </a:rPr>
              <a:t>Purpose: Understand how questions can be crafted to help make meaningful connections</a:t>
            </a:r>
          </a:p>
          <a:p>
            <a:r>
              <a:rPr lang="en-US" b="1" dirty="0">
                <a:latin typeface="Public Sans"/>
              </a:rPr>
              <a:t>Speakers notes:</a:t>
            </a:r>
            <a:r>
              <a:rPr lang="en-US" dirty="0">
                <a:latin typeface="Public Sans"/>
              </a:rPr>
              <a:t> </a:t>
            </a:r>
          </a:p>
          <a:p>
            <a:r>
              <a:rPr lang="en-US" b="1" dirty="0">
                <a:latin typeface="Public Sans"/>
              </a:rPr>
              <a:t>[02:00] </a:t>
            </a:r>
          </a:p>
          <a:p>
            <a:r>
              <a:rPr lang="en-US" dirty="0">
                <a:latin typeface="Public Sans"/>
              </a:rPr>
              <a:t> </a:t>
            </a:r>
          </a:p>
          <a:p>
            <a:r>
              <a:rPr lang="en-US" dirty="0">
                <a:latin typeface="Public Sans"/>
              </a:rPr>
              <a:t>Questions should be designed with the purpose of learning clearly in mind. In the context of making meaningful learning connections, students need opportunities to meaningfully integrate the new idea with the related existing knowledge and reconcile it with conflicting or confusable ideas (Cottingham 2023). </a:t>
            </a:r>
          </a:p>
          <a:p>
            <a:endParaRPr lang="en-US" dirty="0">
              <a:latin typeface="Public Sans"/>
            </a:endParaRPr>
          </a:p>
          <a:p>
            <a:r>
              <a:rPr lang="en-US" dirty="0">
                <a:latin typeface="Public Sans"/>
              </a:rPr>
              <a:t>I'll give you a moment to read some considerations when crafting a question to connect learning.</a:t>
            </a:r>
          </a:p>
          <a:p>
            <a:endParaRPr lang="en-US" dirty="0">
              <a:latin typeface="Public Sans"/>
            </a:endParaRPr>
          </a:p>
          <a:p>
            <a:endParaRPr lang="en-US" b="1" dirty="0">
              <a:latin typeface="Public Sans"/>
            </a:endParaRPr>
          </a:p>
          <a:p>
            <a:r>
              <a:rPr lang="en-US" b="1" dirty="0">
                <a:latin typeface="Public Sans"/>
              </a:rPr>
              <a:t>References:  </a:t>
            </a:r>
            <a:endParaRPr lang="en-US" dirty="0">
              <a:latin typeface="Public Sans"/>
            </a:endParaRPr>
          </a:p>
          <a:p>
            <a:r>
              <a:rPr lang="en-US" dirty="0">
                <a:latin typeface="Public Sans"/>
              </a:rPr>
              <a:t>Cottingham S (2023) </a:t>
            </a:r>
            <a:r>
              <a:rPr lang="en-US" i="1" dirty="0" err="1">
                <a:latin typeface="Public Sans"/>
              </a:rPr>
              <a:t>Ausubel's</a:t>
            </a:r>
            <a:r>
              <a:rPr lang="en-US" i="1" dirty="0">
                <a:latin typeface="Public Sans"/>
              </a:rPr>
              <a:t> meaningful learning in action,</a:t>
            </a:r>
            <a:r>
              <a:rPr lang="en-US" dirty="0">
                <a:latin typeface="Public Sans"/>
              </a:rPr>
              <a:t> Hodder Education Group. </a:t>
            </a:r>
          </a:p>
          <a:p>
            <a:endParaRPr lang="en-US" dirty="0">
              <a:latin typeface="Public Sans"/>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3471523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ublic Sans"/>
              </a:rPr>
              <a:t>Purpose: Support and scaffolding to help students make meaningful connections</a:t>
            </a:r>
            <a:endParaRPr lang="en-US" dirty="0">
              <a:latin typeface="Public Sans"/>
            </a:endParaRPr>
          </a:p>
          <a:p>
            <a:r>
              <a:rPr lang="en-US" dirty="0">
                <a:latin typeface="Public Sans"/>
              </a:rPr>
              <a:t> </a:t>
            </a:r>
            <a:r>
              <a:rPr lang="en-US" b="1" dirty="0">
                <a:latin typeface="Public Sans"/>
              </a:rPr>
              <a:t>Speakers notes:</a:t>
            </a:r>
            <a:r>
              <a:rPr lang="en-US" dirty="0">
                <a:latin typeface="Public Sans"/>
              </a:rPr>
              <a:t> </a:t>
            </a:r>
          </a:p>
          <a:p>
            <a:r>
              <a:rPr lang="en-US" b="1" dirty="0">
                <a:latin typeface="Public Sans"/>
              </a:rPr>
              <a:t>[02:00] </a:t>
            </a:r>
          </a:p>
          <a:p>
            <a:r>
              <a:rPr lang="en-US" dirty="0">
                <a:latin typeface="Public Sans"/>
              </a:rPr>
              <a:t> </a:t>
            </a:r>
          </a:p>
          <a:p>
            <a:r>
              <a:rPr lang="en-US" dirty="0">
                <a:latin typeface="Public Sans"/>
              </a:rPr>
              <a:t>Teachers can guide and support students to develop depth and clarity in their responses by using well-planned, probing questions. After a students’ response, the teacher asks a series of follow-up questions before moving on, ‘probing for understanding, checking for misconceptions, adding extra challenge and providing scaffolding to engineer success’ (Sherrington 2019:30).</a:t>
            </a:r>
            <a:endParaRPr lang="en-US" dirty="0"/>
          </a:p>
          <a:p>
            <a:endParaRPr lang="en-US" dirty="0">
              <a:latin typeface="Public Sans"/>
            </a:endParaRPr>
          </a:p>
          <a:p>
            <a:r>
              <a:rPr lang="en-US" dirty="0">
                <a:latin typeface="Public Sans"/>
              </a:rPr>
              <a:t>Examples of probing questions are in the blue box on the slide. </a:t>
            </a:r>
          </a:p>
          <a:p>
            <a:endParaRPr lang="en-US" dirty="0">
              <a:latin typeface="Public Sans"/>
            </a:endParaRPr>
          </a:p>
          <a:p>
            <a:r>
              <a:rPr lang="en-US" dirty="0">
                <a:latin typeface="Public Sans"/>
              </a:rPr>
              <a:t>Always remember to allow sufficient wait time for all students to think of their answer before they are expected to respond.</a:t>
            </a:r>
            <a:endParaRPr lang="en-US" dirty="0"/>
          </a:p>
          <a:p>
            <a:endParaRPr lang="en-US" b="1" dirty="0">
              <a:latin typeface="Public Sans"/>
            </a:endParaRPr>
          </a:p>
          <a:p>
            <a:r>
              <a:rPr lang="en-US" b="1" dirty="0">
                <a:latin typeface="Public Sans"/>
              </a:rPr>
              <a:t>References:  </a:t>
            </a:r>
            <a:endParaRPr lang="en-US" dirty="0">
              <a:latin typeface="Public Sans"/>
            </a:endParaRPr>
          </a:p>
          <a:p>
            <a:r>
              <a:rPr lang="en-US" dirty="0">
                <a:latin typeface="Public Sans"/>
              </a:rPr>
              <a:t>Sherrington T (2019) </a:t>
            </a:r>
            <a:r>
              <a:rPr lang="en-US" i="1" dirty="0" err="1">
                <a:latin typeface="Public Sans"/>
              </a:rPr>
              <a:t>Rosenshine’s</a:t>
            </a:r>
            <a:r>
              <a:rPr lang="en-US" i="1" dirty="0">
                <a:latin typeface="Public Sans"/>
              </a:rPr>
              <a:t> principles in action,</a:t>
            </a:r>
            <a:r>
              <a:rPr lang="en-US" dirty="0">
                <a:latin typeface="Public Sans"/>
              </a:rPr>
              <a:t> John Catt Educational Limited.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27477976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ublic Sans"/>
              </a:rPr>
              <a:t>Purpose: Understand how scaffolding language support students to make meaningful connections</a:t>
            </a:r>
            <a:endParaRPr lang="en-US" dirty="0">
              <a:latin typeface="Public Sans"/>
            </a:endParaRPr>
          </a:p>
          <a:p>
            <a:r>
              <a:rPr lang="en-US" dirty="0">
                <a:latin typeface="Public Sans"/>
              </a:rPr>
              <a:t> </a:t>
            </a:r>
            <a:r>
              <a:rPr lang="en-US" b="1" dirty="0">
                <a:latin typeface="Public Sans"/>
              </a:rPr>
              <a:t>Speakers notes:</a:t>
            </a:r>
            <a:r>
              <a:rPr lang="en-US" dirty="0">
                <a:latin typeface="Public Sans"/>
              </a:rPr>
              <a:t> </a:t>
            </a:r>
          </a:p>
          <a:p>
            <a:r>
              <a:rPr lang="en-US" b="1" dirty="0">
                <a:latin typeface="Public Sans"/>
              </a:rPr>
              <a:t>[02:30]</a:t>
            </a:r>
            <a:r>
              <a:rPr lang="en-US" dirty="0">
                <a:latin typeface="Public Sans"/>
              </a:rPr>
              <a:t> </a:t>
            </a:r>
          </a:p>
          <a:p>
            <a:r>
              <a:rPr lang="en-US" dirty="0">
                <a:latin typeface="Public Sans"/>
              </a:rPr>
              <a:t>We are going to look at how displaying key vocabulary and sentence stems during the discussion provides a scaffold to support students' to make meaningful connections. </a:t>
            </a:r>
          </a:p>
          <a:p>
            <a:endParaRPr lang="en-US" dirty="0">
              <a:latin typeface="Public Sans"/>
            </a:endParaRPr>
          </a:p>
          <a:p>
            <a:r>
              <a:rPr lang="en-US" dirty="0">
                <a:latin typeface="Public Sans"/>
              </a:rPr>
              <a:t>Firstly, students focus their thinking on what we want them to remember (Willingham 2009) </a:t>
            </a:r>
            <a:endParaRPr lang="en-US" dirty="0"/>
          </a:p>
          <a:p>
            <a:r>
              <a:rPr lang="en-US" dirty="0">
                <a:latin typeface="Public Sans"/>
              </a:rPr>
              <a:t>What we think about is what we remember, so it’s important for teachers to consider what students are having to think hard about when doing a task (Willingham 2009). When the purpose of the class discussion is connect learning, we want to students to focus their thinking on deepening their understanding to connect, integrate and reconcile new learning with prior knowledge. These connections change long term memory and strengthen schemas.</a:t>
            </a:r>
          </a:p>
          <a:p>
            <a:endParaRPr lang="en-US" dirty="0">
              <a:latin typeface="Public Sans"/>
            </a:endParaRPr>
          </a:p>
          <a:p>
            <a:r>
              <a:rPr lang="en-US" dirty="0">
                <a:latin typeface="Public Sans"/>
              </a:rPr>
              <a:t>Scaffolding enables all to participate in making meaning (Sherrington 2023).</a:t>
            </a:r>
          </a:p>
          <a:p>
            <a:r>
              <a:rPr lang="en-US" dirty="0">
                <a:latin typeface="Public Sans"/>
              </a:rPr>
              <a:t> </a:t>
            </a:r>
            <a:endParaRPr lang="en-US" dirty="0"/>
          </a:p>
          <a:p>
            <a:r>
              <a:rPr lang="en-US" dirty="0">
                <a:latin typeface="Public Sans"/>
              </a:rPr>
              <a:t>Scaffolding provides targeted support to help students think about and </a:t>
            </a:r>
            <a:r>
              <a:rPr lang="en-US" dirty="0" err="1">
                <a:latin typeface="Public Sans"/>
              </a:rPr>
              <a:t>organise</a:t>
            </a:r>
            <a:r>
              <a:rPr lang="en-US" dirty="0">
                <a:latin typeface="Public Sans"/>
              </a:rPr>
              <a:t> their ideas during discussions, enabling them to often generate more sophisticated responses than they would without such guidance (Sherrington 2021).  </a:t>
            </a:r>
          </a:p>
          <a:p>
            <a:endParaRPr lang="en-US" dirty="0">
              <a:latin typeface="Public Sans"/>
            </a:endParaRPr>
          </a:p>
          <a:p>
            <a:r>
              <a:rPr lang="en-US" dirty="0">
                <a:latin typeface="Public Sans"/>
              </a:rPr>
              <a:t>Displaying key vocabulary for the topic and clarifying meanings before students begin thinking, activates prior knowledge and aids them in understanding, processing, and making sense of the material (Cottingham 2023). For example, when discussing the connection between fractions and decimal notation in Stage 2, vocabulary terms such as tenths, hundredths, decimal point, equivalent, benchmark fraction could be displayed. Sentence stems support students to frame and connect their thinking. Some examples are displayed. </a:t>
            </a:r>
          </a:p>
          <a:p>
            <a:pPr marL="285750" indent="-285750">
              <a:buAutoNum type="arabicPeriod"/>
            </a:pPr>
            <a:endParaRPr lang="en-US" dirty="0">
              <a:latin typeface="Public Sans"/>
            </a:endParaRPr>
          </a:p>
          <a:p>
            <a:r>
              <a:rPr lang="en-US" dirty="0">
                <a:latin typeface="Public Sans"/>
              </a:rPr>
              <a:t>Another reason for displaying scaffolds is that they create an external memory field, reducing cognitive load (</a:t>
            </a:r>
            <a:r>
              <a:rPr lang="en-US" dirty="0" err="1">
                <a:latin typeface="Public Sans"/>
              </a:rPr>
              <a:t>Caviglioli</a:t>
            </a:r>
            <a:r>
              <a:rPr lang="en-US" dirty="0">
                <a:latin typeface="Public Sans"/>
              </a:rPr>
              <a:t> and Goodwin 2021).</a:t>
            </a:r>
            <a:endParaRPr lang="en-US" dirty="0"/>
          </a:p>
          <a:p>
            <a:endParaRPr lang="en-US" dirty="0">
              <a:latin typeface="Public Sans"/>
            </a:endParaRPr>
          </a:p>
          <a:p>
            <a:r>
              <a:rPr lang="en-US" dirty="0">
                <a:latin typeface="Public Sans"/>
              </a:rPr>
              <a:t>When vocabulary and sentence stems are displayed for the duration of the discussion, students can continually refer to them as they prepare and share their responses, allowing them to spend their working memory thinking more about ‘what to say’ without the added cognitive load of ‘how to say’. </a:t>
            </a:r>
            <a:r>
              <a:rPr lang="en-US" dirty="0"/>
              <a:t>It is important that only essential vocabulary and sentence stems are displayed, to focus students’ attention on what is important and reduce potential overload. </a:t>
            </a:r>
          </a:p>
          <a:p>
            <a:endParaRPr lang="en-US" dirty="0">
              <a:latin typeface="Public Sans"/>
            </a:endParaRPr>
          </a:p>
          <a:p>
            <a:r>
              <a:rPr lang="en-US" dirty="0">
                <a:latin typeface="Public Sans"/>
              </a:rPr>
              <a:t>Teachers should refer to the displayed vocabulary and stems during the discussion to model correct use, including restating responses in a more sophisticated and clear manner or by asking students to clarify and refine their thinking using the language displayed.</a:t>
            </a:r>
          </a:p>
          <a:p>
            <a:r>
              <a:rPr lang="en-US" dirty="0">
                <a:latin typeface="Public Sans"/>
              </a:rPr>
              <a:t> </a:t>
            </a:r>
            <a:endParaRPr lang="en-US" dirty="0"/>
          </a:p>
          <a:p>
            <a:endParaRPr lang="en-US" dirty="0">
              <a:latin typeface="Public Sans"/>
            </a:endParaRPr>
          </a:p>
          <a:p>
            <a:r>
              <a:rPr lang="en-US" b="1" dirty="0">
                <a:latin typeface="Public Sans"/>
              </a:rPr>
              <a:t>References:</a:t>
            </a: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err="1">
                <a:latin typeface="Public Sans"/>
              </a:rPr>
              <a:t>Caviglioli</a:t>
            </a:r>
            <a:r>
              <a:rPr lang="en-US" dirty="0">
                <a:latin typeface="Public Sans"/>
              </a:rPr>
              <a:t> O and Goodwin D (2021) </a:t>
            </a:r>
            <a:r>
              <a:rPr lang="en-US" i="1" dirty="0" err="1">
                <a:latin typeface="Public Sans"/>
              </a:rPr>
              <a:t>Organise</a:t>
            </a:r>
            <a:r>
              <a:rPr lang="en-US" i="1" dirty="0">
                <a:latin typeface="Public Sans"/>
              </a:rPr>
              <a:t> ideas: thinking by hand, extending the mind,</a:t>
            </a:r>
            <a:r>
              <a:rPr lang="en-US" dirty="0">
                <a:latin typeface="Public Sans"/>
              </a:rPr>
              <a:t> John Catt Educational Limited.  </a:t>
            </a:r>
            <a:endParaRPr lang="en-US"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Cottingham S (2023) </a:t>
            </a:r>
            <a:r>
              <a:rPr lang="en-US" i="1" dirty="0" err="1">
                <a:latin typeface="Public Sans"/>
              </a:rPr>
              <a:t>Ausubel's</a:t>
            </a:r>
            <a:r>
              <a:rPr lang="en-US" i="1" dirty="0">
                <a:latin typeface="Public Sans"/>
              </a:rPr>
              <a:t> meaningful learning in action, </a:t>
            </a:r>
            <a:r>
              <a:rPr lang="en-US" dirty="0">
                <a:latin typeface="Public Sans"/>
              </a:rPr>
              <a:t>Hodder Education Group. </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Sherrington T (7 May 2023) </a:t>
            </a:r>
            <a:r>
              <a:rPr lang="en-AU"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‘Teaching some vs teaching all: this is where the action for improvement lies</a:t>
            </a:r>
            <a:r>
              <a:rPr lang="en-AU" sz="1800" dirty="0">
                <a:effectLst/>
                <a:latin typeface="Aptos" panose="020B0004020202020204" pitchFamily="34" charset="0"/>
                <a:ea typeface="Aptos" panose="020B0004020202020204" pitchFamily="34" charset="0"/>
                <a:cs typeface="Times New Roman" panose="02020603050405020304" pitchFamily="18" charset="0"/>
              </a:rPr>
              <a:t>’, </a:t>
            </a:r>
            <a:r>
              <a:rPr lang="en-AU" sz="1800" i="1" dirty="0" err="1">
                <a:effectLst/>
                <a:latin typeface="Aptos" panose="020B0004020202020204" pitchFamily="34" charset="0"/>
                <a:ea typeface="Aptos" panose="020B0004020202020204" pitchFamily="34" charset="0"/>
                <a:cs typeface="Times New Roman" panose="02020603050405020304" pitchFamily="18" charset="0"/>
              </a:rPr>
              <a:t>teacherhead</a:t>
            </a:r>
            <a:r>
              <a:rPr lang="en-AU" sz="1800" i="1" dirty="0">
                <a:effectLst/>
                <a:latin typeface="Aptos" panose="020B0004020202020204" pitchFamily="34" charset="0"/>
                <a:ea typeface="Aptos" panose="020B0004020202020204" pitchFamily="34" charset="0"/>
                <a:cs typeface="Times New Roman" panose="02020603050405020304" pitchFamily="18" charset="0"/>
              </a:rPr>
              <a:t> </a:t>
            </a:r>
            <a:r>
              <a:rPr lang="en-AU" sz="1800" dirty="0">
                <a:effectLst/>
                <a:latin typeface="Aptos" panose="020B0004020202020204" pitchFamily="34" charset="0"/>
                <a:ea typeface="Aptos" panose="020B0004020202020204" pitchFamily="34" charset="0"/>
                <a:cs typeface="Times New Roman" panose="02020603050405020304" pitchFamily="18" charset="0"/>
              </a:rPr>
              <a:t>blog, accessed 4 October 2024. </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Sherrington T  (1 December 2021) </a:t>
            </a:r>
            <a:r>
              <a:rPr lang="en-AU"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‘Five ways to: scaffold classroom dialogue</a:t>
            </a:r>
            <a:r>
              <a:rPr lang="en-AU" sz="1800" dirty="0">
                <a:effectLst/>
                <a:latin typeface="Aptos" panose="020B0004020202020204" pitchFamily="34" charset="0"/>
                <a:ea typeface="Aptos" panose="020B0004020202020204" pitchFamily="34" charset="0"/>
                <a:cs typeface="Times New Roman" panose="02020603050405020304" pitchFamily="18" charset="0"/>
              </a:rPr>
              <a:t>’,  </a:t>
            </a:r>
            <a:r>
              <a:rPr lang="en-AU" sz="1800" i="1" dirty="0" err="1">
                <a:effectLst/>
                <a:latin typeface="Aptos" panose="020B0004020202020204" pitchFamily="34" charset="0"/>
                <a:ea typeface="Aptos" panose="020B0004020202020204" pitchFamily="34" charset="0"/>
                <a:cs typeface="Times New Roman" panose="02020603050405020304" pitchFamily="18" charset="0"/>
              </a:rPr>
              <a:t>teacherhead</a:t>
            </a:r>
            <a:r>
              <a:rPr lang="en-AU" sz="1800" dirty="0">
                <a:effectLst/>
                <a:latin typeface="Aptos" panose="020B0004020202020204" pitchFamily="34" charset="0"/>
                <a:ea typeface="Aptos" panose="020B0004020202020204" pitchFamily="34" charset="0"/>
                <a:cs typeface="Times New Roman" panose="02020603050405020304" pitchFamily="18" charset="0"/>
              </a:rPr>
              <a:t>  blog, accessed 4 October 2024.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Willingham D (2009) </a:t>
            </a:r>
            <a:r>
              <a:rPr lang="en-US" i="1" dirty="0">
                <a:latin typeface="Public Sans"/>
              </a:rPr>
              <a:t>Why don't students like school? A cognitive scientist answers questions about how the mind works and what it means for the classroom, </a:t>
            </a:r>
            <a:r>
              <a:rPr lang="en-US" dirty="0">
                <a:latin typeface="Public Sans"/>
              </a:rPr>
              <a:t> Jossey-Bass/Wiley.</a:t>
            </a:r>
          </a:p>
          <a:p>
            <a:pPr marL="342900" indent="-342900">
              <a:buAutoNum type="arabicPeriod"/>
            </a:pPr>
            <a:endParaRPr lang="en-US"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4015069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8669D-677C-B435-9D11-D2610C717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24331-E502-B3A3-26B5-8860CA113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FE2DA-54DA-7CB0-A12D-2E2BC13B2CCA}"/>
              </a:ext>
            </a:extLst>
          </p:cNvPr>
          <p:cNvSpPr>
            <a:spLocks noGrp="1"/>
          </p:cNvSpPr>
          <p:nvPr>
            <p:ph type="body" idx="1"/>
          </p:nvPr>
        </p:nvSpPr>
        <p:spPr/>
        <p:txBody>
          <a:bodyPr/>
          <a:lstStyle/>
          <a:p>
            <a:r>
              <a:rPr lang="en-AU" b="1" dirty="0">
                <a:latin typeface="Public Sans"/>
              </a:rPr>
              <a:t>Purpose: Revisiting core knowledge</a:t>
            </a:r>
          </a:p>
          <a:p>
            <a:r>
              <a:rPr lang="en-AU" b="1" dirty="0">
                <a:latin typeface="Public Sans"/>
              </a:rPr>
              <a:t>[00:30]</a:t>
            </a:r>
            <a:endParaRPr lang="en-AU" dirty="0">
              <a:latin typeface="Public Sans"/>
            </a:endParaRPr>
          </a:p>
          <a:p>
            <a:endParaRPr lang="en-AU" b="1" dirty="0">
              <a:latin typeface="Public Sans"/>
            </a:endParaRPr>
          </a:p>
          <a:p>
            <a:r>
              <a:rPr lang="en-AU" b="1" dirty="0">
                <a:latin typeface="Public Sans"/>
              </a:rPr>
              <a:t>Speaker notes:</a:t>
            </a:r>
            <a:endParaRPr lang="en-US" dirty="0">
              <a:latin typeface="Public Sans"/>
            </a:endParaRPr>
          </a:p>
          <a:p>
            <a:r>
              <a:rPr lang="en-US" dirty="0">
                <a:latin typeface="Public Sans"/>
              </a:rPr>
              <a:t>Let’s remind ourselves that explicit teaching is an optimal way to teach knowledge and skills that are new or complex.</a:t>
            </a:r>
            <a:endParaRPr lang="en-AU" b="1" dirty="0">
              <a:latin typeface="Public Sans"/>
              <a:ea typeface="Calibri"/>
              <a:cs typeface="Calibri"/>
            </a:endParaRPr>
          </a:p>
          <a:p>
            <a:endParaRPr lang="en-AU" dirty="0"/>
          </a:p>
          <a:p>
            <a:r>
              <a:rPr lang="en-AU" dirty="0">
                <a:latin typeface="Public Sans"/>
              </a:rPr>
              <a:t>There are important enabling factors for explicit teaching that relate to the technique we are focusing on. Let’s revisit them.</a:t>
            </a:r>
            <a:endParaRPr lang="en-AU" dirty="0">
              <a:latin typeface="Public Sans"/>
              <a:ea typeface="Calibri"/>
              <a:cs typeface="Calibri"/>
            </a:endParaRPr>
          </a:p>
          <a:p>
            <a:endParaRPr lang="en-AU" dirty="0">
              <a:latin typeface="Public Sans"/>
              <a:ea typeface="Calibri"/>
              <a:cs typeface="Calibri"/>
            </a:endParaRPr>
          </a:p>
          <a:p>
            <a:r>
              <a:rPr lang="en-AU" b="1" dirty="0">
                <a:latin typeface="Calibri"/>
                <a:ea typeface="Calibri"/>
                <a:cs typeface="Calibri"/>
              </a:rPr>
              <a:t>Note to presenter: </a:t>
            </a:r>
            <a:r>
              <a:rPr lang="en-AU" dirty="0">
                <a:latin typeface="Calibri"/>
                <a:ea typeface="Calibri"/>
                <a:cs typeface="Calibri"/>
              </a:rPr>
              <a:t>you may wish for participants to read these to themselves </a:t>
            </a:r>
          </a:p>
          <a:p>
            <a:endParaRPr lang="en-AU" dirty="0">
              <a:latin typeface="Calibri"/>
              <a:ea typeface="Calibri"/>
              <a:cs typeface="Calibri"/>
            </a:endParaRPr>
          </a:p>
          <a:p>
            <a:r>
              <a:rPr lang="en-AU" dirty="0">
                <a:latin typeface="Calibri"/>
                <a:ea typeface="Calibri"/>
                <a:cs typeface="Calibri"/>
              </a:rPr>
              <a:t>Our understanding of the how learning happens informs our practice </a:t>
            </a:r>
          </a:p>
          <a:p>
            <a:r>
              <a:rPr lang="en-AU" dirty="0">
                <a:latin typeface="Calibri"/>
                <a:ea typeface="Calibri"/>
                <a:cs typeface="Calibri"/>
              </a:rPr>
              <a:t>We know how knowledge builds across syllabuses</a:t>
            </a:r>
          </a:p>
          <a:p>
            <a:pPr algn="l"/>
            <a:r>
              <a:rPr lang="en-AU" sz="1600" dirty="0">
                <a:latin typeface="Public Sans"/>
              </a:rPr>
              <a:t>We hold high expectations for our students’ learning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latin typeface="Public Sans"/>
              </a:rPr>
              <a:t>And, explicit teaching </a:t>
            </a:r>
            <a:r>
              <a:rPr lang="en-AU" sz="1600" b="1" dirty="0">
                <a:latin typeface="Public Sans"/>
              </a:rPr>
              <a:t>both</a:t>
            </a:r>
            <a:r>
              <a:rPr lang="en-AU" sz="1600" dirty="0">
                <a:latin typeface="Public Sans"/>
              </a:rPr>
              <a:t> relies on, and brings about a safe, inclusive learning environment</a:t>
            </a:r>
          </a:p>
          <a:p>
            <a:pPr algn="l"/>
            <a:endParaRPr lang="en-AU" sz="1600" dirty="0"/>
          </a:p>
          <a:p>
            <a:pPr algn="l"/>
            <a:r>
              <a:rPr lang="en-AU" sz="1600" b="1" dirty="0">
                <a:latin typeface="Public Sans"/>
              </a:rPr>
              <a:t>Resources:</a:t>
            </a:r>
            <a:endParaRPr lang="en-AU" sz="1600" b="1" dirty="0"/>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dirty="0">
                <a:solidFill>
                  <a:srgbClr val="002664"/>
                </a:solidFill>
                <a:effectLst/>
                <a:highlight>
                  <a:srgbClr val="FFFFFF"/>
                </a:highlight>
                <a:latin typeface="Public Sans"/>
              </a:rPr>
              <a:t>Leading explicit teaching – school-facilitated workshops 1–3 on core content and the enabling factors of explicit teaching – </a:t>
            </a:r>
            <a:r>
              <a:rPr lang="en-AU" b="0" i="0" dirty="0">
                <a:solidFill>
                  <a:srgbClr val="002664"/>
                </a:solidFill>
                <a:effectLst/>
                <a:highlight>
                  <a:srgbClr val="FFFFFF"/>
                </a:highlight>
                <a:latin typeface="Public Sans"/>
                <a:hlinkClick r:id="rId3"/>
              </a:rPr>
              <a:t>https://education.nsw.gov.au/teaching-and-learning/curriculum/explicit-teaching/leading-explicit-teaching</a:t>
            </a:r>
            <a:endParaRPr lang="en-AU" b="0" i="0" dirty="0">
              <a:solidFill>
                <a:srgbClr val="002664"/>
              </a:solidFill>
              <a:effectLst/>
              <a:highlight>
                <a:srgbClr val="FFFFFF"/>
              </a:highlight>
              <a:latin typeface="Public Sans"/>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dirty="0">
                <a:solidFill>
                  <a:srgbClr val="002664"/>
                </a:solidFill>
                <a:effectLst/>
                <a:highlight>
                  <a:srgbClr val="FFFFFF"/>
                </a:highlight>
                <a:latin typeface="Public Sans"/>
              </a:rPr>
              <a:t>Classrooms of Possibility – https://education.nsw.gov.au/inside-the-department/teaching-and-learning/classrooms-of-possibility</a:t>
            </a:r>
            <a:endParaRPr lang="en-AU" sz="1600" b="1" i="0" dirty="0">
              <a:solidFill>
                <a:srgbClr val="041E42"/>
              </a:solidFill>
              <a:effectLst/>
              <a:highlight>
                <a:srgbClr val="FFFFFF"/>
              </a:highlight>
              <a:latin typeface="Public Sans"/>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i="0" dirty="0">
                <a:solidFill>
                  <a:srgbClr val="041E42"/>
                </a:solidFill>
                <a:effectLst/>
                <a:highlight>
                  <a:srgbClr val="FFFFFF"/>
                </a:highlight>
                <a:latin typeface="Public Sans"/>
              </a:rPr>
              <a:t>Explicit instruction – implementing evidence-based teaching practices for students with disability - </a:t>
            </a:r>
            <a:r>
              <a:rPr lang="en-AU" sz="1400" u="sng" dirty="0">
                <a:solidFill>
                  <a:srgbClr val="2F5496"/>
                </a:solidFill>
                <a:effectLst/>
                <a:latin typeface="Arial"/>
                <a:ea typeface="Arial" panose="020B0604020202020204" pitchFamily="34" charset="0"/>
                <a:cs typeface="Arial"/>
                <a:hlinkClick r:id="rId4"/>
              </a:rPr>
              <a:t>https://resources.education.nsw.gov.au/detail/IPR-LD230526144351</a:t>
            </a:r>
            <a:endParaRPr lang="en-AU" sz="1600" b="0" dirty="0"/>
          </a:p>
          <a:p>
            <a:r>
              <a:rPr lang="en-AU" b="0" i="0" dirty="0">
                <a:solidFill>
                  <a:srgbClr val="002664"/>
                </a:solidFill>
                <a:effectLst/>
                <a:highlight>
                  <a:srgbClr val="FFFFFF"/>
                </a:highlight>
                <a:latin typeface="Public Sans"/>
              </a:rPr>
              <a:t>Strong Strides Together: Meeting the educational goals for Aboriginal and/or Torres Strait Islander students – </a:t>
            </a:r>
            <a:r>
              <a:rPr lang="en-AU" sz="1600" dirty="0">
                <a:latin typeface="Public Sans"/>
                <a:hlinkClick r:id="rId5"/>
              </a:rPr>
              <a:t>https://education.nsw.gov.au/teaching-and-learning/aec/universal-resources---aboriginal-education/strong-strides-together--meeting-the-educational-goals-for-abori</a:t>
            </a:r>
            <a:endParaRPr lang="en-AU" sz="1600" dirty="0"/>
          </a:p>
          <a:p>
            <a:pPr marL="285750" indent="-285750">
              <a:buFont typeface="Arial"/>
              <a:buChar char="•"/>
            </a:pPr>
            <a:endParaRPr lang="en-AU" dirty="0">
              <a:latin typeface="Calibri"/>
              <a:ea typeface="Calibri"/>
              <a:cs typeface="Calibri"/>
            </a:endParaRPr>
          </a:p>
          <a:p>
            <a:pPr marL="285750" indent="-285750">
              <a:buFont typeface="Arial"/>
              <a:buChar char="•"/>
            </a:pPr>
            <a:endParaRPr lang="en-AU" dirty="0">
              <a:latin typeface="Calibri"/>
              <a:ea typeface="Calibri"/>
              <a:cs typeface="Calibri"/>
            </a:endParaRPr>
          </a:p>
          <a:p>
            <a:pPr marL="285750" indent="-285750">
              <a:buFont typeface="Arial"/>
              <a:buChar char="•"/>
            </a:pPr>
            <a:endParaRPr lang="en-AU" dirty="0">
              <a:latin typeface="Calibri"/>
              <a:ea typeface="Calibri"/>
              <a:cs typeface="Calibri"/>
            </a:endParaRPr>
          </a:p>
          <a:p>
            <a:endParaRPr lang="en-AU" dirty="0">
              <a:latin typeface="Calibri"/>
              <a:ea typeface="Calibri"/>
              <a:cs typeface="Calibri"/>
            </a:endParaRPr>
          </a:p>
        </p:txBody>
      </p:sp>
      <p:sp>
        <p:nvSpPr>
          <p:cNvPr id="4" name="Slide Number Placeholder 3">
            <a:extLst>
              <a:ext uri="{FF2B5EF4-FFF2-40B4-BE49-F238E27FC236}">
                <a16:creationId xmlns:a16="http://schemas.microsoft.com/office/drawing/2014/main" id="{CC471282-64B4-5EDF-DEA1-00771DA59DAF}"/>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4952238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Understand how talk routines support students to make meaningful connections</a:t>
            </a:r>
            <a:endParaRPr lang="en-US" dirty="0"/>
          </a:p>
          <a:p>
            <a:r>
              <a:rPr lang="en-US" b="1" dirty="0">
                <a:latin typeface="Public Sans"/>
              </a:rPr>
              <a:t>Speakers notes:</a:t>
            </a:r>
            <a:r>
              <a:rPr lang="en-US" dirty="0">
                <a:latin typeface="Public Sans"/>
              </a:rPr>
              <a:t> </a:t>
            </a:r>
          </a:p>
          <a:p>
            <a:r>
              <a:rPr lang="en-US" b="1" dirty="0">
                <a:latin typeface="Public Sans"/>
              </a:rPr>
              <a:t>[01:30]</a:t>
            </a:r>
          </a:p>
          <a:p>
            <a:endParaRPr lang="en-US" dirty="0"/>
          </a:p>
          <a:p>
            <a:r>
              <a:rPr lang="en-US" dirty="0"/>
              <a:t>Often in class discussions, only some students talk (remembering that we are referring to any method that effectively </a:t>
            </a:r>
            <a:r>
              <a:rPr lang="en-US" dirty="0" err="1"/>
              <a:t>externalises</a:t>
            </a:r>
            <a:r>
              <a:rPr lang="en-US" dirty="0"/>
              <a:t> thinking). Considering that purposeful, deep talk supports students to make meaning, the implication of only </a:t>
            </a:r>
            <a:r>
              <a:rPr lang="en-US" u="sng" dirty="0"/>
              <a:t>some</a:t>
            </a:r>
            <a:r>
              <a:rPr lang="en-US" dirty="0"/>
              <a:t> students talking is that only </a:t>
            </a:r>
            <a:r>
              <a:rPr lang="en-US" u="sng" dirty="0"/>
              <a:t>some</a:t>
            </a:r>
            <a:r>
              <a:rPr lang="en-US" dirty="0"/>
              <a:t> students are thinking and making meaning. </a:t>
            </a:r>
          </a:p>
          <a:p>
            <a:endParaRPr lang="en-US" dirty="0">
              <a:latin typeface="Public Sans"/>
            </a:endParaRPr>
          </a:p>
          <a:p>
            <a:r>
              <a:rPr lang="en-US" dirty="0"/>
              <a:t>Talk routines provide an opportunity for all students to think and make meaning as all students have the opportunity to talk. In order for a talk routine to become a ‘routine’ for students, teachers should spend time establishing and consolidating expectations on participation and engagement to ensure every student feels safe and comfortable to participate, allowing them to focus on the thinking required to make connections. Introduce routines slowly and intentionally and only use routines that are highly familiar to students when learning involves deep thinking and complex connections. </a:t>
            </a:r>
          </a:p>
          <a:p>
            <a:endParaRPr lang="en-US" dirty="0"/>
          </a:p>
          <a:p>
            <a:r>
              <a:rPr lang="en-US" dirty="0"/>
              <a:t>There are many talk routines available, providing variations on how students engage with their peers and the class to serve a particular purpose. </a:t>
            </a:r>
          </a:p>
          <a:p>
            <a:endParaRPr lang="en-US" dirty="0"/>
          </a:p>
          <a:p>
            <a:r>
              <a:rPr lang="en-US" dirty="0"/>
              <a:t>Some examples of talk routines include: </a:t>
            </a:r>
          </a:p>
          <a:p>
            <a:r>
              <a:rPr lang="en-US" dirty="0">
                <a:latin typeface="Public Sans"/>
              </a:rPr>
              <a:t>- Think –pair –share where s</a:t>
            </a:r>
            <a:r>
              <a:rPr lang="en-AU" dirty="0" err="1">
                <a:latin typeface="Public Sans"/>
              </a:rPr>
              <a:t>tudents</a:t>
            </a:r>
            <a:r>
              <a:rPr lang="en-AU" dirty="0">
                <a:latin typeface="Public Sans"/>
              </a:rPr>
              <a:t> think about a question individually, then pair up to discuss their thoughts before sharing with the larger group.</a:t>
            </a:r>
          </a:p>
          <a:p>
            <a:r>
              <a:rPr lang="en-US" dirty="0">
                <a:latin typeface="Public Sans"/>
              </a:rPr>
              <a:t>- Talk moves such as Turn and talk, where students rehearse and clarify a response with a partner before sharing with the whole group.</a:t>
            </a:r>
          </a:p>
          <a:p>
            <a:endParaRPr lang="en-US" dirty="0">
              <a:latin typeface="Public Sans"/>
            </a:endParaRPr>
          </a:p>
          <a:p>
            <a:r>
              <a:rPr lang="en-US" b="1" dirty="0">
                <a:latin typeface="Public Sans"/>
              </a:rPr>
              <a:t>Further reading:  </a:t>
            </a:r>
          </a:p>
          <a:p>
            <a:pPr marL="0" indent="0">
              <a:buNone/>
            </a:pPr>
            <a:r>
              <a:rPr lang="en-US" dirty="0"/>
              <a:t>NSW Department of Education (14 July 2023) </a:t>
            </a:r>
            <a:r>
              <a:rPr lang="en-AU" i="1" dirty="0">
                <a:hlinkClick r:id="rId3"/>
              </a:rPr>
              <a:t>Talk moves</a:t>
            </a:r>
            <a:r>
              <a:rPr lang="en-US" dirty="0"/>
              <a:t>, NSW Department of Education.</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3614456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ublic Sans"/>
              </a:rPr>
              <a:t>Purpose of slide: Understand how recording thinking during a discussion can support students to make meaningful connections</a:t>
            </a:r>
            <a:endParaRPr lang="en-US" dirty="0">
              <a:latin typeface="Public Sans"/>
            </a:endParaRPr>
          </a:p>
          <a:p>
            <a:r>
              <a:rPr lang="en-US" dirty="0">
                <a:latin typeface="Public Sans"/>
              </a:rPr>
              <a:t> </a:t>
            </a:r>
            <a:r>
              <a:rPr lang="en-US" b="1" dirty="0">
                <a:latin typeface="Public Sans"/>
              </a:rPr>
              <a:t>Speakers notes:</a:t>
            </a:r>
            <a:r>
              <a:rPr lang="en-US" dirty="0">
                <a:latin typeface="Public Sans"/>
              </a:rPr>
              <a:t> </a:t>
            </a:r>
          </a:p>
          <a:p>
            <a:r>
              <a:rPr lang="en-US" b="1" dirty="0">
                <a:latin typeface="Public Sans"/>
              </a:rPr>
              <a:t>[01:15] </a:t>
            </a:r>
          </a:p>
          <a:p>
            <a:r>
              <a:rPr lang="en-US" dirty="0">
                <a:latin typeface="Public Sans"/>
              </a:rPr>
              <a:t> </a:t>
            </a:r>
          </a:p>
          <a:p>
            <a:r>
              <a:rPr lang="en-US" b="1" dirty="0">
                <a:latin typeface="Public Sans"/>
              </a:rPr>
              <a:t>Recording thinking </a:t>
            </a:r>
            <a:r>
              <a:rPr lang="en-US" dirty="0">
                <a:latin typeface="Public Sans"/>
              </a:rPr>
              <a:t> </a:t>
            </a:r>
          </a:p>
          <a:p>
            <a:r>
              <a:rPr lang="en-US" dirty="0">
                <a:latin typeface="Public Sans"/>
              </a:rPr>
              <a:t>Students’ ability to process and connect information can also be impacted by transient information, that is, information that disappears before it is able to be processed (Lovell 2020). Transient information consistently poses a challenge for students during class discussions, where “the fleeting nature of a comment made by a classmate or the teacher can leave students totally lost” (Lovell 2020:92). Expecting students to hold this information in working memory results in unnecessary mental effort that does not contribute to the learning process.</a:t>
            </a:r>
          </a:p>
          <a:p>
            <a:endParaRPr lang="en-US" dirty="0">
              <a:latin typeface="Public Sans"/>
            </a:endParaRPr>
          </a:p>
          <a:p>
            <a:r>
              <a:rPr lang="en-US" dirty="0">
                <a:latin typeface="Public Sans"/>
              </a:rPr>
              <a:t>As we want students to focus their mental effort on deep thinking and connections, we can help to reduce transience by note taking during the discussion, recording key words or short phrases for students to process and consider (</a:t>
            </a:r>
            <a:r>
              <a:rPr lang="en-US" dirty="0" err="1">
                <a:latin typeface="Public Sans"/>
              </a:rPr>
              <a:t>Caviglioli</a:t>
            </a:r>
            <a:r>
              <a:rPr lang="en-US" dirty="0">
                <a:latin typeface="Public Sans"/>
              </a:rPr>
              <a:t> and Goodwin 2021; Lovell, 2020).</a:t>
            </a:r>
          </a:p>
          <a:p>
            <a:endParaRPr lang="en-US" dirty="0">
              <a:latin typeface="Public Sans"/>
            </a:endParaRPr>
          </a:p>
          <a:p>
            <a:r>
              <a:rPr lang="en-US" dirty="0">
                <a:latin typeface="Public Sans"/>
              </a:rPr>
              <a:t>Note taking creates a stable artefact which means “students can engage in </a:t>
            </a:r>
            <a:r>
              <a:rPr lang="en-US" i="1" dirty="0">
                <a:latin typeface="Public Sans"/>
              </a:rPr>
              <a:t>longer trains of thought</a:t>
            </a:r>
            <a:r>
              <a:rPr lang="en-US" dirty="0">
                <a:latin typeface="Public Sans"/>
              </a:rPr>
              <a:t>. With their thoughts laid out, they can ‘riff’ on them and see them anew” (Turner, Goodwin and </a:t>
            </a:r>
            <a:r>
              <a:rPr lang="en-US" dirty="0" err="1">
                <a:latin typeface="Public Sans"/>
              </a:rPr>
              <a:t>Caviglioli</a:t>
            </a:r>
            <a:r>
              <a:rPr lang="en-US" dirty="0">
                <a:latin typeface="Public Sans"/>
              </a:rPr>
              <a:t>, 2022:54). </a:t>
            </a:r>
          </a:p>
          <a:p>
            <a:r>
              <a:rPr lang="en-US" dirty="0">
                <a:latin typeface="Public Sans"/>
              </a:rPr>
              <a:t> </a:t>
            </a:r>
          </a:p>
          <a:p>
            <a:r>
              <a:rPr lang="en-US" dirty="0">
                <a:latin typeface="Public Sans"/>
              </a:rPr>
              <a:t>Note taking is effective in supporting students’ cognitive load during a discussion, however, they require refinement and </a:t>
            </a:r>
            <a:r>
              <a:rPr lang="en-US" dirty="0" err="1">
                <a:latin typeface="Public Sans"/>
              </a:rPr>
              <a:t>organisation</a:t>
            </a:r>
            <a:r>
              <a:rPr lang="en-US" dirty="0">
                <a:latin typeface="Public Sans"/>
              </a:rPr>
              <a:t> to ensure learning goes deeper (Hattie, Fisher and Frey 2017).</a:t>
            </a:r>
          </a:p>
          <a:p>
            <a:r>
              <a:rPr lang="en-US" dirty="0">
                <a:latin typeface="Public Sans"/>
              </a:rPr>
              <a:t> </a:t>
            </a:r>
          </a:p>
          <a:p>
            <a:r>
              <a:rPr lang="en-US" b="1" dirty="0">
                <a:latin typeface="Public Sans"/>
              </a:rPr>
              <a:t>References</a:t>
            </a: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err="1">
                <a:latin typeface="Public Sans"/>
              </a:rPr>
              <a:t>Caviglioli</a:t>
            </a:r>
            <a:r>
              <a:rPr lang="en-US" dirty="0">
                <a:latin typeface="Public Sans"/>
              </a:rPr>
              <a:t> O and Goodwin D (2021) </a:t>
            </a:r>
            <a:r>
              <a:rPr lang="en-US" i="1" dirty="0" err="1">
                <a:latin typeface="Public Sans"/>
              </a:rPr>
              <a:t>Organise</a:t>
            </a:r>
            <a:r>
              <a:rPr lang="en-US" i="1" dirty="0">
                <a:latin typeface="Public Sans"/>
              </a:rPr>
              <a:t> ideas: Thinking by hand, extending the mind,</a:t>
            </a:r>
            <a:r>
              <a:rPr lang="en-US" dirty="0">
                <a:latin typeface="Public Sans"/>
              </a:rPr>
              <a:t> John Catt Educational Limited.  </a:t>
            </a:r>
          </a:p>
          <a:p>
            <a:pPr marL="0" indent="0">
              <a:buNone/>
            </a:pPr>
            <a:r>
              <a:rPr lang="en-US" dirty="0">
                <a:latin typeface="Public Sans"/>
              </a:rPr>
              <a:t>Hattie J, Fisher D and Frey N (2017) </a:t>
            </a:r>
            <a:r>
              <a:rPr lang="en-US" i="1" dirty="0">
                <a:latin typeface="Public Sans"/>
              </a:rPr>
              <a:t>Visible learning for mathematics: Grades K-12: What works best to optimize student learning,</a:t>
            </a:r>
            <a:r>
              <a:rPr lang="en-US" dirty="0">
                <a:latin typeface="Public Sans"/>
              </a:rPr>
              <a:t> Corwin Mathematics.</a:t>
            </a:r>
            <a:endParaRPr lang="en-US" dirty="0">
              <a:latin typeface="Public Sans"/>
              <a:cs typeface="Calibri"/>
            </a:endParaRPr>
          </a:p>
          <a:p>
            <a:pPr marL="0" indent="0">
              <a:buNone/>
            </a:pPr>
            <a:r>
              <a:rPr lang="en-US" dirty="0">
                <a:latin typeface="Public Sans"/>
              </a:rPr>
              <a:t>Lovell O (2020) </a:t>
            </a:r>
            <a:r>
              <a:rPr lang="en-US" i="1" dirty="0" err="1">
                <a:latin typeface="Public Sans"/>
              </a:rPr>
              <a:t>Sweller's</a:t>
            </a:r>
            <a:r>
              <a:rPr lang="en-US" i="1" dirty="0">
                <a:latin typeface="Public Sans"/>
              </a:rPr>
              <a:t> cognitive load theory in action</a:t>
            </a:r>
            <a:r>
              <a:rPr lang="en-US" dirty="0">
                <a:latin typeface="Public Sans"/>
              </a:rPr>
              <a:t>, John Catt Educational Limited. </a:t>
            </a:r>
          </a:p>
          <a:p>
            <a:pPr marL="0" indent="0">
              <a:buNone/>
            </a:pPr>
            <a:r>
              <a:rPr lang="en-US" dirty="0">
                <a:latin typeface="Public Sans"/>
              </a:rPr>
              <a:t>Turner E, Goodwin D and </a:t>
            </a:r>
            <a:r>
              <a:rPr lang="en-US" dirty="0" err="1">
                <a:latin typeface="Public Sans"/>
              </a:rPr>
              <a:t>Caviglioli</a:t>
            </a:r>
            <a:r>
              <a:rPr lang="en-US" dirty="0">
                <a:latin typeface="Public Sans"/>
              </a:rPr>
              <a:t> O (2022) </a:t>
            </a:r>
            <a:r>
              <a:rPr lang="en-US" i="1" dirty="0">
                <a:latin typeface="Public Sans"/>
              </a:rPr>
              <a:t>Annie Murphy Paul's The extended mind in action,</a:t>
            </a:r>
            <a:r>
              <a:rPr lang="en-US" dirty="0">
                <a:latin typeface="Public Sans"/>
              </a:rPr>
              <a:t> John Catt Educational Limited. </a:t>
            </a:r>
            <a:endParaRPr lang="en-US" dirty="0">
              <a:latin typeface="Public Sans"/>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5902418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ublic Sans"/>
              </a:rPr>
              <a:t>Purpose of slide: Understand how </a:t>
            </a:r>
            <a:r>
              <a:rPr lang="en-US" b="1" dirty="0" err="1">
                <a:latin typeface="Public Sans"/>
              </a:rPr>
              <a:t>organising</a:t>
            </a:r>
            <a:r>
              <a:rPr lang="en-US" b="1" dirty="0">
                <a:latin typeface="Public Sans"/>
              </a:rPr>
              <a:t> and transforming thinking when summarizing a discussion can support students to make meaningful connections</a:t>
            </a:r>
            <a:endParaRPr lang="en-US" dirty="0">
              <a:latin typeface="Public Sans"/>
            </a:endParaRPr>
          </a:p>
          <a:p>
            <a:r>
              <a:rPr lang="en-US" dirty="0">
                <a:latin typeface="Public Sans"/>
              </a:rPr>
              <a:t> </a:t>
            </a:r>
            <a:r>
              <a:rPr lang="en-US" b="1" dirty="0">
                <a:latin typeface="Public Sans"/>
              </a:rPr>
              <a:t>Speakers notes:</a:t>
            </a:r>
            <a:r>
              <a:rPr lang="en-US" dirty="0">
                <a:latin typeface="Public Sans"/>
              </a:rPr>
              <a:t> </a:t>
            </a:r>
          </a:p>
          <a:p>
            <a:r>
              <a:rPr lang="en-US" b="1" dirty="0">
                <a:latin typeface="Public Sans"/>
              </a:rPr>
              <a:t>[05:00] </a:t>
            </a:r>
            <a:r>
              <a:rPr lang="en-US" dirty="0">
                <a:latin typeface="Public Sans"/>
              </a:rPr>
              <a:t> </a:t>
            </a:r>
          </a:p>
          <a:p>
            <a:r>
              <a:rPr lang="en-US" b="1" dirty="0">
                <a:latin typeface="Public Sans"/>
              </a:rPr>
              <a:t>Presenter note: </a:t>
            </a:r>
            <a:r>
              <a:rPr lang="en-US" dirty="0">
                <a:latin typeface="Public Sans"/>
              </a:rPr>
              <a:t>The pre-filled concept map on this slide could be blanked out and co-constructed as part of the professional learning if time permits. This would enable reflection on the key ideas developed about the strategy and techniques. The concepts presented in this learning module do not constitute all concepts that can relate to connecting learning. This concept map could continue to be developed by leaders and teachers with further concepts and ideas related to connecting learning.</a:t>
            </a:r>
          </a:p>
          <a:p>
            <a:endParaRPr lang="en-US" dirty="0">
              <a:latin typeface="Public Sans"/>
            </a:endParaRPr>
          </a:p>
          <a:p>
            <a:r>
              <a:rPr lang="en-US" b="1" dirty="0" err="1">
                <a:latin typeface="Public Sans"/>
              </a:rPr>
              <a:t>Organising</a:t>
            </a:r>
            <a:r>
              <a:rPr lang="en-US" b="1" dirty="0">
                <a:latin typeface="Public Sans"/>
              </a:rPr>
              <a:t> and transforming thinking </a:t>
            </a:r>
            <a:r>
              <a:rPr lang="en-US" dirty="0">
                <a:latin typeface="Public Sans"/>
              </a:rPr>
              <a:t> </a:t>
            </a:r>
          </a:p>
          <a:p>
            <a:r>
              <a:rPr lang="en-US" dirty="0">
                <a:latin typeface="Public Sans"/>
              </a:rPr>
              <a:t>The effective use of knowledge relies not only on the content itself but also on its </a:t>
            </a:r>
            <a:r>
              <a:rPr lang="en-US" dirty="0" err="1">
                <a:latin typeface="Public Sans"/>
              </a:rPr>
              <a:t>organisation</a:t>
            </a:r>
            <a:r>
              <a:rPr lang="en-US" dirty="0">
                <a:latin typeface="Public Sans"/>
              </a:rPr>
              <a:t> (</a:t>
            </a:r>
            <a:r>
              <a:rPr lang="en-US" dirty="0" err="1">
                <a:latin typeface="Public Sans"/>
              </a:rPr>
              <a:t>Caviglioli</a:t>
            </a:r>
            <a:r>
              <a:rPr lang="en-US" dirty="0">
                <a:latin typeface="Public Sans"/>
              </a:rPr>
              <a:t> and Goodwin 2021). Notes taken during a discussion serve to support working memory and we cannot assume or expect students to </a:t>
            </a:r>
            <a:r>
              <a:rPr lang="en-US" dirty="0" err="1">
                <a:latin typeface="Public Sans"/>
              </a:rPr>
              <a:t>organise</a:t>
            </a:r>
            <a:r>
              <a:rPr lang="en-US" dirty="0">
                <a:latin typeface="Public Sans"/>
              </a:rPr>
              <a:t> this information in a way that supports effective integration into students' long-term memory. </a:t>
            </a:r>
          </a:p>
          <a:p>
            <a:endParaRPr lang="en-US" dirty="0">
              <a:latin typeface="Public Sans"/>
            </a:endParaRPr>
          </a:p>
          <a:p>
            <a:r>
              <a:rPr lang="en-US" dirty="0">
                <a:latin typeface="Public Sans"/>
              </a:rPr>
              <a:t>Grouping, ordering, and sequencing ideas into coherent structures is vital for developing strong long-term memory which can be retrieved with increasing automaticity to support learning and thinking (AERO 2023; </a:t>
            </a:r>
            <a:r>
              <a:rPr lang="en-US" dirty="0" err="1">
                <a:latin typeface="Public Sans"/>
              </a:rPr>
              <a:t>Caviglioli</a:t>
            </a:r>
            <a:r>
              <a:rPr lang="en-US" dirty="0">
                <a:latin typeface="Public Sans"/>
              </a:rPr>
              <a:t> and Goodwin 2021). </a:t>
            </a:r>
            <a:endParaRPr lang="en-US" dirty="0"/>
          </a:p>
          <a:p>
            <a:endParaRPr lang="en-US" dirty="0">
              <a:latin typeface="Public Sans"/>
            </a:endParaRPr>
          </a:p>
          <a:p>
            <a:r>
              <a:rPr lang="en-US" dirty="0">
                <a:latin typeface="Public Sans"/>
              </a:rPr>
              <a:t>Teachers play a crucial role in modelling effective </a:t>
            </a:r>
            <a:r>
              <a:rPr lang="en-US" dirty="0" err="1">
                <a:latin typeface="Public Sans"/>
              </a:rPr>
              <a:t>organisation</a:t>
            </a:r>
            <a:r>
              <a:rPr lang="en-US" dirty="0">
                <a:latin typeface="Public Sans"/>
              </a:rPr>
              <a:t> of thinking to consolidate key information and clarify connections (</a:t>
            </a:r>
            <a:r>
              <a:rPr lang="en-US" dirty="0" err="1">
                <a:latin typeface="Public Sans"/>
              </a:rPr>
              <a:t>Caviglioli</a:t>
            </a:r>
            <a:r>
              <a:rPr lang="en-US" dirty="0">
                <a:latin typeface="Public Sans"/>
              </a:rPr>
              <a:t> and Goodwin 2021; Sherrington, 2019). </a:t>
            </a:r>
            <a:r>
              <a:rPr lang="en-US" dirty="0" err="1">
                <a:latin typeface="Public Sans"/>
              </a:rPr>
              <a:t>Utilising</a:t>
            </a:r>
            <a:r>
              <a:rPr lang="en-US" dirty="0">
                <a:latin typeface="Public Sans"/>
              </a:rPr>
              <a:t> cognitive structures, such as concept mapping, supports reflection, transforming implicit associations into explicit connections (AERO, 2023; </a:t>
            </a:r>
            <a:r>
              <a:rPr lang="en-US" dirty="0" err="1">
                <a:latin typeface="Public Sans"/>
              </a:rPr>
              <a:t>Caviglioli</a:t>
            </a:r>
            <a:r>
              <a:rPr lang="en-US" dirty="0">
                <a:latin typeface="Public Sans"/>
              </a:rPr>
              <a:t> and Goodwin 2021; </a:t>
            </a:r>
            <a:r>
              <a:rPr lang="en-US" dirty="0" err="1">
                <a:latin typeface="Public Sans"/>
              </a:rPr>
              <a:t>Ritchhart</a:t>
            </a:r>
            <a:r>
              <a:rPr lang="en-US" dirty="0">
                <a:latin typeface="Public Sans"/>
              </a:rPr>
              <a:t>, Turner and </a:t>
            </a:r>
            <a:r>
              <a:rPr lang="en-US" dirty="0" err="1">
                <a:latin typeface="Public Sans"/>
              </a:rPr>
              <a:t>Hadar</a:t>
            </a:r>
            <a:r>
              <a:rPr lang="en-US" dirty="0">
                <a:latin typeface="Public Sans"/>
              </a:rPr>
              <a:t> 2009).</a:t>
            </a:r>
            <a:endParaRPr lang="en-US" dirty="0"/>
          </a:p>
          <a:p>
            <a:endParaRPr lang="en-US" dirty="0">
              <a:latin typeface="Public Sans"/>
            </a:endParaRPr>
          </a:p>
          <a:p>
            <a:r>
              <a:rPr lang="en-US" dirty="0">
                <a:latin typeface="Public Sans"/>
              </a:rPr>
              <a:t>Teachers can enhance students' metacognitive skills by employing the think-aloud strategy to help them identify, select and </a:t>
            </a:r>
            <a:r>
              <a:rPr lang="en-US" dirty="0" err="1">
                <a:latin typeface="Public Sans"/>
              </a:rPr>
              <a:t>organise</a:t>
            </a:r>
            <a:r>
              <a:rPr lang="en-US" dirty="0">
                <a:latin typeface="Public Sans"/>
              </a:rPr>
              <a:t> relevant aspects of new content and how this connects and integrates with prior knowledge. Concept mapping can support depth of thinking as students engage and explore relationships between new and existing knowledge. Mapping makes connections clear and visible, providing students with a model of how information can be </a:t>
            </a:r>
            <a:r>
              <a:rPr lang="en-US" dirty="0" err="1">
                <a:latin typeface="Public Sans"/>
              </a:rPr>
              <a:t>organised</a:t>
            </a:r>
            <a:r>
              <a:rPr lang="en-US" dirty="0">
                <a:latin typeface="Public Sans"/>
              </a:rPr>
              <a:t> and integrated into long term memory in meaningful ways to better support consolidation and recall (AERO 2023; </a:t>
            </a:r>
            <a:r>
              <a:rPr lang="en-US" dirty="0" err="1">
                <a:latin typeface="Public Sans"/>
              </a:rPr>
              <a:t>Caviglioli</a:t>
            </a:r>
            <a:r>
              <a:rPr lang="en-US" dirty="0">
                <a:latin typeface="Public Sans"/>
              </a:rPr>
              <a:t> and Goodwin 2021; Sherrington 2019). As students construct meaning in their own minds, teachers should progressively ask questions during the </a:t>
            </a:r>
            <a:r>
              <a:rPr lang="en-US" dirty="0" err="1">
                <a:latin typeface="Public Sans"/>
              </a:rPr>
              <a:t>organisation</a:t>
            </a:r>
            <a:r>
              <a:rPr lang="en-US" dirty="0">
                <a:latin typeface="Public Sans"/>
              </a:rPr>
              <a:t> process to check for understanding and establish an "acceptable shared meaning" (</a:t>
            </a:r>
            <a:r>
              <a:rPr lang="en-US" dirty="0" err="1">
                <a:latin typeface="Public Sans"/>
              </a:rPr>
              <a:t>Caviglioli</a:t>
            </a:r>
            <a:r>
              <a:rPr lang="en-US" dirty="0">
                <a:latin typeface="Public Sans"/>
              </a:rPr>
              <a:t> and Goodwin 2021; Cottingham 2023). It is important to note that concept maps can be referred to over time, adding further connections or by </a:t>
            </a:r>
            <a:r>
              <a:rPr lang="en-US" dirty="0" err="1">
                <a:latin typeface="Public Sans"/>
              </a:rPr>
              <a:t>reorganising</a:t>
            </a:r>
            <a:r>
              <a:rPr lang="en-US" dirty="0">
                <a:latin typeface="Public Sans"/>
              </a:rPr>
              <a:t> and consolidating the information.  </a:t>
            </a:r>
          </a:p>
          <a:p>
            <a:endParaRPr lang="en-US" dirty="0">
              <a:latin typeface="Public Sans"/>
            </a:endParaRPr>
          </a:p>
          <a:p>
            <a:r>
              <a:rPr lang="en-US" b="1" dirty="0">
                <a:latin typeface="Public Sans"/>
              </a:rPr>
              <a:t>References</a:t>
            </a:r>
            <a:endParaRPr lang="en-US" dirty="0">
              <a:latin typeface="Public Sans"/>
            </a:endParaRPr>
          </a:p>
          <a:p>
            <a:pPr defTabSz="609585"/>
            <a:r>
              <a:rPr lang="en-AU" sz="1400" dirty="0"/>
              <a:t>AERO (Australian Education Research Organisation) (2023b) </a:t>
            </a:r>
            <a:r>
              <a:rPr lang="en-AU" sz="1400" i="1" dirty="0">
                <a:solidFill>
                  <a:schemeClr val="accent2"/>
                </a:solidFill>
                <a:hlinkClick r:id="rId3"/>
              </a:rPr>
              <a:t>How students learn best: a</a:t>
            </a:r>
            <a:r>
              <a:rPr lang="en-AU" sz="1400" i="1" dirty="0">
                <a:hlinkClick r:id="rId3"/>
              </a:rPr>
              <a:t>n overview of the learning process and the most effective teaching practices</a:t>
            </a:r>
            <a:r>
              <a:rPr lang="en-AU" sz="1400" dirty="0"/>
              <a:t>, AERO.</a:t>
            </a:r>
          </a:p>
          <a:p>
            <a:pPr marL="0" indent="0">
              <a:buNone/>
            </a:pPr>
            <a:r>
              <a:rPr lang="en-US" dirty="0" err="1">
                <a:latin typeface="Public Sans"/>
              </a:rPr>
              <a:t>Caviglioli</a:t>
            </a:r>
            <a:r>
              <a:rPr lang="en-US" dirty="0">
                <a:latin typeface="Public Sans"/>
              </a:rPr>
              <a:t> O and Goodwin D (2021) </a:t>
            </a:r>
            <a:r>
              <a:rPr lang="en-US" i="1" dirty="0" err="1">
                <a:latin typeface="Public Sans"/>
              </a:rPr>
              <a:t>Organise</a:t>
            </a:r>
            <a:r>
              <a:rPr lang="en-US" i="1" dirty="0">
                <a:latin typeface="Public Sans"/>
              </a:rPr>
              <a:t> ideas: thinking by hand, extending the mind,</a:t>
            </a:r>
            <a:r>
              <a:rPr lang="en-US" dirty="0">
                <a:latin typeface="Public Sans"/>
              </a:rPr>
              <a:t> John Catt Educational Limited.  </a:t>
            </a:r>
          </a:p>
          <a:p>
            <a:pPr marL="0" indent="0">
              <a:buNone/>
            </a:pPr>
            <a:r>
              <a:rPr lang="en-US" dirty="0">
                <a:latin typeface="Public Sans"/>
              </a:rPr>
              <a:t>Cottingham S (2023) </a:t>
            </a:r>
            <a:r>
              <a:rPr lang="en-US" i="1" dirty="0" err="1">
                <a:latin typeface="Public Sans"/>
              </a:rPr>
              <a:t>Ausubel's</a:t>
            </a:r>
            <a:r>
              <a:rPr lang="en-US" i="1" dirty="0">
                <a:latin typeface="Public Sans"/>
              </a:rPr>
              <a:t> meaningful learning in action,</a:t>
            </a:r>
            <a:r>
              <a:rPr lang="en-US" dirty="0">
                <a:latin typeface="Public Sans"/>
              </a:rPr>
              <a:t> Hodder Education Group. </a:t>
            </a:r>
          </a:p>
          <a:p>
            <a:pPr marL="0" indent="0">
              <a:buNone/>
            </a:pPr>
            <a:r>
              <a:rPr lang="en-US" dirty="0">
                <a:latin typeface="Public Sans"/>
              </a:rPr>
              <a:t>Hattie J (2023) </a:t>
            </a:r>
            <a:r>
              <a:rPr lang="en-US" i="1" dirty="0">
                <a:latin typeface="Public Sans"/>
              </a:rPr>
              <a:t>Visible learning, the sequel: a synthesis of over 2,100 meta-analyses relating to achievement,</a:t>
            </a:r>
            <a:r>
              <a:rPr lang="en-US" dirty="0">
                <a:latin typeface="Public Sans"/>
              </a:rPr>
              <a:t> Routledge.  </a:t>
            </a:r>
          </a:p>
          <a:p>
            <a:pPr marL="0" indent="0">
              <a:buNone/>
            </a:pPr>
            <a:r>
              <a:rPr lang="en-US" dirty="0">
                <a:latin typeface="Public Sans"/>
              </a:rPr>
              <a:t>Sherrington T (2019) </a:t>
            </a:r>
            <a:r>
              <a:rPr lang="en-US" i="1" dirty="0" err="1">
                <a:latin typeface="Public Sans"/>
              </a:rPr>
              <a:t>Rosenshine’s</a:t>
            </a:r>
            <a:r>
              <a:rPr lang="en-US" i="1" dirty="0">
                <a:latin typeface="Public Sans"/>
              </a:rPr>
              <a:t> principles in action,</a:t>
            </a:r>
            <a:r>
              <a:rPr lang="en-US" dirty="0">
                <a:latin typeface="Public Sans"/>
              </a:rPr>
              <a:t> John Catt Educational Limited. </a:t>
            </a:r>
          </a:p>
          <a:p>
            <a:pPr marL="0" indent="0">
              <a:buNone/>
            </a:pPr>
            <a:r>
              <a:rPr lang="en-US" dirty="0" err="1">
                <a:latin typeface="Public Sans"/>
              </a:rPr>
              <a:t>Ritchhart</a:t>
            </a:r>
            <a:r>
              <a:rPr lang="en-US" dirty="0">
                <a:latin typeface="Public Sans"/>
              </a:rPr>
              <a:t> R, Turner T and </a:t>
            </a:r>
            <a:r>
              <a:rPr lang="en-US" dirty="0" err="1">
                <a:latin typeface="Public Sans"/>
              </a:rPr>
              <a:t>Hadar</a:t>
            </a:r>
            <a:r>
              <a:rPr lang="en-US" dirty="0">
                <a:latin typeface="Public Sans"/>
              </a:rPr>
              <a:t> L (2009) ‘Uncovering students’ thinking about thinking using concept maps’, </a:t>
            </a:r>
            <a:r>
              <a:rPr lang="en-US" i="1" dirty="0">
                <a:latin typeface="Public Sans"/>
              </a:rPr>
              <a:t>Metacognition and Learning </a:t>
            </a:r>
            <a:r>
              <a:rPr lang="en-US" dirty="0">
                <a:latin typeface="Public Sans"/>
              </a:rPr>
              <a:t>4:145-159. doi:10.1007/s11409-009-9040-x.</a:t>
            </a:r>
          </a:p>
          <a:p>
            <a:pPr marL="342900" indent="-342900">
              <a:buAutoNum type="arabicPeriod"/>
            </a:pPr>
            <a:endParaRPr lang="en-US" b="1" dirty="0">
              <a:latin typeface="Public Sans"/>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40945899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Activity</a:t>
            </a:r>
            <a:endParaRPr lang="en-US" dirty="0"/>
          </a:p>
          <a:p>
            <a:r>
              <a:rPr lang="en-AU" b="1" dirty="0">
                <a:latin typeface="Public Sans"/>
              </a:rPr>
              <a:t>[02:00]</a:t>
            </a:r>
          </a:p>
          <a:p>
            <a:endParaRPr lang="en-AU"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Notes to presenter: </a:t>
            </a:r>
            <a:r>
              <a:rPr lang="en-AU" b="0" dirty="0">
                <a:latin typeface="Public Sans"/>
              </a:rPr>
              <a:t>This activity could be done followed by selecting non-volunteers to share their dialogue.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endParaRPr lang="en-AU"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42161871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latin typeface="Public Sans"/>
              </a:rPr>
              <a:t>Purpose</a:t>
            </a:r>
            <a:r>
              <a:rPr lang="en-US" dirty="0">
                <a:latin typeface="Public Sans"/>
              </a:rPr>
              <a:t>: </a:t>
            </a:r>
            <a:r>
              <a:rPr lang="en-US" b="1" dirty="0">
                <a:latin typeface="Public Sans"/>
              </a:rPr>
              <a:t>Reviewing learning over time</a:t>
            </a:r>
          </a:p>
          <a:p>
            <a:r>
              <a:rPr lang="en-US" b="1" dirty="0">
                <a:latin typeface="Public Sans"/>
              </a:rPr>
              <a:t>Speaker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[00:15]</a:t>
            </a:r>
          </a:p>
          <a:p>
            <a:endParaRPr lang="en-US" dirty="0">
              <a:latin typeface="Public Sans"/>
            </a:endParaRPr>
          </a:p>
          <a:p>
            <a:r>
              <a:rPr lang="en-US" dirty="0">
                <a:latin typeface="Public Sans"/>
              </a:rPr>
              <a:t>Reviewing learning over time is necessary for students to access knowledge and improve understanding. </a:t>
            </a:r>
          </a:p>
          <a:p>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Reviewing learning over time should be considered distinct from connecting new learning. It is used once the knowledge is established and the function is about retaining knowledge not activating the knowledge needed for the present lesson.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Provide students with frequent, deliberately spaced opportunities to recall and independently apply previously learned knowledge and skills. This strengthens students’ ability to retrieve information from their long-term memory and apply it in new situations. </a:t>
            </a:r>
          </a:p>
          <a:p>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Some schools may use a daily review to begin a lesson. Other schools may review learning with a ‘Do now’ or a warm-up routine. By giving this a name, you can routinise this practice.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0"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It is crucial for students to retrieve the correct information. Always give students access to the accurate or correct answer after reviewing so they retain the correct information.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u="none" dirty="0">
                <a:latin typeface="Public Sans"/>
              </a:rPr>
              <a:t>“</a:t>
            </a:r>
            <a:r>
              <a:rPr lang="en-AU" u="none" dirty="0">
                <a:latin typeface="Public Sans"/>
              </a:rPr>
              <a:t>Retrieval practice is the strategy of getting students to actively recall their learning. When students are asked to bring information that they have previously learnt to the front of their mind to answer a question, rather than looking up the information in a textbook or having the teacher explain it again, it makes the information more retrievable or accessible in the future. Similarly, if a student cannot recall the information, it helps both teacher and student understand where there are learning gaps that can be addressed” (AERO 2021).</a:t>
            </a:r>
            <a:endParaRPr lang="en-US" dirty="0"/>
          </a:p>
          <a:p>
            <a:endParaRPr lang="en-US" dirty="0"/>
          </a:p>
          <a:p>
            <a:r>
              <a:rPr lang="en-US" dirty="0">
                <a:latin typeface="Public Sans"/>
              </a:rPr>
              <a:t>What might this look like in a classroom? </a:t>
            </a:r>
            <a:endParaRPr lang="en-US" dirty="0"/>
          </a:p>
          <a:p>
            <a:endParaRPr lang="en-US" dirty="0"/>
          </a:p>
          <a:p>
            <a:pPr marL="285750" indent="-285750">
              <a:buFont typeface="Arial" panose="020B0604020202020204" pitchFamily="34" charset="0"/>
              <a:buChar char="•"/>
            </a:pPr>
            <a:r>
              <a:rPr lang="en-US" dirty="0">
                <a:latin typeface="Public Sans"/>
              </a:rPr>
              <a:t>Daily or weekly reviews </a:t>
            </a:r>
            <a:endParaRPr lang="en-US" dirty="0"/>
          </a:p>
          <a:p>
            <a:pPr marL="285750" indent="-285750">
              <a:buFont typeface="Arial" panose="020B0604020202020204" pitchFamily="34" charset="0"/>
              <a:buChar char="•"/>
            </a:pPr>
            <a:r>
              <a:rPr lang="en-US" dirty="0">
                <a:latin typeface="Public Sans"/>
              </a:rPr>
              <a:t>Repetition of key skills with opportunity to </a:t>
            </a:r>
            <a:r>
              <a:rPr lang="en-US" dirty="0" err="1">
                <a:latin typeface="Public Sans"/>
              </a:rPr>
              <a:t>practise</a:t>
            </a:r>
            <a:r>
              <a:rPr lang="en-US" dirty="0">
                <a:latin typeface="Public Sans"/>
              </a:rPr>
              <a:t> regularly for automaticity </a:t>
            </a:r>
            <a:endParaRPr lang="en-US" dirty="0"/>
          </a:p>
          <a:p>
            <a:pPr marL="285750" indent="-285750">
              <a:buFont typeface="Arial" panose="020B0604020202020204" pitchFamily="34" charset="0"/>
              <a:buChar char="•"/>
            </a:pPr>
            <a:r>
              <a:rPr lang="en-US" dirty="0">
                <a:latin typeface="Public Sans"/>
              </a:rPr>
              <a:t>Routines such as ‘recite, recall, apply’</a:t>
            </a:r>
          </a:p>
          <a:p>
            <a:pPr marL="285750" indent="-285750">
              <a:buFont typeface="Arial" panose="020B0604020202020204" pitchFamily="34" charset="0"/>
              <a:buChar char="•"/>
            </a:pPr>
            <a:r>
              <a:rPr lang="en-US" dirty="0">
                <a:latin typeface="Public Sans"/>
              </a:rPr>
              <a:t>Quiz question.</a:t>
            </a:r>
          </a:p>
          <a:p>
            <a:pPr marL="285750" indent="-285750">
              <a:buFont typeface="Arial" panose="020B0604020202020204" pitchFamily="34" charset="0"/>
              <a:buChar char="•"/>
            </a:pPr>
            <a:endParaRPr lang="en-US" b="1" dirty="0"/>
          </a:p>
          <a:p>
            <a:r>
              <a:rPr lang="en-AU" sz="1600" b="1" dirty="0">
                <a:latin typeface="Aptos"/>
              </a:rPr>
              <a:t>References:</a:t>
            </a:r>
            <a:endParaRPr lang="en-AU" sz="1600" b="0" dirty="0">
              <a:latin typeface="Aptos"/>
            </a:endParaRP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(2022b)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Spacing and retrieval</a:t>
            </a:r>
            <a:r>
              <a:rPr lang="en-AU" sz="1800" dirty="0">
                <a:effectLst/>
                <a:latin typeface="Aptos" panose="020B0004020202020204" pitchFamily="34" charset="0"/>
                <a:ea typeface="Aptos" panose="020B0004020202020204" pitchFamily="34" charset="0"/>
                <a:cs typeface="Times New Roman" panose="02020603050405020304" pitchFamily="18" charset="0"/>
              </a:rPr>
              <a:t>, AERO, accessed 20 November 2024.</a:t>
            </a:r>
          </a:p>
          <a:p>
            <a:endParaRPr lang="en-US" b="1" dirty="0"/>
          </a:p>
          <a:p>
            <a:pPr>
              <a:buFont typeface="Calibri"/>
            </a:pPr>
            <a:endParaRPr lang="en-US" dirty="0"/>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38385305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endParaRPr lang="en-US" b="1" dirty="0"/>
          </a:p>
          <a:p>
            <a:r>
              <a:rPr lang="en-AU" b="1" dirty="0">
                <a:latin typeface="Public Sans"/>
              </a:rPr>
              <a:t>[00:20] </a:t>
            </a:r>
          </a:p>
          <a:p>
            <a:endParaRPr lang="en-AU" b="1" dirty="0">
              <a:latin typeface="Public Sans"/>
            </a:endParaRPr>
          </a:p>
          <a:p>
            <a:endParaRPr lang="en-AU" b="1" dirty="0">
              <a:latin typeface="Public Sans"/>
            </a:endParaRPr>
          </a:p>
          <a:p>
            <a:endParaRPr lang="en-AU" b="1"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28342453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Purpose: Consider how you can use the techniques in this learning module to create a whole-school routine for connecting learning.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[1:00] + additional time for the activity </a:t>
            </a:r>
          </a:p>
          <a:p>
            <a:endParaRPr lang="en-US" b="1" dirty="0">
              <a:latin typeface="Public Sans"/>
            </a:endParaRPr>
          </a:p>
          <a:p>
            <a:r>
              <a:rPr lang="en-US" b="1" dirty="0">
                <a:latin typeface="Public Sans"/>
              </a:rPr>
              <a:t>Note to presenter: </a:t>
            </a:r>
            <a:r>
              <a:rPr lang="en-US" dirty="0">
                <a:latin typeface="Public Sans"/>
              </a:rPr>
              <a:t>consideration needs to be given as to how a routine is created, for example, in small groups, cross-stage or cross-faculty, etc. If working with a larger staff group, form smaller groups.</a:t>
            </a:r>
            <a:endParaRPr lang="en-US" b="1" dirty="0">
              <a:latin typeface="Public Sans"/>
            </a:endParaRPr>
          </a:p>
          <a:p>
            <a:endParaRPr lang="en-US" b="1" dirty="0">
              <a:latin typeface="Public Sans"/>
            </a:endParaRPr>
          </a:p>
          <a:p>
            <a:r>
              <a:rPr lang="en-US" b="1" dirty="0">
                <a:latin typeface="Public Sans"/>
              </a:rPr>
              <a:t>Speaker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Today we will be doing an activity in groups to develop possible </a:t>
            </a:r>
            <a:r>
              <a:rPr lang="en-US" dirty="0">
                <a:latin typeface="Public Sans"/>
              </a:rPr>
              <a:t>whole-school routines for connecting learning.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r>
              <a:rPr lang="en-US" dirty="0">
                <a:latin typeface="Public Sans"/>
              </a:rPr>
              <a:t>In your groups, draft a consensus on some connecting learning routines that align with effective teaching practices. Remember, these should be routines that can be applied across the school. For activating prior learning this might look like deciding on some common principles – for instance, each lesson should start with an activation of prior learning, this should last for no longer than, say, 5 minutes, we might call this a “do now” activity, even if the nature of the activity changes (presented as a quiz, or a question or other prompt).</a:t>
            </a:r>
          </a:p>
          <a:p>
            <a:endParaRPr lang="en-US" dirty="0">
              <a:latin typeface="Public Sans"/>
            </a:endParaRPr>
          </a:p>
          <a:p>
            <a:r>
              <a:rPr lang="en-US" dirty="0">
                <a:latin typeface="Public Sans"/>
              </a:rPr>
              <a:t>After drafting, the group leader will model the routine using the routine for feedback. This step is crucial as it allows the group to reflect and refine the process based on the feedback prompts provided.</a:t>
            </a:r>
          </a:p>
          <a:p>
            <a:endParaRPr lang="en-US" dirty="0">
              <a:latin typeface="Public Sans"/>
            </a:endParaRPr>
          </a:p>
          <a:p>
            <a:r>
              <a:rPr lang="en-US" dirty="0">
                <a:latin typeface="Public Sans"/>
              </a:rPr>
              <a:t>Once refined, we’ll come back together and share these routines as a whole. </a:t>
            </a:r>
            <a:r>
              <a:rPr lang="en-US" b="1" dirty="0">
                <a:latin typeface="Public Sans"/>
              </a:rPr>
              <a:t>The goal is to adopt a cohesive approach that supports all teachers to connect learning.</a:t>
            </a:r>
            <a:endParaRPr lang="en-US" dirty="0">
              <a:latin typeface="Calibri"/>
              <a:ea typeface="Calibri"/>
              <a:cs typeface="Calibri"/>
            </a:endParaRPr>
          </a:p>
          <a:p>
            <a:endParaRPr lang="en-US"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Example routines:</a:t>
            </a:r>
          </a:p>
          <a:p>
            <a:endParaRPr lang="en-US" b="1" dirty="0">
              <a:latin typeface="Public Sans"/>
            </a:endParaRPr>
          </a:p>
          <a:p>
            <a:r>
              <a:rPr lang="en-US" b="1" dirty="0">
                <a:latin typeface="Public Sans"/>
              </a:rPr>
              <a:t>1. Create a routine around quizzing</a:t>
            </a:r>
          </a:p>
          <a:p>
            <a:r>
              <a:rPr lang="en-US" b="1" dirty="0">
                <a:latin typeface="Public Sans"/>
              </a:rPr>
              <a:t>Purpose – </a:t>
            </a:r>
            <a:r>
              <a:rPr lang="en-US" b="0" dirty="0">
                <a:latin typeface="Public Sans"/>
              </a:rPr>
              <a:t>quizzing is used for activating prior knowledge and not checking for understanding because it is critical that students are likely to be able to answer. </a:t>
            </a:r>
          </a:p>
          <a:p>
            <a:r>
              <a:rPr lang="en-US" b="1" dirty="0">
                <a:latin typeface="Public Sans"/>
              </a:rPr>
              <a:t>Routine: </a:t>
            </a:r>
          </a:p>
          <a:p>
            <a:pPr marL="285750" indent="-285750">
              <a:buFont typeface="Arial" panose="020B0604020202020204" pitchFamily="34" charset="0"/>
              <a:buChar char="•"/>
            </a:pPr>
            <a:r>
              <a:rPr lang="en-US" b="0" dirty="0">
                <a:latin typeface="Public Sans"/>
              </a:rPr>
              <a:t>As a school, commit to the number of questions to be used for quizzing.</a:t>
            </a:r>
          </a:p>
          <a:p>
            <a:pPr marL="285750" indent="-285750">
              <a:buFont typeface="Arial" panose="020B0604020202020204" pitchFamily="34" charset="0"/>
              <a:buChar char="•"/>
            </a:pPr>
            <a:r>
              <a:rPr lang="en-US" b="0" dirty="0">
                <a:latin typeface="Public Sans"/>
              </a:rPr>
              <a:t>Design questions with success in mind.</a:t>
            </a:r>
          </a:p>
          <a:p>
            <a:pPr marL="285750" indent="-285750">
              <a:buFont typeface="Arial" panose="020B0604020202020204" pitchFamily="34" charset="0"/>
              <a:buChar char="•"/>
            </a:pPr>
            <a:r>
              <a:rPr lang="en-US" b="0" dirty="0">
                <a:latin typeface="Public Sans"/>
              </a:rPr>
              <a:t>Decide how they are presented and when in the learning sequence they occur. </a:t>
            </a:r>
          </a:p>
          <a:p>
            <a:endParaRPr lang="en-US" b="1" dirty="0">
              <a:latin typeface="Public Sans"/>
            </a:endParaRPr>
          </a:p>
          <a:p>
            <a:r>
              <a:rPr lang="en-US" b="1" dirty="0">
                <a:latin typeface="Public Sans"/>
              </a:rPr>
              <a:t>2. Create a routine around concept maps for </a:t>
            </a:r>
            <a:r>
              <a:rPr lang="en-US" b="1" dirty="0" err="1">
                <a:latin typeface="Public Sans"/>
              </a:rPr>
              <a:t>organising</a:t>
            </a:r>
            <a:r>
              <a:rPr lang="en-US" b="1" dirty="0">
                <a:latin typeface="Public Sans"/>
              </a:rPr>
              <a:t> thinking</a:t>
            </a:r>
          </a:p>
          <a:p>
            <a:r>
              <a:rPr lang="en-US" b="1" dirty="0">
                <a:latin typeface="Public Sans"/>
              </a:rPr>
              <a:t>Purpose – </a:t>
            </a:r>
            <a:r>
              <a:rPr lang="en-US" b="0" dirty="0">
                <a:latin typeface="Public Sans"/>
              </a:rPr>
              <a:t>concept maps are used to consolidate learning arising from class discussions. </a:t>
            </a:r>
          </a:p>
          <a:p>
            <a:r>
              <a:rPr lang="en-US" b="1" dirty="0">
                <a:latin typeface="Public Sans"/>
              </a:rPr>
              <a:t>Routine:</a:t>
            </a:r>
          </a:p>
          <a:p>
            <a:pPr marL="285750" indent="-285750">
              <a:buFont typeface="Arial" panose="020B0604020202020204" pitchFamily="34" charset="0"/>
              <a:buChar char="•"/>
            </a:pPr>
            <a:r>
              <a:rPr lang="en-US" b="0" dirty="0">
                <a:latin typeface="Public Sans"/>
              </a:rPr>
              <a:t>Decide on a basic template to adopt school-wide.</a:t>
            </a:r>
          </a:p>
          <a:p>
            <a:pPr marL="285750" indent="-285750">
              <a:buFont typeface="Arial" panose="020B0604020202020204" pitchFamily="34" charset="0"/>
              <a:buChar char="•"/>
            </a:pPr>
            <a:r>
              <a:rPr lang="en-US" b="0" dirty="0">
                <a:latin typeface="Public Sans"/>
              </a:rPr>
              <a:t>Revisit and use the template across learning sequences to build connections.  </a:t>
            </a:r>
          </a:p>
          <a:p>
            <a:endParaRPr lang="en-US" b="1" dirty="0">
              <a:latin typeface="Public Sans"/>
            </a:endParaRPr>
          </a:p>
          <a:p>
            <a:endParaRPr lang="en-US" b="1"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36060608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of slide: to explain the process of rehearsing</a:t>
            </a:r>
          </a:p>
          <a:p>
            <a:endParaRPr lang="en-AU" dirty="0"/>
          </a:p>
          <a:p>
            <a:r>
              <a:rPr lang="en-AU" b="1" dirty="0">
                <a:latin typeface="Public Sans"/>
              </a:rPr>
              <a:t>Note to presenter</a:t>
            </a:r>
            <a:r>
              <a:rPr lang="en-AU" dirty="0">
                <a:latin typeface="Public Sans"/>
              </a:rPr>
              <a:t>: it is advisable to prepare the leaders beforehand if modelling and rehearsing are not yet established practices in the school.</a:t>
            </a:r>
          </a:p>
          <a:p>
            <a:endParaRPr lang="en-AU" b="1" dirty="0">
              <a:latin typeface="Public Sans"/>
            </a:endParaRPr>
          </a:p>
          <a:p>
            <a:r>
              <a:rPr lang="en-AU" b="1" dirty="0">
                <a:latin typeface="Public Sans"/>
              </a:rPr>
              <a:t>Speaker notes:</a:t>
            </a:r>
            <a:endParaRPr lang="en-AU" dirty="0">
              <a:latin typeface="Public Sans"/>
            </a:endParaRPr>
          </a:p>
          <a:p>
            <a:r>
              <a:rPr lang="en-AU" b="1" dirty="0">
                <a:latin typeface="Public Sans"/>
              </a:rPr>
              <a:t>[01:10]</a:t>
            </a:r>
            <a:endParaRPr lang="en-US" dirty="0">
              <a:latin typeface="Public Sans"/>
            </a:endParaRPr>
          </a:p>
          <a:p>
            <a:r>
              <a:rPr lang="en-AU" dirty="0">
                <a:latin typeface="Public Sans"/>
              </a:rPr>
              <a:t>Now that we have our routine, we have some time to plan, rehearse, and get feedback from each other. When we say rehearse, we mean: </a:t>
            </a:r>
            <a:endParaRPr lang="en-US" dirty="0">
              <a:latin typeface="Public Sans"/>
            </a:endParaRPr>
          </a:p>
          <a:p>
            <a:pPr marL="285750" indent="-285750">
              <a:buFont typeface="Arial" panose="020B0604020202020204" pitchFamily="34" charset="0"/>
              <a:buChar char="•"/>
            </a:pPr>
            <a:r>
              <a:rPr lang="en-AU" dirty="0">
                <a:latin typeface="Public Sans"/>
              </a:rPr>
              <a:t>plan number of suitable questions or activities ready</a:t>
            </a:r>
            <a:endParaRPr lang="en-US" dirty="0">
              <a:latin typeface="Public Sans"/>
            </a:endParaRPr>
          </a:p>
          <a:p>
            <a:pPr marL="285750" indent="-285750">
              <a:buFont typeface="Arial" panose="020B0604020202020204" pitchFamily="34" charset="0"/>
              <a:buChar char="•"/>
            </a:pPr>
            <a:r>
              <a:rPr lang="en-AU" dirty="0">
                <a:latin typeface="Public Sans"/>
              </a:rPr>
              <a:t>deliver the instruction as if doing it in class. </a:t>
            </a:r>
            <a:endParaRPr lang="en-US" dirty="0">
              <a:latin typeface="Public Sans"/>
            </a:endParaRPr>
          </a:p>
          <a:p>
            <a:pPr marL="285750" indent="-285750">
              <a:buFont typeface="Arial" panose="020B0604020202020204" pitchFamily="34" charset="0"/>
              <a:buChar char="•"/>
            </a:pPr>
            <a:r>
              <a:rPr lang="en-AU" dirty="0">
                <a:latin typeface="Public Sans"/>
              </a:rPr>
              <a:t>then, your partners will use the feedback prompts on the next slide to refine the teaching routine. What may need to be added, changed, enhanced or deleted?</a:t>
            </a:r>
            <a:endParaRPr lang="en-US" dirty="0">
              <a:latin typeface="Public Sans"/>
            </a:endParaRPr>
          </a:p>
          <a:p>
            <a:pPr>
              <a:defRPr/>
            </a:pPr>
            <a:endParaRPr lang="en-AU" dirty="0"/>
          </a:p>
          <a:p>
            <a:endParaRPr lang="en-AU" b="0" dirty="0"/>
          </a:p>
          <a:p>
            <a:r>
              <a:rPr lang="en-AU" b="1" dirty="0">
                <a:latin typeface="Public Sans"/>
              </a:rPr>
              <a:t>Further reading on this research:</a:t>
            </a:r>
            <a:endParaRPr lang="en-AU" dirty="0">
              <a:latin typeface="Public Sans"/>
            </a:endParaRPr>
          </a:p>
          <a:p>
            <a:pPr defTabSz="609585"/>
            <a:r>
              <a:rPr lang="en-AU" sz="1400" dirty="0"/>
              <a:t>AERO (Australian Education Research Organisation) (2023b)</a:t>
            </a:r>
            <a:r>
              <a:rPr lang="en-AU" sz="1400" dirty="0">
                <a:solidFill>
                  <a:schemeClr val="accent2"/>
                </a:solidFill>
              </a:rPr>
              <a:t> </a:t>
            </a:r>
            <a:r>
              <a:rPr lang="en-AU" sz="1400" i="1" dirty="0">
                <a:solidFill>
                  <a:schemeClr val="accent2"/>
                </a:solidFill>
                <a:hlinkClick r:id="rId3">
                  <a:extLst>
                    <a:ext uri="{A12FA001-AC4F-418D-AE19-62706E023703}">
                      <ahyp:hlinkClr xmlns:ahyp="http://schemas.microsoft.com/office/drawing/2018/hyperlinkcolor" val="tx"/>
                    </a:ext>
                  </a:extLst>
                </a:hlinkClick>
              </a:rPr>
              <a:t>Gaining all students’ attention</a:t>
            </a:r>
            <a:r>
              <a:rPr lang="en-AU" sz="1400" i="1" dirty="0"/>
              <a:t>, </a:t>
            </a:r>
            <a:r>
              <a:rPr lang="en-AU" sz="1400" dirty="0"/>
              <a:t>AERO.</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Evidence for Learning (2022) </a:t>
            </a:r>
            <a:r>
              <a:rPr lang="en-AU" sz="1600" i="1" dirty="0">
                <a:hlinkClick r:id="rId4"/>
              </a:rPr>
              <a:t>Effective Professional Development</a:t>
            </a:r>
            <a:r>
              <a:rPr lang="en-AU" sz="1600" i="1" dirty="0"/>
              <a:t>,</a:t>
            </a:r>
            <a:r>
              <a:rPr lang="en-AU" sz="1600" dirty="0"/>
              <a:t> Evidence for Learning.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Sims S, Fletcher-Wood H, O’Mara-Eves A, Cottingham S, Stansfield C, Van </a:t>
            </a:r>
            <a:r>
              <a:rPr lang="en-AU" dirty="0" err="1">
                <a:latin typeface="Public Sans"/>
              </a:rPr>
              <a:t>Herwegen</a:t>
            </a:r>
            <a:r>
              <a:rPr lang="en-AU" dirty="0">
                <a:latin typeface="Public Sans"/>
              </a:rPr>
              <a:t> J, Anders J (2021) </a:t>
            </a:r>
            <a:r>
              <a:rPr lang="en-AU" i="1" dirty="0">
                <a:latin typeface="Public Sans"/>
              </a:rPr>
              <a:t>What are the Characteristics of Teacher Professional Development that Increase Pupil Achievement? A systematic review and meta-analysis, </a:t>
            </a:r>
            <a:r>
              <a:rPr lang="en-AU" dirty="0">
                <a:latin typeface="Public Sans"/>
              </a:rPr>
              <a:t>Education Endowment Foundation. </a:t>
            </a:r>
            <a:endParaRPr lang="en-AU"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10344806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ptos"/>
              </a:rPr>
              <a:t>Purpose of slide: to give the steps and feedback prompts for the activity</a:t>
            </a:r>
          </a:p>
          <a:p>
            <a:r>
              <a:rPr lang="en-AU" sz="1200" b="1" dirty="0">
                <a:latin typeface="Aptos"/>
              </a:rPr>
              <a:t>Speaker notes:</a:t>
            </a:r>
          </a:p>
          <a:p>
            <a:r>
              <a:rPr lang="en-AU" sz="1200" b="1" dirty="0">
                <a:latin typeface="Aptos"/>
              </a:rPr>
              <a:t>[00:20]</a:t>
            </a:r>
          </a:p>
          <a:p>
            <a:r>
              <a:rPr lang="en-AU" sz="1200" dirty="0">
                <a:latin typeface="Aptos"/>
              </a:rPr>
              <a:t>Take a minute to go through the rehearsal steps and the prompts for feedback.</a:t>
            </a:r>
          </a:p>
          <a:p>
            <a:endParaRPr lang="en-AU" sz="1200" dirty="0">
              <a:latin typeface="Aptos" panose="020B0004020202020204" pitchFamily="34" charset="0"/>
            </a:endParaRPr>
          </a:p>
          <a:p>
            <a:r>
              <a:rPr lang="en-AU" sz="1200" dirty="0">
                <a:latin typeface="Aptos"/>
              </a:rPr>
              <a:t>If you are giving feedback, we have provided a list of prompts for you to think about how the routine could be refined.</a:t>
            </a:r>
          </a:p>
          <a:p>
            <a:endParaRPr lang="en-AU" sz="1200" dirty="0">
              <a:latin typeface="Aptos"/>
            </a:endParaRPr>
          </a:p>
          <a:p>
            <a:r>
              <a:rPr lang="en-AU" sz="1200" b="1" dirty="0">
                <a:latin typeface="Aptos"/>
              </a:rPr>
              <a:t>Note to presenter: </a:t>
            </a:r>
            <a:r>
              <a:rPr lang="en-AU" sz="1200" dirty="0">
                <a:latin typeface="Aptos"/>
              </a:rPr>
              <a:t>this slide and the activity slide could be provided to the groups as handouts. </a:t>
            </a:r>
          </a:p>
          <a:p>
            <a:endParaRPr lang="en-AU" sz="1200" dirty="0">
              <a:latin typeface="Aptos"/>
            </a:endParaRPr>
          </a:p>
          <a:p>
            <a:r>
              <a:rPr lang="en-AU" sz="1200" dirty="0">
                <a:latin typeface="Aptos"/>
              </a:rPr>
              <a:t>At step 1, one technique is suggested. This may relate to activating prior learning or classroom discussions. The group may be structured so that half work on one while the other half do the other, or the time could be split so everyone does both. This is a school-based decision. </a:t>
            </a:r>
            <a:endParaRPr lang="en-AU" sz="12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35469646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Note to presenter: </a:t>
            </a:r>
            <a:r>
              <a:rPr lang="en-AU" b="0" dirty="0">
                <a:latin typeface="Public Sans"/>
              </a:rPr>
              <a:t>Select a technique to focus on with a cycle of planning, rehearsing and developing routines. This will support developing sustainable routines in the school.</a:t>
            </a:r>
          </a:p>
          <a:p>
            <a:endParaRPr lang="en-AU" b="0" dirty="0">
              <a:latin typeface="Public Sans"/>
            </a:endParaRPr>
          </a:p>
          <a:p>
            <a:endParaRPr lang="en-AU" b="0"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1210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a:t>
            </a:r>
            <a:r>
              <a:rPr lang="en-AU" dirty="0">
                <a:latin typeface="Public Sans"/>
              </a:rPr>
              <a:t>To highlight where this module fits with other current and future modules and technique guides.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[00:30]</a:t>
            </a:r>
            <a:endParaRPr lang="en-AU" dirty="0">
              <a:latin typeface="Public Sans"/>
            </a:endParaRPr>
          </a:p>
          <a:p>
            <a:endParaRPr lang="en-AU" dirty="0"/>
          </a:p>
          <a:p>
            <a:r>
              <a:rPr lang="en-AU" b="1" dirty="0">
                <a:latin typeface="Public Sans"/>
              </a:rPr>
              <a:t>Speaker notes: </a:t>
            </a:r>
          </a:p>
          <a:p>
            <a:r>
              <a:rPr lang="en-AU" b="0" dirty="0">
                <a:latin typeface="Public Sans"/>
              </a:rPr>
              <a:t>This module looks at one of the 8 explicit teaching strategies,</a:t>
            </a:r>
            <a:r>
              <a:rPr lang="en-AU" dirty="0">
                <a:latin typeface="Public Sans"/>
              </a:rPr>
              <a:t> connecting learning and</a:t>
            </a:r>
            <a:r>
              <a:rPr lang="en-AU" b="0" dirty="0">
                <a:latin typeface="Public Sans"/>
              </a:rPr>
              <a:t> some techniques for this strategy, activating prior knowledge and classroom discussion. Note that the remainder of these learning modules and the corresponding technique guides will have staggered release dates.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8153887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37440455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Purpose of slide: Purpose and outcome of Part C</a:t>
            </a:r>
          </a:p>
          <a:p>
            <a:endParaRPr lang="en-AU" b="1" dirty="0">
              <a:latin typeface="Public Sans"/>
            </a:endParaRPr>
          </a:p>
          <a:p>
            <a:r>
              <a:rPr lang="en-AU" b="1" dirty="0">
                <a:latin typeface="Public Sans"/>
              </a:rPr>
              <a:t>Speaker notes:</a:t>
            </a:r>
            <a:endParaRPr lang="en-US" dirty="0">
              <a:latin typeface="Public Sans"/>
            </a:endParaRPr>
          </a:p>
          <a:p>
            <a:r>
              <a:rPr lang="en-AU" sz="1600" b="1" dirty="0">
                <a:latin typeface="Aptos"/>
              </a:rPr>
              <a:t>[00:30]</a:t>
            </a:r>
          </a:p>
          <a:p>
            <a:pPr marL="0" indent="0">
              <a:buFont typeface="Arial"/>
              <a:buNone/>
            </a:pPr>
            <a:r>
              <a:rPr lang="en-AU" dirty="0">
                <a:latin typeface="Public Sans"/>
              </a:rPr>
              <a:t>In this part, the focus is on reflection and evaluation. We will consider the early indicators of success and use this to plan for evaluation of longer term impact. There is also a good opportunity to refine the routines we are developing as a whole school in line with what is working in classroom presently.</a:t>
            </a:r>
          </a:p>
          <a:p>
            <a:endParaRPr lang="en-AU" sz="1600" b="1" dirty="0">
              <a:latin typeface="Aptos"/>
            </a:endParaRPr>
          </a:p>
          <a:p>
            <a:endParaRPr lang="en-AU" dirty="0">
              <a:latin typeface="Public Sans"/>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41353157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latin typeface="Public Sans"/>
            </a:endParaRPr>
          </a:p>
          <a:p>
            <a:endParaRPr lang="en-AU" b="1"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10608836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Reflecting on initial observations </a:t>
            </a:r>
          </a:p>
          <a:p>
            <a:r>
              <a:rPr lang="en-AU" b="1" dirty="0">
                <a:latin typeface="Public Sans"/>
              </a:rPr>
              <a:t>[02:00]</a:t>
            </a:r>
            <a:endParaRPr lang="en-AU" dirty="0">
              <a:latin typeface="Public Sans"/>
            </a:endParaRPr>
          </a:p>
          <a:p>
            <a:endParaRPr lang="en-AU" b="1" dirty="0">
              <a:latin typeface="Public Sans"/>
            </a:endParaRPr>
          </a:p>
          <a:p>
            <a:r>
              <a:rPr lang="en-AU" b="1" dirty="0">
                <a:latin typeface="Public Sans"/>
              </a:rPr>
              <a:t>Speaker notes:</a:t>
            </a:r>
            <a:endParaRPr lang="en-AU" dirty="0">
              <a:latin typeface="Public Sans"/>
            </a:endParaRPr>
          </a:p>
          <a:p>
            <a:pPr>
              <a:defRPr/>
            </a:pPr>
            <a:r>
              <a:rPr lang="en-AU" dirty="0">
                <a:latin typeface="Public Sans"/>
              </a:rPr>
              <a:t>In the beginning, we established a baseline for where our students are now. </a:t>
            </a:r>
          </a:p>
          <a:p>
            <a:pPr>
              <a:defRPr/>
            </a:pPr>
            <a:endParaRPr lang="en-AU"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Here is an example of a tool that could be used for teacher reflection. You would recognise this from earlier in the presentation. This is one way to measure one aspect of the effectiveness of connecting learning. </a:t>
            </a:r>
            <a:endParaRPr lang="en-AU" b="1" dirty="0"/>
          </a:p>
          <a:p>
            <a:endParaRPr lang="en-AU" dirty="0">
              <a:latin typeface="Public Sans"/>
            </a:endParaRPr>
          </a:p>
          <a:p>
            <a:r>
              <a:rPr lang="en-AU" dirty="0">
                <a:latin typeface="Public Sans"/>
              </a:rPr>
              <a:t>Think about one class you taught today. What parts of the continuum would best describe students in your class? (Allow time for teachers to reflect and share. Recording some ideas here would be beneficial as an initial point of reflection as we focus on connecting learning as a strategy.)</a:t>
            </a:r>
          </a:p>
          <a:p>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We know that students learn efficiently when they have an opportunity to </a:t>
            </a:r>
            <a:r>
              <a:rPr lang="en-AU" sz="1600" b="1" dirty="0"/>
              <a:t>retrieve </a:t>
            </a:r>
            <a:r>
              <a:rPr lang="en-AU" sz="1600" dirty="0"/>
              <a:t>what they already know and actively process that information with new knowledge to make </a:t>
            </a:r>
            <a:r>
              <a:rPr lang="en-AU" sz="1600" b="1" dirty="0"/>
              <a:t>connections between what is known </a:t>
            </a:r>
            <a:r>
              <a:rPr lang="en-AU" sz="1600" dirty="0"/>
              <a:t>and </a:t>
            </a:r>
            <a:r>
              <a:rPr lang="en-AU" sz="1600" b="1" dirty="0"/>
              <a:t>new learning</a:t>
            </a:r>
            <a:r>
              <a:rPr lang="en-AU" sz="1600" dirty="0"/>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This module looked at how teachers provide prompts so that all students have this opportunity.</a:t>
            </a:r>
          </a:p>
          <a:p>
            <a:br>
              <a:rPr lang="en-AU" dirty="0"/>
            </a:br>
            <a:r>
              <a:rPr lang="en-AU" dirty="0">
                <a:latin typeface="Public Sans"/>
              </a:rPr>
              <a:t>One of the benefits of consistently giving students this opportunity at the beginning of learning is that it can help students to experience success in learning, which can affect their attention and engagement with learning activities (Martin and Evans 2018).</a:t>
            </a:r>
          </a:p>
          <a:p>
            <a:endParaRPr lang="en-AU" dirty="0">
              <a:latin typeface="Public Sans"/>
            </a:endParaRPr>
          </a:p>
          <a:p>
            <a:r>
              <a:rPr lang="en-AU" b="1" dirty="0">
                <a:latin typeface="Public Sans"/>
              </a:rPr>
              <a:t>Note to presenter: </a:t>
            </a:r>
            <a:r>
              <a:rPr lang="en-AU" b="0" dirty="0">
                <a:latin typeface="Public Sans"/>
              </a:rPr>
              <a:t>In the beginning we noted that there is an opportunity to use this data in the final session. This measure is not the only consideration, and schools should select a model that is right for them.</a:t>
            </a:r>
          </a:p>
          <a:p>
            <a:r>
              <a:rPr lang="en-AU" dirty="0">
                <a:latin typeface="Public Sans"/>
              </a:rPr>
              <a:t>This data could be collated and compared to other “school and classroom data about growth and performance.” </a:t>
            </a:r>
          </a:p>
          <a:p>
            <a:r>
              <a:rPr lang="en-AU" dirty="0">
                <a:latin typeface="Public Sans"/>
              </a:rPr>
              <a:t>For example: </a:t>
            </a:r>
          </a:p>
          <a:p>
            <a:r>
              <a:rPr lang="en-AU" dirty="0">
                <a:latin typeface="Public Sans"/>
              </a:rPr>
              <a:t>NAPLAN report overview accessed through Scout</a:t>
            </a:r>
          </a:p>
          <a:p>
            <a:r>
              <a:rPr lang="en-AU" dirty="0">
                <a:latin typeface="Public Sans"/>
                <a:hlinkClick r:id="rId3"/>
              </a:rPr>
              <a:t>https://education.nsw.gov.au/about-us/education-data-and-research/scout/training/digital-learning-centre/naplan-report-overview</a:t>
            </a:r>
            <a:endParaRPr lang="en-AU" dirty="0">
              <a:latin typeface="Public Sans"/>
            </a:endParaRPr>
          </a:p>
          <a:p>
            <a:r>
              <a:rPr lang="en-AU" dirty="0">
                <a:latin typeface="Public Sans"/>
              </a:rPr>
              <a:t>NAPLAN report overview</a:t>
            </a:r>
            <a:endParaRPr lang="en-US" dirty="0">
              <a:latin typeface="Public Sans"/>
            </a:endParaRPr>
          </a:p>
          <a:p>
            <a:r>
              <a:rPr lang="en-AU" dirty="0">
                <a:latin typeface="Public Sans"/>
              </a:rPr>
              <a:t>Learn more about the NAPLAN reports in Scout.</a:t>
            </a:r>
            <a:endParaRPr lang="en-US" dirty="0">
              <a:latin typeface="Public Sans"/>
            </a:endParaRPr>
          </a:p>
          <a:p>
            <a:r>
              <a:rPr lang="en-AU" dirty="0">
                <a:latin typeface="Public Sans"/>
              </a:rPr>
              <a:t> </a:t>
            </a:r>
            <a:r>
              <a:rPr lang="en-AU" dirty="0">
                <a:latin typeface="Public Sans"/>
                <a:hlinkClick r:id="rId4"/>
              </a:rPr>
              <a:t>https://education.nsw.gov.au/about-us/education-data-and-research/scout/scout-overview/apps-and-reports/naplan---doe/class-report#tabs0</a:t>
            </a:r>
            <a:endParaRPr lang="en-AU" dirty="0">
              <a:latin typeface="Public Sans"/>
            </a:endParaRPr>
          </a:p>
          <a:p>
            <a:r>
              <a:rPr lang="en-AU" dirty="0">
                <a:latin typeface="Public Sans"/>
              </a:rPr>
              <a:t>Class report</a:t>
            </a:r>
            <a:endParaRPr lang="en-US" dirty="0">
              <a:latin typeface="Public Sans"/>
            </a:endParaRPr>
          </a:p>
          <a:p>
            <a:r>
              <a:rPr lang="en-AU" dirty="0">
                <a:latin typeface="Public Sans"/>
              </a:rPr>
              <a:t>The Class report shows the distribution of students’ scaled scores across domains and proficiency levels for NAPLAN 3, 5, 7 or 9.</a:t>
            </a:r>
            <a:endParaRPr lang="en-US" dirty="0">
              <a:latin typeface="Public Sans"/>
            </a:endParaRPr>
          </a:p>
          <a:p>
            <a:r>
              <a:rPr lang="en-AU" dirty="0">
                <a:latin typeface="Public Sans"/>
              </a:rPr>
              <a:t> </a:t>
            </a:r>
            <a:endParaRPr lang="en-US" dirty="0">
              <a:latin typeface="Public Sans"/>
            </a:endParaRPr>
          </a:p>
          <a:p>
            <a:r>
              <a:rPr lang="en-AU" b="1" dirty="0">
                <a:latin typeface="Public Sans"/>
              </a:rPr>
              <a:t>References:</a:t>
            </a:r>
            <a:endParaRPr lang="en-US" dirty="0">
              <a:latin typeface="Public Sans"/>
            </a:endParaRPr>
          </a:p>
          <a:p>
            <a:pPr defTabSz="609585"/>
            <a:r>
              <a:rPr lang="en-AU" sz="1600" dirty="0"/>
              <a:t>AERO (Australian Education Research Organisation) (2023a) </a:t>
            </a:r>
            <a:r>
              <a:rPr lang="en-AU" sz="1600" i="1" dirty="0">
                <a:solidFill>
                  <a:schemeClr val="accent2"/>
                </a:solidFill>
                <a:hlinkClick r:id="rId5"/>
              </a:rPr>
              <a:t>How students learn best: a</a:t>
            </a:r>
            <a:r>
              <a:rPr lang="en-AU" sz="1600" i="1" dirty="0">
                <a:hlinkClick r:id="rId5"/>
              </a:rPr>
              <a:t>n overview of the learning process and the most effective teaching practices</a:t>
            </a:r>
            <a:r>
              <a:rPr lang="en-AU" sz="1600" dirty="0"/>
              <a:t>, AERO.</a:t>
            </a:r>
          </a:p>
          <a:p>
            <a:r>
              <a:rPr lang="en-AU" dirty="0">
                <a:solidFill>
                  <a:srgbClr val="333333"/>
                </a:solidFill>
              </a:rPr>
              <a:t>Martin A and Evans P (2018) ‘Load reduction instruction: Exploring a framework that assesses explicit instruction through to independent learning’, </a:t>
            </a:r>
            <a:r>
              <a:rPr lang="en-AU" i="1" dirty="0">
                <a:solidFill>
                  <a:srgbClr val="333333"/>
                </a:solidFill>
              </a:rPr>
              <a:t>Teaching and Teacher Education</a:t>
            </a:r>
            <a:r>
              <a:rPr lang="en-AU" dirty="0">
                <a:solidFill>
                  <a:srgbClr val="333333"/>
                </a:solidFill>
              </a:rPr>
              <a:t>, 73:203-214.</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30885818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The mechanisms of connecting learning</a:t>
            </a:r>
            <a:endParaRPr lang="en-AU" dirty="0"/>
          </a:p>
          <a:p>
            <a:r>
              <a:rPr lang="en-AU" b="1" dirty="0">
                <a:latin typeface="Public Sans"/>
              </a:rPr>
              <a:t>[00:30]</a:t>
            </a:r>
            <a:endParaRPr lang="en-AU" dirty="0">
              <a:latin typeface="Public Sans"/>
            </a:endParaRPr>
          </a:p>
          <a:p>
            <a:endParaRPr lang="en-AU" b="1" dirty="0">
              <a:latin typeface="Public Sans"/>
            </a:endParaRPr>
          </a:p>
          <a:p>
            <a:r>
              <a:rPr lang="en-AU" b="1" dirty="0">
                <a:latin typeface="Public Sans"/>
              </a:rPr>
              <a:t>Speaker notes:</a:t>
            </a:r>
            <a:endParaRPr lang="en-AU" dirty="0"/>
          </a:p>
          <a:p>
            <a:endParaRPr lang="en-AU" dirty="0"/>
          </a:p>
          <a:p>
            <a:r>
              <a:rPr lang="en-AU" dirty="0"/>
              <a:t>When connecting learning:</a:t>
            </a:r>
          </a:p>
          <a:p>
            <a:endParaRPr lang="en-AU" dirty="0"/>
          </a:p>
          <a:p>
            <a:r>
              <a:rPr lang="en-AU" dirty="0">
                <a:latin typeface="Public Sans"/>
              </a:rPr>
              <a:t>1. </a:t>
            </a:r>
            <a:r>
              <a:rPr lang="en-GB" dirty="0">
                <a:latin typeface="Public Sans"/>
              </a:rPr>
              <a:t>the teacher must decide what is the essential piece of prior knowledge that must be retrieved so the connection to new learning can be made</a:t>
            </a: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2. plan an activity or question to prompt students to retrieve that prior knowledge into their working memory, this might be a “do now” activity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3. keeping the prior knowledge in working memory, add a select few pieces of new information, ensuring the connections are made clear. The new information and it’s connections to each other and the exiting knowledge is consolidated using activities, so that </a:t>
            </a:r>
          </a:p>
          <a:p>
            <a:r>
              <a:rPr lang="en-AU" dirty="0">
                <a:latin typeface="Public Sans"/>
              </a:rPr>
              <a:t>4. the new knowledge is integrated into long term memory as additions to an existing schema, or mental model</a:t>
            </a:r>
            <a:endParaRPr lang="en-AU" dirty="0"/>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solidFill>
                <a:prstClr val="black"/>
              </a:solidFill>
              <a:latin typeface="Aptos" panose="020B00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37202321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to restate why a whole school teaching routine is powerful</a:t>
            </a:r>
          </a:p>
          <a:p>
            <a:r>
              <a:rPr lang="en-US" b="1" dirty="0">
                <a:latin typeface="Public Sans"/>
              </a:rPr>
              <a:t>[00:30]</a:t>
            </a:r>
            <a:endParaRPr lang="en-US" dirty="0">
              <a:latin typeface="Public Sans"/>
            </a:endParaRPr>
          </a:p>
          <a:p>
            <a:endParaRPr lang="en-US" dirty="0">
              <a:latin typeface="Calibri"/>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Speaker notes: </a:t>
            </a:r>
            <a:endParaRPr lang="en-US" dirty="0">
              <a:latin typeface="Public Sans"/>
              <a:ea typeface="Calibri"/>
              <a:cs typeface="Calibri"/>
            </a:endParaRPr>
          </a:p>
          <a:p>
            <a:r>
              <a:rPr lang="en-US" dirty="0">
                <a:latin typeface="Calibri"/>
                <a:ea typeface="Calibri"/>
                <a:cs typeface="Calibri"/>
              </a:rPr>
              <a:t>These modules use the power of whole school teaching routines. </a:t>
            </a:r>
            <a:r>
              <a:rPr lang="en-US" sz="1600" dirty="0">
                <a:effectLst/>
                <a:latin typeface="Aptos" panose="020B0004020202020204" pitchFamily="34" charset="0"/>
                <a:ea typeface="Aptos" panose="020B0004020202020204" pitchFamily="34" charset="0"/>
                <a:cs typeface="Arial" panose="020B0604020202020204" pitchFamily="34" charset="0"/>
              </a:rPr>
              <a:t>When a group of expert teachers from across the school come together and create a whole school approach, they are far more effective than when they go it alone. Teaching routines:</a:t>
            </a:r>
          </a:p>
          <a:p>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dirty="0">
                <a:effectLst/>
                <a:latin typeface="Aptos" panose="020B0004020202020204" pitchFamily="34" charset="0"/>
                <a:ea typeface="Aptos" panose="020B0004020202020204" pitchFamily="34" charset="0"/>
                <a:cs typeface="Arial" panose="020B0604020202020204" pitchFamily="34" charset="0"/>
              </a:rPr>
              <a:t>save learning time </a:t>
            </a:r>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dirty="0">
                <a:effectLst/>
                <a:latin typeface="Aptos" panose="020B0004020202020204" pitchFamily="34" charset="0"/>
                <a:ea typeface="Aptos" panose="020B0004020202020204" pitchFamily="34" charset="0"/>
                <a:cs typeface="Arial" panose="020B0604020202020204" pitchFamily="34" charset="0"/>
              </a:rPr>
              <a:t>can free up students’ working memory</a:t>
            </a:r>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dirty="0">
                <a:effectLst/>
                <a:latin typeface="Aptos" panose="020B0004020202020204" pitchFamily="34" charset="0"/>
                <a:ea typeface="Aptos" panose="020B0004020202020204" pitchFamily="34" charset="0"/>
                <a:cs typeface="Arial" panose="020B0604020202020204" pitchFamily="34" charset="0"/>
              </a:rPr>
              <a:t>provide certainty and expectations for students to contribute to a learning environment where they’re safe to participate</a:t>
            </a:r>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dirty="0">
                <a:effectLst/>
                <a:latin typeface="Aptos" panose="020B0004020202020204" pitchFamily="34" charset="0"/>
                <a:ea typeface="Aptos" panose="020B0004020202020204" pitchFamily="34" charset="0"/>
                <a:cs typeface="Arial" panose="020B0604020202020204" pitchFamily="34" charset="0"/>
              </a:rPr>
              <a:t>they’re efficient, because when done the same way across the school, students can</a:t>
            </a:r>
            <a:r>
              <a:rPr lang="en-GB" sz="1600" dirty="0">
                <a:effectLst/>
                <a:latin typeface="Aptos" panose="020B0004020202020204" pitchFamily="34" charset="0"/>
                <a:ea typeface="Aptos" panose="020B0004020202020204" pitchFamily="34" charset="0"/>
                <a:cs typeface="Arial" panose="020B0604020202020204" pitchFamily="34" charset="0"/>
              </a:rPr>
              <a:t> learn the routine more quickly</a:t>
            </a:r>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dirty="0">
                <a:effectLst/>
                <a:latin typeface="Aptos" panose="020B0004020202020204" pitchFamily="34" charset="0"/>
                <a:ea typeface="Aptos" panose="020B0004020202020204" pitchFamily="34" charset="0"/>
                <a:cs typeface="Arial" panose="020B0604020202020204" pitchFamily="34" charset="0"/>
              </a:rPr>
              <a:t>and they foster a strong sense of belonging.</a:t>
            </a:r>
            <a:endParaRPr lang="en-AU" sz="1600" dirty="0">
              <a:effectLst/>
              <a:latin typeface="Aptos" panose="020B0004020202020204" pitchFamily="34" charset="0"/>
              <a:ea typeface="Aptos" panose="020B0004020202020204" pitchFamily="34" charset="0"/>
              <a:cs typeface="Arial" panose="020B0604020202020204" pitchFamily="34" charset="0"/>
            </a:endParaRPr>
          </a:p>
          <a:p>
            <a:endParaRPr lang="en-US" dirty="0">
              <a:latin typeface="Calibri"/>
              <a:ea typeface="Calibri"/>
              <a:cs typeface="Calibri"/>
            </a:endParaRPr>
          </a:p>
          <a:p>
            <a:r>
              <a:rPr lang="en-US" dirty="0">
                <a:latin typeface="Calibri"/>
                <a:ea typeface="Calibri"/>
                <a:cs typeface="Calibri"/>
              </a:rPr>
              <a:t>As we go through the learning module here, and other learning modules for explicit teaching we will revisit the idea of the whole school teaching routines.</a:t>
            </a:r>
          </a:p>
          <a:p>
            <a:endParaRPr lang="en-US" dirty="0">
              <a:latin typeface="Calibri"/>
              <a:ea typeface="Calibri"/>
              <a:cs typeface="Calibri"/>
            </a:endParaRPr>
          </a:p>
          <a:p>
            <a:r>
              <a:rPr lang="en-US" b="1" dirty="0">
                <a:latin typeface="Calibri"/>
                <a:ea typeface="Calibri"/>
                <a:cs typeface="Calibri"/>
              </a:rPr>
              <a:t>References:</a:t>
            </a:r>
          </a:p>
          <a:p>
            <a:r>
              <a:rPr lang="en-AU" dirty="0"/>
              <a:t>1. Archer A and Hughes C (2011) </a:t>
            </a:r>
            <a:r>
              <a:rPr lang="en-AU" i="1" dirty="0">
                <a:effectLst/>
              </a:rPr>
              <a:t>Explicit instruction: effective and efficient teaching</a:t>
            </a:r>
            <a:r>
              <a:rPr lang="en-AU" dirty="0">
                <a:effectLst/>
              </a:rPr>
              <a:t>. Guilford Press. </a:t>
            </a:r>
            <a:endParaRPr lang="en-US" dirty="0">
              <a:effectLst/>
            </a:endParaRPr>
          </a:p>
          <a:p>
            <a:pPr>
              <a:lnSpc>
                <a:spcPct val="107000"/>
              </a:lnSpc>
              <a:spcAft>
                <a:spcPts val="800"/>
              </a:spcAft>
            </a:pPr>
            <a:r>
              <a:rPr lang="en-AU" dirty="0"/>
              <a:t>2.</a:t>
            </a:r>
            <a:r>
              <a:rPr lang="en-AU" sz="1800" dirty="0">
                <a:effectLst/>
                <a:latin typeface="Aptos" panose="020B0004020202020204" pitchFamily="34" charset="0"/>
                <a:cs typeface="Times New Roman" panose="02020603050405020304" pitchFamily="18" charset="0"/>
              </a:rPr>
              <a:t> </a:t>
            </a:r>
            <a:r>
              <a:rPr lang="en-AU" sz="18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(2021a)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Focused classrooms: managing the classroom to maximise learning</a:t>
            </a:r>
            <a:r>
              <a:rPr lang="en-AU" sz="1800" i="1" dirty="0">
                <a:effectLst/>
                <a:latin typeface="Aptos" panose="020B0004020202020204" pitchFamily="34" charset="0"/>
                <a:ea typeface="Aptos" panose="020B0004020202020204" pitchFamily="34" charset="0"/>
                <a:cs typeface="Times New Roman" panose="02020603050405020304" pitchFamily="18" charset="0"/>
              </a:rPr>
              <a:t>, </a:t>
            </a:r>
            <a:r>
              <a:rPr lang="en-AU" sz="1800" dirty="0">
                <a:effectLst/>
                <a:latin typeface="Aptos" panose="020B0004020202020204" pitchFamily="34" charset="0"/>
                <a:ea typeface="Aptos" panose="020B0004020202020204" pitchFamily="34" charset="0"/>
                <a:cs typeface="Times New Roman" panose="02020603050405020304" pitchFamily="18" charset="0"/>
              </a:rPr>
              <a:t>AERO.</a:t>
            </a:r>
          </a:p>
          <a:p>
            <a:pPr>
              <a:lnSpc>
                <a:spcPct val="107000"/>
              </a:lnSpc>
              <a:spcAft>
                <a:spcPts val="800"/>
              </a:spcAft>
            </a:pPr>
            <a:r>
              <a:rPr lang="en-AU" dirty="0"/>
              <a:t>3.</a:t>
            </a:r>
            <a:r>
              <a:rPr lang="en-AU" sz="1800" dirty="0">
                <a:effectLst/>
                <a:latin typeface="Aptos" panose="020B0004020202020204" pitchFamily="34" charset="0"/>
                <a:ea typeface="Aptos" panose="020B0004020202020204" pitchFamily="34" charset="0"/>
                <a:cs typeface="Times New Roman" panose="02020603050405020304" pitchFamily="18" charset="0"/>
              </a:rPr>
              <a:t> AERO (Australian Education Research Organisation) (2023c)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Teaching routines: their role in classroom management</a:t>
            </a:r>
            <a:r>
              <a:rPr lang="en-AU" sz="1800" i="1" dirty="0">
                <a:effectLst/>
                <a:latin typeface="Aptos" panose="020B0004020202020204" pitchFamily="34" charset="0"/>
                <a:ea typeface="Aptos" panose="020B0004020202020204" pitchFamily="34" charset="0"/>
                <a:cs typeface="Times New Roman" panose="02020603050405020304" pitchFamily="18" charset="0"/>
              </a:rPr>
              <a:t>, </a:t>
            </a:r>
            <a:r>
              <a:rPr lang="en-AU" sz="1800" dirty="0">
                <a:effectLst/>
                <a:latin typeface="Aptos" panose="020B0004020202020204" pitchFamily="34" charset="0"/>
                <a:ea typeface="Aptos" panose="020B0004020202020204" pitchFamily="34" charset="0"/>
                <a:cs typeface="Times New Roman" panose="02020603050405020304" pitchFamily="18" charset="0"/>
              </a:rPr>
              <a:t>AERO</a:t>
            </a:r>
            <a:r>
              <a:rPr lang="en-AU" sz="1800" i="1" dirty="0">
                <a:effectLst/>
                <a:latin typeface="Aptos" panose="020B0004020202020204" pitchFamily="34" charset="0"/>
                <a:ea typeface="Aptos" panose="020B0004020202020204" pitchFamily="34" charset="0"/>
                <a:cs typeface="Times New Roman" panose="02020603050405020304" pitchFamily="18" charset="0"/>
              </a:rPr>
              <a:t>.</a:t>
            </a:r>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4.</a:t>
            </a:r>
            <a:r>
              <a:rPr lang="en-AU" sz="1800" dirty="0">
                <a:effectLst/>
                <a:latin typeface="Aptos" panose="020B0004020202020204" pitchFamily="34" charset="0"/>
                <a:ea typeface="Aptos" panose="020B0004020202020204" pitchFamily="34" charset="0"/>
                <a:cs typeface="Times New Roman" panose="02020603050405020304" pitchFamily="18" charset="0"/>
              </a:rPr>
              <a:t> McCrea P (2020) </a:t>
            </a:r>
            <a:r>
              <a:rPr lang="en-AU" sz="1800" i="1" dirty="0">
                <a:effectLst/>
                <a:latin typeface="Aptos" panose="020B0004020202020204" pitchFamily="34" charset="0"/>
                <a:ea typeface="Aptos" panose="020B0004020202020204" pitchFamily="34" charset="0"/>
                <a:cs typeface="Times New Roman" panose="02020603050405020304" pitchFamily="18" charset="0"/>
              </a:rPr>
              <a:t>Motivated Teaching: harnessing the science of motivation to boost attention and effort in the classroom</a:t>
            </a:r>
            <a:r>
              <a:rPr lang="en-AU" sz="1800" dirty="0">
                <a:effectLst/>
                <a:latin typeface="Aptos" panose="020B0004020202020204" pitchFamily="34" charset="0"/>
                <a:ea typeface="Aptos" panose="020B0004020202020204" pitchFamily="34" charset="0"/>
                <a:cs typeface="Times New Roman" panose="02020603050405020304" pitchFamily="18" charset="0"/>
              </a:rPr>
              <a:t>, </a:t>
            </a:r>
            <a:r>
              <a:rPr lang="en-AU" sz="1800" dirty="0" err="1">
                <a:effectLst/>
                <a:latin typeface="Aptos" panose="020B0004020202020204" pitchFamily="34" charset="0"/>
                <a:ea typeface="Aptos" panose="020B0004020202020204" pitchFamily="34" charset="0"/>
                <a:cs typeface="Times New Roman" panose="02020603050405020304" pitchFamily="18" charset="0"/>
              </a:rPr>
              <a:t>Createspace</a:t>
            </a:r>
            <a:r>
              <a:rPr lang="en-AU" sz="1800" dirty="0">
                <a:effectLst/>
                <a:latin typeface="Aptos" panose="020B0004020202020204" pitchFamily="34" charset="0"/>
                <a:ea typeface="Aptos" panose="020B0004020202020204" pitchFamily="34" charset="0"/>
                <a:cs typeface="Times New Roman" panose="02020603050405020304" pitchFamily="18" charset="0"/>
              </a:rPr>
              <a:t> Independent Publishing Platform.</a:t>
            </a:r>
            <a:endParaRPr lang="en-US"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5.</a:t>
            </a:r>
            <a:r>
              <a:rPr lang="en-AU" sz="1800" dirty="0">
                <a:effectLst/>
                <a:latin typeface="Aptos" panose="020B0004020202020204" pitchFamily="34" charset="0"/>
                <a:ea typeface="Aptos" panose="020B0004020202020204" pitchFamily="34" charset="0"/>
                <a:cs typeface="Times New Roman" panose="02020603050405020304" pitchFamily="18" charset="0"/>
              </a:rPr>
              <a:t> McCrea P (2020) </a:t>
            </a:r>
            <a:r>
              <a:rPr lang="en-AU" sz="1800" i="1" dirty="0">
                <a:effectLst/>
                <a:latin typeface="Aptos" panose="020B0004020202020204" pitchFamily="34" charset="0"/>
                <a:ea typeface="Aptos" panose="020B0004020202020204" pitchFamily="34" charset="0"/>
                <a:cs typeface="Times New Roman" panose="02020603050405020304" pitchFamily="18" charset="0"/>
              </a:rPr>
              <a:t>Motivated Teaching: harnessing the science of motivation to boost attention and effort in the classroom</a:t>
            </a:r>
            <a:r>
              <a:rPr lang="en-AU" sz="1800" dirty="0">
                <a:effectLst/>
                <a:latin typeface="Aptos" panose="020B0004020202020204" pitchFamily="34" charset="0"/>
                <a:ea typeface="Aptos" panose="020B0004020202020204" pitchFamily="34" charset="0"/>
                <a:cs typeface="Times New Roman" panose="02020603050405020304" pitchFamily="18" charset="0"/>
              </a:rPr>
              <a:t>, </a:t>
            </a:r>
            <a:r>
              <a:rPr lang="en-AU" sz="1800" dirty="0" err="1">
                <a:effectLst/>
                <a:latin typeface="Aptos" panose="020B0004020202020204" pitchFamily="34" charset="0"/>
                <a:ea typeface="Aptos" panose="020B0004020202020204" pitchFamily="34" charset="0"/>
                <a:cs typeface="Times New Roman" panose="02020603050405020304" pitchFamily="18" charset="0"/>
              </a:rPr>
              <a:t>Createspace</a:t>
            </a:r>
            <a:r>
              <a:rPr lang="en-AU" sz="1800" dirty="0">
                <a:effectLst/>
                <a:latin typeface="Aptos" panose="020B0004020202020204" pitchFamily="34" charset="0"/>
                <a:ea typeface="Aptos" panose="020B0004020202020204" pitchFamily="34" charset="0"/>
                <a:cs typeface="Times New Roman" panose="02020603050405020304" pitchFamily="18" charset="0"/>
              </a:rPr>
              <a:t> Independent Publishing Platform</a:t>
            </a:r>
            <a:r>
              <a:rPr lang="en-AU" dirty="0"/>
              <a:t>.</a:t>
            </a:r>
            <a:endParaRPr lang="en-US" dirty="0"/>
          </a:p>
          <a:p>
            <a:endParaRPr lang="en-AU" dirty="0">
              <a:latin typeface="Public Sans"/>
            </a:endParaRPr>
          </a:p>
          <a:p>
            <a:r>
              <a:rPr lang="en-US" b="1" dirty="0">
                <a:latin typeface="Calibri"/>
                <a:ea typeface="Calibri"/>
                <a:cs typeface="Calibri"/>
              </a:rPr>
              <a:t>Further reading:</a:t>
            </a:r>
            <a:endParaRPr lang="en-US" dirty="0">
              <a:latin typeface="Public Sans"/>
            </a:endParaRPr>
          </a:p>
          <a:p>
            <a:r>
              <a:rPr lang="en-US" dirty="0" err="1">
                <a:latin typeface="Public Sans"/>
              </a:rPr>
              <a:t>Tharby</a:t>
            </a:r>
            <a:r>
              <a:rPr lang="en-US" dirty="0">
                <a:latin typeface="Public Sans"/>
              </a:rPr>
              <a:t> A (12 May 2023) </a:t>
            </a:r>
            <a:r>
              <a:rPr lang="en-US" dirty="0">
                <a:latin typeface="Public Sans"/>
                <a:hlinkClick r:id="rId5"/>
              </a:rPr>
              <a:t>‘We are what we do: the case for explicit and consistent school-wide routines’, </a:t>
            </a:r>
            <a:r>
              <a:rPr lang="en-US" i="1" dirty="0">
                <a:latin typeface="Public Sans"/>
              </a:rPr>
              <a:t>Class Teaching, find the bright spots</a:t>
            </a:r>
            <a:r>
              <a:rPr lang="en-US" dirty="0">
                <a:latin typeface="Public Sans"/>
              </a:rPr>
              <a:t> blog, accessed 20 November 2024.</a:t>
            </a:r>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12323319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to explain the process of rehearsing</a:t>
            </a:r>
            <a:endParaRPr lang="en-US"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[01:10]</a:t>
            </a:r>
            <a:endParaRPr lang="en-US" dirty="0">
              <a:latin typeface="Public Sans"/>
            </a:endParaRPr>
          </a:p>
          <a:p>
            <a:endParaRPr lang="en-AU" b="1" dirty="0">
              <a:latin typeface="Public Sans"/>
            </a:endParaRPr>
          </a:p>
          <a:p>
            <a:r>
              <a:rPr lang="en-AU" b="1" dirty="0">
                <a:latin typeface="Public Sans"/>
              </a:rPr>
              <a:t>Speaker notes:</a:t>
            </a:r>
            <a:endParaRPr lang="en-AU" dirty="0">
              <a:latin typeface="Public Sans"/>
            </a:endParaRPr>
          </a:p>
          <a:p>
            <a:r>
              <a:rPr lang="en-AU" dirty="0">
                <a:latin typeface="Public Sans"/>
              </a:rPr>
              <a:t>Planning, rehearsing and getting feedback are crucial when we are working to develop techniques for implementing strategies. When we say rehearse, we mean: </a:t>
            </a:r>
            <a:endParaRPr lang="en-US" dirty="0">
              <a:latin typeface="Public Sans"/>
            </a:endParaRPr>
          </a:p>
          <a:p>
            <a:r>
              <a:rPr lang="en-AU" b="1" dirty="0">
                <a:latin typeface="Public Sans"/>
              </a:rPr>
              <a:t>[click] </a:t>
            </a:r>
            <a:r>
              <a:rPr lang="en-AU" dirty="0">
                <a:latin typeface="Public Sans"/>
              </a:rPr>
              <a:t>plan the lessons, models, think-</a:t>
            </a:r>
            <a:r>
              <a:rPr lang="en-AU" dirty="0" err="1">
                <a:latin typeface="Public Sans"/>
              </a:rPr>
              <a:t>alouds</a:t>
            </a:r>
            <a:r>
              <a:rPr lang="en-AU" dirty="0">
                <a:latin typeface="Public Sans"/>
              </a:rPr>
              <a:t>, worked examples and/ or activities</a:t>
            </a:r>
            <a:endParaRPr lang="en-US" dirty="0">
              <a:latin typeface="Public Sans"/>
            </a:endParaRPr>
          </a:p>
          <a:p>
            <a:r>
              <a:rPr lang="en-AU" b="1" dirty="0">
                <a:latin typeface="Public Sans"/>
              </a:rPr>
              <a:t>[click] </a:t>
            </a:r>
            <a:r>
              <a:rPr lang="en-AU" dirty="0">
                <a:latin typeface="Public Sans"/>
              </a:rPr>
              <a:t>deliver the instruction as if doing it in class. </a:t>
            </a:r>
            <a:endParaRPr lang="en-US" dirty="0">
              <a:latin typeface="Public Sans"/>
            </a:endParaRPr>
          </a:p>
          <a:p>
            <a:r>
              <a:rPr lang="en-AU" dirty="0">
                <a:latin typeface="Public Sans"/>
              </a:rPr>
              <a:t>Then partners can</a:t>
            </a:r>
            <a:endParaRPr lang="en-US" dirty="0">
              <a:latin typeface="Public Sans"/>
            </a:endParaRPr>
          </a:p>
          <a:p>
            <a:r>
              <a:rPr lang="en-AU" b="1" dirty="0">
                <a:latin typeface="Public Sans"/>
              </a:rPr>
              <a:t>[click] </a:t>
            </a:r>
            <a:r>
              <a:rPr lang="en-AU" dirty="0">
                <a:latin typeface="Public Sans"/>
              </a:rPr>
              <a:t>provide feedback – What may need to be added, changed, enhanced or deleted?</a:t>
            </a:r>
            <a:endParaRPr lang="en-US" dirty="0">
              <a:latin typeface="Public Sans"/>
            </a:endParaRPr>
          </a:p>
          <a:p>
            <a:endParaRPr lang="en-AU" dirty="0"/>
          </a:p>
          <a:p>
            <a:r>
              <a:rPr lang="en-AU" b="1" dirty="0">
                <a:latin typeface="Public Sans"/>
              </a:rPr>
              <a:t>Note to presenter</a:t>
            </a:r>
            <a:r>
              <a:rPr lang="en-AU" dirty="0">
                <a:latin typeface="Public Sans"/>
              </a:rPr>
              <a:t>: it is advisable to prepare school leaders beforehand if modelling and rehearsing are not yet established practices in the school.</a:t>
            </a:r>
          </a:p>
          <a:p>
            <a:endParaRPr lang="en-AU" b="0" dirty="0"/>
          </a:p>
          <a:p>
            <a:r>
              <a:rPr lang="en-AU" b="1" dirty="0">
                <a:latin typeface="Public Sans"/>
              </a:rPr>
              <a:t>Further reading on this research:</a:t>
            </a:r>
            <a:endParaRPr lang="en-AU" dirty="0">
              <a:latin typeface="Public Sans"/>
            </a:endParaRPr>
          </a:p>
          <a:p>
            <a:r>
              <a:rPr lang="en-AU" sz="1400" dirty="0">
                <a:effectLst/>
              </a:rPr>
              <a:t>AERO (Australian Education Research Organisation) (2023c) </a:t>
            </a:r>
            <a:r>
              <a:rPr lang="en-AU" sz="1400" u="sng" dirty="0">
                <a:effectLst/>
                <a:hlinkClick r:id="rId3" tooltip="https://www.edresearch.edu.au/guides-resources/practice-guides/gaining-all-students-attention"/>
              </a:rPr>
              <a:t>Classroom management practice guide: gaining all students’ attention</a:t>
            </a:r>
            <a:r>
              <a:rPr lang="en-AU" sz="1400" dirty="0">
                <a:effectLst/>
              </a:rPr>
              <a:t>, AERO.</a:t>
            </a:r>
            <a:endParaRPr lang="en-AU"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Evidence for Learning (2022) </a:t>
            </a:r>
            <a:r>
              <a:rPr lang="en-AU" sz="1600" i="1" dirty="0">
                <a:hlinkClick r:id="rId4"/>
              </a:rPr>
              <a:t>Effective professional development</a:t>
            </a:r>
            <a:r>
              <a:rPr lang="en-AU" sz="1600" i="1" dirty="0"/>
              <a:t>, </a:t>
            </a:r>
            <a:r>
              <a:rPr lang="en-AU" sz="1600" dirty="0"/>
              <a:t>Evidence for Learning.</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Sims S, Fletcher-Wood H, O’Mara-Eves A, Cottingham S, Stansfield C, Van </a:t>
            </a:r>
            <a:r>
              <a:rPr lang="en-AU" sz="1800" dirty="0" err="1">
                <a:effectLst/>
                <a:latin typeface="Aptos" panose="020B0004020202020204" pitchFamily="34" charset="0"/>
                <a:ea typeface="Aptos" panose="020B0004020202020204" pitchFamily="34" charset="0"/>
                <a:cs typeface="Times New Roman" panose="02020603050405020304" pitchFamily="18" charset="0"/>
              </a:rPr>
              <a:t>Herwegen</a:t>
            </a:r>
            <a:r>
              <a:rPr lang="en-AU" sz="1800" dirty="0">
                <a:effectLst/>
                <a:latin typeface="Aptos" panose="020B0004020202020204" pitchFamily="34" charset="0"/>
                <a:ea typeface="Aptos" panose="020B0004020202020204" pitchFamily="34" charset="0"/>
                <a:cs typeface="Times New Roman" panose="02020603050405020304" pitchFamily="18" charset="0"/>
              </a:rPr>
              <a:t> J and Anders J (2021)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What are the characteristics of teacher professional development that increase pupil achievement? A systematic review and meta-analysis</a:t>
            </a:r>
            <a:r>
              <a:rPr lang="en-AU" sz="1800" i="1" dirty="0">
                <a:effectLst/>
                <a:latin typeface="Aptos" panose="020B0004020202020204" pitchFamily="34" charset="0"/>
                <a:ea typeface="Aptos" panose="020B0004020202020204" pitchFamily="34" charset="0"/>
                <a:cs typeface="Times New Roman" panose="02020603050405020304" pitchFamily="18" charset="0"/>
              </a:rPr>
              <a:t>,</a:t>
            </a:r>
            <a:r>
              <a:rPr lang="en-AU" sz="1800" dirty="0">
                <a:effectLst/>
                <a:latin typeface="Aptos" panose="020B0004020202020204" pitchFamily="34" charset="0"/>
                <a:ea typeface="Aptos" panose="020B0004020202020204" pitchFamily="34" charset="0"/>
                <a:cs typeface="Times New Roman" panose="02020603050405020304" pitchFamily="18" charset="0"/>
              </a:rPr>
              <a:t> Education Endowment Foundation.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39612838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latin typeface="Aptos"/>
              </a:rPr>
              <a:t>Purpose of slide: To explain why </a:t>
            </a:r>
            <a:r>
              <a:rPr lang="en-AU" b="1" u="sng" dirty="0">
                <a:latin typeface="Aptos"/>
              </a:rPr>
              <a:t>rehearsing</a:t>
            </a:r>
            <a:r>
              <a:rPr lang="en-AU" sz="1600" b="1" dirty="0">
                <a:latin typeface="Aptos"/>
              </a:rPr>
              <a:t> </a:t>
            </a:r>
            <a:r>
              <a:rPr lang="en-AU" b="1" dirty="0">
                <a:latin typeface="Aptos"/>
              </a:rPr>
              <a:t>is </a:t>
            </a:r>
            <a:r>
              <a:rPr lang="en-AU" sz="1600" b="1" dirty="0">
                <a:latin typeface="Aptos"/>
              </a:rPr>
              <a:t>so important </a:t>
            </a:r>
          </a:p>
          <a:p>
            <a:r>
              <a:rPr lang="en-AU" sz="1600" b="1" dirty="0">
                <a:latin typeface="Aptos"/>
              </a:rPr>
              <a:t>Speaker notes:</a:t>
            </a:r>
            <a:endParaRPr lang="en-AU" sz="1600" dirty="0">
              <a:latin typeface="Aptos"/>
            </a:endParaRPr>
          </a:p>
          <a:p>
            <a:r>
              <a:rPr lang="en-AU" b="1" dirty="0">
                <a:latin typeface="Aptos"/>
              </a:rPr>
              <a:t>[01:10]</a:t>
            </a:r>
          </a:p>
          <a:p>
            <a:endParaRPr lang="en-AU" b="1" dirty="0">
              <a:latin typeface="Aptos"/>
            </a:endParaRPr>
          </a:p>
          <a:p>
            <a:r>
              <a:rPr lang="en-AU" sz="1600" dirty="0">
                <a:latin typeface="Aptos"/>
              </a:rPr>
              <a:t>Application is a real key to success in </a:t>
            </a:r>
            <a:r>
              <a:rPr lang="en-AU" dirty="0">
                <a:latin typeface="Aptos"/>
              </a:rPr>
              <a:t>professional</a:t>
            </a:r>
            <a:r>
              <a:rPr lang="en-AU" sz="1600" dirty="0">
                <a:latin typeface="Aptos"/>
              </a:rPr>
              <a:t> </a:t>
            </a:r>
            <a:r>
              <a:rPr lang="en-AU" dirty="0">
                <a:latin typeface="Aptos"/>
              </a:rPr>
              <a:t>learning.</a:t>
            </a:r>
          </a:p>
          <a:p>
            <a:endParaRPr lang="en-AU" sz="1600" dirty="0">
              <a:latin typeface="Aptos" panose="020B0004020202020204" pitchFamily="34" charset="0"/>
            </a:endParaRPr>
          </a:p>
          <a:p>
            <a:r>
              <a:rPr lang="en-AU" sz="1600" dirty="0">
                <a:latin typeface="Aptos"/>
              </a:rPr>
              <a:t>Why might </a:t>
            </a:r>
            <a:r>
              <a:rPr lang="en-AU" dirty="0">
                <a:latin typeface="Aptos"/>
              </a:rPr>
              <a:t>professional learning </a:t>
            </a:r>
            <a:r>
              <a:rPr lang="en-AU" sz="1600" b="1" dirty="0">
                <a:latin typeface="Aptos"/>
              </a:rPr>
              <a:t>not be </a:t>
            </a:r>
            <a:r>
              <a:rPr lang="en-AU" sz="1600" dirty="0">
                <a:latin typeface="Aptos"/>
              </a:rPr>
              <a:t>applied in the classroom, despite our best intentions? </a:t>
            </a:r>
          </a:p>
          <a:p>
            <a:endParaRPr lang="en-AU" sz="1600" dirty="0">
              <a:latin typeface="Aptos" panose="020B0004020202020204" pitchFamily="34" charset="0"/>
            </a:endParaRPr>
          </a:p>
          <a:p>
            <a:r>
              <a:rPr lang="en-AU" sz="1600" b="1" dirty="0">
                <a:latin typeface="Aptos"/>
              </a:rPr>
              <a:t>[click] </a:t>
            </a:r>
            <a:r>
              <a:rPr lang="en-AU" sz="1600" dirty="0">
                <a:latin typeface="Aptos"/>
              </a:rPr>
              <a:t>Research from </a:t>
            </a:r>
            <a:r>
              <a:rPr lang="en-AU" dirty="0">
                <a:latin typeface="Public Sans"/>
              </a:rPr>
              <a:t>Evidence for Learning (2022)</a:t>
            </a:r>
            <a:r>
              <a:rPr lang="en-AU" dirty="0">
                <a:latin typeface="Aptos"/>
              </a:rPr>
              <a:t> </a:t>
            </a:r>
            <a:r>
              <a:rPr lang="en-AU" sz="1600" dirty="0">
                <a:latin typeface="Aptos"/>
              </a:rPr>
              <a:t>found that </a:t>
            </a:r>
            <a:r>
              <a:rPr lang="en-AU" b="1" dirty="0">
                <a:latin typeface="Aptos"/>
              </a:rPr>
              <a:t>rehearsing</a:t>
            </a:r>
            <a:r>
              <a:rPr lang="en-AU" sz="1600" b="1" dirty="0">
                <a:latin typeface="Aptos"/>
              </a:rPr>
              <a:t> </a:t>
            </a:r>
            <a:r>
              <a:rPr lang="en-AU" dirty="0">
                <a:latin typeface="Aptos"/>
              </a:rPr>
              <a:t>was among</a:t>
            </a:r>
            <a:r>
              <a:rPr lang="en-AU" sz="1600" dirty="0">
                <a:latin typeface="Aptos"/>
              </a:rPr>
              <a:t> the key mechanisms for success in the application of PL.</a:t>
            </a:r>
          </a:p>
          <a:p>
            <a:endParaRPr lang="en-AU" sz="1600" dirty="0">
              <a:latin typeface="Aptos" panose="020B0004020202020204" pitchFamily="34" charset="0"/>
            </a:endParaRPr>
          </a:p>
          <a:p>
            <a:r>
              <a:rPr lang="en-AU" sz="1600" dirty="0">
                <a:latin typeface="Aptos"/>
              </a:rPr>
              <a:t>New teachers often have practices described to them – but it is much clearer to have lead teachers model the practice (out of the classroom, without students) while the observer uses prompts to reflect on what made that practice successful.</a:t>
            </a:r>
          </a:p>
          <a:p>
            <a:endParaRPr lang="en-AU" sz="1600" dirty="0">
              <a:latin typeface="Aptos" panose="020B0004020202020204" pitchFamily="34" charset="0"/>
            </a:endParaRPr>
          </a:p>
          <a:p>
            <a:r>
              <a:rPr lang="en-AU" sz="1600" dirty="0">
                <a:latin typeface="Aptos"/>
              </a:rPr>
              <a:t>Teaching is a habit-forming practice. By necessity, teaching requires us to automate a number of behaviours. The cognitive load on teachers to introduce a new behaviour is high and so we often rely on those previously formed habits. </a:t>
            </a:r>
          </a:p>
          <a:p>
            <a:endParaRPr lang="en-AU" sz="1600" dirty="0">
              <a:latin typeface="Aptos" panose="020B0004020202020204" pitchFamily="34" charset="0"/>
            </a:endParaRPr>
          </a:p>
          <a:p>
            <a:r>
              <a:rPr lang="en-AU" sz="1600" dirty="0">
                <a:latin typeface="Aptos"/>
              </a:rPr>
              <a:t>Rehearsal (out of the classroom, without students) makes our PL a habit. When we try a </a:t>
            </a:r>
            <a:r>
              <a:rPr lang="en-AU" sz="1600" b="1" dirty="0">
                <a:latin typeface="Aptos"/>
              </a:rPr>
              <a:t>rehearsed</a:t>
            </a:r>
            <a:r>
              <a:rPr lang="en-AU" sz="1600" dirty="0">
                <a:latin typeface="Aptos"/>
              </a:rPr>
              <a:t> routine in a classroom, our cognitive load is reduced because we have one thing to think about, rather than 4 or 5.</a:t>
            </a:r>
          </a:p>
          <a:p>
            <a:endParaRPr lang="en-AU" sz="1600" dirty="0">
              <a:latin typeface="Aptos"/>
            </a:endParaRPr>
          </a:p>
          <a:p>
            <a:r>
              <a:rPr lang="en-AU" sz="1600" dirty="0">
                <a:latin typeface="Aptos"/>
              </a:rPr>
              <a:t>This is why </a:t>
            </a:r>
            <a:r>
              <a:rPr lang="en-AU" dirty="0">
                <a:latin typeface="Aptos"/>
              </a:rPr>
              <a:t>rehearsing is a key mechanism for success in professional learning.</a:t>
            </a:r>
            <a:endParaRPr lang="en-AU" sz="1600" dirty="0">
              <a:latin typeface="Aptos" panose="020B0004020202020204" pitchFamily="34" charset="0"/>
            </a:endParaRPr>
          </a:p>
          <a:p>
            <a:endParaRPr lang="en-AU" sz="1600" b="0" dirty="0">
              <a:latin typeface="Aptos" panose="020B0004020202020204" pitchFamily="34" charset="0"/>
            </a:endParaRPr>
          </a:p>
          <a:p>
            <a:r>
              <a:rPr lang="en-AU" sz="1600" b="1" dirty="0">
                <a:latin typeface="Aptos"/>
              </a:rPr>
              <a:t>References:</a:t>
            </a:r>
            <a:endParaRPr lang="en-AU" sz="1600" b="1" dirty="0">
              <a:latin typeface="Aptos" panose="020B0004020202020204" pitchFamily="34" charset="0"/>
            </a:endParaRPr>
          </a:p>
          <a:p>
            <a:r>
              <a:rPr lang="en-AU" sz="1600" dirty="0"/>
              <a:t>Evidence for Learning (2022) </a:t>
            </a:r>
            <a:r>
              <a:rPr lang="en-AU" sz="1600" i="1" dirty="0">
                <a:hlinkClick r:id="rId3"/>
              </a:rPr>
              <a:t>Effective professional development</a:t>
            </a:r>
            <a:r>
              <a:rPr lang="en-AU" sz="1600" dirty="0"/>
              <a:t>, Evidence for Learning.</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18005042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26546712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Purpose:</a:t>
            </a:r>
          </a:p>
          <a:p>
            <a:r>
              <a:rPr lang="en-AU" b="1" dirty="0"/>
              <a:t>[00:00]</a:t>
            </a:r>
          </a:p>
          <a:p>
            <a:endParaRPr lang="en-AU" b="1" dirty="0"/>
          </a:p>
          <a:p>
            <a:r>
              <a:rPr lang="en-AU" b="1" dirty="0"/>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err="1">
                <a:ea typeface="Calibri"/>
                <a:cs typeface="Calibri"/>
              </a:rPr>
              <a:t>Harn</a:t>
            </a:r>
            <a:r>
              <a:rPr lang="en-AU" sz="1600" dirty="0">
                <a:ea typeface="Calibri"/>
                <a:cs typeface="Calibri"/>
              </a:rPr>
              <a:t> B,  </a:t>
            </a:r>
            <a:r>
              <a:rPr lang="en-AU" sz="1600" dirty="0" err="1">
                <a:ea typeface="Calibri"/>
                <a:cs typeface="Calibri"/>
              </a:rPr>
              <a:t>Parisi</a:t>
            </a:r>
            <a:r>
              <a:rPr lang="en-AU" sz="1600" dirty="0">
                <a:ea typeface="Calibri"/>
                <a:cs typeface="Calibri"/>
              </a:rPr>
              <a:t> D and </a:t>
            </a:r>
            <a:r>
              <a:rPr lang="en-AU" sz="1600" dirty="0" err="1">
                <a:ea typeface="Calibri"/>
                <a:cs typeface="Calibri"/>
              </a:rPr>
              <a:t>Stoolmiller</a:t>
            </a:r>
            <a:r>
              <a:rPr lang="en-AU" sz="1600" dirty="0">
                <a:ea typeface="Calibri"/>
                <a:cs typeface="Calibri"/>
              </a:rPr>
              <a:t> M (2013) ‘</a:t>
            </a:r>
            <a:r>
              <a:rPr lang="en-AU" sz="1600" dirty="0">
                <a:ea typeface="Calibri"/>
                <a:cs typeface="Calibri"/>
                <a:hlinkClick r:id="rId3"/>
              </a:rPr>
              <a:t>Balancing fidelity with flexibility and fit: what do we really know about fidelity of implementation in schools?</a:t>
            </a:r>
            <a:r>
              <a:rPr lang="en-AU" sz="1600" dirty="0">
                <a:ea typeface="Calibri"/>
                <a:cs typeface="Calibri"/>
              </a:rPr>
              <a:t>’ </a:t>
            </a:r>
            <a:r>
              <a:rPr lang="en-AU" sz="1600" i="1" dirty="0">
                <a:ea typeface="Calibri"/>
                <a:cs typeface="Calibri"/>
              </a:rPr>
              <a:t>Exceptional Children</a:t>
            </a:r>
            <a:r>
              <a:rPr lang="en-AU" sz="1600" dirty="0">
                <a:ea typeface="Calibri"/>
                <a:cs typeface="Calibri"/>
              </a:rPr>
              <a:t>, 79:181-193.</a:t>
            </a:r>
          </a:p>
          <a:p>
            <a:endParaRPr lang="en-AU" b="1" dirty="0"/>
          </a:p>
          <a:p>
            <a:endParaRPr lang="en-AU" b="1" dirty="0"/>
          </a:p>
          <a:p>
            <a:endParaRPr lang="en-AU" b="1"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340636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to restate why a whole school teaching routine is powerful</a:t>
            </a:r>
          </a:p>
          <a:p>
            <a:r>
              <a:rPr lang="en-US" b="1" dirty="0">
                <a:latin typeface="Public Sans"/>
              </a:rPr>
              <a:t>[00:30]</a:t>
            </a:r>
            <a:endParaRPr lang="en-US" dirty="0">
              <a:latin typeface="Public Sans"/>
            </a:endParaRPr>
          </a:p>
          <a:p>
            <a:endParaRPr lang="en-US" dirty="0">
              <a:latin typeface="Calibri"/>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Speaker notes: </a:t>
            </a:r>
            <a:endParaRPr lang="en-US" dirty="0">
              <a:latin typeface="Public Sans"/>
              <a:ea typeface="Calibri"/>
              <a:cs typeface="Calibri"/>
            </a:endParaRPr>
          </a:p>
          <a:p>
            <a:r>
              <a:rPr lang="en-US" dirty="0">
                <a:latin typeface="Calibri"/>
                <a:ea typeface="Calibri"/>
                <a:cs typeface="Calibri"/>
              </a:rPr>
              <a:t>These modules use the power of whole school teaching routines. </a:t>
            </a:r>
            <a:r>
              <a:rPr lang="en-US" sz="1800" dirty="0">
                <a:effectLst/>
                <a:latin typeface="Aptos" panose="020B0004020202020204" pitchFamily="34" charset="0"/>
                <a:ea typeface="Aptos" panose="020B0004020202020204" pitchFamily="34" charset="0"/>
                <a:cs typeface="Arial" panose="020B0604020202020204" pitchFamily="34" charset="0"/>
              </a:rPr>
              <a:t>When a group of expert teachers from across the school come together and create a whole school approach, they are far more effective than when they go it alone. Teaching routines:</a:t>
            </a:r>
          </a:p>
          <a:p>
            <a:endParaRPr lang="en-AU" sz="18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800" b="1" dirty="0">
                <a:effectLst/>
                <a:latin typeface="Aptos" panose="020B0004020202020204" pitchFamily="34" charset="0"/>
                <a:ea typeface="Aptos" panose="020B0004020202020204" pitchFamily="34" charset="0"/>
                <a:cs typeface="Arial" panose="020B0604020202020204" pitchFamily="34" charset="0"/>
              </a:rPr>
              <a:t>[click] </a:t>
            </a:r>
            <a:r>
              <a:rPr lang="en-US" sz="1800" dirty="0">
                <a:effectLst/>
                <a:latin typeface="Aptos" panose="020B0004020202020204" pitchFamily="34" charset="0"/>
                <a:ea typeface="Aptos" panose="020B0004020202020204" pitchFamily="34" charset="0"/>
                <a:cs typeface="Arial" panose="020B0604020202020204" pitchFamily="34" charset="0"/>
              </a:rPr>
              <a:t>save learning time </a:t>
            </a:r>
            <a:endParaRPr lang="en-AU" sz="18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800" b="1" dirty="0">
                <a:effectLst/>
                <a:latin typeface="Aptos" panose="020B0004020202020204" pitchFamily="34" charset="0"/>
                <a:ea typeface="Aptos" panose="020B0004020202020204" pitchFamily="34" charset="0"/>
                <a:cs typeface="Arial" panose="020B0604020202020204" pitchFamily="34" charset="0"/>
              </a:rPr>
              <a:t>[click] </a:t>
            </a:r>
            <a:r>
              <a:rPr lang="en-US" sz="1800" dirty="0">
                <a:effectLst/>
                <a:latin typeface="Aptos" panose="020B0004020202020204" pitchFamily="34" charset="0"/>
                <a:ea typeface="Aptos" panose="020B0004020202020204" pitchFamily="34" charset="0"/>
                <a:cs typeface="Arial" panose="020B0604020202020204" pitchFamily="34" charset="0"/>
              </a:rPr>
              <a:t>can free up students’ working memory</a:t>
            </a:r>
            <a:endParaRPr lang="en-AU" sz="18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800" b="1" dirty="0">
                <a:effectLst/>
                <a:latin typeface="Aptos" panose="020B0004020202020204" pitchFamily="34" charset="0"/>
                <a:ea typeface="Aptos" panose="020B0004020202020204" pitchFamily="34" charset="0"/>
                <a:cs typeface="Arial" panose="020B0604020202020204" pitchFamily="34" charset="0"/>
              </a:rPr>
              <a:t>[click] </a:t>
            </a:r>
            <a:r>
              <a:rPr lang="en-US" sz="1800" dirty="0">
                <a:effectLst/>
                <a:latin typeface="Aptos" panose="020B0004020202020204" pitchFamily="34" charset="0"/>
                <a:ea typeface="Aptos" panose="020B0004020202020204" pitchFamily="34" charset="0"/>
                <a:cs typeface="Arial" panose="020B0604020202020204" pitchFamily="34" charset="0"/>
              </a:rPr>
              <a:t>provide certainty and expectations for students to contribute to a learning environment where they’re safe to participate.</a:t>
            </a:r>
            <a:endParaRPr lang="en-AU" sz="18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800" b="1" dirty="0">
                <a:effectLst/>
                <a:latin typeface="Aptos" panose="020B0004020202020204" pitchFamily="34" charset="0"/>
                <a:ea typeface="Aptos" panose="020B0004020202020204" pitchFamily="34" charset="0"/>
                <a:cs typeface="Arial" panose="020B0604020202020204" pitchFamily="34" charset="0"/>
              </a:rPr>
              <a:t>[click] </a:t>
            </a:r>
            <a:r>
              <a:rPr lang="en-US" sz="1800" b="0" dirty="0">
                <a:effectLst/>
                <a:latin typeface="Aptos" panose="020B0004020202020204" pitchFamily="34" charset="0"/>
                <a:ea typeface="Aptos" panose="020B0004020202020204" pitchFamily="34" charset="0"/>
                <a:cs typeface="Arial" panose="020B0604020202020204" pitchFamily="34" charset="0"/>
              </a:rPr>
              <a:t>T</a:t>
            </a:r>
            <a:r>
              <a:rPr lang="en-US" sz="1800" dirty="0">
                <a:effectLst/>
                <a:latin typeface="Aptos" panose="020B0004020202020204" pitchFamily="34" charset="0"/>
                <a:ea typeface="Aptos" panose="020B0004020202020204" pitchFamily="34" charset="0"/>
                <a:cs typeface="Arial" panose="020B0604020202020204" pitchFamily="34" charset="0"/>
              </a:rPr>
              <a:t>hey’re efficient, because when done the same way across the school, students can</a:t>
            </a:r>
            <a:r>
              <a:rPr lang="en-GB" sz="1800" dirty="0">
                <a:effectLst/>
                <a:latin typeface="Aptos" panose="020B0004020202020204" pitchFamily="34" charset="0"/>
                <a:ea typeface="Aptos" panose="020B0004020202020204" pitchFamily="34" charset="0"/>
                <a:cs typeface="Arial" panose="020B0604020202020204" pitchFamily="34" charset="0"/>
              </a:rPr>
              <a:t> learn the routine more quickly.</a:t>
            </a:r>
            <a:endParaRPr lang="en-AU" sz="18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800" b="1" dirty="0">
                <a:effectLst/>
                <a:latin typeface="Aptos" panose="020B0004020202020204" pitchFamily="34" charset="0"/>
                <a:ea typeface="Aptos" panose="020B0004020202020204" pitchFamily="34" charset="0"/>
                <a:cs typeface="Arial" panose="020B0604020202020204" pitchFamily="34" charset="0"/>
              </a:rPr>
              <a:t>[click] </a:t>
            </a:r>
            <a:r>
              <a:rPr lang="en-US" sz="1800" dirty="0">
                <a:effectLst/>
                <a:latin typeface="Aptos" panose="020B0004020202020204" pitchFamily="34" charset="0"/>
                <a:ea typeface="Aptos" panose="020B0004020202020204" pitchFamily="34" charset="0"/>
                <a:cs typeface="Arial" panose="020B0604020202020204" pitchFamily="34" charset="0"/>
              </a:rPr>
              <a:t>and they foster a strong sense of belonging.</a:t>
            </a:r>
            <a:endParaRPr lang="en-AU" sz="1800" dirty="0">
              <a:effectLst/>
              <a:latin typeface="Aptos" panose="020B0004020202020204" pitchFamily="34" charset="0"/>
              <a:ea typeface="Aptos" panose="020B0004020202020204" pitchFamily="34" charset="0"/>
              <a:cs typeface="Arial" panose="020B0604020202020204" pitchFamily="34" charset="0"/>
            </a:endParaRPr>
          </a:p>
          <a:p>
            <a:endParaRPr lang="en-US" dirty="0">
              <a:latin typeface="Calibri"/>
              <a:ea typeface="Calibri"/>
              <a:cs typeface="Calibri"/>
            </a:endParaRPr>
          </a:p>
          <a:p>
            <a:r>
              <a:rPr lang="en-US" dirty="0">
                <a:latin typeface="Calibri"/>
                <a:ea typeface="Calibri"/>
                <a:cs typeface="Calibri"/>
              </a:rPr>
              <a:t>As we go through the learning module here, and other learning modules for explicit teaching we will revisit the idea of the whole school teaching routines.</a:t>
            </a:r>
          </a:p>
          <a:p>
            <a:endParaRPr lang="en-US" dirty="0">
              <a:latin typeface="Calibri"/>
              <a:ea typeface="Calibri"/>
              <a:cs typeface="Calibri"/>
            </a:endParaRPr>
          </a:p>
          <a:p>
            <a:r>
              <a:rPr lang="en-US" b="1" dirty="0">
                <a:latin typeface="Calibri"/>
                <a:ea typeface="Calibri"/>
                <a:cs typeface="Calibri"/>
              </a:rPr>
              <a:t>References:</a:t>
            </a:r>
          </a:p>
          <a:p>
            <a:r>
              <a:rPr lang="en-AU" dirty="0"/>
              <a:t>1. Archer A and Hughes C (2011) </a:t>
            </a:r>
            <a:r>
              <a:rPr lang="en-AU" i="1" dirty="0">
                <a:effectLst/>
              </a:rPr>
              <a:t>Explicit instruction: effective and efficient teaching,</a:t>
            </a:r>
            <a:r>
              <a:rPr lang="en-AU" dirty="0">
                <a:effectLst/>
              </a:rPr>
              <a:t> Guilford Press. </a:t>
            </a:r>
            <a:endParaRPr lang="en-US" dirty="0">
              <a:effectLst/>
            </a:endParaRP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2. AERO (Australian Education Research Organisation) (2021)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Focused classrooms: managing the classroom to maximise learning</a:t>
            </a:r>
            <a:r>
              <a:rPr lang="en-AU" sz="1800" i="1" dirty="0">
                <a:effectLst/>
                <a:latin typeface="Aptos" panose="020B0004020202020204" pitchFamily="34" charset="0"/>
                <a:ea typeface="Aptos" panose="020B0004020202020204" pitchFamily="34" charset="0"/>
                <a:cs typeface="Times New Roman" panose="02020603050405020304" pitchFamily="18" charset="0"/>
              </a:rPr>
              <a:t>, </a:t>
            </a:r>
            <a:r>
              <a:rPr lang="en-AU" sz="1800" dirty="0">
                <a:effectLst/>
                <a:latin typeface="Aptos" panose="020B0004020202020204" pitchFamily="34" charset="0"/>
                <a:ea typeface="Aptos" panose="020B0004020202020204" pitchFamily="34" charset="0"/>
                <a:cs typeface="Times New Roman" panose="02020603050405020304" pitchFamily="18" charset="0"/>
              </a:rPr>
              <a:t>AERO.</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3. AERO (Australian Education Research Organisation) (2023a)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Teaching routines: their role in classroom management</a:t>
            </a:r>
            <a:r>
              <a:rPr lang="en-AU" sz="1800" dirty="0">
                <a:effectLst/>
                <a:latin typeface="Aptos" panose="020B0004020202020204" pitchFamily="34" charset="0"/>
                <a:ea typeface="Aptos" panose="020B0004020202020204" pitchFamily="34" charset="0"/>
                <a:cs typeface="Times New Roman" panose="02020603050405020304" pitchFamily="18" charset="0"/>
              </a:rPr>
              <a:t>, AERO.</a:t>
            </a:r>
          </a:p>
          <a:p>
            <a:r>
              <a:rPr lang="en-AU" dirty="0"/>
              <a:t>4. McCrea (2020) </a:t>
            </a:r>
            <a:r>
              <a:rPr lang="en-AU" i="1" dirty="0"/>
              <a:t>Motivated teaching, </a:t>
            </a:r>
            <a:r>
              <a:rPr lang="en-AU" sz="1800" dirty="0" err="1">
                <a:effectLst/>
                <a:latin typeface="Aptos" panose="020B0004020202020204" pitchFamily="34" charset="0"/>
                <a:ea typeface="Aptos" panose="020B0004020202020204" pitchFamily="34" charset="0"/>
                <a:cs typeface="Times New Roman" panose="02020603050405020304" pitchFamily="18" charset="0"/>
              </a:rPr>
              <a:t>Createspace</a:t>
            </a:r>
            <a:r>
              <a:rPr lang="en-AU" sz="1800" dirty="0">
                <a:effectLst/>
                <a:latin typeface="Aptos" panose="020B0004020202020204" pitchFamily="34" charset="0"/>
                <a:ea typeface="Aptos" panose="020B0004020202020204" pitchFamily="34" charset="0"/>
                <a:cs typeface="Times New Roman" panose="02020603050405020304" pitchFamily="18" charset="0"/>
              </a:rPr>
              <a:t> Independent Publishing Platform</a:t>
            </a:r>
            <a:r>
              <a:rPr lang="en-AU" dirty="0"/>
              <a:t>.</a:t>
            </a:r>
            <a:endParaRPr lang="en-US" dirty="0"/>
          </a:p>
          <a:p>
            <a:r>
              <a:rPr lang="en-AU" dirty="0"/>
              <a:t>5. McCrea (2020) </a:t>
            </a:r>
            <a:r>
              <a:rPr lang="en-AU" i="1" dirty="0"/>
              <a:t>Motivated teaching, </a:t>
            </a:r>
            <a:r>
              <a:rPr lang="en-AU" sz="1800" dirty="0" err="1">
                <a:effectLst/>
                <a:latin typeface="Aptos" panose="020B0004020202020204" pitchFamily="34" charset="0"/>
                <a:ea typeface="Aptos" panose="020B0004020202020204" pitchFamily="34" charset="0"/>
                <a:cs typeface="Times New Roman" panose="02020603050405020304" pitchFamily="18" charset="0"/>
              </a:rPr>
              <a:t>Createspace</a:t>
            </a:r>
            <a:r>
              <a:rPr lang="en-AU" sz="1800" dirty="0">
                <a:effectLst/>
                <a:latin typeface="Aptos" panose="020B0004020202020204" pitchFamily="34" charset="0"/>
                <a:ea typeface="Aptos" panose="020B0004020202020204" pitchFamily="34" charset="0"/>
                <a:cs typeface="Times New Roman" panose="02020603050405020304" pitchFamily="18" charset="0"/>
              </a:rPr>
              <a:t> Independent Publishing Platform</a:t>
            </a:r>
            <a:r>
              <a:rPr lang="en-AU" dirty="0"/>
              <a:t>.</a:t>
            </a:r>
            <a:endParaRPr lang="en-US" dirty="0"/>
          </a:p>
          <a:p>
            <a:endParaRPr lang="en-AU" dirty="0">
              <a:latin typeface="Public Sans"/>
            </a:endParaRPr>
          </a:p>
          <a:p>
            <a:r>
              <a:rPr lang="en-US" b="1" dirty="0">
                <a:latin typeface="Calibri"/>
                <a:ea typeface="Calibri"/>
                <a:cs typeface="Calibri"/>
              </a:rPr>
              <a:t>Further reading:</a:t>
            </a:r>
          </a:p>
          <a:p>
            <a:endParaRPr lang="en-US" dirty="0">
              <a:latin typeface="Public Sans"/>
            </a:endParaRPr>
          </a:p>
          <a:p>
            <a:r>
              <a:rPr lang="en-US" dirty="0" err="1">
                <a:latin typeface="Public Sans"/>
              </a:rPr>
              <a:t>Tharby</a:t>
            </a:r>
            <a:r>
              <a:rPr lang="en-US" dirty="0">
                <a:latin typeface="Public Sans"/>
              </a:rPr>
              <a:t> A (12 May 2023) </a:t>
            </a:r>
            <a:r>
              <a:rPr lang="en-US" dirty="0">
                <a:latin typeface="Public Sans"/>
                <a:hlinkClick r:id="rId5"/>
              </a:rPr>
              <a:t>We are what we do: the case for explicit and consistent school-wide routines </a:t>
            </a:r>
            <a:r>
              <a:rPr lang="en-US" i="1" dirty="0">
                <a:latin typeface="Public Sans"/>
              </a:rPr>
              <a:t>Class Teaching, find the bright spots</a:t>
            </a:r>
            <a:r>
              <a:rPr lang="en-US" dirty="0">
                <a:latin typeface="Public Sans"/>
              </a:rPr>
              <a:t> blog, accessed 20 November 2024.</a:t>
            </a:r>
          </a:p>
          <a:p>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5343044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of slide: Measuring success </a:t>
            </a:r>
            <a:endParaRPr lang="en-AU" b="1" dirty="0"/>
          </a:p>
          <a:p>
            <a:r>
              <a:rPr lang="en-AU" b="1" dirty="0">
                <a:latin typeface="Public Sans"/>
              </a:rPr>
              <a:t>Speaker notes:</a:t>
            </a:r>
            <a:endParaRPr lang="en-AU" dirty="0">
              <a:latin typeface="Public Sans"/>
            </a:endParaRPr>
          </a:p>
          <a:p>
            <a:r>
              <a:rPr lang="en-AU" b="1" dirty="0">
                <a:latin typeface="Public Sans"/>
              </a:rPr>
              <a:t>[2:00]</a:t>
            </a:r>
            <a:endParaRPr lang="en-AU" dirty="0">
              <a:latin typeface="Public Sans"/>
            </a:endParaRPr>
          </a:p>
          <a:p>
            <a:endParaRPr lang="en-AU" b="1" dirty="0"/>
          </a:p>
          <a:p>
            <a:r>
              <a:rPr lang="en-AU" dirty="0">
                <a:latin typeface="Public Sans"/>
              </a:rPr>
              <a:t>When we try something new in the classroom and our students experience it for the first time, it may not have the desired impact. Over time, the impact of the approach should show signs of success. </a:t>
            </a:r>
            <a:r>
              <a:rPr lang="en-AU" b="1" dirty="0">
                <a:latin typeface="Public Sans"/>
              </a:rPr>
              <a:t>Refining our implementation of connecting learning can support student engagement.</a:t>
            </a:r>
          </a:p>
          <a:p>
            <a:endParaRPr lang="en-AU"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Public Sans" pitchFamily="2" charset="0"/>
              </a:rPr>
              <a:t>Measure fidelity early and often to provide </a:t>
            </a:r>
            <a:r>
              <a:rPr lang="en-US" b="0" i="0" u="none" strike="noStrike" dirty="0" err="1">
                <a:solidFill>
                  <a:srgbClr val="000000"/>
                </a:solidFill>
                <a:effectLst/>
                <a:latin typeface="Public Sans" pitchFamily="2" charset="0"/>
              </a:rPr>
              <a:t>maximise</a:t>
            </a:r>
            <a:r>
              <a:rPr lang="en-US" b="0" i="0" u="none" strike="noStrike" dirty="0">
                <a:solidFill>
                  <a:srgbClr val="000000"/>
                </a:solidFill>
                <a:effectLst/>
                <a:latin typeface="Public Sans" pitchFamily="2" charset="0"/>
              </a:rPr>
              <a:t> student outcomes and be responsive in the approach.</a:t>
            </a:r>
            <a:endParaRPr lang="en-AU" dirty="0">
              <a:latin typeface="Public Sans"/>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25224585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Reflecting on initial observations and considering long term measures</a:t>
            </a:r>
          </a:p>
          <a:p>
            <a:r>
              <a:rPr lang="en-AU" sz="1600" b="1" kern="0" dirty="0">
                <a:latin typeface="Public Sans"/>
              </a:rPr>
              <a:t>Note to presenter: </a:t>
            </a:r>
            <a:r>
              <a:rPr lang="en-AU" sz="1600" b="0" kern="0" dirty="0">
                <a:latin typeface="Public Sans"/>
              </a:rPr>
              <a:t>timing for this slide will be dependent on your own allocated time and the number of staff in attendance.</a:t>
            </a:r>
            <a:endParaRPr lang="en-AU" b="0" dirty="0"/>
          </a:p>
          <a:p>
            <a:endParaRPr lang="en-AU" b="1" dirty="0">
              <a:latin typeface="Public Sans"/>
            </a:endParaRPr>
          </a:p>
          <a:p>
            <a:r>
              <a:rPr lang="en-AU" b="1" dirty="0">
                <a:latin typeface="Public Sans"/>
              </a:rPr>
              <a:t>Speaking notes:</a:t>
            </a:r>
            <a:endParaRPr lang="en-AU" dirty="0">
              <a:latin typeface="Public Sans"/>
            </a:endParaRPr>
          </a:p>
          <a:p>
            <a:pPr>
              <a:lnSpc>
                <a:spcPct val="114999"/>
              </a:lnSpc>
              <a:spcAft>
                <a:spcPts val="800"/>
              </a:spcAft>
            </a:pPr>
            <a:endParaRPr lang="en-AU" kern="0" dirty="0">
              <a:latin typeface="Public Sans"/>
            </a:endParaRPr>
          </a:p>
          <a:p>
            <a:pPr>
              <a:lnSpc>
                <a:spcPct val="114999"/>
              </a:lnSpc>
              <a:spcAft>
                <a:spcPts val="800"/>
              </a:spcAft>
            </a:pPr>
            <a:r>
              <a:rPr lang="en-AU" kern="0" dirty="0">
                <a:latin typeface="Public Sans"/>
              </a:rPr>
              <a:t>In Part A, we identified the level of students’ engagement in our classrooms. This measure can be used as an indicator –  where we consider the most immediate indicator of change and use this measure to track change over time.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a:defRPr/>
            </a:pPr>
            <a:r>
              <a:rPr lang="en-AU" dirty="0">
                <a:latin typeface="Public Sans"/>
              </a:rPr>
              <a:t>We could choose a different measure, but it's important it is proximal to the teaching. It should be an immediately observable/collectable indicator of change in students’ knowledge, skills, motivation, self-belief, or teacher practice. This information of what is successful helps us plan for longer term outcomes.</a:t>
            </a:r>
            <a:br>
              <a:rPr lang="en-AU" dirty="0">
                <a:latin typeface="Public Sans"/>
              </a:rPr>
            </a:br>
            <a:br>
              <a:rPr lang="en-AU" dirty="0">
                <a:latin typeface="Public Sans"/>
              </a:rPr>
            </a:br>
            <a:r>
              <a:rPr lang="en-AU" dirty="0">
                <a:latin typeface="Public Sans"/>
              </a:rPr>
              <a:t>Other data sources should be considered beyond the proximal data. This might include formative assessment data and student interviews.</a:t>
            </a:r>
          </a:p>
          <a:p>
            <a:pPr>
              <a:defRPr/>
            </a:pPr>
            <a:endParaRPr lang="en-AU" b="1" dirty="0">
              <a:latin typeface="Public Sans"/>
            </a:endParaRPr>
          </a:p>
          <a:p>
            <a:pPr>
              <a:defRPr/>
            </a:pPr>
            <a:r>
              <a:rPr lang="en-AU" b="1" dirty="0">
                <a:latin typeface="Public Sans"/>
              </a:rPr>
              <a:t>Activity: </a:t>
            </a:r>
          </a:p>
          <a:p>
            <a:pPr>
              <a:defRPr/>
            </a:pPr>
            <a:endParaRPr lang="en-AU" dirty="0">
              <a:latin typeface="Public Sans"/>
            </a:endParaRPr>
          </a:p>
          <a:p>
            <a:pPr marL="342900" indent="-342900">
              <a:buFont typeface="+mj-lt"/>
              <a:buAutoNum type="arabicPeriod"/>
              <a:defRPr/>
            </a:pPr>
            <a:r>
              <a:rPr lang="en-AU" dirty="0">
                <a:latin typeface="Public Sans"/>
              </a:rPr>
              <a:t>What observations can you make about gradual release of responsibility techniques in the classroom?</a:t>
            </a:r>
          </a:p>
          <a:p>
            <a:pPr marL="342900" indent="-342900">
              <a:buAutoNum type="arabicPeriod"/>
              <a:defRPr/>
            </a:pPr>
            <a:r>
              <a:rPr lang="en-AU" dirty="0">
                <a:latin typeface="Public Sans"/>
              </a:rPr>
              <a:t>What observations can be made about what has been successful so far, while we’ve focused on the gradual release of responsibility in classrooms?</a:t>
            </a:r>
          </a:p>
          <a:p>
            <a:pPr marL="342900" indent="-342900">
              <a:buFont typeface="+mj-lt"/>
              <a:buAutoNum type="arabicPeriod"/>
              <a:defRPr/>
            </a:pPr>
            <a:r>
              <a:rPr lang="en-AU" dirty="0">
                <a:latin typeface="Public Sans"/>
              </a:rPr>
              <a:t>How will we measure longer term outcomes?</a:t>
            </a:r>
          </a:p>
          <a:p>
            <a:pPr marL="342900" indent="-342900">
              <a:buFont typeface="+mj-lt"/>
              <a:buAutoNum type="arabicPeriod"/>
              <a:defRPr/>
            </a:pPr>
            <a:r>
              <a:rPr lang="en-AU" dirty="0">
                <a:latin typeface="Public Sans"/>
              </a:rPr>
              <a:t>How can we scale our success by refining and building the techniques and routines we’ve been developing?</a:t>
            </a:r>
          </a:p>
          <a:p>
            <a:pPr>
              <a:defRPr/>
            </a:pPr>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0" dirty="0">
                <a:latin typeface="Public Sans"/>
              </a:rPr>
              <a:t>Note to presenter: </a:t>
            </a:r>
            <a:r>
              <a:rPr lang="en-AU" sz="1600" kern="0" dirty="0">
                <a:latin typeface="Public Sans"/>
              </a:rPr>
              <a:t>You may wish to display the data from the first session if it was collected. If there has been no shift identified using the early measure, discuss the barriers to success and if an adjustment to the whole-school routine is needed. </a:t>
            </a:r>
            <a:endParaRPr lang="en-AU" dirty="0">
              <a:latin typeface="Public Sans"/>
            </a:endParaRPr>
          </a:p>
          <a:p>
            <a:endParaRPr lang="en-AU" sz="1600" b="1" dirty="0">
              <a:latin typeface="Aptos"/>
            </a:endParaRPr>
          </a:p>
          <a:p>
            <a:r>
              <a:rPr lang="en-AU" sz="1600" b="1" dirty="0">
                <a:latin typeface="Aptos"/>
              </a:rPr>
              <a:t>Further reading on High Impact Professional Learning:</a:t>
            </a:r>
          </a:p>
          <a:p>
            <a:r>
              <a:rPr lang="en-AU" sz="1600" dirty="0">
                <a:latin typeface="Aptos"/>
                <a:hlinkClick r:id="rId3"/>
              </a:rPr>
              <a:t>High Impact Professional Learning</a:t>
            </a:r>
            <a:r>
              <a:rPr lang="en-AU" sz="1600" dirty="0">
                <a:latin typeface="Aptos"/>
              </a:rPr>
              <a:t> </a:t>
            </a:r>
            <a:endParaRPr lang="en-AU" sz="1600" b="0" dirty="0">
              <a:latin typeface="Apto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References:</a:t>
            </a:r>
          </a:p>
          <a:p>
            <a:r>
              <a:rPr lang="en-US" dirty="0">
                <a:latin typeface="Public Sans"/>
              </a:rPr>
              <a:t>McCrea P (2020) </a:t>
            </a:r>
            <a:r>
              <a:rPr lang="en-US" i="1" dirty="0">
                <a:latin typeface="Public Sans"/>
              </a:rPr>
              <a:t>Motivated teaching: harnessing the science of motivation to boost attention and effort in the classroom</a:t>
            </a:r>
            <a:r>
              <a:rPr lang="en-US" dirty="0">
                <a:latin typeface="Public Sans"/>
              </a:rPr>
              <a:t>, </a:t>
            </a:r>
            <a:r>
              <a:rPr lang="en-US" dirty="0" err="1">
                <a:latin typeface="Public Sans"/>
              </a:rPr>
              <a:t>Createspace</a:t>
            </a:r>
            <a:r>
              <a:rPr lang="en-US" dirty="0">
                <a:latin typeface="Public Sans"/>
              </a:rPr>
              <a:t> Independent Publishing Platform</a:t>
            </a:r>
            <a:r>
              <a:rPr lang="en-US" i="1" dirty="0">
                <a:latin typeface="Public Sans"/>
              </a:rPr>
              <a:t>.</a:t>
            </a:r>
            <a:endParaRPr lang="en-US"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14757089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of slide: collating and using data</a:t>
            </a:r>
          </a:p>
          <a:p>
            <a:r>
              <a:rPr lang="en-AU" b="1" dirty="0">
                <a:latin typeface="Public Sans"/>
              </a:rPr>
              <a:t>Speaker notes:</a:t>
            </a:r>
          </a:p>
          <a:p>
            <a:endParaRPr lang="en-AU" dirty="0"/>
          </a:p>
          <a:p>
            <a:r>
              <a:rPr lang="en-AU" dirty="0">
                <a:latin typeface="Public Sans"/>
              </a:rPr>
              <a:t>Evaluating data is a way we can consider the extent to which we are being effective in achieving long term goals.  Data can be collected from many perspectives, including individual teachers and students, teams and whole school.  Data can include a range of things, such as observational/instructional rounds, student work samples (such as exit tickets), student self-reports, teacher reflections and assessments. Data can be quantitative and qualitative.  </a:t>
            </a:r>
          </a:p>
          <a:p>
            <a:endParaRPr lang="en-AU" dirty="0">
              <a:latin typeface="Public Sans"/>
            </a:endParaRPr>
          </a:p>
          <a:p>
            <a:r>
              <a:rPr lang="en-AU" dirty="0">
                <a:latin typeface="Public Sans"/>
              </a:rPr>
              <a:t>Reflecting on data helps us consider how efficient and effective we are being in achieving our instructional goals. It also provide key insights to inform the next steps of professional learning and whole school strategic planning. </a:t>
            </a:r>
          </a:p>
          <a:p>
            <a:endParaRPr lang="en-AU" dirty="0"/>
          </a:p>
          <a:p>
            <a:r>
              <a:rPr lang="en-AU" b="1" dirty="0">
                <a:latin typeface="Public Sans"/>
              </a:rPr>
              <a:t>Activity: </a:t>
            </a:r>
          </a:p>
          <a:p>
            <a:endParaRPr lang="en-AU" dirty="0">
              <a:latin typeface="Public Sans"/>
            </a:endParaRPr>
          </a:p>
          <a:p>
            <a:pPr marL="342900" indent="-342900">
              <a:buFont typeface="+mj-lt"/>
              <a:buAutoNum type="arabicPeriod"/>
            </a:pPr>
            <a:r>
              <a:rPr lang="en-AU" dirty="0">
                <a:latin typeface="Public Sans"/>
              </a:rPr>
              <a:t>What data have we accessed so far and what have we learnt? </a:t>
            </a:r>
          </a:p>
          <a:p>
            <a:pPr marL="342900" indent="-342900">
              <a:buFont typeface="+mj-lt"/>
              <a:buAutoNum type="arabicPeriod"/>
            </a:pPr>
            <a:r>
              <a:rPr lang="en-AU" dirty="0">
                <a:latin typeface="Public Sans"/>
              </a:rPr>
              <a:t>How can we select and measure data over time to consider our impact?</a:t>
            </a:r>
          </a:p>
          <a:p>
            <a:pPr marL="342900" indent="-342900">
              <a:buFont typeface="+mj-lt"/>
              <a:buAutoNum type="arabicPeriod"/>
            </a:pPr>
            <a:endParaRPr lang="en-AU" dirty="0">
              <a:latin typeface="Public Sans"/>
            </a:endParaRPr>
          </a:p>
          <a:p>
            <a:pPr marL="0" indent="0">
              <a:buFont typeface="+mj-lt"/>
              <a:buNone/>
            </a:pPr>
            <a:r>
              <a:rPr lang="en-AU" b="1" dirty="0">
                <a:latin typeface="Public Sans"/>
              </a:rPr>
              <a:t>Further reading:</a:t>
            </a:r>
          </a:p>
          <a:p>
            <a:pPr marL="0" indent="0">
              <a:buFont typeface="+mj-lt"/>
              <a:buNone/>
            </a:pPr>
            <a:endParaRPr lang="en-AU" dirty="0">
              <a:latin typeface="Public Sans"/>
            </a:endParaRPr>
          </a:p>
          <a:p>
            <a:pPr marL="0" indent="0">
              <a:buFont typeface="+mj-lt"/>
              <a:buNone/>
            </a:pPr>
            <a:r>
              <a:rPr lang="en-AU" dirty="0">
                <a:latin typeface="Public Sans"/>
              </a:rPr>
              <a:t>More information about using data to evaluate the curriculum aligned to the School Excellence Framework </a:t>
            </a:r>
            <a:br>
              <a:rPr lang="en-AU" dirty="0">
                <a:latin typeface="Public Sans"/>
              </a:rPr>
            </a:br>
            <a:r>
              <a:rPr lang="en-AU" dirty="0">
                <a:latin typeface="Public Sans"/>
              </a:rPr>
              <a:t>LECI: </a:t>
            </a:r>
            <a:r>
              <a:rPr lang="en-AU" b="1" dirty="0">
                <a:hlinkClick r:id="rId3" tooltip="https://myplsso.education.nsw.gov.au/mylearning/catalogue/details/62ea3ae9-855b-ef11-b00f-b5aeee9b86ab"/>
              </a:rPr>
              <a:t>Module 5: Using data to effectively evaluate the curriculum AC01087</a:t>
            </a:r>
            <a:endParaRPr lang="en-AU" dirty="0">
              <a:latin typeface="Public Sans"/>
            </a:endParaRPr>
          </a:p>
          <a:p>
            <a:pPr marL="0" indent="0">
              <a:buFont typeface="+mj-lt"/>
              <a:buNone/>
            </a:pPr>
            <a:endParaRPr lang="en-AU" dirty="0">
              <a:latin typeface="Public Sans"/>
            </a:endParaRPr>
          </a:p>
          <a:p>
            <a:pPr marL="0" indent="0">
              <a:buFont typeface="+mj-lt"/>
              <a:buNone/>
            </a:pPr>
            <a:endParaRPr lang="en-AU"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37927436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1" i="0" u="none" strike="noStrike" dirty="0">
                <a:solidFill>
                  <a:srgbClr val="000000"/>
                </a:solidFill>
                <a:effectLst/>
                <a:highlight>
                  <a:srgbClr val="F5F5F5"/>
                </a:highlight>
                <a:latin typeface="Public Sans"/>
              </a:rPr>
              <a:t>Purpose of slide: Aligning the practice to the SEFv3</a:t>
            </a:r>
          </a:p>
          <a:p>
            <a:pPr algn="l" rtl="0" fontAlgn="base"/>
            <a:r>
              <a:rPr lang="en-AU" sz="1800" b="1" i="0" u="none" strike="noStrike" dirty="0">
                <a:solidFill>
                  <a:srgbClr val="000000"/>
                </a:solidFill>
                <a:effectLst/>
                <a:highlight>
                  <a:srgbClr val="F5F5F5"/>
                </a:highlight>
                <a:latin typeface="Public Sans"/>
              </a:rPr>
              <a:t>Speaker notes:</a:t>
            </a:r>
            <a:r>
              <a:rPr lang="en-US" sz="1800" b="0" i="0" dirty="0">
                <a:solidFill>
                  <a:srgbClr val="444444"/>
                </a:solidFill>
                <a:effectLst/>
                <a:highlight>
                  <a:srgbClr val="F5F5F5"/>
                </a:highlight>
                <a:latin typeface="Public Sans"/>
              </a:rPr>
              <a:t>​</a:t>
            </a:r>
          </a:p>
          <a:p>
            <a:pPr algn="l" rtl="0" fontAlgn="base"/>
            <a:r>
              <a:rPr lang="en-AU" sz="1800" b="0" i="0" dirty="0">
                <a:solidFill>
                  <a:srgbClr val="444444"/>
                </a:solidFill>
                <a:effectLst/>
                <a:highlight>
                  <a:srgbClr val="F5F5F5"/>
                </a:highlight>
                <a:latin typeface="Public Sans"/>
              </a:rPr>
              <a:t>​</a:t>
            </a:r>
          </a:p>
          <a:p>
            <a:pPr algn="l" rtl="0" fontAlgn="base"/>
            <a:r>
              <a:rPr lang="en-AU" sz="1800" b="0" i="0" dirty="0">
                <a:solidFill>
                  <a:srgbClr val="444444"/>
                </a:solidFill>
                <a:effectLst/>
                <a:highlight>
                  <a:srgbClr val="F5F5F5"/>
                </a:highlight>
                <a:latin typeface="Public Sans"/>
              </a:rPr>
              <a:t>Linking to longer term outcomes, the SEF is an excellent way to measure whole-school impact over time.</a:t>
            </a:r>
          </a:p>
          <a:p>
            <a:pPr algn="l" rtl="0" fontAlgn="base"/>
            <a:endParaRPr lang="en-AU" sz="1800" b="0" i="0" u="none" strike="noStrike" dirty="0">
              <a:solidFill>
                <a:srgbClr val="000000"/>
              </a:solidFill>
              <a:effectLst/>
              <a:highlight>
                <a:srgbClr val="F5F5F5"/>
              </a:highlight>
              <a:latin typeface="Public Sans" pitchFamily="2" charset="0"/>
            </a:endParaRPr>
          </a:p>
          <a:p>
            <a:pPr algn="l" rtl="0" fontAlgn="base"/>
            <a:r>
              <a:rPr lang="en-AU" sz="1800" b="0" i="0" u="none" strike="noStrike" dirty="0">
                <a:solidFill>
                  <a:srgbClr val="000000"/>
                </a:solidFill>
                <a:effectLst/>
                <a:highlight>
                  <a:srgbClr val="F5F5F5"/>
                </a:highlight>
                <a:latin typeface="Public Sans"/>
              </a:rPr>
              <a:t>Checking for understanding relates to themes from the SEFv3</a:t>
            </a:r>
            <a:r>
              <a:rPr lang="en-US" sz="1800" b="0" i="0" dirty="0">
                <a:solidFill>
                  <a:srgbClr val="444444"/>
                </a:solidFill>
                <a:effectLst/>
                <a:highlight>
                  <a:srgbClr val="F5F5F5"/>
                </a:highlight>
                <a:latin typeface="Public Sans"/>
              </a:rPr>
              <a:t>​</a:t>
            </a:r>
          </a:p>
          <a:p>
            <a:pPr algn="l" rtl="0" fontAlgn="base"/>
            <a:r>
              <a:rPr lang="en-AU" sz="1800" b="0" i="0" dirty="0">
                <a:solidFill>
                  <a:srgbClr val="444444"/>
                </a:solidFill>
                <a:effectLst/>
                <a:highlight>
                  <a:srgbClr val="F5F5F5"/>
                </a:highlight>
                <a:latin typeface="Public Sans"/>
              </a:rPr>
              <a:t>​</a:t>
            </a:r>
          </a:p>
          <a:p>
            <a:pPr algn="l" rtl="0" fontAlgn="base"/>
            <a:r>
              <a:rPr lang="en-AU" sz="1800" b="0" i="0" u="none" strike="noStrike" dirty="0">
                <a:solidFill>
                  <a:srgbClr val="000000"/>
                </a:solidFill>
                <a:effectLst/>
                <a:highlight>
                  <a:srgbClr val="F5F5F5"/>
                </a:highlight>
                <a:latin typeface="Public Sans"/>
              </a:rPr>
              <a:t>For example, in the </a:t>
            </a:r>
            <a:r>
              <a:rPr lang="en-AU" sz="1800" b="1" i="0" u="none" strike="noStrike" dirty="0">
                <a:solidFill>
                  <a:srgbClr val="000000"/>
                </a:solidFill>
                <a:effectLst/>
                <a:highlight>
                  <a:srgbClr val="F5F5F5"/>
                </a:highlight>
                <a:latin typeface="Public Sans"/>
              </a:rPr>
              <a:t>teaching domain</a:t>
            </a:r>
            <a:r>
              <a:rPr lang="en-AU" sz="1800" b="0" i="0" u="none" strike="noStrike" dirty="0">
                <a:solidFill>
                  <a:srgbClr val="000000"/>
                </a:solidFill>
                <a:effectLst/>
                <a:highlight>
                  <a:srgbClr val="F5F5F5"/>
                </a:highlight>
                <a:latin typeface="Public Sans"/>
              </a:rPr>
              <a:t>, under the element of </a:t>
            </a:r>
            <a:r>
              <a:rPr lang="en-AU" sz="1800" b="1" i="0" u="none" strike="noStrike" dirty="0">
                <a:solidFill>
                  <a:srgbClr val="000000"/>
                </a:solidFill>
                <a:effectLst/>
                <a:highlight>
                  <a:srgbClr val="F5F5F5"/>
                </a:highlight>
                <a:latin typeface="Public Sans"/>
              </a:rPr>
              <a:t>effective classroom management</a:t>
            </a:r>
            <a:r>
              <a:rPr lang="en-AU" sz="1800" b="0" i="0" u="none" strike="noStrike" dirty="0">
                <a:solidFill>
                  <a:srgbClr val="000000"/>
                </a:solidFill>
                <a:effectLst/>
                <a:highlight>
                  <a:srgbClr val="F5F5F5"/>
                </a:highlight>
                <a:latin typeface="Public Sans"/>
              </a:rPr>
              <a:t>, this practice aligns with the descriptors for the theme of </a:t>
            </a:r>
            <a:r>
              <a:rPr lang="en-AU" sz="1800" b="1" i="0" u="none" strike="noStrike" dirty="0">
                <a:solidFill>
                  <a:srgbClr val="000000"/>
                </a:solidFill>
                <a:effectLst/>
                <a:highlight>
                  <a:srgbClr val="F5F5F5"/>
                </a:highlight>
                <a:latin typeface="Public Sans"/>
              </a:rPr>
              <a:t>explicit teaching </a:t>
            </a:r>
            <a:r>
              <a:rPr lang="en-AU" sz="1800" b="0" i="0" u="none" strike="noStrike" dirty="0">
                <a:solidFill>
                  <a:srgbClr val="000000"/>
                </a:solidFill>
                <a:effectLst/>
                <a:highlight>
                  <a:srgbClr val="F5F5F5"/>
                </a:highlight>
                <a:latin typeface="Public Sans"/>
              </a:rPr>
              <a:t>and </a:t>
            </a:r>
            <a:r>
              <a:rPr lang="en-AU" sz="1800" b="1" i="0" u="none" strike="noStrike" dirty="0">
                <a:solidFill>
                  <a:srgbClr val="000000"/>
                </a:solidFill>
                <a:effectLst/>
                <a:highlight>
                  <a:srgbClr val="F5F5F5"/>
                </a:highlight>
                <a:latin typeface="Public Sans"/>
              </a:rPr>
              <a:t>classroom management</a:t>
            </a:r>
            <a:r>
              <a:rPr lang="en-AU" sz="1800" b="0" i="0" u="none" strike="noStrike" dirty="0">
                <a:solidFill>
                  <a:srgbClr val="000000"/>
                </a:solidFill>
                <a:effectLst/>
                <a:highlight>
                  <a:srgbClr val="F5F5F5"/>
                </a:highlight>
                <a:latin typeface="Public Sans"/>
              </a:rPr>
              <a:t>.</a:t>
            </a:r>
          </a:p>
          <a:p>
            <a:endParaRPr lang="en-AU" sz="1800" dirty="0">
              <a:latin typeface="Public Sans"/>
            </a:endParaRPr>
          </a:p>
          <a:p>
            <a:r>
              <a:rPr lang="en-AU" sz="1800" b="1" dirty="0">
                <a:latin typeface="Public Sans"/>
              </a:rPr>
              <a:t>Activity:</a:t>
            </a:r>
          </a:p>
          <a:p>
            <a:endParaRPr lang="en-AU" sz="1800" dirty="0"/>
          </a:p>
          <a:p>
            <a:pPr marL="342900" indent="-342900">
              <a:buAutoNum type="arabicPeriod"/>
            </a:pPr>
            <a:r>
              <a:rPr lang="en-AU" sz="1800" dirty="0">
                <a:latin typeface="Public Sans"/>
              </a:rPr>
              <a:t>Access and identify key features from delivering, sustaining and growing and excelling for the explicit teaching theme.</a:t>
            </a:r>
          </a:p>
          <a:p>
            <a:pPr marL="342900" indent="-342900">
              <a:buAutoNum type="arabicPeriod"/>
            </a:pPr>
            <a:r>
              <a:rPr lang="en-AU" sz="1800" dirty="0">
                <a:latin typeface="Public Sans"/>
              </a:rPr>
              <a:t>Access and identify key features from delivering, sustaining and growing and excelling for the classroom management theme.</a:t>
            </a:r>
          </a:p>
          <a:p>
            <a:pPr marL="342900" indent="-342900">
              <a:buAutoNum type="arabicPeriod"/>
            </a:pPr>
            <a:r>
              <a:rPr lang="en-AU" sz="1800" dirty="0">
                <a:latin typeface="Public Sans"/>
              </a:rPr>
              <a:t>Describe how our classrooms would look, feel and sound if we were to move to 'sustaining and growing' or move to 'excelling' </a:t>
            </a:r>
          </a:p>
          <a:p>
            <a:endParaRPr lang="en-AU" sz="1800" dirty="0"/>
          </a:p>
          <a:p>
            <a:endParaRPr lang="en-AU" sz="1800" dirty="0"/>
          </a:p>
          <a:p>
            <a:r>
              <a:rPr lang="en-AU" b="1" dirty="0">
                <a:latin typeface="Public Sans"/>
              </a:rPr>
              <a:t>Discussion points:</a:t>
            </a:r>
          </a:p>
          <a:p>
            <a:pPr algn="l" rtl="0" fontAlgn="base"/>
            <a:r>
              <a:rPr lang="en-AU" sz="1800" b="0" i="0" u="none" strike="noStrike" dirty="0">
                <a:solidFill>
                  <a:srgbClr val="000000"/>
                </a:solidFill>
                <a:effectLst/>
                <a:highlight>
                  <a:srgbClr val="F5F5F5"/>
                </a:highlight>
                <a:latin typeface="Public Sans"/>
              </a:rPr>
              <a:t>In ‘sustaining and growing’ the practice looks like a whole school approach to positive classroom management:  </a:t>
            </a:r>
          </a:p>
          <a:p>
            <a:pPr algn="l" rtl="0" fontAlgn="base"/>
            <a:r>
              <a:rPr lang="en-AU" sz="1800" b="0" i="0" dirty="0">
                <a:solidFill>
                  <a:srgbClr val="444444"/>
                </a:solidFill>
                <a:effectLst/>
                <a:highlight>
                  <a:srgbClr val="F5F5F5"/>
                </a:highlight>
                <a:latin typeface="Public Sans"/>
              </a:rPr>
              <a:t>​</a:t>
            </a:r>
          </a:p>
          <a:p>
            <a:pPr algn="l" rtl="0" fontAlgn="base"/>
            <a:r>
              <a:rPr lang="en-AU" sz="1800" b="0" i="0" u="none" strike="noStrike" dirty="0">
                <a:solidFill>
                  <a:srgbClr val="000000"/>
                </a:solidFill>
                <a:effectLst/>
                <a:highlight>
                  <a:srgbClr val="F5F5F5"/>
                </a:highlight>
                <a:latin typeface="Public Sans"/>
              </a:rPr>
              <a:t>This extends to learning routines in ‘excelling’ where there are consistent school-wide approaches to learning routines that enable student engagement. </a:t>
            </a:r>
            <a:r>
              <a:rPr lang="en-US" sz="1800" b="0" i="0" dirty="0">
                <a:solidFill>
                  <a:srgbClr val="444444"/>
                </a:solidFill>
                <a:effectLst/>
                <a:highlight>
                  <a:srgbClr val="F5F5F5"/>
                </a:highlight>
                <a:latin typeface="Public Sans"/>
              </a:rPr>
              <a:t>​</a:t>
            </a:r>
          </a:p>
          <a:p>
            <a:pPr algn="l" rtl="0" fontAlgn="base"/>
            <a:r>
              <a:rPr lang="en-AU" sz="1800" b="0" i="0" dirty="0">
                <a:solidFill>
                  <a:srgbClr val="444444"/>
                </a:solidFill>
                <a:effectLst/>
                <a:highlight>
                  <a:srgbClr val="F5F5F5"/>
                </a:highlight>
                <a:latin typeface="Public Sans"/>
              </a:rPr>
              <a:t>​</a:t>
            </a:r>
          </a:p>
          <a:p>
            <a:endParaRPr lang="en-AU" sz="1800" dirty="0"/>
          </a:p>
          <a:p>
            <a:pPr algn="l" rtl="0" fontAlgn="base">
              <a:buFont typeface="Arial" panose="020B0604020202020204" pitchFamily="34" charset="0"/>
              <a:buChar char="•"/>
            </a:pPr>
            <a:endParaRPr lang="en-AU" sz="1800" dirty="0">
              <a:solidFill>
                <a:srgbClr val="333333"/>
              </a:solidFill>
              <a:latin typeface="Public Sans"/>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1673323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22272B"/>
                </a:solidFill>
                <a:latin typeface="Public Sans"/>
              </a:rPr>
              <a:t>Purpose of slide: Next steps</a:t>
            </a:r>
          </a:p>
          <a:p>
            <a:r>
              <a:rPr lang="en-AU" b="1" dirty="0">
                <a:solidFill>
                  <a:srgbClr val="22272B"/>
                </a:solidFill>
                <a:latin typeface="Public Sans"/>
              </a:rPr>
              <a:t>Speaker notes:</a:t>
            </a:r>
            <a:endParaRPr lang="en-US" b="1" dirty="0">
              <a:solidFill>
                <a:srgbClr val="22272B"/>
              </a:solidFill>
              <a:latin typeface="Public Sans"/>
            </a:endParaRPr>
          </a:p>
          <a:p>
            <a:r>
              <a:rPr lang="en-AU" b="1" dirty="0">
                <a:solidFill>
                  <a:srgbClr val="22272B"/>
                </a:solidFill>
                <a:latin typeface="Public Sans"/>
              </a:rPr>
              <a:t>[0:40]</a:t>
            </a:r>
            <a:endParaRPr lang="en-US" dirty="0">
              <a:solidFill>
                <a:srgbClr val="22272B"/>
              </a:solidFill>
              <a:latin typeface="Public Sans"/>
            </a:endParaRPr>
          </a:p>
          <a:p>
            <a:endParaRPr lang="en-AU" dirty="0">
              <a:solidFill>
                <a:srgbClr val="22272B"/>
              </a:solidFill>
            </a:endParaRPr>
          </a:p>
          <a:p>
            <a:r>
              <a:rPr lang="en-AU" dirty="0">
                <a:solidFill>
                  <a:srgbClr val="22272B"/>
                </a:solidFill>
                <a:latin typeface="Public Sans"/>
              </a:rPr>
              <a:t>The evidence on explicit teaching is clear, it shows us how important it is to align our teaching pedagogy with how learning occurs. Ongoing information to support this is available on the department's website. </a:t>
            </a:r>
            <a:endParaRPr lang="en-AU" dirty="0">
              <a:solidFill>
                <a:srgbClr val="000000"/>
              </a:solidFill>
              <a:latin typeface="Arial"/>
              <a:cs typeface="Arial"/>
            </a:endParaRPr>
          </a:p>
          <a:p>
            <a:r>
              <a:rPr lang="en-AU" dirty="0">
                <a:solidFill>
                  <a:srgbClr val="22272B"/>
                </a:solidFill>
                <a:latin typeface="Public Sans"/>
              </a:rPr>
              <a:t>This includes information about the enabling factors, how learning happens and the explicit teaching strategies. The website will continue to be updated as new resources are released in future. </a:t>
            </a:r>
            <a:br>
              <a:rPr lang="en-AU" dirty="0">
                <a:latin typeface="Arial"/>
                <a:cs typeface="Arial"/>
              </a:rPr>
            </a:br>
            <a:br>
              <a:rPr lang="en-AU" sz="1600" b="0" i="0" dirty="0">
                <a:latin typeface="Arial"/>
                <a:cs typeface="Arial"/>
              </a:rPr>
            </a:br>
            <a:r>
              <a:rPr lang="en-AU" dirty="0">
                <a:latin typeface="Public Sans"/>
                <a:hlinkClick r:id="rId3"/>
              </a:rPr>
              <a:t>https://education.nsw.gov.au/teaching-and-learning/curriculum/explicit-teaching</a:t>
            </a:r>
            <a:endParaRPr lang="en-AU" dirty="0">
              <a:latin typeface="Arial"/>
              <a:cs typeface="Arial"/>
            </a:endParaRPr>
          </a:p>
          <a:p>
            <a:endParaRPr lang="en-AU"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20997293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1118495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Familiarising High Impact Professional Learning model (HIPL) and how it may inform our implementation of explicit teaching.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[01:00]</a:t>
            </a:r>
            <a:endParaRPr lang="en-AU" dirty="0">
              <a:latin typeface="Public Sans"/>
            </a:endParaRPr>
          </a:p>
          <a:p>
            <a:endParaRPr lang="en-AU" b="1" dirty="0">
              <a:latin typeface="Public Sans"/>
            </a:endParaRPr>
          </a:p>
          <a:p>
            <a:r>
              <a:rPr lang="en-AU" b="1" dirty="0">
                <a:latin typeface="Public Sans"/>
              </a:rPr>
              <a:t>Speaker notes:</a:t>
            </a:r>
          </a:p>
          <a:p>
            <a:endParaRPr lang="en-AU" b="1" dirty="0">
              <a:latin typeface="Public Sans"/>
            </a:endParaRPr>
          </a:p>
          <a:p>
            <a:pPr>
              <a:lnSpc>
                <a:spcPct val="114999"/>
              </a:lnSpc>
              <a:spcAft>
                <a:spcPts val="800"/>
              </a:spcAft>
            </a:pPr>
            <a:r>
              <a:rPr lang="en-AU" kern="0" dirty="0">
                <a:latin typeface="Public Sans"/>
              </a:rPr>
              <a:t>The High Impact Professional Learning (HIPL) model forms the basis of this professional learning.  This model has five elements.  </a:t>
            </a:r>
          </a:p>
          <a:p>
            <a:pPr>
              <a:lnSpc>
                <a:spcPct val="114999"/>
              </a:lnSpc>
              <a:spcAft>
                <a:spcPts val="800"/>
              </a:spcAft>
            </a:pPr>
            <a:endParaRPr lang="en-AU" kern="0" dirty="0">
              <a:latin typeface="Public Sans"/>
            </a:endParaRPr>
          </a:p>
          <a:p>
            <a:r>
              <a:rPr lang="en-AU" b="1" u="sng" kern="0" dirty="0">
                <a:latin typeface="Public Sans"/>
                <a:hlinkClick r:id="rId3"/>
              </a:rPr>
              <a:t>Professional learning is driven by identified student needs</a:t>
            </a:r>
            <a:r>
              <a:rPr lang="en-AU" kern="0" dirty="0">
                <a:latin typeface="Public Sans"/>
              </a:rPr>
              <a:t> </a:t>
            </a:r>
            <a:endParaRPr lang="en-AU" dirty="0">
              <a:latin typeface="Public Sans"/>
            </a:endParaRPr>
          </a:p>
          <a:p>
            <a:endParaRPr lang="en-AU" kern="0" dirty="0">
              <a:latin typeface="Public Sans"/>
            </a:endParaRPr>
          </a:p>
          <a:p>
            <a:r>
              <a:rPr lang="en-AU" b="1" u="sng" kern="0" dirty="0">
                <a:latin typeface="Public Sans"/>
                <a:hlinkClick r:id="rId4"/>
              </a:rPr>
              <a:t>School leadership teams enable professional learning</a:t>
            </a:r>
            <a:r>
              <a:rPr lang="en-AU" u="sng" kern="0" dirty="0">
                <a:latin typeface="Public Sans"/>
                <a:hlinkClick r:id="rId4"/>
              </a:rPr>
              <a:t> </a:t>
            </a:r>
            <a:endParaRPr lang="en-AU" kern="0" dirty="0"/>
          </a:p>
          <a:p>
            <a:endParaRPr lang="en-AU" u="sng" kern="0" dirty="0">
              <a:latin typeface="Public Sans"/>
            </a:endParaRPr>
          </a:p>
          <a:p>
            <a:r>
              <a:rPr lang="en-AU" b="1" u="sng" kern="0" dirty="0">
                <a:latin typeface="Public Sans"/>
                <a:hlinkClick r:id="rId5"/>
              </a:rPr>
              <a:t>Collaborative and applied professional learning strengthens teaching practice</a:t>
            </a:r>
            <a:r>
              <a:rPr lang="en-AU" kern="0" dirty="0">
                <a:latin typeface="Public Sans"/>
              </a:rPr>
              <a:t> </a:t>
            </a:r>
            <a:endParaRPr lang="en-AU" dirty="0">
              <a:latin typeface="Public Sans"/>
            </a:endParaRPr>
          </a:p>
          <a:p>
            <a:endParaRPr lang="en-AU" kern="0" dirty="0">
              <a:latin typeface="Public Sans"/>
            </a:endParaRPr>
          </a:p>
          <a:p>
            <a:r>
              <a:rPr lang="en-AU" b="1" u="sng" kern="0" dirty="0">
                <a:latin typeface="Public Sans"/>
                <a:hlinkClick r:id="rId6"/>
              </a:rPr>
              <a:t>Professional learning is continuous and coherent</a:t>
            </a:r>
            <a:r>
              <a:rPr lang="en-AU" kern="0" dirty="0">
                <a:latin typeface="Public Sans"/>
              </a:rPr>
              <a:t> </a:t>
            </a:r>
            <a:endParaRPr lang="en-AU" dirty="0">
              <a:latin typeface="Public Sans"/>
            </a:endParaRPr>
          </a:p>
          <a:p>
            <a:endParaRPr lang="en-AU" kern="0" dirty="0">
              <a:latin typeface="Public Sans"/>
            </a:endParaRPr>
          </a:p>
          <a:p>
            <a:r>
              <a:rPr lang="en-AU" b="1" u="sng" kern="0" dirty="0">
                <a:latin typeface="Public Sans"/>
                <a:hlinkClick r:id="rId7"/>
              </a:rPr>
              <a:t>Teachers and school leaders are responsible for the impact of professional learning on student growth and performance</a:t>
            </a:r>
            <a:r>
              <a:rPr lang="en-AU" kern="0" dirty="0">
                <a:latin typeface="Public Sans"/>
              </a:rPr>
              <a:t> </a:t>
            </a:r>
            <a:endParaRPr lang="en-AU" dirty="0">
              <a:latin typeface="Public Sans"/>
            </a:endParaRPr>
          </a:p>
          <a:p>
            <a:endParaRPr lang="en-AU" kern="0" dirty="0">
              <a:latin typeface="Public Sans"/>
            </a:endParaRPr>
          </a:p>
          <a:p>
            <a:r>
              <a:rPr lang="en-AU" kern="0" dirty="0">
                <a:latin typeface="Public Sans"/>
              </a:rPr>
              <a:t>The actions and steps we take to enact each of these elements will be shaped by our increasing shared understanding of connecting learning strategy and how specific connecting learning techniques can be used to optimise the learning of our students. </a:t>
            </a:r>
          </a:p>
          <a:p>
            <a:pPr>
              <a:lnSpc>
                <a:spcPct val="114999"/>
              </a:lnSpc>
              <a:spcAft>
                <a:spcPts val="800"/>
              </a:spcAft>
            </a:pPr>
            <a:endParaRPr lang="en-AU" kern="0" dirty="0">
              <a:latin typeface="Public Sans"/>
            </a:endParaRPr>
          </a:p>
          <a:p>
            <a:pPr>
              <a:lnSpc>
                <a:spcPct val="114999"/>
              </a:lnSpc>
              <a:spcAft>
                <a:spcPts val="800"/>
              </a:spcAft>
            </a:pPr>
            <a:endParaRPr lang="en-AU" kern="0"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267400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Initial teacher collected data as an early indicator.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[02:00]</a:t>
            </a:r>
            <a:endParaRPr lang="en-AU" dirty="0">
              <a:latin typeface="Public Sans"/>
            </a:endParaRPr>
          </a:p>
          <a:p>
            <a:endParaRPr lang="en-AU" b="1" dirty="0">
              <a:latin typeface="Public Sans"/>
            </a:endParaRPr>
          </a:p>
          <a:p>
            <a:r>
              <a:rPr lang="en-AU" b="1" dirty="0">
                <a:latin typeface="Public Sans"/>
              </a:rPr>
              <a:t>Speaker notes:</a:t>
            </a:r>
          </a:p>
          <a:p>
            <a:pPr>
              <a:defRPr/>
            </a:pPr>
            <a:endParaRPr lang="en-AU" u="none"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An initial indicator is an observable change in student learning. It can help teachers to understand how effective their use of a technique may be. Initial indicators are important because they can give teachers insights into what parts of the instruction may need to be refined.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pPr>
              <a:defRPr/>
            </a:pPr>
            <a:r>
              <a:rPr lang="en-AU" dirty="0">
                <a:latin typeface="Public Sans"/>
              </a:rPr>
              <a:t>Here is an example of a tool that could be used for teacher reflection. This is one way to measure one aspect of the effectiveness of connecting learning. </a:t>
            </a:r>
          </a:p>
          <a:p>
            <a:endParaRPr lang="en-AU" b="1" dirty="0"/>
          </a:p>
          <a:p>
            <a:r>
              <a:rPr lang="en-AU" dirty="0">
                <a:latin typeface="Public Sans"/>
              </a:rPr>
              <a:t>We will be able to refer to our early indicator observations when we evaluate our impact in Part C. </a:t>
            </a:r>
            <a:endParaRPr lang="en-AU" dirty="0"/>
          </a:p>
          <a:p>
            <a:endParaRPr lang="en-AU" dirty="0">
              <a:latin typeface="Public Sans"/>
            </a:endParaRPr>
          </a:p>
          <a:p>
            <a:r>
              <a:rPr lang="en-AU" b="1" dirty="0">
                <a:latin typeface="Public Sans"/>
              </a:rPr>
              <a:t>Note to presenter: </a:t>
            </a:r>
            <a:r>
              <a:rPr lang="en-AU" b="0" dirty="0">
                <a:latin typeface="Public Sans"/>
              </a:rPr>
              <a:t>There is an opportunity to use this data in the final session. This measure is not the only consideration, and schools should select a model that is right for them.</a:t>
            </a:r>
          </a:p>
          <a:p>
            <a:r>
              <a:rPr lang="en-AU" dirty="0">
                <a:latin typeface="Public Sans"/>
              </a:rPr>
              <a:t>This data could be collated and compared to other “school and classroom data about growth and performance.” </a:t>
            </a:r>
          </a:p>
          <a:p>
            <a:r>
              <a:rPr lang="en-AU" dirty="0">
                <a:latin typeface="Public Sans"/>
              </a:rPr>
              <a:t>For example: </a:t>
            </a:r>
          </a:p>
          <a:p>
            <a:r>
              <a:rPr lang="en-AU" dirty="0">
                <a:latin typeface="Public Sans"/>
              </a:rPr>
              <a:t>NAPLAN report overview accessed through Scout</a:t>
            </a:r>
          </a:p>
          <a:p>
            <a:r>
              <a:rPr lang="en-AU" dirty="0">
                <a:latin typeface="Public Sans"/>
                <a:hlinkClick r:id="rId3"/>
              </a:rPr>
              <a:t>https://education.nsw.gov.au/about-us/education-data-and-research/scout/training/digital-learning-centre/naplan-report-overview</a:t>
            </a:r>
            <a:endParaRPr lang="en-AU" dirty="0">
              <a:latin typeface="Public Sans"/>
            </a:endParaRPr>
          </a:p>
          <a:p>
            <a:r>
              <a:rPr lang="en-AU" dirty="0">
                <a:latin typeface="Public Sans"/>
              </a:rPr>
              <a:t>NAPLAN report overview</a:t>
            </a:r>
            <a:endParaRPr lang="en-US" dirty="0">
              <a:latin typeface="Public Sans"/>
            </a:endParaRPr>
          </a:p>
          <a:p>
            <a:r>
              <a:rPr lang="en-AU" dirty="0">
                <a:latin typeface="Public Sans"/>
              </a:rPr>
              <a:t>Learn more about the NAPLAN reports in Scout.</a:t>
            </a:r>
            <a:endParaRPr lang="en-US" dirty="0">
              <a:latin typeface="Public Sans"/>
            </a:endParaRPr>
          </a:p>
          <a:p>
            <a:r>
              <a:rPr lang="en-AU" dirty="0">
                <a:latin typeface="Public Sans"/>
              </a:rPr>
              <a:t> </a:t>
            </a:r>
            <a:r>
              <a:rPr lang="en-AU" dirty="0">
                <a:latin typeface="Public Sans"/>
                <a:hlinkClick r:id="rId4"/>
              </a:rPr>
              <a:t>https://education.nsw.gov.au/about-us/education-data-and-research/scout/scout-overview/apps-and-reports/naplan---doe/class-report#tabs0</a:t>
            </a:r>
            <a:endParaRPr lang="en-AU" dirty="0">
              <a:latin typeface="Public Sans"/>
            </a:endParaRPr>
          </a:p>
          <a:p>
            <a:r>
              <a:rPr lang="en-AU" dirty="0">
                <a:latin typeface="Public Sans"/>
              </a:rPr>
              <a:t>Class report</a:t>
            </a:r>
            <a:endParaRPr lang="en-US" dirty="0">
              <a:latin typeface="Public Sans"/>
            </a:endParaRPr>
          </a:p>
          <a:p>
            <a:r>
              <a:rPr lang="en-AU" dirty="0">
                <a:latin typeface="Public Sans"/>
              </a:rPr>
              <a:t>The Class report shows the distribution of students’ scaled scores across domains and proficiency levels for NAPLAN 3, 5, 7 or 9.</a:t>
            </a:r>
            <a:endParaRPr lang="en-US" dirty="0">
              <a:latin typeface="Public Sans"/>
            </a:endParaRPr>
          </a:p>
          <a:p>
            <a:r>
              <a:rPr lang="en-AU" dirty="0">
                <a:latin typeface="Public Sans"/>
              </a:rPr>
              <a:t> </a:t>
            </a:r>
            <a:endParaRPr lang="en-US" dirty="0">
              <a:latin typeface="Public Sans"/>
            </a:endParaRPr>
          </a:p>
          <a:p>
            <a:r>
              <a:rPr lang="en-AU" b="1" dirty="0">
                <a:latin typeface="Public Sans"/>
              </a:rPr>
              <a:t>References:</a:t>
            </a:r>
            <a:endParaRPr lang="en-US" dirty="0">
              <a:latin typeface="Public Sans"/>
            </a:endParaRPr>
          </a:p>
          <a:p>
            <a:pPr defTabSz="609585"/>
            <a:r>
              <a:rPr lang="en-AU" sz="1400" dirty="0"/>
              <a:t>AERO (Australian Education Research Organisation) (2023b) </a:t>
            </a:r>
            <a:r>
              <a:rPr lang="en-AU" sz="1400" i="1" dirty="0">
                <a:solidFill>
                  <a:schemeClr val="accent2"/>
                </a:solidFill>
                <a:hlinkClick r:id="rId5"/>
              </a:rPr>
              <a:t>How students learn best: a</a:t>
            </a:r>
            <a:r>
              <a:rPr lang="en-AU" sz="1400" dirty="0">
                <a:hlinkClick r:id="rId5"/>
              </a:rPr>
              <a:t>n overview of the learning process and the most effective teaching practices</a:t>
            </a:r>
            <a:r>
              <a:rPr lang="en-AU" sz="1400" dirty="0"/>
              <a:t>, AERO.</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3401947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13443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51463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399582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171628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94795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83658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245858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371572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4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sp>
        <p:nvSpPr>
          <p:cNvPr id="4" name="Rectangle 3">
            <a:extLst>
              <a:ext uri="{FF2B5EF4-FFF2-40B4-BE49-F238E27FC236}">
                <a16:creationId xmlns:a16="http://schemas.microsoft.com/office/drawing/2014/main" id="{711B3DB7-EC8B-4EA7-FB0C-8D61529A36EE}"/>
              </a:ext>
            </a:extLst>
          </p:cNvPr>
          <p:cNvSpPr/>
          <p:nvPr userDrawn="1"/>
        </p:nvSpPr>
        <p:spPr>
          <a:xfrm>
            <a:off x="0" y="0"/>
            <a:ext cx="2661595"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4940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4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65102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0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99596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29614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07588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71244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3625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3250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206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45027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73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118343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97964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10041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88890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406303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215560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7840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56710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0232835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about-us/strategies-and-reports/school-excellence-and-accountability/school-excellence-in-action/strategic-improvement-plan#:~:text=The%20School%20Excellence%20Plan,-The%20School%20Excellence&amp;text=clearly%20identifies%20the%20expected%20improvement,will%20be%20monitored%20and%20evaluated"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evidenceforlearning.org.au/education-evidence/guidance-reports/effective-professional-development" TargetMode="External"/><Relationship Id="rId7" Type="http://schemas.openxmlformats.org/officeDocument/2006/relationships/image" Target="../media/image18.sv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svg"/><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slide" Target="slide60.xml"/><Relationship Id="rId4" Type="http://schemas.openxmlformats.org/officeDocument/2006/relationships/slide" Target="slide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7.xml"/><Relationship Id="rId16"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30.png"/><Relationship Id="rId1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7.xml"/><Relationship Id="rId5" Type="http://schemas.openxmlformats.org/officeDocument/2006/relationships/image" Target="../media/image43.png"/><Relationship Id="rId4" Type="http://schemas.openxmlformats.org/officeDocument/2006/relationships/customXml" Target="../ink/ink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image" Target="../media/image18.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svg"/><Relationship Id="rId9" Type="http://schemas.openxmlformats.org/officeDocument/2006/relationships/image" Target="../media/image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6.xml"/><Relationship Id="rId1" Type="http://schemas.openxmlformats.org/officeDocument/2006/relationships/slideLayout" Target="../slideLayouts/slideLayout14.xml"/><Relationship Id="rId6" Type="http://schemas.openxmlformats.org/officeDocument/2006/relationships/image" Target="../media/image18.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svg"/><Relationship Id="rId9"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14.xml"/><Relationship Id="rId4" Type="http://schemas.openxmlformats.org/officeDocument/2006/relationships/hyperlink" Target="https://education.nsw.gov.au/inside-the-department/directory-a-z/strategic-school-improvement/school-excellence-framework"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mailto:ContactCurriculumReform@det.nsw.edu.au" TargetMode="External"/><Relationship Id="rId2" Type="http://schemas.openxmlformats.org/officeDocument/2006/relationships/hyperlink" Target="https://forms.office.com/Pages/ResponsePage.aspx?id=muagBYpBwUecJZOHJhv5kS7St7SZIt1HoJYYYcGpETNUMlZRM1VKUkM4SERUVEw1SUVLTUFaRURFQSQlQCN0PWcu" TargetMode="External"/><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8" Type="http://schemas.openxmlformats.org/officeDocument/2006/relationships/hyperlink" Target="https://education.nsw.gov.au/teaching-and-learning/curriculum/explicit-teaching" TargetMode="External"/><Relationship Id="rId3" Type="http://schemas.openxmlformats.org/officeDocument/2006/relationships/image" Target="../media/image52.png"/><Relationship Id="rId7" Type="http://schemas.openxmlformats.org/officeDocument/2006/relationships/hyperlink" Target="https://education.nsw.gov.au/teaching-and-learning/curriculum/explicit-teaching/enabling-factors-for-explicit-teaching" TargetMode="External"/><Relationship Id="rId2" Type="http://schemas.openxmlformats.org/officeDocument/2006/relationships/notesSlide" Target="../notesSlides/notesSlide74.xml"/><Relationship Id="rId1" Type="http://schemas.openxmlformats.org/officeDocument/2006/relationships/slideLayout" Target="../slideLayouts/slideLayout27.xml"/><Relationship Id="rId6" Type="http://schemas.openxmlformats.org/officeDocument/2006/relationships/hyperlink" Target="https://education.nsw.gov.au/teaching-and-learning/curriculum/explicit-teaching/how-learning-happens" TargetMode="External"/><Relationship Id="rId5" Type="http://schemas.openxmlformats.org/officeDocument/2006/relationships/hyperlink" Target="https://education.nsw.gov.au/teaching-and-learning/curriculum/explicit-teaching/about-explicit-teaching" TargetMode="External"/><Relationship Id="rId4" Type="http://schemas.openxmlformats.org/officeDocument/2006/relationships/image" Target="../media/image53.png"/><Relationship Id="rId9" Type="http://schemas.openxmlformats.org/officeDocument/2006/relationships/image" Target="../media/image54.png"/></Relationships>
</file>

<file path=ppt/slides/_rels/slide76.xml.rels><?xml version="1.0" encoding="UTF-8" standalone="yes"?>
<Relationships xmlns="http://schemas.openxmlformats.org/package/2006/relationships"><Relationship Id="rId8" Type="http://schemas.openxmlformats.org/officeDocument/2006/relationships/hyperlink" Target="https://www.edresearch.edu.au/summaries-explainers/explainers/spacing-retrieval#:~:text=Spacing%20and%20retrieval%20involves%20separating,learning%20to%20long%2Dterm%20memory." TargetMode="External"/><Relationship Id="rId13" Type="http://schemas.openxmlformats.org/officeDocument/2006/relationships/hyperlink" Target="https://www.edresearch.edu.au/summaries-explainers/explainers/knowledge-central-learning"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edresearch.edu.au/summaries-explainers/explainers/explicit-instruction" TargetMode="External"/><Relationship Id="rId12" Type="http://schemas.openxmlformats.org/officeDocument/2006/relationships/hyperlink" Target="https://www.edresearch.edu.au/guides-resources/practice-guides/gaining-all-students-attention" TargetMode="External"/><Relationship Id="rId2" Type="http://schemas.openxmlformats.org/officeDocument/2006/relationships/notesSlide" Target="../notesSlides/notesSlide75.xml"/><Relationship Id="rId1" Type="http://schemas.openxmlformats.org/officeDocument/2006/relationships/slideLayout" Target="../slideLayouts/slideLayout29.xml"/><Relationship Id="rId6" Type="http://schemas.openxmlformats.org/officeDocument/2006/relationships/hyperlink" Target="https://www.edresearch.edu.au/guides-resources/practice-guides/focused-classrooms-practice-guide-full-publication" TargetMode="External"/><Relationship Id="rId11" Type="http://schemas.openxmlformats.org/officeDocument/2006/relationships/hyperlink" Target="https://www.edresearch.edu.au/research/research-reports/how-students-learn-best-overview-evidence" TargetMode="External"/><Relationship Id="rId5" Type="http://schemas.openxmlformats.org/officeDocument/2006/relationships/hyperlink" Target="https://curriculum.nsw.edu.au/" TargetMode="External"/><Relationship Id="rId10" Type="http://schemas.openxmlformats.org/officeDocument/2006/relationships/hyperlink" Target="https://www.edresearch.edu.au/summaries-explainers/explainers/teaching-routines-their-role-classroom-management"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edresearch.edu.au/summaries-explainers/explainers/mastery-learning"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education.nsw.gov.au/about-us/education-data-and-research/cese/publications/literature-reviews/cognitive-load-theory" TargetMode="External"/><Relationship Id="rId7" Type="http://schemas.openxmlformats.org/officeDocument/2006/relationships/hyperlink" Target="https://visible-learning.org/hattie-ranking-influences-effect-sizes-learning-achievement/" TargetMode="External"/><Relationship Id="rId2" Type="http://schemas.openxmlformats.org/officeDocument/2006/relationships/hyperlink" Target="https://www.edresearch.edu.au/summaries-explainers/explainers/managing-cognitive-load-optimises-learning" TargetMode="External"/><Relationship Id="rId1" Type="http://schemas.openxmlformats.org/officeDocument/2006/relationships/slideLayout" Target="../slideLayouts/slideLayout27.xml"/><Relationship Id="rId6" Type="http://schemas.openxmlformats.org/officeDocument/2006/relationships/hyperlink" Target="https://www.researchgate.net/publication/282054198_Balancing_Fidelity_With_Flexibility_and_Fit_What_Do_We_Really_Know_About_Fidelity_of_Implementation_in_Schools" TargetMode="External"/><Relationship Id="rId5" Type="http://schemas.openxmlformats.org/officeDocument/2006/relationships/hyperlink" Target="https://evidenceforlearning.org.au/education-evidence/guidance-reports/effective-professional-development" TargetMode="External"/><Relationship Id="rId4" Type="http://schemas.openxmlformats.org/officeDocument/2006/relationships/hyperlink" Target="https://education.nsw.gov.au/cese/guide-to-evidence-based-models-of-collaborative-inquiry"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teacherhead.com/2023/05/07/teaching-some-vs-teaching-all-this-is-where-the-action-for-improvement-lies/" TargetMode="External"/><Relationship Id="rId2" Type="http://schemas.openxmlformats.org/officeDocument/2006/relationships/hyperlink" Target="https://education.nsw.gov.au/teaching-and-learning/curriculum/literacy-and-numeracy/teaching-and-learning-resources/numeracy/talk-moves" TargetMode="External"/><Relationship Id="rId1" Type="http://schemas.openxmlformats.org/officeDocument/2006/relationships/slideLayout" Target="../slideLayouts/slideLayout27.xml"/><Relationship Id="rId5" Type="http://schemas.openxmlformats.org/officeDocument/2006/relationships/hyperlink" Target="https://teacherhead.com/2023/12/19/meaning-making-and-the-power-of-students-talking-things-through-a-common-missing-piece-2/comment-page-1/" TargetMode="External"/><Relationship Id="rId4" Type="http://schemas.openxmlformats.org/officeDocument/2006/relationships/hyperlink" Target="https://teacherhead.com/2021/12/01/five-ways-to-scaffold-classroom-dialogue/"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classteaching.wordpress.com/2023/05/17/we-are-what-we-do-the-case-for-explicit-and-consistent-school-wide-routines/" TargetMode="External"/><Relationship Id="rId2" Type="http://schemas.openxmlformats.org/officeDocument/2006/relationships/hyperlink" Target="https://educationendowmentfoundation.org.uk/education-evidence/evidence-reviews/teacher-professional-development-characteristics" TargetMode="Externa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p:txBody>
          <a:bodyPr/>
          <a:lstStyle/>
          <a:p>
            <a:r>
              <a:rPr lang="en-AU" dirty="0"/>
              <a:t>About this presentation</a:t>
            </a:r>
          </a:p>
        </p:txBody>
      </p:sp>
      <p:sp>
        <p:nvSpPr>
          <p:cNvPr id="8" name="Text Placeholder 7">
            <a:extLst>
              <a:ext uri="{FF2B5EF4-FFF2-40B4-BE49-F238E27FC236}">
                <a16:creationId xmlns:a16="http://schemas.microsoft.com/office/drawing/2014/main" id="{C22F0C49-0778-E3D2-9BCB-793705A6B34A}"/>
              </a:ext>
            </a:extLst>
          </p:cNvPr>
          <p:cNvSpPr>
            <a:spLocks noGrp="1"/>
          </p:cNvSpPr>
          <p:nvPr>
            <p:ph type="body" sz="quarter" idx="18"/>
          </p:nvPr>
        </p:nvSpPr>
        <p:spPr/>
        <p:txBody>
          <a:bodyPr/>
          <a:lstStyle/>
          <a:p>
            <a:r>
              <a:rPr lang="en-AU" dirty="0"/>
              <a:t>Facilitator instructions </a:t>
            </a:r>
          </a:p>
        </p:txBody>
      </p:sp>
      <p:sp>
        <p:nvSpPr>
          <p:cNvPr id="9" name="Text Placeholder 8">
            <a:extLst>
              <a:ext uri="{FF2B5EF4-FFF2-40B4-BE49-F238E27FC236}">
                <a16:creationId xmlns:a16="http://schemas.microsoft.com/office/drawing/2014/main" id="{436577EB-674A-E723-5EDF-EFEA53B3D5C1}"/>
              </a:ext>
            </a:extLst>
          </p:cNvPr>
          <p:cNvSpPr>
            <a:spLocks noGrp="1"/>
          </p:cNvSpPr>
          <p:nvPr>
            <p:ph type="body" sz="quarter" idx="19"/>
          </p:nvPr>
        </p:nvSpPr>
        <p:spPr/>
        <p:txBody>
          <a:bodyPr vert="horz" lIns="0" tIns="0" rIns="0" bIns="0" rtlCol="0" anchor="t">
            <a:noAutofit/>
          </a:bodyPr>
          <a:lstStyle/>
          <a:p>
            <a:r>
              <a:rPr lang="en-AU" sz="1800" dirty="0"/>
              <a:t>This slide deck contains 3 parts that require some preplanning. </a:t>
            </a:r>
          </a:p>
          <a:p>
            <a:r>
              <a:rPr lang="en-AU" sz="1800" b="1" dirty="0">
                <a:solidFill>
                  <a:srgbClr val="22272B"/>
                </a:solidFill>
                <a:latin typeface="Public Sans" pitchFamily="2" charset="0"/>
              </a:rPr>
              <a:t>Part A </a:t>
            </a:r>
            <a:r>
              <a:rPr lang="en-AU" sz="1800" dirty="0">
                <a:solidFill>
                  <a:srgbClr val="22272B"/>
                </a:solidFill>
              </a:rPr>
              <a:t>– Strategy overview, approach and impact –</a:t>
            </a:r>
            <a:r>
              <a:rPr lang="en-AU" sz="1800" dirty="0"/>
              <a:t> opportunity to collect data that could be used in Part C. The presenter will need to facilitate this.</a:t>
            </a:r>
          </a:p>
          <a:p>
            <a:r>
              <a:rPr lang="en-AU" sz="1800" b="1" dirty="0">
                <a:solidFill>
                  <a:srgbClr val="22272B"/>
                </a:solidFill>
                <a:latin typeface="Public Sans" pitchFamily="2" charset="0"/>
              </a:rPr>
              <a:t>Part B </a:t>
            </a:r>
            <a:r>
              <a:rPr lang="en-AU" sz="1800" dirty="0">
                <a:solidFill>
                  <a:srgbClr val="22272B"/>
                </a:solidFill>
              </a:rPr>
              <a:t>– Implementing the strategies through techniques –</a:t>
            </a:r>
            <a:r>
              <a:rPr lang="en-AU" sz="1800" dirty="0"/>
              <a:t> the group activity requires pre-planning.</a:t>
            </a:r>
          </a:p>
          <a:p>
            <a:r>
              <a:rPr lang="en-AU" sz="1800" b="1" dirty="0">
                <a:solidFill>
                  <a:schemeClr val="tx1"/>
                </a:solidFill>
                <a:latin typeface="Public Sans" pitchFamily="2" charset="0"/>
              </a:rPr>
              <a:t>Part C </a:t>
            </a:r>
            <a:r>
              <a:rPr lang="en-AU" sz="1800" dirty="0">
                <a:solidFill>
                  <a:schemeClr val="tx1"/>
                </a:solidFill>
              </a:rPr>
              <a:t>– Evaluating a whole-school approach –</a:t>
            </a:r>
            <a:r>
              <a:rPr lang="en-AU" sz="1800" dirty="0"/>
              <a:t> opportunity to link to the </a:t>
            </a:r>
            <a:r>
              <a:rPr lang="en-AU" sz="1800" dirty="0">
                <a:solidFill>
                  <a:schemeClr val="accent2"/>
                </a:solidFill>
                <a:hlinkClick r:id="rId3">
                  <a:extLst>
                    <a:ext uri="{A12FA001-AC4F-418D-AE19-62706E023703}">
                      <ahyp:hlinkClr xmlns:ahyp="http://schemas.microsoft.com/office/drawing/2018/hyperlinkcolor" val="tx"/>
                    </a:ext>
                  </a:extLst>
                </a:hlinkClick>
              </a:rPr>
              <a:t>School Excellence Plan</a:t>
            </a:r>
            <a:r>
              <a:rPr lang="en-AU" sz="1800" dirty="0"/>
              <a:t>.</a:t>
            </a:r>
          </a:p>
          <a:p>
            <a:r>
              <a:rPr lang="en-AU" sz="1800" b="1" dirty="0">
                <a:latin typeface="Public Sans" pitchFamily="2" charset="0"/>
              </a:rPr>
              <a:t>Leaders should engage with Part C before implementing the professional learning with staff. </a:t>
            </a:r>
            <a:r>
              <a:rPr lang="en-AU" sz="1800" b="1" dirty="0"/>
              <a:t> </a:t>
            </a:r>
          </a:p>
          <a:p>
            <a:r>
              <a:rPr lang="en-AU" sz="1800" dirty="0"/>
              <a:t>Slides are repeated across strategy modules so they can be implemented with the same structure. Note: some slides contain animations indicated by [click] in the presenter notes.</a:t>
            </a:r>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a:t>
            </a:fld>
            <a:endParaRPr lang="en-AU"/>
          </a:p>
        </p:txBody>
      </p:sp>
    </p:spTree>
    <p:extLst>
      <p:ext uri="{BB962C8B-B14F-4D97-AF65-F5344CB8AC3E}">
        <p14:creationId xmlns:p14="http://schemas.microsoft.com/office/powerpoint/2010/main" val="248082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 (1)</a:t>
            </a:r>
          </a:p>
        </p:txBody>
      </p:sp>
      <p:sp>
        <p:nvSpPr>
          <p:cNvPr id="16" name="TextBox 15">
            <a:extLst>
              <a:ext uri="{FF2B5EF4-FFF2-40B4-BE49-F238E27FC236}">
                <a16:creationId xmlns:a16="http://schemas.microsoft.com/office/drawing/2014/main" id="{54C42BD4-5803-4C48-CE2A-A42B718911C0}"/>
              </a:ext>
            </a:extLst>
          </p:cNvPr>
          <p:cNvSpPr txBox="1"/>
          <p:nvPr/>
        </p:nvSpPr>
        <p:spPr>
          <a:xfrm>
            <a:off x="277090" y="6299627"/>
            <a:ext cx="1177010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Evidence for Learning (2022) </a:t>
            </a:r>
            <a:r>
              <a:rPr lang="en-AU" sz="1200" i="1" dirty="0">
                <a:hlinkClick r:id="rId3"/>
              </a:rPr>
              <a:t>Effective professional development</a:t>
            </a:r>
            <a:r>
              <a:rPr lang="en-AU" sz="1200" i="1" dirty="0"/>
              <a:t>, </a:t>
            </a:r>
            <a:r>
              <a:rPr lang="en-AU" sz="1200" dirty="0"/>
              <a:t>Evidence for Learning.</a:t>
            </a:r>
          </a:p>
        </p:txBody>
      </p:sp>
      <p:grpSp>
        <p:nvGrpSpPr>
          <p:cNvPr id="25" name="Group 24" descr="Plan">
            <a:extLst>
              <a:ext uri="{FF2B5EF4-FFF2-40B4-BE49-F238E27FC236}">
                <a16:creationId xmlns:a16="http://schemas.microsoft.com/office/drawing/2014/main" id="{44A2D0E1-EBEB-329A-D434-505DF44D1037}"/>
              </a:ext>
            </a:extLst>
          </p:cNvPr>
          <p:cNvGrpSpPr/>
          <p:nvPr/>
        </p:nvGrpSpPr>
        <p:grpSpPr>
          <a:xfrm>
            <a:off x="337720" y="2336107"/>
            <a:ext cx="1827652" cy="3217533"/>
            <a:chOff x="337720" y="2336107"/>
            <a:chExt cx="1827652" cy="3217533"/>
          </a:xfrm>
        </p:grpSpPr>
        <p:pic>
          <p:nvPicPr>
            <p:cNvPr id="10" name="Graphic 9" descr="Pen with solid fill">
              <a:extLst>
                <a:ext uri="{FF2B5EF4-FFF2-40B4-BE49-F238E27FC236}">
                  <a16:creationId xmlns:a16="http://schemas.microsoft.com/office/drawing/2014/main" id="{95EAE210-D304-9825-A1B2-DD266B4923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0972" y="2336107"/>
              <a:ext cx="914400" cy="914400"/>
            </a:xfrm>
            <a:prstGeom prst="rect">
              <a:avLst/>
            </a:prstGeom>
          </p:spPr>
        </p:pic>
        <p:pic>
          <p:nvPicPr>
            <p:cNvPr id="13" name="Graphic 12" descr="Document outline">
              <a:extLst>
                <a:ext uri="{FF2B5EF4-FFF2-40B4-BE49-F238E27FC236}">
                  <a16:creationId xmlns:a16="http://schemas.microsoft.com/office/drawing/2014/main" id="{55D20191-47C4-948D-497E-28198F059F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0628" y="2483382"/>
              <a:ext cx="1393159" cy="1393159"/>
            </a:xfrm>
            <a:prstGeom prst="rect">
              <a:avLst/>
            </a:prstGeom>
          </p:spPr>
        </p:pic>
        <p:sp>
          <p:nvSpPr>
            <p:cNvPr id="17" name="Rectangle: Rounded Corners 16">
              <a:extLst>
                <a:ext uri="{FF2B5EF4-FFF2-40B4-BE49-F238E27FC236}">
                  <a16:creationId xmlns:a16="http://schemas.microsoft.com/office/drawing/2014/main" id="{31B6BDDE-222D-426E-7733-B4E9D63C1ABB}"/>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b="1">
                  <a:latin typeface="+mj-lt"/>
                </a:rPr>
                <a:t>Plan</a:t>
              </a:r>
            </a:p>
          </p:txBody>
        </p:sp>
      </p:grpSp>
      <p:grpSp>
        <p:nvGrpSpPr>
          <p:cNvPr id="26" name="Group 25" descr="Rehearse">
            <a:extLst>
              <a:ext uri="{FF2B5EF4-FFF2-40B4-BE49-F238E27FC236}">
                <a16:creationId xmlns:a16="http://schemas.microsoft.com/office/drawing/2014/main" id="{C6F9F9AB-A1D2-0F21-1803-BA54278FCC70}"/>
              </a:ext>
            </a:extLst>
          </p:cNvPr>
          <p:cNvGrpSpPr/>
          <p:nvPr/>
        </p:nvGrpSpPr>
        <p:grpSpPr>
          <a:xfrm>
            <a:off x="2594396" y="2570712"/>
            <a:ext cx="1790876" cy="2982928"/>
            <a:chOff x="2594396" y="2570712"/>
            <a:chExt cx="1790876" cy="2982928"/>
          </a:xfrm>
        </p:grpSpPr>
        <p:sp>
          <p:nvSpPr>
            <p:cNvPr id="18" name="Rectangle: Rounded Corners 17">
              <a:extLst>
                <a:ext uri="{FF2B5EF4-FFF2-40B4-BE49-F238E27FC236}">
                  <a16:creationId xmlns:a16="http://schemas.microsoft.com/office/drawing/2014/main" id="{36BD77E3-3D95-2D8A-547D-C812505C0C7F}"/>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Rehearse</a:t>
              </a:r>
            </a:p>
          </p:txBody>
        </p:sp>
        <p:grpSp>
          <p:nvGrpSpPr>
            <p:cNvPr id="12" name="Graphic 21" descr="Classroom outline">
              <a:extLst>
                <a:ext uri="{FF2B5EF4-FFF2-40B4-BE49-F238E27FC236}">
                  <a16:creationId xmlns:a16="http://schemas.microsoft.com/office/drawing/2014/main" id="{AF5B8936-DD54-614F-2961-91ABA3F5E844}"/>
                </a:ext>
              </a:extLst>
            </p:cNvPr>
            <p:cNvGrpSpPr/>
            <p:nvPr/>
          </p:nvGrpSpPr>
          <p:grpSpPr>
            <a:xfrm>
              <a:off x="3057897" y="2570712"/>
              <a:ext cx="1079847" cy="1131942"/>
              <a:chOff x="3057897" y="2570712"/>
              <a:chExt cx="1079847" cy="1131942"/>
            </a:xfrm>
            <a:solidFill>
              <a:srgbClr val="000000"/>
            </a:solidFill>
          </p:grpSpPr>
          <p:sp>
            <p:nvSpPr>
              <p:cNvPr id="30" name="Freeform: Shape 29">
                <a:extLst>
                  <a:ext uri="{FF2B5EF4-FFF2-40B4-BE49-F238E27FC236}">
                    <a16:creationId xmlns:a16="http://schemas.microsoft.com/office/drawing/2014/main" id="{56224CF2-8867-590F-D01A-B6C0F3828391}"/>
                  </a:ext>
                </a:extLst>
              </p:cNvPr>
              <p:cNvSpPr/>
              <p:nvPr/>
            </p:nvSpPr>
            <p:spPr>
              <a:xfrm>
                <a:off x="3281532" y="2570712"/>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0742CED3-155B-AFF3-A6A1-798C3389B210}"/>
                  </a:ext>
                </a:extLst>
              </p:cNvPr>
              <p:cNvSpPr/>
              <p:nvPr/>
            </p:nvSpPr>
            <p:spPr>
              <a:xfrm>
                <a:off x="3057897" y="2787932"/>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8433D2F2-654D-59C2-667C-A26F0A9F1EEF}"/>
                  </a:ext>
                </a:extLst>
              </p:cNvPr>
              <p:cNvSpPr/>
              <p:nvPr/>
            </p:nvSpPr>
            <p:spPr>
              <a:xfrm>
                <a:off x="3165436" y="3070218"/>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3344602F-DF9C-503F-2D72-F8829DB10BFC}"/>
                  </a:ext>
                </a:extLst>
              </p:cNvPr>
              <p:cNvSpPr/>
              <p:nvPr/>
            </p:nvSpPr>
            <p:spPr>
              <a:xfrm>
                <a:off x="3184940" y="2730345"/>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27" name="Group 26" descr="Feedback">
            <a:extLst>
              <a:ext uri="{FF2B5EF4-FFF2-40B4-BE49-F238E27FC236}">
                <a16:creationId xmlns:a16="http://schemas.microsoft.com/office/drawing/2014/main" id="{C0BBD205-9CB5-BD5F-CC45-3DB8BE2C21FB}"/>
              </a:ext>
            </a:extLst>
          </p:cNvPr>
          <p:cNvGrpSpPr/>
          <p:nvPr/>
        </p:nvGrpSpPr>
        <p:grpSpPr>
          <a:xfrm>
            <a:off x="4840017" y="2483382"/>
            <a:ext cx="1790876" cy="3070258"/>
            <a:chOff x="4840017" y="2483382"/>
            <a:chExt cx="1790876" cy="3070258"/>
          </a:xfrm>
        </p:grpSpPr>
        <p:pic>
          <p:nvPicPr>
            <p:cNvPr id="15" name="Graphic 14" descr="List outline">
              <a:extLst>
                <a:ext uri="{FF2B5EF4-FFF2-40B4-BE49-F238E27FC236}">
                  <a16:creationId xmlns:a16="http://schemas.microsoft.com/office/drawing/2014/main" id="{AEEEBD97-D527-26F2-C983-20CF3F6C00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16259" y="2483382"/>
              <a:ext cx="1393159" cy="1393159"/>
            </a:xfrm>
            <a:prstGeom prst="rect">
              <a:avLst/>
            </a:prstGeom>
          </p:spPr>
        </p:pic>
        <p:sp>
          <p:nvSpPr>
            <p:cNvPr id="24" name="Rectangle: Rounded Corners 23">
              <a:extLst>
                <a:ext uri="{FF2B5EF4-FFF2-40B4-BE49-F238E27FC236}">
                  <a16:creationId xmlns:a16="http://schemas.microsoft.com/office/drawing/2014/main" id="{ABA6AB41-25C8-7313-4560-157907C3E5C8}"/>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Feedback</a:t>
              </a:r>
            </a:p>
          </p:txBody>
        </p:sp>
      </p:grpSp>
      <p:grpSp>
        <p:nvGrpSpPr>
          <p:cNvPr id="34" name="Group 33">
            <a:extLst>
              <a:ext uri="{FF2B5EF4-FFF2-40B4-BE49-F238E27FC236}">
                <a16:creationId xmlns:a16="http://schemas.microsoft.com/office/drawing/2014/main" id="{7CD5B879-09A8-FF79-7008-353E909B39E5}"/>
              </a:ext>
              <a:ext uri="{C183D7F6-B498-43B3-948B-1728B52AA6E4}">
                <adec:decorative xmlns:adec="http://schemas.microsoft.com/office/drawing/2017/decorative" val="1"/>
              </a:ext>
            </a:extLst>
          </p:cNvPr>
          <p:cNvGrpSpPr/>
          <p:nvPr/>
        </p:nvGrpSpPr>
        <p:grpSpPr>
          <a:xfrm>
            <a:off x="8454564" y="1951402"/>
            <a:ext cx="2761761" cy="3666951"/>
            <a:chOff x="8454564" y="1951402"/>
            <a:chExt cx="2761761" cy="3666951"/>
          </a:xfrm>
        </p:grpSpPr>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Lst>
            </p:cNvPr>
            <p:cNvPicPr>
              <a:picLocks noChangeAspect="1"/>
            </p:cNvPicPr>
            <p:nvPr/>
          </p:nvPicPr>
          <p:blipFill>
            <a:blip r:embed="rId11"/>
            <a:stretch>
              <a:fillRect/>
            </a:stretch>
          </p:blipFill>
          <p:spPr>
            <a:xfrm rot="21181454">
              <a:off x="8454564" y="1973816"/>
              <a:ext cx="2583879" cy="3644537"/>
            </a:xfrm>
            <a:prstGeom prst="rect">
              <a:avLst/>
            </a:prstGeom>
          </p:spPr>
        </p:pic>
      </p:gr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155355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p:txBody>
          <a:bodyPr/>
          <a:lstStyle/>
          <a:p>
            <a:r>
              <a:rPr lang="en-US"/>
              <a:t>Rehearsal (1)</a:t>
            </a:r>
          </a:p>
        </p:txBody>
      </p:sp>
      <p:pic>
        <p:nvPicPr>
          <p:cNvPr id="10" name="Picture 9" descr="A teacher delivering a lesson without rehearsal.">
            <a:extLst>
              <a:ext uri="{FF2B5EF4-FFF2-40B4-BE49-F238E27FC236}">
                <a16:creationId xmlns:a16="http://schemas.microsoft.com/office/drawing/2014/main" id="{98FF4998-DE73-EB25-D7DC-0576D5901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478" y="2139482"/>
            <a:ext cx="6003521" cy="3644664"/>
          </a:xfrm>
          <a:prstGeom prst="rect">
            <a:avLst/>
          </a:prstGeom>
        </p:spPr>
      </p:pic>
      <p:pic>
        <p:nvPicPr>
          <p:cNvPr id="15" name="Picture 14" descr="A teacher delivering a lesson after rehearsal.&#10;">
            <a:extLst>
              <a:ext uri="{FF2B5EF4-FFF2-40B4-BE49-F238E27FC236}">
                <a16:creationId xmlns:a16="http://schemas.microsoft.com/office/drawing/2014/main" id="{F04D63C3-933A-C814-E9AB-C599581DAF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75297" y="2139482"/>
            <a:ext cx="5968703" cy="3623526"/>
          </a:xfrm>
          <a:prstGeom prst="rect">
            <a:avLst/>
          </a:prstGeom>
        </p:spPr>
      </p:pic>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a:t>
            </a:fld>
            <a:endParaRPr lang="en-AU"/>
          </a:p>
        </p:txBody>
      </p:sp>
    </p:spTree>
    <p:extLst>
      <p:ext uri="{BB962C8B-B14F-4D97-AF65-F5344CB8AC3E}">
        <p14:creationId xmlns:p14="http://schemas.microsoft.com/office/powerpoint/2010/main" val="347118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t>NSW Department of Education</a:t>
            </a:r>
            <a:endParaRPr lang="en-AU"/>
          </a:p>
        </p:txBody>
      </p:sp>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40000" y="3429000"/>
            <a:ext cx="11291998" cy="800681"/>
          </a:xfrm>
        </p:spPr>
        <p:txBody>
          <a:bodyPr/>
          <a:lstStyle/>
          <a:p>
            <a:pPr>
              <a:lnSpc>
                <a:spcPct val="150000"/>
              </a:lnSpc>
              <a:spcBef>
                <a:spcPts val="0"/>
              </a:spcBef>
              <a:spcAft>
                <a:spcPts val="1200"/>
              </a:spcAft>
            </a:pPr>
            <a:r>
              <a:rPr lang="en-AU"/>
              <a:t>Overview of this module</a:t>
            </a:r>
            <a:endParaRPr lang="en-AU" sz="4000">
              <a:solidFill>
                <a:schemeClr val="tx1"/>
              </a:solidFill>
            </a:endParaRPr>
          </a:p>
        </p:txBody>
      </p:sp>
      <p:sp>
        <p:nvSpPr>
          <p:cNvPr id="5" name="Title 2">
            <a:extLst>
              <a:ext uri="{FF2B5EF4-FFF2-40B4-BE49-F238E27FC236}">
                <a16:creationId xmlns:a16="http://schemas.microsoft.com/office/drawing/2014/main" id="{D4B97C12-3C9C-0A16-BA09-AE06987E6228}"/>
              </a:ext>
            </a:extLst>
          </p:cNvPr>
          <p:cNvSpPr txBox="1">
            <a:spLocks/>
          </p:cNvSpPr>
          <p:nvPr/>
        </p:nvSpPr>
        <p:spPr>
          <a:xfrm>
            <a:off x="540000" y="4945680"/>
            <a:ext cx="11291998" cy="1612556"/>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accent1"/>
                </a:solidFill>
                <a:latin typeface="+mj-lt"/>
                <a:ea typeface="+mj-ea"/>
                <a:cs typeface="+mj-cs"/>
              </a:defRPr>
            </a:lvl1pPr>
          </a:lstStyle>
          <a:p>
            <a:pPr>
              <a:lnSpc>
                <a:spcPct val="150000"/>
              </a:lnSpc>
              <a:spcBef>
                <a:spcPts val="0"/>
              </a:spcBef>
              <a:spcAft>
                <a:spcPts val="1200"/>
              </a:spcAft>
            </a:pPr>
            <a:r>
              <a:rPr lang="en-AU" sz="2400">
                <a:solidFill>
                  <a:schemeClr val="accent2"/>
                </a:solidFill>
                <a:hlinkClick r:id="rId3" action="ppaction://hlinksldjump"/>
              </a:rPr>
              <a:t>Part A – Understanding the strategy </a:t>
            </a:r>
            <a:br>
              <a:rPr lang="en-AU" sz="2400">
                <a:solidFill>
                  <a:schemeClr val="accent2"/>
                </a:solidFill>
              </a:rPr>
            </a:br>
            <a:r>
              <a:rPr lang="en-AU" sz="2400">
                <a:solidFill>
                  <a:schemeClr val="accent2"/>
                </a:solidFill>
                <a:hlinkClick r:id="rId4" action="ppaction://hlinksldjump"/>
              </a:rPr>
              <a:t>Part B – Implementing the strategies through techniques</a:t>
            </a:r>
            <a:br>
              <a:rPr lang="en-AU" sz="2400">
                <a:solidFill>
                  <a:schemeClr val="accent2"/>
                </a:solidFill>
              </a:rPr>
            </a:br>
            <a:r>
              <a:rPr lang="en-AU" sz="2400">
                <a:solidFill>
                  <a:schemeClr val="accent2"/>
                </a:solidFill>
                <a:hlinkClick r:id="rId5" action="ppaction://hlinksldjump"/>
              </a:rPr>
              <a:t>Part C – Evaluating a whole-school approach</a:t>
            </a:r>
            <a:endParaRPr lang="en-AU" sz="1800">
              <a:solidFill>
                <a:schemeClr val="accent2"/>
              </a:solidFill>
            </a:endParaRPr>
          </a:p>
        </p:txBody>
      </p:sp>
    </p:spTree>
    <p:extLst>
      <p:ext uri="{BB962C8B-B14F-4D97-AF65-F5344CB8AC3E}">
        <p14:creationId xmlns:p14="http://schemas.microsoft.com/office/powerpoint/2010/main" val="64344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Understanding the strategy</a:t>
            </a:r>
            <a:br>
              <a:rPr lang="en-AU" sz="4800"/>
            </a:b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a:xfrm>
            <a:off x="539999" y="2162845"/>
            <a:ext cx="3049867" cy="1638301"/>
          </a:xfrm>
        </p:spPr>
        <p:txBody>
          <a:bodyPr/>
          <a:lstStyle/>
          <a:p>
            <a:r>
              <a:rPr lang="en-US" sz="5400"/>
              <a:t>Part A</a:t>
            </a:r>
          </a:p>
        </p:txBody>
      </p:sp>
    </p:spTree>
    <p:extLst>
      <p:ext uri="{BB962C8B-B14F-4D97-AF65-F5344CB8AC3E}">
        <p14:creationId xmlns:p14="http://schemas.microsoft.com/office/powerpoint/2010/main" val="42847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 (1)</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r>
              <a:rPr lang="en-AU" sz="2000" b="1" dirty="0">
                <a:latin typeface="+mj-lt"/>
              </a:rPr>
              <a:t>Purpose</a:t>
            </a:r>
          </a:p>
          <a:p>
            <a:r>
              <a:rPr lang="en-AU" sz="2000" dirty="0"/>
              <a:t>To understand the mechanisms of connecting learning in the context of managing cognitive load, schema development, and optimising student understanding, engagement and participation.</a:t>
            </a:r>
          </a:p>
          <a:p>
            <a:r>
              <a:rPr lang="en-AU" sz="2000" b="1" dirty="0">
                <a:latin typeface="+mj-lt"/>
              </a:rPr>
              <a:t>Outcome</a:t>
            </a:r>
          </a:p>
          <a:p>
            <a:r>
              <a:rPr lang="en-AU" sz="2000" dirty="0"/>
              <a:t>We can articulate how and why we support students in retrieving prior learning and making connections with new learning.</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280018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0248-4647-6D61-34EF-F540C353EEE6}"/>
              </a:ext>
            </a:extLst>
          </p:cNvPr>
          <p:cNvSpPr>
            <a:spLocks noGrp="1"/>
          </p:cNvSpPr>
          <p:nvPr>
            <p:ph type="title"/>
          </p:nvPr>
        </p:nvSpPr>
        <p:spPr/>
        <p:txBody>
          <a:bodyPr/>
          <a:lstStyle/>
          <a:p>
            <a:r>
              <a:rPr lang="en-AU"/>
              <a:t>Knowledge is stored in schemas</a:t>
            </a:r>
          </a:p>
        </p:txBody>
      </p:sp>
      <p:sp>
        <p:nvSpPr>
          <p:cNvPr id="8" name="Text Placeholder 7">
            <a:extLst>
              <a:ext uri="{FF2B5EF4-FFF2-40B4-BE49-F238E27FC236}">
                <a16:creationId xmlns:a16="http://schemas.microsoft.com/office/drawing/2014/main" id="{F92452A2-4E88-638C-4154-AE934C4A84AD}"/>
              </a:ext>
            </a:extLst>
          </p:cNvPr>
          <p:cNvSpPr>
            <a:spLocks noGrp="1"/>
          </p:cNvSpPr>
          <p:nvPr>
            <p:ph type="body" sz="quarter" idx="18"/>
          </p:nvPr>
        </p:nvSpPr>
        <p:spPr/>
        <p:txBody>
          <a:bodyPr/>
          <a:lstStyle/>
          <a:p>
            <a:r>
              <a:rPr lang="en-AU"/>
              <a:t>Knowledge schema</a:t>
            </a:r>
          </a:p>
        </p:txBody>
      </p:sp>
      <p:grpSp>
        <p:nvGrpSpPr>
          <p:cNvPr id="10" name="Group 9" descr="Concept">
            <a:extLst>
              <a:ext uri="{FF2B5EF4-FFF2-40B4-BE49-F238E27FC236}">
                <a16:creationId xmlns:a16="http://schemas.microsoft.com/office/drawing/2014/main" id="{58EEFFCA-0A04-71CF-50BC-9A79DED9091C}"/>
              </a:ext>
            </a:extLst>
          </p:cNvPr>
          <p:cNvGrpSpPr/>
          <p:nvPr/>
        </p:nvGrpSpPr>
        <p:grpSpPr>
          <a:xfrm>
            <a:off x="2658980" y="1913118"/>
            <a:ext cx="1842413" cy="1812614"/>
            <a:chOff x="2658980" y="1913118"/>
            <a:chExt cx="1842413" cy="1812614"/>
          </a:xfrm>
        </p:grpSpPr>
        <p:sp>
          <p:nvSpPr>
            <p:cNvPr id="13" name="Flowchart: Connector 12">
              <a:extLst>
                <a:ext uri="{FF2B5EF4-FFF2-40B4-BE49-F238E27FC236}">
                  <a16:creationId xmlns:a16="http://schemas.microsoft.com/office/drawing/2014/main" id="{5B743F24-034A-E6E6-E221-3033E083F682}"/>
                </a:ext>
              </a:extLst>
            </p:cNvPr>
            <p:cNvSpPr/>
            <p:nvPr/>
          </p:nvSpPr>
          <p:spPr>
            <a:xfrm>
              <a:off x="2658980" y="1913118"/>
              <a:ext cx="1842413" cy="1812614"/>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28" name="TextBox 1027">
              <a:extLst>
                <a:ext uri="{FF2B5EF4-FFF2-40B4-BE49-F238E27FC236}">
                  <a16:creationId xmlns:a16="http://schemas.microsoft.com/office/drawing/2014/main" id="{85A02CCA-031E-C3DA-9EE8-DA45242C223A}"/>
                </a:ext>
              </a:extLst>
            </p:cNvPr>
            <p:cNvSpPr txBox="1"/>
            <p:nvPr/>
          </p:nvSpPr>
          <p:spPr>
            <a:xfrm>
              <a:off x="3074978" y="2431307"/>
              <a:ext cx="1010417" cy="776236"/>
            </a:xfrm>
            <a:prstGeom prst="rect">
              <a:avLst/>
            </a:prstGeom>
            <a:noFill/>
          </p:spPr>
          <p:txBody>
            <a:bodyPr wrap="square" lIns="0" tIns="0" rIns="0" bIns="0" rtlCol="0" anchor="ctr">
              <a:noAutofit/>
            </a:bodyPr>
            <a:lstStyle/>
            <a:p>
              <a:pPr algn="ctr"/>
              <a:r>
                <a:rPr lang="en-AU" sz="2000" b="1">
                  <a:solidFill>
                    <a:schemeClr val="bg1"/>
                  </a:solidFill>
                  <a:latin typeface="+mj-lt"/>
                </a:rPr>
                <a:t>concept</a:t>
              </a:r>
            </a:p>
          </p:txBody>
        </p:sp>
      </p:grpSp>
      <p:grpSp>
        <p:nvGrpSpPr>
          <p:cNvPr id="11" name="Group 10" descr="Procedure">
            <a:extLst>
              <a:ext uri="{FF2B5EF4-FFF2-40B4-BE49-F238E27FC236}">
                <a16:creationId xmlns:a16="http://schemas.microsoft.com/office/drawing/2014/main" id="{B49D22E2-5D78-B84E-8E7A-2F0D2D605593}"/>
              </a:ext>
            </a:extLst>
          </p:cNvPr>
          <p:cNvGrpSpPr/>
          <p:nvPr/>
        </p:nvGrpSpPr>
        <p:grpSpPr>
          <a:xfrm>
            <a:off x="5083540" y="1913118"/>
            <a:ext cx="2102634" cy="1812614"/>
            <a:chOff x="5083540" y="1913118"/>
            <a:chExt cx="2102634" cy="1812614"/>
          </a:xfrm>
        </p:grpSpPr>
        <p:sp>
          <p:nvSpPr>
            <p:cNvPr id="14" name="Isosceles Triangle 13">
              <a:extLst>
                <a:ext uri="{FF2B5EF4-FFF2-40B4-BE49-F238E27FC236}">
                  <a16:creationId xmlns:a16="http://schemas.microsoft.com/office/drawing/2014/main" id="{A4BA02B6-5B2B-C1E6-32C9-556904191F06}"/>
                </a:ext>
              </a:extLst>
            </p:cNvPr>
            <p:cNvSpPr/>
            <p:nvPr/>
          </p:nvSpPr>
          <p:spPr>
            <a:xfrm>
              <a:off x="5083540" y="1913118"/>
              <a:ext cx="2102634" cy="1812614"/>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0" name="TextBox 1029">
              <a:extLst>
                <a:ext uri="{FF2B5EF4-FFF2-40B4-BE49-F238E27FC236}">
                  <a16:creationId xmlns:a16="http://schemas.microsoft.com/office/drawing/2014/main" id="{9FE08C66-02F3-DDD2-6D74-C2A033D12A7C}"/>
                </a:ext>
              </a:extLst>
            </p:cNvPr>
            <p:cNvSpPr txBox="1"/>
            <p:nvPr/>
          </p:nvSpPr>
          <p:spPr>
            <a:xfrm>
              <a:off x="5374605" y="3057859"/>
              <a:ext cx="1515816" cy="338929"/>
            </a:xfrm>
            <a:prstGeom prst="rect">
              <a:avLst/>
            </a:prstGeom>
            <a:noFill/>
          </p:spPr>
          <p:txBody>
            <a:bodyPr wrap="square" lIns="0" tIns="0" rIns="0" bIns="0" rtlCol="0">
              <a:noAutofit/>
            </a:bodyPr>
            <a:lstStyle/>
            <a:p>
              <a:pPr algn="ctr"/>
              <a:r>
                <a:rPr lang="en-AU" sz="2000" b="1">
                  <a:solidFill>
                    <a:srgbClr val="00296C"/>
                  </a:solidFill>
                  <a:latin typeface="+mj-lt"/>
                </a:rPr>
                <a:t>procedure</a:t>
              </a:r>
            </a:p>
          </p:txBody>
        </p:sp>
      </p:grpSp>
      <p:grpSp>
        <p:nvGrpSpPr>
          <p:cNvPr id="12" name="Group 11" descr="Fact">
            <a:extLst>
              <a:ext uri="{FF2B5EF4-FFF2-40B4-BE49-F238E27FC236}">
                <a16:creationId xmlns:a16="http://schemas.microsoft.com/office/drawing/2014/main" id="{E4CFA020-1332-6DF9-33D9-88DDEBE51975}"/>
              </a:ext>
            </a:extLst>
          </p:cNvPr>
          <p:cNvGrpSpPr/>
          <p:nvPr/>
        </p:nvGrpSpPr>
        <p:grpSpPr>
          <a:xfrm>
            <a:off x="7913833" y="1898219"/>
            <a:ext cx="1842413" cy="1842412"/>
            <a:chOff x="7913833" y="1898219"/>
            <a:chExt cx="1842413" cy="1842412"/>
          </a:xfrm>
        </p:grpSpPr>
        <p:sp>
          <p:nvSpPr>
            <p:cNvPr id="15" name="Rectangle 14">
              <a:extLst>
                <a:ext uri="{FF2B5EF4-FFF2-40B4-BE49-F238E27FC236}">
                  <a16:creationId xmlns:a16="http://schemas.microsoft.com/office/drawing/2014/main" id="{0A532FAA-7C0D-A7C8-FAEA-B8B313C285D6}"/>
                </a:ext>
              </a:extLst>
            </p:cNvPr>
            <p:cNvSpPr/>
            <p:nvPr/>
          </p:nvSpPr>
          <p:spPr>
            <a:xfrm>
              <a:off x="7913833" y="1898219"/>
              <a:ext cx="1842413" cy="1842412"/>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9" name="TextBox 1028">
              <a:extLst>
                <a:ext uri="{FF2B5EF4-FFF2-40B4-BE49-F238E27FC236}">
                  <a16:creationId xmlns:a16="http://schemas.microsoft.com/office/drawing/2014/main" id="{D584B279-D6C2-2187-DC98-BF31D0FB87B6}"/>
                </a:ext>
              </a:extLst>
            </p:cNvPr>
            <p:cNvSpPr txBox="1"/>
            <p:nvPr/>
          </p:nvSpPr>
          <p:spPr>
            <a:xfrm>
              <a:off x="8410802" y="2604923"/>
              <a:ext cx="848476" cy="429004"/>
            </a:xfrm>
            <a:prstGeom prst="rect">
              <a:avLst/>
            </a:prstGeom>
            <a:noFill/>
          </p:spPr>
          <p:txBody>
            <a:bodyPr wrap="square" lIns="0" tIns="0" rIns="0" bIns="0" rtlCol="0" anchor="ctr">
              <a:noAutofit/>
            </a:bodyPr>
            <a:lstStyle/>
            <a:p>
              <a:pPr algn="ctr"/>
              <a:r>
                <a:rPr lang="en-AU" sz="2000" b="1">
                  <a:solidFill>
                    <a:srgbClr val="00296C"/>
                  </a:solidFill>
                  <a:latin typeface="+mj-lt"/>
                </a:rPr>
                <a:t>fact</a:t>
              </a:r>
            </a:p>
          </p:txBody>
        </p:sp>
      </p:grpSp>
      <p:sp>
        <p:nvSpPr>
          <p:cNvPr id="17" name="Isosceles Triangle 16">
            <a:extLst>
              <a:ext uri="{FF2B5EF4-FFF2-40B4-BE49-F238E27FC236}">
                <a16:creationId xmlns:a16="http://schemas.microsoft.com/office/drawing/2014/main" id="{19FC3946-1F35-BCBF-DAA3-3B14C38B19BA}"/>
              </a:ext>
              <a:ext uri="{C183D7F6-B498-43B3-948B-1728B52AA6E4}">
                <adec:decorative xmlns:adec="http://schemas.microsoft.com/office/drawing/2017/decorative" val="1"/>
              </a:ext>
            </a:extLst>
          </p:cNvPr>
          <p:cNvSpPr/>
          <p:nvPr/>
        </p:nvSpPr>
        <p:spPr>
          <a:xfrm>
            <a:off x="2531358" y="4473167"/>
            <a:ext cx="2102634" cy="1812614"/>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lowchart: Connector 17">
            <a:extLst>
              <a:ext uri="{FF2B5EF4-FFF2-40B4-BE49-F238E27FC236}">
                <a16:creationId xmlns:a16="http://schemas.microsoft.com/office/drawing/2014/main" id="{392CD1C0-12DE-2F06-6CA8-08E59E925556}"/>
              </a:ext>
              <a:ext uri="{C183D7F6-B498-43B3-948B-1728B52AA6E4}">
                <adec:decorative xmlns:adec="http://schemas.microsoft.com/office/drawing/2017/decorative" val="1"/>
              </a:ext>
            </a:extLst>
          </p:cNvPr>
          <p:cNvSpPr/>
          <p:nvPr/>
        </p:nvSpPr>
        <p:spPr>
          <a:xfrm>
            <a:off x="5213647" y="4473167"/>
            <a:ext cx="1842413" cy="1812614"/>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79C8323-29A6-3FCD-FA4C-845945E598AB}"/>
              </a:ext>
              <a:ext uri="{C183D7F6-B498-43B3-948B-1728B52AA6E4}">
                <adec:decorative xmlns:adec="http://schemas.microsoft.com/office/drawing/2017/decorative" val="1"/>
              </a:ext>
            </a:extLst>
          </p:cNvPr>
          <p:cNvSpPr/>
          <p:nvPr/>
        </p:nvSpPr>
        <p:spPr>
          <a:xfrm>
            <a:off x="7913831" y="4473167"/>
            <a:ext cx="1842413" cy="1842412"/>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1" name="Straight Connector 20">
            <a:extLst>
              <a:ext uri="{FF2B5EF4-FFF2-40B4-BE49-F238E27FC236}">
                <a16:creationId xmlns:a16="http://schemas.microsoft.com/office/drawing/2014/main" id="{02BA1587-790A-3BC0-EC49-D7B3840E4359}"/>
              </a:ext>
              <a:ext uri="{C183D7F6-B498-43B3-948B-1728B52AA6E4}">
                <adec:decorative xmlns:adec="http://schemas.microsoft.com/office/drawing/2017/decorative" val="1"/>
              </a:ext>
            </a:extLst>
          </p:cNvPr>
          <p:cNvCxnSpPr>
            <a:stCxn id="18" idx="2"/>
            <a:endCxn id="17" idx="5"/>
          </p:cNvCxnSpPr>
          <p:nvPr/>
        </p:nvCxnSpPr>
        <p:spPr>
          <a:xfrm flipH="1">
            <a:off x="4108333" y="5379475"/>
            <a:ext cx="110531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C1CAF69-DDB5-C7AA-411D-AD307C495CC8}"/>
              </a:ext>
              <a:ext uri="{C183D7F6-B498-43B3-948B-1728B52AA6E4}">
                <adec:decorative xmlns:adec="http://schemas.microsoft.com/office/drawing/2017/decorative" val="1"/>
              </a:ext>
            </a:extLst>
          </p:cNvPr>
          <p:cNvCxnSpPr>
            <a:stCxn id="18" idx="6"/>
            <a:endCxn id="16" idx="1"/>
          </p:cNvCxnSpPr>
          <p:nvPr/>
        </p:nvCxnSpPr>
        <p:spPr>
          <a:xfrm>
            <a:off x="7056060" y="5379475"/>
            <a:ext cx="857771" cy="1489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CE367EE-D2C8-760E-808A-B14951AB865C}"/>
              </a:ext>
              <a:ext uri="{C183D7F6-B498-43B3-948B-1728B52AA6E4}">
                <adec:decorative xmlns:adec="http://schemas.microsoft.com/office/drawing/2017/decorative" val="1"/>
              </a:ext>
            </a:extLst>
          </p:cNvPr>
          <p:cNvCxnSpPr>
            <a:cxnSpLocks/>
          </p:cNvCxnSpPr>
          <p:nvPr/>
        </p:nvCxnSpPr>
        <p:spPr>
          <a:xfrm>
            <a:off x="4501393" y="2819424"/>
            <a:ext cx="110780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7D2D02B-E580-FD92-F604-16DE9E8B2F13}"/>
              </a:ext>
              <a:ext uri="{C183D7F6-B498-43B3-948B-1728B52AA6E4}">
                <adec:decorative xmlns:adec="http://schemas.microsoft.com/office/drawing/2017/decorative" val="1"/>
              </a:ext>
            </a:extLst>
          </p:cNvPr>
          <p:cNvCxnSpPr>
            <a:cxnSpLocks/>
            <a:stCxn id="13" idx="4"/>
            <a:endCxn id="17" idx="0"/>
          </p:cNvCxnSpPr>
          <p:nvPr/>
        </p:nvCxnSpPr>
        <p:spPr>
          <a:xfrm>
            <a:off x="3580187" y="3725732"/>
            <a:ext cx="2488" cy="7474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F1A35A8-F2A9-A65C-6DAB-285698CAF1F3}"/>
              </a:ext>
              <a:ext uri="{C183D7F6-B498-43B3-948B-1728B52AA6E4}">
                <adec:decorative xmlns:adec="http://schemas.microsoft.com/office/drawing/2017/decorative" val="1"/>
              </a:ext>
            </a:extLst>
          </p:cNvPr>
          <p:cNvCxnSpPr>
            <a:cxnSpLocks/>
          </p:cNvCxnSpPr>
          <p:nvPr/>
        </p:nvCxnSpPr>
        <p:spPr>
          <a:xfrm>
            <a:off x="6660516" y="2816905"/>
            <a:ext cx="125331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37433C9-5689-489F-A914-ECE967AE4461}"/>
              </a:ext>
              <a:ext uri="{C183D7F6-B498-43B3-948B-1728B52AA6E4}">
                <adec:decorative xmlns:adec="http://schemas.microsoft.com/office/drawing/2017/decorative" val="1"/>
              </a:ext>
            </a:extLst>
          </p:cNvPr>
          <p:cNvCxnSpPr>
            <a:cxnSpLocks/>
            <a:stCxn id="14" idx="3"/>
            <a:endCxn id="18" idx="0"/>
          </p:cNvCxnSpPr>
          <p:nvPr/>
        </p:nvCxnSpPr>
        <p:spPr>
          <a:xfrm flipH="1">
            <a:off x="6134854" y="3725732"/>
            <a:ext cx="3" cy="74743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8A540CB-B808-C680-855C-FE238614A15A}"/>
              </a:ext>
              <a:ext uri="{C183D7F6-B498-43B3-948B-1728B52AA6E4}">
                <adec:decorative xmlns:adec="http://schemas.microsoft.com/office/drawing/2017/decorative" val="1"/>
              </a:ext>
            </a:extLst>
          </p:cNvPr>
          <p:cNvCxnSpPr>
            <a:stCxn id="15" idx="2"/>
            <a:endCxn id="16" idx="0"/>
          </p:cNvCxnSpPr>
          <p:nvPr/>
        </p:nvCxnSpPr>
        <p:spPr>
          <a:xfrm flipH="1">
            <a:off x="8835038" y="3740631"/>
            <a:ext cx="2" cy="73253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7CC095E-820B-094F-7777-EB873F6903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7433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0248-4647-6D61-34EF-F540C353EEE6}"/>
              </a:ext>
            </a:extLst>
          </p:cNvPr>
          <p:cNvSpPr>
            <a:spLocks noGrp="1"/>
          </p:cNvSpPr>
          <p:nvPr>
            <p:ph type="title"/>
          </p:nvPr>
        </p:nvSpPr>
        <p:spPr>
          <a:xfrm>
            <a:off x="360000" y="360000"/>
            <a:ext cx="10080000" cy="1008000"/>
          </a:xfrm>
        </p:spPr>
        <p:txBody>
          <a:bodyPr/>
          <a:lstStyle/>
          <a:p>
            <a:r>
              <a:rPr lang="en-AU"/>
              <a:t>Knowledge sticks to knowledge</a:t>
            </a:r>
          </a:p>
        </p:txBody>
      </p:sp>
      <p:sp>
        <p:nvSpPr>
          <p:cNvPr id="62" name="TextBox 61">
            <a:extLst>
              <a:ext uri="{FF2B5EF4-FFF2-40B4-BE49-F238E27FC236}">
                <a16:creationId xmlns:a16="http://schemas.microsoft.com/office/drawing/2014/main" id="{16BA03AF-BA9F-733A-2FFB-24ABE12FAD6A}"/>
              </a:ext>
            </a:extLst>
          </p:cNvPr>
          <p:cNvSpPr txBox="1"/>
          <p:nvPr/>
        </p:nvSpPr>
        <p:spPr>
          <a:xfrm>
            <a:off x="360000" y="1055837"/>
            <a:ext cx="2676085" cy="746291"/>
          </a:xfrm>
          <a:prstGeom prst="rect">
            <a:avLst/>
          </a:prstGeom>
          <a:noFill/>
        </p:spPr>
        <p:txBody>
          <a:bodyPr wrap="square" lIns="0" tIns="0" rIns="0" bIns="0" rtlCol="0" anchor="ctr">
            <a:noAutofit/>
          </a:bodyPr>
          <a:lstStyle/>
          <a:p>
            <a:r>
              <a:rPr lang="en-AU" sz="1800" b="1">
                <a:latin typeface="+mj-lt"/>
              </a:rPr>
              <a:t>Prior knowledge</a:t>
            </a:r>
          </a:p>
        </p:txBody>
      </p:sp>
      <p:cxnSp>
        <p:nvCxnSpPr>
          <p:cNvPr id="37" name="Straight Connector 36">
            <a:extLst>
              <a:ext uri="{FF2B5EF4-FFF2-40B4-BE49-F238E27FC236}">
                <a16:creationId xmlns:a16="http://schemas.microsoft.com/office/drawing/2014/main" id="{D1667EEA-DA94-3C6A-DBAD-C1BD6782492C}"/>
              </a:ext>
              <a:ext uri="{C183D7F6-B498-43B3-948B-1728B52AA6E4}">
                <adec:decorative xmlns:adec="http://schemas.microsoft.com/office/drawing/2017/decorative" val="1"/>
              </a:ext>
            </a:extLst>
          </p:cNvPr>
          <p:cNvCxnSpPr>
            <a:cxnSpLocks/>
          </p:cNvCxnSpPr>
          <p:nvPr/>
        </p:nvCxnSpPr>
        <p:spPr>
          <a:xfrm>
            <a:off x="1608216" y="2466069"/>
            <a:ext cx="71161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4C5694-AAD5-CF4C-6675-C0F7BB2B567E}"/>
              </a:ext>
              <a:ext uri="{C183D7F6-B498-43B3-948B-1728B52AA6E4}">
                <adec:decorative xmlns:adec="http://schemas.microsoft.com/office/drawing/2017/decorative" val="1"/>
              </a:ext>
            </a:extLst>
          </p:cNvPr>
          <p:cNvCxnSpPr>
            <a:cxnSpLocks/>
          </p:cNvCxnSpPr>
          <p:nvPr/>
        </p:nvCxnSpPr>
        <p:spPr>
          <a:xfrm>
            <a:off x="2995150" y="2463091"/>
            <a:ext cx="1059164" cy="595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2" name="Group 81" descr="Prior knowledge – new fact">
            <a:extLst>
              <a:ext uri="{FF2B5EF4-FFF2-40B4-BE49-F238E27FC236}">
                <a16:creationId xmlns:a16="http://schemas.microsoft.com/office/drawing/2014/main" id="{E5CBB484-7D2A-E6E1-65B3-BB46EA377FCC}"/>
              </a:ext>
            </a:extLst>
          </p:cNvPr>
          <p:cNvGrpSpPr/>
          <p:nvPr/>
        </p:nvGrpSpPr>
        <p:grpSpPr>
          <a:xfrm>
            <a:off x="424724" y="1874324"/>
            <a:ext cx="1183492" cy="1183491"/>
            <a:chOff x="921482" y="1252024"/>
            <a:chExt cx="1183492" cy="1183491"/>
          </a:xfrm>
        </p:grpSpPr>
        <p:sp>
          <p:nvSpPr>
            <p:cNvPr id="64" name="Rectangle 63">
              <a:extLst>
                <a:ext uri="{FF2B5EF4-FFF2-40B4-BE49-F238E27FC236}">
                  <a16:creationId xmlns:a16="http://schemas.microsoft.com/office/drawing/2014/main" id="{CB181FD9-3C5C-0777-A9C2-8BFCB61E325F}"/>
                </a:ext>
              </a:extLst>
            </p:cNvPr>
            <p:cNvSpPr/>
            <p:nvPr/>
          </p:nvSpPr>
          <p:spPr>
            <a:xfrm>
              <a:off x="921482" y="1252024"/>
              <a:ext cx="1183492" cy="1183491"/>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0F6E4D30-AFAD-5317-E748-311DEE12F51D}"/>
                </a:ext>
              </a:extLst>
            </p:cNvPr>
            <p:cNvSpPr txBox="1"/>
            <p:nvPr/>
          </p:nvSpPr>
          <p:spPr>
            <a:xfrm>
              <a:off x="1172919" y="1594458"/>
              <a:ext cx="649051" cy="498623"/>
            </a:xfrm>
            <a:prstGeom prst="rect">
              <a:avLst/>
            </a:prstGeom>
            <a:noFill/>
          </p:spPr>
          <p:txBody>
            <a:bodyPr wrap="square" lIns="0" tIns="0" rIns="0" bIns="0" rtlCol="0" anchor="ctr">
              <a:noAutofit/>
            </a:bodyPr>
            <a:lstStyle/>
            <a:p>
              <a:pPr algn="ctr"/>
              <a:r>
                <a:rPr lang="en-AU" sz="1800" b="1">
                  <a:solidFill>
                    <a:schemeClr val="accent1"/>
                  </a:solidFill>
                  <a:latin typeface="+mj-lt"/>
                </a:rPr>
                <a:t>new</a:t>
              </a:r>
              <a:endParaRPr lang="en-AU" sz="1200" b="1">
                <a:solidFill>
                  <a:schemeClr val="accent1"/>
                </a:solidFill>
                <a:latin typeface="+mj-lt"/>
              </a:endParaRPr>
            </a:p>
          </p:txBody>
        </p:sp>
      </p:grpSp>
      <p:grpSp>
        <p:nvGrpSpPr>
          <p:cNvPr id="83" name="Group 82" descr="Prior knowledge – new concept">
            <a:extLst>
              <a:ext uri="{FF2B5EF4-FFF2-40B4-BE49-F238E27FC236}">
                <a16:creationId xmlns:a16="http://schemas.microsoft.com/office/drawing/2014/main" id="{0BF27808-E556-4866-3812-266DABA60D22}"/>
              </a:ext>
            </a:extLst>
          </p:cNvPr>
          <p:cNvGrpSpPr/>
          <p:nvPr/>
        </p:nvGrpSpPr>
        <p:grpSpPr>
          <a:xfrm>
            <a:off x="2065742" y="1883894"/>
            <a:ext cx="1183492" cy="1164350"/>
            <a:chOff x="2562500" y="1261594"/>
            <a:chExt cx="1183492" cy="1164350"/>
          </a:xfrm>
        </p:grpSpPr>
        <p:sp>
          <p:nvSpPr>
            <p:cNvPr id="60" name="Flowchart: Connector 59">
              <a:extLst>
                <a:ext uri="{FF2B5EF4-FFF2-40B4-BE49-F238E27FC236}">
                  <a16:creationId xmlns:a16="http://schemas.microsoft.com/office/drawing/2014/main" id="{0A000080-8C8F-FD16-513F-9807B37E4A54}"/>
                </a:ext>
              </a:extLst>
            </p:cNvPr>
            <p:cNvSpPr/>
            <p:nvPr/>
          </p:nvSpPr>
          <p:spPr>
            <a:xfrm>
              <a:off x="2562500" y="1261594"/>
              <a:ext cx="1183492" cy="1164350"/>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42052645-F50B-66B7-FDDF-96A703B5165B}"/>
                </a:ext>
              </a:extLst>
            </p:cNvPr>
            <p:cNvSpPr txBox="1"/>
            <p:nvPr/>
          </p:nvSpPr>
          <p:spPr>
            <a:xfrm>
              <a:off x="2667397" y="1650220"/>
              <a:ext cx="973699" cy="387098"/>
            </a:xfrm>
            <a:prstGeom prst="rect">
              <a:avLst/>
            </a:prstGeom>
            <a:noFill/>
          </p:spPr>
          <p:txBody>
            <a:bodyPr wrap="square" lIns="0" tIns="0" rIns="0" bIns="0" rtlCol="0" anchor="ctr">
              <a:noAutofit/>
            </a:bodyPr>
            <a:lstStyle/>
            <a:p>
              <a:pPr algn="ctr"/>
              <a:r>
                <a:rPr lang="en-AU" sz="1800" b="1">
                  <a:solidFill>
                    <a:schemeClr val="bg1"/>
                  </a:solidFill>
                  <a:latin typeface="+mj-lt"/>
                </a:rPr>
                <a:t>new</a:t>
              </a:r>
              <a:endParaRPr lang="en-AU" sz="1200" b="1">
                <a:solidFill>
                  <a:schemeClr val="bg1"/>
                </a:solidFill>
                <a:latin typeface="+mj-lt"/>
              </a:endParaRPr>
            </a:p>
          </p:txBody>
        </p:sp>
      </p:grpSp>
      <p:grpSp>
        <p:nvGrpSpPr>
          <p:cNvPr id="84" name="Group 83" descr="Prior knowledge – new procedure">
            <a:extLst>
              <a:ext uri="{FF2B5EF4-FFF2-40B4-BE49-F238E27FC236}">
                <a16:creationId xmlns:a16="http://schemas.microsoft.com/office/drawing/2014/main" id="{8A837F26-A953-C928-0661-958EE0358612}"/>
              </a:ext>
            </a:extLst>
          </p:cNvPr>
          <p:cNvGrpSpPr/>
          <p:nvPr/>
        </p:nvGrpSpPr>
        <p:grpSpPr>
          <a:xfrm>
            <a:off x="3716652" y="1883894"/>
            <a:ext cx="1350648" cy="1164350"/>
            <a:chOff x="4213410" y="1261594"/>
            <a:chExt cx="1350648" cy="1164350"/>
          </a:xfrm>
        </p:grpSpPr>
        <p:sp>
          <p:nvSpPr>
            <p:cNvPr id="66" name="Isosceles Triangle 65">
              <a:extLst>
                <a:ext uri="{FF2B5EF4-FFF2-40B4-BE49-F238E27FC236}">
                  <a16:creationId xmlns:a16="http://schemas.microsoft.com/office/drawing/2014/main" id="{761FB6BC-3C58-85FE-4799-9A09293AF00F}"/>
                </a:ext>
              </a:extLst>
            </p:cNvPr>
            <p:cNvSpPr/>
            <p:nvPr/>
          </p:nvSpPr>
          <p:spPr>
            <a:xfrm>
              <a:off x="4213410" y="1261594"/>
              <a:ext cx="1350648" cy="1164350"/>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7C597EED-6A53-1A5F-98EB-371D6F8C6618}"/>
                </a:ext>
              </a:extLst>
            </p:cNvPr>
            <p:cNvSpPr txBox="1"/>
            <p:nvPr/>
          </p:nvSpPr>
          <p:spPr>
            <a:xfrm>
              <a:off x="4616221" y="1650220"/>
              <a:ext cx="545027" cy="387098"/>
            </a:xfrm>
            <a:prstGeom prst="rect">
              <a:avLst/>
            </a:prstGeom>
            <a:noFill/>
          </p:spPr>
          <p:txBody>
            <a:bodyPr wrap="square" lIns="0" tIns="0" rIns="0" bIns="0" rtlCol="0" anchor="ctr">
              <a:noAutofit/>
            </a:bodyPr>
            <a:lstStyle/>
            <a:p>
              <a:pPr algn="ctr"/>
              <a:r>
                <a:rPr lang="en-AU" sz="1800" b="1">
                  <a:solidFill>
                    <a:schemeClr val="accent1"/>
                  </a:solidFill>
                  <a:latin typeface="+mj-lt"/>
                </a:rPr>
                <a:t>new</a:t>
              </a:r>
              <a:endParaRPr lang="en-AU" sz="1200" b="1">
                <a:solidFill>
                  <a:schemeClr val="accent1"/>
                </a:solidFill>
                <a:latin typeface="+mj-lt"/>
              </a:endParaRPr>
            </a:p>
          </p:txBody>
        </p:sp>
      </p:grpSp>
      <p:grpSp>
        <p:nvGrpSpPr>
          <p:cNvPr id="3" name="Group 2">
            <a:extLst>
              <a:ext uri="{FF2B5EF4-FFF2-40B4-BE49-F238E27FC236}">
                <a16:creationId xmlns:a16="http://schemas.microsoft.com/office/drawing/2014/main" id="{B0FE38D6-8C81-D5A4-0830-B82A5A0ABEE0}"/>
              </a:ext>
              <a:ext uri="{C183D7F6-B498-43B3-948B-1728B52AA6E4}">
                <adec:decorative xmlns:adec="http://schemas.microsoft.com/office/drawing/2017/decorative" val="1"/>
              </a:ext>
            </a:extLst>
          </p:cNvPr>
          <p:cNvGrpSpPr/>
          <p:nvPr/>
        </p:nvGrpSpPr>
        <p:grpSpPr>
          <a:xfrm>
            <a:off x="342745" y="3522549"/>
            <a:ext cx="4640978" cy="2837534"/>
            <a:chOff x="342745" y="3522549"/>
            <a:chExt cx="4640978" cy="2837534"/>
          </a:xfrm>
        </p:grpSpPr>
        <p:sp>
          <p:nvSpPr>
            <p:cNvPr id="6" name="Flowchart: Connector 5">
              <a:extLst>
                <a:ext uri="{FF2B5EF4-FFF2-40B4-BE49-F238E27FC236}">
                  <a16:creationId xmlns:a16="http://schemas.microsoft.com/office/drawing/2014/main" id="{681FAB41-4844-D9F2-9BAF-CF3A1A7AE345}"/>
                </a:ext>
                <a:ext uri="{C183D7F6-B498-43B3-948B-1728B52AA6E4}">
                  <adec:decorative xmlns:adec="http://schemas.microsoft.com/office/drawing/2017/decorative" val="1"/>
                </a:ext>
              </a:extLst>
            </p:cNvPr>
            <p:cNvSpPr/>
            <p:nvPr/>
          </p:nvSpPr>
          <p:spPr>
            <a:xfrm>
              <a:off x="424724" y="3532120"/>
              <a:ext cx="1183492" cy="1164350"/>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Isosceles Triangle 7">
              <a:extLst>
                <a:ext uri="{FF2B5EF4-FFF2-40B4-BE49-F238E27FC236}">
                  <a16:creationId xmlns:a16="http://schemas.microsoft.com/office/drawing/2014/main" id="{0A44DE98-C1AC-1C39-0EA3-7A1154A3EC55}"/>
                </a:ext>
                <a:ext uri="{C183D7F6-B498-43B3-948B-1728B52AA6E4}">
                  <adec:decorative xmlns:adec="http://schemas.microsoft.com/office/drawing/2017/decorative" val="1"/>
                </a:ext>
              </a:extLst>
            </p:cNvPr>
            <p:cNvSpPr/>
            <p:nvPr/>
          </p:nvSpPr>
          <p:spPr>
            <a:xfrm>
              <a:off x="1982164" y="3532120"/>
              <a:ext cx="1350648" cy="1164350"/>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3C407256-9F93-BF40-4B14-9CA80EA55BAA}"/>
                </a:ext>
                <a:ext uri="{C183D7F6-B498-43B3-948B-1728B52AA6E4}">
                  <adec:decorative xmlns:adec="http://schemas.microsoft.com/office/drawing/2017/decorative" val="1"/>
                </a:ext>
              </a:extLst>
            </p:cNvPr>
            <p:cNvSpPr/>
            <p:nvPr/>
          </p:nvSpPr>
          <p:spPr>
            <a:xfrm>
              <a:off x="3800231" y="3522549"/>
              <a:ext cx="1183492" cy="1183491"/>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91148A7A-1490-21E7-72B2-E9A8532DB8EE}"/>
                </a:ext>
                <a:ext uri="{C183D7F6-B498-43B3-948B-1728B52AA6E4}">
                  <adec:decorative xmlns:adec="http://schemas.microsoft.com/office/drawing/2017/decorative" val="1"/>
                </a:ext>
              </a:extLst>
            </p:cNvPr>
            <p:cNvSpPr/>
            <p:nvPr/>
          </p:nvSpPr>
          <p:spPr>
            <a:xfrm>
              <a:off x="3800230" y="5176592"/>
              <a:ext cx="1183492" cy="1183491"/>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sosceles Triangle 10">
              <a:extLst>
                <a:ext uri="{FF2B5EF4-FFF2-40B4-BE49-F238E27FC236}">
                  <a16:creationId xmlns:a16="http://schemas.microsoft.com/office/drawing/2014/main" id="{AA40A7BD-AE8F-4A30-9748-4C808225E5EA}"/>
                </a:ext>
                <a:ext uri="{C183D7F6-B498-43B3-948B-1728B52AA6E4}">
                  <adec:decorative xmlns:adec="http://schemas.microsoft.com/office/drawing/2017/decorative" val="1"/>
                </a:ext>
              </a:extLst>
            </p:cNvPr>
            <p:cNvSpPr/>
            <p:nvPr/>
          </p:nvSpPr>
          <p:spPr>
            <a:xfrm>
              <a:off x="342745" y="5176592"/>
              <a:ext cx="1350648" cy="1164350"/>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lowchart: Connector 11">
              <a:extLst>
                <a:ext uri="{FF2B5EF4-FFF2-40B4-BE49-F238E27FC236}">
                  <a16:creationId xmlns:a16="http://schemas.microsoft.com/office/drawing/2014/main" id="{96ABC322-54DA-190C-51B6-C7D20BB73F9A}"/>
                </a:ext>
                <a:ext uri="{C183D7F6-B498-43B3-948B-1728B52AA6E4}">
                  <adec:decorative xmlns:adec="http://schemas.microsoft.com/office/drawing/2017/decorative" val="1"/>
                </a:ext>
              </a:extLst>
            </p:cNvPr>
            <p:cNvSpPr/>
            <p:nvPr/>
          </p:nvSpPr>
          <p:spPr>
            <a:xfrm>
              <a:off x="2065740" y="5176592"/>
              <a:ext cx="1183492" cy="1164350"/>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929B221C-CF8F-9912-B38E-EA31B2766076}"/>
                </a:ext>
                <a:ext uri="{C183D7F6-B498-43B3-948B-1728B52AA6E4}">
                  <adec:decorative xmlns:adec="http://schemas.microsoft.com/office/drawing/2017/decorative" val="1"/>
                </a:ext>
              </a:extLst>
            </p:cNvPr>
            <p:cNvCxnSpPr>
              <a:stCxn id="12" idx="2"/>
              <a:endCxn id="11" idx="5"/>
            </p:cNvCxnSpPr>
            <p:nvPr/>
          </p:nvCxnSpPr>
          <p:spPr>
            <a:xfrm flipH="1">
              <a:off x="1355730" y="5758768"/>
              <a:ext cx="71001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6C7EAB3-DBE8-58A2-A00F-BDD59A1BE588}"/>
                </a:ext>
                <a:ext uri="{C183D7F6-B498-43B3-948B-1728B52AA6E4}">
                  <adec:decorative xmlns:adec="http://schemas.microsoft.com/office/drawing/2017/decorative" val="1"/>
                </a:ext>
              </a:extLst>
            </p:cNvPr>
            <p:cNvCxnSpPr>
              <a:stCxn id="12" idx="6"/>
              <a:endCxn id="10" idx="1"/>
            </p:cNvCxnSpPr>
            <p:nvPr/>
          </p:nvCxnSpPr>
          <p:spPr>
            <a:xfrm>
              <a:off x="3249232" y="5758768"/>
              <a:ext cx="550998" cy="957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CC8D4D3-1528-E327-E473-9203E0E7886C}"/>
                </a:ext>
                <a:ext uri="{C183D7F6-B498-43B3-948B-1728B52AA6E4}">
                  <adec:decorative xmlns:adec="http://schemas.microsoft.com/office/drawing/2017/decorative" val="1"/>
                </a:ext>
              </a:extLst>
            </p:cNvPr>
            <p:cNvCxnSpPr>
              <a:cxnSpLocks/>
            </p:cNvCxnSpPr>
            <p:nvPr/>
          </p:nvCxnSpPr>
          <p:spPr>
            <a:xfrm>
              <a:off x="1608216" y="4114294"/>
              <a:ext cx="71161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515948-4834-1F9F-18A6-134FE48E3E97}"/>
                </a:ext>
                <a:ext uri="{C183D7F6-B498-43B3-948B-1728B52AA6E4}">
                  <adec:decorative xmlns:adec="http://schemas.microsoft.com/office/drawing/2017/decorative" val="1"/>
                </a:ext>
              </a:extLst>
            </p:cNvPr>
            <p:cNvCxnSpPr>
              <a:cxnSpLocks/>
              <a:stCxn id="6" idx="4"/>
              <a:endCxn id="11" idx="0"/>
            </p:cNvCxnSpPr>
            <p:nvPr/>
          </p:nvCxnSpPr>
          <p:spPr>
            <a:xfrm>
              <a:off x="1016471" y="4696470"/>
              <a:ext cx="1598" cy="48012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5BC3F63-8FB9-1204-2809-2BC2A2145EAB}"/>
                </a:ext>
                <a:ext uri="{C183D7F6-B498-43B3-948B-1728B52AA6E4}">
                  <adec:decorative xmlns:adec="http://schemas.microsoft.com/office/drawing/2017/decorative" val="1"/>
                </a:ext>
              </a:extLst>
            </p:cNvPr>
            <p:cNvCxnSpPr>
              <a:cxnSpLocks/>
            </p:cNvCxnSpPr>
            <p:nvPr/>
          </p:nvCxnSpPr>
          <p:spPr>
            <a:xfrm>
              <a:off x="2995150" y="4112676"/>
              <a:ext cx="80508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21B9BCC-8389-B180-85B1-02E807134B3D}"/>
                </a:ext>
                <a:ext uri="{C183D7F6-B498-43B3-948B-1728B52AA6E4}">
                  <adec:decorative xmlns:adec="http://schemas.microsoft.com/office/drawing/2017/decorative" val="1"/>
                </a:ext>
              </a:extLst>
            </p:cNvPr>
            <p:cNvCxnSpPr>
              <a:cxnSpLocks/>
              <a:stCxn id="8" idx="3"/>
              <a:endCxn id="12" idx="0"/>
            </p:cNvCxnSpPr>
            <p:nvPr/>
          </p:nvCxnSpPr>
          <p:spPr>
            <a:xfrm flipH="1">
              <a:off x="2657486" y="4696470"/>
              <a:ext cx="2" cy="480122"/>
            </a:xfrm>
            <a:prstGeom prst="line">
              <a:avLst/>
            </a:prstGeom>
            <a:ln w="28575">
              <a:solidFill>
                <a:srgbClr val="D7153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F69DCB-97B0-91F1-CBCE-19E47FCAB46B}"/>
                </a:ext>
                <a:ext uri="{C183D7F6-B498-43B3-948B-1728B52AA6E4}">
                  <adec:decorative xmlns:adec="http://schemas.microsoft.com/office/drawing/2017/decorative" val="1"/>
                </a:ext>
              </a:extLst>
            </p:cNvPr>
            <p:cNvCxnSpPr>
              <a:stCxn id="9" idx="2"/>
              <a:endCxn id="10" idx="0"/>
            </p:cNvCxnSpPr>
            <p:nvPr/>
          </p:nvCxnSpPr>
          <p:spPr>
            <a:xfrm flipH="1">
              <a:off x="4391976" y="4706040"/>
              <a:ext cx="1" cy="47055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1DCB3EA0-2C8C-FEFC-D82C-9923206905F9}"/>
              </a:ext>
              <a:ext uri="{C183D7F6-B498-43B3-948B-1728B52AA6E4}">
                <adec:decorative xmlns:adec="http://schemas.microsoft.com/office/drawing/2017/decorative" val="1"/>
              </a:ext>
            </a:extLst>
          </p:cNvPr>
          <p:cNvCxnSpPr>
            <a:cxnSpLocks/>
          </p:cNvCxnSpPr>
          <p:nvPr/>
        </p:nvCxnSpPr>
        <p:spPr>
          <a:xfrm>
            <a:off x="1016471" y="3036024"/>
            <a:ext cx="1598" cy="48012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7707ABD-19F0-0A2E-3D0E-D49EDB91F0D2}"/>
              </a:ext>
              <a:ext uri="{C183D7F6-B498-43B3-948B-1728B52AA6E4}">
                <adec:decorative xmlns:adec="http://schemas.microsoft.com/office/drawing/2017/decorative" val="1"/>
              </a:ext>
            </a:extLst>
          </p:cNvPr>
          <p:cNvCxnSpPr>
            <a:cxnSpLocks/>
          </p:cNvCxnSpPr>
          <p:nvPr/>
        </p:nvCxnSpPr>
        <p:spPr>
          <a:xfrm flipH="1">
            <a:off x="2657487" y="3036024"/>
            <a:ext cx="2" cy="480122"/>
          </a:xfrm>
          <a:prstGeom prst="line">
            <a:avLst/>
          </a:prstGeom>
          <a:ln w="28575">
            <a:solidFill>
              <a:srgbClr val="D7153A"/>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71C65C2-7DC4-A39A-9A30-00ED27258274}"/>
              </a:ext>
              <a:ext uri="{C183D7F6-B498-43B3-948B-1728B52AA6E4}">
                <adec:decorative xmlns:adec="http://schemas.microsoft.com/office/drawing/2017/decorative" val="1"/>
              </a:ext>
            </a:extLst>
          </p:cNvPr>
          <p:cNvCxnSpPr/>
          <p:nvPr/>
        </p:nvCxnSpPr>
        <p:spPr>
          <a:xfrm flipH="1">
            <a:off x="4391976" y="3045594"/>
            <a:ext cx="1" cy="47055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FD8535D-C8FA-A70D-E313-43D064BD3252}"/>
              </a:ext>
            </a:extLst>
          </p:cNvPr>
          <p:cNvSpPr txBox="1"/>
          <p:nvPr/>
        </p:nvSpPr>
        <p:spPr>
          <a:xfrm>
            <a:off x="6597903" y="1055837"/>
            <a:ext cx="3205958" cy="746291"/>
          </a:xfrm>
          <a:prstGeom prst="rect">
            <a:avLst/>
          </a:prstGeom>
          <a:noFill/>
        </p:spPr>
        <p:txBody>
          <a:bodyPr wrap="square" lIns="0" tIns="0" rIns="0" bIns="0" rtlCol="0" anchor="ctr">
            <a:noAutofit/>
          </a:bodyPr>
          <a:lstStyle/>
          <a:p>
            <a:r>
              <a:rPr lang="en-AU" sz="1800" b="1">
                <a:latin typeface="+mj-lt"/>
              </a:rPr>
              <a:t>Without prior knowledge</a:t>
            </a:r>
          </a:p>
        </p:txBody>
      </p:sp>
      <p:grpSp>
        <p:nvGrpSpPr>
          <p:cNvPr id="78" name="Group 77" descr="Without prior knowledge – new fact">
            <a:extLst>
              <a:ext uri="{FF2B5EF4-FFF2-40B4-BE49-F238E27FC236}">
                <a16:creationId xmlns:a16="http://schemas.microsoft.com/office/drawing/2014/main" id="{9F691797-F5F9-45E0-406F-26293B515DD9}"/>
              </a:ext>
            </a:extLst>
          </p:cNvPr>
          <p:cNvGrpSpPr/>
          <p:nvPr/>
        </p:nvGrpSpPr>
        <p:grpSpPr>
          <a:xfrm>
            <a:off x="6580648" y="1874324"/>
            <a:ext cx="1183492" cy="1183491"/>
            <a:chOff x="6894438" y="4622099"/>
            <a:chExt cx="1183492" cy="1183491"/>
          </a:xfrm>
        </p:grpSpPr>
        <p:sp>
          <p:nvSpPr>
            <p:cNvPr id="73" name="Rectangle 72">
              <a:extLst>
                <a:ext uri="{FF2B5EF4-FFF2-40B4-BE49-F238E27FC236}">
                  <a16:creationId xmlns:a16="http://schemas.microsoft.com/office/drawing/2014/main" id="{097F1315-3A7A-0290-BA08-41EF62026471}"/>
                </a:ext>
              </a:extLst>
            </p:cNvPr>
            <p:cNvSpPr/>
            <p:nvPr/>
          </p:nvSpPr>
          <p:spPr>
            <a:xfrm>
              <a:off x="6894438" y="4622099"/>
              <a:ext cx="1183492" cy="1183491"/>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TextBox 74">
              <a:extLst>
                <a:ext uri="{FF2B5EF4-FFF2-40B4-BE49-F238E27FC236}">
                  <a16:creationId xmlns:a16="http://schemas.microsoft.com/office/drawing/2014/main" id="{26276D79-7863-C0E3-2552-FCDF0C234634}"/>
                </a:ext>
              </a:extLst>
            </p:cNvPr>
            <p:cNvSpPr txBox="1"/>
            <p:nvPr/>
          </p:nvSpPr>
          <p:spPr>
            <a:xfrm>
              <a:off x="7145875" y="4964533"/>
              <a:ext cx="649051" cy="498623"/>
            </a:xfrm>
            <a:prstGeom prst="rect">
              <a:avLst/>
            </a:prstGeom>
            <a:noFill/>
          </p:spPr>
          <p:txBody>
            <a:bodyPr wrap="square" lIns="0" tIns="0" rIns="0" bIns="0" rtlCol="0" anchor="ctr">
              <a:noAutofit/>
            </a:bodyPr>
            <a:lstStyle/>
            <a:p>
              <a:pPr algn="ctr"/>
              <a:r>
                <a:rPr lang="en-AU" sz="1800" b="1">
                  <a:solidFill>
                    <a:schemeClr val="accent1"/>
                  </a:solidFill>
                  <a:latin typeface="+mj-lt"/>
                </a:rPr>
                <a:t>new</a:t>
              </a:r>
              <a:endParaRPr lang="en-AU" sz="1200" b="1">
                <a:solidFill>
                  <a:schemeClr val="accent1"/>
                </a:solidFill>
                <a:latin typeface="+mj-lt"/>
              </a:endParaRPr>
            </a:p>
          </p:txBody>
        </p:sp>
      </p:grpSp>
      <p:grpSp>
        <p:nvGrpSpPr>
          <p:cNvPr id="79" name="Group 78" descr="Without prior knowledge – new concept">
            <a:extLst>
              <a:ext uri="{FF2B5EF4-FFF2-40B4-BE49-F238E27FC236}">
                <a16:creationId xmlns:a16="http://schemas.microsoft.com/office/drawing/2014/main" id="{1AC9A4D8-3842-9E41-691C-C9E893CFF1FA}"/>
              </a:ext>
            </a:extLst>
          </p:cNvPr>
          <p:cNvGrpSpPr/>
          <p:nvPr/>
        </p:nvGrpSpPr>
        <p:grpSpPr>
          <a:xfrm>
            <a:off x="8221666" y="1883894"/>
            <a:ext cx="1183492" cy="1164350"/>
            <a:chOff x="8535456" y="4631669"/>
            <a:chExt cx="1183492" cy="1164350"/>
          </a:xfrm>
        </p:grpSpPr>
        <p:sp>
          <p:nvSpPr>
            <p:cNvPr id="72" name="Flowchart: Connector 71">
              <a:extLst>
                <a:ext uri="{FF2B5EF4-FFF2-40B4-BE49-F238E27FC236}">
                  <a16:creationId xmlns:a16="http://schemas.microsoft.com/office/drawing/2014/main" id="{53A8C9D6-BCC0-EFC1-8C6D-722CDFD2FE62}"/>
                </a:ext>
              </a:extLst>
            </p:cNvPr>
            <p:cNvSpPr/>
            <p:nvPr/>
          </p:nvSpPr>
          <p:spPr>
            <a:xfrm>
              <a:off x="8535456" y="4631669"/>
              <a:ext cx="1183492" cy="1164350"/>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3277E08B-ACC5-7796-FAAF-B8F5A302A668}"/>
                </a:ext>
              </a:extLst>
            </p:cNvPr>
            <p:cNvSpPr txBox="1"/>
            <p:nvPr/>
          </p:nvSpPr>
          <p:spPr>
            <a:xfrm>
              <a:off x="8640353" y="5020295"/>
              <a:ext cx="973699" cy="387098"/>
            </a:xfrm>
            <a:prstGeom prst="rect">
              <a:avLst/>
            </a:prstGeom>
            <a:noFill/>
          </p:spPr>
          <p:txBody>
            <a:bodyPr wrap="square" lIns="0" tIns="0" rIns="0" bIns="0" rtlCol="0" anchor="ctr">
              <a:noAutofit/>
            </a:bodyPr>
            <a:lstStyle/>
            <a:p>
              <a:pPr algn="ctr"/>
              <a:r>
                <a:rPr lang="en-AU" sz="1800" b="1">
                  <a:solidFill>
                    <a:schemeClr val="bg1"/>
                  </a:solidFill>
                  <a:latin typeface="+mj-lt"/>
                </a:rPr>
                <a:t>new</a:t>
              </a:r>
              <a:endParaRPr lang="en-AU" sz="1200" b="1">
                <a:solidFill>
                  <a:schemeClr val="bg1"/>
                </a:solidFill>
                <a:latin typeface="+mj-lt"/>
              </a:endParaRPr>
            </a:p>
          </p:txBody>
        </p:sp>
      </p:grpSp>
      <p:grpSp>
        <p:nvGrpSpPr>
          <p:cNvPr id="80" name="Group 79" descr="Without prior knowledge – new procedure">
            <a:extLst>
              <a:ext uri="{FF2B5EF4-FFF2-40B4-BE49-F238E27FC236}">
                <a16:creationId xmlns:a16="http://schemas.microsoft.com/office/drawing/2014/main" id="{60C162D8-7049-AD29-815C-7BF6833783C2}"/>
              </a:ext>
            </a:extLst>
          </p:cNvPr>
          <p:cNvGrpSpPr/>
          <p:nvPr/>
        </p:nvGrpSpPr>
        <p:grpSpPr>
          <a:xfrm>
            <a:off x="9872576" y="1883894"/>
            <a:ext cx="1350648" cy="1164350"/>
            <a:chOff x="10186366" y="4631669"/>
            <a:chExt cx="1350648" cy="1164350"/>
          </a:xfrm>
        </p:grpSpPr>
        <p:sp>
          <p:nvSpPr>
            <p:cNvPr id="74" name="Isosceles Triangle 73">
              <a:extLst>
                <a:ext uri="{FF2B5EF4-FFF2-40B4-BE49-F238E27FC236}">
                  <a16:creationId xmlns:a16="http://schemas.microsoft.com/office/drawing/2014/main" id="{658086D8-ACF5-14EB-2216-6585E61E27A6}"/>
                </a:ext>
              </a:extLst>
            </p:cNvPr>
            <p:cNvSpPr/>
            <p:nvPr/>
          </p:nvSpPr>
          <p:spPr>
            <a:xfrm>
              <a:off x="10186366" y="4631669"/>
              <a:ext cx="1350648" cy="1164350"/>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TextBox 75">
              <a:extLst>
                <a:ext uri="{FF2B5EF4-FFF2-40B4-BE49-F238E27FC236}">
                  <a16:creationId xmlns:a16="http://schemas.microsoft.com/office/drawing/2014/main" id="{FEB6BE3D-ED0C-6AEA-CFEC-4416E6CF0838}"/>
                </a:ext>
              </a:extLst>
            </p:cNvPr>
            <p:cNvSpPr txBox="1"/>
            <p:nvPr/>
          </p:nvSpPr>
          <p:spPr>
            <a:xfrm>
              <a:off x="10589176" y="5146037"/>
              <a:ext cx="545027" cy="387098"/>
            </a:xfrm>
            <a:prstGeom prst="rect">
              <a:avLst/>
            </a:prstGeom>
            <a:noFill/>
          </p:spPr>
          <p:txBody>
            <a:bodyPr wrap="square" lIns="0" tIns="0" rIns="0" bIns="0" rtlCol="0" anchor="ctr">
              <a:noAutofit/>
            </a:bodyPr>
            <a:lstStyle/>
            <a:p>
              <a:pPr algn="ctr"/>
              <a:r>
                <a:rPr lang="en-AU" sz="1800" b="1">
                  <a:solidFill>
                    <a:schemeClr val="accent1"/>
                  </a:solidFill>
                  <a:latin typeface="+mj-lt"/>
                </a:rPr>
                <a:t>new</a:t>
              </a:r>
              <a:endParaRPr lang="en-AU" sz="1200" b="1">
                <a:solidFill>
                  <a:schemeClr val="accent1"/>
                </a:solidFill>
                <a:latin typeface="+mj-lt"/>
              </a:endParaRPr>
            </a:p>
          </p:txBody>
        </p:sp>
      </p:grpSp>
      <p:sp>
        <p:nvSpPr>
          <p:cNvPr id="4" name="Slide Number Placeholder 3">
            <a:extLst>
              <a:ext uri="{FF2B5EF4-FFF2-40B4-BE49-F238E27FC236}">
                <a16:creationId xmlns:a16="http://schemas.microsoft.com/office/drawing/2014/main" id="{87CC095E-820B-094F-7777-EB873F6903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404406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10" presetClass="entr" presetSubtype="0"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par>
                                <p:cTn id="11" presetID="10"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500"/>
                                        <p:tgtEl>
                                          <p:spTgt spid="44"/>
                                        </p:tgtEl>
                                      </p:cBhvr>
                                    </p:animEffect>
                                  </p:childTnLst>
                                </p:cTn>
                              </p:par>
                              <p:par>
                                <p:cTn id="18" presetID="22" presetClass="entr" presetSubtype="8"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par>
                                <p:cTn id="21" presetID="22" presetClass="entr" presetSubtype="4"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par>
                                <p:cTn id="24" presetID="22" presetClass="entr" presetSubtype="8"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par>
                                <p:cTn id="27" presetID="22" presetClass="entr" presetSubtype="4"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78"/>
                                        </p:tgtEl>
                                        <p:attrNameLst>
                                          <p:attrName>style.visibility</p:attrName>
                                        </p:attrNameLst>
                                      </p:cBhvr>
                                      <p:to>
                                        <p:strVal val="visible"/>
                                      </p:to>
                                    </p:set>
                                    <p:anim calcmode="lin" valueType="num">
                                      <p:cBhvr additive="base">
                                        <p:cTn id="34" dur="1000" fill="hold"/>
                                        <p:tgtEl>
                                          <p:spTgt spid="78"/>
                                        </p:tgtEl>
                                        <p:attrNameLst>
                                          <p:attrName>ppt_x</p:attrName>
                                        </p:attrNameLst>
                                      </p:cBhvr>
                                      <p:tavLst>
                                        <p:tav tm="0">
                                          <p:val>
                                            <p:strVal val="1+#ppt_w/2"/>
                                          </p:val>
                                        </p:tav>
                                        <p:tav tm="100000">
                                          <p:val>
                                            <p:strVal val="#ppt_x"/>
                                          </p:val>
                                        </p:tav>
                                      </p:tavLst>
                                    </p:anim>
                                    <p:anim calcmode="lin" valueType="num">
                                      <p:cBhvr additive="base">
                                        <p:cTn id="35" dur="1000" fill="hold"/>
                                        <p:tgtEl>
                                          <p:spTgt spid="78"/>
                                        </p:tgtEl>
                                        <p:attrNameLst>
                                          <p:attrName>ppt_y</p:attrName>
                                        </p:attrNameLst>
                                      </p:cBhvr>
                                      <p:tavLst>
                                        <p:tav tm="0">
                                          <p:val>
                                            <p:strVal val="#ppt_y"/>
                                          </p:val>
                                        </p:tav>
                                        <p:tav tm="100000">
                                          <p:val>
                                            <p:strVal val="#ppt_y"/>
                                          </p:val>
                                        </p:tav>
                                      </p:tavLst>
                                    </p:anim>
                                  </p:childTnLst>
                                </p:cTn>
                              </p:par>
                            </p:childTnLst>
                          </p:cTn>
                        </p:par>
                        <p:par>
                          <p:cTn id="36" fill="hold">
                            <p:stCondLst>
                              <p:cond delay="1000"/>
                            </p:stCondLst>
                            <p:childTnLst>
                              <p:par>
                                <p:cTn id="37" presetID="10" presetClass="exit" presetSubtype="0" fill="hold" nodeType="afterEffect">
                                  <p:stCondLst>
                                    <p:cond delay="0"/>
                                  </p:stCondLst>
                                  <p:childTnLst>
                                    <p:animEffect transition="out" filter="fade">
                                      <p:cBhvr>
                                        <p:cTn id="38" dur="1000"/>
                                        <p:tgtEl>
                                          <p:spTgt spid="78"/>
                                        </p:tgtEl>
                                      </p:cBhvr>
                                    </p:animEffect>
                                    <p:set>
                                      <p:cBhvr>
                                        <p:cTn id="39" dur="1" fill="hold">
                                          <p:stCondLst>
                                            <p:cond delay="999"/>
                                          </p:stCondLst>
                                        </p:cTn>
                                        <p:tgtEl>
                                          <p:spTgt spid="78"/>
                                        </p:tgtEl>
                                        <p:attrNameLst>
                                          <p:attrName>style.visibility</p:attrName>
                                        </p:attrNameLst>
                                      </p:cBhvr>
                                      <p:to>
                                        <p:strVal val="hidden"/>
                                      </p:to>
                                    </p:set>
                                  </p:childTnLst>
                                </p:cTn>
                              </p:par>
                            </p:childTnLst>
                          </p:cTn>
                        </p:par>
                        <p:par>
                          <p:cTn id="40" fill="hold">
                            <p:stCondLst>
                              <p:cond delay="2000"/>
                            </p:stCondLst>
                            <p:childTnLst>
                              <p:par>
                                <p:cTn id="41" presetID="2" presetClass="entr" presetSubtype="2" fill="hold" nodeType="after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additive="base">
                                        <p:cTn id="43" dur="1000" fill="hold"/>
                                        <p:tgtEl>
                                          <p:spTgt spid="79"/>
                                        </p:tgtEl>
                                        <p:attrNameLst>
                                          <p:attrName>ppt_x</p:attrName>
                                        </p:attrNameLst>
                                      </p:cBhvr>
                                      <p:tavLst>
                                        <p:tav tm="0">
                                          <p:val>
                                            <p:strVal val="1+#ppt_w/2"/>
                                          </p:val>
                                        </p:tav>
                                        <p:tav tm="100000">
                                          <p:val>
                                            <p:strVal val="#ppt_x"/>
                                          </p:val>
                                        </p:tav>
                                      </p:tavLst>
                                    </p:anim>
                                    <p:anim calcmode="lin" valueType="num">
                                      <p:cBhvr additive="base">
                                        <p:cTn id="44" dur="1000" fill="hold"/>
                                        <p:tgtEl>
                                          <p:spTgt spid="79"/>
                                        </p:tgtEl>
                                        <p:attrNameLst>
                                          <p:attrName>ppt_y</p:attrName>
                                        </p:attrNameLst>
                                      </p:cBhvr>
                                      <p:tavLst>
                                        <p:tav tm="0">
                                          <p:val>
                                            <p:strVal val="#ppt_y"/>
                                          </p:val>
                                        </p:tav>
                                        <p:tav tm="100000">
                                          <p:val>
                                            <p:strVal val="#ppt_y"/>
                                          </p:val>
                                        </p:tav>
                                      </p:tavLst>
                                    </p:anim>
                                  </p:childTnLst>
                                </p:cTn>
                              </p:par>
                            </p:childTnLst>
                          </p:cTn>
                        </p:par>
                        <p:par>
                          <p:cTn id="45" fill="hold">
                            <p:stCondLst>
                              <p:cond delay="3000"/>
                            </p:stCondLst>
                            <p:childTnLst>
                              <p:par>
                                <p:cTn id="46" presetID="10" presetClass="exit" presetSubtype="0" fill="hold" nodeType="afterEffect">
                                  <p:stCondLst>
                                    <p:cond delay="0"/>
                                  </p:stCondLst>
                                  <p:childTnLst>
                                    <p:animEffect transition="out" filter="fade">
                                      <p:cBhvr>
                                        <p:cTn id="47" dur="1000"/>
                                        <p:tgtEl>
                                          <p:spTgt spid="79"/>
                                        </p:tgtEl>
                                      </p:cBhvr>
                                    </p:animEffect>
                                    <p:set>
                                      <p:cBhvr>
                                        <p:cTn id="48" dur="1" fill="hold">
                                          <p:stCondLst>
                                            <p:cond delay="999"/>
                                          </p:stCondLst>
                                        </p:cTn>
                                        <p:tgtEl>
                                          <p:spTgt spid="79"/>
                                        </p:tgtEl>
                                        <p:attrNameLst>
                                          <p:attrName>style.visibility</p:attrName>
                                        </p:attrNameLst>
                                      </p:cBhvr>
                                      <p:to>
                                        <p:strVal val="hidden"/>
                                      </p:to>
                                    </p:set>
                                  </p:childTnLst>
                                </p:cTn>
                              </p:par>
                            </p:childTnLst>
                          </p:cTn>
                        </p:par>
                        <p:par>
                          <p:cTn id="49" fill="hold">
                            <p:stCondLst>
                              <p:cond delay="4000"/>
                            </p:stCondLst>
                            <p:childTnLst>
                              <p:par>
                                <p:cTn id="50" presetID="2" presetClass="entr" presetSubtype="2" fill="hold" nodeType="after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additive="base">
                                        <p:cTn id="52" dur="1000" fill="hold"/>
                                        <p:tgtEl>
                                          <p:spTgt spid="80"/>
                                        </p:tgtEl>
                                        <p:attrNameLst>
                                          <p:attrName>ppt_x</p:attrName>
                                        </p:attrNameLst>
                                      </p:cBhvr>
                                      <p:tavLst>
                                        <p:tav tm="0">
                                          <p:val>
                                            <p:strVal val="1+#ppt_w/2"/>
                                          </p:val>
                                        </p:tav>
                                        <p:tav tm="100000">
                                          <p:val>
                                            <p:strVal val="#ppt_x"/>
                                          </p:val>
                                        </p:tav>
                                      </p:tavLst>
                                    </p:anim>
                                    <p:anim calcmode="lin" valueType="num">
                                      <p:cBhvr additive="base">
                                        <p:cTn id="53" dur="1000" fill="hold"/>
                                        <p:tgtEl>
                                          <p:spTgt spid="80"/>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10" presetClass="exit" presetSubtype="0" fill="hold" nodeType="afterEffect">
                                  <p:stCondLst>
                                    <p:cond delay="0"/>
                                  </p:stCondLst>
                                  <p:childTnLst>
                                    <p:animEffect transition="out" filter="fade">
                                      <p:cBhvr>
                                        <p:cTn id="56" dur="1000"/>
                                        <p:tgtEl>
                                          <p:spTgt spid="80"/>
                                        </p:tgtEl>
                                      </p:cBhvr>
                                    </p:animEffect>
                                    <p:set>
                                      <p:cBhvr>
                                        <p:cTn id="57" dur="1" fill="hold">
                                          <p:stCondLst>
                                            <p:cond delay="999"/>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Why connecting learning is important</a:t>
            </a:r>
          </a:p>
        </p:txBody>
      </p:sp>
      <p:sp>
        <p:nvSpPr>
          <p:cNvPr id="8" name="Content Placeholder 2">
            <a:extLst>
              <a:ext uri="{FF2B5EF4-FFF2-40B4-BE49-F238E27FC236}">
                <a16:creationId xmlns:a16="http://schemas.microsoft.com/office/drawing/2014/main" id="{FB650F50-DB91-1F8C-AA04-16123EE955B5}"/>
              </a:ext>
            </a:extLst>
          </p:cNvPr>
          <p:cNvSpPr txBox="1">
            <a:spLocks/>
          </p:cNvSpPr>
          <p:nvPr/>
        </p:nvSpPr>
        <p:spPr>
          <a:xfrm>
            <a:off x="360000" y="1652535"/>
            <a:ext cx="11484000" cy="4536000"/>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400"/>
              </a:spcAft>
            </a:pPr>
            <a:r>
              <a:rPr lang="en-AU" sz="2400"/>
              <a:t>Students learn most efficiently when they </a:t>
            </a:r>
            <a:r>
              <a:rPr lang="en-AU" sz="2400" b="1">
                <a:latin typeface="Public Sans" pitchFamily="2" charset="0"/>
              </a:rPr>
              <a:t>retrieve</a:t>
            </a:r>
            <a:r>
              <a:rPr lang="en-AU" sz="2400" b="1"/>
              <a:t> </a:t>
            </a:r>
            <a:r>
              <a:rPr lang="en-AU" sz="2400"/>
              <a:t>what they already know (prior knowledge) and then actively process that information with new knowledge to make </a:t>
            </a:r>
            <a:r>
              <a:rPr lang="en-AU" sz="2400" b="1">
                <a:latin typeface="Public Sans" pitchFamily="2" charset="0"/>
              </a:rPr>
              <a:t>connections between what is known</a:t>
            </a:r>
            <a:r>
              <a:rPr lang="en-AU" sz="2400" b="1"/>
              <a:t> </a:t>
            </a:r>
            <a:r>
              <a:rPr lang="en-AU" sz="2400"/>
              <a:t>and </a:t>
            </a:r>
            <a:r>
              <a:rPr lang="en-AU" sz="2400" b="1">
                <a:latin typeface="Public Sans" pitchFamily="2" charset="0"/>
              </a:rPr>
              <a:t>new learning</a:t>
            </a:r>
            <a:r>
              <a:rPr lang="en-AU" sz="2400"/>
              <a:t>.</a:t>
            </a:r>
          </a:p>
          <a:p>
            <a:pPr>
              <a:spcAft>
                <a:spcPts val="2400"/>
              </a:spcAft>
            </a:pPr>
            <a:r>
              <a:rPr lang="en-AU" sz="2400"/>
              <a:t>Teachers support students to recall and make connections. This is how students develop </a:t>
            </a:r>
            <a:r>
              <a:rPr lang="en-AU" sz="2400" b="1">
                <a:latin typeface="Public Sans" pitchFamily="2" charset="0"/>
              </a:rPr>
              <a:t>more complex schemas </a:t>
            </a:r>
            <a:r>
              <a:rPr lang="en-AU" sz="2400"/>
              <a:t>and deeper understanding of the relationships that exist between ideas and concepts. </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284941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8587E-6E45-9EE2-90AA-832B5577021C}"/>
              </a:ext>
            </a:extLst>
          </p:cNvPr>
          <p:cNvSpPr>
            <a:spLocks noGrp="1"/>
          </p:cNvSpPr>
          <p:nvPr>
            <p:ph type="title"/>
          </p:nvPr>
        </p:nvSpPr>
        <p:spPr>
          <a:xfrm>
            <a:off x="360000" y="360000"/>
            <a:ext cx="10080000" cy="545601"/>
          </a:xfrm>
        </p:spPr>
        <p:txBody>
          <a:bodyPr/>
          <a:lstStyle/>
          <a:p>
            <a:r>
              <a:rPr lang="en-AU"/>
              <a:t>Working memory ‘test’ (1)</a:t>
            </a:r>
          </a:p>
        </p:txBody>
      </p:sp>
      <p:sp>
        <p:nvSpPr>
          <p:cNvPr id="5" name="Text Placeholder 4">
            <a:extLst>
              <a:ext uri="{FF2B5EF4-FFF2-40B4-BE49-F238E27FC236}">
                <a16:creationId xmlns:a16="http://schemas.microsoft.com/office/drawing/2014/main" id="{6D8B8025-8A86-241B-E6E9-ECBD01609379}"/>
              </a:ext>
            </a:extLst>
          </p:cNvPr>
          <p:cNvSpPr>
            <a:spLocks noGrp="1"/>
          </p:cNvSpPr>
          <p:nvPr>
            <p:ph type="body" sz="quarter" idx="18"/>
          </p:nvPr>
        </p:nvSpPr>
        <p:spPr>
          <a:xfrm>
            <a:off x="360000" y="982520"/>
            <a:ext cx="10080000" cy="310015"/>
          </a:xfrm>
        </p:spPr>
        <p:txBody>
          <a:bodyPr/>
          <a:lstStyle/>
          <a:p>
            <a:r>
              <a:rPr lang="en-AU"/>
              <a:t>Without writing anything down remember this string of letters</a:t>
            </a:r>
          </a:p>
        </p:txBody>
      </p:sp>
      <p:sp>
        <p:nvSpPr>
          <p:cNvPr id="3" name="Content Placeholder 2">
            <a:extLst>
              <a:ext uri="{FF2B5EF4-FFF2-40B4-BE49-F238E27FC236}">
                <a16:creationId xmlns:a16="http://schemas.microsoft.com/office/drawing/2014/main" id="{181ECB7A-B449-5C38-DEF7-C212DF67BEAD}"/>
              </a:ext>
            </a:extLst>
          </p:cNvPr>
          <p:cNvSpPr>
            <a:spLocks noGrp="1"/>
          </p:cNvSpPr>
          <p:nvPr>
            <p:ph idx="1"/>
          </p:nvPr>
        </p:nvSpPr>
        <p:spPr>
          <a:xfrm>
            <a:off x="360000" y="1564244"/>
            <a:ext cx="11484000" cy="4536000"/>
          </a:xfrm>
        </p:spPr>
        <p:txBody>
          <a:bodyPr anchor="ctr"/>
          <a:lstStyle/>
          <a:p>
            <a:pPr algn="ctr">
              <a:lnSpc>
                <a:spcPct val="100000"/>
              </a:lnSpc>
            </a:pPr>
            <a:r>
              <a:rPr lang="en-AU" sz="4000"/>
              <a:t>OBX PMA PLI GDO NSU YEK ARJ LWO UNR</a:t>
            </a:r>
          </a:p>
        </p:txBody>
      </p:sp>
      <p:sp>
        <p:nvSpPr>
          <p:cNvPr id="4" name="Slide Number Placeholder 3">
            <a:extLst>
              <a:ext uri="{FF2B5EF4-FFF2-40B4-BE49-F238E27FC236}">
                <a16:creationId xmlns:a16="http://schemas.microsoft.com/office/drawing/2014/main" id="{D3270F87-8B10-4F08-D9C9-D30C54AB31B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18</a:t>
            </a:fld>
            <a:endParaRPr lang="en-AU"/>
          </a:p>
        </p:txBody>
      </p:sp>
    </p:spTree>
    <p:extLst>
      <p:ext uri="{BB962C8B-B14F-4D97-AF65-F5344CB8AC3E}">
        <p14:creationId xmlns:p14="http://schemas.microsoft.com/office/powerpoint/2010/main" val="158957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8587E-6E45-9EE2-90AA-832B5577021C}"/>
              </a:ext>
            </a:extLst>
          </p:cNvPr>
          <p:cNvSpPr>
            <a:spLocks noGrp="1"/>
          </p:cNvSpPr>
          <p:nvPr>
            <p:ph type="title"/>
          </p:nvPr>
        </p:nvSpPr>
        <p:spPr/>
        <p:txBody>
          <a:bodyPr/>
          <a:lstStyle/>
          <a:p>
            <a:r>
              <a:rPr lang="en-AU"/>
              <a:t>Working memory ‘test’ (2)</a:t>
            </a:r>
          </a:p>
        </p:txBody>
      </p:sp>
      <p:sp>
        <p:nvSpPr>
          <p:cNvPr id="5" name="Text Placeholder 4">
            <a:extLst>
              <a:ext uri="{FF2B5EF4-FFF2-40B4-BE49-F238E27FC236}">
                <a16:creationId xmlns:a16="http://schemas.microsoft.com/office/drawing/2014/main" id="{6D8B8025-8A86-241B-E6E9-ECBD01609379}"/>
              </a:ext>
            </a:extLst>
          </p:cNvPr>
          <p:cNvSpPr>
            <a:spLocks noGrp="1"/>
          </p:cNvSpPr>
          <p:nvPr>
            <p:ph type="body" sz="quarter" idx="18"/>
          </p:nvPr>
        </p:nvSpPr>
        <p:spPr/>
        <p:txBody>
          <a:bodyPr/>
          <a:lstStyle/>
          <a:p>
            <a:r>
              <a:rPr lang="en-AU"/>
              <a:t>Without writing anything down remember this string of letters</a:t>
            </a:r>
          </a:p>
        </p:txBody>
      </p:sp>
      <p:sp>
        <p:nvSpPr>
          <p:cNvPr id="3" name="Content Placeholder 2">
            <a:extLst>
              <a:ext uri="{FF2B5EF4-FFF2-40B4-BE49-F238E27FC236}">
                <a16:creationId xmlns:a16="http://schemas.microsoft.com/office/drawing/2014/main" id="{181ECB7A-B449-5C38-DEF7-C212DF67BEAD}"/>
              </a:ext>
            </a:extLst>
          </p:cNvPr>
          <p:cNvSpPr>
            <a:spLocks noGrp="1"/>
          </p:cNvSpPr>
          <p:nvPr>
            <p:ph idx="1"/>
          </p:nvPr>
        </p:nvSpPr>
        <p:spPr>
          <a:xfrm>
            <a:off x="360000" y="1575395"/>
            <a:ext cx="11484000" cy="4536000"/>
          </a:xfrm>
        </p:spPr>
        <p:txBody>
          <a:bodyPr anchor="ctr"/>
          <a:lstStyle/>
          <a:p>
            <a:pPr algn="ctr">
              <a:lnSpc>
                <a:spcPct val="100000"/>
              </a:lnSpc>
            </a:pPr>
            <a:r>
              <a:rPr lang="en-AU" sz="4000"/>
              <a:t>BOX MAP LIP DOG SUN KEY JAR OWL RUN</a:t>
            </a:r>
          </a:p>
        </p:txBody>
      </p:sp>
      <p:sp>
        <p:nvSpPr>
          <p:cNvPr id="4" name="Slide Number Placeholder 3">
            <a:extLst>
              <a:ext uri="{FF2B5EF4-FFF2-40B4-BE49-F238E27FC236}">
                <a16:creationId xmlns:a16="http://schemas.microsoft.com/office/drawing/2014/main" id="{D3270F87-8B10-4F08-D9C9-D30C54AB31B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140465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a:t>Connecting learning</a:t>
            </a:r>
          </a:p>
        </p:txBody>
      </p:sp>
      <p:sp>
        <p:nvSpPr>
          <p:cNvPr id="4" name="Text Placeholder 3">
            <a:extLst>
              <a:ext uri="{FF2B5EF4-FFF2-40B4-BE49-F238E27FC236}">
                <a16:creationId xmlns:a16="http://schemas.microsoft.com/office/drawing/2014/main" id="{A1B2CC81-2D4A-A7AE-93DE-5247AE1FCF4A}"/>
              </a:ext>
            </a:extLst>
          </p:cNvPr>
          <p:cNvSpPr>
            <a:spLocks noGrp="1"/>
          </p:cNvSpPr>
          <p:nvPr>
            <p:ph type="body" sz="quarter" idx="10"/>
          </p:nvPr>
        </p:nvSpPr>
        <p:spPr/>
        <p:txBody>
          <a:bodyPr/>
          <a:lstStyle/>
          <a:p>
            <a:r>
              <a:rPr lang="en-AU" sz="3600"/>
              <a:t>Strategy learning module</a:t>
            </a:r>
          </a:p>
        </p:txBody>
      </p:sp>
      <p:pic>
        <p:nvPicPr>
          <p:cNvPr id="9" name="Picture Placeholder 25">
            <a:extLst>
              <a:ext uri="{FF2B5EF4-FFF2-40B4-BE49-F238E27FC236}">
                <a16:creationId xmlns:a16="http://schemas.microsoft.com/office/drawing/2014/main" id="{0C72DA4F-EEDC-5AEB-F480-4DD442C817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8139" r="32581"/>
          <a:stretch/>
        </p:blipFill>
        <p:spPr>
          <a:xfrm flipH="1">
            <a:off x="7129675" y="2311"/>
            <a:ext cx="5064000" cy="6858000"/>
          </a:xfrm>
          <a:prstGeom prst="rect">
            <a:avLst/>
          </a:prstGeom>
        </p:spPr>
      </p:pic>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latin typeface="+mn-lt"/>
              </a:rPr>
              <a:t>NSW Department of Education</a:t>
            </a:r>
            <a:endParaRPr lang="en-AU">
              <a:latin typeface="+mn-lt"/>
            </a:endParaRPr>
          </a:p>
        </p:txBody>
      </p:sp>
    </p:spTree>
    <p:extLst>
      <p:ext uri="{BB962C8B-B14F-4D97-AF65-F5344CB8AC3E}">
        <p14:creationId xmlns:p14="http://schemas.microsoft.com/office/powerpoint/2010/main" val="150755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E492D-4698-442E-7F1A-2E996BA07F12}"/>
              </a:ext>
            </a:extLst>
          </p:cNvPr>
          <p:cNvSpPr>
            <a:spLocks noGrp="1"/>
          </p:cNvSpPr>
          <p:nvPr>
            <p:ph type="title"/>
          </p:nvPr>
        </p:nvSpPr>
        <p:spPr/>
        <p:txBody>
          <a:bodyPr/>
          <a:lstStyle/>
          <a:p>
            <a:r>
              <a:rPr lang="en-AU"/>
              <a:t>The role of memory in connecting learning</a:t>
            </a:r>
            <a:endParaRPr lang="en-US"/>
          </a:p>
        </p:txBody>
      </p:sp>
      <p:sp>
        <p:nvSpPr>
          <p:cNvPr id="5" name="Text Placeholder 4">
            <a:extLst>
              <a:ext uri="{FF2B5EF4-FFF2-40B4-BE49-F238E27FC236}">
                <a16:creationId xmlns:a16="http://schemas.microsoft.com/office/drawing/2014/main" id="{92D139C5-B0AB-D35E-9BDA-63B66C1D1B45}"/>
              </a:ext>
            </a:extLst>
          </p:cNvPr>
          <p:cNvSpPr>
            <a:spLocks noGrp="1"/>
          </p:cNvSpPr>
          <p:nvPr>
            <p:ph idx="1"/>
          </p:nvPr>
        </p:nvSpPr>
        <p:spPr/>
        <p:txBody>
          <a:bodyPr vert="horz" lIns="0" tIns="0" rIns="0" bIns="0" rtlCol="0" anchor="t">
            <a:noAutofit/>
          </a:bodyPr>
          <a:lstStyle/>
          <a:p>
            <a:pPr>
              <a:spcAft>
                <a:spcPts val="2400"/>
              </a:spcAft>
            </a:pPr>
            <a:r>
              <a:rPr lang="en-AU" sz="2400" b="1" dirty="0">
                <a:latin typeface="Public Sans" pitchFamily="2" charset="0"/>
              </a:rPr>
              <a:t>Working memory </a:t>
            </a:r>
            <a:r>
              <a:rPr lang="en-AU" sz="2400" dirty="0"/>
              <a:t>is like the brain's ‘workspace’. It is where the brain stores and processes small amounts of information for a short period of time (AERO 2023b).</a:t>
            </a:r>
          </a:p>
          <a:p>
            <a:pPr>
              <a:spcAft>
                <a:spcPts val="2400"/>
              </a:spcAft>
            </a:pPr>
            <a:r>
              <a:rPr lang="en-AU" sz="2400" b="1" dirty="0">
                <a:latin typeface="Public Sans" pitchFamily="2" charset="0"/>
              </a:rPr>
              <a:t>Long-term memory </a:t>
            </a:r>
            <a:r>
              <a:rPr lang="en-AU" sz="2400" dirty="0"/>
              <a:t>stores large amounts of information for future use. The amount of information that can be held in long-term memory is potentially limitless (AERO 2023b).</a:t>
            </a:r>
          </a:p>
          <a:p>
            <a:pPr>
              <a:spcAft>
                <a:spcPts val="2400"/>
              </a:spcAft>
            </a:pPr>
            <a:r>
              <a:rPr lang="en-AU" sz="2400" b="1" dirty="0">
                <a:latin typeface="Public Sans" pitchFamily="2" charset="0"/>
              </a:rPr>
              <a:t>Learning is a change in long-term memory.</a:t>
            </a:r>
          </a:p>
        </p:txBody>
      </p:sp>
      <p:sp>
        <p:nvSpPr>
          <p:cNvPr id="3" name="Slide Number Placeholder 2">
            <a:extLst>
              <a:ext uri="{FF2B5EF4-FFF2-40B4-BE49-F238E27FC236}">
                <a16:creationId xmlns:a16="http://schemas.microsoft.com/office/drawing/2014/main" id="{C8F1235E-B0B5-ED20-EDEC-C69F5AC724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304847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6A4FA-6913-B08F-F072-91A232F6A824}"/>
              </a:ext>
            </a:extLst>
          </p:cNvPr>
          <p:cNvSpPr>
            <a:spLocks noGrp="1"/>
          </p:cNvSpPr>
          <p:nvPr>
            <p:ph type="title"/>
          </p:nvPr>
        </p:nvSpPr>
        <p:spPr/>
        <p:txBody>
          <a:bodyPr/>
          <a:lstStyle/>
          <a:p>
            <a:r>
              <a:rPr lang="en-AU"/>
              <a:t>Connecting learning – How does it work?</a:t>
            </a:r>
          </a:p>
        </p:txBody>
      </p:sp>
      <p:sp>
        <p:nvSpPr>
          <p:cNvPr id="3" name="Rectangle: Rounded Corners 2">
            <a:extLst>
              <a:ext uri="{FF2B5EF4-FFF2-40B4-BE49-F238E27FC236}">
                <a16:creationId xmlns:a16="http://schemas.microsoft.com/office/drawing/2014/main" id="{A41ACDBC-7C5A-E4E8-F79E-B7ECAB972674}"/>
              </a:ext>
              <a:ext uri="{C183D7F6-B498-43B3-948B-1728B52AA6E4}">
                <adec:decorative xmlns:adec="http://schemas.microsoft.com/office/drawing/2017/decorative" val="1"/>
              </a:ext>
            </a:extLst>
          </p:cNvPr>
          <p:cNvSpPr/>
          <p:nvPr/>
        </p:nvSpPr>
        <p:spPr>
          <a:xfrm>
            <a:off x="475375" y="3985405"/>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ight Brace 5">
            <a:extLst>
              <a:ext uri="{FF2B5EF4-FFF2-40B4-BE49-F238E27FC236}">
                <a16:creationId xmlns:a16="http://schemas.microsoft.com/office/drawing/2014/main" id="{C6B4BD20-7816-F9BB-6BC9-4495C332C22F}"/>
              </a:ext>
              <a:ext uri="{C183D7F6-B498-43B3-948B-1728B52AA6E4}">
                <adec:decorative xmlns:adec="http://schemas.microsoft.com/office/drawing/2017/decorative" val="1"/>
              </a:ext>
            </a:extLst>
          </p:cNvPr>
          <p:cNvSpPr/>
          <p:nvPr/>
        </p:nvSpPr>
        <p:spPr>
          <a:xfrm rot="5400000">
            <a:off x="5918515" y="-412982"/>
            <a:ext cx="442418" cy="11328700"/>
          </a:xfrm>
          <a:prstGeom prst="rightBrace">
            <a:avLst/>
          </a:prstGeom>
          <a:ln w="28575">
            <a:solidFill>
              <a:srgbClr val="0026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 name="Rectangle: Rounded Corners 9">
            <a:extLst>
              <a:ext uri="{FF2B5EF4-FFF2-40B4-BE49-F238E27FC236}">
                <a16:creationId xmlns:a16="http://schemas.microsoft.com/office/drawing/2014/main" id="{C295FD7B-1FA8-53B7-B240-ED7790854586}"/>
              </a:ext>
              <a:ext uri="{C183D7F6-B498-43B3-948B-1728B52AA6E4}">
                <adec:decorative xmlns:adec="http://schemas.microsoft.com/office/drawing/2017/decorative" val="1"/>
              </a:ext>
            </a:extLst>
          </p:cNvPr>
          <p:cNvSpPr/>
          <p:nvPr/>
        </p:nvSpPr>
        <p:spPr>
          <a:xfrm>
            <a:off x="3396102" y="3968351"/>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37DD3705-6C16-57AB-E7EB-E5F066E55796}"/>
              </a:ext>
              <a:ext uri="{C183D7F6-B498-43B3-948B-1728B52AA6E4}">
                <adec:decorative xmlns:adec="http://schemas.microsoft.com/office/drawing/2017/decorative" val="1"/>
              </a:ext>
            </a:extLst>
          </p:cNvPr>
          <p:cNvSpPr/>
          <p:nvPr/>
        </p:nvSpPr>
        <p:spPr>
          <a:xfrm>
            <a:off x="6316829" y="3978167"/>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Rounded Corners 11">
            <a:extLst>
              <a:ext uri="{FF2B5EF4-FFF2-40B4-BE49-F238E27FC236}">
                <a16:creationId xmlns:a16="http://schemas.microsoft.com/office/drawing/2014/main" id="{476AEE30-6F89-1CE4-9F02-39FAA79D6991}"/>
              </a:ext>
              <a:ext uri="{C183D7F6-B498-43B3-948B-1728B52AA6E4}">
                <adec:decorative xmlns:adec="http://schemas.microsoft.com/office/drawing/2017/decorative" val="1"/>
              </a:ext>
            </a:extLst>
          </p:cNvPr>
          <p:cNvSpPr/>
          <p:nvPr/>
        </p:nvSpPr>
        <p:spPr>
          <a:xfrm>
            <a:off x="9237557" y="3961646"/>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B5D45EFB-DA84-434F-451E-F0F9C75F451D}"/>
              </a:ext>
              <a:ext uri="{C183D7F6-B498-43B3-948B-1728B52AA6E4}">
                <adec:decorative xmlns:adec="http://schemas.microsoft.com/office/drawing/2017/decorative" val="1"/>
              </a:ext>
            </a:extLst>
          </p:cNvPr>
          <p:cNvSpPr/>
          <p:nvPr/>
        </p:nvSpPr>
        <p:spPr>
          <a:xfrm>
            <a:off x="256756" y="3764195"/>
            <a:ext cx="11678489" cy="4424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B3C440E-F2C7-90B1-1609-33FBEA75C9E3}"/>
              </a:ext>
            </a:extLst>
          </p:cNvPr>
          <p:cNvSpPr txBox="1"/>
          <p:nvPr/>
        </p:nvSpPr>
        <p:spPr>
          <a:xfrm>
            <a:off x="475374" y="1930615"/>
            <a:ext cx="2789558" cy="842044"/>
          </a:xfrm>
          <a:prstGeom prst="rect">
            <a:avLst/>
          </a:prstGeom>
          <a:noFill/>
        </p:spPr>
        <p:txBody>
          <a:bodyPr wrap="square" lIns="0" tIns="0" rIns="0" bIns="0" rtlCol="0">
            <a:noAutofit/>
          </a:bodyPr>
          <a:lstStyle/>
          <a:p>
            <a:pPr algn="l">
              <a:lnSpc>
                <a:spcPct val="150000"/>
              </a:lnSpc>
              <a:spcAft>
                <a:spcPts val="1200"/>
              </a:spcAft>
            </a:pPr>
            <a:r>
              <a:rPr lang="en-US" sz="1800"/>
              <a:t>A schema occupies one space in working memory</a:t>
            </a:r>
            <a:endParaRPr lang="en-AU" sz="1800"/>
          </a:p>
        </p:txBody>
      </p:sp>
      <p:grpSp>
        <p:nvGrpSpPr>
          <p:cNvPr id="23" name="Group 22">
            <a:extLst>
              <a:ext uri="{FF2B5EF4-FFF2-40B4-BE49-F238E27FC236}">
                <a16:creationId xmlns:a16="http://schemas.microsoft.com/office/drawing/2014/main" id="{EDC130F6-1E56-4F78-D733-D05F81918E6C}"/>
              </a:ext>
              <a:ext uri="{C183D7F6-B498-43B3-948B-1728B52AA6E4}">
                <adec:decorative xmlns:adec="http://schemas.microsoft.com/office/drawing/2017/decorative" val="1"/>
              </a:ext>
            </a:extLst>
          </p:cNvPr>
          <p:cNvGrpSpPr/>
          <p:nvPr/>
        </p:nvGrpSpPr>
        <p:grpSpPr>
          <a:xfrm>
            <a:off x="606799" y="3209900"/>
            <a:ext cx="2303670" cy="1408486"/>
            <a:chOff x="1559280" y="3206641"/>
            <a:chExt cx="2926534" cy="1789309"/>
          </a:xfrm>
        </p:grpSpPr>
        <p:grpSp>
          <p:nvGrpSpPr>
            <p:cNvPr id="24" name="Group 23">
              <a:extLst>
                <a:ext uri="{FF2B5EF4-FFF2-40B4-BE49-F238E27FC236}">
                  <a16:creationId xmlns:a16="http://schemas.microsoft.com/office/drawing/2014/main" id="{4CCA594E-248A-5D90-4E80-70F0DE3EFFA1}"/>
                </a:ext>
              </a:extLst>
            </p:cNvPr>
            <p:cNvGrpSpPr/>
            <p:nvPr/>
          </p:nvGrpSpPr>
          <p:grpSpPr>
            <a:xfrm>
              <a:off x="1559280" y="3206641"/>
              <a:ext cx="2926534" cy="1789309"/>
              <a:chOff x="1559280" y="3206641"/>
              <a:chExt cx="2926534" cy="1789309"/>
            </a:xfrm>
          </p:grpSpPr>
          <p:sp>
            <p:nvSpPr>
              <p:cNvPr id="32" name="Flowchart: Connector 31">
                <a:extLst>
                  <a:ext uri="{FF2B5EF4-FFF2-40B4-BE49-F238E27FC236}">
                    <a16:creationId xmlns:a16="http://schemas.microsoft.com/office/drawing/2014/main" id="{ACAAD2F5-A967-B82D-16E5-3E4D4D67C734}"/>
                  </a:ext>
                </a:extLst>
              </p:cNvPr>
              <p:cNvSpPr/>
              <p:nvPr/>
            </p:nvSpPr>
            <p:spPr>
              <a:xfrm>
                <a:off x="1610975" y="3210635"/>
                <a:ext cx="746293" cy="734223"/>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 name="Isosceles Triangle 32">
                <a:extLst>
                  <a:ext uri="{FF2B5EF4-FFF2-40B4-BE49-F238E27FC236}">
                    <a16:creationId xmlns:a16="http://schemas.microsoft.com/office/drawing/2014/main" id="{9C8CF4F8-D4BE-5344-E4F5-C21715A281BD}"/>
                  </a:ext>
                </a:extLst>
              </p:cNvPr>
              <p:cNvSpPr/>
              <p:nvPr/>
            </p:nvSpPr>
            <p:spPr>
              <a:xfrm>
                <a:off x="2593074" y="3210634"/>
                <a:ext cx="851699" cy="734223"/>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1"/>
                  </a:solidFill>
                </a:endParaRPr>
              </a:p>
            </p:txBody>
          </p:sp>
          <p:sp>
            <p:nvSpPr>
              <p:cNvPr id="34" name="Rectangle 33">
                <a:extLst>
                  <a:ext uri="{FF2B5EF4-FFF2-40B4-BE49-F238E27FC236}">
                    <a16:creationId xmlns:a16="http://schemas.microsoft.com/office/drawing/2014/main" id="{34D52B13-3FD5-03A0-0257-BCBAE27F7DFD}"/>
                  </a:ext>
                </a:extLst>
              </p:cNvPr>
              <p:cNvSpPr/>
              <p:nvPr/>
            </p:nvSpPr>
            <p:spPr>
              <a:xfrm>
                <a:off x="3739521" y="3206641"/>
                <a:ext cx="746293" cy="746293"/>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26182614-DAF6-28FA-F7A9-ED08E2CF9573}"/>
                  </a:ext>
                </a:extLst>
              </p:cNvPr>
              <p:cNvSpPr/>
              <p:nvPr/>
            </p:nvSpPr>
            <p:spPr>
              <a:xfrm>
                <a:off x="3739520" y="4249657"/>
                <a:ext cx="746293" cy="746293"/>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Isosceles Triangle 35">
                <a:extLst>
                  <a:ext uri="{FF2B5EF4-FFF2-40B4-BE49-F238E27FC236}">
                    <a16:creationId xmlns:a16="http://schemas.microsoft.com/office/drawing/2014/main" id="{925C0723-ABF4-D741-9FE6-05B4BC5F2552}"/>
                  </a:ext>
                </a:extLst>
              </p:cNvPr>
              <p:cNvSpPr/>
              <p:nvPr/>
            </p:nvSpPr>
            <p:spPr>
              <a:xfrm>
                <a:off x="1559280" y="4249657"/>
                <a:ext cx="851699" cy="734223"/>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1"/>
                  </a:solidFill>
                </a:endParaRPr>
              </a:p>
            </p:txBody>
          </p:sp>
          <p:sp>
            <p:nvSpPr>
              <p:cNvPr id="37" name="Flowchart: Connector 36">
                <a:extLst>
                  <a:ext uri="{FF2B5EF4-FFF2-40B4-BE49-F238E27FC236}">
                    <a16:creationId xmlns:a16="http://schemas.microsoft.com/office/drawing/2014/main" id="{52C5ADEA-1D8E-1F22-72C7-7939322CD6F6}"/>
                  </a:ext>
                </a:extLst>
              </p:cNvPr>
              <p:cNvSpPr/>
              <p:nvPr/>
            </p:nvSpPr>
            <p:spPr>
              <a:xfrm>
                <a:off x="2645776" y="4249657"/>
                <a:ext cx="746293" cy="734223"/>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grpSp>
        <p:cxnSp>
          <p:nvCxnSpPr>
            <p:cNvPr id="25" name="Straight Connector 24">
              <a:extLst>
                <a:ext uri="{FF2B5EF4-FFF2-40B4-BE49-F238E27FC236}">
                  <a16:creationId xmlns:a16="http://schemas.microsoft.com/office/drawing/2014/main" id="{318A89AA-DA8D-B05D-5C19-B2504058BB90}"/>
                </a:ext>
              </a:extLst>
            </p:cNvPr>
            <p:cNvCxnSpPr>
              <a:stCxn id="37" idx="2"/>
              <a:endCxn id="36" idx="5"/>
            </p:cNvCxnSpPr>
            <p:nvPr/>
          </p:nvCxnSpPr>
          <p:spPr>
            <a:xfrm flipH="1">
              <a:off x="2198054" y="4616769"/>
              <a:ext cx="44772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E37DE4-3A92-708F-4582-AB1CF67C524C}"/>
                </a:ext>
              </a:extLst>
            </p:cNvPr>
            <p:cNvCxnSpPr>
              <a:stCxn id="37" idx="6"/>
              <a:endCxn id="35" idx="1"/>
            </p:cNvCxnSpPr>
            <p:nvPr/>
          </p:nvCxnSpPr>
          <p:spPr>
            <a:xfrm>
              <a:off x="3392069" y="4616769"/>
              <a:ext cx="347451" cy="603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201813-0C07-A168-16C5-748E1A5DC27A}"/>
                </a:ext>
              </a:extLst>
            </p:cNvPr>
            <p:cNvCxnSpPr>
              <a:stCxn id="32" idx="6"/>
              <a:endCxn id="33" idx="1"/>
            </p:cNvCxnSpPr>
            <p:nvPr/>
          </p:nvCxnSpPr>
          <p:spPr>
            <a:xfrm flipV="1">
              <a:off x="2357268" y="3577746"/>
              <a:ext cx="448731" cy="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10954E-640A-3438-60BC-811954D3433C}"/>
                </a:ext>
              </a:extLst>
            </p:cNvPr>
            <p:cNvCxnSpPr>
              <a:cxnSpLocks/>
              <a:stCxn id="32" idx="4"/>
              <a:endCxn id="36" idx="0"/>
            </p:cNvCxnSpPr>
            <p:nvPr/>
          </p:nvCxnSpPr>
          <p:spPr>
            <a:xfrm>
              <a:off x="1984122" y="3944858"/>
              <a:ext cx="1008" cy="30479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DE0B75D-2B34-812A-E69C-A350AF734565}"/>
                </a:ext>
              </a:extLst>
            </p:cNvPr>
            <p:cNvCxnSpPr>
              <a:stCxn id="33" idx="5"/>
              <a:endCxn id="34" idx="1"/>
            </p:cNvCxnSpPr>
            <p:nvPr/>
          </p:nvCxnSpPr>
          <p:spPr>
            <a:xfrm>
              <a:off x="3231848" y="3577746"/>
              <a:ext cx="507673" cy="204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7ABEC2-DBC1-19C2-4CBE-FAAB09F3F412}"/>
                </a:ext>
              </a:extLst>
            </p:cNvPr>
            <p:cNvCxnSpPr>
              <a:stCxn id="33" idx="3"/>
              <a:endCxn id="37" idx="0"/>
            </p:cNvCxnSpPr>
            <p:nvPr/>
          </p:nvCxnSpPr>
          <p:spPr>
            <a:xfrm flipH="1">
              <a:off x="3018923" y="3944857"/>
              <a:ext cx="1" cy="3048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15593A4-CCBF-E61C-44FA-545D98A8CF4E}"/>
                </a:ext>
              </a:extLst>
            </p:cNvPr>
            <p:cNvCxnSpPr>
              <a:stCxn id="34" idx="2"/>
              <a:endCxn id="35" idx="0"/>
            </p:cNvCxnSpPr>
            <p:nvPr/>
          </p:nvCxnSpPr>
          <p:spPr>
            <a:xfrm flipH="1">
              <a:off x="4112667" y="3952934"/>
              <a:ext cx="1" cy="29672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21EC236F-34A1-7622-655E-79E7286F98FC}"/>
              </a:ext>
            </a:extLst>
          </p:cNvPr>
          <p:cNvSpPr/>
          <p:nvPr/>
        </p:nvSpPr>
        <p:spPr>
          <a:xfrm>
            <a:off x="3700156" y="2675813"/>
            <a:ext cx="1958410" cy="1958410"/>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accent1"/>
                </a:solidFill>
                <a:latin typeface="+mj-lt"/>
              </a:rPr>
              <a:t>New fact</a:t>
            </a:r>
            <a:endParaRPr lang="en-AU" sz="1800" b="1">
              <a:solidFill>
                <a:schemeClr val="accent1"/>
              </a:solidFill>
              <a:latin typeface="+mj-lt"/>
            </a:endParaRPr>
          </a:p>
        </p:txBody>
      </p:sp>
      <p:sp>
        <p:nvSpPr>
          <p:cNvPr id="18" name="Flowchart: Connector 17">
            <a:extLst>
              <a:ext uri="{FF2B5EF4-FFF2-40B4-BE49-F238E27FC236}">
                <a16:creationId xmlns:a16="http://schemas.microsoft.com/office/drawing/2014/main" id="{018B18E3-F815-A197-A551-57E9F74C350A}"/>
              </a:ext>
            </a:extLst>
          </p:cNvPr>
          <p:cNvSpPr/>
          <p:nvPr/>
        </p:nvSpPr>
        <p:spPr>
          <a:xfrm>
            <a:off x="6522963" y="2515976"/>
            <a:ext cx="2154251" cy="2119410"/>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chemeClr val="bg1"/>
                </a:solidFill>
                <a:effectLst/>
                <a:uLnTx/>
                <a:uFillTx/>
                <a:latin typeface="+mj-lt"/>
                <a:ea typeface="+mn-ea"/>
                <a:cs typeface="+mn-cs"/>
              </a:rPr>
              <a:t>New concept</a:t>
            </a:r>
            <a:endParaRPr kumimoji="0" lang="en-AU" sz="1800" b="1" i="0" u="none" strike="noStrike" kern="0" cap="none" spc="0" normalizeH="0" baseline="0" noProof="0">
              <a:ln>
                <a:noFill/>
              </a:ln>
              <a:solidFill>
                <a:schemeClr val="bg1"/>
              </a:solidFill>
              <a:effectLst/>
              <a:uLnTx/>
              <a:uFillTx/>
              <a:latin typeface="+mj-lt"/>
              <a:ea typeface="+mn-ea"/>
              <a:cs typeface="+mn-cs"/>
            </a:endParaRPr>
          </a:p>
        </p:txBody>
      </p:sp>
      <p:sp>
        <p:nvSpPr>
          <p:cNvPr id="14" name="TextBox 13">
            <a:extLst>
              <a:ext uri="{FF2B5EF4-FFF2-40B4-BE49-F238E27FC236}">
                <a16:creationId xmlns:a16="http://schemas.microsoft.com/office/drawing/2014/main" id="{A2B7ECBD-947D-BE2E-D016-399652BEE7EE}"/>
              </a:ext>
            </a:extLst>
          </p:cNvPr>
          <p:cNvSpPr txBox="1"/>
          <p:nvPr/>
        </p:nvSpPr>
        <p:spPr>
          <a:xfrm>
            <a:off x="3145641" y="5725279"/>
            <a:ext cx="5988166" cy="578556"/>
          </a:xfrm>
          <a:prstGeom prst="rect">
            <a:avLst/>
          </a:prstGeom>
          <a:noFill/>
        </p:spPr>
        <p:txBody>
          <a:bodyPr wrap="square" rtlCol="0">
            <a:spAutoFit/>
          </a:bodyPr>
          <a:lstStyle/>
          <a:p>
            <a:pPr algn="ctr">
              <a:lnSpc>
                <a:spcPct val="150000"/>
              </a:lnSpc>
              <a:spcAft>
                <a:spcPts val="1200"/>
              </a:spcAft>
            </a:pPr>
            <a:r>
              <a:rPr lang="en-AU"/>
              <a:t>Available ‘spaces’ in working memory</a:t>
            </a:r>
          </a:p>
        </p:txBody>
      </p:sp>
      <p:sp>
        <p:nvSpPr>
          <p:cNvPr id="4" name="Slide Number Placeholder 3">
            <a:extLst>
              <a:ext uri="{FF2B5EF4-FFF2-40B4-BE49-F238E27FC236}">
                <a16:creationId xmlns:a16="http://schemas.microsoft.com/office/drawing/2014/main" id="{117207DB-C701-8AB4-E4CB-6F63E5648A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244300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A3F2E-B7A6-1B98-D103-03EC2FC266E9}"/>
              </a:ext>
            </a:extLst>
          </p:cNvPr>
          <p:cNvSpPr>
            <a:spLocks noGrp="1"/>
          </p:cNvSpPr>
          <p:nvPr>
            <p:ph type="title"/>
          </p:nvPr>
        </p:nvSpPr>
        <p:spPr/>
        <p:txBody>
          <a:bodyPr/>
          <a:lstStyle/>
          <a:p>
            <a:r>
              <a:rPr lang="en-AU"/>
              <a:t>Helping to build a schema (1)</a:t>
            </a:r>
          </a:p>
        </p:txBody>
      </p:sp>
      <p:cxnSp>
        <p:nvCxnSpPr>
          <p:cNvPr id="5" name="Straight Connector 4">
            <a:extLst>
              <a:ext uri="{FF2B5EF4-FFF2-40B4-BE49-F238E27FC236}">
                <a16:creationId xmlns:a16="http://schemas.microsoft.com/office/drawing/2014/main" id="{ECF14344-03D6-A2D8-949C-FD0F22E8725F}"/>
              </a:ext>
              <a:ext uri="{C183D7F6-B498-43B3-948B-1728B52AA6E4}">
                <adec:decorative xmlns:adec="http://schemas.microsoft.com/office/drawing/2017/decorative" val="1"/>
              </a:ext>
            </a:extLst>
          </p:cNvPr>
          <p:cNvCxnSpPr>
            <a:stCxn id="9" idx="7"/>
            <a:endCxn id="8" idx="2"/>
          </p:cNvCxnSpPr>
          <p:nvPr/>
        </p:nvCxnSpPr>
        <p:spPr>
          <a:xfrm flipV="1">
            <a:off x="4026529" y="2703782"/>
            <a:ext cx="1049135" cy="38839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BBDB52C-5796-B38F-86DF-7FBDA45870F4}"/>
              </a:ext>
              <a:ext uri="{C183D7F6-B498-43B3-948B-1728B52AA6E4}">
                <adec:decorative xmlns:adec="http://schemas.microsoft.com/office/drawing/2017/decorative" val="1"/>
              </a:ext>
            </a:extLst>
          </p:cNvPr>
          <p:cNvCxnSpPr>
            <a:stCxn id="8" idx="5"/>
            <a:endCxn id="13" idx="1"/>
          </p:cNvCxnSpPr>
          <p:nvPr/>
        </p:nvCxnSpPr>
        <p:spPr>
          <a:xfrm>
            <a:off x="6833428" y="2630487"/>
            <a:ext cx="1332326" cy="46169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97BBCB-EE07-374D-02FC-61E96604F6C4}"/>
              </a:ext>
              <a:ext uri="{C183D7F6-B498-43B3-948B-1728B52AA6E4}">
                <adec:decorative xmlns:adec="http://schemas.microsoft.com/office/drawing/2017/decorative" val="1"/>
              </a:ext>
            </a:extLst>
          </p:cNvPr>
          <p:cNvCxnSpPr>
            <a:stCxn id="16" idx="6"/>
            <a:endCxn id="13" idx="3"/>
          </p:cNvCxnSpPr>
          <p:nvPr/>
        </p:nvCxnSpPr>
        <p:spPr>
          <a:xfrm flipV="1">
            <a:off x="6867679" y="4420225"/>
            <a:ext cx="1298075" cy="6480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2" name="Group 31" descr="Small">
            <a:extLst>
              <a:ext uri="{FF2B5EF4-FFF2-40B4-BE49-F238E27FC236}">
                <a16:creationId xmlns:a16="http://schemas.microsoft.com/office/drawing/2014/main" id="{D7654B46-61D3-440F-DD6B-951AFB156300}"/>
              </a:ext>
            </a:extLst>
          </p:cNvPr>
          <p:cNvGrpSpPr/>
          <p:nvPr/>
        </p:nvGrpSpPr>
        <p:grpSpPr>
          <a:xfrm>
            <a:off x="2397080" y="2817132"/>
            <a:ext cx="1909018" cy="1878141"/>
            <a:chOff x="2397080" y="2817132"/>
            <a:chExt cx="1909018" cy="1878141"/>
          </a:xfrm>
        </p:grpSpPr>
        <p:sp>
          <p:nvSpPr>
            <p:cNvPr id="9" name="Flowchart: Connector 8">
              <a:extLst>
                <a:ext uri="{FF2B5EF4-FFF2-40B4-BE49-F238E27FC236}">
                  <a16:creationId xmlns:a16="http://schemas.microsoft.com/office/drawing/2014/main" id="{12C6C900-457B-514A-3BDF-C1C34B489C3C}"/>
                </a:ext>
              </a:extLst>
            </p:cNvPr>
            <p:cNvSpPr/>
            <p:nvPr/>
          </p:nvSpPr>
          <p:spPr>
            <a:xfrm>
              <a:off x="2397080" y="2817132"/>
              <a:ext cx="1909018" cy="1878141"/>
            </a:xfrm>
            <a:prstGeom prst="flowChartConnector">
              <a:avLst/>
            </a:prstGeom>
            <a:noFill/>
            <a:ln w="19050" cap="flat" cmpd="sng" algn="ctr">
              <a:solidFill>
                <a:srgbClr val="002060"/>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925AA33-59C7-12A9-8EEE-E022ACE859F0}"/>
                </a:ext>
              </a:extLst>
            </p:cNvPr>
            <p:cNvSpPr txBox="1"/>
            <p:nvPr/>
          </p:nvSpPr>
          <p:spPr>
            <a:xfrm>
              <a:off x="2626760" y="3582314"/>
              <a:ext cx="1449658" cy="347773"/>
            </a:xfrm>
            <a:prstGeom prst="rect">
              <a:avLst/>
            </a:prstGeom>
            <a:noFill/>
          </p:spPr>
          <p:txBody>
            <a:bodyPr wrap="square" lIns="0" tIns="0" rIns="0" bIns="0" rtlCol="0" anchor="ctr">
              <a:noAutofit/>
            </a:bodyPr>
            <a:lstStyle/>
            <a:p>
              <a:pPr algn="ctr"/>
              <a:r>
                <a:rPr lang="en-US" b="1">
                  <a:solidFill>
                    <a:schemeClr val="accent1"/>
                  </a:solidFill>
                </a:rPr>
                <a:t>small</a:t>
              </a:r>
              <a:endParaRPr lang="en-AU" b="1">
                <a:solidFill>
                  <a:schemeClr val="accent1"/>
                </a:solidFill>
              </a:endParaRPr>
            </a:p>
          </p:txBody>
        </p:sp>
      </p:grpSp>
      <p:grpSp>
        <p:nvGrpSpPr>
          <p:cNvPr id="33" name="Group 32" descr="Atoms">
            <a:extLst>
              <a:ext uri="{FF2B5EF4-FFF2-40B4-BE49-F238E27FC236}">
                <a16:creationId xmlns:a16="http://schemas.microsoft.com/office/drawing/2014/main" id="{C12770DF-A6DF-6EE2-39F9-E3FE3D670C4C}"/>
              </a:ext>
            </a:extLst>
          </p:cNvPr>
          <p:cNvGrpSpPr/>
          <p:nvPr/>
        </p:nvGrpSpPr>
        <p:grpSpPr>
          <a:xfrm>
            <a:off x="4989302" y="1368000"/>
            <a:ext cx="1908685" cy="1878141"/>
            <a:chOff x="4989302" y="1368000"/>
            <a:chExt cx="1908685" cy="1878141"/>
          </a:xfrm>
        </p:grpSpPr>
        <p:sp>
          <p:nvSpPr>
            <p:cNvPr id="8" name="Flowchart: Connector 7">
              <a:extLst>
                <a:ext uri="{FF2B5EF4-FFF2-40B4-BE49-F238E27FC236}">
                  <a16:creationId xmlns:a16="http://schemas.microsoft.com/office/drawing/2014/main" id="{ADB2E116-0654-073D-E5D4-E441FD291EEC}"/>
                </a:ext>
              </a:extLst>
            </p:cNvPr>
            <p:cNvSpPr/>
            <p:nvPr/>
          </p:nvSpPr>
          <p:spPr>
            <a:xfrm rot="20126231">
              <a:off x="4989302" y="1368000"/>
              <a:ext cx="1908685" cy="1878141"/>
            </a:xfrm>
            <a:prstGeom prst="flowChartConnector">
              <a:avLst/>
            </a:prstGeom>
            <a:solidFill>
              <a:srgbClr val="002664"/>
            </a:solidFill>
            <a:ln w="12700" cap="flat" cmpd="sng" algn="ctr">
              <a:solidFill>
                <a:srgbClr val="00206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3C745202-6FB5-2603-D6C7-5ED76A32FED2}"/>
                </a:ext>
              </a:extLst>
            </p:cNvPr>
            <p:cNvSpPr txBox="1"/>
            <p:nvPr/>
          </p:nvSpPr>
          <p:spPr>
            <a:xfrm>
              <a:off x="5218815" y="2133184"/>
              <a:ext cx="1449658" cy="347773"/>
            </a:xfrm>
            <a:prstGeom prst="rect">
              <a:avLst/>
            </a:prstGeom>
            <a:noFill/>
          </p:spPr>
          <p:txBody>
            <a:bodyPr wrap="square" lIns="0" tIns="0" rIns="0" bIns="0" rtlCol="0" anchor="ctr">
              <a:noAutofit/>
            </a:bodyPr>
            <a:lstStyle/>
            <a:p>
              <a:pPr algn="ctr"/>
              <a:r>
                <a:rPr lang="en-US" b="1">
                  <a:solidFill>
                    <a:schemeClr val="bg1"/>
                  </a:solidFill>
                </a:rPr>
                <a:t>‘Atoms’</a:t>
              </a:r>
              <a:endParaRPr lang="en-AU" b="1">
                <a:solidFill>
                  <a:schemeClr val="bg1"/>
                </a:solidFill>
              </a:endParaRPr>
            </a:p>
          </p:txBody>
        </p:sp>
      </p:grpSp>
      <p:grpSp>
        <p:nvGrpSpPr>
          <p:cNvPr id="34" name="Group 33" descr="Nucleus">
            <a:extLst>
              <a:ext uri="{FF2B5EF4-FFF2-40B4-BE49-F238E27FC236}">
                <a16:creationId xmlns:a16="http://schemas.microsoft.com/office/drawing/2014/main" id="{CF6D07A1-5A12-E5C1-CE4C-C33E075D1CE0}"/>
              </a:ext>
            </a:extLst>
          </p:cNvPr>
          <p:cNvGrpSpPr/>
          <p:nvPr/>
        </p:nvGrpSpPr>
        <p:grpSpPr>
          <a:xfrm>
            <a:off x="7886234" y="2817131"/>
            <a:ext cx="1908685" cy="1878141"/>
            <a:chOff x="7886234" y="2817131"/>
            <a:chExt cx="1908685" cy="1878141"/>
          </a:xfrm>
        </p:grpSpPr>
        <p:sp>
          <p:nvSpPr>
            <p:cNvPr id="13" name="Flowchart: Connector 12">
              <a:extLst>
                <a:ext uri="{FF2B5EF4-FFF2-40B4-BE49-F238E27FC236}">
                  <a16:creationId xmlns:a16="http://schemas.microsoft.com/office/drawing/2014/main" id="{D5458E7E-18C6-4C2B-5011-1806723BE7A8}"/>
                </a:ext>
              </a:extLst>
            </p:cNvPr>
            <p:cNvSpPr/>
            <p:nvPr/>
          </p:nvSpPr>
          <p:spPr>
            <a:xfrm>
              <a:off x="7886234" y="2817131"/>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50750FF1-9435-3433-B66E-3F723FEC4C26}"/>
                </a:ext>
              </a:extLst>
            </p:cNvPr>
            <p:cNvSpPr txBox="1"/>
            <p:nvPr/>
          </p:nvSpPr>
          <p:spPr>
            <a:xfrm>
              <a:off x="8115582" y="3580958"/>
              <a:ext cx="1449658" cy="347773"/>
            </a:xfrm>
            <a:prstGeom prst="rect">
              <a:avLst/>
            </a:prstGeom>
            <a:noFill/>
          </p:spPr>
          <p:txBody>
            <a:bodyPr wrap="square" lIns="0" tIns="0" rIns="0" bIns="0" rtlCol="0" anchor="ctr">
              <a:noAutofit/>
            </a:bodyPr>
            <a:lstStyle/>
            <a:p>
              <a:pPr algn="ctr"/>
              <a:r>
                <a:rPr lang="en-US" b="1">
                  <a:solidFill>
                    <a:schemeClr val="accent1"/>
                  </a:solidFill>
                </a:rPr>
                <a:t>nucleus</a:t>
              </a:r>
              <a:endParaRPr lang="en-AU" b="1">
                <a:solidFill>
                  <a:schemeClr val="accent1"/>
                </a:solidFill>
              </a:endParaRPr>
            </a:p>
          </p:txBody>
        </p:sp>
      </p:grpSp>
      <p:grpSp>
        <p:nvGrpSpPr>
          <p:cNvPr id="35" name="Group 34" descr="Electrons">
            <a:extLst>
              <a:ext uri="{FF2B5EF4-FFF2-40B4-BE49-F238E27FC236}">
                <a16:creationId xmlns:a16="http://schemas.microsoft.com/office/drawing/2014/main" id="{F9DDFD2D-9ADC-7B41-4BCC-4992FE3CC32B}"/>
              </a:ext>
            </a:extLst>
          </p:cNvPr>
          <p:cNvGrpSpPr/>
          <p:nvPr/>
        </p:nvGrpSpPr>
        <p:grpSpPr>
          <a:xfrm>
            <a:off x="5021518" y="4468907"/>
            <a:ext cx="1908685" cy="1878141"/>
            <a:chOff x="5021518" y="4468907"/>
            <a:chExt cx="1908685" cy="1878141"/>
          </a:xfrm>
        </p:grpSpPr>
        <p:sp>
          <p:nvSpPr>
            <p:cNvPr id="16" name="Flowchart: Connector 15">
              <a:extLst>
                <a:ext uri="{FF2B5EF4-FFF2-40B4-BE49-F238E27FC236}">
                  <a16:creationId xmlns:a16="http://schemas.microsoft.com/office/drawing/2014/main" id="{FAD65A26-64C5-2D5E-CE97-3AF3F84E21DE}"/>
                </a:ext>
              </a:extLst>
            </p:cNvPr>
            <p:cNvSpPr/>
            <p:nvPr/>
          </p:nvSpPr>
          <p:spPr>
            <a:xfrm rot="20348719">
              <a:off x="5021518" y="4468907"/>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4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9CC256D-078E-9AAD-6B1D-793E84D37598}"/>
                </a:ext>
              </a:extLst>
            </p:cNvPr>
            <p:cNvSpPr txBox="1"/>
            <p:nvPr/>
          </p:nvSpPr>
          <p:spPr>
            <a:xfrm>
              <a:off x="5251031" y="5234090"/>
              <a:ext cx="1449658" cy="347773"/>
            </a:xfrm>
            <a:prstGeom prst="rect">
              <a:avLst/>
            </a:prstGeom>
            <a:noFill/>
          </p:spPr>
          <p:txBody>
            <a:bodyPr wrap="square" lIns="0" tIns="0" rIns="0" bIns="0" rtlCol="0" anchor="ctr">
              <a:noAutofit/>
            </a:bodyPr>
            <a:lstStyle/>
            <a:p>
              <a:pPr algn="ctr"/>
              <a:r>
                <a:rPr lang="en-US" b="1">
                  <a:solidFill>
                    <a:schemeClr val="accent1"/>
                  </a:solidFill>
                </a:rPr>
                <a:t>electrons</a:t>
              </a:r>
              <a:endParaRPr lang="en-AU" b="1">
                <a:solidFill>
                  <a:schemeClr val="accent1"/>
                </a:solidFill>
              </a:endParaRPr>
            </a:p>
          </p:txBody>
        </p:sp>
      </p:grpSp>
      <p:sp>
        <p:nvSpPr>
          <p:cNvPr id="36" name="Slide Number Placeholder 35">
            <a:extLst>
              <a:ext uri="{FF2B5EF4-FFF2-40B4-BE49-F238E27FC236}">
                <a16:creationId xmlns:a16="http://schemas.microsoft.com/office/drawing/2014/main" id="{D9BCCEDF-48E2-CA80-E336-DFC96536F7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428500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A3F2E-B7A6-1B98-D103-03EC2FC266E9}"/>
              </a:ext>
            </a:extLst>
          </p:cNvPr>
          <p:cNvSpPr>
            <a:spLocks noGrp="1"/>
          </p:cNvSpPr>
          <p:nvPr>
            <p:ph type="title"/>
          </p:nvPr>
        </p:nvSpPr>
        <p:spPr/>
        <p:txBody>
          <a:bodyPr/>
          <a:lstStyle/>
          <a:p>
            <a:r>
              <a:rPr lang="en-AU"/>
              <a:t>Helping to build a schema (2)</a:t>
            </a:r>
            <a:r>
              <a:rPr lang="en-AU">
                <a:solidFill>
                  <a:schemeClr val="bg1"/>
                </a:solidFill>
              </a:rPr>
              <a:t> - 2</a:t>
            </a:r>
          </a:p>
        </p:txBody>
      </p:sp>
      <p:grpSp>
        <p:nvGrpSpPr>
          <p:cNvPr id="41" name="Group 40">
            <a:extLst>
              <a:ext uri="{FF2B5EF4-FFF2-40B4-BE49-F238E27FC236}">
                <a16:creationId xmlns:a16="http://schemas.microsoft.com/office/drawing/2014/main" id="{27F39D4B-22A4-2FA8-E52D-2779F2179FDC}"/>
              </a:ext>
              <a:ext uri="{C183D7F6-B498-43B3-948B-1728B52AA6E4}">
                <adec:decorative xmlns:adec="http://schemas.microsoft.com/office/drawing/2017/decorative" val="1"/>
              </a:ext>
            </a:extLst>
          </p:cNvPr>
          <p:cNvGrpSpPr/>
          <p:nvPr/>
        </p:nvGrpSpPr>
        <p:grpSpPr>
          <a:xfrm>
            <a:off x="360000" y="4020816"/>
            <a:ext cx="11574647" cy="1693192"/>
            <a:chOff x="256756" y="3952478"/>
            <a:chExt cx="11678489" cy="1708382"/>
          </a:xfrm>
        </p:grpSpPr>
        <p:grpSp>
          <p:nvGrpSpPr>
            <p:cNvPr id="40" name="Group 39">
              <a:extLst>
                <a:ext uri="{FF2B5EF4-FFF2-40B4-BE49-F238E27FC236}">
                  <a16:creationId xmlns:a16="http://schemas.microsoft.com/office/drawing/2014/main" id="{78BE7DA1-EA29-64FF-6B19-AAFECB89529C}"/>
                </a:ext>
              </a:extLst>
            </p:cNvPr>
            <p:cNvGrpSpPr/>
            <p:nvPr/>
          </p:nvGrpSpPr>
          <p:grpSpPr>
            <a:xfrm>
              <a:off x="475374" y="4149929"/>
              <a:ext cx="11328702" cy="1510931"/>
              <a:chOff x="475374" y="4149929"/>
              <a:chExt cx="11328702" cy="1510931"/>
            </a:xfrm>
          </p:grpSpPr>
          <p:sp>
            <p:nvSpPr>
              <p:cNvPr id="5" name="Rectangle 4">
                <a:extLst>
                  <a:ext uri="{FF2B5EF4-FFF2-40B4-BE49-F238E27FC236}">
                    <a16:creationId xmlns:a16="http://schemas.microsoft.com/office/drawing/2014/main" id="{246064DC-859D-4DF8-40AC-215F3D302B70}"/>
                  </a:ext>
                  <a:ext uri="{C183D7F6-B498-43B3-948B-1728B52AA6E4}">
                    <adec:decorative xmlns:adec="http://schemas.microsoft.com/office/drawing/2017/decorative" val="1"/>
                  </a:ext>
                </a:extLst>
              </p:cNvPr>
              <p:cNvSpPr/>
              <p:nvPr/>
            </p:nvSpPr>
            <p:spPr>
              <a:xfrm>
                <a:off x="3313719" y="4492424"/>
                <a:ext cx="206692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Rounded Corners 32">
                <a:extLst>
                  <a:ext uri="{FF2B5EF4-FFF2-40B4-BE49-F238E27FC236}">
                    <a16:creationId xmlns:a16="http://schemas.microsoft.com/office/drawing/2014/main" id="{C75D451F-2888-C25E-0093-CC77560CF391}"/>
                  </a:ext>
                  <a:ext uri="{C183D7F6-B498-43B3-948B-1728B52AA6E4}">
                    <adec:decorative xmlns:adec="http://schemas.microsoft.com/office/drawing/2017/decorative" val="1"/>
                  </a:ext>
                </a:extLst>
              </p:cNvPr>
              <p:cNvSpPr/>
              <p:nvPr/>
            </p:nvSpPr>
            <p:spPr>
              <a:xfrm>
                <a:off x="475375" y="4173688"/>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ight Brace 33">
                <a:extLst>
                  <a:ext uri="{FF2B5EF4-FFF2-40B4-BE49-F238E27FC236}">
                    <a16:creationId xmlns:a16="http://schemas.microsoft.com/office/drawing/2014/main" id="{7FCD1F93-B35D-528B-44CD-E08A163128B5}"/>
                  </a:ext>
                  <a:ext uri="{C183D7F6-B498-43B3-948B-1728B52AA6E4}">
                    <adec:decorative xmlns:adec="http://schemas.microsoft.com/office/drawing/2017/decorative" val="1"/>
                  </a:ext>
                </a:extLst>
              </p:cNvPr>
              <p:cNvSpPr/>
              <p:nvPr/>
            </p:nvSpPr>
            <p:spPr>
              <a:xfrm rot="5400000">
                <a:off x="5918515" y="-224699"/>
                <a:ext cx="442418" cy="11328700"/>
              </a:xfrm>
              <a:prstGeom prst="rightBrace">
                <a:avLst/>
              </a:prstGeom>
              <a:ln w="28575">
                <a:solidFill>
                  <a:srgbClr val="0026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5" name="Rectangle: Rounded Corners 34">
                <a:extLst>
                  <a:ext uri="{FF2B5EF4-FFF2-40B4-BE49-F238E27FC236}">
                    <a16:creationId xmlns:a16="http://schemas.microsoft.com/office/drawing/2014/main" id="{08CAB971-3A6E-B2BB-5B7C-BF970AA0FBAA}"/>
                  </a:ext>
                  <a:ext uri="{C183D7F6-B498-43B3-948B-1728B52AA6E4}">
                    <adec:decorative xmlns:adec="http://schemas.microsoft.com/office/drawing/2017/decorative" val="1"/>
                  </a:ext>
                </a:extLst>
              </p:cNvPr>
              <p:cNvSpPr/>
              <p:nvPr/>
            </p:nvSpPr>
            <p:spPr>
              <a:xfrm>
                <a:off x="3396102" y="4156634"/>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Rounded Corners 35">
                <a:extLst>
                  <a:ext uri="{FF2B5EF4-FFF2-40B4-BE49-F238E27FC236}">
                    <a16:creationId xmlns:a16="http://schemas.microsoft.com/office/drawing/2014/main" id="{215B1E50-9AC4-D30F-9D92-525A24DFE7C4}"/>
                  </a:ext>
                  <a:ext uri="{C183D7F6-B498-43B3-948B-1728B52AA6E4}">
                    <adec:decorative xmlns:adec="http://schemas.microsoft.com/office/drawing/2017/decorative" val="1"/>
                  </a:ext>
                </a:extLst>
              </p:cNvPr>
              <p:cNvSpPr/>
              <p:nvPr/>
            </p:nvSpPr>
            <p:spPr>
              <a:xfrm>
                <a:off x="6316829" y="4166450"/>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Rounded Corners 36">
                <a:extLst>
                  <a:ext uri="{FF2B5EF4-FFF2-40B4-BE49-F238E27FC236}">
                    <a16:creationId xmlns:a16="http://schemas.microsoft.com/office/drawing/2014/main" id="{0B5421C6-06C5-955F-B281-1CD2E9E2C302}"/>
                  </a:ext>
                  <a:ext uri="{C183D7F6-B498-43B3-948B-1728B52AA6E4}">
                    <adec:decorative xmlns:adec="http://schemas.microsoft.com/office/drawing/2017/decorative" val="1"/>
                  </a:ext>
                </a:extLst>
              </p:cNvPr>
              <p:cNvSpPr/>
              <p:nvPr/>
            </p:nvSpPr>
            <p:spPr>
              <a:xfrm>
                <a:off x="9237557" y="4149929"/>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8" name="Rectangle 37">
              <a:extLst>
                <a:ext uri="{FF2B5EF4-FFF2-40B4-BE49-F238E27FC236}">
                  <a16:creationId xmlns:a16="http://schemas.microsoft.com/office/drawing/2014/main" id="{662D1CA4-F8B0-01B5-CAFC-F5D392F09E10}"/>
                </a:ext>
              </a:extLst>
            </p:cNvPr>
            <p:cNvSpPr/>
            <p:nvPr/>
          </p:nvSpPr>
          <p:spPr>
            <a:xfrm>
              <a:off x="256756" y="3952478"/>
              <a:ext cx="11678489" cy="4424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6" name="Straight Connector 5">
            <a:extLst>
              <a:ext uri="{FF2B5EF4-FFF2-40B4-BE49-F238E27FC236}">
                <a16:creationId xmlns:a16="http://schemas.microsoft.com/office/drawing/2014/main" id="{613BE75F-A680-BCF6-DA50-2C40DA6F961A}"/>
              </a:ext>
              <a:ext uri="{C183D7F6-B498-43B3-948B-1728B52AA6E4}">
                <adec:decorative xmlns:adec="http://schemas.microsoft.com/office/drawing/2017/decorative" val="1"/>
              </a:ext>
            </a:extLst>
          </p:cNvPr>
          <p:cNvCxnSpPr>
            <a:stCxn id="18" idx="7"/>
            <a:endCxn id="13" idx="2"/>
          </p:cNvCxnSpPr>
          <p:nvPr/>
        </p:nvCxnSpPr>
        <p:spPr>
          <a:xfrm flipV="1">
            <a:off x="1133851" y="3280465"/>
            <a:ext cx="401221" cy="1485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6ADD7E-3EA7-7A67-AFE4-912F1C91FA02}"/>
              </a:ext>
              <a:ext uri="{C183D7F6-B498-43B3-948B-1728B52AA6E4}">
                <adec:decorative xmlns:adec="http://schemas.microsoft.com/office/drawing/2017/decorative" val="1"/>
              </a:ext>
            </a:extLst>
          </p:cNvPr>
          <p:cNvCxnSpPr>
            <a:stCxn id="13" idx="5"/>
            <a:endCxn id="30" idx="1"/>
          </p:cNvCxnSpPr>
          <p:nvPr/>
        </p:nvCxnSpPr>
        <p:spPr>
          <a:xfrm>
            <a:off x="2207294" y="3252434"/>
            <a:ext cx="509522" cy="17656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507F5D-C1D3-5055-EDDA-306CBFD74A53}"/>
              </a:ext>
              <a:ext uri="{C183D7F6-B498-43B3-948B-1728B52AA6E4}">
                <adec:decorative xmlns:adec="http://schemas.microsoft.com/office/drawing/2017/decorative" val="1"/>
              </a:ext>
            </a:extLst>
          </p:cNvPr>
          <p:cNvCxnSpPr>
            <a:stCxn id="24" idx="6"/>
            <a:endCxn id="30" idx="3"/>
          </p:cNvCxnSpPr>
          <p:nvPr/>
        </p:nvCxnSpPr>
        <p:spPr>
          <a:xfrm flipV="1">
            <a:off x="2220393" y="3936884"/>
            <a:ext cx="496423" cy="24781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A124F529-2D09-E2C4-558E-FE3B5BDE4526}"/>
              </a:ext>
              <a:ext uri="{C183D7F6-B498-43B3-948B-1728B52AA6E4}">
                <adec:decorative xmlns:adec="http://schemas.microsoft.com/office/drawing/2017/decorative" val="1"/>
              </a:ext>
            </a:extLst>
          </p:cNvPr>
          <p:cNvGrpSpPr/>
          <p:nvPr/>
        </p:nvGrpSpPr>
        <p:grpSpPr>
          <a:xfrm>
            <a:off x="510700" y="3323813"/>
            <a:ext cx="730066" cy="718258"/>
            <a:chOff x="2397080" y="2817132"/>
            <a:chExt cx="1909018" cy="1878141"/>
          </a:xfrm>
        </p:grpSpPr>
        <p:sp>
          <p:nvSpPr>
            <p:cNvPr id="18" name="Flowchart: Connector 17">
              <a:extLst>
                <a:ext uri="{FF2B5EF4-FFF2-40B4-BE49-F238E27FC236}">
                  <a16:creationId xmlns:a16="http://schemas.microsoft.com/office/drawing/2014/main" id="{FF0790A9-8D74-5194-3A98-0D069EF510EB}"/>
                </a:ext>
              </a:extLst>
            </p:cNvPr>
            <p:cNvSpPr/>
            <p:nvPr/>
          </p:nvSpPr>
          <p:spPr>
            <a:xfrm>
              <a:off x="2397080" y="2817132"/>
              <a:ext cx="1909018" cy="1878141"/>
            </a:xfrm>
            <a:prstGeom prst="flowChartConnector">
              <a:avLst/>
            </a:prstGeom>
            <a:noFill/>
            <a:ln w="19050" cap="flat" cmpd="sng" algn="ctr">
              <a:solidFill>
                <a:srgbClr val="002060"/>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7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B31DD8-9FB1-75AD-297B-785B6AD6A5FA}"/>
                </a:ext>
              </a:extLst>
            </p:cNvPr>
            <p:cNvSpPr txBox="1"/>
            <p:nvPr/>
          </p:nvSpPr>
          <p:spPr>
            <a:xfrm>
              <a:off x="2626760" y="3582314"/>
              <a:ext cx="1449658" cy="347773"/>
            </a:xfrm>
            <a:prstGeom prst="rect">
              <a:avLst/>
            </a:prstGeom>
            <a:noFill/>
          </p:spPr>
          <p:txBody>
            <a:bodyPr wrap="square" lIns="0" tIns="0" rIns="0" bIns="0" rtlCol="0" anchor="ctr">
              <a:noAutofit/>
            </a:bodyPr>
            <a:lstStyle/>
            <a:p>
              <a:pPr algn="ctr"/>
              <a:r>
                <a:rPr lang="en-US" sz="900" b="1">
                  <a:solidFill>
                    <a:schemeClr val="accent1"/>
                  </a:solidFill>
                </a:rPr>
                <a:t>small</a:t>
              </a:r>
              <a:endParaRPr lang="en-AU" sz="900" b="1">
                <a:solidFill>
                  <a:schemeClr val="accent1"/>
                </a:solidFill>
              </a:endParaRPr>
            </a:p>
          </p:txBody>
        </p:sp>
      </p:grpSp>
      <p:grpSp>
        <p:nvGrpSpPr>
          <p:cNvPr id="11" name="Group 10">
            <a:extLst>
              <a:ext uri="{FF2B5EF4-FFF2-40B4-BE49-F238E27FC236}">
                <a16:creationId xmlns:a16="http://schemas.microsoft.com/office/drawing/2014/main" id="{4C9DB358-D6FE-339A-9A44-7996C9DE6BDB}"/>
              </a:ext>
              <a:ext uri="{C183D7F6-B498-43B3-948B-1728B52AA6E4}">
                <adec:decorative xmlns:adec="http://schemas.microsoft.com/office/drawing/2017/decorative" val="1"/>
              </a:ext>
            </a:extLst>
          </p:cNvPr>
          <p:cNvGrpSpPr/>
          <p:nvPr/>
        </p:nvGrpSpPr>
        <p:grpSpPr>
          <a:xfrm>
            <a:off x="1502044" y="2769621"/>
            <a:ext cx="729939" cy="718258"/>
            <a:chOff x="4989302" y="1368000"/>
            <a:chExt cx="1908685" cy="1878141"/>
          </a:xfrm>
        </p:grpSpPr>
        <p:sp>
          <p:nvSpPr>
            <p:cNvPr id="13" name="Flowchart: Connector 12">
              <a:extLst>
                <a:ext uri="{FF2B5EF4-FFF2-40B4-BE49-F238E27FC236}">
                  <a16:creationId xmlns:a16="http://schemas.microsoft.com/office/drawing/2014/main" id="{9A90A508-FD6C-82A6-931A-A429714ADB11}"/>
                </a:ext>
              </a:extLst>
            </p:cNvPr>
            <p:cNvSpPr/>
            <p:nvPr/>
          </p:nvSpPr>
          <p:spPr>
            <a:xfrm rot="20126231">
              <a:off x="4989302" y="1368000"/>
              <a:ext cx="1908685" cy="1878141"/>
            </a:xfrm>
            <a:prstGeom prst="flowChartConnector">
              <a:avLst/>
            </a:prstGeom>
            <a:solidFill>
              <a:srgbClr val="002664"/>
            </a:solidFill>
            <a:ln w="12700" cap="flat" cmpd="sng" algn="ctr">
              <a:solidFill>
                <a:srgbClr val="00206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7E91A5D-42A9-11DA-70EF-E243BA850D58}"/>
                </a:ext>
              </a:extLst>
            </p:cNvPr>
            <p:cNvSpPr txBox="1"/>
            <p:nvPr/>
          </p:nvSpPr>
          <p:spPr>
            <a:xfrm>
              <a:off x="5218815" y="2133184"/>
              <a:ext cx="1449658" cy="347773"/>
            </a:xfrm>
            <a:prstGeom prst="rect">
              <a:avLst/>
            </a:prstGeom>
            <a:noFill/>
          </p:spPr>
          <p:txBody>
            <a:bodyPr wrap="square" lIns="0" tIns="0" rIns="0" bIns="0" rtlCol="0" anchor="ctr">
              <a:noAutofit/>
            </a:bodyPr>
            <a:lstStyle/>
            <a:p>
              <a:pPr algn="ctr"/>
              <a:r>
                <a:rPr lang="en-US" sz="900" b="1">
                  <a:solidFill>
                    <a:schemeClr val="bg1"/>
                  </a:solidFill>
                </a:rPr>
                <a:t>‘Atoms’</a:t>
              </a:r>
              <a:endParaRPr lang="en-AU" sz="900" b="1">
                <a:solidFill>
                  <a:schemeClr val="bg1"/>
                </a:solidFill>
              </a:endParaRPr>
            </a:p>
          </p:txBody>
        </p:sp>
      </p:grpSp>
      <p:grpSp>
        <p:nvGrpSpPr>
          <p:cNvPr id="28" name="Group 27">
            <a:extLst>
              <a:ext uri="{FF2B5EF4-FFF2-40B4-BE49-F238E27FC236}">
                <a16:creationId xmlns:a16="http://schemas.microsoft.com/office/drawing/2014/main" id="{9CEB1370-AE9C-3EC1-91AD-EE22AE255ED3}"/>
              </a:ext>
              <a:ext uri="{C183D7F6-B498-43B3-948B-1728B52AA6E4}">
                <adec:decorative xmlns:adec="http://schemas.microsoft.com/office/drawing/2017/decorative" val="1"/>
              </a:ext>
            </a:extLst>
          </p:cNvPr>
          <p:cNvGrpSpPr/>
          <p:nvPr/>
        </p:nvGrpSpPr>
        <p:grpSpPr>
          <a:xfrm>
            <a:off x="2609919" y="3323813"/>
            <a:ext cx="729939" cy="718258"/>
            <a:chOff x="7886234" y="2817131"/>
            <a:chExt cx="1908685" cy="1878141"/>
          </a:xfrm>
        </p:grpSpPr>
        <p:sp>
          <p:nvSpPr>
            <p:cNvPr id="30" name="Flowchart: Connector 29">
              <a:extLst>
                <a:ext uri="{FF2B5EF4-FFF2-40B4-BE49-F238E27FC236}">
                  <a16:creationId xmlns:a16="http://schemas.microsoft.com/office/drawing/2014/main" id="{2F3B5678-019F-2DA0-553D-3A6160A3DBC9}"/>
                </a:ext>
              </a:extLst>
            </p:cNvPr>
            <p:cNvSpPr/>
            <p:nvPr/>
          </p:nvSpPr>
          <p:spPr>
            <a:xfrm>
              <a:off x="7886234" y="2817131"/>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D5EA7DF4-054E-D6D7-082A-A7B251071C56}"/>
                </a:ext>
              </a:extLst>
            </p:cNvPr>
            <p:cNvSpPr txBox="1"/>
            <p:nvPr/>
          </p:nvSpPr>
          <p:spPr>
            <a:xfrm>
              <a:off x="8115582" y="3580958"/>
              <a:ext cx="1449658" cy="347773"/>
            </a:xfrm>
            <a:prstGeom prst="rect">
              <a:avLst/>
            </a:prstGeom>
            <a:noFill/>
          </p:spPr>
          <p:txBody>
            <a:bodyPr wrap="square" lIns="0" tIns="0" rIns="0" bIns="0" rtlCol="0" anchor="ctr">
              <a:noAutofit/>
            </a:bodyPr>
            <a:lstStyle/>
            <a:p>
              <a:pPr algn="ctr"/>
              <a:r>
                <a:rPr lang="en-US" sz="900" b="1">
                  <a:solidFill>
                    <a:schemeClr val="accent1"/>
                  </a:solidFill>
                </a:rPr>
                <a:t>nucleus</a:t>
              </a:r>
              <a:endParaRPr lang="en-AU" sz="900" b="1">
                <a:solidFill>
                  <a:schemeClr val="accent1"/>
                </a:solidFill>
              </a:endParaRPr>
            </a:p>
          </p:txBody>
        </p:sp>
      </p:grpSp>
      <p:grpSp>
        <p:nvGrpSpPr>
          <p:cNvPr id="23" name="Group 22">
            <a:extLst>
              <a:ext uri="{FF2B5EF4-FFF2-40B4-BE49-F238E27FC236}">
                <a16:creationId xmlns:a16="http://schemas.microsoft.com/office/drawing/2014/main" id="{435FF141-2997-E82F-59E9-6A4340E1B55F}"/>
              </a:ext>
              <a:ext uri="{C183D7F6-B498-43B3-948B-1728B52AA6E4}">
                <adec:decorative xmlns:adec="http://schemas.microsoft.com/office/drawing/2017/decorative" val="1"/>
              </a:ext>
            </a:extLst>
          </p:cNvPr>
          <p:cNvGrpSpPr/>
          <p:nvPr/>
        </p:nvGrpSpPr>
        <p:grpSpPr>
          <a:xfrm>
            <a:off x="1514365" y="3955502"/>
            <a:ext cx="729939" cy="718258"/>
            <a:chOff x="5021518" y="4468907"/>
            <a:chExt cx="1908685" cy="1878141"/>
          </a:xfrm>
        </p:grpSpPr>
        <p:sp>
          <p:nvSpPr>
            <p:cNvPr id="24" name="Flowchart: Connector 23">
              <a:extLst>
                <a:ext uri="{FF2B5EF4-FFF2-40B4-BE49-F238E27FC236}">
                  <a16:creationId xmlns:a16="http://schemas.microsoft.com/office/drawing/2014/main" id="{EE8C63DE-8F9B-06A7-B9D1-A4CC9959E090}"/>
                </a:ext>
              </a:extLst>
            </p:cNvPr>
            <p:cNvSpPr/>
            <p:nvPr/>
          </p:nvSpPr>
          <p:spPr>
            <a:xfrm rot="20348719">
              <a:off x="5021518" y="4468907"/>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5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7351743C-5E89-3642-A15E-B3492A11FE48}"/>
                </a:ext>
              </a:extLst>
            </p:cNvPr>
            <p:cNvSpPr txBox="1"/>
            <p:nvPr/>
          </p:nvSpPr>
          <p:spPr>
            <a:xfrm>
              <a:off x="5251031" y="5234090"/>
              <a:ext cx="1449658" cy="347773"/>
            </a:xfrm>
            <a:prstGeom prst="rect">
              <a:avLst/>
            </a:prstGeom>
            <a:noFill/>
          </p:spPr>
          <p:txBody>
            <a:bodyPr wrap="square" lIns="0" tIns="0" rIns="0" bIns="0" rtlCol="0" anchor="ctr">
              <a:noAutofit/>
            </a:bodyPr>
            <a:lstStyle/>
            <a:p>
              <a:pPr algn="ctr"/>
              <a:r>
                <a:rPr lang="en-US" sz="900" b="1">
                  <a:solidFill>
                    <a:schemeClr val="accent1"/>
                  </a:solidFill>
                </a:rPr>
                <a:t>electrons</a:t>
              </a:r>
              <a:endParaRPr lang="en-AU" sz="900" b="1">
                <a:solidFill>
                  <a:schemeClr val="accent1"/>
                </a:solidFill>
              </a:endParaRPr>
            </a:p>
          </p:txBody>
        </p:sp>
      </p:grpSp>
      <p:grpSp>
        <p:nvGrpSpPr>
          <p:cNvPr id="42" name="Group 41" descr="Protons">
            <a:extLst>
              <a:ext uri="{FF2B5EF4-FFF2-40B4-BE49-F238E27FC236}">
                <a16:creationId xmlns:a16="http://schemas.microsoft.com/office/drawing/2014/main" id="{7E6442E6-C5D1-CCFD-BCE8-595C464A59CD}"/>
              </a:ext>
            </a:extLst>
          </p:cNvPr>
          <p:cNvGrpSpPr/>
          <p:nvPr/>
        </p:nvGrpSpPr>
        <p:grpSpPr>
          <a:xfrm>
            <a:off x="4059894" y="3016646"/>
            <a:ext cx="1361550" cy="1339762"/>
            <a:chOff x="7886234" y="2817131"/>
            <a:chExt cx="1908685" cy="1878141"/>
          </a:xfrm>
        </p:grpSpPr>
        <p:sp>
          <p:nvSpPr>
            <p:cNvPr id="43" name="Flowchart: Connector 42">
              <a:extLst>
                <a:ext uri="{FF2B5EF4-FFF2-40B4-BE49-F238E27FC236}">
                  <a16:creationId xmlns:a16="http://schemas.microsoft.com/office/drawing/2014/main" id="{EB543634-8B3C-B424-6B9E-4E279A85739B}"/>
                </a:ext>
              </a:extLst>
            </p:cNvPr>
            <p:cNvSpPr/>
            <p:nvPr/>
          </p:nvSpPr>
          <p:spPr>
            <a:xfrm>
              <a:off x="7886234" y="2817131"/>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FDB078B6-353F-6C7F-6E5F-33CB5E7C66F8}"/>
                </a:ext>
              </a:extLst>
            </p:cNvPr>
            <p:cNvSpPr txBox="1"/>
            <p:nvPr/>
          </p:nvSpPr>
          <p:spPr>
            <a:xfrm>
              <a:off x="8115582" y="3580958"/>
              <a:ext cx="1449658" cy="347773"/>
            </a:xfrm>
            <a:prstGeom prst="rect">
              <a:avLst/>
            </a:prstGeom>
            <a:noFill/>
          </p:spPr>
          <p:txBody>
            <a:bodyPr wrap="square" lIns="0" tIns="0" rIns="0" bIns="0" rtlCol="0" anchor="ctr">
              <a:noAutofit/>
            </a:bodyPr>
            <a:lstStyle/>
            <a:p>
              <a:pPr algn="ctr"/>
              <a:r>
                <a:rPr lang="en-US" sz="1600" b="1">
                  <a:solidFill>
                    <a:schemeClr val="accent1"/>
                  </a:solidFill>
                </a:rPr>
                <a:t>protons</a:t>
              </a:r>
              <a:endParaRPr lang="en-AU" sz="900" b="1">
                <a:solidFill>
                  <a:schemeClr val="accent1"/>
                </a:solidFill>
              </a:endParaRPr>
            </a:p>
          </p:txBody>
        </p:sp>
      </p:grpSp>
      <p:grpSp>
        <p:nvGrpSpPr>
          <p:cNvPr id="45" name="Group 44" descr="Neutrons">
            <a:extLst>
              <a:ext uri="{FF2B5EF4-FFF2-40B4-BE49-F238E27FC236}">
                <a16:creationId xmlns:a16="http://schemas.microsoft.com/office/drawing/2014/main" id="{A8F95534-72B6-D26D-DB3E-3B093657546A}"/>
              </a:ext>
            </a:extLst>
          </p:cNvPr>
          <p:cNvGrpSpPr/>
          <p:nvPr/>
        </p:nvGrpSpPr>
        <p:grpSpPr>
          <a:xfrm>
            <a:off x="6957262" y="3012542"/>
            <a:ext cx="1361550" cy="1339762"/>
            <a:chOff x="7886234" y="2817131"/>
            <a:chExt cx="1908685" cy="1878141"/>
          </a:xfrm>
        </p:grpSpPr>
        <p:sp>
          <p:nvSpPr>
            <p:cNvPr id="46" name="Flowchart: Connector 45">
              <a:extLst>
                <a:ext uri="{FF2B5EF4-FFF2-40B4-BE49-F238E27FC236}">
                  <a16:creationId xmlns:a16="http://schemas.microsoft.com/office/drawing/2014/main" id="{D5C59971-A5C3-4161-43E1-A4C9A8940C9F}"/>
                </a:ext>
              </a:extLst>
            </p:cNvPr>
            <p:cNvSpPr/>
            <p:nvPr/>
          </p:nvSpPr>
          <p:spPr>
            <a:xfrm>
              <a:off x="7886234" y="2817131"/>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7A58FB40-692D-3120-C6CD-638CBD15F941}"/>
                </a:ext>
              </a:extLst>
            </p:cNvPr>
            <p:cNvSpPr txBox="1"/>
            <p:nvPr/>
          </p:nvSpPr>
          <p:spPr>
            <a:xfrm>
              <a:off x="8115582" y="3580958"/>
              <a:ext cx="1449658" cy="347773"/>
            </a:xfrm>
            <a:prstGeom prst="rect">
              <a:avLst/>
            </a:prstGeom>
            <a:noFill/>
          </p:spPr>
          <p:txBody>
            <a:bodyPr wrap="square" lIns="0" tIns="0" rIns="0" bIns="0" rtlCol="0" anchor="ctr">
              <a:noAutofit/>
            </a:bodyPr>
            <a:lstStyle/>
            <a:p>
              <a:pPr algn="ctr"/>
              <a:r>
                <a:rPr lang="en-US" sz="1600" b="1">
                  <a:solidFill>
                    <a:schemeClr val="accent1"/>
                  </a:solidFill>
                </a:rPr>
                <a:t>neutrons</a:t>
              </a:r>
              <a:endParaRPr lang="en-AU" sz="900" b="1">
                <a:solidFill>
                  <a:schemeClr val="accent1"/>
                </a:solidFill>
              </a:endParaRPr>
            </a:p>
          </p:txBody>
        </p:sp>
      </p:grpSp>
      <p:sp>
        <p:nvSpPr>
          <p:cNvPr id="39" name="TextBox 38">
            <a:extLst>
              <a:ext uri="{FF2B5EF4-FFF2-40B4-BE49-F238E27FC236}">
                <a16:creationId xmlns:a16="http://schemas.microsoft.com/office/drawing/2014/main" id="{1B9A16AC-1BAA-D3E0-7852-CE8490904A1E}"/>
              </a:ext>
            </a:extLst>
          </p:cNvPr>
          <p:cNvSpPr txBox="1"/>
          <p:nvPr/>
        </p:nvSpPr>
        <p:spPr>
          <a:xfrm>
            <a:off x="3101917" y="5913562"/>
            <a:ext cx="5988166" cy="578556"/>
          </a:xfrm>
          <a:prstGeom prst="rect">
            <a:avLst/>
          </a:prstGeom>
          <a:noFill/>
        </p:spPr>
        <p:txBody>
          <a:bodyPr wrap="square" rtlCol="0">
            <a:spAutoFit/>
          </a:bodyPr>
          <a:lstStyle/>
          <a:p>
            <a:pPr algn="ctr">
              <a:lnSpc>
                <a:spcPct val="150000"/>
              </a:lnSpc>
              <a:spcAft>
                <a:spcPts val="1200"/>
              </a:spcAft>
            </a:pPr>
            <a:r>
              <a:rPr lang="en-AU"/>
              <a:t>Available ‘spaces’ in working memory</a:t>
            </a:r>
          </a:p>
        </p:txBody>
      </p:sp>
      <p:sp>
        <p:nvSpPr>
          <p:cNvPr id="48" name="Slide Number Placeholder 47">
            <a:extLst>
              <a:ext uri="{FF2B5EF4-FFF2-40B4-BE49-F238E27FC236}">
                <a16:creationId xmlns:a16="http://schemas.microsoft.com/office/drawing/2014/main" id="{FC8420DC-271A-A012-D940-96EE7B58A9A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3049719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A3F2E-B7A6-1B98-D103-03EC2FC266E9}"/>
              </a:ext>
            </a:extLst>
          </p:cNvPr>
          <p:cNvSpPr>
            <a:spLocks noGrp="1"/>
          </p:cNvSpPr>
          <p:nvPr>
            <p:ph type="title"/>
          </p:nvPr>
        </p:nvSpPr>
        <p:spPr/>
        <p:txBody>
          <a:bodyPr/>
          <a:lstStyle/>
          <a:p>
            <a:r>
              <a:rPr lang="en-AU"/>
              <a:t>Helping to build a schema </a:t>
            </a:r>
            <a:r>
              <a:rPr lang="en-AU">
                <a:solidFill>
                  <a:schemeClr val="bg1"/>
                </a:solidFill>
              </a:rPr>
              <a:t>- 3</a:t>
            </a:r>
            <a:r>
              <a:rPr lang="en-AU"/>
              <a:t> </a:t>
            </a:r>
          </a:p>
        </p:txBody>
      </p:sp>
      <p:cxnSp>
        <p:nvCxnSpPr>
          <p:cNvPr id="2" name="Straight Connector 1">
            <a:extLst>
              <a:ext uri="{FF2B5EF4-FFF2-40B4-BE49-F238E27FC236}">
                <a16:creationId xmlns:a16="http://schemas.microsoft.com/office/drawing/2014/main" id="{33F1DE92-B84D-237A-1D55-8C28864DCF6C}"/>
              </a:ext>
              <a:ext uri="{C183D7F6-B498-43B3-948B-1728B52AA6E4}">
                <adec:decorative xmlns:adec="http://schemas.microsoft.com/office/drawing/2017/decorative" val="1"/>
              </a:ext>
            </a:extLst>
          </p:cNvPr>
          <p:cNvCxnSpPr>
            <a:stCxn id="10" idx="7"/>
            <a:endCxn id="7" idx="2"/>
          </p:cNvCxnSpPr>
          <p:nvPr/>
        </p:nvCxnSpPr>
        <p:spPr>
          <a:xfrm flipV="1">
            <a:off x="1824565" y="2674411"/>
            <a:ext cx="942973" cy="34909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442C68F-7C81-841C-EC5A-2017C8BA0310}"/>
              </a:ext>
              <a:ext uri="{C183D7F6-B498-43B3-948B-1728B52AA6E4}">
                <adec:decorative xmlns:adec="http://schemas.microsoft.com/office/drawing/2017/decorative" val="1"/>
              </a:ext>
            </a:extLst>
          </p:cNvPr>
          <p:cNvCxnSpPr>
            <a:stCxn id="7" idx="5"/>
            <a:endCxn id="16" idx="1"/>
          </p:cNvCxnSpPr>
          <p:nvPr/>
        </p:nvCxnSpPr>
        <p:spPr>
          <a:xfrm>
            <a:off x="4347433" y="2608533"/>
            <a:ext cx="1197508" cy="41497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BF6FA89-1572-A5B0-AADF-45AAFD53EDD3}"/>
              </a:ext>
              <a:ext uri="{C183D7F6-B498-43B3-948B-1728B52AA6E4}">
                <adec:decorative xmlns:adec="http://schemas.microsoft.com/office/drawing/2017/decorative" val="1"/>
              </a:ext>
            </a:extLst>
          </p:cNvPr>
          <p:cNvCxnSpPr>
            <a:stCxn id="13" idx="6"/>
            <a:endCxn id="16" idx="3"/>
          </p:cNvCxnSpPr>
          <p:nvPr/>
        </p:nvCxnSpPr>
        <p:spPr>
          <a:xfrm flipV="1">
            <a:off x="4378220" y="4217166"/>
            <a:ext cx="1166721" cy="5605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553016E-543B-92C8-37D0-D3C84643D06B}"/>
              </a:ext>
              <a:ext uri="{C183D7F6-B498-43B3-948B-1728B52AA6E4}">
                <adec:decorative xmlns:adec="http://schemas.microsoft.com/office/drawing/2017/decorative" val="1"/>
              </a:ext>
            </a:extLst>
          </p:cNvPr>
          <p:cNvCxnSpPr>
            <a:cxnSpLocks/>
            <a:stCxn id="16" idx="7"/>
          </p:cNvCxnSpPr>
          <p:nvPr/>
        </p:nvCxnSpPr>
        <p:spPr>
          <a:xfrm flipV="1">
            <a:off x="6758014" y="2564657"/>
            <a:ext cx="955731" cy="45884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E45263-33BD-F2D5-A071-91A98E39A9EA}"/>
              </a:ext>
              <a:ext uri="{C183D7F6-B498-43B3-948B-1728B52AA6E4}">
                <adec:decorative xmlns:adec="http://schemas.microsoft.com/office/drawing/2017/decorative" val="1"/>
              </a:ext>
            </a:extLst>
          </p:cNvPr>
          <p:cNvCxnSpPr>
            <a:cxnSpLocks/>
            <a:stCxn id="16" idx="5"/>
          </p:cNvCxnSpPr>
          <p:nvPr/>
        </p:nvCxnSpPr>
        <p:spPr>
          <a:xfrm>
            <a:off x="6758014" y="4217166"/>
            <a:ext cx="895701" cy="62662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9" name="Group 8" descr="Small">
            <a:extLst>
              <a:ext uri="{FF2B5EF4-FFF2-40B4-BE49-F238E27FC236}">
                <a16:creationId xmlns:a16="http://schemas.microsoft.com/office/drawing/2014/main" id="{3E219CFE-77A5-8159-1A0E-3E2BE25644AD}"/>
              </a:ext>
            </a:extLst>
          </p:cNvPr>
          <p:cNvGrpSpPr/>
          <p:nvPr/>
        </p:nvGrpSpPr>
        <p:grpSpPr>
          <a:xfrm>
            <a:off x="360000" y="2776291"/>
            <a:ext cx="1715844" cy="1688091"/>
            <a:chOff x="2397080" y="2817132"/>
            <a:chExt cx="1909018" cy="1878141"/>
          </a:xfrm>
        </p:grpSpPr>
        <p:sp>
          <p:nvSpPr>
            <p:cNvPr id="10" name="Flowchart: Connector 9">
              <a:extLst>
                <a:ext uri="{FF2B5EF4-FFF2-40B4-BE49-F238E27FC236}">
                  <a16:creationId xmlns:a16="http://schemas.microsoft.com/office/drawing/2014/main" id="{CC5B35F2-5FE1-80AD-CF5F-F0FE2906F5A7}"/>
                </a:ext>
              </a:extLst>
            </p:cNvPr>
            <p:cNvSpPr/>
            <p:nvPr/>
          </p:nvSpPr>
          <p:spPr>
            <a:xfrm>
              <a:off x="2397080" y="2817132"/>
              <a:ext cx="1909018" cy="1878141"/>
            </a:xfrm>
            <a:prstGeom prst="flowChartConnector">
              <a:avLst/>
            </a:prstGeom>
            <a:noFill/>
            <a:ln w="19050" cap="flat" cmpd="sng" algn="ctr">
              <a:solidFill>
                <a:srgbClr val="002060"/>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ACEBE48-4C7A-2359-069D-2B88B86665C2}"/>
                </a:ext>
              </a:extLst>
            </p:cNvPr>
            <p:cNvSpPr txBox="1"/>
            <p:nvPr/>
          </p:nvSpPr>
          <p:spPr>
            <a:xfrm>
              <a:off x="2626760" y="3582314"/>
              <a:ext cx="1449658" cy="347773"/>
            </a:xfrm>
            <a:prstGeom prst="rect">
              <a:avLst/>
            </a:prstGeom>
            <a:noFill/>
          </p:spPr>
          <p:txBody>
            <a:bodyPr wrap="square" lIns="0" tIns="0" rIns="0" bIns="0" rtlCol="0" anchor="ctr">
              <a:noAutofit/>
            </a:bodyPr>
            <a:lstStyle/>
            <a:p>
              <a:pPr algn="ctr"/>
              <a:r>
                <a:rPr lang="en-US" sz="2000" b="1">
                  <a:solidFill>
                    <a:schemeClr val="accent1"/>
                  </a:solidFill>
                </a:rPr>
                <a:t>small</a:t>
              </a:r>
              <a:endParaRPr lang="en-AU" sz="2000" b="1">
                <a:solidFill>
                  <a:schemeClr val="accent1"/>
                </a:solidFill>
              </a:endParaRPr>
            </a:p>
          </p:txBody>
        </p:sp>
      </p:grpSp>
      <p:grpSp>
        <p:nvGrpSpPr>
          <p:cNvPr id="6" name="Group 5" descr="Atoms">
            <a:extLst>
              <a:ext uri="{FF2B5EF4-FFF2-40B4-BE49-F238E27FC236}">
                <a16:creationId xmlns:a16="http://schemas.microsoft.com/office/drawing/2014/main" id="{27BBD0C0-7A45-7E32-6787-516B69263C36}"/>
              </a:ext>
            </a:extLst>
          </p:cNvPr>
          <p:cNvGrpSpPr/>
          <p:nvPr/>
        </p:nvGrpSpPr>
        <p:grpSpPr>
          <a:xfrm>
            <a:off x="2689914" y="1473797"/>
            <a:ext cx="1715545" cy="1688091"/>
            <a:chOff x="4989302" y="1368000"/>
            <a:chExt cx="1908685" cy="1878141"/>
          </a:xfrm>
        </p:grpSpPr>
        <p:sp>
          <p:nvSpPr>
            <p:cNvPr id="7" name="Flowchart: Connector 6">
              <a:extLst>
                <a:ext uri="{FF2B5EF4-FFF2-40B4-BE49-F238E27FC236}">
                  <a16:creationId xmlns:a16="http://schemas.microsoft.com/office/drawing/2014/main" id="{5490CD87-00B2-8BD2-7015-D505820D8F1B}"/>
                </a:ext>
              </a:extLst>
            </p:cNvPr>
            <p:cNvSpPr/>
            <p:nvPr/>
          </p:nvSpPr>
          <p:spPr>
            <a:xfrm rot="20126231">
              <a:off x="4989302" y="1368000"/>
              <a:ext cx="1908685" cy="1878141"/>
            </a:xfrm>
            <a:prstGeom prst="flowChartConnector">
              <a:avLst/>
            </a:prstGeom>
            <a:solidFill>
              <a:srgbClr val="002664"/>
            </a:solidFill>
            <a:ln w="12700" cap="flat" cmpd="sng" algn="ctr">
              <a:solidFill>
                <a:srgbClr val="00206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AF90948-72CA-4B13-3F13-0807634B09FF}"/>
                </a:ext>
              </a:extLst>
            </p:cNvPr>
            <p:cNvSpPr txBox="1"/>
            <p:nvPr/>
          </p:nvSpPr>
          <p:spPr>
            <a:xfrm>
              <a:off x="5218815" y="2133184"/>
              <a:ext cx="1449658" cy="347773"/>
            </a:xfrm>
            <a:prstGeom prst="rect">
              <a:avLst/>
            </a:prstGeom>
            <a:noFill/>
          </p:spPr>
          <p:txBody>
            <a:bodyPr wrap="square" lIns="0" tIns="0" rIns="0" bIns="0" rtlCol="0" anchor="ctr">
              <a:noAutofit/>
            </a:bodyPr>
            <a:lstStyle/>
            <a:p>
              <a:pPr algn="ctr"/>
              <a:r>
                <a:rPr lang="en-US" sz="2000" b="1">
                  <a:solidFill>
                    <a:schemeClr val="bg1"/>
                  </a:solidFill>
                </a:rPr>
                <a:t>‘Atoms’</a:t>
              </a:r>
              <a:endParaRPr lang="en-AU" sz="2000" b="1">
                <a:solidFill>
                  <a:schemeClr val="bg1"/>
                </a:solidFill>
              </a:endParaRPr>
            </a:p>
          </p:txBody>
        </p:sp>
      </p:grpSp>
      <p:grpSp>
        <p:nvGrpSpPr>
          <p:cNvPr id="12" name="Group 11" descr="Electrons">
            <a:extLst>
              <a:ext uri="{FF2B5EF4-FFF2-40B4-BE49-F238E27FC236}">
                <a16:creationId xmlns:a16="http://schemas.microsoft.com/office/drawing/2014/main" id="{911E9ECE-2E60-7F0C-8BCC-43A727821493}"/>
              </a:ext>
            </a:extLst>
          </p:cNvPr>
          <p:cNvGrpSpPr/>
          <p:nvPr/>
        </p:nvGrpSpPr>
        <p:grpSpPr>
          <a:xfrm>
            <a:off x="2718871" y="4239045"/>
            <a:ext cx="1715545" cy="1688091"/>
            <a:chOff x="5021518" y="4468907"/>
            <a:chExt cx="1908685" cy="1878141"/>
          </a:xfrm>
        </p:grpSpPr>
        <p:sp>
          <p:nvSpPr>
            <p:cNvPr id="13" name="Flowchart: Connector 12">
              <a:extLst>
                <a:ext uri="{FF2B5EF4-FFF2-40B4-BE49-F238E27FC236}">
                  <a16:creationId xmlns:a16="http://schemas.microsoft.com/office/drawing/2014/main" id="{B1F366CA-FC9D-B96D-2867-82F1BA2AEAAD}"/>
                </a:ext>
              </a:extLst>
            </p:cNvPr>
            <p:cNvSpPr/>
            <p:nvPr/>
          </p:nvSpPr>
          <p:spPr>
            <a:xfrm rot="20348719">
              <a:off x="5021518" y="4468907"/>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4E2BE84-1254-6699-183F-E8C8CA61E0A7}"/>
                </a:ext>
              </a:extLst>
            </p:cNvPr>
            <p:cNvSpPr txBox="1"/>
            <p:nvPr/>
          </p:nvSpPr>
          <p:spPr>
            <a:xfrm>
              <a:off x="5251031" y="5234090"/>
              <a:ext cx="1449658" cy="347773"/>
            </a:xfrm>
            <a:prstGeom prst="rect">
              <a:avLst/>
            </a:prstGeom>
            <a:noFill/>
          </p:spPr>
          <p:txBody>
            <a:bodyPr wrap="square" lIns="0" tIns="0" rIns="0" bIns="0" rtlCol="0" anchor="ctr">
              <a:noAutofit/>
            </a:bodyPr>
            <a:lstStyle/>
            <a:p>
              <a:pPr algn="ctr"/>
              <a:r>
                <a:rPr lang="en-US" sz="2000" b="1">
                  <a:solidFill>
                    <a:schemeClr val="accent1"/>
                  </a:solidFill>
                </a:rPr>
                <a:t>electrons</a:t>
              </a:r>
              <a:endParaRPr lang="en-AU" sz="2000" b="1">
                <a:solidFill>
                  <a:schemeClr val="accent1"/>
                </a:solidFill>
              </a:endParaRPr>
            </a:p>
          </p:txBody>
        </p:sp>
      </p:grpSp>
      <p:grpSp>
        <p:nvGrpSpPr>
          <p:cNvPr id="15" name="Group 14" descr="Nucleus">
            <a:extLst>
              <a:ext uri="{FF2B5EF4-FFF2-40B4-BE49-F238E27FC236}">
                <a16:creationId xmlns:a16="http://schemas.microsoft.com/office/drawing/2014/main" id="{889140D4-82A5-C496-5471-3C8B6918CB9F}"/>
              </a:ext>
            </a:extLst>
          </p:cNvPr>
          <p:cNvGrpSpPr/>
          <p:nvPr/>
        </p:nvGrpSpPr>
        <p:grpSpPr>
          <a:xfrm>
            <a:off x="5293705" y="2776290"/>
            <a:ext cx="1715545" cy="1688091"/>
            <a:chOff x="7886234" y="2817131"/>
            <a:chExt cx="1908685" cy="1878141"/>
          </a:xfrm>
        </p:grpSpPr>
        <p:sp>
          <p:nvSpPr>
            <p:cNvPr id="16" name="Flowchart: Connector 15">
              <a:extLst>
                <a:ext uri="{FF2B5EF4-FFF2-40B4-BE49-F238E27FC236}">
                  <a16:creationId xmlns:a16="http://schemas.microsoft.com/office/drawing/2014/main" id="{42158D9B-800F-9A09-32CA-1F0D10EBD89B}"/>
                </a:ext>
              </a:extLst>
            </p:cNvPr>
            <p:cNvSpPr/>
            <p:nvPr/>
          </p:nvSpPr>
          <p:spPr>
            <a:xfrm>
              <a:off x="7886234" y="2817131"/>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4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8E90BC2-E3FD-68D3-99DF-56E09132D0B3}"/>
                </a:ext>
              </a:extLst>
            </p:cNvPr>
            <p:cNvSpPr txBox="1"/>
            <p:nvPr/>
          </p:nvSpPr>
          <p:spPr>
            <a:xfrm>
              <a:off x="8115582" y="3580958"/>
              <a:ext cx="1449658" cy="347773"/>
            </a:xfrm>
            <a:prstGeom prst="rect">
              <a:avLst/>
            </a:prstGeom>
            <a:noFill/>
          </p:spPr>
          <p:txBody>
            <a:bodyPr wrap="square" lIns="0" tIns="0" rIns="0" bIns="0" rtlCol="0" anchor="ctr">
              <a:noAutofit/>
            </a:bodyPr>
            <a:lstStyle/>
            <a:p>
              <a:pPr algn="ctr"/>
              <a:r>
                <a:rPr lang="en-US" sz="2000" b="1">
                  <a:solidFill>
                    <a:schemeClr val="accent1"/>
                  </a:solidFill>
                </a:rPr>
                <a:t>nucleus</a:t>
              </a:r>
              <a:endParaRPr lang="en-AU" sz="2000" b="1">
                <a:solidFill>
                  <a:schemeClr val="accent1"/>
                </a:solidFill>
              </a:endParaRPr>
            </a:p>
          </p:txBody>
        </p:sp>
      </p:grpSp>
      <p:grpSp>
        <p:nvGrpSpPr>
          <p:cNvPr id="34" name="Group 33" descr="Protons">
            <a:extLst>
              <a:ext uri="{FF2B5EF4-FFF2-40B4-BE49-F238E27FC236}">
                <a16:creationId xmlns:a16="http://schemas.microsoft.com/office/drawing/2014/main" id="{17477431-78BE-8F78-C4F5-9EF1E42F11F6}"/>
              </a:ext>
            </a:extLst>
          </p:cNvPr>
          <p:cNvGrpSpPr/>
          <p:nvPr/>
        </p:nvGrpSpPr>
        <p:grpSpPr>
          <a:xfrm>
            <a:off x="7713745" y="1720612"/>
            <a:ext cx="1715543" cy="1688090"/>
            <a:chOff x="7886234" y="2817131"/>
            <a:chExt cx="1908685" cy="1878141"/>
          </a:xfrm>
        </p:grpSpPr>
        <p:sp>
          <p:nvSpPr>
            <p:cNvPr id="35" name="Flowchart: Connector 34">
              <a:extLst>
                <a:ext uri="{FF2B5EF4-FFF2-40B4-BE49-F238E27FC236}">
                  <a16:creationId xmlns:a16="http://schemas.microsoft.com/office/drawing/2014/main" id="{E59C0B80-E755-F9FD-5C32-7F90072EDA67}"/>
                </a:ext>
              </a:extLst>
            </p:cNvPr>
            <p:cNvSpPr/>
            <p:nvPr/>
          </p:nvSpPr>
          <p:spPr>
            <a:xfrm>
              <a:off x="7886234" y="2817131"/>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333784AF-C5BD-06C1-A8D2-8D81FC58A233}"/>
                </a:ext>
              </a:extLst>
            </p:cNvPr>
            <p:cNvSpPr txBox="1"/>
            <p:nvPr/>
          </p:nvSpPr>
          <p:spPr>
            <a:xfrm>
              <a:off x="8115582" y="3580958"/>
              <a:ext cx="1449658" cy="347773"/>
            </a:xfrm>
            <a:prstGeom prst="rect">
              <a:avLst/>
            </a:prstGeom>
            <a:noFill/>
          </p:spPr>
          <p:txBody>
            <a:bodyPr wrap="square" lIns="0" tIns="0" rIns="0" bIns="0" rtlCol="0" anchor="ctr">
              <a:noAutofit/>
            </a:bodyPr>
            <a:lstStyle/>
            <a:p>
              <a:pPr algn="ctr"/>
              <a:r>
                <a:rPr lang="en-US" sz="1600" b="1">
                  <a:solidFill>
                    <a:schemeClr val="accent1"/>
                  </a:solidFill>
                </a:rPr>
                <a:t>protons</a:t>
              </a:r>
              <a:endParaRPr lang="en-AU" sz="900" b="1">
                <a:solidFill>
                  <a:schemeClr val="accent1"/>
                </a:solidFill>
              </a:endParaRPr>
            </a:p>
          </p:txBody>
        </p:sp>
      </p:grpSp>
      <p:grpSp>
        <p:nvGrpSpPr>
          <p:cNvPr id="37" name="Group 36" descr="Neutrons">
            <a:extLst>
              <a:ext uri="{FF2B5EF4-FFF2-40B4-BE49-F238E27FC236}">
                <a16:creationId xmlns:a16="http://schemas.microsoft.com/office/drawing/2014/main" id="{E7936415-87A9-3E79-8B0D-511F71B90E94}"/>
              </a:ext>
            </a:extLst>
          </p:cNvPr>
          <p:cNvGrpSpPr/>
          <p:nvPr/>
        </p:nvGrpSpPr>
        <p:grpSpPr>
          <a:xfrm>
            <a:off x="7624255" y="4239045"/>
            <a:ext cx="1715543" cy="1688090"/>
            <a:chOff x="7886234" y="2817131"/>
            <a:chExt cx="1908685" cy="1878141"/>
          </a:xfrm>
        </p:grpSpPr>
        <p:sp>
          <p:nvSpPr>
            <p:cNvPr id="38" name="Flowchart: Connector 37">
              <a:extLst>
                <a:ext uri="{FF2B5EF4-FFF2-40B4-BE49-F238E27FC236}">
                  <a16:creationId xmlns:a16="http://schemas.microsoft.com/office/drawing/2014/main" id="{AFA31AA2-B90C-5A62-B27F-BD9750295F97}"/>
                </a:ext>
              </a:extLst>
            </p:cNvPr>
            <p:cNvSpPr/>
            <p:nvPr/>
          </p:nvSpPr>
          <p:spPr>
            <a:xfrm>
              <a:off x="7886234" y="2817131"/>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F23B67E5-9BFE-EC60-8E36-3A0BD6BA0F20}"/>
                </a:ext>
              </a:extLst>
            </p:cNvPr>
            <p:cNvSpPr txBox="1"/>
            <p:nvPr/>
          </p:nvSpPr>
          <p:spPr>
            <a:xfrm>
              <a:off x="8115582" y="3580958"/>
              <a:ext cx="1449658" cy="347773"/>
            </a:xfrm>
            <a:prstGeom prst="rect">
              <a:avLst/>
            </a:prstGeom>
            <a:noFill/>
          </p:spPr>
          <p:txBody>
            <a:bodyPr wrap="square" lIns="0" tIns="0" rIns="0" bIns="0" rtlCol="0" anchor="ctr">
              <a:noAutofit/>
            </a:bodyPr>
            <a:lstStyle/>
            <a:p>
              <a:pPr algn="ctr"/>
              <a:r>
                <a:rPr lang="en-US" sz="1600" b="1">
                  <a:solidFill>
                    <a:schemeClr val="accent1"/>
                  </a:solidFill>
                </a:rPr>
                <a:t>neutrons</a:t>
              </a:r>
              <a:endParaRPr lang="en-AU" sz="900" b="1">
                <a:solidFill>
                  <a:schemeClr val="accent1"/>
                </a:solidFill>
              </a:endParaRPr>
            </a:p>
          </p:txBody>
        </p:sp>
      </p:grpSp>
      <p:sp>
        <p:nvSpPr>
          <p:cNvPr id="40" name="Slide Number Placeholder 39">
            <a:extLst>
              <a:ext uri="{FF2B5EF4-FFF2-40B4-BE49-F238E27FC236}">
                <a16:creationId xmlns:a16="http://schemas.microsoft.com/office/drawing/2014/main" id="{E131A6AA-20D5-F9E3-DCF5-F9246C95BB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1762279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E492D-4698-442E-7F1A-2E996BA07F12}"/>
              </a:ext>
            </a:extLst>
          </p:cNvPr>
          <p:cNvSpPr>
            <a:spLocks noGrp="1"/>
          </p:cNvSpPr>
          <p:nvPr>
            <p:ph type="title"/>
          </p:nvPr>
        </p:nvSpPr>
        <p:spPr/>
        <p:txBody>
          <a:bodyPr/>
          <a:lstStyle/>
          <a:p>
            <a:r>
              <a:rPr lang="en-AU"/>
              <a:t>Making complex connections between schema</a:t>
            </a:r>
          </a:p>
        </p:txBody>
      </p:sp>
      <p:grpSp>
        <p:nvGrpSpPr>
          <p:cNvPr id="2" name="Group 1" descr="Once students have developed schemas or mental models and encounter new knowledge, they can start to make new connections or strengthen existing connections.">
            <a:extLst>
              <a:ext uri="{FF2B5EF4-FFF2-40B4-BE49-F238E27FC236}">
                <a16:creationId xmlns:a16="http://schemas.microsoft.com/office/drawing/2014/main" id="{9AE7680D-9445-6A83-3F41-E809FC9E325A}"/>
              </a:ext>
            </a:extLst>
          </p:cNvPr>
          <p:cNvGrpSpPr/>
          <p:nvPr/>
        </p:nvGrpSpPr>
        <p:grpSpPr>
          <a:xfrm>
            <a:off x="1142559" y="1523487"/>
            <a:ext cx="9906882" cy="4661995"/>
            <a:chOff x="1142798" y="1836005"/>
            <a:chExt cx="8744824" cy="4115152"/>
          </a:xfrm>
        </p:grpSpPr>
        <p:grpSp>
          <p:nvGrpSpPr>
            <p:cNvPr id="7" name="Group 6">
              <a:extLst>
                <a:ext uri="{FF2B5EF4-FFF2-40B4-BE49-F238E27FC236}">
                  <a16:creationId xmlns:a16="http://schemas.microsoft.com/office/drawing/2014/main" id="{BF2B9C1C-5616-BD18-2824-330E15F1566E}"/>
                </a:ext>
                <a:ext uri="{C183D7F6-B498-43B3-948B-1728B52AA6E4}">
                  <adec:decorative xmlns:adec="http://schemas.microsoft.com/office/drawing/2017/decorative" val="1"/>
                </a:ext>
              </a:extLst>
            </p:cNvPr>
            <p:cNvGrpSpPr/>
            <p:nvPr/>
          </p:nvGrpSpPr>
          <p:grpSpPr>
            <a:xfrm>
              <a:off x="2473124" y="2488353"/>
              <a:ext cx="7245752" cy="3462804"/>
              <a:chOff x="2164080" y="2118709"/>
              <a:chExt cx="7259320" cy="3469291"/>
            </a:xfrm>
          </p:grpSpPr>
          <p:pic>
            <p:nvPicPr>
              <p:cNvPr id="6" name="Picture 5">
                <a:extLst>
                  <a:ext uri="{FF2B5EF4-FFF2-40B4-BE49-F238E27FC236}">
                    <a16:creationId xmlns:a16="http://schemas.microsoft.com/office/drawing/2014/main" id="{57373FD9-9F38-FFFF-10D3-C5A7C6192F44}"/>
                  </a:ext>
                </a:extLst>
              </p:cNvPr>
              <p:cNvPicPr>
                <a:picLocks noChangeAspect="1"/>
              </p:cNvPicPr>
              <p:nvPr/>
            </p:nvPicPr>
            <p:blipFill>
              <a:blip r:embed="rId3"/>
              <a:srcRect l="19943" t="26943" r="22279" b="43794"/>
              <a:stretch/>
            </p:blipFill>
            <p:spPr>
              <a:xfrm>
                <a:off x="2164080" y="2118709"/>
                <a:ext cx="7259320" cy="3469291"/>
              </a:xfrm>
              <a:prstGeom prst="rect">
                <a:avLst/>
              </a:prstGeom>
            </p:spPr>
          </p:pic>
          <p:sp>
            <p:nvSpPr>
              <p:cNvPr id="15" name="Oval 14">
                <a:extLst>
                  <a:ext uri="{FF2B5EF4-FFF2-40B4-BE49-F238E27FC236}">
                    <a16:creationId xmlns:a16="http://schemas.microsoft.com/office/drawing/2014/main" id="{8AB33ED3-8E9C-A06E-33E3-EDFBAA479D4A}"/>
                  </a:ext>
                </a:extLst>
              </p:cNvPr>
              <p:cNvSpPr/>
              <p:nvPr/>
            </p:nvSpPr>
            <p:spPr>
              <a:xfrm>
                <a:off x="5197927" y="3945685"/>
                <a:ext cx="122464" cy="122464"/>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59EAF402-B5F0-1AB4-0308-57B43B01CF33}"/>
                  </a:ext>
                </a:extLst>
              </p:cNvPr>
              <p:cNvSpPr/>
              <p:nvPr/>
            </p:nvSpPr>
            <p:spPr>
              <a:xfrm>
                <a:off x="7007679" y="3942963"/>
                <a:ext cx="122464" cy="122464"/>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55AF2975-D437-6A57-2718-2C6FEEBE437B}"/>
                  </a:ext>
                </a:extLst>
              </p:cNvPr>
              <p:cNvCxnSpPr>
                <a:cxnSpLocks/>
                <a:stCxn id="15" idx="6"/>
                <a:endCxn id="16" idx="1"/>
              </p:cNvCxnSpPr>
              <p:nvPr/>
            </p:nvCxnSpPr>
            <p:spPr>
              <a:xfrm flipV="1">
                <a:off x="5320391" y="4004195"/>
                <a:ext cx="1687288" cy="272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3E9B8A34-4696-0119-2143-46F29D68A82F}"/>
                </a:ext>
              </a:extLst>
            </p:cNvPr>
            <p:cNvSpPr txBox="1"/>
            <p:nvPr/>
          </p:nvSpPr>
          <p:spPr>
            <a:xfrm>
              <a:off x="1142798" y="4033623"/>
              <a:ext cx="1358900" cy="545601"/>
            </a:xfrm>
            <a:prstGeom prst="rect">
              <a:avLst/>
            </a:prstGeom>
            <a:solidFill>
              <a:schemeClr val="bg1"/>
            </a:solidFill>
          </p:spPr>
          <p:txBody>
            <a:bodyPr wrap="square" lIns="0" tIns="0" rIns="0" bIns="0" rtlCol="0">
              <a:noAutofit/>
            </a:bodyPr>
            <a:lstStyle/>
            <a:p>
              <a:pPr algn="l"/>
              <a:r>
                <a:rPr lang="en-AU" sz="1800" b="1">
                  <a:latin typeface="+mj-lt"/>
                </a:rPr>
                <a:t>New knowledge</a:t>
              </a:r>
            </a:p>
          </p:txBody>
        </p:sp>
        <p:sp>
          <p:nvSpPr>
            <p:cNvPr id="9" name="TextBox 8">
              <a:extLst>
                <a:ext uri="{FF2B5EF4-FFF2-40B4-BE49-F238E27FC236}">
                  <a16:creationId xmlns:a16="http://schemas.microsoft.com/office/drawing/2014/main" id="{05B704AE-62EC-BD3C-C333-9A1F8CC04C6E}"/>
                </a:ext>
              </a:extLst>
            </p:cNvPr>
            <p:cNvSpPr txBox="1"/>
            <p:nvPr/>
          </p:nvSpPr>
          <p:spPr>
            <a:xfrm>
              <a:off x="2304378" y="1836005"/>
              <a:ext cx="1358900" cy="545601"/>
            </a:xfrm>
            <a:prstGeom prst="rect">
              <a:avLst/>
            </a:prstGeom>
            <a:solidFill>
              <a:schemeClr val="bg1"/>
            </a:solidFill>
          </p:spPr>
          <p:txBody>
            <a:bodyPr wrap="square" lIns="0" tIns="0" rIns="0" bIns="0" rtlCol="0">
              <a:noAutofit/>
            </a:bodyPr>
            <a:lstStyle/>
            <a:p>
              <a:pPr algn="l"/>
              <a:r>
                <a:rPr lang="en-AU" sz="1800" b="1">
                  <a:latin typeface="+mj-lt"/>
                </a:rPr>
                <a:t>New connection</a:t>
              </a:r>
            </a:p>
          </p:txBody>
        </p:sp>
        <p:sp>
          <p:nvSpPr>
            <p:cNvPr id="10" name="TextBox 9">
              <a:extLst>
                <a:ext uri="{FF2B5EF4-FFF2-40B4-BE49-F238E27FC236}">
                  <a16:creationId xmlns:a16="http://schemas.microsoft.com/office/drawing/2014/main" id="{45FF1C13-446B-81D1-2373-552F78290D0C}"/>
                </a:ext>
              </a:extLst>
            </p:cNvPr>
            <p:cNvSpPr txBox="1"/>
            <p:nvPr/>
          </p:nvSpPr>
          <p:spPr>
            <a:xfrm>
              <a:off x="4352403" y="1836005"/>
              <a:ext cx="1651000" cy="545601"/>
            </a:xfrm>
            <a:prstGeom prst="rect">
              <a:avLst/>
            </a:prstGeom>
            <a:solidFill>
              <a:schemeClr val="bg1"/>
            </a:solidFill>
          </p:spPr>
          <p:txBody>
            <a:bodyPr wrap="square" lIns="0" tIns="0" rIns="0" bIns="0" rtlCol="0">
              <a:noAutofit/>
            </a:bodyPr>
            <a:lstStyle/>
            <a:p>
              <a:pPr algn="l"/>
              <a:r>
                <a:rPr lang="en-AU" sz="1800" b="1">
                  <a:latin typeface="+mj-lt"/>
                </a:rPr>
                <a:t>Strengthened connection</a:t>
              </a:r>
            </a:p>
          </p:txBody>
        </p:sp>
        <p:sp>
          <p:nvSpPr>
            <p:cNvPr id="11" name="TextBox 10">
              <a:extLst>
                <a:ext uri="{FF2B5EF4-FFF2-40B4-BE49-F238E27FC236}">
                  <a16:creationId xmlns:a16="http://schemas.microsoft.com/office/drawing/2014/main" id="{CEBAF0BE-6D3E-2AB1-0441-AFA6FC0A6C46}"/>
                </a:ext>
              </a:extLst>
            </p:cNvPr>
            <p:cNvSpPr txBox="1"/>
            <p:nvPr/>
          </p:nvSpPr>
          <p:spPr>
            <a:xfrm>
              <a:off x="6896772" y="1836005"/>
              <a:ext cx="2990850" cy="679192"/>
            </a:xfrm>
            <a:prstGeom prst="rect">
              <a:avLst/>
            </a:prstGeom>
            <a:solidFill>
              <a:schemeClr val="bg1"/>
            </a:solidFill>
          </p:spPr>
          <p:txBody>
            <a:bodyPr wrap="square" lIns="0" tIns="0" rIns="0" bIns="0" rtlCol="0">
              <a:noAutofit/>
            </a:bodyPr>
            <a:lstStyle/>
            <a:p>
              <a:pPr algn="l"/>
              <a:r>
                <a:rPr lang="en-AU" sz="1800" b="1">
                  <a:latin typeface="+mj-lt"/>
                </a:rPr>
                <a:t>New connection between existing schemas</a:t>
              </a:r>
            </a:p>
          </p:txBody>
        </p:sp>
      </p:grpSp>
      <p:sp>
        <p:nvSpPr>
          <p:cNvPr id="19" name="Slide Number Placeholder 18">
            <a:extLst>
              <a:ext uri="{FF2B5EF4-FFF2-40B4-BE49-F238E27FC236}">
                <a16:creationId xmlns:a16="http://schemas.microsoft.com/office/drawing/2014/main" id="{DB892364-FC8F-F063-BDCC-6C4E674411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150224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A2FB-03FC-A043-D332-61E7A6209040}"/>
              </a:ext>
            </a:extLst>
          </p:cNvPr>
          <p:cNvSpPr>
            <a:spLocks noGrp="1"/>
          </p:cNvSpPr>
          <p:nvPr>
            <p:ph type="title"/>
          </p:nvPr>
        </p:nvSpPr>
        <p:spPr/>
        <p:txBody>
          <a:bodyPr/>
          <a:lstStyle/>
          <a:p>
            <a:r>
              <a:rPr lang="en-AU"/>
              <a:t>What it isn’t</a:t>
            </a:r>
          </a:p>
        </p:txBody>
      </p:sp>
      <p:sp>
        <p:nvSpPr>
          <p:cNvPr id="6" name="Picture Placeholder 5">
            <a:extLst>
              <a:ext uri="{FF2B5EF4-FFF2-40B4-BE49-F238E27FC236}">
                <a16:creationId xmlns:a16="http://schemas.microsoft.com/office/drawing/2014/main" id="{B941F7F7-2516-D454-707D-DB8C96192BDD}"/>
              </a:ext>
            </a:extLst>
          </p:cNvPr>
          <p:cNvSpPr>
            <a:spLocks noGrp="1"/>
          </p:cNvSpPr>
          <p:nvPr>
            <p:ph idx="1"/>
          </p:nvPr>
        </p:nvSpPr>
        <p:spPr/>
        <p:txBody>
          <a:bodyPr/>
          <a:lstStyle/>
          <a:p>
            <a:pPr marL="342900" indent="-342900" algn="l">
              <a:buFont typeface="Arial" panose="020B0604020202020204" pitchFamily="34" charset="0"/>
              <a:buChar char="•"/>
            </a:pPr>
            <a:r>
              <a:rPr lang="en-AU" sz="2000"/>
              <a:t>Asking students to find connections without teacher guidance.</a:t>
            </a:r>
          </a:p>
          <a:p>
            <a:pPr marL="342900" indent="-342900" algn="l">
              <a:buFont typeface="Arial" panose="020B0604020202020204" pitchFamily="34" charset="0"/>
              <a:buChar char="•"/>
            </a:pPr>
            <a:r>
              <a:rPr lang="en-AU" sz="2000"/>
              <a:t>Creating/sharing every possible connection across all KLAs.</a:t>
            </a:r>
          </a:p>
          <a:p>
            <a:pPr marL="342900" indent="-342900" algn="l">
              <a:buFont typeface="Arial" panose="020B0604020202020204" pitchFamily="34" charset="0"/>
              <a:buChar char="•"/>
            </a:pPr>
            <a:r>
              <a:rPr lang="en-AU" sz="2000"/>
              <a:t>Making references to previous activities students have completed without making clear how the learning from that activity is connected to new learning.</a:t>
            </a:r>
          </a:p>
          <a:p>
            <a:pPr marL="342900" indent="-342900" algn="l">
              <a:buFont typeface="Arial" panose="020B0604020202020204" pitchFamily="34" charset="0"/>
              <a:buChar char="•"/>
            </a:pPr>
            <a:r>
              <a:rPr lang="en-AU" sz="2000"/>
              <a:t>Assuming students have retained prior knowledge.</a:t>
            </a:r>
          </a:p>
        </p:txBody>
      </p:sp>
      <p:sp>
        <p:nvSpPr>
          <p:cNvPr id="4" name="Slide Number Placeholder 3">
            <a:extLst>
              <a:ext uri="{FF2B5EF4-FFF2-40B4-BE49-F238E27FC236}">
                <a16:creationId xmlns:a16="http://schemas.microsoft.com/office/drawing/2014/main" id="{B6800DA8-1D91-1F9C-6882-630FF43B9D4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423137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0A7E1-5F1A-3AEF-8A15-4B2EB3109E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8F45E-2D08-09F5-C47B-18444F1AE365}"/>
              </a:ext>
            </a:extLst>
          </p:cNvPr>
          <p:cNvSpPr>
            <a:spLocks noGrp="1"/>
          </p:cNvSpPr>
          <p:nvPr>
            <p:ph type="title"/>
          </p:nvPr>
        </p:nvSpPr>
        <p:spPr/>
        <p:txBody>
          <a:bodyPr/>
          <a:lstStyle/>
          <a:p>
            <a:r>
              <a:rPr lang="en-AU"/>
              <a:t>What it is</a:t>
            </a:r>
          </a:p>
        </p:txBody>
      </p:sp>
      <p:grpSp>
        <p:nvGrpSpPr>
          <p:cNvPr id="26" name="Group 25">
            <a:extLst>
              <a:ext uri="{FF2B5EF4-FFF2-40B4-BE49-F238E27FC236}">
                <a16:creationId xmlns:a16="http://schemas.microsoft.com/office/drawing/2014/main" id="{CC7B330E-BD49-F84F-BAD0-DB04DA5578B7}"/>
              </a:ext>
              <a:ext uri="{C183D7F6-B498-43B3-948B-1728B52AA6E4}">
                <adec:decorative xmlns:adec="http://schemas.microsoft.com/office/drawing/2017/decorative" val="1"/>
              </a:ext>
            </a:extLst>
          </p:cNvPr>
          <p:cNvGrpSpPr/>
          <p:nvPr/>
        </p:nvGrpSpPr>
        <p:grpSpPr>
          <a:xfrm>
            <a:off x="7017343" y="1378165"/>
            <a:ext cx="4551735" cy="4800098"/>
            <a:chOff x="7061403" y="1331712"/>
            <a:chExt cx="4551735" cy="4800098"/>
          </a:xfrm>
        </p:grpSpPr>
        <p:pic>
          <p:nvPicPr>
            <p:cNvPr id="27" name="Picture 26" descr="A diagram of a circle with blue and white circles&#10;&#10;Description automatically generated">
              <a:extLst>
                <a:ext uri="{FF2B5EF4-FFF2-40B4-BE49-F238E27FC236}">
                  <a16:creationId xmlns:a16="http://schemas.microsoft.com/office/drawing/2014/main" id="{DC1E96F9-5973-3E78-D370-19130FEC48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28" name="Picture 27" descr="A diagram of a circle with blue and white circles&#10;&#10;Description automatically generated">
              <a:extLst>
                <a:ext uri="{FF2B5EF4-FFF2-40B4-BE49-F238E27FC236}">
                  <a16:creationId xmlns:a16="http://schemas.microsoft.com/office/drawing/2014/main" id="{B021EC17-DFBE-548C-F5F9-7D89B5FAA9E8}"/>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10000" b="90000" l="10000" r="90000">
                          <a14:foregroundMark x1="52803" y1="60951" x2="54525" y2="60153"/>
                          <a14:backgroundMark x1="58703" y1="48768" x2="57347" y2="44880"/>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30" name="Picture 29" descr="A diagram of a circle with blue and white circles&#10;&#10;Description automatically generated">
              <a:extLst>
                <a:ext uri="{FF2B5EF4-FFF2-40B4-BE49-F238E27FC236}">
                  <a16:creationId xmlns:a16="http://schemas.microsoft.com/office/drawing/2014/main" id="{154F56C5-1DA0-D576-492D-8A96FE5284CC}"/>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foregroundMark x1="37523" y1="54599" x2="39868" y2="54599"/>
                          <a14:backgroundMark x1="58813" y1="47379" x2="56871" y2="44984"/>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31" name="Picture 30" descr="Explicit teaching graphic">
              <a:extLst>
                <a:ext uri="{FF2B5EF4-FFF2-40B4-BE49-F238E27FC236}">
                  <a16:creationId xmlns:a16="http://schemas.microsoft.com/office/drawing/2014/main" id="{F6FFEC40-F1EE-662C-DBAB-917AF6BF30F0}"/>
                </a:ext>
              </a:extLst>
            </p:cNvPr>
            <p:cNvPicPr>
              <a:picLocks noChangeAspect="1"/>
            </p:cNvPicPr>
            <p:nvPr/>
          </p:nvPicPr>
          <p:blipFill>
            <a:blip r:embed="rId7">
              <a:extLst>
                <a:ext uri="{BEBA8EAE-BF5A-486C-A8C5-ECC9F3942E4B}">
                  <a14:imgProps xmlns:a14="http://schemas.microsoft.com/office/drawing/2010/main">
                    <a14:imgLayer r:embed="rId4">
                      <a14:imgEffect>
                        <a14:backgroundRemoval t="10000" b="90000" l="10000" r="90000">
                          <a14:foregroundMark x1="45914" y1="45227" x2="46684" y2="43006"/>
                          <a14:backgroundMark x1="58593" y1="48941" x2="57823" y2="46338"/>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48" name="Picture 47" descr="Chunking and sequencing">
              <a:extLst>
                <a:ext uri="{FF2B5EF4-FFF2-40B4-BE49-F238E27FC236}">
                  <a16:creationId xmlns:a16="http://schemas.microsoft.com/office/drawing/2014/main" id="{2299F1B0-5479-5CD1-7F9D-24B8BC481649}"/>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10000" b="90000" l="10000" r="90000">
                          <a14:foregroundMark x1="62697" y1="30857" x2="55991" y2="30128"/>
                          <a14:foregroundMark x1="54489" y1="10448" x2="53353" y2="26414"/>
                          <a14:foregroundMark x1="53353" y1="26414" x2="66728" y2="30094"/>
                          <a14:foregroundMark x1="66728" y1="30094" x2="74240" y2="22457"/>
                          <a14:foregroundMark x1="74240" y1="22457" x2="66251" y2="14439"/>
                          <a14:foregroundMark x1="66251" y1="14439" x2="54965" y2="12079"/>
                          <a14:foregroundMark x1="56211" y1="22215" x2="73214" y2="22666"/>
                          <a14:foregroundMark x1="51264" y1="32593" x2="51044" y2="10101"/>
                          <a14:foregroundMark x1="51044" y1="10101" x2="64053" y2="10205"/>
                          <a14:foregroundMark x1="64053" y1="10205" x2="76768" y2="15828"/>
                          <a14:foregroundMark x1="76768" y1="15828" x2="75486" y2="26519"/>
                          <a14:foregroundMark x1="75486" y1="26519" x2="69623" y2="28705"/>
                          <a14:backgroundMark x1="52327" y1="39292" x2="51594" y2="43075"/>
                          <a14:backgroundMark x1="51191" y1="42277" x2="57823" y2="46095"/>
                          <a14:backgroundMark x1="48956" y1="11211" x2="48003" y2="26935"/>
                          <a14:backgroundMark x1="48003" y1="26935" x2="49249" y2="20132"/>
                          <a14:backgroundMark x1="49102" y1="10934" x2="49505" y2="31517"/>
                        </a14:backgroundRemoval>
                      </a14:imgEffect>
                    </a14:imgLayer>
                  </a14:imgProps>
                </a:ext>
                <a:ext uri="{28A0092B-C50C-407E-A947-70E740481C1C}">
                  <a14:useLocalDpi xmlns:a14="http://schemas.microsoft.com/office/drawing/2010/main" val="0"/>
                </a:ext>
              </a:extLst>
            </a:blip>
            <a:srcRect l="48950" r="15616" b="60753"/>
            <a:stretch/>
          </p:blipFill>
          <p:spPr>
            <a:xfrm>
              <a:off x="9287114" y="1331712"/>
              <a:ext cx="1611104" cy="1883906"/>
            </a:xfrm>
            <a:prstGeom prst="rect">
              <a:avLst/>
            </a:prstGeom>
          </p:spPr>
        </p:pic>
        <p:pic>
          <p:nvPicPr>
            <p:cNvPr id="49" name="Picture 48" descr="A diagram of a circle with blue and white circles&#10;&#10;Description automatically generated">
              <a:extLst>
                <a:ext uri="{FF2B5EF4-FFF2-40B4-BE49-F238E27FC236}">
                  <a16:creationId xmlns:a16="http://schemas.microsoft.com/office/drawing/2014/main" id="{67AC6AEE-C0DC-4732-1580-2A30BA09F965}"/>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9997" b="89969" l="9894" r="94137">
                          <a14:foregroundMark x1="83071" y1="26831" x2="74020" y2="33426"/>
                          <a14:foregroundMark x1="74020" y1="33426" x2="72444" y2="44880"/>
                          <a14:foregroundMark x1="72444" y1="44880" x2="90509" y2="48178"/>
                          <a14:foregroundMark x1="90509" y1="48178" x2="86515" y2="33391"/>
                          <a14:foregroundMark x1="86515" y1="33391" x2="82888" y2="27768"/>
                          <a14:foregroundMark x1="93807" y1="50052" x2="91792" y2="37487"/>
                          <a14:foregroundMark x1="91792" y1="37487" x2="90546" y2="35856"/>
                          <a14:foregroundMark x1="70722" y1="39084" x2="74460" y2="48351"/>
                          <a14:foregroundMark x1="74460" y1="48351" x2="94137" y2="48698"/>
                          <a14:foregroundMark x1="76951" y1="42069" x2="87028" y2="42138"/>
                          <a14:backgroundMark x1="49835" y1="47310" x2="50641" y2="54148"/>
                        </a14:backgroundRemoval>
                      </a14:imgEffect>
                    </a14:imgLayer>
                  </a14:imgProps>
                </a:ext>
                <a:ext uri="{28A0092B-C50C-407E-A947-70E740481C1C}">
                  <a14:useLocalDpi xmlns:a14="http://schemas.microsoft.com/office/drawing/2010/main" val="0"/>
                </a:ext>
              </a:extLst>
            </a:blip>
            <a:srcRect l="64795" t="22291" r="-1" b="46321"/>
            <a:stretch/>
          </p:blipFill>
          <p:spPr>
            <a:xfrm>
              <a:off x="10007473" y="2401648"/>
              <a:ext cx="1600777" cy="1506688"/>
            </a:xfrm>
            <a:prstGeom prst="rect">
              <a:avLst/>
            </a:prstGeom>
          </p:spPr>
        </p:pic>
        <p:pic>
          <p:nvPicPr>
            <p:cNvPr id="50" name="Picture 49" descr="A diagram of a circle with blue and white circles&#10;&#10;Description automatically generated">
              <a:extLst>
                <a:ext uri="{FF2B5EF4-FFF2-40B4-BE49-F238E27FC236}">
                  <a16:creationId xmlns:a16="http://schemas.microsoft.com/office/drawing/2014/main" id="{56B22343-06D8-702D-FFD6-B9D0E41AFB6C}"/>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9997" b="94793" l="9894" r="89960">
                          <a14:foregroundMark x1="65922" y1="74002" x2="54269" y2="78445"/>
                          <a14:foregroundMark x1="54269" y1="78445" x2="57494" y2="92225"/>
                          <a14:foregroundMark x1="57494" y1="92225" x2="71162" y2="87504"/>
                          <a14:foregroundMark x1="71162" y1="87504" x2="70942" y2="77473"/>
                          <a14:foregroundMark x1="70942" y1="77473" x2="67571" y2="73343"/>
                          <a14:foregroundMark x1="63247" y1="71503" x2="53353" y2="75529"/>
                          <a14:foregroundMark x1="53353" y1="75529" x2="53353" y2="75599"/>
                          <a14:foregroundMark x1="53756" y1="92156" x2="65189" y2="92537"/>
                          <a14:foregroundMark x1="65189" y1="92537" x2="76108" y2="85838"/>
                          <a14:foregroundMark x1="76108" y1="85838" x2="73030" y2="80354"/>
                          <a14:foregroundMark x1="56284" y1="94793" x2="53609" y2="94655"/>
                          <a14:foregroundMark x1="58080" y1="85908" x2="68926" y2="85387"/>
                          <a14:foregroundMark x1="68926" y1="85387" x2="69806" y2="85387"/>
                          <a14:foregroundMark x1="59069" y1="83027" x2="59069" y2="83027"/>
                          <a14:backgroundMark x1="47343" y1="46893" x2="54599" y2="55640"/>
                        </a14:backgroundRemoval>
                      </a14:imgEffect>
                    </a14:imgLayer>
                  </a14:imgProps>
                </a:ext>
                <a:ext uri="{28A0092B-C50C-407E-A947-70E740481C1C}">
                  <a14:useLocalDpi xmlns:a14="http://schemas.microsoft.com/office/drawing/2010/main" val="0"/>
                </a:ext>
              </a:extLst>
            </a:blip>
            <a:srcRect l="47977" t="63621" r="16817"/>
            <a:stretch/>
          </p:blipFill>
          <p:spPr>
            <a:xfrm>
              <a:off x="9242815" y="4385554"/>
              <a:ext cx="1600777" cy="1746256"/>
            </a:xfrm>
            <a:prstGeom prst="rect">
              <a:avLst/>
            </a:prstGeom>
          </p:spPr>
        </p:pic>
        <p:pic>
          <p:nvPicPr>
            <p:cNvPr id="51" name="Picture 50" descr="A diagram of a circle with blue and white circles&#10;&#10;Description automatically generated">
              <a:extLst>
                <a:ext uri="{FF2B5EF4-FFF2-40B4-BE49-F238E27FC236}">
                  <a16:creationId xmlns:a16="http://schemas.microsoft.com/office/drawing/2014/main" id="{B198801D-D027-AB4D-9263-D0E50BADCAE8}"/>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9997" b="96251" l="9894" r="89960">
                          <a14:foregroundMark x1="36827" y1="71885" x2="44082" y2="79243"/>
                          <a14:foregroundMark x1="44082" y1="79243" x2="45108" y2="92051"/>
                          <a14:foregroundMark x1="45108" y1="92051" x2="30817" y2="90073"/>
                          <a14:foregroundMark x1="30817" y1="90073" x2="26493" y2="78862"/>
                          <a14:foregroundMark x1="26493" y1="78862" x2="35434" y2="70288"/>
                          <a14:foregroundMark x1="35434" y1="70288" x2="36973" y2="72024"/>
                          <a14:foregroundMark x1="47856" y1="94134" x2="35874" y2="93162"/>
                          <a14:foregroundMark x1="35874" y1="93162" x2="32942" y2="92156"/>
                          <a14:foregroundMark x1="47856" y1="96251" x2="41590" y2="96112"/>
                        </a14:backgroundRemoval>
                      </a14:imgEffect>
                    </a14:imgLayer>
                  </a14:imgProps>
                </a:ext>
                <a:ext uri="{28A0092B-C50C-407E-A947-70E740481C1C}">
                  <a14:useLocalDpi xmlns:a14="http://schemas.microsoft.com/office/drawing/2010/main" val="0"/>
                </a:ext>
              </a:extLst>
            </a:blip>
            <a:srcRect l="16180" t="63779" r="45890"/>
            <a:stretch/>
          </p:blipFill>
          <p:spPr>
            <a:xfrm>
              <a:off x="7797112" y="4393148"/>
              <a:ext cx="1724576" cy="1738662"/>
            </a:xfrm>
            <a:prstGeom prst="rect">
              <a:avLst/>
            </a:prstGeom>
          </p:spPr>
        </p:pic>
        <p:pic>
          <p:nvPicPr>
            <p:cNvPr id="52" name="Picture 51" descr="A diagram of a circle with blue and white circles&#10;&#10;Description automatically generated">
              <a:extLst>
                <a:ext uri="{FF2B5EF4-FFF2-40B4-BE49-F238E27FC236}">
                  <a16:creationId xmlns:a16="http://schemas.microsoft.com/office/drawing/2014/main" id="{9DBAE290-C75B-093C-8F4F-EF81B4D8E898}"/>
                </a:ext>
              </a:extLst>
            </p:cNvPr>
            <p:cNvPicPr>
              <a:picLocks noChangeAspect="1"/>
            </p:cNvPicPr>
            <p:nvPr/>
          </p:nvPicPr>
          <p:blipFill rotWithShape="1">
            <a:blip r:embed="rId12">
              <a:extLst>
                <a:ext uri="{BEBA8EAE-BF5A-486C-A8C5-ECC9F3942E4B}">
                  <a14:imgProps xmlns:a14="http://schemas.microsoft.com/office/drawing/2010/main">
                    <a14:imgLayer r:embed="rId4">
                      <a14:imgEffect>
                        <a14:backgroundRemoval t="9997" b="89969" l="5863" r="89960">
                          <a14:foregroundMark x1="26933" y1="55640" x2="9784" y2="55467"/>
                          <a14:foregroundMark x1="9784" y1="55467" x2="12569" y2="70149"/>
                          <a14:foregroundMark x1="12569" y1="70149" x2="27263" y2="67650"/>
                          <a14:foregroundMark x1="27263" y1="67650" x2="26237" y2="56300"/>
                          <a14:foregroundMark x1="5863" y1="57341" x2="16893" y2="80354"/>
                          <a14:foregroundMark x1="12679" y1="68344" x2="23452" y2="68205"/>
                          <a14:backgroundMark x1="60315" y1="50330" x2="55551" y2="39743"/>
                        </a14:backgroundRemoval>
                      </a14:imgEffect>
                    </a14:imgLayer>
                  </a14:imgProps>
                </a:ext>
                <a:ext uri="{28A0092B-C50C-407E-A947-70E740481C1C}">
                  <a14:useLocalDpi xmlns:a14="http://schemas.microsoft.com/office/drawing/2010/main" val="0"/>
                </a:ext>
              </a:extLst>
            </a:blip>
            <a:srcRect t="49836" r="57101" b="15453"/>
            <a:stretch/>
          </p:blipFill>
          <p:spPr>
            <a:xfrm>
              <a:off x="7061404" y="3723906"/>
              <a:ext cx="1950550" cy="1666139"/>
            </a:xfrm>
            <a:prstGeom prst="rect">
              <a:avLst/>
            </a:prstGeom>
          </p:spPr>
        </p:pic>
        <p:pic>
          <p:nvPicPr>
            <p:cNvPr id="53" name="Picture 52" descr="A diagram of a circle with blue and white circles&#10;&#10;Description automatically generated">
              <a:extLst>
                <a:ext uri="{FF2B5EF4-FFF2-40B4-BE49-F238E27FC236}">
                  <a16:creationId xmlns:a16="http://schemas.microsoft.com/office/drawing/2014/main" id="{E16C0D5D-2165-C183-E0C1-60453DCAFAA5}"/>
                </a:ext>
              </a:extLst>
            </p:cNvPr>
            <p:cNvPicPr>
              <a:picLocks noChangeAspect="1"/>
            </p:cNvPicPr>
            <p:nvPr/>
          </p:nvPicPr>
          <p:blipFill rotWithShape="1">
            <a:blip r:embed="rId13">
              <a:extLst>
                <a:ext uri="{BEBA8EAE-BF5A-486C-A8C5-ECC9F3942E4B}">
                  <a14:imgProps xmlns:a14="http://schemas.microsoft.com/office/drawing/2010/main">
                    <a14:imgLayer r:embed="rId4">
                      <a14:imgEffect>
                        <a14:backgroundRemoval t="9997" b="89969" l="9930" r="94320">
                          <a14:foregroundMark x1="73800" y1="58660" x2="74679" y2="68865"/>
                          <a14:foregroundMark x1="74679" y1="68865" x2="88164" y2="68414"/>
                          <a14:foregroundMark x1="88164" y1="68414" x2="87211" y2="56543"/>
                          <a14:foregroundMark x1="87211" y1="56543" x2="74093" y2="58105"/>
                          <a14:foregroundMark x1="74093" y1="58105" x2="73800" y2="58521"/>
                          <a14:foregroundMark x1="91096" y1="56439" x2="91938" y2="65810"/>
                          <a14:foregroundMark x1="93771" y1="55085" x2="94320" y2="66817"/>
                          <a14:foregroundMark x1="94320" y1="66817" x2="93881" y2="67546"/>
                          <a14:foregroundMark x1="87468" y1="63832" x2="76145" y2="63971"/>
                          <a14:backgroundMark x1="52986" y1="39500" x2="61305" y2="48039"/>
                          <a14:backgroundMark x1="61305" y1="48039" x2="61634" y2="48733"/>
                        </a14:backgroundRemoval>
                      </a14:imgEffect>
                    </a14:imgLayer>
                  </a14:imgProps>
                </a:ext>
                <a:ext uri="{28A0092B-C50C-407E-A947-70E740481C1C}">
                  <a14:useLocalDpi xmlns:a14="http://schemas.microsoft.com/office/drawing/2010/main" val="0"/>
                </a:ext>
              </a:extLst>
            </a:blip>
            <a:srcRect l="62635" t="53678" b="15102"/>
            <a:stretch/>
          </p:blipFill>
          <p:spPr>
            <a:xfrm>
              <a:off x="9909350" y="3908336"/>
              <a:ext cx="1698900" cy="1498551"/>
            </a:xfrm>
            <a:prstGeom prst="rect">
              <a:avLst/>
            </a:prstGeom>
          </p:spPr>
        </p:pic>
        <p:pic>
          <p:nvPicPr>
            <p:cNvPr id="54" name="Picture 53" descr="A diagram of a circle with blue and white circles&#10;&#10;Description automatically generated">
              <a:extLst>
                <a:ext uri="{FF2B5EF4-FFF2-40B4-BE49-F238E27FC236}">
                  <a16:creationId xmlns:a16="http://schemas.microsoft.com/office/drawing/2014/main" id="{E67BC2BC-6AEF-D91D-0219-FB5718A00EDA}"/>
                </a:ext>
              </a:extLst>
            </p:cNvPr>
            <p:cNvPicPr>
              <a:picLocks noChangeAspect="1"/>
            </p:cNvPicPr>
            <p:nvPr/>
          </p:nvPicPr>
          <p:blipFill rotWithShape="1">
            <a:blip r:embed="rId14">
              <a:extLst>
                <a:ext uri="{BEBA8EAE-BF5A-486C-A8C5-ECC9F3942E4B}">
                  <a14:imgProps xmlns:a14="http://schemas.microsoft.com/office/drawing/2010/main">
                    <a14:imgLayer r:embed="rId4">
                      <a14:imgEffect>
                        <a14:backgroundRemoval t="9997" b="89969" l="6303" r="89996">
                          <a14:foregroundMark x1="6303" y1="48629" x2="24038" y2="49601"/>
                          <a14:foregroundMark x1="24038" y1="49601" x2="30707" y2="41791"/>
                          <a14:foregroundMark x1="30707" y1="41791" x2="21693" y2="33287"/>
                          <a14:foregroundMark x1="21693" y1="33287" x2="10370" y2="35578"/>
                          <a14:foregroundMark x1="10370" y1="35578" x2="6449" y2="44915"/>
                          <a14:foregroundMark x1="6449" y1="44915" x2="6303" y2="46373"/>
                          <a14:backgroundMark x1="54525" y1="40923" x2="63137" y2="48733"/>
                        </a14:backgroundRemoval>
                      </a14:imgEffect>
                    </a14:imgLayer>
                  </a14:imgProps>
                </a:ext>
                <a:ext uri="{28A0092B-C50C-407E-A947-70E740481C1C}">
                  <a14:useLocalDpi xmlns:a14="http://schemas.microsoft.com/office/drawing/2010/main" val="0"/>
                </a:ext>
              </a:extLst>
            </a:blip>
            <a:srcRect t="18725" r="62071" b="42641"/>
            <a:stretch/>
          </p:blipFill>
          <p:spPr>
            <a:xfrm>
              <a:off x="7061404" y="2230542"/>
              <a:ext cx="1724576" cy="1854440"/>
            </a:xfrm>
            <a:prstGeom prst="rect">
              <a:avLst/>
            </a:prstGeom>
          </p:spPr>
        </p:pic>
        <p:pic>
          <p:nvPicPr>
            <p:cNvPr id="55" name="Picture 54" descr="A diagram of a circle with blue and white circles&#10;&#10;Description automatically generated">
              <a:extLst>
                <a:ext uri="{FF2B5EF4-FFF2-40B4-BE49-F238E27FC236}">
                  <a16:creationId xmlns:a16="http://schemas.microsoft.com/office/drawing/2014/main" id="{835C6B08-E999-C92B-4B1B-62B26DA6C268}"/>
                </a:ext>
              </a:extLst>
            </p:cNvPr>
            <p:cNvPicPr>
              <a:picLocks noChangeAspect="1"/>
            </p:cNvPicPr>
            <p:nvPr/>
          </p:nvPicPr>
          <p:blipFill rotWithShape="1">
            <a:blip r:embed="rId15">
              <a:extLst>
                <a:ext uri="{BEBA8EAE-BF5A-486C-A8C5-ECC9F3942E4B}">
                  <a14:imgProps xmlns:a14="http://schemas.microsoft.com/office/drawing/2010/main">
                    <a14:imgLayer r:embed="rId4">
                      <a14:imgEffect>
                        <a14:backgroundRemoval t="10000" b="90000" l="10000" r="90000">
                          <a14:foregroundMark x1="41077" y1="12773" x2="27116" y2="16800"/>
                          <a14:foregroundMark x1="27116" y1="16800" x2="30634" y2="27352"/>
                          <a14:foregroundMark x1="30634" y1="27352" x2="42470" y2="31968"/>
                          <a14:foregroundMark x1="42470" y1="31968" x2="43606" y2="15828"/>
                          <a14:foregroundMark x1="43606" y1="15828" x2="42177" y2="12669"/>
                          <a14:foregroundMark x1="23085" y1="20965" x2="36204" y2="34085"/>
                          <a14:foregroundMark x1="46427" y1="31482" x2="45328" y2="10760"/>
                          <a14:backgroundMark x1="52180" y1="39882" x2="63796" y2="50642"/>
                        </a14:backgroundRemoval>
                      </a14:imgEffect>
                    </a14:imgLayer>
                  </a14:imgProps>
                </a:ext>
                <a:ext uri="{28A0092B-C50C-407E-A947-70E740481C1C}">
                  <a14:useLocalDpi xmlns:a14="http://schemas.microsoft.com/office/drawing/2010/main" val="0"/>
                </a:ext>
              </a:extLst>
            </a:blip>
            <a:srcRect l="16181" r="48949" b="58627"/>
            <a:stretch/>
          </p:blipFill>
          <p:spPr>
            <a:xfrm>
              <a:off x="7797112" y="1331712"/>
              <a:ext cx="1585428" cy="1985961"/>
            </a:xfrm>
            <a:prstGeom prst="rect">
              <a:avLst/>
            </a:prstGeom>
          </p:spPr>
        </p:pic>
        <p:pic>
          <p:nvPicPr>
            <p:cNvPr id="56" name="Picture 55" descr="A diagram of a circle with blue and white circles&#10;&#10;Description automatically generated">
              <a:extLst>
                <a:ext uri="{FF2B5EF4-FFF2-40B4-BE49-F238E27FC236}">
                  <a16:creationId xmlns:a16="http://schemas.microsoft.com/office/drawing/2014/main" id="{B75172E9-24D3-633A-8A6E-13110058770F}"/>
                </a:ext>
              </a:extLst>
            </p:cNvPr>
            <p:cNvPicPr>
              <a:picLocks noChangeAspect="1"/>
            </p:cNvPicPr>
            <p:nvPr/>
          </p:nvPicPr>
          <p:blipFill rotWithShape="1">
            <a:blip r:embed="rId16">
              <a:extLst>
                <a:ext uri="{28A0092B-C50C-407E-A947-70E740481C1C}">
                  <a14:useLocalDpi xmlns:a14="http://schemas.microsoft.com/office/drawing/2010/main" val="0"/>
                </a:ext>
              </a:extLst>
            </a:blip>
            <a:srcRect l="30069" t="33521" r="29613" b="28123"/>
            <a:stretch/>
          </p:blipFill>
          <p:spPr>
            <a:xfrm>
              <a:off x="8431068" y="2944941"/>
              <a:ext cx="1833194" cy="1841106"/>
            </a:xfrm>
            <a:custGeom>
              <a:avLst/>
              <a:gdLst>
                <a:gd name="connsiteX0" fmla="*/ 909047 w 1833194"/>
                <a:gd name="connsiteY0" fmla="*/ 181430 h 1841106"/>
                <a:gd name="connsiteX1" fmla="*/ 173503 w 1833194"/>
                <a:gd name="connsiteY1" fmla="*/ 916974 h 1841106"/>
                <a:gd name="connsiteX2" fmla="*/ 909047 w 1833194"/>
                <a:gd name="connsiteY2" fmla="*/ 1652518 h 1841106"/>
                <a:gd name="connsiteX3" fmla="*/ 1644591 w 1833194"/>
                <a:gd name="connsiteY3" fmla="*/ 916974 h 1841106"/>
                <a:gd name="connsiteX4" fmla="*/ 909047 w 1833194"/>
                <a:gd name="connsiteY4" fmla="*/ 181430 h 1841106"/>
                <a:gd name="connsiteX5" fmla="*/ 916597 w 1833194"/>
                <a:gd name="connsiteY5" fmla="*/ 0 h 1841106"/>
                <a:gd name="connsiteX6" fmla="*/ 1833194 w 1833194"/>
                <a:gd name="connsiteY6" fmla="*/ 920553 h 1841106"/>
                <a:gd name="connsiteX7" fmla="*/ 916597 w 1833194"/>
                <a:gd name="connsiteY7" fmla="*/ 1841106 h 1841106"/>
                <a:gd name="connsiteX8" fmla="*/ 0 w 1833194"/>
                <a:gd name="connsiteY8" fmla="*/ 920553 h 1841106"/>
                <a:gd name="connsiteX9" fmla="*/ 916597 w 1833194"/>
                <a:gd name="connsiteY9" fmla="*/ 0 h 18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194" h="1841106">
                  <a:moveTo>
                    <a:pt x="909047" y="181430"/>
                  </a:moveTo>
                  <a:cubicBezTo>
                    <a:pt x="502817" y="181430"/>
                    <a:pt x="173503" y="510744"/>
                    <a:pt x="173503" y="916974"/>
                  </a:cubicBezTo>
                  <a:cubicBezTo>
                    <a:pt x="173503" y="1323204"/>
                    <a:pt x="502817" y="1652518"/>
                    <a:pt x="909047" y="1652518"/>
                  </a:cubicBezTo>
                  <a:cubicBezTo>
                    <a:pt x="1315277" y="1652518"/>
                    <a:pt x="1644591" y="1323204"/>
                    <a:pt x="1644591" y="916974"/>
                  </a:cubicBezTo>
                  <a:cubicBezTo>
                    <a:pt x="1644591" y="510744"/>
                    <a:pt x="1315277" y="181430"/>
                    <a:pt x="909047" y="181430"/>
                  </a:cubicBezTo>
                  <a:close/>
                  <a:moveTo>
                    <a:pt x="916597" y="0"/>
                  </a:moveTo>
                  <a:cubicBezTo>
                    <a:pt x="1422820" y="0"/>
                    <a:pt x="1833194" y="412146"/>
                    <a:pt x="1833194" y="920553"/>
                  </a:cubicBezTo>
                  <a:cubicBezTo>
                    <a:pt x="1833194" y="1428960"/>
                    <a:pt x="1422820" y="1841106"/>
                    <a:pt x="916597" y="1841106"/>
                  </a:cubicBezTo>
                  <a:cubicBezTo>
                    <a:pt x="410374" y="1841106"/>
                    <a:pt x="0" y="1428960"/>
                    <a:pt x="0" y="920553"/>
                  </a:cubicBezTo>
                  <a:cubicBezTo>
                    <a:pt x="0" y="412146"/>
                    <a:pt x="410374" y="0"/>
                    <a:pt x="916597" y="0"/>
                  </a:cubicBezTo>
                  <a:close/>
                </a:path>
              </a:pathLst>
            </a:custGeom>
          </p:spPr>
        </p:pic>
        <p:pic>
          <p:nvPicPr>
            <p:cNvPr id="57" name="Picture 56" descr="A diagram of a circle with blue and white circles&#10;&#10;Description automatically generated">
              <a:extLst>
                <a:ext uri="{FF2B5EF4-FFF2-40B4-BE49-F238E27FC236}">
                  <a16:creationId xmlns:a16="http://schemas.microsoft.com/office/drawing/2014/main" id="{54F4887D-C354-E777-0C49-0BBE94DC912B}"/>
                </a:ext>
              </a:extLst>
            </p:cNvPr>
            <p:cNvPicPr>
              <a:picLocks noChangeAspect="1"/>
            </p:cNvPicPr>
            <p:nvPr/>
          </p:nvPicPr>
          <p:blipFill rotWithShape="1">
            <a:blip r:embed="rId16">
              <a:extLst>
                <a:ext uri="{28A0092B-C50C-407E-A947-70E740481C1C}">
                  <a14:useLocalDpi xmlns:a14="http://schemas.microsoft.com/office/drawing/2010/main" val="0"/>
                </a:ext>
              </a:extLst>
            </a:blip>
            <a:srcRect l="42944" t="45597" r="42504" b="40619"/>
            <a:stretch/>
          </p:blipFill>
          <p:spPr>
            <a:xfrm>
              <a:off x="9016841" y="3523784"/>
              <a:ext cx="661648" cy="661648"/>
            </a:xfrm>
            <a:prstGeom prst="ellipse">
              <a:avLst/>
            </a:prstGeom>
          </p:spPr>
        </p:pic>
        <p:pic>
          <p:nvPicPr>
            <p:cNvPr id="58" name="Picture 57" descr="A diagram of a circle with blue and white circles&#10;&#10;Description automatically generated">
              <a:extLst>
                <a:ext uri="{FF2B5EF4-FFF2-40B4-BE49-F238E27FC236}">
                  <a16:creationId xmlns:a16="http://schemas.microsoft.com/office/drawing/2014/main" id="{CFB24C68-E050-B09F-F746-B0DA0E0F0CF3}"/>
                </a:ext>
                <a:ext uri="{C183D7F6-B498-43B3-948B-1728B52AA6E4}">
                  <adec:decorative xmlns:adec="http://schemas.microsoft.com/office/drawing/2017/decorative" val="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7066291" y="1331712"/>
              <a:ext cx="4546847" cy="4800098"/>
            </a:xfrm>
            <a:custGeom>
              <a:avLst/>
              <a:gdLst>
                <a:gd name="connsiteX0" fmla="*/ 2272705 w 4546847"/>
                <a:gd name="connsiteY0" fmla="*/ 361859 h 4800098"/>
                <a:gd name="connsiteX1" fmla="*/ 110382 w 4546847"/>
                <a:gd name="connsiteY1" fmla="*/ 2524182 h 4800098"/>
                <a:gd name="connsiteX2" fmla="*/ 2272705 w 4546847"/>
                <a:gd name="connsiteY2" fmla="*/ 4686505 h 4800098"/>
                <a:gd name="connsiteX3" fmla="*/ 4435028 w 4546847"/>
                <a:gd name="connsiteY3" fmla="*/ 2524182 h 4800098"/>
                <a:gd name="connsiteX4" fmla="*/ 2272705 w 4546847"/>
                <a:gd name="connsiteY4" fmla="*/ 361859 h 4800098"/>
                <a:gd name="connsiteX5" fmla="*/ 0 w 4546847"/>
                <a:gd name="connsiteY5" fmla="*/ 0 h 4800098"/>
                <a:gd name="connsiteX6" fmla="*/ 4546847 w 4546847"/>
                <a:gd name="connsiteY6" fmla="*/ 0 h 4800098"/>
                <a:gd name="connsiteX7" fmla="*/ 4546847 w 4546847"/>
                <a:gd name="connsiteY7" fmla="*/ 4800098 h 4800098"/>
                <a:gd name="connsiteX8" fmla="*/ 0 w 4546847"/>
                <a:gd name="connsiteY8" fmla="*/ 4800098 h 480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6847" h="4800098">
                  <a:moveTo>
                    <a:pt x="2272705" y="361859"/>
                  </a:moveTo>
                  <a:cubicBezTo>
                    <a:pt x="1078487" y="361859"/>
                    <a:pt x="110382" y="1329964"/>
                    <a:pt x="110382" y="2524182"/>
                  </a:cubicBezTo>
                  <a:cubicBezTo>
                    <a:pt x="110382" y="3718400"/>
                    <a:pt x="1078487" y="4686505"/>
                    <a:pt x="2272705" y="4686505"/>
                  </a:cubicBezTo>
                  <a:cubicBezTo>
                    <a:pt x="3466923" y="4686505"/>
                    <a:pt x="4435028" y="3718400"/>
                    <a:pt x="4435028" y="2524182"/>
                  </a:cubicBezTo>
                  <a:cubicBezTo>
                    <a:pt x="4435028" y="1329964"/>
                    <a:pt x="3466923" y="361859"/>
                    <a:pt x="2272705" y="361859"/>
                  </a:cubicBezTo>
                  <a:close/>
                  <a:moveTo>
                    <a:pt x="0" y="0"/>
                  </a:moveTo>
                  <a:lnTo>
                    <a:pt x="4546847" y="0"/>
                  </a:lnTo>
                  <a:lnTo>
                    <a:pt x="4546847" y="4800098"/>
                  </a:lnTo>
                  <a:lnTo>
                    <a:pt x="0" y="4800098"/>
                  </a:lnTo>
                  <a:close/>
                </a:path>
              </a:pathLst>
            </a:custGeom>
          </p:spPr>
        </p:pic>
      </p:grpSp>
      <p:pic>
        <p:nvPicPr>
          <p:cNvPr id="61" name="Picture 60">
            <a:extLst>
              <a:ext uri="{FF2B5EF4-FFF2-40B4-BE49-F238E27FC236}">
                <a16:creationId xmlns:a16="http://schemas.microsoft.com/office/drawing/2014/main" id="{AD113065-061C-68DF-2F7B-45D1EB3F01F1}"/>
              </a:ext>
              <a:ext uri="{C183D7F6-B498-43B3-948B-1728B52AA6E4}">
                <adec:decorative xmlns:adec="http://schemas.microsoft.com/office/drawing/2017/decorative" val="1"/>
              </a:ext>
            </a:extLst>
          </p:cNvPr>
          <p:cNvPicPr>
            <a:picLocks noChangeAspect="1"/>
          </p:cNvPicPr>
          <p:nvPr/>
        </p:nvPicPr>
        <p:blipFill rotWithShape="1">
          <a:blip r:embed="rId14">
            <a:extLst>
              <a:ext uri="{BEBA8EAE-BF5A-486C-A8C5-ECC9F3942E4B}">
                <a14:imgProps xmlns:a14="http://schemas.microsoft.com/office/drawing/2010/main">
                  <a14:imgLayer r:embed="rId4">
                    <a14:imgEffect>
                      <a14:backgroundRemoval t="9997" b="89969" l="6303" r="89996">
                        <a14:foregroundMark x1="6303" y1="48629" x2="24038" y2="49601"/>
                        <a14:foregroundMark x1="24038" y1="49601" x2="30707" y2="41791"/>
                        <a14:foregroundMark x1="30707" y1="41791" x2="21693" y2="33287"/>
                        <a14:foregroundMark x1="21693" y1="33287" x2="10370" y2="35578"/>
                        <a14:foregroundMark x1="10370" y1="35578" x2="6449" y2="44915"/>
                        <a14:foregroundMark x1="6449" y1="44915" x2="6303" y2="46373"/>
                        <a14:backgroundMark x1="54525" y1="40923" x2="63137" y2="48733"/>
                      </a14:backgroundRemoval>
                    </a14:imgEffect>
                  </a14:imgLayer>
                </a14:imgProps>
              </a:ext>
              <a:ext uri="{28A0092B-C50C-407E-A947-70E740481C1C}">
                <a14:useLocalDpi xmlns:a14="http://schemas.microsoft.com/office/drawing/2010/main" val="0"/>
              </a:ext>
            </a:extLst>
          </a:blip>
          <a:srcRect t="18725" r="62071" b="42641"/>
          <a:stretch/>
        </p:blipFill>
        <p:spPr>
          <a:xfrm>
            <a:off x="7022552" y="2281918"/>
            <a:ext cx="1731282" cy="1861650"/>
          </a:xfrm>
          <a:prstGeom prst="rect">
            <a:avLst/>
          </a:prstGeom>
        </p:spPr>
      </p:pic>
      <p:sp>
        <p:nvSpPr>
          <p:cNvPr id="3" name="Rectangle: Rounded Corners 2">
            <a:extLst>
              <a:ext uri="{FF2B5EF4-FFF2-40B4-BE49-F238E27FC236}">
                <a16:creationId xmlns:a16="http://schemas.microsoft.com/office/drawing/2014/main" id="{11B4B868-B423-4EF4-59D9-5EDF91A9398B}"/>
              </a:ext>
            </a:extLst>
          </p:cNvPr>
          <p:cNvSpPr/>
          <p:nvPr/>
        </p:nvSpPr>
        <p:spPr>
          <a:xfrm>
            <a:off x="360000" y="1561835"/>
            <a:ext cx="5475152" cy="4535997"/>
          </a:xfrm>
          <a:prstGeom prst="roundRect">
            <a:avLst>
              <a:gd name="adj" fmla="val 1039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lnSpc>
                <a:spcPct val="150000"/>
              </a:lnSpc>
              <a:spcAft>
                <a:spcPts val="1200"/>
              </a:spcAft>
              <a:buFont typeface="Arial" panose="020B0604020202020204" pitchFamily="34" charset="0"/>
              <a:buChar char="•"/>
            </a:pPr>
            <a:r>
              <a:rPr lang="en-AU">
                <a:solidFill>
                  <a:schemeClr val="accent1"/>
                </a:solidFill>
              </a:rPr>
              <a:t>The </a:t>
            </a:r>
            <a:r>
              <a:rPr lang="en-AU" b="1">
                <a:solidFill>
                  <a:schemeClr val="accent1"/>
                </a:solidFill>
              </a:rPr>
              <a:t>recall</a:t>
            </a:r>
            <a:r>
              <a:rPr lang="en-AU">
                <a:solidFill>
                  <a:schemeClr val="accent1"/>
                </a:solidFill>
              </a:rPr>
              <a:t> of prior learning.</a:t>
            </a:r>
          </a:p>
          <a:p>
            <a:pPr marL="342900" indent="-342900">
              <a:lnSpc>
                <a:spcPct val="150000"/>
              </a:lnSpc>
              <a:spcAft>
                <a:spcPts val="1200"/>
              </a:spcAft>
              <a:buFont typeface="Arial" panose="020B0604020202020204" pitchFamily="34" charset="0"/>
              <a:buChar char="•"/>
            </a:pPr>
            <a:r>
              <a:rPr lang="en-AU">
                <a:solidFill>
                  <a:schemeClr val="accent1"/>
                </a:solidFill>
              </a:rPr>
              <a:t>Supporting students to develop </a:t>
            </a:r>
            <a:r>
              <a:rPr lang="en-AU" b="1">
                <a:solidFill>
                  <a:schemeClr val="accent1"/>
                </a:solidFill>
              </a:rPr>
              <a:t>connections to prior learning</a:t>
            </a:r>
            <a:r>
              <a:rPr lang="en-AU">
                <a:solidFill>
                  <a:schemeClr val="accent1"/>
                </a:solidFill>
              </a:rPr>
              <a:t>.</a:t>
            </a:r>
          </a:p>
          <a:p>
            <a:pPr marL="342900" indent="-342900">
              <a:lnSpc>
                <a:spcPct val="150000"/>
              </a:lnSpc>
              <a:spcAft>
                <a:spcPts val="1200"/>
              </a:spcAft>
              <a:buFont typeface="Arial" panose="020B0604020202020204" pitchFamily="34" charset="0"/>
              <a:buChar char="•"/>
            </a:pPr>
            <a:r>
              <a:rPr lang="en-AU">
                <a:solidFill>
                  <a:schemeClr val="accent1"/>
                </a:solidFill>
              </a:rPr>
              <a:t>Supporting students to develop </a:t>
            </a:r>
            <a:r>
              <a:rPr lang="en-AU" b="1">
                <a:solidFill>
                  <a:schemeClr val="accent1"/>
                </a:solidFill>
              </a:rPr>
              <a:t>connections to new learning</a:t>
            </a:r>
            <a:r>
              <a:rPr lang="en-AU">
                <a:solidFill>
                  <a:schemeClr val="accent1"/>
                </a:solidFill>
              </a:rPr>
              <a:t>.</a:t>
            </a:r>
          </a:p>
        </p:txBody>
      </p:sp>
      <p:grpSp>
        <p:nvGrpSpPr>
          <p:cNvPr id="5" name="Group 4" descr="Explicit teaching graphic highlighting Connecting learning">
            <a:extLst>
              <a:ext uri="{FF2B5EF4-FFF2-40B4-BE49-F238E27FC236}">
                <a16:creationId xmlns:a16="http://schemas.microsoft.com/office/drawing/2014/main" id="{CC6238C0-6441-F8BA-315A-C86677ED9C23}"/>
              </a:ext>
            </a:extLst>
          </p:cNvPr>
          <p:cNvGrpSpPr/>
          <p:nvPr/>
        </p:nvGrpSpPr>
        <p:grpSpPr>
          <a:xfrm>
            <a:off x="6870541" y="1467263"/>
            <a:ext cx="4750720" cy="4789689"/>
            <a:chOff x="6911754" y="1434990"/>
            <a:chExt cx="4750720" cy="4789689"/>
          </a:xfrm>
        </p:grpSpPr>
        <p:sp>
          <p:nvSpPr>
            <p:cNvPr id="6" name="Oval 5">
              <a:extLst>
                <a:ext uri="{FF2B5EF4-FFF2-40B4-BE49-F238E27FC236}">
                  <a16:creationId xmlns:a16="http://schemas.microsoft.com/office/drawing/2014/main" id="{458B204D-F59E-38BF-A0EF-DEB5D509C556}"/>
                </a:ext>
              </a:extLst>
            </p:cNvPr>
            <p:cNvSpPr/>
            <p:nvPr/>
          </p:nvSpPr>
          <p:spPr>
            <a:xfrm>
              <a:off x="6911754" y="1434990"/>
              <a:ext cx="4750720" cy="4789689"/>
            </a:xfrm>
            <a:prstGeom prst="ellipse">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pic>
          <p:nvPicPr>
            <p:cNvPr id="7" name="Picture 6" descr="A diagram of a circle with blue and white circles&#10;&#10;Description automatically generated">
              <a:extLst>
                <a:ext uri="{FF2B5EF4-FFF2-40B4-BE49-F238E27FC236}">
                  <a16:creationId xmlns:a16="http://schemas.microsoft.com/office/drawing/2014/main" id="{3269FED7-ED0B-6420-5A26-CBB799848F32}"/>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9997" b="89969" l="9894" r="94137">
                          <a14:foregroundMark x1="83071" y1="26831" x2="74020" y2="33426"/>
                          <a14:foregroundMark x1="74020" y1="33426" x2="72444" y2="44880"/>
                          <a14:foregroundMark x1="72444" y1="44880" x2="90509" y2="48178"/>
                          <a14:foregroundMark x1="90509" y1="48178" x2="86515" y2="33391"/>
                          <a14:foregroundMark x1="86515" y1="33391" x2="82888" y2="27768"/>
                          <a14:foregroundMark x1="93807" y1="50052" x2="91792" y2="37487"/>
                          <a14:foregroundMark x1="91792" y1="37487" x2="90546" y2="35856"/>
                          <a14:foregroundMark x1="70722" y1="39084" x2="74460" y2="48351"/>
                          <a14:foregroundMark x1="74460" y1="48351" x2="94137" y2="48698"/>
                          <a14:foregroundMark x1="76951" y1="42069" x2="87028" y2="42138"/>
                          <a14:backgroundMark x1="49835" y1="47310" x2="50641" y2="54148"/>
                        </a14:backgroundRemoval>
                      </a14:imgEffect>
                    </a14:imgLayer>
                  </a14:imgProps>
                </a:ext>
                <a:ext uri="{28A0092B-C50C-407E-A947-70E740481C1C}">
                  <a14:useLocalDpi xmlns:a14="http://schemas.microsoft.com/office/drawing/2010/main" val="0"/>
                </a:ext>
              </a:extLst>
            </a:blip>
            <a:srcRect l="64795" t="22291" r="-1" b="46321"/>
            <a:stretch/>
          </p:blipFill>
          <p:spPr>
            <a:xfrm>
              <a:off x="10012524" y="2405436"/>
              <a:ext cx="1600777" cy="1506688"/>
            </a:xfrm>
            <a:prstGeom prst="rect">
              <a:avLst/>
            </a:prstGeom>
          </p:spPr>
        </p:pic>
      </p:grpSp>
      <p:sp>
        <p:nvSpPr>
          <p:cNvPr id="4" name="Slide Number Placeholder 3">
            <a:extLst>
              <a:ext uri="{FF2B5EF4-FFF2-40B4-BE49-F238E27FC236}">
                <a16:creationId xmlns:a16="http://schemas.microsoft.com/office/drawing/2014/main" id="{519E5507-903F-8E8D-722E-CE4150F265C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268573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67DE-0DA5-0B31-D0CF-D17DF5E40CF7}"/>
              </a:ext>
            </a:extLst>
          </p:cNvPr>
          <p:cNvSpPr>
            <a:spLocks noGrp="1"/>
          </p:cNvSpPr>
          <p:nvPr>
            <p:ph type="title"/>
          </p:nvPr>
        </p:nvSpPr>
        <p:spPr/>
        <p:txBody>
          <a:bodyPr/>
          <a:lstStyle/>
          <a:p>
            <a:r>
              <a:rPr lang="en-AU"/>
              <a:t>The mechanisms of connecting learning (1)</a:t>
            </a:r>
          </a:p>
        </p:txBody>
      </p:sp>
      <p:sp>
        <p:nvSpPr>
          <p:cNvPr id="6" name="Freeform: Shape 5">
            <a:extLst>
              <a:ext uri="{FF2B5EF4-FFF2-40B4-BE49-F238E27FC236}">
                <a16:creationId xmlns:a16="http://schemas.microsoft.com/office/drawing/2014/main" id="{BB3197C8-A601-CA7C-3C24-0A2518CACA57}"/>
              </a:ext>
            </a:extLst>
          </p:cNvPr>
          <p:cNvSpPr/>
          <p:nvPr/>
        </p:nvSpPr>
        <p:spPr>
          <a:xfrm>
            <a:off x="360772" y="2138007"/>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a:lnSpc>
                <a:spcPct val="90000"/>
              </a:lnSpc>
              <a:spcBef>
                <a:spcPct val="0"/>
              </a:spcBef>
              <a:spcAft>
                <a:spcPct val="35000"/>
              </a:spcAft>
              <a:buNone/>
            </a:pPr>
            <a:r>
              <a:rPr lang="en-US" sz="2100" i="0" kern="1200"/>
              <a:t>Teacher decides the essential prior </a:t>
            </a:r>
            <a:r>
              <a:rPr lang="en-US" sz="2100" i="0" kern="1200">
                <a:latin typeface="Public Sans"/>
              </a:rPr>
              <a:t>knowledge</a:t>
            </a:r>
          </a:p>
        </p:txBody>
      </p:sp>
      <p:sp>
        <p:nvSpPr>
          <p:cNvPr id="7" name="Freeform: Shape 6">
            <a:extLst>
              <a:ext uri="{FF2B5EF4-FFF2-40B4-BE49-F238E27FC236}">
                <a16:creationId xmlns:a16="http://schemas.microsoft.com/office/drawing/2014/main" id="{815890A6-D92A-2071-B14B-7E9CFAE84210}"/>
              </a:ext>
              <a:ext uri="{C183D7F6-B498-43B3-948B-1728B52AA6E4}">
                <adec:decorative xmlns:adec="http://schemas.microsoft.com/office/drawing/2017/decorative" val="1"/>
              </a:ext>
            </a:extLst>
          </p:cNvPr>
          <p:cNvSpPr/>
          <p:nvPr/>
        </p:nvSpPr>
        <p:spPr>
          <a:xfrm>
            <a:off x="2984874" y="3737368"/>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0"/>
              <a:satOff val="0"/>
              <a:lumOff val="0"/>
              <a:alphaOff val="0"/>
            </a:schemeClr>
          </a:lnRef>
          <a:fillRef idx="1">
            <a:scrgbClr r="0" g="0" b="0"/>
          </a:fillRef>
          <a:effectRef idx="0">
            <a:schemeClr val="accent2">
              <a:shade val="90000"/>
              <a:hueOff val="0"/>
              <a:satOff val="0"/>
              <a:lumOff val="0"/>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9" name="Freeform: Shape 8">
            <a:extLst>
              <a:ext uri="{FF2B5EF4-FFF2-40B4-BE49-F238E27FC236}">
                <a16:creationId xmlns:a16="http://schemas.microsoft.com/office/drawing/2014/main" id="{0D8F5024-186E-261D-5D9F-ED4F720B5894}"/>
              </a:ext>
            </a:extLst>
          </p:cNvPr>
          <p:cNvSpPr/>
          <p:nvPr/>
        </p:nvSpPr>
        <p:spPr>
          <a:xfrm>
            <a:off x="3327829" y="3060173"/>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13333"/>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kern="1200">
                <a:latin typeface="Public Sans"/>
              </a:rPr>
              <a:t>Prompts students to retrieve prior knowledge into working memory</a:t>
            </a:r>
          </a:p>
        </p:txBody>
      </p:sp>
      <p:sp>
        <p:nvSpPr>
          <p:cNvPr id="10" name="Freeform: Shape 9">
            <a:extLst>
              <a:ext uri="{FF2B5EF4-FFF2-40B4-BE49-F238E27FC236}">
                <a16:creationId xmlns:a16="http://schemas.microsoft.com/office/drawing/2014/main" id="{67DE4452-425B-1B1F-EE21-979D9AC1B524}"/>
              </a:ext>
              <a:ext uri="{C183D7F6-B498-43B3-948B-1728B52AA6E4}">
                <adec:decorative xmlns:adec="http://schemas.microsoft.com/office/drawing/2017/decorative" val="1"/>
              </a:ext>
            </a:extLst>
          </p:cNvPr>
          <p:cNvSpPr/>
          <p:nvPr/>
        </p:nvSpPr>
        <p:spPr>
          <a:xfrm>
            <a:off x="5951931" y="3737368"/>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365788"/>
              <a:satOff val="3920"/>
              <a:lumOff val="17845"/>
              <a:alphaOff val="0"/>
            </a:schemeClr>
          </a:lnRef>
          <a:fillRef idx="1">
            <a:scrgbClr r="0" g="0" b="0"/>
          </a:fillRef>
          <a:effectRef idx="0">
            <a:schemeClr val="accent2">
              <a:shade val="90000"/>
              <a:hueOff val="365788"/>
              <a:satOff val="3920"/>
              <a:lumOff val="17845"/>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1" name="Freeform: Shape 10">
            <a:extLst>
              <a:ext uri="{FF2B5EF4-FFF2-40B4-BE49-F238E27FC236}">
                <a16:creationId xmlns:a16="http://schemas.microsoft.com/office/drawing/2014/main" id="{150EB757-B579-B5B6-CA99-10C9B5A6F670}"/>
              </a:ext>
            </a:extLst>
          </p:cNvPr>
          <p:cNvSpPr/>
          <p:nvPr/>
        </p:nvSpPr>
        <p:spPr>
          <a:xfrm>
            <a:off x="6294886" y="2138007"/>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26667"/>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i="0" kern="1200"/>
              <a:t>actively links to prior knowledge</a:t>
            </a:r>
            <a:endParaRPr lang="en-US" sz="2100" i="0" kern="1200">
              <a:latin typeface="Public Sans"/>
            </a:endParaRPr>
          </a:p>
        </p:txBody>
      </p:sp>
      <p:sp>
        <p:nvSpPr>
          <p:cNvPr id="12" name="Freeform: Shape 11">
            <a:extLst>
              <a:ext uri="{FF2B5EF4-FFF2-40B4-BE49-F238E27FC236}">
                <a16:creationId xmlns:a16="http://schemas.microsoft.com/office/drawing/2014/main" id="{7B7C6B02-5B60-52D1-F74B-E8BA3C384273}"/>
              </a:ext>
              <a:ext uri="{C183D7F6-B498-43B3-948B-1728B52AA6E4}">
                <adec:decorative xmlns:adec="http://schemas.microsoft.com/office/drawing/2017/decorative" val="1"/>
              </a:ext>
            </a:extLst>
          </p:cNvPr>
          <p:cNvSpPr/>
          <p:nvPr/>
        </p:nvSpPr>
        <p:spPr>
          <a:xfrm>
            <a:off x="8918988" y="3737368"/>
            <a:ext cx="300837" cy="300837"/>
          </a:xfrm>
          <a:custGeom>
            <a:avLst/>
            <a:gdLst>
              <a:gd name="connsiteX0" fmla="*/ 39876 w 300837"/>
              <a:gd name="connsiteY0" fmla="*/ 61972 h 300837"/>
              <a:gd name="connsiteX1" fmla="*/ 260961 w 300837"/>
              <a:gd name="connsiteY1" fmla="*/ 61972 h 300837"/>
              <a:gd name="connsiteX2" fmla="*/ 260961 w 300837"/>
              <a:gd name="connsiteY2" fmla="*/ 132729 h 300837"/>
              <a:gd name="connsiteX3" fmla="*/ 39876 w 300837"/>
              <a:gd name="connsiteY3" fmla="*/ 132729 h 300837"/>
              <a:gd name="connsiteX4" fmla="*/ 39876 w 300837"/>
              <a:gd name="connsiteY4" fmla="*/ 61972 h 300837"/>
              <a:gd name="connsiteX5" fmla="*/ 39876 w 300837"/>
              <a:gd name="connsiteY5" fmla="*/ 168108 h 300837"/>
              <a:gd name="connsiteX6" fmla="*/ 260961 w 300837"/>
              <a:gd name="connsiteY6" fmla="*/ 168108 h 300837"/>
              <a:gd name="connsiteX7" fmla="*/ 260961 w 300837"/>
              <a:gd name="connsiteY7" fmla="*/ 238865 h 300837"/>
              <a:gd name="connsiteX8" fmla="*/ 39876 w 300837"/>
              <a:gd name="connsiteY8" fmla="*/ 238865 h 300837"/>
              <a:gd name="connsiteX9" fmla="*/ 39876 w 300837"/>
              <a:gd name="connsiteY9" fmla="*/ 168108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837" h="300837">
                <a:moveTo>
                  <a:pt x="39876" y="61972"/>
                </a:moveTo>
                <a:lnTo>
                  <a:pt x="260961" y="61972"/>
                </a:lnTo>
                <a:lnTo>
                  <a:pt x="260961" y="132729"/>
                </a:lnTo>
                <a:lnTo>
                  <a:pt x="39876" y="132729"/>
                </a:lnTo>
                <a:lnTo>
                  <a:pt x="39876" y="61972"/>
                </a:lnTo>
                <a:close/>
                <a:moveTo>
                  <a:pt x="39876" y="168108"/>
                </a:moveTo>
                <a:lnTo>
                  <a:pt x="260961" y="168108"/>
                </a:lnTo>
                <a:lnTo>
                  <a:pt x="260961" y="238865"/>
                </a:lnTo>
                <a:lnTo>
                  <a:pt x="39876" y="238865"/>
                </a:lnTo>
                <a:lnTo>
                  <a:pt x="39876" y="168108"/>
                </a:lnTo>
                <a:close/>
              </a:path>
            </a:pathLst>
          </a:custGeom>
          <a:solidFill>
            <a:srgbClr val="C00000"/>
          </a:solidFill>
        </p:spPr>
        <p:style>
          <a:lnRef idx="0">
            <a:schemeClr val="accent2">
              <a:shade val="90000"/>
              <a:hueOff val="731575"/>
              <a:satOff val="7839"/>
              <a:lumOff val="35691"/>
              <a:alphaOff val="0"/>
            </a:schemeClr>
          </a:lnRef>
          <a:fillRef idx="1">
            <a:scrgbClr r="0" g="0" b="0"/>
          </a:fillRef>
          <a:effectRef idx="0">
            <a:schemeClr val="accent2">
              <a:shade val="90000"/>
              <a:hueOff val="731575"/>
              <a:satOff val="7839"/>
              <a:lumOff val="35691"/>
              <a:alphaOff val="0"/>
            </a:schemeClr>
          </a:effectRef>
          <a:fontRef idx="minor">
            <a:schemeClr val="lt1"/>
          </a:fontRef>
        </p:style>
        <p:txBody>
          <a:bodyPr spcFirstLastPara="0" vert="horz" wrap="square" lIns="39876" tIns="61972" rIns="39876" bIns="61972"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13" name="Freeform: Shape 12">
            <a:extLst>
              <a:ext uri="{FF2B5EF4-FFF2-40B4-BE49-F238E27FC236}">
                <a16:creationId xmlns:a16="http://schemas.microsoft.com/office/drawing/2014/main" id="{54C4FF80-EF1C-E0A6-F1D1-8694C09D00A8}"/>
              </a:ext>
            </a:extLst>
          </p:cNvPr>
          <p:cNvSpPr/>
          <p:nvPr/>
        </p:nvSpPr>
        <p:spPr>
          <a:xfrm>
            <a:off x="9261943" y="3060173"/>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chemeClr val="bg2">
              <a:lumMod val="90000"/>
            </a:schemeClr>
          </a:solidFill>
        </p:spPr>
        <p:style>
          <a:lnRef idx="2">
            <a:schemeClr val="lt1">
              <a:hueOff val="0"/>
              <a:satOff val="0"/>
              <a:lumOff val="0"/>
              <a:alphaOff val="0"/>
            </a:schemeClr>
          </a:lnRef>
          <a:fillRef idx="1">
            <a:scrgbClr r="0" g="0" b="0"/>
          </a:fillRef>
          <a:effectRef idx="0">
            <a:schemeClr val="accent2">
              <a:alpha val="90000"/>
              <a:hueOff val="0"/>
              <a:satOff val="0"/>
              <a:lumOff val="0"/>
              <a:alphaOff val="-4000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i="0" kern="1200">
                <a:solidFill>
                  <a:schemeClr val="accent1"/>
                </a:solidFill>
              </a:rPr>
              <a:t>New knowledge is </a:t>
            </a:r>
            <a:r>
              <a:rPr lang="en-US" sz="2100" i="0" kern="1200">
                <a:solidFill>
                  <a:schemeClr val="accent1"/>
                </a:solidFill>
                <a:latin typeface="Public Sans"/>
              </a:rPr>
              <a:t>integrated in</a:t>
            </a:r>
            <a:r>
              <a:rPr lang="en-US" sz="2100" i="0" kern="1200">
                <a:solidFill>
                  <a:schemeClr val="accent1"/>
                </a:solidFill>
              </a:rPr>
              <a:t> existing schema</a:t>
            </a:r>
            <a:endParaRPr lang="en-US" sz="2100" i="0" kern="1200">
              <a:solidFill>
                <a:schemeClr val="accent1"/>
              </a:solidFill>
              <a:latin typeface="Public Sans"/>
            </a:endParaRPr>
          </a:p>
        </p:txBody>
      </p:sp>
      <p:sp>
        <p:nvSpPr>
          <p:cNvPr id="4" name="Slide Number Placeholder 3">
            <a:extLst>
              <a:ext uri="{FF2B5EF4-FFF2-40B4-BE49-F238E27FC236}">
                <a16:creationId xmlns:a16="http://schemas.microsoft.com/office/drawing/2014/main" id="{861BB831-40B6-4740-FEBC-48F52088F23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343200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F914-ADB7-6B0A-F9C4-1F279338E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5B391-82E2-49C8-D6C5-3705A15A7C53}"/>
              </a:ext>
            </a:extLst>
          </p:cNvPr>
          <p:cNvSpPr>
            <a:spLocks noGrp="1"/>
          </p:cNvSpPr>
          <p:nvPr>
            <p:ph type="title"/>
          </p:nvPr>
        </p:nvSpPr>
        <p:spPr/>
        <p:txBody>
          <a:bodyPr/>
          <a:lstStyle/>
          <a:p>
            <a:r>
              <a:rPr lang="en-AU"/>
              <a:t>Activity 1 – Technique  guide discussion</a:t>
            </a:r>
          </a:p>
        </p:txBody>
      </p:sp>
      <p:sp>
        <p:nvSpPr>
          <p:cNvPr id="13" name="Freeform: Shape 12">
            <a:extLst>
              <a:ext uri="{FF2B5EF4-FFF2-40B4-BE49-F238E27FC236}">
                <a16:creationId xmlns:a16="http://schemas.microsoft.com/office/drawing/2014/main" id="{416AD0EF-B475-8412-B9CF-1BB2A79CEF17}"/>
              </a:ext>
            </a:extLst>
          </p:cNvPr>
          <p:cNvSpPr/>
          <p:nvPr/>
        </p:nvSpPr>
        <p:spPr>
          <a:xfrm>
            <a:off x="185054" y="1786384"/>
            <a:ext cx="5686360" cy="1040154"/>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071563"/>
            <a:r>
              <a:rPr lang="en-AU" sz="2000" b="1">
                <a:solidFill>
                  <a:schemeClr val="bg1"/>
                </a:solidFill>
                <a:latin typeface="+mj-lt"/>
              </a:rPr>
              <a:t>Read or revise – 10 min</a:t>
            </a:r>
          </a:p>
        </p:txBody>
      </p:sp>
      <p:pic>
        <p:nvPicPr>
          <p:cNvPr id="30" name="Picture 29">
            <a:extLst>
              <a:ext uri="{FF2B5EF4-FFF2-40B4-BE49-F238E27FC236}">
                <a16:creationId xmlns:a16="http://schemas.microsoft.com/office/drawing/2014/main" id="{6AD295E5-8B31-6CD7-FE17-1DA57206EF7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008" y="1795686"/>
            <a:ext cx="957910" cy="957908"/>
          </a:xfrm>
          <a:prstGeom prst="rect">
            <a:avLst/>
          </a:prstGeom>
        </p:spPr>
      </p:pic>
      <p:sp>
        <p:nvSpPr>
          <p:cNvPr id="11" name="Freeform: Shape 10">
            <a:extLst>
              <a:ext uri="{FF2B5EF4-FFF2-40B4-BE49-F238E27FC236}">
                <a16:creationId xmlns:a16="http://schemas.microsoft.com/office/drawing/2014/main" id="{A38E4CE6-3B98-72B9-D8C3-772873B68B74}"/>
              </a:ext>
            </a:extLst>
          </p:cNvPr>
          <p:cNvSpPr/>
          <p:nvPr/>
        </p:nvSpPr>
        <p:spPr>
          <a:xfrm>
            <a:off x="185054" y="2756682"/>
            <a:ext cx="5686358" cy="3939317"/>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182563" marR="0" lvl="0" indent="0" algn="l" defTabSz="609585"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2664"/>
                </a:solidFill>
                <a:effectLst/>
                <a:uLnTx/>
                <a:uFillTx/>
                <a:latin typeface="Public Sans Light"/>
                <a:ea typeface="+mn-ea"/>
                <a:cs typeface="+mn-cs"/>
              </a:rPr>
              <a:t>Identify the key points in Activating prior </a:t>
            </a:r>
            <a:r>
              <a:rPr lang="en-AU" sz="2000" dirty="0">
                <a:solidFill>
                  <a:srgbClr val="002664"/>
                </a:solidFill>
                <a:latin typeface="Public Sans Light"/>
              </a:rPr>
              <a:t>k</a:t>
            </a:r>
            <a:r>
              <a:rPr kumimoji="0" lang="en-AU" sz="2000" b="0" i="0" u="none" strike="noStrike" kern="1200" cap="none" spc="0" normalizeH="0" baseline="0" noProof="0" dirty="0" err="1">
                <a:ln>
                  <a:noFill/>
                </a:ln>
                <a:solidFill>
                  <a:srgbClr val="002664"/>
                </a:solidFill>
                <a:effectLst/>
                <a:uLnTx/>
                <a:uFillTx/>
                <a:latin typeface="Public Sans Light"/>
                <a:ea typeface="+mn-ea"/>
                <a:cs typeface="+mn-cs"/>
              </a:rPr>
              <a:t>nowledge</a:t>
            </a:r>
            <a:r>
              <a:rPr kumimoji="0" lang="en-AU" sz="2000" b="0" i="0" u="none" strike="noStrike" kern="1200" cap="none" spc="0" normalizeH="0" baseline="0" noProof="0" dirty="0">
                <a:ln>
                  <a:noFill/>
                </a:ln>
                <a:solidFill>
                  <a:srgbClr val="002664"/>
                </a:solidFill>
                <a:effectLst/>
                <a:uLnTx/>
                <a:uFillTx/>
                <a:latin typeface="Public Sans Light"/>
                <a:ea typeface="+mn-ea"/>
                <a:cs typeface="+mn-cs"/>
              </a:rPr>
              <a:t> technique guide or the Making meaningful connections through class discussions technique guide.</a:t>
            </a:r>
          </a:p>
        </p:txBody>
      </p:sp>
      <p:sp>
        <p:nvSpPr>
          <p:cNvPr id="29" name="Freeform: Shape 28">
            <a:extLst>
              <a:ext uri="{FF2B5EF4-FFF2-40B4-BE49-F238E27FC236}">
                <a16:creationId xmlns:a16="http://schemas.microsoft.com/office/drawing/2014/main" id="{F08E9A41-7906-6F57-5150-6785BE2B226D}"/>
              </a:ext>
            </a:extLst>
          </p:cNvPr>
          <p:cNvSpPr/>
          <p:nvPr/>
        </p:nvSpPr>
        <p:spPr>
          <a:xfrm>
            <a:off x="5949790" y="1786383"/>
            <a:ext cx="5686357" cy="1040153"/>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071563"/>
            <a:r>
              <a:rPr lang="en-AU" sz="2000" b="1">
                <a:solidFill>
                  <a:schemeClr val="bg1"/>
                </a:solidFill>
                <a:latin typeface="+mj-lt"/>
              </a:rPr>
              <a:t>Discuss</a:t>
            </a:r>
            <a:r>
              <a:rPr kumimoji="0" lang="en-AU" sz="2000" b="1" i="0" u="none" strike="noStrike" kern="1200" cap="none" spc="0" normalizeH="0" baseline="0" noProof="0">
                <a:ln>
                  <a:noFill/>
                </a:ln>
                <a:solidFill>
                  <a:schemeClr val="bg1"/>
                </a:solidFill>
                <a:effectLst/>
                <a:uLnTx/>
                <a:uFillTx/>
                <a:latin typeface="+mj-lt"/>
                <a:ea typeface="+mn-ea"/>
                <a:cs typeface="+mn-cs"/>
              </a:rPr>
              <a:t> – 10 min </a:t>
            </a:r>
            <a:endParaRPr lang="en-AU" sz="2000" b="1" kern="1200">
              <a:solidFill>
                <a:schemeClr val="bg1"/>
              </a:solidFill>
              <a:latin typeface="Public Sans"/>
            </a:endParaRPr>
          </a:p>
        </p:txBody>
      </p:sp>
      <p:pic>
        <p:nvPicPr>
          <p:cNvPr id="31" name="Picture 30">
            <a:extLst>
              <a:ext uri="{FF2B5EF4-FFF2-40B4-BE49-F238E27FC236}">
                <a16:creationId xmlns:a16="http://schemas.microsoft.com/office/drawing/2014/main" id="{E07499D9-63A4-BC56-9820-2FA668CEFCA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0779" y="1811783"/>
            <a:ext cx="1013277" cy="1013277"/>
          </a:xfrm>
          <a:prstGeom prst="rect">
            <a:avLst/>
          </a:prstGeom>
        </p:spPr>
      </p:pic>
      <p:sp>
        <p:nvSpPr>
          <p:cNvPr id="9" name="Freeform: Shape 8">
            <a:extLst>
              <a:ext uri="{FF2B5EF4-FFF2-40B4-BE49-F238E27FC236}">
                <a16:creationId xmlns:a16="http://schemas.microsoft.com/office/drawing/2014/main" id="{F5875FC8-0E28-708E-32E3-35B96102BD81}"/>
              </a:ext>
            </a:extLst>
          </p:cNvPr>
          <p:cNvSpPr/>
          <p:nvPr/>
        </p:nvSpPr>
        <p:spPr>
          <a:xfrm>
            <a:off x="5949790" y="2756683"/>
            <a:ext cx="5686357" cy="3939316"/>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182563" marR="0" lvl="0" indent="0" algn="l" defTabSz="609585"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2664"/>
                </a:solidFill>
                <a:effectLst/>
                <a:uLnTx/>
                <a:uFillTx/>
                <a:latin typeface="Public Sans Light"/>
                <a:ea typeface="+mn-ea"/>
                <a:cs typeface="+mn-cs"/>
              </a:rPr>
              <a:t>Describe the connections between the technique guide and the learning in Part A.</a:t>
            </a:r>
          </a:p>
          <a:p>
            <a:pPr marL="182563" marR="0" lvl="0" indent="0" algn="l" defTabSz="609585"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a:ln>
                <a:noFill/>
              </a:ln>
              <a:solidFill>
                <a:srgbClr val="002664"/>
              </a:solidFill>
              <a:effectLst/>
              <a:uLnTx/>
              <a:uFillTx/>
              <a:latin typeface="Public Sans Light"/>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pic>
        <p:nvPicPr>
          <p:cNvPr id="7" name="Picture 6">
            <a:extLst>
              <a:ext uri="{FF2B5EF4-FFF2-40B4-BE49-F238E27FC236}">
                <a16:creationId xmlns:a16="http://schemas.microsoft.com/office/drawing/2014/main" id="{F4868033-D6C0-CDA4-675D-75CEC5BD216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901403" y="3754951"/>
            <a:ext cx="1966468" cy="2791529"/>
          </a:xfrm>
          <a:prstGeom prst="rect">
            <a:avLst/>
          </a:prstGeom>
        </p:spPr>
      </p:pic>
      <p:pic>
        <p:nvPicPr>
          <p:cNvPr id="10" name="Picture 9">
            <a:extLst>
              <a:ext uri="{FF2B5EF4-FFF2-40B4-BE49-F238E27FC236}">
                <a16:creationId xmlns:a16="http://schemas.microsoft.com/office/drawing/2014/main" id="{9EF3D8F0-06D5-B883-7DE3-990BBC801FB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681497" y="3752695"/>
            <a:ext cx="1963778" cy="2793785"/>
          </a:xfrm>
          <a:prstGeom prst="rect">
            <a:avLst/>
          </a:prstGeom>
        </p:spPr>
      </p:pic>
      <p:sp>
        <p:nvSpPr>
          <p:cNvPr id="4" name="Slide Number Placeholder 3">
            <a:extLst>
              <a:ext uri="{FF2B5EF4-FFF2-40B4-BE49-F238E27FC236}">
                <a16:creationId xmlns:a16="http://schemas.microsoft.com/office/drawing/2014/main" id="{1F5543B1-07B9-1280-2EE0-C1D911822FBF}"/>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8798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6CB4187-B72C-8DA5-6CD3-F2C293BF8B7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07" r="107" b="23477"/>
          <a:stretch/>
        </p:blipFill>
        <p:spPr>
          <a:xfrm>
            <a:off x="-5400" y="0"/>
            <a:ext cx="5040000" cy="6858000"/>
          </a:xfrm>
        </p:spPr>
      </p:pic>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a:xfrm>
            <a:off x="5400000" y="1800225"/>
            <a:ext cx="6408000" cy="2466975"/>
          </a:xfrm>
        </p:spPr>
        <p:txBody>
          <a:bodyPr/>
          <a:lstStyle/>
          <a:p>
            <a:r>
              <a:rPr lang="en-AU"/>
              <a:t>We recognise the Ongoing Custodians of the lands and waterways where we work and live. We pay respect to Elders past and present as ongoing teachers of knowledge, songlines and stories. We strive to ensure every Aboriginal and Torres Strait Islander learner in NSW achieves their potential through education.</a:t>
            </a:r>
          </a:p>
        </p:txBody>
      </p:sp>
      <p:sp>
        <p:nvSpPr>
          <p:cNvPr id="7" name="Text Placeholder 4">
            <a:extLst>
              <a:ext uri="{FF2B5EF4-FFF2-40B4-BE49-F238E27FC236}">
                <a16:creationId xmlns:a16="http://schemas.microsoft.com/office/drawing/2014/main" id="{F5FD00A5-714F-90FC-7AB0-E09539F8C039}"/>
              </a:ext>
            </a:extLst>
          </p:cNvPr>
          <p:cNvSpPr>
            <a:spLocks noGrp="1"/>
          </p:cNvSpPr>
          <p:nvPr>
            <p:ph type="body" sz="quarter" idx="15"/>
          </p:nvPr>
        </p:nvSpPr>
        <p:spPr>
          <a:xfrm>
            <a:off x="5400000" y="5475111"/>
            <a:ext cx="6407999" cy="860889"/>
          </a:xfrm>
        </p:spPr>
        <p:txBody>
          <a:bodyPr/>
          <a:lstStyle/>
          <a:p>
            <a:r>
              <a:rPr lang="en-AU"/>
              <a:t>‘Kariong – Our meeting place’ created by Stella Haynes from Cammeray Public School on Eora Country as part of the 2022 Calendar for cultural diversity.</a:t>
            </a:r>
          </a:p>
        </p:txBody>
      </p:sp>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300233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11291998" cy="2430119"/>
          </a:xfrm>
        </p:spPr>
        <p:txBody>
          <a:bodyPr/>
          <a:lstStyle/>
          <a:p>
            <a:r>
              <a:rPr lang="en-AU" sz="3600"/>
              <a:t>In the next part of this module, we will work on implementing the strategies through techniques. We will have the opportunity to plan and rehearse making connections.</a:t>
            </a:r>
          </a:p>
        </p:txBody>
      </p:sp>
    </p:spTree>
    <p:extLst>
      <p:ext uri="{BB962C8B-B14F-4D97-AF65-F5344CB8AC3E}">
        <p14:creationId xmlns:p14="http://schemas.microsoft.com/office/powerpoint/2010/main" val="27983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Implementing the strategies through techniques</a:t>
            </a: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p:txBody>
          <a:bodyPr/>
          <a:lstStyle/>
          <a:p>
            <a:r>
              <a:rPr lang="en-US" sz="5400"/>
              <a:t>Part B</a:t>
            </a:r>
          </a:p>
        </p:txBody>
      </p:sp>
    </p:spTree>
    <p:extLst>
      <p:ext uri="{BB962C8B-B14F-4D97-AF65-F5344CB8AC3E}">
        <p14:creationId xmlns:p14="http://schemas.microsoft.com/office/powerpoint/2010/main" val="320465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p:txBody>
          <a:bodyPr/>
          <a:lstStyle/>
          <a:p>
            <a:r>
              <a:rPr lang="en-AU"/>
              <a:t>Part B instructions</a:t>
            </a:r>
          </a:p>
        </p:txBody>
      </p:sp>
      <p:sp>
        <p:nvSpPr>
          <p:cNvPr id="2" name="Text Placeholder 1">
            <a:extLst>
              <a:ext uri="{FF2B5EF4-FFF2-40B4-BE49-F238E27FC236}">
                <a16:creationId xmlns:a16="http://schemas.microsoft.com/office/drawing/2014/main" id="{6B0B8B41-7133-7DF5-DD92-BEDEEAE2A5D0}"/>
              </a:ext>
            </a:extLst>
          </p:cNvPr>
          <p:cNvSpPr>
            <a:spLocks noGrp="1"/>
          </p:cNvSpPr>
          <p:nvPr>
            <p:ph type="body" sz="quarter" idx="19"/>
          </p:nvPr>
        </p:nvSpPr>
        <p:spPr/>
        <p:txBody>
          <a:bodyPr/>
          <a:lstStyle/>
          <a:p>
            <a:r>
              <a:rPr lang="en-AU" dirty="0"/>
              <a:t>Part B contains multiple techniques. To use Part B: </a:t>
            </a:r>
          </a:p>
          <a:p>
            <a:pPr marL="457200" indent="-457200">
              <a:buFont typeface="+mj-lt"/>
              <a:buAutoNum type="arabicPeriod"/>
            </a:pPr>
            <a:r>
              <a:rPr lang="en-AU" dirty="0"/>
              <a:t>It is recommended teachers engage with activating prior knowledge and class discussions technique guides prior to this part</a:t>
            </a:r>
          </a:p>
          <a:p>
            <a:pPr marL="457200" indent="-457200">
              <a:buFont typeface="+mj-lt"/>
              <a:buAutoNum type="arabicPeriod"/>
            </a:pPr>
            <a:r>
              <a:rPr lang="en-AU" dirty="0"/>
              <a:t>Select a lesson to apply the techniques</a:t>
            </a:r>
          </a:p>
          <a:p>
            <a:pPr marL="457200" indent="-457200">
              <a:buFont typeface="+mj-lt"/>
              <a:buAutoNum type="arabicPeriod"/>
            </a:pPr>
            <a:r>
              <a:rPr lang="en-AU" dirty="0"/>
              <a:t>Plan and rehearse with a colleague</a:t>
            </a:r>
          </a:p>
          <a:p>
            <a:pPr marL="457200" indent="-457200">
              <a:buFont typeface="+mj-lt"/>
              <a:buAutoNum type="arabicPeriod"/>
            </a:pPr>
            <a:r>
              <a:rPr lang="en-AU" dirty="0"/>
              <a:t>Get feedback from your colleague.</a:t>
            </a:r>
          </a:p>
          <a:p>
            <a:endParaRPr lang="en-AU" dirty="0"/>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131775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 (2)</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r>
              <a:rPr lang="en-AU" sz="2000" b="1">
                <a:latin typeface="+mj-lt"/>
              </a:rPr>
              <a:t>Purpose</a:t>
            </a:r>
          </a:p>
          <a:p>
            <a:r>
              <a:rPr lang="en-AU" sz="2000"/>
              <a:t>To understand how connecting learning can be enacted through teaching routines.</a:t>
            </a:r>
            <a:endParaRPr lang="en-AU"/>
          </a:p>
          <a:p>
            <a:r>
              <a:rPr lang="en-AU" sz="2000" b="1">
                <a:latin typeface="+mj-lt"/>
              </a:rPr>
              <a:t>Outcome</a:t>
            </a:r>
          </a:p>
          <a:p>
            <a:r>
              <a:rPr lang="en-AU" sz="2000"/>
              <a:t>To develop connecting learning techniques and routines by planning, rehearsing and developing these techniques for students in our school.</a:t>
            </a: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301518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67DE-0DA5-0B31-D0CF-D17DF5E40CF7}"/>
              </a:ext>
            </a:extLst>
          </p:cNvPr>
          <p:cNvSpPr>
            <a:spLocks noGrp="1"/>
          </p:cNvSpPr>
          <p:nvPr>
            <p:ph type="title"/>
          </p:nvPr>
        </p:nvSpPr>
        <p:spPr/>
        <p:txBody>
          <a:bodyPr/>
          <a:lstStyle/>
          <a:p>
            <a:r>
              <a:rPr lang="en-AU"/>
              <a:t>The mechanisms of connecting learning (2)</a:t>
            </a:r>
          </a:p>
        </p:txBody>
      </p:sp>
      <p:sp>
        <p:nvSpPr>
          <p:cNvPr id="6" name="Freeform: Shape 5">
            <a:extLst>
              <a:ext uri="{FF2B5EF4-FFF2-40B4-BE49-F238E27FC236}">
                <a16:creationId xmlns:a16="http://schemas.microsoft.com/office/drawing/2014/main" id="{E2FEB9ED-9903-BAEA-044E-67F0033263D4}"/>
              </a:ext>
            </a:extLst>
          </p:cNvPr>
          <p:cNvSpPr/>
          <p:nvPr/>
        </p:nvSpPr>
        <p:spPr>
          <a:xfrm>
            <a:off x="360772" y="2138007"/>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a:lnSpc>
                <a:spcPct val="90000"/>
              </a:lnSpc>
              <a:spcBef>
                <a:spcPct val="0"/>
              </a:spcBef>
              <a:spcAft>
                <a:spcPct val="35000"/>
              </a:spcAft>
              <a:buNone/>
            </a:pPr>
            <a:r>
              <a:rPr lang="en-US" sz="2100" i="0" kern="1200"/>
              <a:t>Teacher decides the essential prior </a:t>
            </a:r>
            <a:r>
              <a:rPr lang="en-US" sz="2100" i="0" kern="1200">
                <a:latin typeface="Public Sans"/>
              </a:rPr>
              <a:t>knowledge</a:t>
            </a:r>
          </a:p>
        </p:txBody>
      </p:sp>
      <p:sp>
        <p:nvSpPr>
          <p:cNvPr id="7" name="Freeform: Shape 6">
            <a:extLst>
              <a:ext uri="{FF2B5EF4-FFF2-40B4-BE49-F238E27FC236}">
                <a16:creationId xmlns:a16="http://schemas.microsoft.com/office/drawing/2014/main" id="{D849E3DC-6C2B-2E88-4A07-661CD4879066}"/>
              </a:ext>
              <a:ext uri="{C183D7F6-B498-43B3-948B-1728B52AA6E4}">
                <adec:decorative xmlns:adec="http://schemas.microsoft.com/office/drawing/2017/decorative" val="1"/>
              </a:ext>
            </a:extLst>
          </p:cNvPr>
          <p:cNvSpPr/>
          <p:nvPr/>
        </p:nvSpPr>
        <p:spPr>
          <a:xfrm>
            <a:off x="2984874" y="3737368"/>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0"/>
              <a:satOff val="0"/>
              <a:lumOff val="0"/>
              <a:alphaOff val="0"/>
            </a:schemeClr>
          </a:lnRef>
          <a:fillRef idx="1">
            <a:scrgbClr r="0" g="0" b="0"/>
          </a:fillRef>
          <a:effectRef idx="0">
            <a:schemeClr val="accent2">
              <a:shade val="90000"/>
              <a:hueOff val="0"/>
              <a:satOff val="0"/>
              <a:lumOff val="0"/>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9" name="Freeform: Shape 8">
            <a:extLst>
              <a:ext uri="{FF2B5EF4-FFF2-40B4-BE49-F238E27FC236}">
                <a16:creationId xmlns:a16="http://schemas.microsoft.com/office/drawing/2014/main" id="{F6C92388-ABBF-5E09-4B9A-E851D5D376AC}"/>
              </a:ext>
            </a:extLst>
          </p:cNvPr>
          <p:cNvSpPr/>
          <p:nvPr/>
        </p:nvSpPr>
        <p:spPr>
          <a:xfrm>
            <a:off x="3327829" y="3060173"/>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13333"/>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kern="1200">
                <a:latin typeface="Public Sans"/>
              </a:rPr>
              <a:t>Prompts students to retrieve prior knowledge into working memory</a:t>
            </a:r>
          </a:p>
        </p:txBody>
      </p:sp>
      <p:sp>
        <p:nvSpPr>
          <p:cNvPr id="10" name="Freeform: Shape 9">
            <a:extLst>
              <a:ext uri="{FF2B5EF4-FFF2-40B4-BE49-F238E27FC236}">
                <a16:creationId xmlns:a16="http://schemas.microsoft.com/office/drawing/2014/main" id="{04FC06D4-DE5B-2C18-5341-3FD23636A3C8}"/>
              </a:ext>
              <a:ext uri="{C183D7F6-B498-43B3-948B-1728B52AA6E4}">
                <adec:decorative xmlns:adec="http://schemas.microsoft.com/office/drawing/2017/decorative" val="1"/>
              </a:ext>
            </a:extLst>
          </p:cNvPr>
          <p:cNvSpPr/>
          <p:nvPr/>
        </p:nvSpPr>
        <p:spPr>
          <a:xfrm>
            <a:off x="5951931" y="3737368"/>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365788"/>
              <a:satOff val="3920"/>
              <a:lumOff val="17845"/>
              <a:alphaOff val="0"/>
            </a:schemeClr>
          </a:lnRef>
          <a:fillRef idx="1">
            <a:scrgbClr r="0" g="0" b="0"/>
          </a:fillRef>
          <a:effectRef idx="0">
            <a:schemeClr val="accent2">
              <a:shade val="90000"/>
              <a:hueOff val="365788"/>
              <a:satOff val="3920"/>
              <a:lumOff val="17845"/>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1" name="Freeform: Shape 10">
            <a:extLst>
              <a:ext uri="{FF2B5EF4-FFF2-40B4-BE49-F238E27FC236}">
                <a16:creationId xmlns:a16="http://schemas.microsoft.com/office/drawing/2014/main" id="{DA32FA53-283C-EB88-1B16-B2106B275F5C}"/>
              </a:ext>
            </a:extLst>
          </p:cNvPr>
          <p:cNvSpPr/>
          <p:nvPr/>
        </p:nvSpPr>
        <p:spPr>
          <a:xfrm>
            <a:off x="6294886" y="2138007"/>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26667"/>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i="0" kern="1200"/>
              <a:t>actively links to prior knowledge</a:t>
            </a:r>
            <a:endParaRPr lang="en-US" sz="2100" i="0" kern="1200">
              <a:latin typeface="Public Sans"/>
            </a:endParaRPr>
          </a:p>
        </p:txBody>
      </p:sp>
      <p:sp>
        <p:nvSpPr>
          <p:cNvPr id="12" name="Freeform: Shape 11">
            <a:extLst>
              <a:ext uri="{FF2B5EF4-FFF2-40B4-BE49-F238E27FC236}">
                <a16:creationId xmlns:a16="http://schemas.microsoft.com/office/drawing/2014/main" id="{D9741FF2-DE05-4CF1-936E-F79B6BE0826B}"/>
              </a:ext>
              <a:ext uri="{C183D7F6-B498-43B3-948B-1728B52AA6E4}">
                <adec:decorative xmlns:adec="http://schemas.microsoft.com/office/drawing/2017/decorative" val="1"/>
              </a:ext>
            </a:extLst>
          </p:cNvPr>
          <p:cNvSpPr/>
          <p:nvPr/>
        </p:nvSpPr>
        <p:spPr>
          <a:xfrm>
            <a:off x="8918988" y="3737368"/>
            <a:ext cx="300837" cy="300837"/>
          </a:xfrm>
          <a:custGeom>
            <a:avLst/>
            <a:gdLst>
              <a:gd name="connsiteX0" fmla="*/ 39876 w 300837"/>
              <a:gd name="connsiteY0" fmla="*/ 61972 h 300837"/>
              <a:gd name="connsiteX1" fmla="*/ 260961 w 300837"/>
              <a:gd name="connsiteY1" fmla="*/ 61972 h 300837"/>
              <a:gd name="connsiteX2" fmla="*/ 260961 w 300837"/>
              <a:gd name="connsiteY2" fmla="*/ 132729 h 300837"/>
              <a:gd name="connsiteX3" fmla="*/ 39876 w 300837"/>
              <a:gd name="connsiteY3" fmla="*/ 132729 h 300837"/>
              <a:gd name="connsiteX4" fmla="*/ 39876 w 300837"/>
              <a:gd name="connsiteY4" fmla="*/ 61972 h 300837"/>
              <a:gd name="connsiteX5" fmla="*/ 39876 w 300837"/>
              <a:gd name="connsiteY5" fmla="*/ 168108 h 300837"/>
              <a:gd name="connsiteX6" fmla="*/ 260961 w 300837"/>
              <a:gd name="connsiteY6" fmla="*/ 168108 h 300837"/>
              <a:gd name="connsiteX7" fmla="*/ 260961 w 300837"/>
              <a:gd name="connsiteY7" fmla="*/ 238865 h 300837"/>
              <a:gd name="connsiteX8" fmla="*/ 39876 w 300837"/>
              <a:gd name="connsiteY8" fmla="*/ 238865 h 300837"/>
              <a:gd name="connsiteX9" fmla="*/ 39876 w 300837"/>
              <a:gd name="connsiteY9" fmla="*/ 168108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837" h="300837">
                <a:moveTo>
                  <a:pt x="39876" y="61972"/>
                </a:moveTo>
                <a:lnTo>
                  <a:pt x="260961" y="61972"/>
                </a:lnTo>
                <a:lnTo>
                  <a:pt x="260961" y="132729"/>
                </a:lnTo>
                <a:lnTo>
                  <a:pt x="39876" y="132729"/>
                </a:lnTo>
                <a:lnTo>
                  <a:pt x="39876" y="61972"/>
                </a:lnTo>
                <a:close/>
                <a:moveTo>
                  <a:pt x="39876" y="168108"/>
                </a:moveTo>
                <a:lnTo>
                  <a:pt x="260961" y="168108"/>
                </a:lnTo>
                <a:lnTo>
                  <a:pt x="260961" y="238865"/>
                </a:lnTo>
                <a:lnTo>
                  <a:pt x="39876" y="238865"/>
                </a:lnTo>
                <a:lnTo>
                  <a:pt x="39876" y="168108"/>
                </a:lnTo>
                <a:close/>
              </a:path>
            </a:pathLst>
          </a:custGeom>
          <a:solidFill>
            <a:srgbClr val="C00000"/>
          </a:solidFill>
        </p:spPr>
        <p:style>
          <a:lnRef idx="0">
            <a:schemeClr val="accent2">
              <a:shade val="90000"/>
              <a:hueOff val="731575"/>
              <a:satOff val="7839"/>
              <a:lumOff val="35691"/>
              <a:alphaOff val="0"/>
            </a:schemeClr>
          </a:lnRef>
          <a:fillRef idx="1">
            <a:scrgbClr r="0" g="0" b="0"/>
          </a:fillRef>
          <a:effectRef idx="0">
            <a:schemeClr val="accent2">
              <a:shade val="90000"/>
              <a:hueOff val="731575"/>
              <a:satOff val="7839"/>
              <a:lumOff val="35691"/>
              <a:alphaOff val="0"/>
            </a:schemeClr>
          </a:effectRef>
          <a:fontRef idx="minor">
            <a:schemeClr val="lt1"/>
          </a:fontRef>
        </p:style>
        <p:txBody>
          <a:bodyPr spcFirstLastPara="0" vert="horz" wrap="square" lIns="39876" tIns="61972" rIns="39876" bIns="61972"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13" name="Freeform: Shape 12">
            <a:extLst>
              <a:ext uri="{FF2B5EF4-FFF2-40B4-BE49-F238E27FC236}">
                <a16:creationId xmlns:a16="http://schemas.microsoft.com/office/drawing/2014/main" id="{1C9A9590-B57C-AA00-7B03-416D62FEAD05}"/>
              </a:ext>
            </a:extLst>
          </p:cNvPr>
          <p:cNvSpPr/>
          <p:nvPr/>
        </p:nvSpPr>
        <p:spPr>
          <a:xfrm>
            <a:off x="9261943" y="3060173"/>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chemeClr val="bg2">
              <a:lumMod val="90000"/>
            </a:schemeClr>
          </a:solidFill>
        </p:spPr>
        <p:style>
          <a:lnRef idx="2">
            <a:schemeClr val="lt1">
              <a:hueOff val="0"/>
              <a:satOff val="0"/>
              <a:lumOff val="0"/>
              <a:alphaOff val="0"/>
            </a:schemeClr>
          </a:lnRef>
          <a:fillRef idx="1">
            <a:scrgbClr r="0" g="0" b="0"/>
          </a:fillRef>
          <a:effectRef idx="0">
            <a:schemeClr val="accent2">
              <a:alpha val="90000"/>
              <a:hueOff val="0"/>
              <a:satOff val="0"/>
              <a:lumOff val="0"/>
              <a:alphaOff val="-4000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i="0" kern="1200">
                <a:solidFill>
                  <a:schemeClr val="accent1"/>
                </a:solidFill>
              </a:rPr>
              <a:t>New knowledge is </a:t>
            </a:r>
            <a:r>
              <a:rPr lang="en-US" sz="2100" i="0" kern="1200">
                <a:solidFill>
                  <a:schemeClr val="accent1"/>
                </a:solidFill>
                <a:latin typeface="Public Sans"/>
              </a:rPr>
              <a:t>integrated in</a:t>
            </a:r>
            <a:r>
              <a:rPr lang="en-US" sz="2100" i="0" kern="1200">
                <a:solidFill>
                  <a:schemeClr val="accent1"/>
                </a:solidFill>
              </a:rPr>
              <a:t> existing schema</a:t>
            </a:r>
            <a:endParaRPr lang="en-US" sz="2100" i="0" kern="1200">
              <a:solidFill>
                <a:schemeClr val="accent1"/>
              </a:solidFill>
              <a:latin typeface="Public Sans"/>
            </a:endParaRPr>
          </a:p>
        </p:txBody>
      </p:sp>
      <p:sp>
        <p:nvSpPr>
          <p:cNvPr id="4" name="Slide Number Placeholder 3">
            <a:extLst>
              <a:ext uri="{FF2B5EF4-FFF2-40B4-BE49-F238E27FC236}">
                <a16:creationId xmlns:a16="http://schemas.microsoft.com/office/drawing/2014/main" id="{861BB831-40B6-4740-FEBC-48F52088F23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34</a:t>
            </a:fld>
            <a:endParaRPr lang="en-AU"/>
          </a:p>
        </p:txBody>
      </p:sp>
    </p:spTree>
    <p:extLst>
      <p:ext uri="{BB962C8B-B14F-4D97-AF65-F5344CB8AC3E}">
        <p14:creationId xmlns:p14="http://schemas.microsoft.com/office/powerpoint/2010/main" val="106085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Activating prior knowledge  </a:t>
            </a:r>
          </a:p>
        </p:txBody>
      </p:sp>
      <p:sp>
        <p:nvSpPr>
          <p:cNvPr id="3" name="Text Placeholder 2">
            <a:extLst>
              <a:ext uri="{FF2B5EF4-FFF2-40B4-BE49-F238E27FC236}">
                <a16:creationId xmlns:a16="http://schemas.microsoft.com/office/drawing/2014/main" id="{4E3D698E-AF0A-AAC7-5E53-D63C5445C99A}"/>
              </a:ext>
            </a:extLst>
          </p:cNvPr>
          <p:cNvSpPr>
            <a:spLocks noGrp="1"/>
          </p:cNvSpPr>
          <p:nvPr>
            <p:ph type="body" sz="quarter" idx="11"/>
          </p:nvPr>
        </p:nvSpPr>
        <p:spPr>
          <a:xfrm>
            <a:off x="539999" y="2162845"/>
            <a:ext cx="4064273" cy="1638301"/>
          </a:xfrm>
        </p:spPr>
        <p:txBody>
          <a:bodyPr/>
          <a:lstStyle/>
          <a:p>
            <a:r>
              <a:rPr lang="en-AU" sz="5400"/>
              <a:t>Technique A </a:t>
            </a:r>
          </a:p>
        </p:txBody>
      </p:sp>
    </p:spTree>
    <p:extLst>
      <p:ext uri="{BB962C8B-B14F-4D97-AF65-F5344CB8AC3E}">
        <p14:creationId xmlns:p14="http://schemas.microsoft.com/office/powerpoint/2010/main" val="115018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Activating prior knowledge</a:t>
            </a:r>
          </a:p>
        </p:txBody>
      </p:sp>
      <p:sp>
        <p:nvSpPr>
          <p:cNvPr id="3" name="Content Placeholder 2">
            <a:extLst>
              <a:ext uri="{FF2B5EF4-FFF2-40B4-BE49-F238E27FC236}">
                <a16:creationId xmlns:a16="http://schemas.microsoft.com/office/drawing/2014/main" id="{0C94D401-5C5E-DA74-62B7-1187427A9FBE}"/>
              </a:ext>
            </a:extLst>
          </p:cNvPr>
          <p:cNvSpPr>
            <a:spLocks noGrp="1"/>
          </p:cNvSpPr>
          <p:nvPr>
            <p:ph idx="1"/>
          </p:nvPr>
        </p:nvSpPr>
        <p:spPr>
          <a:xfrm>
            <a:off x="360000" y="1668060"/>
            <a:ext cx="4904495" cy="4487940"/>
          </a:xfrm>
        </p:spPr>
        <p:txBody>
          <a:bodyPr vert="horz" lIns="0" tIns="0" rIns="0" bIns="0" rtlCol="0" anchor="t">
            <a:noAutofit/>
          </a:bodyPr>
          <a:lstStyle/>
          <a:p>
            <a:r>
              <a:rPr lang="en-AU" sz="2400">
                <a:solidFill>
                  <a:srgbClr val="000000"/>
                </a:solidFill>
                <a:highlight>
                  <a:srgbClr val="FFFFFF"/>
                </a:highlight>
                <a:latin typeface="Public Sans Light"/>
              </a:rPr>
              <a:t>Teachers design </a:t>
            </a:r>
            <a:r>
              <a:rPr lang="en-AU" sz="2400" b="1">
                <a:solidFill>
                  <a:srgbClr val="000000"/>
                </a:solidFill>
                <a:highlight>
                  <a:srgbClr val="FFFFFF"/>
                </a:highlight>
                <a:latin typeface="+mj-lt"/>
              </a:rPr>
              <a:t>activities</a:t>
            </a:r>
            <a:r>
              <a:rPr lang="en-AU" sz="2400">
                <a:solidFill>
                  <a:srgbClr val="000000"/>
                </a:solidFill>
                <a:highlight>
                  <a:srgbClr val="FFFFFF"/>
                </a:highlight>
                <a:latin typeface="Public Sans Light"/>
              </a:rPr>
              <a:t> that </a:t>
            </a:r>
            <a:r>
              <a:rPr lang="en-AU" sz="2400" b="1">
                <a:solidFill>
                  <a:srgbClr val="000000"/>
                </a:solidFill>
                <a:highlight>
                  <a:srgbClr val="FFFFFF"/>
                </a:highlight>
                <a:latin typeface="+mj-lt"/>
              </a:rPr>
              <a:t>prompt</a:t>
            </a:r>
            <a:r>
              <a:rPr lang="en-AU" sz="2400">
                <a:solidFill>
                  <a:srgbClr val="000000"/>
                </a:solidFill>
                <a:highlight>
                  <a:srgbClr val="FFFFFF"/>
                </a:highlight>
                <a:latin typeface="Public Sans Light"/>
              </a:rPr>
              <a:t> students to retrieve information from </a:t>
            </a:r>
            <a:r>
              <a:rPr lang="en-AU" sz="2400" b="1">
                <a:solidFill>
                  <a:srgbClr val="000000"/>
                </a:solidFill>
                <a:highlight>
                  <a:srgbClr val="FFFFFF"/>
                </a:highlight>
                <a:latin typeface="+mj-lt"/>
              </a:rPr>
              <a:t>long-term memory</a:t>
            </a:r>
            <a:r>
              <a:rPr lang="en-AU" sz="2400">
                <a:solidFill>
                  <a:srgbClr val="000000"/>
                </a:solidFill>
                <a:highlight>
                  <a:srgbClr val="FFFFFF"/>
                </a:highlight>
                <a:latin typeface="Public Sans Light"/>
              </a:rPr>
              <a:t>. </a:t>
            </a:r>
          </a:p>
        </p:txBody>
      </p:sp>
      <p:sp>
        <p:nvSpPr>
          <p:cNvPr id="23" name="TextBox 22">
            <a:extLst>
              <a:ext uri="{FF2B5EF4-FFF2-40B4-BE49-F238E27FC236}">
                <a16:creationId xmlns:a16="http://schemas.microsoft.com/office/drawing/2014/main" id="{59C10480-C5AC-2391-6730-1397F8AF2EFD}"/>
              </a:ext>
            </a:extLst>
          </p:cNvPr>
          <p:cNvSpPr txBox="1"/>
          <p:nvPr/>
        </p:nvSpPr>
        <p:spPr>
          <a:xfrm>
            <a:off x="6200741" y="1668060"/>
            <a:ext cx="3374098" cy="746291"/>
          </a:xfrm>
          <a:prstGeom prst="rect">
            <a:avLst/>
          </a:prstGeom>
          <a:noFill/>
        </p:spPr>
        <p:txBody>
          <a:bodyPr wrap="square" lIns="0" tIns="0" rIns="0" bIns="0" rtlCol="0" anchor="ctr">
            <a:noAutofit/>
          </a:bodyPr>
          <a:lstStyle/>
          <a:p>
            <a:pPr algn="ctr"/>
            <a:r>
              <a:rPr lang="en-AU" sz="2000" b="1">
                <a:latin typeface="+mj-lt"/>
              </a:rPr>
              <a:t>Knowledge schema</a:t>
            </a:r>
          </a:p>
        </p:txBody>
      </p:sp>
      <p:grpSp>
        <p:nvGrpSpPr>
          <p:cNvPr id="42" name="Group 41">
            <a:extLst>
              <a:ext uri="{FF2B5EF4-FFF2-40B4-BE49-F238E27FC236}">
                <a16:creationId xmlns:a16="http://schemas.microsoft.com/office/drawing/2014/main" id="{51DDB743-374D-FD9E-9473-87FDDBFCF790}"/>
              </a:ext>
              <a:ext uri="{C183D7F6-B498-43B3-948B-1728B52AA6E4}">
                <adec:decorative xmlns:adec="http://schemas.microsoft.com/office/drawing/2017/decorative" val="1"/>
              </a:ext>
            </a:extLst>
          </p:cNvPr>
          <p:cNvGrpSpPr/>
          <p:nvPr/>
        </p:nvGrpSpPr>
        <p:grpSpPr>
          <a:xfrm>
            <a:off x="6200741" y="2700618"/>
            <a:ext cx="5006341" cy="3060921"/>
            <a:chOff x="2531358" y="1898219"/>
            <a:chExt cx="7224888" cy="4417360"/>
          </a:xfrm>
        </p:grpSpPr>
        <p:sp>
          <p:nvSpPr>
            <p:cNvPr id="7" name="Flowchart: Connector 6">
              <a:extLst>
                <a:ext uri="{FF2B5EF4-FFF2-40B4-BE49-F238E27FC236}">
                  <a16:creationId xmlns:a16="http://schemas.microsoft.com/office/drawing/2014/main" id="{D43A094C-224C-95EB-D7DE-5CAFB2EE8189}"/>
                </a:ext>
              </a:extLst>
            </p:cNvPr>
            <p:cNvSpPr/>
            <p:nvPr/>
          </p:nvSpPr>
          <p:spPr>
            <a:xfrm>
              <a:off x="2658980" y="1913118"/>
              <a:ext cx="1842413" cy="1812614"/>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6E5B3C79-1B39-1BDC-7A3E-FB33823BC0A5}"/>
                </a:ext>
              </a:extLst>
            </p:cNvPr>
            <p:cNvSpPr/>
            <p:nvPr/>
          </p:nvSpPr>
          <p:spPr>
            <a:xfrm>
              <a:off x="5083540" y="1913118"/>
              <a:ext cx="2102634" cy="1812614"/>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a:p>
          </p:txBody>
        </p:sp>
        <p:sp>
          <p:nvSpPr>
            <p:cNvPr id="28" name="Rectangle 27">
              <a:extLst>
                <a:ext uri="{FF2B5EF4-FFF2-40B4-BE49-F238E27FC236}">
                  <a16:creationId xmlns:a16="http://schemas.microsoft.com/office/drawing/2014/main" id="{47AC32DC-6C90-A2ED-E0AD-CF862B0A1C28}"/>
                </a:ext>
              </a:extLst>
            </p:cNvPr>
            <p:cNvSpPr/>
            <p:nvPr/>
          </p:nvSpPr>
          <p:spPr>
            <a:xfrm>
              <a:off x="7913833" y="1898219"/>
              <a:ext cx="1842413" cy="1842412"/>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a:p>
          </p:txBody>
        </p:sp>
        <p:sp>
          <p:nvSpPr>
            <p:cNvPr id="29" name="Rectangle 28">
              <a:extLst>
                <a:ext uri="{FF2B5EF4-FFF2-40B4-BE49-F238E27FC236}">
                  <a16:creationId xmlns:a16="http://schemas.microsoft.com/office/drawing/2014/main" id="{DBDC0526-6515-22B1-1A00-25C2B4D3E155}"/>
                </a:ext>
              </a:extLst>
            </p:cNvPr>
            <p:cNvSpPr/>
            <p:nvPr/>
          </p:nvSpPr>
          <p:spPr>
            <a:xfrm>
              <a:off x="7913831" y="4473167"/>
              <a:ext cx="1842413" cy="1842412"/>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a:p>
          </p:txBody>
        </p:sp>
        <p:sp>
          <p:nvSpPr>
            <p:cNvPr id="30" name="Isosceles Triangle 29">
              <a:extLst>
                <a:ext uri="{FF2B5EF4-FFF2-40B4-BE49-F238E27FC236}">
                  <a16:creationId xmlns:a16="http://schemas.microsoft.com/office/drawing/2014/main" id="{4DA740DA-CA5B-5BC4-5D18-4859F4137FC9}"/>
                </a:ext>
              </a:extLst>
            </p:cNvPr>
            <p:cNvSpPr/>
            <p:nvPr/>
          </p:nvSpPr>
          <p:spPr>
            <a:xfrm>
              <a:off x="2531358" y="4473167"/>
              <a:ext cx="2102634" cy="1812614"/>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a:p>
          </p:txBody>
        </p:sp>
        <p:sp>
          <p:nvSpPr>
            <p:cNvPr id="31" name="Flowchart: Connector 30">
              <a:extLst>
                <a:ext uri="{FF2B5EF4-FFF2-40B4-BE49-F238E27FC236}">
                  <a16:creationId xmlns:a16="http://schemas.microsoft.com/office/drawing/2014/main" id="{3D80EF91-D544-D6F9-79AF-B9D41151D3AE}"/>
                </a:ext>
              </a:extLst>
            </p:cNvPr>
            <p:cNvSpPr/>
            <p:nvPr/>
          </p:nvSpPr>
          <p:spPr>
            <a:xfrm>
              <a:off x="5213647" y="4473167"/>
              <a:ext cx="1842413" cy="1812614"/>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3A903E3C-EC1F-0BA8-0053-2076410D6EE6}"/>
                </a:ext>
              </a:extLst>
            </p:cNvPr>
            <p:cNvCxnSpPr>
              <a:stCxn id="31" idx="2"/>
              <a:endCxn id="30" idx="5"/>
            </p:cNvCxnSpPr>
            <p:nvPr/>
          </p:nvCxnSpPr>
          <p:spPr>
            <a:xfrm flipH="1">
              <a:off x="4108333" y="5379475"/>
              <a:ext cx="110531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B47D71-A91C-C434-993C-A2166A5D0626}"/>
                </a:ext>
              </a:extLst>
            </p:cNvPr>
            <p:cNvCxnSpPr>
              <a:stCxn id="31" idx="6"/>
              <a:endCxn id="29" idx="1"/>
            </p:cNvCxnSpPr>
            <p:nvPr/>
          </p:nvCxnSpPr>
          <p:spPr>
            <a:xfrm>
              <a:off x="7056060" y="5379475"/>
              <a:ext cx="857771" cy="1489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36B5993-D9C8-0A30-2CEE-D7328E663323}"/>
                </a:ext>
              </a:extLst>
            </p:cNvPr>
            <p:cNvCxnSpPr>
              <a:cxnSpLocks/>
            </p:cNvCxnSpPr>
            <p:nvPr/>
          </p:nvCxnSpPr>
          <p:spPr>
            <a:xfrm>
              <a:off x="4501393" y="2819424"/>
              <a:ext cx="110780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6CB32C-62A2-8D5D-788F-58399F6206B1}"/>
                </a:ext>
              </a:extLst>
            </p:cNvPr>
            <p:cNvCxnSpPr>
              <a:cxnSpLocks/>
              <a:stCxn id="7" idx="4"/>
              <a:endCxn id="30" idx="0"/>
            </p:cNvCxnSpPr>
            <p:nvPr/>
          </p:nvCxnSpPr>
          <p:spPr>
            <a:xfrm>
              <a:off x="3580187" y="3725732"/>
              <a:ext cx="2488" cy="7474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D02C1BB-0EC8-1179-53B0-E6E8D253A4B5}"/>
                </a:ext>
              </a:extLst>
            </p:cNvPr>
            <p:cNvCxnSpPr>
              <a:cxnSpLocks/>
            </p:cNvCxnSpPr>
            <p:nvPr/>
          </p:nvCxnSpPr>
          <p:spPr>
            <a:xfrm>
              <a:off x="6660516" y="2816905"/>
              <a:ext cx="125331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7D0A8E3-3A6E-816A-D7FA-20362994BB78}"/>
                </a:ext>
              </a:extLst>
            </p:cNvPr>
            <p:cNvCxnSpPr>
              <a:cxnSpLocks/>
              <a:stCxn id="10" idx="3"/>
              <a:endCxn id="31" idx="0"/>
            </p:cNvCxnSpPr>
            <p:nvPr/>
          </p:nvCxnSpPr>
          <p:spPr>
            <a:xfrm flipH="1">
              <a:off x="6134854" y="3725732"/>
              <a:ext cx="3" cy="74743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EFA1BC-8C51-6DC6-A668-70E426BD1F7E}"/>
                </a:ext>
              </a:extLst>
            </p:cNvPr>
            <p:cNvCxnSpPr>
              <a:stCxn id="28" idx="2"/>
              <a:endCxn id="29" idx="0"/>
            </p:cNvCxnSpPr>
            <p:nvPr/>
          </p:nvCxnSpPr>
          <p:spPr>
            <a:xfrm flipH="1">
              <a:off x="8835038" y="3740631"/>
              <a:ext cx="2" cy="73253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A6AA6A4-5970-E13C-50AB-BCE82E0729BC}"/>
                </a:ext>
              </a:extLst>
            </p:cNvPr>
            <p:cNvSpPr txBox="1"/>
            <p:nvPr/>
          </p:nvSpPr>
          <p:spPr>
            <a:xfrm>
              <a:off x="3074978" y="2431307"/>
              <a:ext cx="1010417" cy="776236"/>
            </a:xfrm>
            <a:prstGeom prst="rect">
              <a:avLst/>
            </a:prstGeom>
            <a:noFill/>
          </p:spPr>
          <p:txBody>
            <a:bodyPr wrap="square" lIns="0" tIns="0" rIns="0" bIns="0" rtlCol="0" anchor="ctr">
              <a:noAutofit/>
            </a:bodyPr>
            <a:lstStyle/>
            <a:p>
              <a:pPr algn="ctr"/>
              <a:r>
                <a:rPr lang="en-AU" sz="1400" b="1">
                  <a:solidFill>
                    <a:schemeClr val="bg1"/>
                  </a:solidFill>
                  <a:latin typeface="+mj-lt"/>
                </a:rPr>
                <a:t>concept</a:t>
              </a:r>
            </a:p>
          </p:txBody>
        </p:sp>
        <p:sp>
          <p:nvSpPr>
            <p:cNvPr id="40" name="TextBox 39">
              <a:extLst>
                <a:ext uri="{FF2B5EF4-FFF2-40B4-BE49-F238E27FC236}">
                  <a16:creationId xmlns:a16="http://schemas.microsoft.com/office/drawing/2014/main" id="{F5035AA0-7487-F6CE-9598-4CD21C94EFCA}"/>
                </a:ext>
              </a:extLst>
            </p:cNvPr>
            <p:cNvSpPr txBox="1"/>
            <p:nvPr/>
          </p:nvSpPr>
          <p:spPr>
            <a:xfrm>
              <a:off x="8410802" y="2604923"/>
              <a:ext cx="848476" cy="429004"/>
            </a:xfrm>
            <a:prstGeom prst="rect">
              <a:avLst/>
            </a:prstGeom>
            <a:noFill/>
          </p:spPr>
          <p:txBody>
            <a:bodyPr wrap="square" lIns="0" tIns="0" rIns="0" bIns="0" rtlCol="0" anchor="ctr">
              <a:noAutofit/>
            </a:bodyPr>
            <a:lstStyle/>
            <a:p>
              <a:pPr algn="ctr"/>
              <a:r>
                <a:rPr lang="en-AU" sz="1400" b="1">
                  <a:solidFill>
                    <a:srgbClr val="00296C"/>
                  </a:solidFill>
                  <a:latin typeface="+mj-lt"/>
                </a:rPr>
                <a:t>fact</a:t>
              </a:r>
            </a:p>
          </p:txBody>
        </p:sp>
        <p:sp>
          <p:nvSpPr>
            <p:cNvPr id="41" name="TextBox 40">
              <a:extLst>
                <a:ext uri="{FF2B5EF4-FFF2-40B4-BE49-F238E27FC236}">
                  <a16:creationId xmlns:a16="http://schemas.microsoft.com/office/drawing/2014/main" id="{FA3B087C-79ED-295A-BE78-B2FB15B1F16F}"/>
                </a:ext>
              </a:extLst>
            </p:cNvPr>
            <p:cNvSpPr txBox="1"/>
            <p:nvPr/>
          </p:nvSpPr>
          <p:spPr>
            <a:xfrm>
              <a:off x="5374605" y="3057859"/>
              <a:ext cx="1515816" cy="338929"/>
            </a:xfrm>
            <a:prstGeom prst="rect">
              <a:avLst/>
            </a:prstGeom>
            <a:noFill/>
          </p:spPr>
          <p:txBody>
            <a:bodyPr wrap="square" lIns="0" tIns="0" rIns="0" bIns="0" rtlCol="0">
              <a:noAutofit/>
            </a:bodyPr>
            <a:lstStyle/>
            <a:p>
              <a:pPr algn="ctr"/>
              <a:r>
                <a:rPr lang="en-AU" sz="1400" b="1">
                  <a:solidFill>
                    <a:srgbClr val="00296C"/>
                  </a:solidFill>
                  <a:latin typeface="+mj-lt"/>
                </a:rPr>
                <a:t>procedure</a:t>
              </a:r>
            </a:p>
          </p:txBody>
        </p:sp>
      </p:gr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347016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a:xfrm>
            <a:off x="360000" y="360000"/>
            <a:ext cx="10354616" cy="1008000"/>
          </a:xfrm>
        </p:spPr>
        <p:txBody>
          <a:bodyPr/>
          <a:lstStyle/>
          <a:p>
            <a:r>
              <a:rPr lang="en-AU"/>
              <a:t>Activating prior knowledge – How does it work?</a:t>
            </a:r>
          </a:p>
        </p:txBody>
      </p:sp>
      <p:sp>
        <p:nvSpPr>
          <p:cNvPr id="3" name="Content Placeholder 2">
            <a:extLst>
              <a:ext uri="{FF2B5EF4-FFF2-40B4-BE49-F238E27FC236}">
                <a16:creationId xmlns:a16="http://schemas.microsoft.com/office/drawing/2014/main" id="{0C94D401-5C5E-DA74-62B7-1187427A9FBE}"/>
              </a:ext>
            </a:extLst>
          </p:cNvPr>
          <p:cNvSpPr>
            <a:spLocks noGrp="1"/>
          </p:cNvSpPr>
          <p:nvPr>
            <p:ph idx="4294967295"/>
          </p:nvPr>
        </p:nvSpPr>
        <p:spPr>
          <a:xfrm>
            <a:off x="362315" y="1604667"/>
            <a:ext cx="4277763" cy="4537075"/>
          </a:xfrm>
        </p:spPr>
        <p:txBody>
          <a:bodyPr vert="horz" lIns="0" tIns="0" rIns="0" bIns="0" rtlCol="0" anchor="t">
            <a:noAutofit/>
          </a:bodyPr>
          <a:lstStyle/>
          <a:p>
            <a:r>
              <a:rPr lang="en-AU">
                <a:solidFill>
                  <a:srgbClr val="000000"/>
                </a:solidFill>
                <a:highlight>
                  <a:srgbClr val="FFFFFF"/>
                </a:highlight>
                <a:latin typeface="Public Sans Light"/>
              </a:rPr>
              <a:t>When prompted, students retrieve their existing knowledge schema from long-term memory.</a:t>
            </a:r>
          </a:p>
          <a:p>
            <a:r>
              <a:rPr lang="en-AU">
                <a:solidFill>
                  <a:srgbClr val="000000"/>
                </a:solidFill>
                <a:highlight>
                  <a:srgbClr val="FFFFFF"/>
                </a:highlight>
                <a:latin typeface="Public Sans Light"/>
              </a:rPr>
              <a:t>It is then held in their working memory ready for an activity to connect new learning.</a:t>
            </a:r>
          </a:p>
          <a:p>
            <a:endParaRPr lang="en-AU">
              <a:solidFill>
                <a:srgbClr val="000000"/>
              </a:solidFill>
              <a:highlight>
                <a:srgbClr val="FFFFFF"/>
              </a:highlight>
              <a:latin typeface="Public Sans Light"/>
            </a:endParaRPr>
          </a:p>
        </p:txBody>
      </p:sp>
      <p:pic>
        <p:nvPicPr>
          <p:cNvPr id="6" name="Content Placeholder 5" descr="A diagram demonstrating how information moves between working memory and long-term memory">
            <a:extLst>
              <a:ext uri="{FF2B5EF4-FFF2-40B4-BE49-F238E27FC236}">
                <a16:creationId xmlns:a16="http://schemas.microsoft.com/office/drawing/2014/main" id="{3545C0E8-5B59-C920-3D18-FECD50F23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348" y="1604667"/>
            <a:ext cx="6873942" cy="4387833"/>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AE7E4736-5484-3770-954E-983F8547E00C}"/>
                  </a:ext>
                  <a:ext uri="{C183D7F6-B498-43B3-948B-1728B52AA6E4}">
                    <adec:decorative xmlns:adec="http://schemas.microsoft.com/office/drawing/2017/decorative" val="1"/>
                  </a:ext>
                </a:extLst>
              </p14:cNvPr>
              <p14:cNvContentPartPr/>
              <p14:nvPr/>
            </p14:nvContentPartPr>
            <p14:xfrm>
              <a:off x="7981459" y="4598694"/>
              <a:ext cx="855720" cy="308160"/>
            </p14:xfrm>
          </p:contentPart>
        </mc:Choice>
        <mc:Fallback xmlns="">
          <p:pic>
            <p:nvPicPr>
              <p:cNvPr id="7" name="Ink 6">
                <a:extLst>
                  <a:ext uri="{FF2B5EF4-FFF2-40B4-BE49-F238E27FC236}">
                    <a16:creationId xmlns:a16="http://schemas.microsoft.com/office/drawing/2014/main" id="{AE7E4736-5484-3770-954E-983F8547E00C}"/>
                  </a:ext>
                  <a:ext uri="{C183D7F6-B498-43B3-948B-1728B52AA6E4}">
                    <adec:decorative xmlns:adec="http://schemas.microsoft.com/office/drawing/2017/decorative" val="1"/>
                  </a:ext>
                </a:extLst>
              </p:cNvPr>
              <p:cNvPicPr/>
              <p:nvPr/>
            </p:nvPicPr>
            <p:blipFill>
              <a:blip r:embed="rId5"/>
              <a:stretch>
                <a:fillRect/>
              </a:stretch>
            </p:blipFill>
            <p:spPr>
              <a:xfrm>
                <a:off x="7927436" y="4490568"/>
                <a:ext cx="963405" cy="524052"/>
              </a:xfrm>
              <a:prstGeom prst="rect">
                <a:avLst/>
              </a:prstGeom>
            </p:spPr>
          </p:pic>
        </mc:Fallback>
      </mc:AlternateContent>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233384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483708" cy="545601"/>
          </a:xfrm>
        </p:spPr>
        <p:txBody>
          <a:bodyPr/>
          <a:lstStyle/>
          <a:p>
            <a:r>
              <a:rPr lang="en-AU"/>
              <a:t>Activating prior knowledge – Key considerations</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0" y="1500614"/>
            <a:ext cx="11484000" cy="4665297"/>
          </a:xfrm>
        </p:spPr>
        <p:txBody>
          <a:bodyPr vert="horz" lIns="0" tIns="0" rIns="0" bIns="0" rtlCol="0" anchor="t">
            <a:noAutofit/>
          </a:bodyPr>
          <a:lstStyle/>
          <a:p>
            <a:pPr marL="285750" indent="-285750" algn="l" rtl="0" fontAlgn="base">
              <a:buFont typeface="Arial" panose="020B0604020202020204" pitchFamily="34" charset="0"/>
              <a:buChar char="•"/>
            </a:pPr>
            <a:r>
              <a:rPr lang="en-AU" sz="2000" b="0" i="0" dirty="0">
                <a:solidFill>
                  <a:srgbClr val="000000"/>
                </a:solidFill>
                <a:effectLst/>
                <a:highlight>
                  <a:srgbClr val="FFFFFF"/>
                </a:highlight>
              </a:rPr>
              <a:t>Not all students have the same prior knowledge.</a:t>
            </a:r>
          </a:p>
          <a:p>
            <a:pPr marL="285750" indent="-285750" algn="l" rtl="0" fontAlgn="base">
              <a:buFont typeface="Arial" panose="020B0604020202020204" pitchFamily="34" charset="0"/>
              <a:buChar char="•"/>
            </a:pPr>
            <a:r>
              <a:rPr lang="en-AU" sz="2000" dirty="0">
                <a:solidFill>
                  <a:srgbClr val="000000"/>
                </a:solidFill>
                <a:highlight>
                  <a:srgbClr val="FFFFFF"/>
                </a:highlight>
              </a:rPr>
              <a:t>Use activities or prompts that encourage all student to actively retrieve information from their long-term memory.</a:t>
            </a:r>
          </a:p>
          <a:p>
            <a:pPr marL="285750" indent="-285750" algn="l" rtl="0" fontAlgn="base">
              <a:buFont typeface="Arial" panose="020B0604020202020204" pitchFamily="34" charset="0"/>
              <a:buChar char="•"/>
            </a:pPr>
            <a:r>
              <a:rPr lang="en-AU" sz="2000" dirty="0">
                <a:solidFill>
                  <a:srgbClr val="000000"/>
                </a:solidFill>
                <a:highlight>
                  <a:srgbClr val="FFFFFF"/>
                </a:highlight>
              </a:rPr>
              <a:t>Activating prior knowledge is important so that students connect pre-requisite knowledge with new learning.</a:t>
            </a:r>
          </a:p>
          <a:p>
            <a:pPr marL="285750" indent="-285750" algn="l" rtl="0" fontAlgn="base">
              <a:buFont typeface="Arial" panose="020B0604020202020204" pitchFamily="34" charset="0"/>
              <a:buChar char="•"/>
            </a:pPr>
            <a:r>
              <a:rPr lang="en-AU" sz="2000" dirty="0">
                <a:solidFill>
                  <a:srgbClr val="000000"/>
                </a:solidFill>
                <a:highlight>
                  <a:srgbClr val="FFFFFF"/>
                </a:highlight>
              </a:rPr>
              <a:t>Teachers may need to check for understanding to ensure the correct information has been retrieved and the correct connections are being made. </a:t>
            </a:r>
          </a:p>
          <a:p>
            <a:pPr marL="285750" indent="-285750" algn="l" rtl="0" fontAlgn="base">
              <a:buFont typeface="Arial" panose="020B0604020202020204" pitchFamily="34" charset="0"/>
              <a:buChar char="•"/>
            </a:pPr>
            <a:r>
              <a:rPr lang="en-AU" sz="2000" dirty="0">
                <a:solidFill>
                  <a:srgbClr val="000000"/>
                </a:solidFill>
                <a:highlight>
                  <a:srgbClr val="FFFFFF"/>
                </a:highlight>
              </a:rPr>
              <a:t>The more knowledge students have in long-term memory, the easier it is to attain new knowledge that builds on their existing knowledge base (AERO 2023c).</a:t>
            </a: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280560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2E5-5425-9585-D864-BDBD28A6EE8D}"/>
              </a:ext>
            </a:extLst>
          </p:cNvPr>
          <p:cNvSpPr>
            <a:spLocks noGrp="1"/>
          </p:cNvSpPr>
          <p:nvPr>
            <p:ph type="title"/>
          </p:nvPr>
        </p:nvSpPr>
        <p:spPr/>
        <p:txBody>
          <a:bodyPr/>
          <a:lstStyle/>
          <a:p>
            <a:r>
              <a:rPr lang="en-AU"/>
              <a:t>Before introducing new learning</a:t>
            </a:r>
          </a:p>
        </p:txBody>
      </p:sp>
      <p:sp>
        <p:nvSpPr>
          <p:cNvPr id="3" name="Content Placeholder 2">
            <a:extLst>
              <a:ext uri="{FF2B5EF4-FFF2-40B4-BE49-F238E27FC236}">
                <a16:creationId xmlns:a16="http://schemas.microsoft.com/office/drawing/2014/main" id="{1E7AE074-D34F-BAC5-A7AE-69C1EDB66C9A}"/>
              </a:ext>
            </a:extLst>
          </p:cNvPr>
          <p:cNvSpPr>
            <a:spLocks noGrp="1"/>
          </p:cNvSpPr>
          <p:nvPr>
            <p:ph idx="1"/>
          </p:nvPr>
        </p:nvSpPr>
        <p:spPr>
          <a:xfrm>
            <a:off x="360000" y="1554379"/>
            <a:ext cx="7245656" cy="4536000"/>
          </a:xfrm>
        </p:spPr>
        <p:txBody>
          <a:bodyPr/>
          <a:lstStyle/>
          <a:p>
            <a:pPr>
              <a:spcAft>
                <a:spcPts val="4800"/>
              </a:spcAft>
            </a:pPr>
            <a:r>
              <a:rPr lang="en-AU" sz="2400"/>
              <a:t>Decide </a:t>
            </a:r>
            <a:r>
              <a:rPr lang="en-AU" sz="2400" b="1"/>
              <a:t>the essential </a:t>
            </a:r>
            <a:r>
              <a:rPr lang="en-AU" sz="2400"/>
              <a:t>prior knowledge that students will be able to retrieve that is going to be connected to new learning.</a:t>
            </a:r>
          </a:p>
          <a:p>
            <a:pPr>
              <a:spcAft>
                <a:spcPts val="4800"/>
              </a:spcAft>
            </a:pPr>
            <a:r>
              <a:rPr lang="en-AU" sz="2400"/>
              <a:t>Then, decide how you will prompt them to retrieve that information.</a:t>
            </a:r>
          </a:p>
        </p:txBody>
      </p:sp>
      <p:pic>
        <p:nvPicPr>
          <p:cNvPr id="8" name="Picture Placeholder 7">
            <a:extLst>
              <a:ext uri="{FF2B5EF4-FFF2-40B4-BE49-F238E27FC236}">
                <a16:creationId xmlns:a16="http://schemas.microsoft.com/office/drawing/2014/main" id="{E6664CB4-8252-2471-8D5C-8C96FC722A9D}"/>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3409" r="51379"/>
          <a:stretch/>
        </p:blipFill>
        <p:spPr>
          <a:xfrm>
            <a:off x="8461038" y="1554379"/>
            <a:ext cx="3382962" cy="4537075"/>
          </a:xfrm>
        </p:spPr>
      </p:pic>
      <p:sp>
        <p:nvSpPr>
          <p:cNvPr id="4" name="Slide Number Placeholder 3">
            <a:extLst>
              <a:ext uri="{FF2B5EF4-FFF2-40B4-BE49-F238E27FC236}">
                <a16:creationId xmlns:a16="http://schemas.microsoft.com/office/drawing/2014/main" id="{2D20E538-A29C-1216-AFC7-B05BE6C35B2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251557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ea typeface="+mn-ea"/>
                <a:cs typeface="+mn-cs"/>
              </a:rPr>
              <a:t>NSW Department of Education</a:t>
            </a:r>
            <a:endParaRPr kumimoji="0" lang="en-AU" sz="1400" b="0" i="0" u="none" strike="noStrike" kern="1200" cap="none" spc="0" normalizeH="0" baseline="0" noProof="0">
              <a:ln>
                <a:noFill/>
              </a:ln>
              <a:solidFill>
                <a:srgbClr val="002664"/>
              </a:solidFill>
              <a:effectLst/>
              <a:uLnTx/>
              <a:uFillTx/>
              <a:ea typeface="+mn-ea"/>
              <a:cs typeface="+mn-cs"/>
            </a:endParaRPr>
          </a:p>
        </p:txBody>
      </p:sp>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pPr>
              <a:lnSpc>
                <a:spcPct val="150000"/>
              </a:lnSpc>
              <a:spcBef>
                <a:spcPts val="0"/>
              </a:spcBef>
              <a:spcAft>
                <a:spcPts val="1200"/>
              </a:spcAft>
            </a:pPr>
            <a:r>
              <a:rPr lang="en-AU"/>
              <a:t>Introduction</a:t>
            </a:r>
            <a:endParaRPr lang="en-AU" sz="4000">
              <a:solidFill>
                <a:schemeClr val="tx1"/>
              </a:solidFill>
            </a:endParaRPr>
          </a:p>
        </p:txBody>
      </p:sp>
    </p:spTree>
    <p:extLst>
      <p:ext uri="{BB962C8B-B14F-4D97-AF65-F5344CB8AC3E}">
        <p14:creationId xmlns:p14="http://schemas.microsoft.com/office/powerpoint/2010/main" val="387829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70628-5C3D-22C0-5D2E-3654B146FB0C}"/>
              </a:ext>
            </a:extLst>
          </p:cNvPr>
          <p:cNvSpPr>
            <a:spLocks noGrp="1"/>
          </p:cNvSpPr>
          <p:nvPr>
            <p:ph type="title"/>
          </p:nvPr>
        </p:nvSpPr>
        <p:spPr>
          <a:xfrm>
            <a:off x="360000" y="360000"/>
            <a:ext cx="10080000" cy="545601"/>
          </a:xfrm>
        </p:spPr>
        <p:txBody>
          <a:bodyPr/>
          <a:lstStyle/>
          <a:p>
            <a:r>
              <a:rPr lang="en-AU"/>
              <a:t>Prompting retrieval</a:t>
            </a:r>
          </a:p>
        </p:txBody>
      </p:sp>
      <p:sp>
        <p:nvSpPr>
          <p:cNvPr id="3" name="Content Placeholder 2">
            <a:extLst>
              <a:ext uri="{FF2B5EF4-FFF2-40B4-BE49-F238E27FC236}">
                <a16:creationId xmlns:a16="http://schemas.microsoft.com/office/drawing/2014/main" id="{32166A98-A405-3695-1266-94286F689241}"/>
              </a:ext>
            </a:extLst>
          </p:cNvPr>
          <p:cNvSpPr>
            <a:spLocks noGrp="1"/>
          </p:cNvSpPr>
          <p:nvPr>
            <p:ph idx="1"/>
          </p:nvPr>
        </p:nvSpPr>
        <p:spPr>
          <a:xfrm>
            <a:off x="359999" y="1584213"/>
            <a:ext cx="5039773" cy="3505617"/>
          </a:xfrm>
        </p:spPr>
        <p:txBody>
          <a:bodyPr/>
          <a:lstStyle/>
          <a:p>
            <a:r>
              <a:rPr lang="en-AU" dirty="0"/>
              <a:t>Students can be supported to retrieve prior learning by:</a:t>
            </a:r>
          </a:p>
          <a:p>
            <a:pPr marL="285750" indent="-285750">
              <a:buFont typeface="Arial" panose="020B0604020202020204" pitchFamily="34" charset="0"/>
              <a:buChar char="•"/>
            </a:pPr>
            <a:r>
              <a:rPr lang="en-AU" dirty="0"/>
              <a:t>Verbal cues or prompts.</a:t>
            </a:r>
          </a:p>
          <a:p>
            <a:pPr marL="285750" indent="-285750">
              <a:buFont typeface="Arial" panose="020B0604020202020204" pitchFamily="34" charset="0"/>
              <a:buChar char="•"/>
            </a:pPr>
            <a:r>
              <a:rPr lang="en-AU" dirty="0"/>
              <a:t>Displaying parts of a visual and adding to it as required.</a:t>
            </a:r>
          </a:p>
          <a:p>
            <a:pPr marL="285750" indent="-285750">
              <a:buFont typeface="Arial" panose="020B0604020202020204" pitchFamily="34" charset="0"/>
              <a:buChar char="•"/>
            </a:pPr>
            <a:r>
              <a:rPr lang="en-AU" dirty="0"/>
              <a:t>Asking questions.</a:t>
            </a:r>
          </a:p>
          <a:p>
            <a:pPr marL="285750" indent="-285750">
              <a:buFont typeface="Arial" panose="020B0604020202020204" pitchFamily="34" charset="0"/>
              <a:buChar char="•"/>
            </a:pPr>
            <a:r>
              <a:rPr lang="en-AU" dirty="0"/>
              <a:t>Quizzing.</a:t>
            </a:r>
          </a:p>
        </p:txBody>
      </p:sp>
      <p:sp>
        <p:nvSpPr>
          <p:cNvPr id="4" name="Slide Number Placeholder 3">
            <a:extLst>
              <a:ext uri="{FF2B5EF4-FFF2-40B4-BE49-F238E27FC236}">
                <a16:creationId xmlns:a16="http://schemas.microsoft.com/office/drawing/2014/main" id="{C62A1230-C371-9A92-005F-090A7694A367}"/>
              </a:ext>
            </a:extLst>
          </p:cNvPr>
          <p:cNvSpPr>
            <a:spLocks noGrp="1"/>
          </p:cNvSpPr>
          <p:nvPr>
            <p:ph type="sldNum" sz="quarter" idx="10"/>
          </p:nvPr>
        </p:nvSpPr>
        <p:spPr/>
        <p:txBody>
          <a:bodyPr/>
          <a:lstStyle/>
          <a:p>
            <a:fld id="{10A01DC5-1685-4615-8240-15192985C6A2}" type="slidenum">
              <a:rPr lang="en-AU" smtClean="0"/>
              <a:pPr/>
              <a:t>40</a:t>
            </a:fld>
            <a:endParaRPr lang="en-AU"/>
          </a:p>
        </p:txBody>
      </p:sp>
      <p:sp>
        <p:nvSpPr>
          <p:cNvPr id="6" name="Rectangle: Rounded Corners 5">
            <a:extLst>
              <a:ext uri="{FF2B5EF4-FFF2-40B4-BE49-F238E27FC236}">
                <a16:creationId xmlns:a16="http://schemas.microsoft.com/office/drawing/2014/main" id="{D2B58D25-6816-D782-B470-69C5D8C76914}"/>
              </a:ext>
            </a:extLst>
          </p:cNvPr>
          <p:cNvSpPr/>
          <p:nvPr/>
        </p:nvSpPr>
        <p:spPr>
          <a:xfrm>
            <a:off x="360000" y="5412109"/>
            <a:ext cx="11484000" cy="7128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dirty="0">
                <a:latin typeface="+mj-lt"/>
              </a:rPr>
              <a:t>All students need to successfully retrieve prior knowledge if they are to connect new learning to it.</a:t>
            </a:r>
          </a:p>
        </p:txBody>
      </p:sp>
      <p:sp>
        <p:nvSpPr>
          <p:cNvPr id="5" name="Rectangle: Rounded Corners 4">
            <a:extLst>
              <a:ext uri="{FF2B5EF4-FFF2-40B4-BE49-F238E27FC236}">
                <a16:creationId xmlns:a16="http://schemas.microsoft.com/office/drawing/2014/main" id="{7B911B5A-1377-07C1-20A0-0729032482F9}"/>
              </a:ext>
            </a:extLst>
          </p:cNvPr>
          <p:cNvSpPr/>
          <p:nvPr/>
        </p:nvSpPr>
        <p:spPr>
          <a:xfrm>
            <a:off x="5927166" y="1584213"/>
            <a:ext cx="5916834" cy="3505616"/>
          </a:xfrm>
          <a:prstGeom prst="roundRect">
            <a:avLst>
              <a:gd name="adj" fmla="val 8024"/>
            </a:avLst>
          </a:prstGeom>
          <a:solidFill>
            <a:srgbClr val="CBEDFD"/>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87313">
              <a:lnSpc>
                <a:spcPct val="150000"/>
              </a:lnSpc>
              <a:spcAft>
                <a:spcPts val="1200"/>
              </a:spcAft>
            </a:pPr>
            <a:r>
              <a:rPr lang="en-AU" sz="1800" dirty="0">
                <a:solidFill>
                  <a:srgbClr val="00296C"/>
                </a:solidFill>
              </a:rPr>
              <a:t>Example:</a:t>
            </a:r>
          </a:p>
          <a:p>
            <a:pPr marL="452438" indent="-285750">
              <a:lnSpc>
                <a:spcPct val="150000"/>
              </a:lnSpc>
              <a:spcAft>
                <a:spcPts val="1200"/>
              </a:spcAft>
              <a:buFont typeface="Arial" panose="020B0604020202020204" pitchFamily="34" charset="0"/>
              <a:buChar char="•"/>
              <a:tabLst>
                <a:tab pos="452438" algn="l"/>
              </a:tabLst>
            </a:pPr>
            <a:r>
              <a:rPr lang="en-AU" sz="1800" dirty="0">
                <a:solidFill>
                  <a:srgbClr val="00296C"/>
                </a:solidFill>
              </a:rPr>
              <a:t>Record the three main events that happened in the story we read last lesson.</a:t>
            </a:r>
          </a:p>
          <a:p>
            <a:pPr marL="452438" indent="-285750">
              <a:lnSpc>
                <a:spcPct val="150000"/>
              </a:lnSpc>
              <a:spcAft>
                <a:spcPts val="1200"/>
              </a:spcAft>
              <a:buFont typeface="Arial" panose="020B0604020202020204" pitchFamily="34" charset="0"/>
              <a:buChar char="•"/>
              <a:tabLst>
                <a:tab pos="452438" algn="l"/>
              </a:tabLst>
            </a:pPr>
            <a:r>
              <a:rPr lang="en-AU" sz="1800" dirty="0">
                <a:solidFill>
                  <a:srgbClr val="00296C"/>
                </a:solidFill>
              </a:rPr>
              <a:t>Additional prompts might be given, ‘What happened when Jo rode her bike?’</a:t>
            </a:r>
          </a:p>
          <a:p>
            <a:pPr marL="452438" indent="-285750">
              <a:lnSpc>
                <a:spcPct val="150000"/>
              </a:lnSpc>
              <a:spcAft>
                <a:spcPts val="1200"/>
              </a:spcAft>
              <a:buFont typeface="Arial" panose="020B0604020202020204" pitchFamily="34" charset="0"/>
              <a:buChar char="•"/>
              <a:tabLst>
                <a:tab pos="452438" algn="l"/>
              </a:tabLst>
            </a:pPr>
            <a:r>
              <a:rPr lang="en-AU" sz="1800" dirty="0">
                <a:solidFill>
                  <a:srgbClr val="00296C"/>
                </a:solidFill>
              </a:rPr>
              <a:t>This is then directly followed by new learning about narrative structure in the story.</a:t>
            </a:r>
          </a:p>
        </p:txBody>
      </p:sp>
    </p:spTree>
    <p:extLst>
      <p:ext uri="{BB962C8B-B14F-4D97-AF65-F5344CB8AC3E}">
        <p14:creationId xmlns:p14="http://schemas.microsoft.com/office/powerpoint/2010/main" val="270885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2E5-5425-9585-D864-BDBD28A6EE8D}"/>
              </a:ext>
            </a:extLst>
          </p:cNvPr>
          <p:cNvSpPr>
            <a:spLocks noGrp="1"/>
          </p:cNvSpPr>
          <p:nvPr>
            <p:ph type="title"/>
          </p:nvPr>
        </p:nvSpPr>
        <p:spPr/>
        <p:txBody>
          <a:bodyPr/>
          <a:lstStyle/>
          <a:p>
            <a:r>
              <a:rPr lang="en-AU" dirty="0"/>
              <a:t>Quizzing before introducing new learning </a:t>
            </a:r>
          </a:p>
        </p:txBody>
      </p:sp>
      <p:sp>
        <p:nvSpPr>
          <p:cNvPr id="3" name="Content Placeholder 2">
            <a:extLst>
              <a:ext uri="{FF2B5EF4-FFF2-40B4-BE49-F238E27FC236}">
                <a16:creationId xmlns:a16="http://schemas.microsoft.com/office/drawing/2014/main" id="{1E7AE074-D34F-BAC5-A7AE-69C1EDB66C9A}"/>
              </a:ext>
            </a:extLst>
          </p:cNvPr>
          <p:cNvSpPr>
            <a:spLocks noGrp="1"/>
          </p:cNvSpPr>
          <p:nvPr>
            <p:ph idx="1"/>
          </p:nvPr>
        </p:nvSpPr>
        <p:spPr>
          <a:xfrm>
            <a:off x="360000" y="1517277"/>
            <a:ext cx="6567926" cy="4536000"/>
          </a:xfrm>
        </p:spPr>
        <p:txBody>
          <a:bodyPr/>
          <a:lstStyle/>
          <a:p>
            <a:r>
              <a:rPr lang="en-AU" sz="2000" dirty="0"/>
              <a:t>A </a:t>
            </a:r>
            <a:r>
              <a:rPr lang="en-AU" sz="2000" b="1" dirty="0">
                <a:latin typeface="Public Sans" pitchFamily="2" charset="0"/>
              </a:rPr>
              <a:t>very brief</a:t>
            </a:r>
            <a:r>
              <a:rPr lang="en-AU" sz="2000" dirty="0">
                <a:latin typeface="Public Sans" pitchFamily="2" charset="0"/>
              </a:rPr>
              <a:t> </a:t>
            </a:r>
            <a:r>
              <a:rPr lang="en-AU" sz="2000" dirty="0"/>
              <a:t>set of </a:t>
            </a:r>
            <a:r>
              <a:rPr lang="en-AU" sz="2000" b="1" dirty="0">
                <a:latin typeface="Public Sans" pitchFamily="2" charset="0"/>
              </a:rPr>
              <a:t>focused questions</a:t>
            </a:r>
            <a:r>
              <a:rPr lang="en-AU" sz="2000" dirty="0">
                <a:latin typeface="Public Sans" pitchFamily="2" charset="0"/>
              </a:rPr>
              <a:t> </a:t>
            </a:r>
            <a:r>
              <a:rPr lang="en-AU" sz="2000" dirty="0"/>
              <a:t>designed so that:</a:t>
            </a:r>
          </a:p>
          <a:p>
            <a:pPr marL="342900" indent="-342900">
              <a:buFont typeface="+mj-lt"/>
              <a:buAutoNum type="arabicPeriod"/>
            </a:pPr>
            <a:r>
              <a:rPr lang="en-AU" sz="2000" dirty="0"/>
              <a:t>The questions are only relevant to the prior knowledge students need to retrieve. </a:t>
            </a:r>
          </a:p>
          <a:p>
            <a:pPr marL="342900" indent="-342900">
              <a:buFont typeface="+mj-lt"/>
              <a:buAutoNum type="arabicPeriod"/>
            </a:pPr>
            <a:r>
              <a:rPr lang="en-AU" sz="2000" dirty="0"/>
              <a:t>You expect most students will be able to answer all questions.</a:t>
            </a:r>
          </a:p>
          <a:p>
            <a:pPr marL="342900" indent="-342900">
              <a:buFont typeface="+mj-lt"/>
              <a:buAutoNum type="arabicPeriod"/>
            </a:pPr>
            <a:r>
              <a:rPr lang="en-AU" sz="2000" dirty="0"/>
              <a:t>The number of questions is limited to focus on essential pre-requisite knowledge – balancing prompting retrieval of prior learning and managing limitations of working memory.</a:t>
            </a:r>
          </a:p>
        </p:txBody>
      </p:sp>
      <p:sp>
        <p:nvSpPr>
          <p:cNvPr id="7" name="Rectangle: Rounded Corners 6">
            <a:extLst>
              <a:ext uri="{FF2B5EF4-FFF2-40B4-BE49-F238E27FC236}">
                <a16:creationId xmlns:a16="http://schemas.microsoft.com/office/drawing/2014/main" id="{ADFBCAED-8AF3-197E-5C8A-460587D15838}"/>
              </a:ext>
            </a:extLst>
          </p:cNvPr>
          <p:cNvSpPr/>
          <p:nvPr/>
        </p:nvSpPr>
        <p:spPr>
          <a:xfrm>
            <a:off x="7312377" y="1517276"/>
            <a:ext cx="4519623" cy="4535999"/>
          </a:xfrm>
          <a:prstGeom prst="roundRect">
            <a:avLst>
              <a:gd name="adj" fmla="val 7431"/>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108000">
              <a:lnSpc>
                <a:spcPct val="150000"/>
              </a:lnSpc>
              <a:spcAft>
                <a:spcPts val="1200"/>
              </a:spcAft>
            </a:pPr>
            <a:r>
              <a:rPr lang="en-AU" sz="2000" dirty="0">
                <a:solidFill>
                  <a:schemeClr val="accent1"/>
                </a:solidFill>
              </a:rPr>
              <a:t>Design the questions with success in mind.</a:t>
            </a:r>
          </a:p>
          <a:p>
            <a:pPr marL="108000">
              <a:lnSpc>
                <a:spcPct val="150000"/>
              </a:lnSpc>
              <a:spcAft>
                <a:spcPts val="1200"/>
              </a:spcAft>
            </a:pPr>
            <a:r>
              <a:rPr lang="en-AU" sz="2000" dirty="0">
                <a:solidFill>
                  <a:schemeClr val="accent1"/>
                </a:solidFill>
              </a:rPr>
              <a:t>This is not a pre-test – the purpose is not to discover what they already know.</a:t>
            </a:r>
          </a:p>
          <a:p>
            <a:pPr marL="108000">
              <a:lnSpc>
                <a:spcPct val="150000"/>
              </a:lnSpc>
              <a:spcAft>
                <a:spcPts val="1200"/>
              </a:spcAft>
            </a:pPr>
            <a:r>
              <a:rPr lang="en-AU" sz="2000" dirty="0">
                <a:solidFill>
                  <a:schemeClr val="accent1"/>
                </a:solidFill>
              </a:rPr>
              <a:t>The purpose is to retrieve what they have already been taught, ready for the new learning. </a:t>
            </a:r>
          </a:p>
        </p:txBody>
      </p:sp>
      <p:sp>
        <p:nvSpPr>
          <p:cNvPr id="4" name="Slide Number Placeholder 3">
            <a:extLst>
              <a:ext uri="{FF2B5EF4-FFF2-40B4-BE49-F238E27FC236}">
                <a16:creationId xmlns:a16="http://schemas.microsoft.com/office/drawing/2014/main" id="{2D20E538-A29C-1216-AFC7-B05BE6C35B2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328736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dirty="0"/>
              <a:t>Turn and talk (1)</a:t>
            </a:r>
          </a:p>
        </p:txBody>
      </p:sp>
      <p:sp>
        <p:nvSpPr>
          <p:cNvPr id="3" name="Text Placeholder 2">
            <a:extLst>
              <a:ext uri="{FF2B5EF4-FFF2-40B4-BE49-F238E27FC236}">
                <a16:creationId xmlns:a16="http://schemas.microsoft.com/office/drawing/2014/main" id="{124857FB-B104-B4EA-3F30-0FD6E1167725}"/>
              </a:ext>
            </a:extLst>
          </p:cNvPr>
          <p:cNvSpPr>
            <a:spLocks noGrp="1"/>
          </p:cNvSpPr>
          <p:nvPr>
            <p:ph type="body" sz="quarter" idx="19"/>
          </p:nvPr>
        </p:nvSpPr>
        <p:spPr/>
        <p:txBody>
          <a:bodyPr/>
          <a:lstStyle/>
          <a:p>
            <a:r>
              <a:rPr lang="en-AU" sz="2400" dirty="0"/>
              <a:t>Turn to the person next to you and explain how retrieving expected pre-requisite knowledge before introducing new learning helps students.</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128790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Class discussions </a:t>
            </a:r>
            <a:r>
              <a:rPr lang="en-AU">
                <a:solidFill>
                  <a:schemeClr val="accent4"/>
                </a:solidFill>
              </a:rPr>
              <a:t>(1)</a:t>
            </a:r>
          </a:p>
        </p:txBody>
      </p:sp>
      <p:sp>
        <p:nvSpPr>
          <p:cNvPr id="3" name="Text Placeholder 2">
            <a:extLst>
              <a:ext uri="{FF2B5EF4-FFF2-40B4-BE49-F238E27FC236}">
                <a16:creationId xmlns:a16="http://schemas.microsoft.com/office/drawing/2014/main" id="{5DB8B9B6-D34D-2252-7132-B26AFD121DFA}"/>
              </a:ext>
            </a:extLst>
          </p:cNvPr>
          <p:cNvSpPr>
            <a:spLocks noGrp="1"/>
          </p:cNvSpPr>
          <p:nvPr>
            <p:ph type="body" sz="quarter" idx="11"/>
          </p:nvPr>
        </p:nvSpPr>
        <p:spPr>
          <a:xfrm>
            <a:off x="539999" y="2162845"/>
            <a:ext cx="4376245" cy="1638301"/>
          </a:xfrm>
        </p:spPr>
        <p:txBody>
          <a:bodyPr/>
          <a:lstStyle/>
          <a:p>
            <a:r>
              <a:rPr lang="en-AU" sz="5400"/>
              <a:t>Technique B</a:t>
            </a:r>
          </a:p>
        </p:txBody>
      </p:sp>
    </p:spTree>
    <p:extLst>
      <p:ext uri="{BB962C8B-B14F-4D97-AF65-F5344CB8AC3E}">
        <p14:creationId xmlns:p14="http://schemas.microsoft.com/office/powerpoint/2010/main" val="358439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a:xfrm>
            <a:off x="360000" y="360000"/>
            <a:ext cx="10080000" cy="1008000"/>
          </a:xfrm>
        </p:spPr>
        <p:txBody>
          <a:bodyPr/>
          <a:lstStyle/>
          <a:p>
            <a:r>
              <a:rPr lang="en-AU"/>
              <a:t>Class discussions (2)</a:t>
            </a:r>
          </a:p>
        </p:txBody>
      </p:sp>
      <p:sp>
        <p:nvSpPr>
          <p:cNvPr id="12" name="TextBox 11">
            <a:extLst>
              <a:ext uri="{FF2B5EF4-FFF2-40B4-BE49-F238E27FC236}">
                <a16:creationId xmlns:a16="http://schemas.microsoft.com/office/drawing/2014/main" id="{E312F07F-819A-E540-CD13-861D524459AC}"/>
              </a:ext>
            </a:extLst>
          </p:cNvPr>
          <p:cNvSpPr txBox="1"/>
          <p:nvPr/>
        </p:nvSpPr>
        <p:spPr>
          <a:xfrm>
            <a:off x="360000" y="1484417"/>
            <a:ext cx="2446700" cy="441352"/>
          </a:xfrm>
          <a:prstGeom prst="rect">
            <a:avLst/>
          </a:prstGeom>
          <a:noFill/>
        </p:spPr>
        <p:txBody>
          <a:bodyPr wrap="square" lIns="0" tIns="0" rIns="0" bIns="0" rtlCol="0">
            <a:noAutofit/>
          </a:bodyPr>
          <a:lstStyle/>
          <a:p>
            <a:r>
              <a:rPr lang="en-AU" sz="2000" b="1">
                <a:latin typeface="+mj-lt"/>
              </a:rPr>
              <a:t>From one to one</a:t>
            </a:r>
          </a:p>
        </p:txBody>
      </p:sp>
      <p:pic>
        <p:nvPicPr>
          <p:cNvPr id="22" name="Picture 21">
            <a:extLst>
              <a:ext uri="{FF2B5EF4-FFF2-40B4-BE49-F238E27FC236}">
                <a16:creationId xmlns:a16="http://schemas.microsoft.com/office/drawing/2014/main" id="{980996A5-8FD3-7D2D-01EC-D193B623CAD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6477" r="16477"/>
          <a:stretch/>
        </p:blipFill>
        <p:spPr>
          <a:xfrm>
            <a:off x="360000" y="1854201"/>
            <a:ext cx="4864404" cy="4836915"/>
          </a:xfrm>
          <a:prstGeom prst="rect">
            <a:avLst/>
          </a:prstGeom>
        </p:spPr>
      </p:pic>
      <p:cxnSp>
        <p:nvCxnSpPr>
          <p:cNvPr id="26" name="Straight Connector 25">
            <a:extLst>
              <a:ext uri="{FF2B5EF4-FFF2-40B4-BE49-F238E27FC236}">
                <a16:creationId xmlns:a16="http://schemas.microsoft.com/office/drawing/2014/main" id="{12B44623-179E-5A32-EA47-E212CA8E0EBE}"/>
              </a:ext>
              <a:ext uri="{C183D7F6-B498-43B3-948B-1728B52AA6E4}">
                <adec:decorative xmlns:adec="http://schemas.microsoft.com/office/drawing/2017/decorative" val="1"/>
              </a:ext>
            </a:extLst>
          </p:cNvPr>
          <p:cNvCxnSpPr>
            <a:cxnSpLocks/>
          </p:cNvCxnSpPr>
          <p:nvPr/>
        </p:nvCxnSpPr>
        <p:spPr>
          <a:xfrm>
            <a:off x="5765800" y="1368000"/>
            <a:ext cx="0" cy="5148000"/>
          </a:xfrm>
          <a:prstGeom prst="line">
            <a:avLst/>
          </a:prstGeom>
          <a:ln w="38100"/>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D01707A4-EA04-E3B5-EFD2-059C21FF3FB9}"/>
              </a:ext>
            </a:extLst>
          </p:cNvPr>
          <p:cNvSpPr txBox="1"/>
          <p:nvPr/>
        </p:nvSpPr>
        <p:spPr>
          <a:xfrm>
            <a:off x="6307197" y="1484417"/>
            <a:ext cx="5532099" cy="441352"/>
          </a:xfrm>
          <a:prstGeom prst="rect">
            <a:avLst/>
          </a:prstGeom>
          <a:noFill/>
        </p:spPr>
        <p:txBody>
          <a:bodyPr wrap="square" lIns="0" tIns="0" rIns="0" bIns="0" rtlCol="0">
            <a:noAutofit/>
          </a:bodyPr>
          <a:lstStyle/>
          <a:p>
            <a:r>
              <a:rPr lang="en-AU" sz="2000" b="1">
                <a:latin typeface="+mj-lt"/>
              </a:rPr>
              <a:t>To everyone thinking and contributing</a:t>
            </a:r>
          </a:p>
        </p:txBody>
      </p:sp>
      <p:pic>
        <p:nvPicPr>
          <p:cNvPr id="24" name="Picture 23">
            <a:extLst>
              <a:ext uri="{FF2B5EF4-FFF2-40B4-BE49-F238E27FC236}">
                <a16:creationId xmlns:a16="http://schemas.microsoft.com/office/drawing/2014/main" id="{32D9C502-8D1E-20E3-742D-413544B6F84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5175" r="15175"/>
          <a:stretch/>
        </p:blipFill>
        <p:spPr>
          <a:xfrm>
            <a:off x="6307197" y="1929764"/>
            <a:ext cx="5028788" cy="4814540"/>
          </a:xfrm>
          <a:prstGeom prst="rect">
            <a:avLst/>
          </a:prstGeom>
        </p:spPr>
      </p:pic>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384969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Class discussions – How does it work?</a:t>
            </a:r>
          </a:p>
        </p:txBody>
      </p:sp>
      <p:sp>
        <p:nvSpPr>
          <p:cNvPr id="10" name="Rectangle: Rounded Corners 9">
            <a:extLst>
              <a:ext uri="{FF2B5EF4-FFF2-40B4-BE49-F238E27FC236}">
                <a16:creationId xmlns:a16="http://schemas.microsoft.com/office/drawing/2014/main" id="{08DD31F7-7A7E-F3C2-706C-F66772C00B96}"/>
              </a:ext>
            </a:extLst>
          </p:cNvPr>
          <p:cNvSpPr/>
          <p:nvPr/>
        </p:nvSpPr>
        <p:spPr>
          <a:xfrm>
            <a:off x="333447" y="1946680"/>
            <a:ext cx="2280658" cy="3818964"/>
          </a:xfrm>
          <a:prstGeom prst="roundRect">
            <a:avLst>
              <a:gd name="adj" fmla="val 3931"/>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solidFill>
                  <a:sysClr val="windowText" lastClr="000000"/>
                </a:solidFill>
                <a:latin typeface="+mj-lt"/>
              </a:rPr>
              <a:t>Example of class discussion</a:t>
            </a:r>
          </a:p>
        </p:txBody>
      </p:sp>
      <p:sp>
        <p:nvSpPr>
          <p:cNvPr id="9" name="Rectangle: Rounded Corners 8">
            <a:extLst>
              <a:ext uri="{FF2B5EF4-FFF2-40B4-BE49-F238E27FC236}">
                <a16:creationId xmlns:a16="http://schemas.microsoft.com/office/drawing/2014/main" id="{1F6CE475-9699-5A6E-8058-473CCE5C3072}"/>
              </a:ext>
            </a:extLst>
          </p:cNvPr>
          <p:cNvSpPr/>
          <p:nvPr/>
        </p:nvSpPr>
        <p:spPr>
          <a:xfrm>
            <a:off x="2721686" y="1946680"/>
            <a:ext cx="8638390" cy="3818964"/>
          </a:xfrm>
          <a:prstGeom prst="roundRect">
            <a:avLst>
              <a:gd name="adj" fmla="val 2612"/>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spcAft>
                <a:spcPts val="1200"/>
              </a:spcAft>
              <a:buFont typeface="Arial" panose="020B0604020202020204" pitchFamily="34" charset="0"/>
              <a:buChar char="•"/>
            </a:pPr>
            <a:r>
              <a:rPr lang="en-AU" sz="2000">
                <a:solidFill>
                  <a:sysClr val="windowText" lastClr="000000"/>
                </a:solidFill>
              </a:rPr>
              <a:t>Plan and ask questions to elicit thinking</a:t>
            </a:r>
          </a:p>
          <a:p>
            <a:pPr marL="342900" indent="-342900">
              <a:lnSpc>
                <a:spcPct val="150000"/>
              </a:lnSpc>
              <a:spcAft>
                <a:spcPts val="1200"/>
              </a:spcAft>
              <a:buFont typeface="Arial" panose="020B0604020202020204" pitchFamily="34" charset="0"/>
              <a:buChar char="•"/>
            </a:pPr>
            <a:r>
              <a:rPr lang="en-AU" sz="2000">
                <a:solidFill>
                  <a:sysClr val="windowText" lastClr="000000"/>
                </a:solidFill>
              </a:rPr>
              <a:t>Structure time for thinking and sharing in pairs or groups</a:t>
            </a:r>
          </a:p>
          <a:p>
            <a:pPr marL="342900" indent="-342900">
              <a:lnSpc>
                <a:spcPct val="150000"/>
              </a:lnSpc>
              <a:spcAft>
                <a:spcPts val="1200"/>
              </a:spcAft>
              <a:buFont typeface="Arial" panose="020B0604020202020204" pitchFamily="34" charset="0"/>
              <a:buChar char="•"/>
            </a:pPr>
            <a:r>
              <a:rPr lang="en-AU" sz="2000">
                <a:solidFill>
                  <a:sysClr val="windowText" lastClr="000000"/>
                </a:solidFill>
              </a:rPr>
              <a:t>Circulate and listen for understanding</a:t>
            </a:r>
          </a:p>
          <a:p>
            <a:pPr marL="342900" indent="-342900">
              <a:lnSpc>
                <a:spcPct val="150000"/>
              </a:lnSpc>
              <a:spcBef>
                <a:spcPts val="1200"/>
              </a:spcBef>
              <a:spcAft>
                <a:spcPts val="1200"/>
              </a:spcAft>
              <a:buFont typeface="Arial" panose="020B0604020202020204" pitchFamily="34" charset="0"/>
              <a:buChar char="•"/>
            </a:pPr>
            <a:r>
              <a:rPr lang="en-AU" sz="2000">
                <a:solidFill>
                  <a:sysClr val="windowText" lastClr="000000"/>
                </a:solidFill>
              </a:rPr>
              <a:t>Cold call planned questions</a:t>
            </a:r>
          </a:p>
          <a:p>
            <a:pPr marL="342900" indent="-342900">
              <a:lnSpc>
                <a:spcPct val="150000"/>
              </a:lnSpc>
              <a:spcAft>
                <a:spcPts val="1200"/>
              </a:spcAft>
              <a:buFont typeface="Arial" panose="020B0604020202020204" pitchFamily="34" charset="0"/>
              <a:buChar char="•"/>
            </a:pPr>
            <a:r>
              <a:rPr lang="en-AU" sz="2000">
                <a:solidFill>
                  <a:sysClr val="windowText" lastClr="000000"/>
                </a:solidFill>
              </a:rPr>
              <a:t>Cold call prompts to agree, add, or disagree with a student’s response</a:t>
            </a:r>
          </a:p>
        </p:txBody>
      </p:sp>
      <p:cxnSp>
        <p:nvCxnSpPr>
          <p:cNvPr id="14" name="Straight Connector 13">
            <a:extLst>
              <a:ext uri="{FF2B5EF4-FFF2-40B4-BE49-F238E27FC236}">
                <a16:creationId xmlns:a16="http://schemas.microsoft.com/office/drawing/2014/main" id="{97DFBF7F-EB98-F85E-EAF9-8C6C386FFE3A}"/>
              </a:ext>
              <a:ext uri="{C183D7F6-B498-43B3-948B-1728B52AA6E4}">
                <adec:decorative xmlns:adec="http://schemas.microsoft.com/office/drawing/2017/decorative" val="1"/>
              </a:ext>
            </a:extLst>
          </p:cNvPr>
          <p:cNvCxnSpPr>
            <a:cxnSpLocks/>
          </p:cNvCxnSpPr>
          <p:nvPr/>
        </p:nvCxnSpPr>
        <p:spPr>
          <a:xfrm>
            <a:off x="3085826" y="3888893"/>
            <a:ext cx="7910111"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40489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Class discussions – key considerations</a:t>
            </a:r>
          </a:p>
        </p:txBody>
      </p:sp>
      <p:sp>
        <p:nvSpPr>
          <p:cNvPr id="6" name="Rectangle: Rounded Corners 5">
            <a:extLst>
              <a:ext uri="{FF2B5EF4-FFF2-40B4-BE49-F238E27FC236}">
                <a16:creationId xmlns:a16="http://schemas.microsoft.com/office/drawing/2014/main" id="{75B10977-9D6C-FDDE-8C4D-C0E21756B7DE}"/>
              </a:ext>
            </a:extLst>
          </p:cNvPr>
          <p:cNvSpPr/>
          <p:nvPr/>
        </p:nvSpPr>
        <p:spPr>
          <a:xfrm>
            <a:off x="333448" y="1252289"/>
            <a:ext cx="11026628" cy="5853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latin typeface="+mj-lt"/>
              </a:rPr>
              <a:t>Teach key learning and check for understanding</a:t>
            </a:r>
          </a:p>
        </p:txBody>
      </p:sp>
      <p:sp>
        <p:nvSpPr>
          <p:cNvPr id="9" name="Rectangle: Rounded Corners 8">
            <a:extLst>
              <a:ext uri="{FF2B5EF4-FFF2-40B4-BE49-F238E27FC236}">
                <a16:creationId xmlns:a16="http://schemas.microsoft.com/office/drawing/2014/main" id="{8D66B314-56C3-534A-3734-CDD84287D31D}"/>
              </a:ext>
            </a:extLst>
          </p:cNvPr>
          <p:cNvSpPr/>
          <p:nvPr/>
        </p:nvSpPr>
        <p:spPr>
          <a:xfrm>
            <a:off x="333447" y="1946680"/>
            <a:ext cx="2280658" cy="3818964"/>
          </a:xfrm>
          <a:prstGeom prst="roundRect">
            <a:avLst>
              <a:gd name="adj" fmla="val 3931"/>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solidFill>
                  <a:sysClr val="windowText" lastClr="000000"/>
                </a:solidFill>
                <a:latin typeface="+mj-lt"/>
              </a:rPr>
              <a:t>Example of class discussion</a:t>
            </a:r>
          </a:p>
        </p:txBody>
      </p:sp>
      <p:sp>
        <p:nvSpPr>
          <p:cNvPr id="5" name="Rectangle: Rounded Corners 4">
            <a:extLst>
              <a:ext uri="{FF2B5EF4-FFF2-40B4-BE49-F238E27FC236}">
                <a16:creationId xmlns:a16="http://schemas.microsoft.com/office/drawing/2014/main" id="{1B90919D-4199-D557-47DF-44C6E270C129}"/>
              </a:ext>
            </a:extLst>
          </p:cNvPr>
          <p:cNvSpPr/>
          <p:nvPr/>
        </p:nvSpPr>
        <p:spPr>
          <a:xfrm>
            <a:off x="2721686" y="1946680"/>
            <a:ext cx="8638390" cy="3818964"/>
          </a:xfrm>
          <a:prstGeom prst="roundRect">
            <a:avLst>
              <a:gd name="adj" fmla="val 2612"/>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spcAft>
                <a:spcPts val="1200"/>
              </a:spcAft>
              <a:buFont typeface="Arial" panose="020B0604020202020204" pitchFamily="34" charset="0"/>
              <a:buChar char="•"/>
            </a:pPr>
            <a:r>
              <a:rPr lang="en-AU" sz="2000">
                <a:solidFill>
                  <a:sysClr val="windowText" lastClr="000000"/>
                </a:solidFill>
              </a:rPr>
              <a:t>Plan and ask questions to elicit thinking</a:t>
            </a:r>
          </a:p>
          <a:p>
            <a:pPr marL="342900" indent="-342900">
              <a:lnSpc>
                <a:spcPct val="150000"/>
              </a:lnSpc>
              <a:spcAft>
                <a:spcPts val="1200"/>
              </a:spcAft>
              <a:buFont typeface="Arial" panose="020B0604020202020204" pitchFamily="34" charset="0"/>
              <a:buChar char="•"/>
            </a:pPr>
            <a:r>
              <a:rPr lang="en-AU" sz="2000">
                <a:solidFill>
                  <a:sysClr val="windowText" lastClr="000000"/>
                </a:solidFill>
              </a:rPr>
              <a:t>Structure time for thinking and sharing in pairs or groups</a:t>
            </a:r>
          </a:p>
          <a:p>
            <a:pPr marL="342900" indent="-342900">
              <a:lnSpc>
                <a:spcPct val="150000"/>
              </a:lnSpc>
              <a:spcAft>
                <a:spcPts val="1200"/>
              </a:spcAft>
              <a:buFont typeface="Arial" panose="020B0604020202020204" pitchFamily="34" charset="0"/>
              <a:buChar char="•"/>
            </a:pPr>
            <a:r>
              <a:rPr lang="en-AU" sz="2000">
                <a:solidFill>
                  <a:sysClr val="windowText" lastClr="000000"/>
                </a:solidFill>
              </a:rPr>
              <a:t>Circulate and listen for understanding</a:t>
            </a:r>
          </a:p>
          <a:p>
            <a:pPr marL="342900" indent="-342900">
              <a:lnSpc>
                <a:spcPct val="150000"/>
              </a:lnSpc>
              <a:spcBef>
                <a:spcPts val="1200"/>
              </a:spcBef>
              <a:spcAft>
                <a:spcPts val="1200"/>
              </a:spcAft>
              <a:buFont typeface="Arial" panose="020B0604020202020204" pitchFamily="34" charset="0"/>
              <a:buChar char="•"/>
            </a:pPr>
            <a:r>
              <a:rPr lang="en-AU" sz="2000">
                <a:solidFill>
                  <a:sysClr val="windowText" lastClr="000000"/>
                </a:solidFill>
              </a:rPr>
              <a:t>Cold call planned questions</a:t>
            </a:r>
          </a:p>
          <a:p>
            <a:pPr marL="342900" indent="-342900">
              <a:lnSpc>
                <a:spcPct val="150000"/>
              </a:lnSpc>
              <a:spcAft>
                <a:spcPts val="1200"/>
              </a:spcAft>
              <a:buFont typeface="Arial" panose="020B0604020202020204" pitchFamily="34" charset="0"/>
              <a:buChar char="•"/>
            </a:pPr>
            <a:r>
              <a:rPr lang="en-AU" sz="2000">
                <a:solidFill>
                  <a:sysClr val="windowText" lastClr="000000"/>
                </a:solidFill>
              </a:rPr>
              <a:t>Cold call prompts to agree, add, or disagree with a student’s response</a:t>
            </a:r>
          </a:p>
        </p:txBody>
      </p:sp>
      <p:cxnSp>
        <p:nvCxnSpPr>
          <p:cNvPr id="10" name="Straight Connector 9">
            <a:extLst>
              <a:ext uri="{FF2B5EF4-FFF2-40B4-BE49-F238E27FC236}">
                <a16:creationId xmlns:a16="http://schemas.microsoft.com/office/drawing/2014/main" id="{06379C7A-7010-929E-D861-8E92DD6C8D3F}"/>
              </a:ext>
              <a:ext uri="{C183D7F6-B498-43B3-948B-1728B52AA6E4}">
                <adec:decorative xmlns:adec="http://schemas.microsoft.com/office/drawing/2017/decorative" val="1"/>
              </a:ext>
            </a:extLst>
          </p:cNvPr>
          <p:cNvCxnSpPr>
            <a:cxnSpLocks/>
          </p:cNvCxnSpPr>
          <p:nvPr/>
        </p:nvCxnSpPr>
        <p:spPr>
          <a:xfrm>
            <a:off x="3085826" y="3888893"/>
            <a:ext cx="791011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07EBCD8-FEBF-FA6F-DD15-DDE29D7553C0}"/>
              </a:ext>
            </a:extLst>
          </p:cNvPr>
          <p:cNvSpPr/>
          <p:nvPr/>
        </p:nvSpPr>
        <p:spPr>
          <a:xfrm>
            <a:off x="333448" y="5873224"/>
            <a:ext cx="11026628" cy="5853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latin typeface="+mj-lt"/>
              </a:rPr>
              <a:t>Teacher creates a summary of discussion</a:t>
            </a:r>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362914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1322-9952-33B1-44F8-FA22129DD436}"/>
              </a:ext>
            </a:extLst>
          </p:cNvPr>
          <p:cNvSpPr>
            <a:spLocks noGrp="1"/>
          </p:cNvSpPr>
          <p:nvPr>
            <p:ph type="title"/>
          </p:nvPr>
        </p:nvSpPr>
        <p:spPr/>
        <p:txBody>
          <a:bodyPr/>
          <a:lstStyle/>
          <a:p>
            <a:r>
              <a:rPr lang="en-US"/>
              <a:t>Crafting questions</a:t>
            </a:r>
          </a:p>
        </p:txBody>
      </p:sp>
      <p:sp>
        <p:nvSpPr>
          <p:cNvPr id="3" name="Content Placeholder 2">
            <a:extLst>
              <a:ext uri="{FF2B5EF4-FFF2-40B4-BE49-F238E27FC236}">
                <a16:creationId xmlns:a16="http://schemas.microsoft.com/office/drawing/2014/main" id="{3F3471FC-A2EB-3606-C8BD-BBFCF2E2B6FE}"/>
              </a:ext>
            </a:extLst>
          </p:cNvPr>
          <p:cNvSpPr>
            <a:spLocks noGrp="1"/>
          </p:cNvSpPr>
          <p:nvPr>
            <p:ph idx="1"/>
          </p:nvPr>
        </p:nvSpPr>
        <p:spPr>
          <a:xfrm>
            <a:off x="360000" y="1488972"/>
            <a:ext cx="5330795" cy="4536000"/>
          </a:xfrm>
        </p:spPr>
        <p:txBody>
          <a:bodyPr vert="horz" lIns="0" tIns="0" rIns="0" bIns="0" rtlCol="0" anchor="t">
            <a:noAutofit/>
          </a:bodyPr>
          <a:lstStyle/>
          <a:p>
            <a:r>
              <a:rPr lang="en-US">
                <a:solidFill>
                  <a:srgbClr val="000000"/>
                </a:solidFill>
              </a:rPr>
              <a:t>Discussion questions should encourage students to:</a:t>
            </a:r>
          </a:p>
          <a:p>
            <a:pPr marL="285750" indent="-285750">
              <a:buFont typeface="Public Sans"/>
              <a:buChar char="•"/>
            </a:pPr>
            <a:r>
              <a:rPr lang="en-US">
                <a:solidFill>
                  <a:srgbClr val="000000"/>
                </a:solidFill>
              </a:rPr>
              <a:t>explain and elaborate their thinking </a:t>
            </a:r>
            <a:endParaRPr lang="en-US">
              <a:solidFill>
                <a:srgbClr val="444444"/>
              </a:solidFill>
            </a:endParaRPr>
          </a:p>
          <a:p>
            <a:pPr marL="285750" indent="-285750">
              <a:buFont typeface="Public Sans"/>
              <a:buChar char="•"/>
            </a:pPr>
            <a:r>
              <a:rPr lang="en-US">
                <a:solidFill>
                  <a:srgbClr val="000000"/>
                </a:solidFill>
              </a:rPr>
              <a:t>compare and contrast new and existing knowledge</a:t>
            </a:r>
            <a:endParaRPr lang="en-US">
              <a:solidFill>
                <a:srgbClr val="444444"/>
              </a:solidFill>
            </a:endParaRPr>
          </a:p>
          <a:p>
            <a:pPr marL="285750" indent="-285750">
              <a:buFont typeface="Public Sans"/>
              <a:buChar char="•"/>
            </a:pPr>
            <a:r>
              <a:rPr lang="en-US">
                <a:solidFill>
                  <a:srgbClr val="000000"/>
                </a:solidFill>
              </a:rPr>
              <a:t>identify and explore conflicting ideas</a:t>
            </a:r>
            <a:endParaRPr lang="en-US">
              <a:solidFill>
                <a:srgbClr val="444444"/>
              </a:solidFill>
            </a:endParaRPr>
          </a:p>
          <a:p>
            <a:pPr marL="285750" indent="-285750">
              <a:buFont typeface="Public Sans"/>
              <a:buChar char="•"/>
            </a:pPr>
            <a:r>
              <a:rPr lang="en-US">
                <a:solidFill>
                  <a:srgbClr val="000000"/>
                </a:solidFill>
              </a:rPr>
              <a:t>challenge assumptions and misunderstandings </a:t>
            </a:r>
            <a:endParaRPr lang="en-US">
              <a:solidFill>
                <a:srgbClr val="444444"/>
              </a:solidFill>
            </a:endParaRPr>
          </a:p>
          <a:p>
            <a:pPr marL="285750" indent="-285750">
              <a:buFont typeface="Public Sans"/>
              <a:buChar char="•"/>
            </a:pPr>
            <a:r>
              <a:rPr lang="en-US">
                <a:solidFill>
                  <a:srgbClr val="000000"/>
                </a:solidFill>
              </a:rPr>
              <a:t>clarify and refine their thinking, adding depth and accuracy.</a:t>
            </a:r>
          </a:p>
          <a:p>
            <a:pPr>
              <a:buFont typeface="Public Sans"/>
            </a:pPr>
            <a:endParaRPr lang="en-US">
              <a:solidFill>
                <a:srgbClr val="000000"/>
              </a:solidFill>
            </a:endParaRPr>
          </a:p>
        </p:txBody>
      </p:sp>
      <p:sp>
        <p:nvSpPr>
          <p:cNvPr id="7" name="Rectangle: Rounded Corners 6">
            <a:extLst>
              <a:ext uri="{FF2B5EF4-FFF2-40B4-BE49-F238E27FC236}">
                <a16:creationId xmlns:a16="http://schemas.microsoft.com/office/drawing/2014/main" id="{9905817D-F2F0-0ED7-E492-C8A03B8A6EDA}"/>
              </a:ext>
            </a:extLst>
          </p:cNvPr>
          <p:cNvSpPr/>
          <p:nvPr/>
        </p:nvSpPr>
        <p:spPr>
          <a:xfrm>
            <a:off x="5956300" y="1488972"/>
            <a:ext cx="5990493" cy="4718190"/>
          </a:xfrm>
          <a:prstGeom prst="roundRect">
            <a:avLst>
              <a:gd name="adj" fmla="val 8366"/>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spcAft>
                <a:spcPts val="1200"/>
              </a:spcAft>
            </a:pPr>
            <a:r>
              <a:rPr lang="en-AU" sz="1800" b="1" dirty="0">
                <a:solidFill>
                  <a:srgbClr val="22272B"/>
                </a:solidFill>
                <a:latin typeface="+mj-lt"/>
              </a:rPr>
              <a:t>Examples</a:t>
            </a:r>
            <a:endParaRPr lang="en-US" sz="1800" dirty="0">
              <a:latin typeface="+mj-lt"/>
            </a:endParaRPr>
          </a:p>
          <a:p>
            <a:pPr marL="285750" indent="-285750">
              <a:lnSpc>
                <a:spcPct val="150000"/>
              </a:lnSpc>
              <a:spcAft>
                <a:spcPts val="1200"/>
              </a:spcAft>
              <a:buFont typeface="Public Sans"/>
              <a:buChar char="•"/>
            </a:pPr>
            <a:r>
              <a:rPr lang="en-US" sz="1800" dirty="0">
                <a:solidFill>
                  <a:srgbClr val="000000"/>
                </a:solidFill>
              </a:rPr>
              <a:t>How are … and … similar? </a:t>
            </a:r>
            <a:endParaRPr lang="en-US" sz="1800" dirty="0">
              <a:solidFill>
                <a:srgbClr val="FFFFFF"/>
              </a:solidFill>
            </a:endParaRPr>
          </a:p>
          <a:p>
            <a:pPr marL="285750" indent="-285750">
              <a:lnSpc>
                <a:spcPct val="150000"/>
              </a:lnSpc>
              <a:spcAft>
                <a:spcPts val="1200"/>
              </a:spcAft>
              <a:buFont typeface="Public Sans"/>
              <a:buChar char="•"/>
            </a:pPr>
            <a:r>
              <a:rPr lang="en-US" sz="1800" dirty="0">
                <a:solidFill>
                  <a:srgbClr val="000000"/>
                </a:solidFill>
              </a:rPr>
              <a:t>Is … always true?</a:t>
            </a:r>
          </a:p>
          <a:p>
            <a:pPr marL="285750" indent="-285750">
              <a:lnSpc>
                <a:spcPct val="150000"/>
              </a:lnSpc>
              <a:spcAft>
                <a:spcPts val="1200"/>
              </a:spcAft>
              <a:buFont typeface="Public Sans"/>
              <a:buChar char="•"/>
            </a:pPr>
            <a:r>
              <a:rPr lang="en-AU" sz="1800" dirty="0">
                <a:solidFill>
                  <a:srgbClr val="22272B"/>
                </a:solidFill>
              </a:rPr>
              <a:t>What are some advantages/disadvantages to …</a:t>
            </a:r>
            <a:r>
              <a:rPr lang="en-AU" sz="1800" dirty="0">
                <a:solidFill>
                  <a:srgbClr val="000000"/>
                </a:solidFill>
              </a:rPr>
              <a:t> ?</a:t>
            </a:r>
          </a:p>
          <a:p>
            <a:pPr marL="285750" indent="-285750">
              <a:lnSpc>
                <a:spcPct val="150000"/>
              </a:lnSpc>
              <a:spcAft>
                <a:spcPts val="1200"/>
              </a:spcAft>
              <a:buFont typeface="Arial"/>
              <a:buChar char="•"/>
            </a:pPr>
            <a:r>
              <a:rPr lang="en-US" sz="1800" dirty="0">
                <a:solidFill>
                  <a:srgbClr val="000000"/>
                </a:solidFill>
              </a:rPr>
              <a:t>Using what you know about ... , how would you … ?</a:t>
            </a:r>
          </a:p>
          <a:p>
            <a:pPr marL="285750" indent="-285750">
              <a:lnSpc>
                <a:spcPct val="150000"/>
              </a:lnSpc>
              <a:spcAft>
                <a:spcPts val="1200"/>
              </a:spcAft>
              <a:buFont typeface="Arial"/>
              <a:buChar char="•"/>
            </a:pPr>
            <a:r>
              <a:rPr lang="en-US" sz="1800" dirty="0">
                <a:solidFill>
                  <a:srgbClr val="000000"/>
                </a:solidFill>
              </a:rPr>
              <a:t>What conclusions can you draw about ____?</a:t>
            </a:r>
          </a:p>
          <a:p>
            <a:pPr marL="285750" indent="-285750">
              <a:lnSpc>
                <a:spcPct val="150000"/>
              </a:lnSpc>
              <a:spcAft>
                <a:spcPts val="1200"/>
              </a:spcAft>
              <a:buFont typeface="Public Sans"/>
              <a:buChar char="•"/>
            </a:pPr>
            <a:r>
              <a:rPr lang="en-AU" sz="1800" dirty="0">
                <a:solidFill>
                  <a:srgbClr val="000000"/>
                </a:solidFill>
              </a:rPr>
              <a:t>What are some potential contradictions in these theories?</a:t>
            </a:r>
            <a:endParaRPr lang="en-US" sz="1800" dirty="0">
              <a:solidFill>
                <a:srgbClr val="000000"/>
              </a:solidFill>
            </a:endParaRPr>
          </a:p>
        </p:txBody>
      </p:sp>
      <p:sp>
        <p:nvSpPr>
          <p:cNvPr id="4" name="Slide Number Placeholder 3">
            <a:extLst>
              <a:ext uri="{FF2B5EF4-FFF2-40B4-BE49-F238E27FC236}">
                <a16:creationId xmlns:a16="http://schemas.microsoft.com/office/drawing/2014/main" id="{F56A84CB-BD8A-24EF-824E-4127123892C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47</a:t>
            </a:fld>
            <a:endParaRPr lang="en-AU"/>
          </a:p>
        </p:txBody>
      </p:sp>
    </p:spTree>
    <p:extLst>
      <p:ext uri="{BB962C8B-B14F-4D97-AF65-F5344CB8AC3E}">
        <p14:creationId xmlns:p14="http://schemas.microsoft.com/office/powerpoint/2010/main" val="200524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1322-9952-33B1-44F8-FA22129DD436}"/>
              </a:ext>
            </a:extLst>
          </p:cNvPr>
          <p:cNvSpPr>
            <a:spLocks noGrp="1"/>
          </p:cNvSpPr>
          <p:nvPr>
            <p:ph type="title"/>
          </p:nvPr>
        </p:nvSpPr>
        <p:spPr/>
        <p:txBody>
          <a:bodyPr/>
          <a:lstStyle/>
          <a:p>
            <a:r>
              <a:rPr lang="en-US"/>
              <a:t>Supports and scaffolding </a:t>
            </a:r>
          </a:p>
        </p:txBody>
      </p:sp>
      <p:sp>
        <p:nvSpPr>
          <p:cNvPr id="3" name="Content Placeholder 2">
            <a:extLst>
              <a:ext uri="{FF2B5EF4-FFF2-40B4-BE49-F238E27FC236}">
                <a16:creationId xmlns:a16="http://schemas.microsoft.com/office/drawing/2014/main" id="{3F3471FC-A2EB-3606-C8BD-BBFCF2E2B6FE}"/>
              </a:ext>
            </a:extLst>
          </p:cNvPr>
          <p:cNvSpPr>
            <a:spLocks noGrp="1"/>
          </p:cNvSpPr>
          <p:nvPr>
            <p:ph idx="4294967295"/>
          </p:nvPr>
        </p:nvSpPr>
        <p:spPr>
          <a:xfrm>
            <a:off x="379658" y="1479094"/>
            <a:ext cx="5735638" cy="4535487"/>
          </a:xfrm>
        </p:spPr>
        <p:txBody>
          <a:bodyPr vert="horz" lIns="0" tIns="0" rIns="0" bIns="0" rtlCol="0" anchor="t">
            <a:noAutofit/>
          </a:bodyPr>
          <a:lstStyle/>
          <a:p>
            <a:r>
              <a:rPr lang="en-US">
                <a:solidFill>
                  <a:srgbClr val="000000"/>
                </a:solidFill>
              </a:rPr>
              <a:t>Probing questions should encourage students to:</a:t>
            </a:r>
          </a:p>
          <a:p>
            <a:pPr marL="285750" indent="-285750">
              <a:buFont typeface="Public Sans"/>
              <a:buChar char="•"/>
            </a:pPr>
            <a:r>
              <a:rPr lang="en-US">
                <a:solidFill>
                  <a:srgbClr val="000000"/>
                </a:solidFill>
              </a:rPr>
              <a:t>probing for understanding</a:t>
            </a:r>
          </a:p>
          <a:p>
            <a:pPr marL="285750" indent="-285750">
              <a:buFont typeface="Public Sans"/>
              <a:buChar char="•"/>
            </a:pPr>
            <a:r>
              <a:rPr lang="en-US">
                <a:solidFill>
                  <a:srgbClr val="000000"/>
                </a:solidFill>
              </a:rPr>
              <a:t>check for misconceptions</a:t>
            </a:r>
          </a:p>
          <a:p>
            <a:pPr marL="285750" indent="-285750">
              <a:buFont typeface="Public Sans"/>
              <a:buChar char="•"/>
            </a:pPr>
            <a:r>
              <a:rPr lang="en-US">
                <a:solidFill>
                  <a:srgbClr val="000000"/>
                </a:solidFill>
              </a:rPr>
              <a:t>add extra challenge</a:t>
            </a:r>
          </a:p>
          <a:p>
            <a:pPr marL="285750" indent="-285750">
              <a:buFont typeface="Public Sans"/>
              <a:buChar char="•"/>
            </a:pPr>
            <a:r>
              <a:rPr lang="en-US">
                <a:solidFill>
                  <a:srgbClr val="000000"/>
                </a:solidFill>
              </a:rPr>
              <a:t>provide scaffolding to engineer success.</a:t>
            </a:r>
          </a:p>
        </p:txBody>
      </p:sp>
      <p:sp>
        <p:nvSpPr>
          <p:cNvPr id="7" name="Rectangle: Rounded Corners 6">
            <a:extLst>
              <a:ext uri="{FF2B5EF4-FFF2-40B4-BE49-F238E27FC236}">
                <a16:creationId xmlns:a16="http://schemas.microsoft.com/office/drawing/2014/main" id="{9905817D-F2F0-0ED7-E492-C8A03B8A6EDA}"/>
              </a:ext>
            </a:extLst>
          </p:cNvPr>
          <p:cNvSpPr/>
          <p:nvPr/>
        </p:nvSpPr>
        <p:spPr>
          <a:xfrm>
            <a:off x="6134953" y="1256710"/>
            <a:ext cx="5709047" cy="5152378"/>
          </a:xfrm>
          <a:prstGeom prst="roundRect">
            <a:avLst>
              <a:gd name="adj" fmla="val 7021"/>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spcAft>
                <a:spcPts val="1200"/>
              </a:spcAft>
            </a:pPr>
            <a:r>
              <a:rPr lang="en-US" sz="1800" b="1">
                <a:solidFill>
                  <a:srgbClr val="000000"/>
                </a:solidFill>
              </a:rPr>
              <a:t>Examples</a:t>
            </a:r>
            <a:endParaRPr lang="en-US" sz="1800">
              <a:solidFill>
                <a:srgbClr val="000000"/>
              </a:solidFill>
            </a:endParaRPr>
          </a:p>
          <a:p>
            <a:pPr marL="285750" indent="-285750">
              <a:lnSpc>
                <a:spcPct val="150000"/>
              </a:lnSpc>
              <a:spcAft>
                <a:spcPts val="1200"/>
              </a:spcAft>
              <a:buFont typeface="Public Sans"/>
              <a:buChar char="•"/>
            </a:pPr>
            <a:r>
              <a:rPr lang="en-US" sz="1800">
                <a:solidFill>
                  <a:srgbClr val="000000"/>
                </a:solidFill>
              </a:rPr>
              <a:t>How do you know this?</a:t>
            </a:r>
            <a:endParaRPr lang="en-US" sz="1800">
              <a:solidFill>
                <a:srgbClr val="444444"/>
              </a:solidFill>
            </a:endParaRPr>
          </a:p>
          <a:p>
            <a:pPr marL="285750" indent="-285750">
              <a:lnSpc>
                <a:spcPct val="150000"/>
              </a:lnSpc>
              <a:spcAft>
                <a:spcPts val="1200"/>
              </a:spcAft>
              <a:buFont typeface="Public Sans"/>
              <a:buChar char="•"/>
            </a:pPr>
            <a:r>
              <a:rPr lang="en-US" sz="1800">
                <a:solidFill>
                  <a:srgbClr val="000000"/>
                </a:solidFill>
              </a:rPr>
              <a:t>Can you give me an example of that?</a:t>
            </a:r>
            <a:endParaRPr lang="en-US" sz="1800">
              <a:solidFill>
                <a:srgbClr val="444444"/>
              </a:solidFill>
            </a:endParaRPr>
          </a:p>
          <a:p>
            <a:pPr marL="285750" indent="-285750">
              <a:lnSpc>
                <a:spcPct val="150000"/>
              </a:lnSpc>
              <a:spcAft>
                <a:spcPts val="1200"/>
              </a:spcAft>
              <a:buFont typeface="Public Sans"/>
              <a:buChar char="•"/>
            </a:pPr>
            <a:r>
              <a:rPr lang="en-US" sz="1800">
                <a:solidFill>
                  <a:srgbClr val="000000"/>
                </a:solidFill>
              </a:rPr>
              <a:t>That’s interesting, what makes you say that? </a:t>
            </a:r>
            <a:endParaRPr lang="en-US" sz="1800">
              <a:solidFill>
                <a:srgbClr val="444444"/>
              </a:solidFill>
            </a:endParaRPr>
          </a:p>
          <a:p>
            <a:pPr marL="285750" indent="-285750">
              <a:lnSpc>
                <a:spcPct val="150000"/>
              </a:lnSpc>
              <a:spcAft>
                <a:spcPts val="1200"/>
              </a:spcAft>
              <a:buFont typeface="Public Sans"/>
              <a:buChar char="•"/>
            </a:pPr>
            <a:r>
              <a:rPr lang="en-US" sz="1800">
                <a:solidFill>
                  <a:srgbClr val="000000"/>
                </a:solidFill>
              </a:rPr>
              <a:t>Does anyone else agree? Why?</a:t>
            </a:r>
            <a:endParaRPr lang="en-US" sz="1800">
              <a:solidFill>
                <a:srgbClr val="444444"/>
              </a:solidFill>
            </a:endParaRPr>
          </a:p>
          <a:p>
            <a:pPr marL="285750" indent="-285750">
              <a:lnSpc>
                <a:spcPct val="150000"/>
              </a:lnSpc>
              <a:spcAft>
                <a:spcPts val="1200"/>
              </a:spcAft>
              <a:buFont typeface="Public Sans"/>
              <a:buChar char="•"/>
            </a:pPr>
            <a:r>
              <a:rPr lang="en-AU" sz="1800">
                <a:solidFill>
                  <a:srgbClr val="000000"/>
                </a:solidFill>
              </a:rPr>
              <a:t>What evidence supports this assumption?</a:t>
            </a:r>
            <a:endParaRPr lang="en-US" sz="1800">
              <a:solidFill>
                <a:srgbClr val="22272B"/>
              </a:solidFill>
            </a:endParaRPr>
          </a:p>
          <a:p>
            <a:pPr marL="285750" indent="-285750">
              <a:lnSpc>
                <a:spcPct val="150000"/>
              </a:lnSpc>
              <a:spcAft>
                <a:spcPts val="1200"/>
              </a:spcAft>
              <a:buFont typeface="Public Sans"/>
              <a:buChar char="•"/>
            </a:pPr>
            <a:r>
              <a:rPr lang="en-AU" sz="1800">
                <a:solidFill>
                  <a:srgbClr val="000000"/>
                </a:solidFill>
              </a:rPr>
              <a:t>What additional details could make this argument stronger?</a:t>
            </a:r>
          </a:p>
          <a:p>
            <a:pPr marL="285750" indent="-285750">
              <a:lnSpc>
                <a:spcPct val="150000"/>
              </a:lnSpc>
              <a:spcAft>
                <a:spcPts val="1200"/>
              </a:spcAft>
              <a:buFont typeface="Public Sans"/>
              <a:buChar char="•"/>
            </a:pPr>
            <a:r>
              <a:rPr lang="en-AU" sz="1800">
                <a:solidFill>
                  <a:srgbClr val="22272B"/>
                </a:solidFill>
              </a:rPr>
              <a:t>What led you to this conclusion?</a:t>
            </a:r>
            <a:endParaRPr lang="en-AU" sz="1800">
              <a:solidFill>
                <a:srgbClr val="000000"/>
              </a:solidFill>
            </a:endParaRPr>
          </a:p>
        </p:txBody>
      </p:sp>
      <p:sp>
        <p:nvSpPr>
          <p:cNvPr id="4" name="Slide Number Placeholder 3">
            <a:extLst>
              <a:ext uri="{FF2B5EF4-FFF2-40B4-BE49-F238E27FC236}">
                <a16:creationId xmlns:a16="http://schemas.microsoft.com/office/drawing/2014/main" id="{F56A84CB-BD8A-24EF-824E-4127123892C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48</a:t>
            </a:fld>
            <a:endParaRPr lang="en-AU"/>
          </a:p>
        </p:txBody>
      </p:sp>
    </p:spTree>
    <p:extLst>
      <p:ext uri="{BB962C8B-B14F-4D97-AF65-F5344CB8AC3E}">
        <p14:creationId xmlns:p14="http://schemas.microsoft.com/office/powerpoint/2010/main" val="114494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1322-9952-33B1-44F8-FA22129DD436}"/>
              </a:ext>
            </a:extLst>
          </p:cNvPr>
          <p:cNvSpPr>
            <a:spLocks noGrp="1"/>
          </p:cNvSpPr>
          <p:nvPr>
            <p:ph type="title"/>
          </p:nvPr>
        </p:nvSpPr>
        <p:spPr/>
        <p:txBody>
          <a:bodyPr/>
          <a:lstStyle/>
          <a:p>
            <a:r>
              <a:rPr lang="en-US"/>
              <a:t>Scaffolding language</a:t>
            </a:r>
          </a:p>
        </p:txBody>
      </p:sp>
      <p:sp>
        <p:nvSpPr>
          <p:cNvPr id="3" name="Content Placeholder 2">
            <a:extLst>
              <a:ext uri="{FF2B5EF4-FFF2-40B4-BE49-F238E27FC236}">
                <a16:creationId xmlns:a16="http://schemas.microsoft.com/office/drawing/2014/main" id="{3F3471FC-A2EB-3606-C8BD-BBFCF2E2B6FE}"/>
              </a:ext>
            </a:extLst>
          </p:cNvPr>
          <p:cNvSpPr>
            <a:spLocks noGrp="1"/>
          </p:cNvSpPr>
          <p:nvPr>
            <p:ph idx="1"/>
          </p:nvPr>
        </p:nvSpPr>
        <p:spPr>
          <a:xfrm>
            <a:off x="360000" y="1620000"/>
            <a:ext cx="11484000" cy="1673717"/>
          </a:xfrm>
        </p:spPr>
        <p:txBody>
          <a:bodyPr vert="horz" lIns="0" tIns="0" rIns="0" bIns="0" rtlCol="0" anchor="t">
            <a:noAutofit/>
          </a:bodyPr>
          <a:lstStyle/>
          <a:p>
            <a:pPr marL="285750" indent="-285750">
              <a:buFont typeface="Arial" panose="020B0604020202020204" pitchFamily="34" charset="0"/>
              <a:buChar char="•"/>
            </a:pPr>
            <a:r>
              <a:rPr lang="en-US">
                <a:solidFill>
                  <a:srgbClr val="232323"/>
                </a:solidFill>
                <a:ea typeface="Verdana"/>
              </a:rPr>
              <a:t>Students think about what we want them to remember (Willingham 2009)</a:t>
            </a:r>
            <a:endParaRPr lang="en-US"/>
          </a:p>
          <a:p>
            <a:pPr marL="285750" indent="-285750">
              <a:buFont typeface="Arial" panose="020B0604020202020204" pitchFamily="34" charset="0"/>
              <a:buChar char="•"/>
            </a:pPr>
            <a:r>
              <a:rPr lang="en-US">
                <a:solidFill>
                  <a:srgbClr val="232323"/>
                </a:solidFill>
                <a:ea typeface="Verdana"/>
              </a:rPr>
              <a:t>Scaffolds enable all to participate in making meaning (Sherrington 2023)</a:t>
            </a:r>
            <a:endParaRPr lang="en-US"/>
          </a:p>
          <a:p>
            <a:pPr marL="285750" indent="-285750">
              <a:buFont typeface="Arial" panose="020B0604020202020204" pitchFamily="34" charset="0"/>
              <a:buChar char="•"/>
            </a:pPr>
            <a:r>
              <a:rPr lang="en-US">
                <a:solidFill>
                  <a:srgbClr val="232323"/>
                </a:solidFill>
                <a:ea typeface="Verdana"/>
              </a:rPr>
              <a:t>Displaying creates an external memory field, reducing cognitive load (</a:t>
            </a:r>
            <a:r>
              <a:rPr lang="en-US" err="1">
                <a:solidFill>
                  <a:srgbClr val="232323"/>
                </a:solidFill>
                <a:ea typeface="Verdana"/>
              </a:rPr>
              <a:t>Caviglioli</a:t>
            </a:r>
            <a:r>
              <a:rPr lang="en-US">
                <a:solidFill>
                  <a:srgbClr val="232323"/>
                </a:solidFill>
                <a:ea typeface="Verdana"/>
              </a:rPr>
              <a:t> and Goodwin 2021).</a:t>
            </a:r>
          </a:p>
        </p:txBody>
      </p:sp>
      <p:sp>
        <p:nvSpPr>
          <p:cNvPr id="7" name="Rectangle: Rounded Corners 6">
            <a:extLst>
              <a:ext uri="{FF2B5EF4-FFF2-40B4-BE49-F238E27FC236}">
                <a16:creationId xmlns:a16="http://schemas.microsoft.com/office/drawing/2014/main" id="{8724AE20-A44A-828D-CA66-D4EBB1FE4E97}"/>
              </a:ext>
            </a:extLst>
          </p:cNvPr>
          <p:cNvSpPr/>
          <p:nvPr/>
        </p:nvSpPr>
        <p:spPr>
          <a:xfrm>
            <a:off x="248187" y="3293718"/>
            <a:ext cx="5699969" cy="2780576"/>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1200"/>
              </a:spcAft>
            </a:pPr>
            <a:r>
              <a:rPr lang="en-US" sz="1800" b="1">
                <a:solidFill>
                  <a:srgbClr val="000000"/>
                </a:solidFill>
                <a:latin typeface="+mj-lt"/>
              </a:rPr>
              <a:t>Stage 2 vocabulary example:</a:t>
            </a:r>
            <a:endParaRPr lang="en-US" sz="1800" b="1">
              <a:solidFill>
                <a:srgbClr val="FFFFFF"/>
              </a:solidFill>
              <a:latin typeface="+mj-lt"/>
            </a:endParaRPr>
          </a:p>
          <a:p>
            <a:pPr>
              <a:lnSpc>
                <a:spcPct val="150000"/>
              </a:lnSpc>
              <a:spcAft>
                <a:spcPts val="1200"/>
              </a:spcAft>
            </a:pPr>
            <a:r>
              <a:rPr lang="en-US" sz="1800">
                <a:solidFill>
                  <a:srgbClr val="000000"/>
                </a:solidFill>
              </a:rPr>
              <a:t>Purpose: connection between fractions and decimal notation</a:t>
            </a:r>
            <a:endParaRPr lang="en-US" sz="1800"/>
          </a:p>
          <a:p>
            <a:pPr>
              <a:lnSpc>
                <a:spcPct val="150000"/>
              </a:lnSpc>
              <a:spcAft>
                <a:spcPts val="1200"/>
              </a:spcAft>
            </a:pPr>
            <a:r>
              <a:rPr lang="en-US" sz="1800">
                <a:solidFill>
                  <a:srgbClr val="000000"/>
                </a:solidFill>
              </a:rPr>
              <a:t>Terms displayed: tenths, hundredths, decimal point, equivalent, benchmark fraction</a:t>
            </a:r>
            <a:endParaRPr lang="en-US" sz="1800"/>
          </a:p>
        </p:txBody>
      </p:sp>
      <p:sp>
        <p:nvSpPr>
          <p:cNvPr id="8" name="Rectangle: Rounded Corners 7">
            <a:extLst>
              <a:ext uri="{FF2B5EF4-FFF2-40B4-BE49-F238E27FC236}">
                <a16:creationId xmlns:a16="http://schemas.microsoft.com/office/drawing/2014/main" id="{8BCD4502-C846-7B03-CD93-9B9C19300D90}"/>
              </a:ext>
            </a:extLst>
          </p:cNvPr>
          <p:cNvSpPr/>
          <p:nvPr/>
        </p:nvSpPr>
        <p:spPr>
          <a:xfrm>
            <a:off x="6243845" y="3293718"/>
            <a:ext cx="5606038" cy="2780576"/>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1200"/>
              </a:spcAft>
            </a:pPr>
            <a:r>
              <a:rPr lang="en-US" sz="1800" b="1">
                <a:solidFill>
                  <a:srgbClr val="000000"/>
                </a:solidFill>
                <a:latin typeface="+mj-lt"/>
              </a:rPr>
              <a:t>Sentence stems could include: </a:t>
            </a:r>
            <a:endParaRPr lang="en-US" sz="1800" b="1">
              <a:solidFill>
                <a:srgbClr val="444444"/>
              </a:solidFill>
              <a:latin typeface="+mj-lt"/>
            </a:endParaRPr>
          </a:p>
          <a:p>
            <a:pPr marL="285750" indent="-285750">
              <a:lnSpc>
                <a:spcPct val="150000"/>
              </a:lnSpc>
              <a:spcAft>
                <a:spcPts val="1200"/>
              </a:spcAft>
              <a:buFont typeface="Public Sans"/>
              <a:buChar char="•"/>
            </a:pPr>
            <a:r>
              <a:rPr lang="en-US" sz="1800">
                <a:solidFill>
                  <a:srgbClr val="000000"/>
                </a:solidFill>
              </a:rPr>
              <a:t>In my opinion... </a:t>
            </a:r>
            <a:endParaRPr lang="en-US" sz="1800">
              <a:solidFill>
                <a:srgbClr val="444444"/>
              </a:solidFill>
            </a:endParaRPr>
          </a:p>
          <a:p>
            <a:pPr marL="285750" indent="-285750">
              <a:lnSpc>
                <a:spcPct val="150000"/>
              </a:lnSpc>
              <a:spcAft>
                <a:spcPts val="1200"/>
              </a:spcAft>
              <a:buFont typeface="Public Sans"/>
              <a:buChar char="•"/>
            </a:pPr>
            <a:r>
              <a:rPr lang="en-US" sz="1800">
                <a:solidFill>
                  <a:srgbClr val="000000"/>
                </a:solidFill>
              </a:rPr>
              <a:t>I agree/disagree with ___ because … </a:t>
            </a:r>
            <a:endParaRPr lang="en-US" sz="1800">
              <a:solidFill>
                <a:srgbClr val="444444"/>
              </a:solidFill>
            </a:endParaRPr>
          </a:p>
          <a:p>
            <a:pPr marL="285750" indent="-285750">
              <a:lnSpc>
                <a:spcPct val="150000"/>
              </a:lnSpc>
              <a:spcAft>
                <a:spcPts val="1200"/>
              </a:spcAft>
              <a:buFont typeface="Public Sans"/>
              <a:buChar char="•"/>
            </a:pPr>
            <a:r>
              <a:rPr lang="en-US" sz="1800">
                <a:solidFill>
                  <a:srgbClr val="000000"/>
                </a:solidFill>
              </a:rPr>
              <a:t>Building on _ _ _’s answer ... </a:t>
            </a:r>
            <a:endParaRPr lang="en-US" sz="1800">
              <a:solidFill>
                <a:srgbClr val="444444"/>
              </a:solidFill>
            </a:endParaRPr>
          </a:p>
        </p:txBody>
      </p:sp>
      <p:sp>
        <p:nvSpPr>
          <p:cNvPr id="4" name="Slide Number Placeholder 3">
            <a:extLst>
              <a:ext uri="{FF2B5EF4-FFF2-40B4-BE49-F238E27FC236}">
                <a16:creationId xmlns:a16="http://schemas.microsoft.com/office/drawing/2014/main" id="{F56A84CB-BD8A-24EF-824E-4127123892CA}"/>
              </a:ext>
              <a:ext uri="{C183D7F6-B498-43B3-948B-1728B52AA6E4}">
                <adec:decorative xmlns:adec="http://schemas.microsoft.com/office/drawing/2017/decorative" val="1"/>
              </a:ext>
            </a:extLst>
          </p:cNvPr>
          <p:cNvSpPr>
            <a:spLocks noGrp="1"/>
          </p:cNvSpPr>
          <p:nvPr>
            <p:ph type="sldNum" sz="quarter" idx="10"/>
          </p:nvPr>
        </p:nvSpPr>
        <p:spPr>
          <a:xfrm>
            <a:off x="11129883" y="6516000"/>
            <a:ext cx="720000" cy="180000"/>
          </a:xfrm>
        </p:spPr>
        <p:txBody>
          <a:bodyPr/>
          <a:lstStyle/>
          <a:p>
            <a:fld id="{10A01DC5-1685-4615-8240-15192985C6A2}" type="slidenum">
              <a:rPr lang="en-AU" smtClean="0"/>
              <a:pPr/>
              <a:t>49</a:t>
            </a:fld>
            <a:endParaRPr lang="en-AU"/>
          </a:p>
        </p:txBody>
      </p:sp>
    </p:spTree>
    <p:extLst>
      <p:ext uri="{BB962C8B-B14F-4D97-AF65-F5344CB8AC3E}">
        <p14:creationId xmlns:p14="http://schemas.microsoft.com/office/powerpoint/2010/main" val="344834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BD19-876E-7233-9E5F-3202B33FF5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2C1F63-CF6F-3B4B-BCC8-C2C561EBD115}"/>
              </a:ext>
            </a:extLst>
          </p:cNvPr>
          <p:cNvSpPr>
            <a:spLocks noGrp="1"/>
          </p:cNvSpPr>
          <p:nvPr>
            <p:ph type="title"/>
          </p:nvPr>
        </p:nvSpPr>
        <p:spPr>
          <a:xfrm>
            <a:off x="360000" y="360000"/>
            <a:ext cx="10080000" cy="732453"/>
          </a:xfrm>
        </p:spPr>
        <p:txBody>
          <a:bodyPr/>
          <a:lstStyle/>
          <a:p>
            <a:r>
              <a:rPr lang="en-AU"/>
              <a:t>Enabling factors</a:t>
            </a:r>
          </a:p>
        </p:txBody>
      </p:sp>
      <p:pic>
        <p:nvPicPr>
          <p:cNvPr id="18" name="Picture 17">
            <a:extLst>
              <a:ext uri="{FF2B5EF4-FFF2-40B4-BE49-F238E27FC236}">
                <a16:creationId xmlns:a16="http://schemas.microsoft.com/office/drawing/2014/main" id="{C99EB75E-B822-C1F6-1B13-8D2BDF6EA2B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2326" y="314925"/>
            <a:ext cx="735894" cy="777528"/>
          </a:xfrm>
          <a:prstGeom prst="rect">
            <a:avLst/>
          </a:prstGeom>
        </p:spPr>
      </p:pic>
      <p:sp>
        <p:nvSpPr>
          <p:cNvPr id="6" name="Freeform: Shape 5">
            <a:extLst>
              <a:ext uri="{FF2B5EF4-FFF2-40B4-BE49-F238E27FC236}">
                <a16:creationId xmlns:a16="http://schemas.microsoft.com/office/drawing/2014/main" id="{714083C1-0D5E-0C50-2680-51C6D3B18C55}"/>
              </a:ext>
            </a:extLst>
          </p:cNvPr>
          <p:cNvSpPr/>
          <p:nvPr/>
        </p:nvSpPr>
        <p:spPr>
          <a:xfrm>
            <a:off x="360000" y="1225304"/>
            <a:ext cx="5347771" cy="822041"/>
          </a:xfrm>
          <a:custGeom>
            <a:avLst/>
            <a:gdLst>
              <a:gd name="connsiteX0" fmla="*/ 107923 w 5347771"/>
              <a:gd name="connsiteY0" fmla="*/ 0 h 822041"/>
              <a:gd name="connsiteX1" fmla="*/ 5239848 w 5347771"/>
              <a:gd name="connsiteY1" fmla="*/ 0 h 822041"/>
              <a:gd name="connsiteX2" fmla="*/ 5347771 w 5347771"/>
              <a:gd name="connsiteY2" fmla="*/ 107923 h 822041"/>
              <a:gd name="connsiteX3" fmla="*/ 5347771 w 5347771"/>
              <a:gd name="connsiteY3" fmla="*/ 174518 h 822041"/>
              <a:gd name="connsiteX4" fmla="*/ 5347771 w 5347771"/>
              <a:gd name="connsiteY4" fmla="*/ 539600 h 822041"/>
              <a:gd name="connsiteX5" fmla="*/ 5347771 w 5347771"/>
              <a:gd name="connsiteY5" fmla="*/ 822041 h 822041"/>
              <a:gd name="connsiteX6" fmla="*/ 0 w 5347771"/>
              <a:gd name="connsiteY6" fmla="*/ 822041 h 822041"/>
              <a:gd name="connsiteX7" fmla="*/ 0 w 5347771"/>
              <a:gd name="connsiteY7" fmla="*/ 539600 h 822041"/>
              <a:gd name="connsiteX8" fmla="*/ 0 w 5347771"/>
              <a:gd name="connsiteY8" fmla="*/ 174518 h 822041"/>
              <a:gd name="connsiteX9" fmla="*/ 0 w 5347771"/>
              <a:gd name="connsiteY9" fmla="*/ 107923 h 822041"/>
              <a:gd name="connsiteX10" fmla="*/ 107923 w 5347771"/>
              <a:gd name="connsiteY10" fmla="*/ 0 h 82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7771" h="822041">
                <a:moveTo>
                  <a:pt x="107923" y="0"/>
                </a:moveTo>
                <a:lnTo>
                  <a:pt x="5239848" y="0"/>
                </a:lnTo>
                <a:cubicBezTo>
                  <a:pt x="5299452" y="0"/>
                  <a:pt x="5347771" y="48319"/>
                  <a:pt x="5347771" y="107923"/>
                </a:cubicBezTo>
                <a:lnTo>
                  <a:pt x="5347771" y="174518"/>
                </a:lnTo>
                <a:lnTo>
                  <a:pt x="5347771" y="539600"/>
                </a:lnTo>
                <a:lnTo>
                  <a:pt x="5347771" y="822041"/>
                </a:lnTo>
                <a:lnTo>
                  <a:pt x="0" y="822041"/>
                </a:lnTo>
                <a:lnTo>
                  <a:pt x="0" y="539600"/>
                </a:lnTo>
                <a:lnTo>
                  <a:pt x="0" y="174518"/>
                </a:lnTo>
                <a:lnTo>
                  <a:pt x="0" y="107923"/>
                </a:lnTo>
                <a:cubicBezTo>
                  <a:pt x="0" y="48319"/>
                  <a:pt x="48319" y="0"/>
                  <a:pt x="1079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000">
              <a:spcAft>
                <a:spcPts val="1200"/>
              </a:spcAft>
            </a:pPr>
            <a:r>
              <a:rPr lang="en-US" sz="2000" b="1">
                <a:latin typeface="+mj-lt"/>
              </a:rPr>
              <a:t>Know students and how they learn</a:t>
            </a:r>
            <a:endParaRPr lang="en-AU" sz="2000" b="1">
              <a:latin typeface="+mj-lt"/>
            </a:endParaRPr>
          </a:p>
        </p:txBody>
      </p:sp>
      <p:sp>
        <p:nvSpPr>
          <p:cNvPr id="13" name="Freeform: Shape 12">
            <a:extLst>
              <a:ext uri="{FF2B5EF4-FFF2-40B4-BE49-F238E27FC236}">
                <a16:creationId xmlns:a16="http://schemas.microsoft.com/office/drawing/2014/main" id="{B416EE6F-02C6-5EF7-E168-7A08A6582A60}"/>
              </a:ext>
            </a:extLst>
          </p:cNvPr>
          <p:cNvSpPr/>
          <p:nvPr/>
        </p:nvSpPr>
        <p:spPr>
          <a:xfrm>
            <a:off x="360000" y="2047345"/>
            <a:ext cx="5347771" cy="1747933"/>
          </a:xfrm>
          <a:custGeom>
            <a:avLst/>
            <a:gdLst>
              <a:gd name="connsiteX0" fmla="*/ 0 w 5347771"/>
              <a:gd name="connsiteY0" fmla="*/ 0 h 1747933"/>
              <a:gd name="connsiteX1" fmla="*/ 5347771 w 5347771"/>
              <a:gd name="connsiteY1" fmla="*/ 0 h 1747933"/>
              <a:gd name="connsiteX2" fmla="*/ 5347771 w 5347771"/>
              <a:gd name="connsiteY2" fmla="*/ 249554 h 1747933"/>
              <a:gd name="connsiteX3" fmla="*/ 5347771 w 5347771"/>
              <a:gd name="connsiteY3" fmla="*/ 1608410 h 1747933"/>
              <a:gd name="connsiteX4" fmla="*/ 5347771 w 5347771"/>
              <a:gd name="connsiteY4" fmla="*/ 1637902 h 1747933"/>
              <a:gd name="connsiteX5" fmla="*/ 5237740 w 5347771"/>
              <a:gd name="connsiteY5" fmla="*/ 1747933 h 1747933"/>
              <a:gd name="connsiteX6" fmla="*/ 110031 w 5347771"/>
              <a:gd name="connsiteY6" fmla="*/ 1747933 h 1747933"/>
              <a:gd name="connsiteX7" fmla="*/ 0 w 5347771"/>
              <a:gd name="connsiteY7" fmla="*/ 1637902 h 1747933"/>
              <a:gd name="connsiteX8" fmla="*/ 0 w 5347771"/>
              <a:gd name="connsiteY8" fmla="*/ 1608410 h 1747933"/>
              <a:gd name="connsiteX9" fmla="*/ 0 w 5347771"/>
              <a:gd name="connsiteY9" fmla="*/ 249554 h 17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771" h="1747933">
                <a:moveTo>
                  <a:pt x="0" y="0"/>
                </a:moveTo>
                <a:lnTo>
                  <a:pt x="5347771" y="0"/>
                </a:lnTo>
                <a:lnTo>
                  <a:pt x="5347771" y="249554"/>
                </a:lnTo>
                <a:lnTo>
                  <a:pt x="5347771" y="1608410"/>
                </a:lnTo>
                <a:lnTo>
                  <a:pt x="5347771" y="1637902"/>
                </a:lnTo>
                <a:cubicBezTo>
                  <a:pt x="5347771" y="1698670"/>
                  <a:pt x="5298508" y="1747933"/>
                  <a:pt x="5237740" y="1747933"/>
                </a:cubicBezTo>
                <a:lnTo>
                  <a:pt x="110031" y="1747933"/>
                </a:lnTo>
                <a:cubicBezTo>
                  <a:pt x="49263" y="1747933"/>
                  <a:pt x="0" y="1698670"/>
                  <a:pt x="0" y="1637902"/>
                </a:cubicBezTo>
                <a:lnTo>
                  <a:pt x="0" y="1608410"/>
                </a:lnTo>
                <a:lnTo>
                  <a:pt x="0" y="24955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marL="180000">
              <a:lnSpc>
                <a:spcPct val="150000"/>
              </a:lnSpc>
              <a:spcAft>
                <a:spcPts val="1200"/>
              </a:spcAft>
            </a:pPr>
            <a:r>
              <a:rPr lang="en-AU" sz="2000">
                <a:solidFill>
                  <a:schemeClr val="accent1"/>
                </a:solidFill>
              </a:rPr>
              <a:t>Teachers understand how learning happens, and this informs their practice.</a:t>
            </a:r>
          </a:p>
        </p:txBody>
      </p:sp>
      <p:sp>
        <p:nvSpPr>
          <p:cNvPr id="16" name="Freeform: Shape 15">
            <a:extLst>
              <a:ext uri="{FF2B5EF4-FFF2-40B4-BE49-F238E27FC236}">
                <a16:creationId xmlns:a16="http://schemas.microsoft.com/office/drawing/2014/main" id="{BAA5A1C9-2E62-D2EC-0BBA-A5E65AFEBC3F}"/>
              </a:ext>
            </a:extLst>
          </p:cNvPr>
          <p:cNvSpPr/>
          <p:nvPr/>
        </p:nvSpPr>
        <p:spPr>
          <a:xfrm>
            <a:off x="6096000" y="1225304"/>
            <a:ext cx="5347771" cy="822041"/>
          </a:xfrm>
          <a:custGeom>
            <a:avLst/>
            <a:gdLst>
              <a:gd name="connsiteX0" fmla="*/ 107923 w 5347771"/>
              <a:gd name="connsiteY0" fmla="*/ 0 h 822041"/>
              <a:gd name="connsiteX1" fmla="*/ 5239848 w 5347771"/>
              <a:gd name="connsiteY1" fmla="*/ 0 h 822041"/>
              <a:gd name="connsiteX2" fmla="*/ 5347771 w 5347771"/>
              <a:gd name="connsiteY2" fmla="*/ 107923 h 822041"/>
              <a:gd name="connsiteX3" fmla="*/ 5347771 w 5347771"/>
              <a:gd name="connsiteY3" fmla="*/ 174518 h 822041"/>
              <a:gd name="connsiteX4" fmla="*/ 5347771 w 5347771"/>
              <a:gd name="connsiteY4" fmla="*/ 539600 h 822041"/>
              <a:gd name="connsiteX5" fmla="*/ 5347771 w 5347771"/>
              <a:gd name="connsiteY5" fmla="*/ 822041 h 822041"/>
              <a:gd name="connsiteX6" fmla="*/ 0 w 5347771"/>
              <a:gd name="connsiteY6" fmla="*/ 822041 h 822041"/>
              <a:gd name="connsiteX7" fmla="*/ 0 w 5347771"/>
              <a:gd name="connsiteY7" fmla="*/ 539600 h 822041"/>
              <a:gd name="connsiteX8" fmla="*/ 0 w 5347771"/>
              <a:gd name="connsiteY8" fmla="*/ 174518 h 822041"/>
              <a:gd name="connsiteX9" fmla="*/ 0 w 5347771"/>
              <a:gd name="connsiteY9" fmla="*/ 107923 h 822041"/>
              <a:gd name="connsiteX10" fmla="*/ 107923 w 5347771"/>
              <a:gd name="connsiteY10" fmla="*/ 0 h 82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7771" h="822041">
                <a:moveTo>
                  <a:pt x="107923" y="0"/>
                </a:moveTo>
                <a:lnTo>
                  <a:pt x="5239848" y="0"/>
                </a:lnTo>
                <a:cubicBezTo>
                  <a:pt x="5299452" y="0"/>
                  <a:pt x="5347771" y="48319"/>
                  <a:pt x="5347771" y="107923"/>
                </a:cubicBezTo>
                <a:lnTo>
                  <a:pt x="5347771" y="174518"/>
                </a:lnTo>
                <a:lnTo>
                  <a:pt x="5347771" y="539600"/>
                </a:lnTo>
                <a:lnTo>
                  <a:pt x="5347771" y="822041"/>
                </a:lnTo>
                <a:lnTo>
                  <a:pt x="0" y="822041"/>
                </a:lnTo>
                <a:lnTo>
                  <a:pt x="0" y="539600"/>
                </a:lnTo>
                <a:lnTo>
                  <a:pt x="0" y="174518"/>
                </a:lnTo>
                <a:lnTo>
                  <a:pt x="0" y="107923"/>
                </a:lnTo>
                <a:cubicBezTo>
                  <a:pt x="0" y="48319"/>
                  <a:pt x="48319" y="0"/>
                  <a:pt x="1079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000">
              <a:spcAft>
                <a:spcPts val="1200"/>
              </a:spcAft>
            </a:pPr>
            <a:r>
              <a:rPr lang="en-US" sz="2000" b="1">
                <a:latin typeface="+mj-lt"/>
              </a:rPr>
              <a:t>High expectations</a:t>
            </a:r>
            <a:endParaRPr lang="en-AU" sz="2000" b="1">
              <a:latin typeface="+mj-lt"/>
            </a:endParaRPr>
          </a:p>
        </p:txBody>
      </p:sp>
      <p:sp>
        <p:nvSpPr>
          <p:cNvPr id="17" name="Freeform: Shape 16">
            <a:extLst>
              <a:ext uri="{FF2B5EF4-FFF2-40B4-BE49-F238E27FC236}">
                <a16:creationId xmlns:a16="http://schemas.microsoft.com/office/drawing/2014/main" id="{143E751A-928F-0865-7AD5-D969FD952D4E}"/>
              </a:ext>
            </a:extLst>
          </p:cNvPr>
          <p:cNvSpPr/>
          <p:nvPr/>
        </p:nvSpPr>
        <p:spPr>
          <a:xfrm>
            <a:off x="6096000" y="2047345"/>
            <a:ext cx="5347771" cy="1747933"/>
          </a:xfrm>
          <a:custGeom>
            <a:avLst/>
            <a:gdLst>
              <a:gd name="connsiteX0" fmla="*/ 0 w 5347771"/>
              <a:gd name="connsiteY0" fmla="*/ 0 h 1747933"/>
              <a:gd name="connsiteX1" fmla="*/ 5347771 w 5347771"/>
              <a:gd name="connsiteY1" fmla="*/ 0 h 1747933"/>
              <a:gd name="connsiteX2" fmla="*/ 5347771 w 5347771"/>
              <a:gd name="connsiteY2" fmla="*/ 249554 h 1747933"/>
              <a:gd name="connsiteX3" fmla="*/ 5347771 w 5347771"/>
              <a:gd name="connsiteY3" fmla="*/ 1608410 h 1747933"/>
              <a:gd name="connsiteX4" fmla="*/ 5347771 w 5347771"/>
              <a:gd name="connsiteY4" fmla="*/ 1637902 h 1747933"/>
              <a:gd name="connsiteX5" fmla="*/ 5237740 w 5347771"/>
              <a:gd name="connsiteY5" fmla="*/ 1747933 h 1747933"/>
              <a:gd name="connsiteX6" fmla="*/ 110031 w 5347771"/>
              <a:gd name="connsiteY6" fmla="*/ 1747933 h 1747933"/>
              <a:gd name="connsiteX7" fmla="*/ 0 w 5347771"/>
              <a:gd name="connsiteY7" fmla="*/ 1637902 h 1747933"/>
              <a:gd name="connsiteX8" fmla="*/ 0 w 5347771"/>
              <a:gd name="connsiteY8" fmla="*/ 1608410 h 1747933"/>
              <a:gd name="connsiteX9" fmla="*/ 0 w 5347771"/>
              <a:gd name="connsiteY9" fmla="*/ 249554 h 17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771" h="1747933">
                <a:moveTo>
                  <a:pt x="0" y="0"/>
                </a:moveTo>
                <a:lnTo>
                  <a:pt x="5347771" y="0"/>
                </a:lnTo>
                <a:lnTo>
                  <a:pt x="5347771" y="249554"/>
                </a:lnTo>
                <a:lnTo>
                  <a:pt x="5347771" y="1608410"/>
                </a:lnTo>
                <a:lnTo>
                  <a:pt x="5347771" y="1637902"/>
                </a:lnTo>
                <a:cubicBezTo>
                  <a:pt x="5347771" y="1698670"/>
                  <a:pt x="5298508" y="1747933"/>
                  <a:pt x="5237740" y="1747933"/>
                </a:cubicBezTo>
                <a:lnTo>
                  <a:pt x="110031" y="1747933"/>
                </a:lnTo>
                <a:cubicBezTo>
                  <a:pt x="49263" y="1747933"/>
                  <a:pt x="0" y="1698670"/>
                  <a:pt x="0" y="1637902"/>
                </a:cubicBezTo>
                <a:lnTo>
                  <a:pt x="0" y="1608410"/>
                </a:lnTo>
                <a:lnTo>
                  <a:pt x="0" y="24955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marL="180000">
              <a:lnSpc>
                <a:spcPct val="150000"/>
              </a:lnSpc>
              <a:spcAft>
                <a:spcPts val="1200"/>
              </a:spcAft>
            </a:pPr>
            <a:r>
              <a:rPr lang="en-AU" sz="2000">
                <a:solidFill>
                  <a:schemeClr val="accent1"/>
                </a:solidFill>
              </a:rPr>
              <a:t>Students benefit from teachers holding high expectations for their learning.</a:t>
            </a:r>
          </a:p>
        </p:txBody>
      </p:sp>
      <p:sp>
        <p:nvSpPr>
          <p:cNvPr id="27" name="Freeform: Shape 26">
            <a:extLst>
              <a:ext uri="{FF2B5EF4-FFF2-40B4-BE49-F238E27FC236}">
                <a16:creationId xmlns:a16="http://schemas.microsoft.com/office/drawing/2014/main" id="{BA115ED0-6098-3EA4-ED8F-CD5C3C594D3D}"/>
              </a:ext>
            </a:extLst>
          </p:cNvPr>
          <p:cNvSpPr/>
          <p:nvPr/>
        </p:nvSpPr>
        <p:spPr>
          <a:xfrm>
            <a:off x="360000" y="3988615"/>
            <a:ext cx="5347771" cy="822041"/>
          </a:xfrm>
          <a:custGeom>
            <a:avLst/>
            <a:gdLst>
              <a:gd name="connsiteX0" fmla="*/ 107923 w 5347771"/>
              <a:gd name="connsiteY0" fmla="*/ 0 h 822041"/>
              <a:gd name="connsiteX1" fmla="*/ 5239848 w 5347771"/>
              <a:gd name="connsiteY1" fmla="*/ 0 h 822041"/>
              <a:gd name="connsiteX2" fmla="*/ 5347771 w 5347771"/>
              <a:gd name="connsiteY2" fmla="*/ 107923 h 822041"/>
              <a:gd name="connsiteX3" fmla="*/ 5347771 w 5347771"/>
              <a:gd name="connsiteY3" fmla="*/ 174518 h 822041"/>
              <a:gd name="connsiteX4" fmla="*/ 5347771 w 5347771"/>
              <a:gd name="connsiteY4" fmla="*/ 539600 h 822041"/>
              <a:gd name="connsiteX5" fmla="*/ 5347771 w 5347771"/>
              <a:gd name="connsiteY5" fmla="*/ 822041 h 822041"/>
              <a:gd name="connsiteX6" fmla="*/ 0 w 5347771"/>
              <a:gd name="connsiteY6" fmla="*/ 822041 h 822041"/>
              <a:gd name="connsiteX7" fmla="*/ 0 w 5347771"/>
              <a:gd name="connsiteY7" fmla="*/ 539600 h 822041"/>
              <a:gd name="connsiteX8" fmla="*/ 0 w 5347771"/>
              <a:gd name="connsiteY8" fmla="*/ 174518 h 822041"/>
              <a:gd name="connsiteX9" fmla="*/ 0 w 5347771"/>
              <a:gd name="connsiteY9" fmla="*/ 107923 h 822041"/>
              <a:gd name="connsiteX10" fmla="*/ 107923 w 5347771"/>
              <a:gd name="connsiteY10" fmla="*/ 0 h 82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7771" h="822041">
                <a:moveTo>
                  <a:pt x="107923" y="0"/>
                </a:moveTo>
                <a:lnTo>
                  <a:pt x="5239848" y="0"/>
                </a:lnTo>
                <a:cubicBezTo>
                  <a:pt x="5299452" y="0"/>
                  <a:pt x="5347771" y="48319"/>
                  <a:pt x="5347771" y="107923"/>
                </a:cubicBezTo>
                <a:lnTo>
                  <a:pt x="5347771" y="174518"/>
                </a:lnTo>
                <a:lnTo>
                  <a:pt x="5347771" y="539600"/>
                </a:lnTo>
                <a:lnTo>
                  <a:pt x="5347771" y="822041"/>
                </a:lnTo>
                <a:lnTo>
                  <a:pt x="0" y="822041"/>
                </a:lnTo>
                <a:lnTo>
                  <a:pt x="0" y="539600"/>
                </a:lnTo>
                <a:lnTo>
                  <a:pt x="0" y="174518"/>
                </a:lnTo>
                <a:lnTo>
                  <a:pt x="0" y="107923"/>
                </a:lnTo>
                <a:cubicBezTo>
                  <a:pt x="0" y="48319"/>
                  <a:pt x="48319" y="0"/>
                  <a:pt x="1079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000">
              <a:spcAft>
                <a:spcPts val="1200"/>
              </a:spcAft>
            </a:pPr>
            <a:r>
              <a:rPr lang="en-AU" sz="2000" b="1">
                <a:solidFill>
                  <a:schemeClr val="bg1"/>
                </a:solidFill>
                <a:latin typeface="+mj-lt"/>
              </a:rPr>
              <a:t>Know the content and how to teach it</a:t>
            </a:r>
          </a:p>
        </p:txBody>
      </p:sp>
      <p:sp>
        <p:nvSpPr>
          <p:cNvPr id="28" name="Freeform: Shape 27">
            <a:extLst>
              <a:ext uri="{FF2B5EF4-FFF2-40B4-BE49-F238E27FC236}">
                <a16:creationId xmlns:a16="http://schemas.microsoft.com/office/drawing/2014/main" id="{8551ECC8-87A3-E0A5-33F7-F588D0BAE0B5}"/>
              </a:ext>
            </a:extLst>
          </p:cNvPr>
          <p:cNvSpPr/>
          <p:nvPr/>
        </p:nvSpPr>
        <p:spPr>
          <a:xfrm>
            <a:off x="360000" y="4810656"/>
            <a:ext cx="5347771" cy="1747933"/>
          </a:xfrm>
          <a:custGeom>
            <a:avLst/>
            <a:gdLst>
              <a:gd name="connsiteX0" fmla="*/ 0 w 5347771"/>
              <a:gd name="connsiteY0" fmla="*/ 0 h 1747933"/>
              <a:gd name="connsiteX1" fmla="*/ 5347771 w 5347771"/>
              <a:gd name="connsiteY1" fmla="*/ 0 h 1747933"/>
              <a:gd name="connsiteX2" fmla="*/ 5347771 w 5347771"/>
              <a:gd name="connsiteY2" fmla="*/ 249554 h 1747933"/>
              <a:gd name="connsiteX3" fmla="*/ 5347771 w 5347771"/>
              <a:gd name="connsiteY3" fmla="*/ 1608410 h 1747933"/>
              <a:gd name="connsiteX4" fmla="*/ 5347771 w 5347771"/>
              <a:gd name="connsiteY4" fmla="*/ 1637902 h 1747933"/>
              <a:gd name="connsiteX5" fmla="*/ 5237740 w 5347771"/>
              <a:gd name="connsiteY5" fmla="*/ 1747933 h 1747933"/>
              <a:gd name="connsiteX6" fmla="*/ 110031 w 5347771"/>
              <a:gd name="connsiteY6" fmla="*/ 1747933 h 1747933"/>
              <a:gd name="connsiteX7" fmla="*/ 0 w 5347771"/>
              <a:gd name="connsiteY7" fmla="*/ 1637902 h 1747933"/>
              <a:gd name="connsiteX8" fmla="*/ 0 w 5347771"/>
              <a:gd name="connsiteY8" fmla="*/ 1608410 h 1747933"/>
              <a:gd name="connsiteX9" fmla="*/ 0 w 5347771"/>
              <a:gd name="connsiteY9" fmla="*/ 249554 h 17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771" h="1747933">
                <a:moveTo>
                  <a:pt x="0" y="0"/>
                </a:moveTo>
                <a:lnTo>
                  <a:pt x="5347771" y="0"/>
                </a:lnTo>
                <a:lnTo>
                  <a:pt x="5347771" y="249554"/>
                </a:lnTo>
                <a:lnTo>
                  <a:pt x="5347771" y="1608410"/>
                </a:lnTo>
                <a:lnTo>
                  <a:pt x="5347771" y="1637902"/>
                </a:lnTo>
                <a:cubicBezTo>
                  <a:pt x="5347771" y="1698670"/>
                  <a:pt x="5298508" y="1747933"/>
                  <a:pt x="5237740" y="1747933"/>
                </a:cubicBezTo>
                <a:lnTo>
                  <a:pt x="110031" y="1747933"/>
                </a:lnTo>
                <a:cubicBezTo>
                  <a:pt x="49263" y="1747933"/>
                  <a:pt x="0" y="1698670"/>
                  <a:pt x="0" y="1637902"/>
                </a:cubicBezTo>
                <a:lnTo>
                  <a:pt x="0" y="1608410"/>
                </a:lnTo>
                <a:lnTo>
                  <a:pt x="0" y="24955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marL="180000">
              <a:lnSpc>
                <a:spcPct val="150000"/>
              </a:lnSpc>
              <a:spcAft>
                <a:spcPts val="1200"/>
              </a:spcAft>
            </a:pPr>
            <a:r>
              <a:rPr lang="en-AU" sz="2000">
                <a:solidFill>
                  <a:schemeClr val="accent1"/>
                </a:solidFill>
              </a:rPr>
              <a:t>Teachers know how the knowledge builds and connects to create learning that is strategic, sequenced and cumulative.</a:t>
            </a:r>
          </a:p>
        </p:txBody>
      </p:sp>
      <p:sp>
        <p:nvSpPr>
          <p:cNvPr id="29" name="Freeform: Shape 28">
            <a:extLst>
              <a:ext uri="{FF2B5EF4-FFF2-40B4-BE49-F238E27FC236}">
                <a16:creationId xmlns:a16="http://schemas.microsoft.com/office/drawing/2014/main" id="{E67DB3DF-3553-BD0D-832A-99A9B3EC1040}"/>
              </a:ext>
            </a:extLst>
          </p:cNvPr>
          <p:cNvSpPr/>
          <p:nvPr/>
        </p:nvSpPr>
        <p:spPr>
          <a:xfrm>
            <a:off x="6096000" y="3988615"/>
            <a:ext cx="5347771" cy="822041"/>
          </a:xfrm>
          <a:custGeom>
            <a:avLst/>
            <a:gdLst>
              <a:gd name="connsiteX0" fmla="*/ 107923 w 5347771"/>
              <a:gd name="connsiteY0" fmla="*/ 0 h 822041"/>
              <a:gd name="connsiteX1" fmla="*/ 5239848 w 5347771"/>
              <a:gd name="connsiteY1" fmla="*/ 0 h 822041"/>
              <a:gd name="connsiteX2" fmla="*/ 5347771 w 5347771"/>
              <a:gd name="connsiteY2" fmla="*/ 107923 h 822041"/>
              <a:gd name="connsiteX3" fmla="*/ 5347771 w 5347771"/>
              <a:gd name="connsiteY3" fmla="*/ 174518 h 822041"/>
              <a:gd name="connsiteX4" fmla="*/ 5347771 w 5347771"/>
              <a:gd name="connsiteY4" fmla="*/ 539600 h 822041"/>
              <a:gd name="connsiteX5" fmla="*/ 5347771 w 5347771"/>
              <a:gd name="connsiteY5" fmla="*/ 822041 h 822041"/>
              <a:gd name="connsiteX6" fmla="*/ 0 w 5347771"/>
              <a:gd name="connsiteY6" fmla="*/ 822041 h 822041"/>
              <a:gd name="connsiteX7" fmla="*/ 0 w 5347771"/>
              <a:gd name="connsiteY7" fmla="*/ 539600 h 822041"/>
              <a:gd name="connsiteX8" fmla="*/ 0 w 5347771"/>
              <a:gd name="connsiteY8" fmla="*/ 174518 h 822041"/>
              <a:gd name="connsiteX9" fmla="*/ 0 w 5347771"/>
              <a:gd name="connsiteY9" fmla="*/ 107923 h 822041"/>
              <a:gd name="connsiteX10" fmla="*/ 107923 w 5347771"/>
              <a:gd name="connsiteY10" fmla="*/ 0 h 82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7771" h="822041">
                <a:moveTo>
                  <a:pt x="107923" y="0"/>
                </a:moveTo>
                <a:lnTo>
                  <a:pt x="5239848" y="0"/>
                </a:lnTo>
                <a:cubicBezTo>
                  <a:pt x="5299452" y="0"/>
                  <a:pt x="5347771" y="48319"/>
                  <a:pt x="5347771" y="107923"/>
                </a:cubicBezTo>
                <a:lnTo>
                  <a:pt x="5347771" y="174518"/>
                </a:lnTo>
                <a:lnTo>
                  <a:pt x="5347771" y="539600"/>
                </a:lnTo>
                <a:lnTo>
                  <a:pt x="5347771" y="822041"/>
                </a:lnTo>
                <a:lnTo>
                  <a:pt x="0" y="822041"/>
                </a:lnTo>
                <a:lnTo>
                  <a:pt x="0" y="539600"/>
                </a:lnTo>
                <a:lnTo>
                  <a:pt x="0" y="174518"/>
                </a:lnTo>
                <a:lnTo>
                  <a:pt x="0" y="107923"/>
                </a:lnTo>
                <a:cubicBezTo>
                  <a:pt x="0" y="48319"/>
                  <a:pt x="48319" y="0"/>
                  <a:pt x="1079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000">
              <a:spcAft>
                <a:spcPts val="1200"/>
              </a:spcAft>
            </a:pPr>
            <a:r>
              <a:rPr lang="en-AU" sz="2000" b="1">
                <a:solidFill>
                  <a:schemeClr val="bg1"/>
                </a:solidFill>
                <a:latin typeface="+mj-lt"/>
              </a:rPr>
              <a:t>Safe, inclusive learning environments</a:t>
            </a:r>
          </a:p>
        </p:txBody>
      </p:sp>
      <p:sp>
        <p:nvSpPr>
          <p:cNvPr id="30" name="Freeform: Shape 29">
            <a:extLst>
              <a:ext uri="{FF2B5EF4-FFF2-40B4-BE49-F238E27FC236}">
                <a16:creationId xmlns:a16="http://schemas.microsoft.com/office/drawing/2014/main" id="{35C5DCDC-8DC9-27B1-8381-AEF92A9B285A}"/>
              </a:ext>
            </a:extLst>
          </p:cNvPr>
          <p:cNvSpPr/>
          <p:nvPr/>
        </p:nvSpPr>
        <p:spPr>
          <a:xfrm>
            <a:off x="6096000" y="4810656"/>
            <a:ext cx="5347771" cy="1747933"/>
          </a:xfrm>
          <a:custGeom>
            <a:avLst/>
            <a:gdLst>
              <a:gd name="connsiteX0" fmla="*/ 0 w 5347771"/>
              <a:gd name="connsiteY0" fmla="*/ 0 h 1747933"/>
              <a:gd name="connsiteX1" fmla="*/ 5347771 w 5347771"/>
              <a:gd name="connsiteY1" fmla="*/ 0 h 1747933"/>
              <a:gd name="connsiteX2" fmla="*/ 5347771 w 5347771"/>
              <a:gd name="connsiteY2" fmla="*/ 249554 h 1747933"/>
              <a:gd name="connsiteX3" fmla="*/ 5347771 w 5347771"/>
              <a:gd name="connsiteY3" fmla="*/ 1608410 h 1747933"/>
              <a:gd name="connsiteX4" fmla="*/ 5347771 w 5347771"/>
              <a:gd name="connsiteY4" fmla="*/ 1637902 h 1747933"/>
              <a:gd name="connsiteX5" fmla="*/ 5237740 w 5347771"/>
              <a:gd name="connsiteY5" fmla="*/ 1747933 h 1747933"/>
              <a:gd name="connsiteX6" fmla="*/ 110031 w 5347771"/>
              <a:gd name="connsiteY6" fmla="*/ 1747933 h 1747933"/>
              <a:gd name="connsiteX7" fmla="*/ 0 w 5347771"/>
              <a:gd name="connsiteY7" fmla="*/ 1637902 h 1747933"/>
              <a:gd name="connsiteX8" fmla="*/ 0 w 5347771"/>
              <a:gd name="connsiteY8" fmla="*/ 1608410 h 1747933"/>
              <a:gd name="connsiteX9" fmla="*/ 0 w 5347771"/>
              <a:gd name="connsiteY9" fmla="*/ 249554 h 17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771" h="1747933">
                <a:moveTo>
                  <a:pt x="0" y="0"/>
                </a:moveTo>
                <a:lnTo>
                  <a:pt x="5347771" y="0"/>
                </a:lnTo>
                <a:lnTo>
                  <a:pt x="5347771" y="249554"/>
                </a:lnTo>
                <a:lnTo>
                  <a:pt x="5347771" y="1608410"/>
                </a:lnTo>
                <a:lnTo>
                  <a:pt x="5347771" y="1637902"/>
                </a:lnTo>
                <a:cubicBezTo>
                  <a:pt x="5347771" y="1698670"/>
                  <a:pt x="5298508" y="1747933"/>
                  <a:pt x="5237740" y="1747933"/>
                </a:cubicBezTo>
                <a:lnTo>
                  <a:pt x="110031" y="1747933"/>
                </a:lnTo>
                <a:cubicBezTo>
                  <a:pt x="49263" y="1747933"/>
                  <a:pt x="0" y="1698670"/>
                  <a:pt x="0" y="1637902"/>
                </a:cubicBezTo>
                <a:lnTo>
                  <a:pt x="0" y="1608410"/>
                </a:lnTo>
                <a:lnTo>
                  <a:pt x="0" y="24955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marL="180000">
              <a:lnSpc>
                <a:spcPct val="150000"/>
              </a:lnSpc>
              <a:spcAft>
                <a:spcPts val="1200"/>
              </a:spcAft>
            </a:pPr>
            <a:r>
              <a:rPr lang="en-AU" sz="2000">
                <a:solidFill>
                  <a:schemeClr val="accent1"/>
                </a:solidFill>
              </a:rPr>
              <a:t>Explicit teaching both relies on, and brings about, a safe and inclusive learning environment.</a:t>
            </a:r>
          </a:p>
        </p:txBody>
      </p:sp>
      <p:sp>
        <p:nvSpPr>
          <p:cNvPr id="4" name="Slide Number Placeholder 3">
            <a:extLst>
              <a:ext uri="{FF2B5EF4-FFF2-40B4-BE49-F238E27FC236}">
                <a16:creationId xmlns:a16="http://schemas.microsoft.com/office/drawing/2014/main" id="{76FD18F9-744D-477C-FC01-6E7530BE14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148999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1322-9952-33B1-44F8-FA22129DD436}"/>
              </a:ext>
            </a:extLst>
          </p:cNvPr>
          <p:cNvSpPr>
            <a:spLocks noGrp="1"/>
          </p:cNvSpPr>
          <p:nvPr>
            <p:ph type="title"/>
          </p:nvPr>
        </p:nvSpPr>
        <p:spPr/>
        <p:txBody>
          <a:bodyPr/>
          <a:lstStyle/>
          <a:p>
            <a:r>
              <a:rPr lang="en-US"/>
              <a:t>Talk routines</a:t>
            </a:r>
          </a:p>
        </p:txBody>
      </p:sp>
      <p:sp>
        <p:nvSpPr>
          <p:cNvPr id="3" name="Content Placeholder 2">
            <a:extLst>
              <a:ext uri="{FF2B5EF4-FFF2-40B4-BE49-F238E27FC236}">
                <a16:creationId xmlns:a16="http://schemas.microsoft.com/office/drawing/2014/main" id="{3F3471FC-A2EB-3606-C8BD-BBFCF2E2B6FE}"/>
              </a:ext>
            </a:extLst>
          </p:cNvPr>
          <p:cNvSpPr>
            <a:spLocks noGrp="1"/>
          </p:cNvSpPr>
          <p:nvPr>
            <p:ph idx="1"/>
          </p:nvPr>
        </p:nvSpPr>
        <p:spPr>
          <a:xfrm>
            <a:off x="360000" y="1620000"/>
            <a:ext cx="11484000" cy="951078"/>
          </a:xfrm>
        </p:spPr>
        <p:txBody>
          <a:bodyPr vert="horz" lIns="0" tIns="0" rIns="0" bIns="0" rtlCol="0" anchor="t">
            <a:noAutofit/>
          </a:bodyPr>
          <a:lstStyle/>
          <a:p>
            <a:r>
              <a:rPr lang="en-US" sz="2000"/>
              <a:t>Provide an opportunity for all students to think and make meaning through talk. </a:t>
            </a:r>
          </a:p>
          <a:p>
            <a:r>
              <a:rPr lang="en-US" sz="2000"/>
              <a:t>Some examples include: </a:t>
            </a:r>
          </a:p>
        </p:txBody>
      </p:sp>
      <p:graphicFrame>
        <p:nvGraphicFramePr>
          <p:cNvPr id="9" name="Table 8">
            <a:extLst>
              <a:ext uri="{FF2B5EF4-FFF2-40B4-BE49-F238E27FC236}">
                <a16:creationId xmlns:a16="http://schemas.microsoft.com/office/drawing/2014/main" id="{CBF0AFB6-4069-0E11-DB07-01FD9EF9971C}"/>
              </a:ext>
            </a:extLst>
          </p:cNvPr>
          <p:cNvGraphicFramePr>
            <a:graphicFrameLocks noGrp="1"/>
          </p:cNvGraphicFramePr>
          <p:nvPr>
            <p:extLst>
              <p:ext uri="{D42A27DB-BD31-4B8C-83A1-F6EECF244321}">
                <p14:modId xmlns:p14="http://schemas.microsoft.com/office/powerpoint/2010/main" val="1427909002"/>
              </p:ext>
            </p:extLst>
          </p:nvPr>
        </p:nvGraphicFramePr>
        <p:xfrm>
          <a:off x="354000" y="2933957"/>
          <a:ext cx="11484000" cy="3410174"/>
        </p:xfrm>
        <a:graphic>
          <a:graphicData uri="http://schemas.openxmlformats.org/drawingml/2006/table">
            <a:tbl>
              <a:tblPr firstRow="1" bandRow="1">
                <a:tableStyleId>{6E25E649-3F16-4E02-A733-19D2CDBF48F0}</a:tableStyleId>
              </a:tblPr>
              <a:tblGrid>
                <a:gridCol w="5742000">
                  <a:extLst>
                    <a:ext uri="{9D8B030D-6E8A-4147-A177-3AD203B41FA5}">
                      <a16:colId xmlns:a16="http://schemas.microsoft.com/office/drawing/2014/main" val="1601932363"/>
                    </a:ext>
                  </a:extLst>
                </a:gridCol>
                <a:gridCol w="5742000">
                  <a:extLst>
                    <a:ext uri="{9D8B030D-6E8A-4147-A177-3AD203B41FA5}">
                      <a16:colId xmlns:a16="http://schemas.microsoft.com/office/drawing/2014/main" val="932974999"/>
                    </a:ext>
                  </a:extLst>
                </a:gridCol>
              </a:tblGrid>
              <a:tr h="577676">
                <a:tc>
                  <a:txBody>
                    <a:bodyPr/>
                    <a:lstStyle/>
                    <a:p>
                      <a:pPr algn="l">
                        <a:lnSpc>
                          <a:spcPct val="150000"/>
                        </a:lnSpc>
                        <a:spcAft>
                          <a:spcPts val="1200"/>
                        </a:spcAft>
                      </a:pPr>
                      <a:r>
                        <a:rPr lang="en-US" sz="2000">
                          <a:latin typeface="+mj-lt"/>
                        </a:rPr>
                        <a:t>Think-pair-share</a:t>
                      </a:r>
                    </a:p>
                  </a:txBody>
                  <a:tcPr marL="94276" marR="94276" marT="47138" marB="47138"/>
                </a:tc>
                <a:tc>
                  <a:txBody>
                    <a:bodyPr/>
                    <a:lstStyle/>
                    <a:p>
                      <a:pPr algn="l">
                        <a:lnSpc>
                          <a:spcPct val="150000"/>
                        </a:lnSpc>
                        <a:spcAft>
                          <a:spcPts val="1200"/>
                        </a:spcAft>
                      </a:pPr>
                      <a:r>
                        <a:rPr lang="en-US" sz="2000">
                          <a:latin typeface="+mj-lt"/>
                        </a:rPr>
                        <a:t>Talk moves  – Turn and talk</a:t>
                      </a:r>
                    </a:p>
                  </a:txBody>
                  <a:tcPr marL="94276" marR="94276" marT="47138" marB="47138"/>
                </a:tc>
                <a:extLst>
                  <a:ext uri="{0D108BD9-81ED-4DB2-BD59-A6C34878D82A}">
                    <a16:rowId xmlns:a16="http://schemas.microsoft.com/office/drawing/2014/main" val="733262642"/>
                  </a:ext>
                </a:extLst>
              </a:tr>
              <a:tr h="2832498">
                <a:tc>
                  <a:txBody>
                    <a:bodyPr/>
                    <a:lstStyle/>
                    <a:p>
                      <a:pPr lvl="0" algn="l">
                        <a:lnSpc>
                          <a:spcPct val="150000"/>
                        </a:lnSpc>
                        <a:spcAft>
                          <a:spcPts val="1200"/>
                        </a:spcAft>
                        <a:buNone/>
                      </a:pPr>
                      <a:r>
                        <a:rPr lang="en-AU" sz="2000" b="0" u="none" strike="noStrike" noProof="0">
                          <a:solidFill>
                            <a:srgbClr val="22272B"/>
                          </a:solidFill>
                        </a:rPr>
                        <a:t>Students </a:t>
                      </a:r>
                      <a:r>
                        <a:rPr lang="en-AU" sz="2000" b="1" u="none" strike="noStrike" noProof="0">
                          <a:solidFill>
                            <a:srgbClr val="22272B"/>
                          </a:solidFill>
                          <a:latin typeface="+mj-lt"/>
                        </a:rPr>
                        <a:t>think</a:t>
                      </a:r>
                      <a:r>
                        <a:rPr lang="en-AU" sz="2000" b="0" u="none" strike="noStrike" noProof="0">
                          <a:solidFill>
                            <a:srgbClr val="22272B"/>
                          </a:solidFill>
                        </a:rPr>
                        <a:t> about a question individually, then </a:t>
                      </a:r>
                      <a:r>
                        <a:rPr lang="en-AU" sz="2000" b="1" u="none" strike="noStrike" noProof="0">
                          <a:solidFill>
                            <a:srgbClr val="22272B"/>
                          </a:solidFill>
                          <a:latin typeface="+mj-lt"/>
                        </a:rPr>
                        <a:t>pair</a:t>
                      </a:r>
                      <a:r>
                        <a:rPr lang="en-AU" sz="2000" b="0" u="none" strike="noStrike" noProof="0">
                          <a:solidFill>
                            <a:srgbClr val="22272B"/>
                          </a:solidFill>
                        </a:rPr>
                        <a:t> up to discuss their thoughts before </a:t>
                      </a:r>
                      <a:r>
                        <a:rPr lang="en-AU" sz="2000" b="1" u="none" strike="noStrike" noProof="0">
                          <a:solidFill>
                            <a:srgbClr val="22272B"/>
                          </a:solidFill>
                          <a:latin typeface="+mj-lt"/>
                        </a:rPr>
                        <a:t>sharing</a:t>
                      </a:r>
                      <a:r>
                        <a:rPr lang="en-AU" sz="2000" b="0" u="none" strike="noStrike" noProof="0">
                          <a:solidFill>
                            <a:srgbClr val="22272B"/>
                          </a:solidFill>
                        </a:rPr>
                        <a:t> with the larger group.</a:t>
                      </a:r>
                      <a:endParaRPr lang="en-US" sz="2000" b="0" i="0" u="none" strike="noStrike" noProof="0">
                        <a:latin typeface="+mn-lt"/>
                      </a:endParaRPr>
                    </a:p>
                  </a:txBody>
                  <a:tcPr marL="94276" marR="94276" marT="47138" marB="47138"/>
                </a:tc>
                <a:tc>
                  <a:txBody>
                    <a:bodyPr/>
                    <a:lstStyle/>
                    <a:p>
                      <a:pPr lvl="0" algn="l">
                        <a:lnSpc>
                          <a:spcPct val="150000"/>
                        </a:lnSpc>
                        <a:spcAft>
                          <a:spcPts val="1200"/>
                        </a:spcAft>
                        <a:buNone/>
                      </a:pPr>
                      <a:r>
                        <a:rPr lang="en-US" sz="2000" b="0" u="none" strike="noStrike" noProof="0"/>
                        <a:t>Students rehearse and clarify a response with a partner before sharing it with the whole group.</a:t>
                      </a:r>
                      <a:endParaRPr lang="en-US" sz="2000">
                        <a:latin typeface="+mn-lt"/>
                      </a:endParaRPr>
                    </a:p>
                  </a:txBody>
                  <a:tcPr marL="94276" marR="94276" marT="47138" marB="47138"/>
                </a:tc>
                <a:extLst>
                  <a:ext uri="{0D108BD9-81ED-4DB2-BD59-A6C34878D82A}">
                    <a16:rowId xmlns:a16="http://schemas.microsoft.com/office/drawing/2014/main" val="2784572526"/>
                  </a:ext>
                </a:extLst>
              </a:tr>
            </a:tbl>
          </a:graphicData>
        </a:graphic>
      </p:graphicFrame>
      <p:sp>
        <p:nvSpPr>
          <p:cNvPr id="4" name="Slide Number Placeholder 3">
            <a:extLst>
              <a:ext uri="{FF2B5EF4-FFF2-40B4-BE49-F238E27FC236}">
                <a16:creationId xmlns:a16="http://schemas.microsoft.com/office/drawing/2014/main" id="{F56A84CB-BD8A-24EF-824E-4127123892C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50</a:t>
            </a:fld>
            <a:endParaRPr lang="en-AU"/>
          </a:p>
        </p:txBody>
      </p:sp>
    </p:spTree>
    <p:extLst>
      <p:ext uri="{BB962C8B-B14F-4D97-AF65-F5344CB8AC3E}">
        <p14:creationId xmlns:p14="http://schemas.microsoft.com/office/powerpoint/2010/main" val="52049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1322-9952-33B1-44F8-FA22129DD436}"/>
              </a:ext>
            </a:extLst>
          </p:cNvPr>
          <p:cNvSpPr>
            <a:spLocks noGrp="1"/>
          </p:cNvSpPr>
          <p:nvPr>
            <p:ph type="title" idx="4294967295"/>
          </p:nvPr>
        </p:nvSpPr>
        <p:spPr>
          <a:xfrm>
            <a:off x="0" y="-544512"/>
            <a:ext cx="10079038" cy="544512"/>
          </a:xfrm>
        </p:spPr>
        <p:txBody>
          <a:bodyPr/>
          <a:lstStyle/>
          <a:p>
            <a:r>
              <a:rPr lang="en-US"/>
              <a:t>Recording thinking</a:t>
            </a:r>
          </a:p>
        </p:txBody>
      </p:sp>
      <p:sp>
        <p:nvSpPr>
          <p:cNvPr id="6" name="Text Placeholder 5">
            <a:extLst>
              <a:ext uri="{FF2B5EF4-FFF2-40B4-BE49-F238E27FC236}">
                <a16:creationId xmlns:a16="http://schemas.microsoft.com/office/drawing/2014/main" id="{22858D21-5C63-0629-66EC-AB59DE95CFC1}"/>
              </a:ext>
            </a:extLst>
          </p:cNvPr>
          <p:cNvSpPr>
            <a:spLocks noGrp="1"/>
          </p:cNvSpPr>
          <p:nvPr>
            <p:ph type="body" sz="quarter" idx="14"/>
          </p:nvPr>
        </p:nvSpPr>
        <p:spPr/>
        <p:txBody>
          <a:bodyPr/>
          <a:lstStyle/>
          <a:p>
            <a:r>
              <a:rPr lang="en-AU" dirty="0"/>
              <a:t>creating a stable artefact means students can engage in longer trains of thought. With their thoughts laid out, they can riff on them and see them anew</a:t>
            </a:r>
          </a:p>
          <a:p>
            <a:endParaRPr lang="en-AU" dirty="0"/>
          </a:p>
        </p:txBody>
      </p:sp>
      <p:sp>
        <p:nvSpPr>
          <p:cNvPr id="7" name="Text Placeholder 6">
            <a:extLst>
              <a:ext uri="{FF2B5EF4-FFF2-40B4-BE49-F238E27FC236}">
                <a16:creationId xmlns:a16="http://schemas.microsoft.com/office/drawing/2014/main" id="{B6CDA3F8-0FCC-11EA-6353-321FC81055A2}"/>
              </a:ext>
            </a:extLst>
          </p:cNvPr>
          <p:cNvSpPr>
            <a:spLocks noGrp="1"/>
          </p:cNvSpPr>
          <p:nvPr>
            <p:ph type="body" sz="quarter" idx="15"/>
          </p:nvPr>
        </p:nvSpPr>
        <p:spPr/>
        <p:txBody>
          <a:bodyPr/>
          <a:lstStyle/>
          <a:p>
            <a:r>
              <a:rPr lang="en-AU"/>
              <a:t>(Turner, Goodwin and </a:t>
            </a:r>
            <a:r>
              <a:rPr lang="en-AU" err="1"/>
              <a:t>Caviglioli</a:t>
            </a:r>
            <a:r>
              <a:rPr lang="en-AU"/>
              <a:t> 2022:54). </a:t>
            </a:r>
          </a:p>
          <a:p>
            <a:endParaRPr lang="en-AU"/>
          </a:p>
        </p:txBody>
      </p:sp>
    </p:spTree>
    <p:extLst>
      <p:ext uri="{BB962C8B-B14F-4D97-AF65-F5344CB8AC3E}">
        <p14:creationId xmlns:p14="http://schemas.microsoft.com/office/powerpoint/2010/main" val="396114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1322-9952-33B1-44F8-FA22129DD436}"/>
              </a:ext>
            </a:extLst>
          </p:cNvPr>
          <p:cNvSpPr>
            <a:spLocks noGrp="1"/>
          </p:cNvSpPr>
          <p:nvPr>
            <p:ph type="title"/>
          </p:nvPr>
        </p:nvSpPr>
        <p:spPr/>
        <p:txBody>
          <a:bodyPr/>
          <a:lstStyle/>
          <a:p>
            <a:r>
              <a:rPr lang="en-US" err="1"/>
              <a:t>Organising</a:t>
            </a:r>
            <a:r>
              <a:rPr lang="en-US"/>
              <a:t> thinking</a:t>
            </a:r>
          </a:p>
        </p:txBody>
      </p:sp>
      <p:pic>
        <p:nvPicPr>
          <p:cNvPr id="6" name="Picture 5">
            <a:extLst>
              <a:ext uri="{FF2B5EF4-FFF2-40B4-BE49-F238E27FC236}">
                <a16:creationId xmlns:a16="http://schemas.microsoft.com/office/drawing/2014/main" id="{58575341-B076-9B87-BC4D-B76ECEF40A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446" t="4741" r="1465" b="14799"/>
          <a:stretch/>
        </p:blipFill>
        <p:spPr>
          <a:xfrm>
            <a:off x="103424" y="1020276"/>
            <a:ext cx="11985152" cy="5197643"/>
          </a:xfrm>
          <a:prstGeom prst="rect">
            <a:avLst/>
          </a:prstGeom>
        </p:spPr>
      </p:pic>
      <p:sp>
        <p:nvSpPr>
          <p:cNvPr id="7" name="TextBox 6">
            <a:extLst>
              <a:ext uri="{FF2B5EF4-FFF2-40B4-BE49-F238E27FC236}">
                <a16:creationId xmlns:a16="http://schemas.microsoft.com/office/drawing/2014/main" id="{E17559A3-1F31-2707-08CC-FCC923D6D623}"/>
              </a:ext>
            </a:extLst>
          </p:cNvPr>
          <p:cNvSpPr txBox="1"/>
          <p:nvPr/>
        </p:nvSpPr>
        <p:spPr>
          <a:xfrm>
            <a:off x="5277460" y="1709810"/>
            <a:ext cx="1097280" cy="497859"/>
          </a:xfrm>
          <a:prstGeom prst="rect">
            <a:avLst/>
          </a:prstGeom>
          <a:noFill/>
        </p:spPr>
        <p:txBody>
          <a:bodyPr wrap="square" lIns="0" tIns="0" rIns="0" bIns="0" rtlCol="0" anchor="ctr">
            <a:noAutofit/>
          </a:bodyPr>
          <a:lstStyle/>
          <a:p>
            <a:pPr algn="ctr">
              <a:lnSpc>
                <a:spcPct val="114000"/>
              </a:lnSpc>
              <a:spcAft>
                <a:spcPts val="1200"/>
              </a:spcAft>
            </a:pPr>
            <a:r>
              <a:rPr lang="en-US" sz="1400" dirty="0"/>
              <a:t>Connecting learning</a:t>
            </a:r>
            <a:endParaRPr lang="en-AU" sz="1400" dirty="0"/>
          </a:p>
        </p:txBody>
      </p:sp>
      <p:sp>
        <p:nvSpPr>
          <p:cNvPr id="9" name="TextBox 8">
            <a:extLst>
              <a:ext uri="{FF2B5EF4-FFF2-40B4-BE49-F238E27FC236}">
                <a16:creationId xmlns:a16="http://schemas.microsoft.com/office/drawing/2014/main" id="{67BF2047-6FB9-2F31-C9C0-57FEDBDD373B}"/>
              </a:ext>
            </a:extLst>
          </p:cNvPr>
          <p:cNvSpPr txBox="1"/>
          <p:nvPr/>
        </p:nvSpPr>
        <p:spPr>
          <a:xfrm>
            <a:off x="3368843" y="1530416"/>
            <a:ext cx="991401" cy="856649"/>
          </a:xfrm>
          <a:prstGeom prst="rect">
            <a:avLst/>
          </a:prstGeom>
          <a:noFill/>
        </p:spPr>
        <p:txBody>
          <a:bodyPr wrap="square" lIns="0" tIns="0" rIns="0" bIns="0" rtlCol="0" anchor="ctr">
            <a:noAutofit/>
          </a:bodyPr>
          <a:lstStyle/>
          <a:p>
            <a:pPr algn="ctr">
              <a:lnSpc>
                <a:spcPct val="114000"/>
              </a:lnSpc>
              <a:spcAft>
                <a:spcPts val="1200"/>
              </a:spcAft>
            </a:pPr>
            <a:r>
              <a:rPr lang="en-US" sz="1100" dirty="0">
                <a:solidFill>
                  <a:schemeClr val="bg1"/>
                </a:solidFill>
              </a:rPr>
              <a:t>To connect </a:t>
            </a:r>
            <a:r>
              <a:rPr lang="en-US" sz="1100" b="1" dirty="0">
                <a:solidFill>
                  <a:schemeClr val="bg1"/>
                </a:solidFill>
                <a:latin typeface="Public Sans" pitchFamily="2" charset="0"/>
              </a:rPr>
              <a:t>new learning </a:t>
            </a:r>
            <a:r>
              <a:rPr lang="en-US" sz="1100" dirty="0">
                <a:solidFill>
                  <a:schemeClr val="bg1"/>
                </a:solidFill>
              </a:rPr>
              <a:t>to existing knowledge</a:t>
            </a:r>
            <a:endParaRPr lang="en-AU" sz="1100" dirty="0">
              <a:solidFill>
                <a:schemeClr val="bg1"/>
              </a:solidFill>
            </a:endParaRPr>
          </a:p>
        </p:txBody>
      </p:sp>
      <p:sp>
        <p:nvSpPr>
          <p:cNvPr id="10" name="TextBox 9">
            <a:extLst>
              <a:ext uri="{FF2B5EF4-FFF2-40B4-BE49-F238E27FC236}">
                <a16:creationId xmlns:a16="http://schemas.microsoft.com/office/drawing/2014/main" id="{69C9094E-51E3-936A-E031-9B7064FF0E48}"/>
              </a:ext>
            </a:extLst>
          </p:cNvPr>
          <p:cNvSpPr txBox="1"/>
          <p:nvPr/>
        </p:nvSpPr>
        <p:spPr>
          <a:xfrm>
            <a:off x="2276735" y="2952544"/>
            <a:ext cx="812976" cy="476456"/>
          </a:xfrm>
          <a:prstGeom prst="rect">
            <a:avLst/>
          </a:prstGeom>
          <a:noFill/>
        </p:spPr>
        <p:txBody>
          <a:bodyPr wrap="square" lIns="0" tIns="0" rIns="0" bIns="0" rtlCol="0" anchor="ctr">
            <a:noAutofit/>
          </a:bodyPr>
          <a:lstStyle/>
          <a:p>
            <a:pPr algn="ctr">
              <a:lnSpc>
                <a:spcPct val="114000"/>
              </a:lnSpc>
              <a:spcAft>
                <a:spcPts val="1200"/>
              </a:spcAft>
            </a:pPr>
            <a:r>
              <a:rPr lang="en-US" sz="1100" dirty="0">
                <a:solidFill>
                  <a:schemeClr val="bg1"/>
                </a:solidFill>
              </a:rPr>
              <a:t>Activating prior knowledge</a:t>
            </a:r>
            <a:endParaRPr lang="en-AU" sz="1100" dirty="0">
              <a:solidFill>
                <a:schemeClr val="bg1"/>
              </a:solidFill>
            </a:endParaRPr>
          </a:p>
        </p:txBody>
      </p:sp>
      <p:sp>
        <p:nvSpPr>
          <p:cNvPr id="13" name="TextBox 12">
            <a:extLst>
              <a:ext uri="{FF2B5EF4-FFF2-40B4-BE49-F238E27FC236}">
                <a16:creationId xmlns:a16="http://schemas.microsoft.com/office/drawing/2014/main" id="{CBDAF056-6BC8-A495-85E2-DDE791A34C31}"/>
              </a:ext>
            </a:extLst>
          </p:cNvPr>
          <p:cNvSpPr txBox="1"/>
          <p:nvPr/>
        </p:nvSpPr>
        <p:spPr>
          <a:xfrm>
            <a:off x="529391" y="3611878"/>
            <a:ext cx="958072" cy="476456"/>
          </a:xfrm>
          <a:prstGeom prst="rect">
            <a:avLst/>
          </a:prstGeom>
          <a:noFill/>
        </p:spPr>
        <p:txBody>
          <a:bodyPr wrap="square" lIns="0" tIns="0" rIns="0" bIns="0" rtlCol="0" anchor="ctr">
            <a:noAutofit/>
          </a:bodyPr>
          <a:lstStyle/>
          <a:p>
            <a:pPr algn="ctr">
              <a:lnSpc>
                <a:spcPct val="114000"/>
              </a:lnSpc>
              <a:spcAft>
                <a:spcPts val="1200"/>
              </a:spcAft>
            </a:pPr>
            <a:r>
              <a:rPr lang="en-US" sz="1100" dirty="0">
                <a:solidFill>
                  <a:schemeClr val="accent1"/>
                </a:solidFill>
              </a:rPr>
              <a:t>Select prior knowledge required</a:t>
            </a:r>
            <a:endParaRPr lang="en-AU" sz="1100" dirty="0">
              <a:solidFill>
                <a:schemeClr val="accent1"/>
              </a:solidFill>
            </a:endParaRPr>
          </a:p>
        </p:txBody>
      </p:sp>
      <p:sp>
        <p:nvSpPr>
          <p:cNvPr id="14" name="TextBox 13">
            <a:extLst>
              <a:ext uri="{FF2B5EF4-FFF2-40B4-BE49-F238E27FC236}">
                <a16:creationId xmlns:a16="http://schemas.microsoft.com/office/drawing/2014/main" id="{C2493B42-F6E5-866C-85DC-3133EE59FF23}"/>
              </a:ext>
            </a:extLst>
          </p:cNvPr>
          <p:cNvSpPr txBox="1"/>
          <p:nvPr/>
        </p:nvSpPr>
        <p:spPr>
          <a:xfrm>
            <a:off x="2375216" y="4196609"/>
            <a:ext cx="616015" cy="476456"/>
          </a:xfrm>
          <a:prstGeom prst="rect">
            <a:avLst/>
          </a:prstGeom>
          <a:noFill/>
        </p:spPr>
        <p:txBody>
          <a:bodyPr wrap="square" lIns="0" tIns="0" rIns="0" bIns="0" rtlCol="0" anchor="ctr">
            <a:noAutofit/>
          </a:bodyPr>
          <a:lstStyle/>
          <a:p>
            <a:pPr algn="ctr">
              <a:lnSpc>
                <a:spcPct val="114000"/>
              </a:lnSpc>
              <a:spcAft>
                <a:spcPts val="1200"/>
              </a:spcAft>
            </a:pPr>
            <a:r>
              <a:rPr lang="en-US" sz="1100" dirty="0">
                <a:solidFill>
                  <a:schemeClr val="accent1"/>
                </a:solidFill>
              </a:rPr>
              <a:t>Prompt retrieval</a:t>
            </a:r>
            <a:endParaRPr lang="en-AU" sz="1100" dirty="0">
              <a:solidFill>
                <a:schemeClr val="accent1"/>
              </a:solidFill>
            </a:endParaRPr>
          </a:p>
        </p:txBody>
      </p:sp>
      <p:sp>
        <p:nvSpPr>
          <p:cNvPr id="17" name="TextBox 16">
            <a:extLst>
              <a:ext uri="{FF2B5EF4-FFF2-40B4-BE49-F238E27FC236}">
                <a16:creationId xmlns:a16="http://schemas.microsoft.com/office/drawing/2014/main" id="{D3D3432C-99BF-D60B-0088-B0936C3F6443}"/>
              </a:ext>
            </a:extLst>
          </p:cNvPr>
          <p:cNvSpPr txBox="1"/>
          <p:nvPr/>
        </p:nvSpPr>
        <p:spPr>
          <a:xfrm>
            <a:off x="292532" y="5467137"/>
            <a:ext cx="1047415" cy="476456"/>
          </a:xfrm>
          <a:prstGeom prst="rect">
            <a:avLst/>
          </a:prstGeom>
          <a:noFill/>
        </p:spPr>
        <p:txBody>
          <a:bodyPr wrap="square" lIns="0" tIns="0" rIns="0" bIns="0" rtlCol="0" anchor="ctr">
            <a:noAutofit/>
          </a:bodyPr>
          <a:lstStyle/>
          <a:p>
            <a:pPr algn="ctr">
              <a:lnSpc>
                <a:spcPct val="114000"/>
              </a:lnSpc>
              <a:spcAft>
                <a:spcPts val="1200"/>
              </a:spcAft>
            </a:pPr>
            <a:r>
              <a:rPr lang="en-US" sz="1100" dirty="0">
                <a:solidFill>
                  <a:schemeClr val="accent1"/>
                </a:solidFill>
              </a:rPr>
              <a:t>Questions about expected knowledge</a:t>
            </a:r>
            <a:endParaRPr lang="en-AU" sz="1100" dirty="0">
              <a:solidFill>
                <a:schemeClr val="accent1"/>
              </a:solidFill>
            </a:endParaRPr>
          </a:p>
        </p:txBody>
      </p:sp>
      <p:sp>
        <p:nvSpPr>
          <p:cNvPr id="18" name="TextBox 17">
            <a:extLst>
              <a:ext uri="{FF2B5EF4-FFF2-40B4-BE49-F238E27FC236}">
                <a16:creationId xmlns:a16="http://schemas.microsoft.com/office/drawing/2014/main" id="{5DEF1887-0181-B7B4-51A9-C0DDEA9AA683}"/>
              </a:ext>
            </a:extLst>
          </p:cNvPr>
          <p:cNvSpPr txBox="1"/>
          <p:nvPr/>
        </p:nvSpPr>
        <p:spPr>
          <a:xfrm>
            <a:off x="1713297" y="5573018"/>
            <a:ext cx="630814" cy="264706"/>
          </a:xfrm>
          <a:prstGeom prst="rect">
            <a:avLst/>
          </a:prstGeom>
          <a:noFill/>
        </p:spPr>
        <p:txBody>
          <a:bodyPr wrap="square" lIns="0" tIns="0" rIns="0" bIns="0" rtlCol="0" anchor="ctr">
            <a:noAutofit/>
          </a:bodyPr>
          <a:lstStyle/>
          <a:p>
            <a:pPr algn="ctr">
              <a:lnSpc>
                <a:spcPct val="114000"/>
              </a:lnSpc>
              <a:spcAft>
                <a:spcPts val="1200"/>
              </a:spcAft>
            </a:pPr>
            <a:r>
              <a:rPr lang="en-US" sz="1100" dirty="0">
                <a:solidFill>
                  <a:schemeClr val="accent1"/>
                </a:solidFill>
              </a:rPr>
              <a:t>Quizzing</a:t>
            </a:r>
            <a:endParaRPr lang="en-AU" sz="1100" dirty="0">
              <a:solidFill>
                <a:schemeClr val="accent1"/>
              </a:solidFill>
            </a:endParaRPr>
          </a:p>
        </p:txBody>
      </p:sp>
      <p:sp>
        <p:nvSpPr>
          <p:cNvPr id="19" name="TextBox 18">
            <a:extLst>
              <a:ext uri="{FF2B5EF4-FFF2-40B4-BE49-F238E27FC236}">
                <a16:creationId xmlns:a16="http://schemas.microsoft.com/office/drawing/2014/main" id="{06060C41-A97A-9EC7-FC70-D751ADE8356A}"/>
              </a:ext>
            </a:extLst>
          </p:cNvPr>
          <p:cNvSpPr txBox="1"/>
          <p:nvPr/>
        </p:nvSpPr>
        <p:spPr>
          <a:xfrm>
            <a:off x="2991231" y="5467143"/>
            <a:ext cx="601218" cy="476456"/>
          </a:xfrm>
          <a:prstGeom prst="rect">
            <a:avLst/>
          </a:prstGeom>
          <a:noFill/>
        </p:spPr>
        <p:txBody>
          <a:bodyPr wrap="square" lIns="0" tIns="0" rIns="0" bIns="0" rtlCol="0" anchor="ctr">
            <a:noAutofit/>
          </a:bodyPr>
          <a:lstStyle/>
          <a:p>
            <a:pPr algn="ctr">
              <a:lnSpc>
                <a:spcPct val="114000"/>
              </a:lnSpc>
              <a:spcAft>
                <a:spcPts val="1200"/>
              </a:spcAft>
            </a:pPr>
            <a:r>
              <a:rPr lang="en-US" sz="1100" dirty="0">
                <a:solidFill>
                  <a:schemeClr val="accent1"/>
                </a:solidFill>
              </a:rPr>
              <a:t>Verbal </a:t>
            </a:r>
            <a:br>
              <a:rPr lang="en-US" sz="1100" dirty="0">
                <a:solidFill>
                  <a:schemeClr val="accent1"/>
                </a:solidFill>
              </a:rPr>
            </a:br>
            <a:r>
              <a:rPr lang="en-US" sz="1100" dirty="0">
                <a:solidFill>
                  <a:schemeClr val="accent1"/>
                </a:solidFill>
              </a:rPr>
              <a:t>cues</a:t>
            </a:r>
            <a:endParaRPr lang="en-AU" sz="1100" dirty="0">
              <a:solidFill>
                <a:schemeClr val="accent1"/>
              </a:solidFill>
            </a:endParaRPr>
          </a:p>
        </p:txBody>
      </p:sp>
      <p:sp>
        <p:nvSpPr>
          <p:cNvPr id="20" name="TextBox 19">
            <a:extLst>
              <a:ext uri="{FF2B5EF4-FFF2-40B4-BE49-F238E27FC236}">
                <a16:creationId xmlns:a16="http://schemas.microsoft.com/office/drawing/2014/main" id="{04B93C58-3688-E52B-A440-68EFEFE45E94}"/>
              </a:ext>
            </a:extLst>
          </p:cNvPr>
          <p:cNvSpPr txBox="1"/>
          <p:nvPr/>
        </p:nvSpPr>
        <p:spPr>
          <a:xfrm>
            <a:off x="4060880" y="5337201"/>
            <a:ext cx="991401" cy="736340"/>
          </a:xfrm>
          <a:prstGeom prst="rect">
            <a:avLst/>
          </a:prstGeom>
          <a:noFill/>
        </p:spPr>
        <p:txBody>
          <a:bodyPr wrap="square" lIns="0" tIns="0" rIns="0" bIns="0" rtlCol="0" anchor="ctr">
            <a:noAutofit/>
          </a:bodyPr>
          <a:lstStyle/>
          <a:p>
            <a:pPr algn="ctr">
              <a:lnSpc>
                <a:spcPct val="114000"/>
              </a:lnSpc>
              <a:spcAft>
                <a:spcPts val="1200"/>
              </a:spcAft>
            </a:pPr>
            <a:r>
              <a:rPr lang="en-US" sz="1100" dirty="0">
                <a:solidFill>
                  <a:schemeClr val="accent1"/>
                </a:solidFill>
              </a:rPr>
              <a:t>Display parts of a whole for students to complete</a:t>
            </a:r>
            <a:endParaRPr lang="en-AU" sz="1100" dirty="0">
              <a:solidFill>
                <a:schemeClr val="accent1"/>
              </a:solidFill>
            </a:endParaRPr>
          </a:p>
        </p:txBody>
      </p:sp>
      <p:sp>
        <p:nvSpPr>
          <p:cNvPr id="15" name="TextBox 14">
            <a:extLst>
              <a:ext uri="{FF2B5EF4-FFF2-40B4-BE49-F238E27FC236}">
                <a16:creationId xmlns:a16="http://schemas.microsoft.com/office/drawing/2014/main" id="{E84D0E2B-E6C5-75E5-7430-C75F29D9F87B}"/>
              </a:ext>
            </a:extLst>
          </p:cNvPr>
          <p:cNvSpPr txBox="1"/>
          <p:nvPr/>
        </p:nvSpPr>
        <p:spPr>
          <a:xfrm>
            <a:off x="7350948" y="1530416"/>
            <a:ext cx="991401" cy="856649"/>
          </a:xfrm>
          <a:prstGeom prst="rect">
            <a:avLst/>
          </a:prstGeom>
          <a:noFill/>
        </p:spPr>
        <p:txBody>
          <a:bodyPr wrap="square" lIns="0" tIns="0" rIns="0" bIns="0" rtlCol="0" anchor="ctr">
            <a:noAutofit/>
          </a:bodyPr>
          <a:lstStyle/>
          <a:p>
            <a:pPr algn="ctr">
              <a:lnSpc>
                <a:spcPct val="114000"/>
              </a:lnSpc>
              <a:spcAft>
                <a:spcPts val="1200"/>
              </a:spcAft>
            </a:pPr>
            <a:r>
              <a:rPr lang="en-US" sz="1100" dirty="0">
                <a:solidFill>
                  <a:schemeClr val="bg1"/>
                </a:solidFill>
              </a:rPr>
              <a:t>Make / deepen connections in existing learning</a:t>
            </a:r>
            <a:endParaRPr lang="en-AU" sz="1100" dirty="0">
              <a:solidFill>
                <a:schemeClr val="bg1"/>
              </a:solidFill>
            </a:endParaRPr>
          </a:p>
        </p:txBody>
      </p:sp>
      <p:sp>
        <p:nvSpPr>
          <p:cNvPr id="16" name="TextBox 15">
            <a:extLst>
              <a:ext uri="{FF2B5EF4-FFF2-40B4-BE49-F238E27FC236}">
                <a16:creationId xmlns:a16="http://schemas.microsoft.com/office/drawing/2014/main" id="{6EBC5808-0358-D2DD-E3DE-98805BD189C0}"/>
              </a:ext>
            </a:extLst>
          </p:cNvPr>
          <p:cNvSpPr txBox="1"/>
          <p:nvPr/>
        </p:nvSpPr>
        <p:spPr>
          <a:xfrm>
            <a:off x="8501694" y="2857496"/>
            <a:ext cx="830264" cy="666552"/>
          </a:xfrm>
          <a:prstGeom prst="rect">
            <a:avLst/>
          </a:prstGeom>
          <a:noFill/>
        </p:spPr>
        <p:txBody>
          <a:bodyPr wrap="square" lIns="0" tIns="0" rIns="0" bIns="0" rtlCol="0" anchor="ctr">
            <a:noAutofit/>
          </a:bodyPr>
          <a:lstStyle/>
          <a:p>
            <a:pPr algn="ctr">
              <a:lnSpc>
                <a:spcPct val="114000"/>
              </a:lnSpc>
              <a:spcAft>
                <a:spcPts val="1200"/>
              </a:spcAft>
            </a:pPr>
            <a:r>
              <a:rPr lang="en-US" sz="1100" dirty="0">
                <a:solidFill>
                  <a:schemeClr val="bg1"/>
                </a:solidFill>
              </a:rPr>
              <a:t>Making meaningful connections</a:t>
            </a:r>
            <a:endParaRPr lang="en-AU" sz="1100" dirty="0">
              <a:solidFill>
                <a:schemeClr val="bg1"/>
              </a:solidFill>
            </a:endParaRPr>
          </a:p>
        </p:txBody>
      </p:sp>
      <p:sp>
        <p:nvSpPr>
          <p:cNvPr id="11" name="TextBox 10">
            <a:extLst>
              <a:ext uri="{FF2B5EF4-FFF2-40B4-BE49-F238E27FC236}">
                <a16:creationId xmlns:a16="http://schemas.microsoft.com/office/drawing/2014/main" id="{E9FAB346-735D-3754-D41A-1FA0C9C8C0DC}"/>
              </a:ext>
            </a:extLst>
          </p:cNvPr>
          <p:cNvSpPr txBox="1"/>
          <p:nvPr/>
        </p:nvSpPr>
        <p:spPr>
          <a:xfrm>
            <a:off x="7680961" y="4196609"/>
            <a:ext cx="958072" cy="476456"/>
          </a:xfrm>
          <a:prstGeom prst="rect">
            <a:avLst/>
          </a:prstGeom>
          <a:noFill/>
        </p:spPr>
        <p:txBody>
          <a:bodyPr wrap="square" lIns="0" tIns="0" rIns="0" bIns="0" rtlCol="0" anchor="ctr">
            <a:noAutofit/>
          </a:bodyPr>
          <a:lstStyle/>
          <a:p>
            <a:pPr algn="ctr">
              <a:lnSpc>
                <a:spcPct val="114000"/>
              </a:lnSpc>
              <a:spcAft>
                <a:spcPts val="1200"/>
              </a:spcAft>
            </a:pPr>
            <a:r>
              <a:rPr lang="en-US" sz="1100" dirty="0"/>
              <a:t>Structuring and organizing thinking</a:t>
            </a:r>
            <a:endParaRPr lang="en-AU" sz="1100" dirty="0"/>
          </a:p>
        </p:txBody>
      </p:sp>
      <p:sp>
        <p:nvSpPr>
          <p:cNvPr id="12" name="TextBox 11">
            <a:extLst>
              <a:ext uri="{FF2B5EF4-FFF2-40B4-BE49-F238E27FC236}">
                <a16:creationId xmlns:a16="http://schemas.microsoft.com/office/drawing/2014/main" id="{AA4C14B8-E09D-26FF-EF73-0B2E4382B89B}"/>
              </a:ext>
            </a:extLst>
          </p:cNvPr>
          <p:cNvSpPr txBox="1"/>
          <p:nvPr/>
        </p:nvSpPr>
        <p:spPr>
          <a:xfrm>
            <a:off x="9182502" y="4196609"/>
            <a:ext cx="958072" cy="476456"/>
          </a:xfrm>
          <a:prstGeom prst="rect">
            <a:avLst/>
          </a:prstGeom>
          <a:noFill/>
        </p:spPr>
        <p:txBody>
          <a:bodyPr wrap="square" lIns="0" tIns="0" rIns="0" bIns="0" rtlCol="0" anchor="ctr">
            <a:noAutofit/>
          </a:bodyPr>
          <a:lstStyle/>
          <a:p>
            <a:pPr algn="ctr">
              <a:lnSpc>
                <a:spcPct val="114000"/>
              </a:lnSpc>
              <a:spcAft>
                <a:spcPts val="1200"/>
              </a:spcAft>
            </a:pPr>
            <a:r>
              <a:rPr lang="en-US" sz="1100" dirty="0"/>
              <a:t>Planning and facilitating discussions</a:t>
            </a:r>
            <a:endParaRPr lang="en-AU" sz="1100" dirty="0"/>
          </a:p>
        </p:txBody>
      </p:sp>
      <p:sp>
        <p:nvSpPr>
          <p:cNvPr id="21" name="TextBox 20">
            <a:extLst>
              <a:ext uri="{FF2B5EF4-FFF2-40B4-BE49-F238E27FC236}">
                <a16:creationId xmlns:a16="http://schemas.microsoft.com/office/drawing/2014/main" id="{0AE56BB4-936A-F74F-4852-A2D5CC0A0A6D}"/>
              </a:ext>
            </a:extLst>
          </p:cNvPr>
          <p:cNvSpPr txBox="1"/>
          <p:nvPr/>
        </p:nvSpPr>
        <p:spPr>
          <a:xfrm>
            <a:off x="6144966" y="5467143"/>
            <a:ext cx="616472" cy="476456"/>
          </a:xfrm>
          <a:prstGeom prst="rect">
            <a:avLst/>
          </a:prstGeom>
          <a:noFill/>
        </p:spPr>
        <p:txBody>
          <a:bodyPr wrap="square" lIns="0" tIns="0" rIns="0" bIns="0" rtlCol="0" anchor="ctr">
            <a:noAutofit/>
          </a:bodyPr>
          <a:lstStyle/>
          <a:p>
            <a:pPr algn="ctr">
              <a:lnSpc>
                <a:spcPct val="114000"/>
              </a:lnSpc>
              <a:spcAft>
                <a:spcPts val="1200"/>
              </a:spcAft>
            </a:pPr>
            <a:r>
              <a:rPr lang="en-US" sz="1100" dirty="0">
                <a:solidFill>
                  <a:schemeClr val="accent1"/>
                </a:solidFill>
              </a:rPr>
              <a:t>Concept </a:t>
            </a:r>
            <a:br>
              <a:rPr lang="en-US" sz="1100" dirty="0">
                <a:solidFill>
                  <a:schemeClr val="accent1"/>
                </a:solidFill>
              </a:rPr>
            </a:br>
            <a:r>
              <a:rPr lang="en-US" sz="1100" dirty="0">
                <a:solidFill>
                  <a:schemeClr val="accent1"/>
                </a:solidFill>
              </a:rPr>
              <a:t>maps</a:t>
            </a:r>
            <a:endParaRPr lang="en-AU" sz="1100" dirty="0">
              <a:solidFill>
                <a:schemeClr val="accent1"/>
              </a:solidFill>
            </a:endParaRPr>
          </a:p>
        </p:txBody>
      </p:sp>
      <p:sp>
        <p:nvSpPr>
          <p:cNvPr id="22" name="TextBox 21">
            <a:extLst>
              <a:ext uri="{FF2B5EF4-FFF2-40B4-BE49-F238E27FC236}">
                <a16:creationId xmlns:a16="http://schemas.microsoft.com/office/drawing/2014/main" id="{FFFD31E4-A908-0F32-9414-448F4CC72428}"/>
              </a:ext>
            </a:extLst>
          </p:cNvPr>
          <p:cNvSpPr txBox="1"/>
          <p:nvPr/>
        </p:nvSpPr>
        <p:spPr>
          <a:xfrm>
            <a:off x="7313823" y="5467143"/>
            <a:ext cx="734275" cy="476456"/>
          </a:xfrm>
          <a:prstGeom prst="rect">
            <a:avLst/>
          </a:prstGeom>
          <a:noFill/>
        </p:spPr>
        <p:txBody>
          <a:bodyPr wrap="square" lIns="0" tIns="0" rIns="0" bIns="0" rtlCol="0" anchor="ctr">
            <a:noAutofit/>
          </a:bodyPr>
          <a:lstStyle/>
          <a:p>
            <a:pPr algn="ctr">
              <a:lnSpc>
                <a:spcPct val="114000"/>
              </a:lnSpc>
              <a:spcAft>
                <a:spcPts val="1200"/>
              </a:spcAft>
            </a:pPr>
            <a:r>
              <a:rPr lang="en-US" sz="1100" dirty="0">
                <a:solidFill>
                  <a:schemeClr val="accent1"/>
                </a:solidFill>
              </a:rPr>
              <a:t>Recording</a:t>
            </a:r>
            <a:br>
              <a:rPr lang="en-US" sz="1100" dirty="0">
                <a:solidFill>
                  <a:schemeClr val="accent1"/>
                </a:solidFill>
              </a:rPr>
            </a:br>
            <a:r>
              <a:rPr lang="en-US" sz="1100" dirty="0">
                <a:solidFill>
                  <a:schemeClr val="accent1"/>
                </a:solidFill>
              </a:rPr>
              <a:t>thinking</a:t>
            </a:r>
            <a:endParaRPr lang="en-AU" sz="1100" dirty="0">
              <a:solidFill>
                <a:schemeClr val="accent1"/>
              </a:solidFill>
            </a:endParaRPr>
          </a:p>
        </p:txBody>
      </p:sp>
      <p:sp>
        <p:nvSpPr>
          <p:cNvPr id="23" name="TextBox 22">
            <a:extLst>
              <a:ext uri="{FF2B5EF4-FFF2-40B4-BE49-F238E27FC236}">
                <a16:creationId xmlns:a16="http://schemas.microsoft.com/office/drawing/2014/main" id="{2A82DF24-57E7-4ACC-F37A-6B91BC1191BF}"/>
              </a:ext>
            </a:extLst>
          </p:cNvPr>
          <p:cNvSpPr txBox="1"/>
          <p:nvPr/>
        </p:nvSpPr>
        <p:spPr>
          <a:xfrm>
            <a:off x="8442150" y="5467143"/>
            <a:ext cx="949352" cy="476456"/>
          </a:xfrm>
          <a:prstGeom prst="rect">
            <a:avLst/>
          </a:prstGeom>
          <a:noFill/>
        </p:spPr>
        <p:txBody>
          <a:bodyPr wrap="square" lIns="0" tIns="0" rIns="0" bIns="0" rtlCol="0" anchor="ctr">
            <a:noAutofit/>
          </a:bodyPr>
          <a:lstStyle/>
          <a:p>
            <a:pPr algn="ctr">
              <a:lnSpc>
                <a:spcPct val="114000"/>
              </a:lnSpc>
              <a:spcAft>
                <a:spcPts val="1200"/>
              </a:spcAft>
            </a:pPr>
            <a:r>
              <a:rPr lang="en-US" sz="1100" dirty="0">
                <a:solidFill>
                  <a:schemeClr val="accent1"/>
                </a:solidFill>
              </a:rPr>
              <a:t>Scaffolding</a:t>
            </a:r>
            <a:br>
              <a:rPr lang="en-US" sz="1100" dirty="0">
                <a:solidFill>
                  <a:schemeClr val="accent1"/>
                </a:solidFill>
              </a:rPr>
            </a:br>
            <a:r>
              <a:rPr lang="en-US" sz="1100" dirty="0">
                <a:solidFill>
                  <a:schemeClr val="accent1"/>
                </a:solidFill>
              </a:rPr>
              <a:t>language</a:t>
            </a:r>
            <a:endParaRPr lang="en-AU" sz="1100" dirty="0">
              <a:solidFill>
                <a:schemeClr val="accent1"/>
              </a:solidFill>
            </a:endParaRPr>
          </a:p>
        </p:txBody>
      </p:sp>
      <p:sp>
        <p:nvSpPr>
          <p:cNvPr id="24" name="TextBox 23">
            <a:extLst>
              <a:ext uri="{FF2B5EF4-FFF2-40B4-BE49-F238E27FC236}">
                <a16:creationId xmlns:a16="http://schemas.microsoft.com/office/drawing/2014/main" id="{ABE73175-4C00-62AA-D6C2-A1CBEEC33C5D}"/>
              </a:ext>
            </a:extLst>
          </p:cNvPr>
          <p:cNvSpPr txBox="1"/>
          <p:nvPr/>
        </p:nvSpPr>
        <p:spPr>
          <a:xfrm>
            <a:off x="9764852" y="5467143"/>
            <a:ext cx="710040" cy="476456"/>
          </a:xfrm>
          <a:prstGeom prst="rect">
            <a:avLst/>
          </a:prstGeom>
          <a:noFill/>
        </p:spPr>
        <p:txBody>
          <a:bodyPr wrap="square" lIns="0" tIns="0" rIns="0" bIns="0" rtlCol="0" anchor="ctr">
            <a:noAutofit/>
          </a:bodyPr>
          <a:lstStyle/>
          <a:p>
            <a:pPr algn="ctr">
              <a:lnSpc>
                <a:spcPct val="114000"/>
              </a:lnSpc>
              <a:spcAft>
                <a:spcPts val="1200"/>
              </a:spcAft>
            </a:pPr>
            <a:r>
              <a:rPr lang="en-US" sz="1100" dirty="0">
                <a:solidFill>
                  <a:schemeClr val="accent1"/>
                </a:solidFill>
              </a:rPr>
              <a:t>Crafting</a:t>
            </a:r>
            <a:br>
              <a:rPr lang="en-US" sz="1100" dirty="0">
                <a:solidFill>
                  <a:schemeClr val="accent1"/>
                </a:solidFill>
              </a:rPr>
            </a:br>
            <a:r>
              <a:rPr lang="en-US" sz="1100" dirty="0">
                <a:solidFill>
                  <a:schemeClr val="accent1"/>
                </a:solidFill>
              </a:rPr>
              <a:t>questions</a:t>
            </a:r>
            <a:endParaRPr lang="en-AU" sz="1100" dirty="0">
              <a:solidFill>
                <a:schemeClr val="accent1"/>
              </a:solidFill>
            </a:endParaRPr>
          </a:p>
        </p:txBody>
      </p:sp>
      <p:sp>
        <p:nvSpPr>
          <p:cNvPr id="25" name="TextBox 24">
            <a:extLst>
              <a:ext uri="{FF2B5EF4-FFF2-40B4-BE49-F238E27FC236}">
                <a16:creationId xmlns:a16="http://schemas.microsoft.com/office/drawing/2014/main" id="{26BD847D-2963-C828-8756-F2FAC2085B17}"/>
              </a:ext>
            </a:extLst>
          </p:cNvPr>
          <p:cNvSpPr txBox="1"/>
          <p:nvPr/>
        </p:nvSpPr>
        <p:spPr>
          <a:xfrm>
            <a:off x="11030552" y="5467143"/>
            <a:ext cx="737114" cy="476456"/>
          </a:xfrm>
          <a:prstGeom prst="rect">
            <a:avLst/>
          </a:prstGeom>
          <a:noFill/>
        </p:spPr>
        <p:txBody>
          <a:bodyPr wrap="square" lIns="0" tIns="0" rIns="0" bIns="0" rtlCol="0" anchor="ctr">
            <a:noAutofit/>
          </a:bodyPr>
          <a:lstStyle/>
          <a:p>
            <a:pPr algn="ctr">
              <a:lnSpc>
                <a:spcPct val="114000"/>
              </a:lnSpc>
              <a:spcAft>
                <a:spcPts val="1200"/>
              </a:spcAft>
            </a:pPr>
            <a:r>
              <a:rPr lang="en-US" sz="1100" dirty="0">
                <a:solidFill>
                  <a:schemeClr val="accent1"/>
                </a:solidFill>
              </a:rPr>
              <a:t>Talk</a:t>
            </a:r>
            <a:br>
              <a:rPr lang="en-US" sz="1100" dirty="0">
                <a:solidFill>
                  <a:schemeClr val="accent1"/>
                </a:solidFill>
              </a:rPr>
            </a:br>
            <a:r>
              <a:rPr lang="en-US" sz="1100" dirty="0">
                <a:solidFill>
                  <a:schemeClr val="accent1"/>
                </a:solidFill>
              </a:rPr>
              <a:t>routines</a:t>
            </a:r>
            <a:endParaRPr lang="en-AU" sz="1100" dirty="0">
              <a:solidFill>
                <a:schemeClr val="accent1"/>
              </a:solidFill>
            </a:endParaRPr>
          </a:p>
        </p:txBody>
      </p:sp>
      <p:sp>
        <p:nvSpPr>
          <p:cNvPr id="4" name="Slide Number Placeholder 3">
            <a:extLst>
              <a:ext uri="{FF2B5EF4-FFF2-40B4-BE49-F238E27FC236}">
                <a16:creationId xmlns:a16="http://schemas.microsoft.com/office/drawing/2014/main" id="{F56A84CB-BD8A-24EF-824E-4127123892C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52</a:t>
            </a:fld>
            <a:endParaRPr lang="en-AU"/>
          </a:p>
        </p:txBody>
      </p:sp>
    </p:spTree>
    <p:extLst>
      <p:ext uri="{BB962C8B-B14F-4D97-AF65-F5344CB8AC3E}">
        <p14:creationId xmlns:p14="http://schemas.microsoft.com/office/powerpoint/2010/main" val="422564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dirty="0"/>
              <a:t>Turn and talk (2)</a:t>
            </a:r>
          </a:p>
        </p:txBody>
      </p:sp>
      <p:sp>
        <p:nvSpPr>
          <p:cNvPr id="3" name="Text Placeholder 2">
            <a:extLst>
              <a:ext uri="{FF2B5EF4-FFF2-40B4-BE49-F238E27FC236}">
                <a16:creationId xmlns:a16="http://schemas.microsoft.com/office/drawing/2014/main" id="{631EFF78-43AE-44B1-1776-2C8B8550EBF1}"/>
              </a:ext>
            </a:extLst>
          </p:cNvPr>
          <p:cNvSpPr>
            <a:spLocks noGrp="1"/>
          </p:cNvSpPr>
          <p:nvPr>
            <p:ph type="body" sz="quarter" idx="19"/>
          </p:nvPr>
        </p:nvSpPr>
        <p:spPr/>
        <p:txBody>
          <a:bodyPr/>
          <a:lstStyle/>
          <a:p>
            <a:r>
              <a:rPr lang="en-AU" sz="2400"/>
              <a:t>Turn to the person next to you and discuss the key components for effective class discussions.</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53</a:t>
            </a:fld>
            <a:endParaRPr lang="en-AU"/>
          </a:p>
        </p:txBody>
      </p:sp>
    </p:spTree>
    <p:extLst>
      <p:ext uri="{BB962C8B-B14F-4D97-AF65-F5344CB8AC3E}">
        <p14:creationId xmlns:p14="http://schemas.microsoft.com/office/powerpoint/2010/main" val="308912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2E5-5425-9585-D864-BDBD28A6EE8D}"/>
              </a:ext>
            </a:extLst>
          </p:cNvPr>
          <p:cNvSpPr>
            <a:spLocks noGrp="1"/>
          </p:cNvSpPr>
          <p:nvPr>
            <p:ph type="title"/>
          </p:nvPr>
        </p:nvSpPr>
        <p:spPr/>
        <p:txBody>
          <a:bodyPr/>
          <a:lstStyle/>
          <a:p>
            <a:r>
              <a:rPr lang="en-AU" dirty="0"/>
              <a:t>Strengthening connections over time</a:t>
            </a:r>
          </a:p>
        </p:txBody>
      </p:sp>
      <p:sp>
        <p:nvSpPr>
          <p:cNvPr id="8" name="Text Placeholder 7">
            <a:extLst>
              <a:ext uri="{FF2B5EF4-FFF2-40B4-BE49-F238E27FC236}">
                <a16:creationId xmlns:a16="http://schemas.microsoft.com/office/drawing/2014/main" id="{1B9C4A2D-8BD4-106B-F481-E2CD4213080A}"/>
              </a:ext>
            </a:extLst>
          </p:cNvPr>
          <p:cNvSpPr>
            <a:spLocks noGrp="1"/>
          </p:cNvSpPr>
          <p:nvPr>
            <p:ph type="body" sz="quarter" idx="19"/>
          </p:nvPr>
        </p:nvSpPr>
        <p:spPr>
          <a:xfrm>
            <a:off x="360000" y="1675515"/>
            <a:ext cx="7003403" cy="5020485"/>
          </a:xfrm>
        </p:spPr>
        <p:txBody>
          <a:bodyPr/>
          <a:lstStyle/>
          <a:p>
            <a:r>
              <a:rPr lang="en-AU" sz="1800" dirty="0"/>
              <a:t>Once knowledge is established, reviewing the learning helps students to retain it for longer.</a:t>
            </a:r>
          </a:p>
          <a:p>
            <a:r>
              <a:rPr lang="en-AU" sz="1800" dirty="0"/>
              <a:t>Teachers create opportunities for students to retrieve previously learnt information at spaced intervals over time.</a:t>
            </a:r>
          </a:p>
          <a:p>
            <a:r>
              <a:rPr lang="en-AU" sz="1800" dirty="0"/>
              <a:t>What might this look like in a classroom? </a:t>
            </a:r>
          </a:p>
          <a:p>
            <a:pPr marL="342900" indent="-342900">
              <a:buFont typeface="Arial" panose="020B0604020202020204" pitchFamily="34" charset="0"/>
              <a:buChar char="•"/>
            </a:pPr>
            <a:r>
              <a:rPr lang="en-AU" sz="1800" dirty="0"/>
              <a:t>Daily or weekly reviews </a:t>
            </a:r>
          </a:p>
          <a:p>
            <a:pPr marL="342900" indent="-342900">
              <a:buFont typeface="Arial" panose="020B0604020202020204" pitchFamily="34" charset="0"/>
              <a:buChar char="•"/>
            </a:pPr>
            <a:r>
              <a:rPr lang="en-AU" sz="1800" dirty="0"/>
              <a:t>Repetition of key skills with opportunity to practise regularly for automaticity </a:t>
            </a:r>
          </a:p>
          <a:p>
            <a:pPr marL="342900" indent="-342900">
              <a:buFont typeface="Arial" panose="020B0604020202020204" pitchFamily="34" charset="0"/>
              <a:buChar char="•"/>
            </a:pPr>
            <a:r>
              <a:rPr lang="en-AU" sz="1800" dirty="0"/>
              <a:t>Routines such as ‘recite, recall, apply’</a:t>
            </a:r>
          </a:p>
          <a:p>
            <a:pPr marL="342900" indent="-342900">
              <a:buFont typeface="Arial" panose="020B0604020202020204" pitchFamily="34" charset="0"/>
              <a:buChar char="•"/>
            </a:pPr>
            <a:r>
              <a:rPr lang="en-AU" sz="1800" dirty="0"/>
              <a:t>Quiz questions.</a:t>
            </a:r>
          </a:p>
        </p:txBody>
      </p:sp>
      <p:sp>
        <p:nvSpPr>
          <p:cNvPr id="7" name="Rectangle: Rounded Corners 6">
            <a:extLst>
              <a:ext uri="{FF2B5EF4-FFF2-40B4-BE49-F238E27FC236}">
                <a16:creationId xmlns:a16="http://schemas.microsoft.com/office/drawing/2014/main" id="{5A254EAB-3314-D5D3-00E6-FC6AFE08F39E}"/>
              </a:ext>
            </a:extLst>
          </p:cNvPr>
          <p:cNvSpPr/>
          <p:nvPr/>
        </p:nvSpPr>
        <p:spPr>
          <a:xfrm>
            <a:off x="7757962" y="1675515"/>
            <a:ext cx="4086038" cy="3541710"/>
          </a:xfrm>
          <a:prstGeom prst="roundRect">
            <a:avLst>
              <a:gd name="adj" fmla="val 10145"/>
            </a:avLst>
          </a:prstGeom>
          <a:solidFill>
            <a:srgbClr val="00296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87313">
              <a:lnSpc>
                <a:spcPct val="150000"/>
              </a:lnSpc>
              <a:spcAft>
                <a:spcPts val="1200"/>
              </a:spcAft>
            </a:pPr>
            <a:r>
              <a:rPr lang="en-AU" sz="1800" dirty="0">
                <a:solidFill>
                  <a:srgbClr val="FFFFFF"/>
                </a:solidFill>
              </a:rPr>
              <a:t>Example:</a:t>
            </a:r>
          </a:p>
          <a:p>
            <a:pPr marL="355600" indent="-285750">
              <a:lnSpc>
                <a:spcPct val="150000"/>
              </a:lnSpc>
              <a:spcAft>
                <a:spcPts val="1200"/>
              </a:spcAft>
              <a:buFont typeface="Arial" panose="020B0604020202020204" pitchFamily="34" charset="0"/>
              <a:buChar char="•"/>
            </a:pPr>
            <a:r>
              <a:rPr lang="en-AU" sz="1800" dirty="0">
                <a:solidFill>
                  <a:srgbClr val="FFFFFF"/>
                </a:solidFill>
              </a:rPr>
              <a:t>What is the word problem for Pythagoras theorem? </a:t>
            </a:r>
          </a:p>
          <a:p>
            <a:pPr marL="355600" indent="-285750">
              <a:lnSpc>
                <a:spcPct val="150000"/>
              </a:lnSpc>
              <a:spcAft>
                <a:spcPts val="1200"/>
              </a:spcAft>
              <a:buFont typeface="Arial" panose="020B0604020202020204" pitchFamily="34" charset="0"/>
              <a:buChar char="•"/>
            </a:pPr>
            <a:r>
              <a:rPr lang="en-AU" sz="1800" dirty="0">
                <a:solidFill>
                  <a:srgbClr val="FFFFFF"/>
                </a:solidFill>
              </a:rPr>
              <a:t>Explain applying Pythagoras theorem</a:t>
            </a:r>
          </a:p>
          <a:p>
            <a:pPr marL="355600" indent="-285750">
              <a:lnSpc>
                <a:spcPct val="150000"/>
              </a:lnSpc>
              <a:spcAft>
                <a:spcPts val="1200"/>
              </a:spcAft>
              <a:buFont typeface="Arial" panose="020B0604020202020204" pitchFamily="34" charset="0"/>
              <a:buChar char="•"/>
            </a:pPr>
            <a:r>
              <a:rPr lang="en-AU" sz="1800" dirty="0">
                <a:solidFill>
                  <a:srgbClr val="FFFFFF"/>
                </a:solidFill>
              </a:rPr>
              <a:t>3 problems for Pythagoras theorem</a:t>
            </a:r>
          </a:p>
        </p:txBody>
      </p:sp>
      <p:sp>
        <p:nvSpPr>
          <p:cNvPr id="4" name="Slide Number Placeholder 3">
            <a:extLst>
              <a:ext uri="{FF2B5EF4-FFF2-40B4-BE49-F238E27FC236}">
                <a16:creationId xmlns:a16="http://schemas.microsoft.com/office/drawing/2014/main" id="{2D20E538-A29C-1216-AFC7-B05BE6C35B2C}"/>
              </a:ext>
              <a:ext uri="{C183D7F6-B498-43B3-948B-1728B52AA6E4}">
                <adec:decorative xmlns:adec="http://schemas.microsoft.com/office/drawing/2017/decorative" val="1"/>
              </a:ext>
            </a:extLst>
          </p:cNvPr>
          <p:cNvSpPr>
            <a:spLocks noGrp="1"/>
          </p:cNvSpPr>
          <p:nvPr>
            <p:ph type="sldNum" sz="quarter" idx="14"/>
          </p:nvPr>
        </p:nvSpPr>
        <p:spPr>
          <a:xfrm>
            <a:off x="11124000" y="6516000"/>
            <a:ext cx="720000" cy="180000"/>
          </a:xfrm>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389736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Planning, rehearsing and developing routines</a:t>
            </a:r>
          </a:p>
        </p:txBody>
      </p:sp>
    </p:spTree>
    <p:extLst>
      <p:ext uri="{BB962C8B-B14F-4D97-AF65-F5344CB8AC3E}">
        <p14:creationId xmlns:p14="http://schemas.microsoft.com/office/powerpoint/2010/main" val="335773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67F-4CE8-0595-62EE-491E209B0614}"/>
              </a:ext>
            </a:extLst>
          </p:cNvPr>
          <p:cNvSpPr>
            <a:spLocks noGrp="1"/>
          </p:cNvSpPr>
          <p:nvPr>
            <p:ph type="title"/>
          </p:nvPr>
        </p:nvSpPr>
        <p:spPr/>
        <p:txBody>
          <a:bodyPr/>
          <a:lstStyle/>
          <a:p>
            <a:r>
              <a:rPr lang="en-US"/>
              <a:t>Creating whole school routines</a:t>
            </a:r>
          </a:p>
        </p:txBody>
      </p:sp>
      <p:sp>
        <p:nvSpPr>
          <p:cNvPr id="3" name="Content Placeholder 2">
            <a:extLst>
              <a:ext uri="{FF2B5EF4-FFF2-40B4-BE49-F238E27FC236}">
                <a16:creationId xmlns:a16="http://schemas.microsoft.com/office/drawing/2014/main" id="{CED743FE-21F2-82B5-5767-00678ED5B8E6}"/>
              </a:ext>
            </a:extLst>
          </p:cNvPr>
          <p:cNvSpPr>
            <a:spLocks noGrp="1"/>
          </p:cNvSpPr>
          <p:nvPr>
            <p:ph idx="1"/>
          </p:nvPr>
        </p:nvSpPr>
        <p:spPr/>
        <p:txBody>
          <a:bodyPr vert="horz" lIns="0" tIns="0" rIns="0" bIns="0" rtlCol="0" anchor="t">
            <a:noAutofit/>
          </a:bodyPr>
          <a:lstStyle/>
          <a:p>
            <a:r>
              <a:rPr lang="en-US" sz="2400">
                <a:ea typeface="+mn-lt"/>
                <a:cs typeface="+mn-lt"/>
              </a:rPr>
              <a:t>Draft whole school teaching routines for connecting learning techniques.</a:t>
            </a:r>
          </a:p>
        </p:txBody>
      </p:sp>
      <p:sp>
        <p:nvSpPr>
          <p:cNvPr id="4" name="Slide Number Placeholder 3">
            <a:extLst>
              <a:ext uri="{FF2B5EF4-FFF2-40B4-BE49-F238E27FC236}">
                <a16:creationId xmlns:a16="http://schemas.microsoft.com/office/drawing/2014/main" id="{833695DE-747A-B772-AC55-5D4B71FB53B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56</a:t>
            </a:fld>
            <a:endParaRPr lang="en-AU"/>
          </a:p>
        </p:txBody>
      </p:sp>
    </p:spTree>
    <p:extLst>
      <p:ext uri="{BB962C8B-B14F-4D97-AF65-F5344CB8AC3E}">
        <p14:creationId xmlns:p14="http://schemas.microsoft.com/office/powerpoint/2010/main" val="261538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 (2)</a:t>
            </a:r>
          </a:p>
        </p:txBody>
      </p:sp>
      <p:grpSp>
        <p:nvGrpSpPr>
          <p:cNvPr id="25" name="Group 24" descr="Plan">
            <a:extLst>
              <a:ext uri="{FF2B5EF4-FFF2-40B4-BE49-F238E27FC236}">
                <a16:creationId xmlns:a16="http://schemas.microsoft.com/office/drawing/2014/main" id="{44A2D0E1-EBEB-329A-D434-505DF44D1037}"/>
              </a:ext>
            </a:extLst>
          </p:cNvPr>
          <p:cNvGrpSpPr/>
          <p:nvPr/>
        </p:nvGrpSpPr>
        <p:grpSpPr>
          <a:xfrm>
            <a:off x="337720" y="2336107"/>
            <a:ext cx="1827652" cy="3217533"/>
            <a:chOff x="337720" y="2336107"/>
            <a:chExt cx="1827652" cy="3217533"/>
          </a:xfrm>
        </p:grpSpPr>
        <p:pic>
          <p:nvPicPr>
            <p:cNvPr id="10" name="Graphic 9" descr="Pen with solid fill">
              <a:extLst>
                <a:ext uri="{FF2B5EF4-FFF2-40B4-BE49-F238E27FC236}">
                  <a16:creationId xmlns:a16="http://schemas.microsoft.com/office/drawing/2014/main" id="{95EAE210-D304-9825-A1B2-DD266B492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3" name="Graphic 12" descr="Document outline">
              <a:extLst>
                <a:ext uri="{FF2B5EF4-FFF2-40B4-BE49-F238E27FC236}">
                  <a16:creationId xmlns:a16="http://schemas.microsoft.com/office/drawing/2014/main" id="{55D20191-47C4-948D-497E-28198F059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628" y="2483382"/>
              <a:ext cx="1393159" cy="1393159"/>
            </a:xfrm>
            <a:prstGeom prst="rect">
              <a:avLst/>
            </a:prstGeom>
          </p:spPr>
        </p:pic>
        <p:sp>
          <p:nvSpPr>
            <p:cNvPr id="17" name="Rectangle: Rounded Corners 16">
              <a:extLst>
                <a:ext uri="{FF2B5EF4-FFF2-40B4-BE49-F238E27FC236}">
                  <a16:creationId xmlns:a16="http://schemas.microsoft.com/office/drawing/2014/main" id="{31B6BDDE-222D-426E-7733-B4E9D63C1ABB}"/>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b="1">
                  <a:latin typeface="+mj-lt"/>
                </a:rPr>
                <a:t>Plan</a:t>
              </a:r>
            </a:p>
          </p:txBody>
        </p:sp>
      </p:grpSp>
      <p:grpSp>
        <p:nvGrpSpPr>
          <p:cNvPr id="26" name="Group 25" descr="Rehearse">
            <a:extLst>
              <a:ext uri="{FF2B5EF4-FFF2-40B4-BE49-F238E27FC236}">
                <a16:creationId xmlns:a16="http://schemas.microsoft.com/office/drawing/2014/main" id="{C6F9F9AB-A1D2-0F21-1803-BA54278FCC70}"/>
              </a:ext>
            </a:extLst>
          </p:cNvPr>
          <p:cNvGrpSpPr/>
          <p:nvPr/>
        </p:nvGrpSpPr>
        <p:grpSpPr>
          <a:xfrm>
            <a:off x="2594396" y="2586996"/>
            <a:ext cx="1790876" cy="2966644"/>
            <a:chOff x="2594396" y="2586996"/>
            <a:chExt cx="1790876" cy="2966644"/>
          </a:xfrm>
        </p:grpSpPr>
        <p:sp>
          <p:nvSpPr>
            <p:cNvPr id="18" name="Rectangle: Rounded Corners 17">
              <a:extLst>
                <a:ext uri="{FF2B5EF4-FFF2-40B4-BE49-F238E27FC236}">
                  <a16:creationId xmlns:a16="http://schemas.microsoft.com/office/drawing/2014/main" id="{36BD77E3-3D95-2D8A-547D-C812505C0C7F}"/>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Rehearse</a:t>
              </a:r>
            </a:p>
          </p:txBody>
        </p:sp>
        <p:grpSp>
          <p:nvGrpSpPr>
            <p:cNvPr id="12" name="Graphic 21" descr="Classroom outline">
              <a:extLst>
                <a:ext uri="{FF2B5EF4-FFF2-40B4-BE49-F238E27FC236}">
                  <a16:creationId xmlns:a16="http://schemas.microsoft.com/office/drawing/2014/main" id="{97C9E9E7-F458-2FE3-EA51-5E43768CEA06}"/>
                </a:ext>
              </a:extLst>
            </p:cNvPr>
            <p:cNvGrpSpPr/>
            <p:nvPr/>
          </p:nvGrpSpPr>
          <p:grpSpPr>
            <a:xfrm>
              <a:off x="2963966" y="2586996"/>
              <a:ext cx="1079847" cy="1131942"/>
              <a:chOff x="2963966" y="2586996"/>
              <a:chExt cx="1079847" cy="1131942"/>
            </a:xfrm>
            <a:solidFill>
              <a:srgbClr val="000000"/>
            </a:solidFill>
          </p:grpSpPr>
          <p:sp>
            <p:nvSpPr>
              <p:cNvPr id="30" name="Freeform: Shape 29">
                <a:extLst>
                  <a:ext uri="{FF2B5EF4-FFF2-40B4-BE49-F238E27FC236}">
                    <a16:creationId xmlns:a16="http://schemas.microsoft.com/office/drawing/2014/main" id="{B913CF11-6095-A6FC-FA7B-0D55C85CE727}"/>
                  </a:ext>
                </a:extLst>
              </p:cNvPr>
              <p:cNvSpPr/>
              <p:nvPr/>
            </p:nvSpPr>
            <p:spPr>
              <a:xfrm>
                <a:off x="3187601" y="2586996"/>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7475B76A-5BF0-44A5-4CE3-9FC0815E572F}"/>
                  </a:ext>
                </a:extLst>
              </p:cNvPr>
              <p:cNvSpPr/>
              <p:nvPr/>
            </p:nvSpPr>
            <p:spPr>
              <a:xfrm>
                <a:off x="2963966" y="2804216"/>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76AABF05-4886-F94B-F3BE-2C1651AB51AE}"/>
                  </a:ext>
                </a:extLst>
              </p:cNvPr>
              <p:cNvSpPr/>
              <p:nvPr/>
            </p:nvSpPr>
            <p:spPr>
              <a:xfrm>
                <a:off x="3071505" y="3086502"/>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14F31A74-15AF-F05A-E5A4-B362CB9B784A}"/>
                  </a:ext>
                </a:extLst>
              </p:cNvPr>
              <p:cNvSpPr/>
              <p:nvPr/>
            </p:nvSpPr>
            <p:spPr>
              <a:xfrm>
                <a:off x="3091009" y="2746629"/>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27" name="Group 26" descr="Feedback">
            <a:extLst>
              <a:ext uri="{FF2B5EF4-FFF2-40B4-BE49-F238E27FC236}">
                <a16:creationId xmlns:a16="http://schemas.microsoft.com/office/drawing/2014/main" id="{C0BBD205-9CB5-BD5F-CC45-3DB8BE2C21FB}"/>
              </a:ext>
            </a:extLst>
          </p:cNvPr>
          <p:cNvGrpSpPr/>
          <p:nvPr/>
        </p:nvGrpSpPr>
        <p:grpSpPr>
          <a:xfrm>
            <a:off x="4840017" y="2483382"/>
            <a:ext cx="1790876" cy="3070258"/>
            <a:chOff x="4840017" y="2483382"/>
            <a:chExt cx="1790876" cy="3070258"/>
          </a:xfrm>
        </p:grpSpPr>
        <p:pic>
          <p:nvPicPr>
            <p:cNvPr id="15" name="Graphic 14" descr="List outline">
              <a:extLst>
                <a:ext uri="{FF2B5EF4-FFF2-40B4-BE49-F238E27FC236}">
                  <a16:creationId xmlns:a16="http://schemas.microsoft.com/office/drawing/2014/main" id="{AEEEBD97-D527-26F2-C983-20CF3F6C00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6259" y="2483382"/>
              <a:ext cx="1393159" cy="1393159"/>
            </a:xfrm>
            <a:prstGeom prst="rect">
              <a:avLst/>
            </a:prstGeom>
          </p:spPr>
        </p:pic>
        <p:sp>
          <p:nvSpPr>
            <p:cNvPr id="24" name="Rectangle: Rounded Corners 23">
              <a:extLst>
                <a:ext uri="{FF2B5EF4-FFF2-40B4-BE49-F238E27FC236}">
                  <a16:creationId xmlns:a16="http://schemas.microsoft.com/office/drawing/2014/main" id="{ABA6AB41-25C8-7313-4560-157907C3E5C8}"/>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Feedback</a:t>
              </a:r>
            </a:p>
          </p:txBody>
        </p:sp>
      </p:grpSp>
      <p:grpSp>
        <p:nvGrpSpPr>
          <p:cNvPr id="34" name="Group 33">
            <a:extLst>
              <a:ext uri="{FF2B5EF4-FFF2-40B4-BE49-F238E27FC236}">
                <a16:creationId xmlns:a16="http://schemas.microsoft.com/office/drawing/2014/main" id="{81E1FCC1-24C0-C311-82E8-AE272091AFED}"/>
              </a:ext>
              <a:ext uri="{C183D7F6-B498-43B3-948B-1728B52AA6E4}">
                <adec:decorative xmlns:adec="http://schemas.microsoft.com/office/drawing/2017/decorative" val="1"/>
              </a:ext>
            </a:extLst>
          </p:cNvPr>
          <p:cNvGrpSpPr/>
          <p:nvPr/>
        </p:nvGrpSpPr>
        <p:grpSpPr>
          <a:xfrm>
            <a:off x="8454564" y="1951402"/>
            <a:ext cx="2761761" cy="3666951"/>
            <a:chOff x="8454564" y="1951402"/>
            <a:chExt cx="2761761" cy="3666951"/>
          </a:xfrm>
        </p:grpSpPr>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Lst>
            </p:cNvPr>
            <p:cNvPicPr>
              <a:picLocks noChangeAspect="1"/>
            </p:cNvPicPr>
            <p:nvPr/>
          </p:nvPicPr>
          <p:blipFill>
            <a:blip r:embed="rId10"/>
            <a:stretch>
              <a:fillRect/>
            </a:stretch>
          </p:blipFill>
          <p:spPr>
            <a:xfrm rot="21181454">
              <a:off x="8454564" y="1973816"/>
              <a:ext cx="2583879" cy="3644537"/>
            </a:xfrm>
            <a:prstGeom prst="rect">
              <a:avLst/>
            </a:prstGeom>
          </p:spPr>
        </p:pic>
      </p:grpSp>
      <p:sp>
        <p:nvSpPr>
          <p:cNvPr id="16" name="TextBox 15">
            <a:extLst>
              <a:ext uri="{FF2B5EF4-FFF2-40B4-BE49-F238E27FC236}">
                <a16:creationId xmlns:a16="http://schemas.microsoft.com/office/drawing/2014/main" id="{54C42BD4-5803-4C48-CE2A-A42B718911C0}"/>
              </a:ext>
            </a:extLst>
          </p:cNvPr>
          <p:cNvSpPr txBox="1"/>
          <p:nvPr/>
        </p:nvSpPr>
        <p:spPr>
          <a:xfrm>
            <a:off x="277090" y="6299627"/>
            <a:ext cx="1177010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Evidence for Learning (2022) </a:t>
            </a:r>
            <a:r>
              <a:rPr lang="en-AU" sz="1200" i="1" dirty="0">
                <a:hlinkClick r:id="rId11"/>
              </a:rPr>
              <a:t>Effective professional development</a:t>
            </a:r>
            <a:r>
              <a:rPr lang="en-AU" sz="1200" dirty="0"/>
              <a:t>,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57</a:t>
            </a:fld>
            <a:endParaRPr lang="en-AU"/>
          </a:p>
        </p:txBody>
      </p:sp>
    </p:spTree>
    <p:extLst>
      <p:ext uri="{BB962C8B-B14F-4D97-AF65-F5344CB8AC3E}">
        <p14:creationId xmlns:p14="http://schemas.microsoft.com/office/powerpoint/2010/main" val="241289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D900-C3D6-DABE-AF47-D56670B85D1B}"/>
              </a:ext>
            </a:extLst>
          </p:cNvPr>
          <p:cNvSpPr>
            <a:spLocks noGrp="1"/>
          </p:cNvSpPr>
          <p:nvPr>
            <p:ph type="title"/>
          </p:nvPr>
        </p:nvSpPr>
        <p:spPr/>
        <p:txBody>
          <a:bodyPr/>
          <a:lstStyle/>
          <a:p>
            <a:r>
              <a:rPr lang="en-AU"/>
              <a:t>Rehearsal steps and feedback prompts</a:t>
            </a:r>
          </a:p>
        </p:txBody>
      </p:sp>
      <p:sp>
        <p:nvSpPr>
          <p:cNvPr id="3" name="Content Placeholder 2">
            <a:extLst>
              <a:ext uri="{FF2B5EF4-FFF2-40B4-BE49-F238E27FC236}">
                <a16:creationId xmlns:a16="http://schemas.microsoft.com/office/drawing/2014/main" id="{344C93B0-054E-C7AB-1F73-FDE76ADF5A54}"/>
              </a:ext>
            </a:extLst>
          </p:cNvPr>
          <p:cNvSpPr>
            <a:spLocks noGrp="1"/>
          </p:cNvSpPr>
          <p:nvPr>
            <p:ph idx="1"/>
          </p:nvPr>
        </p:nvSpPr>
        <p:spPr>
          <a:xfrm>
            <a:off x="360000" y="1620000"/>
            <a:ext cx="6383700" cy="4536000"/>
          </a:xfrm>
        </p:spPr>
        <p:txBody>
          <a:bodyPr vert="horz" lIns="0" tIns="0" rIns="0" bIns="0" rtlCol="0" anchor="t">
            <a:noAutofit/>
          </a:bodyPr>
          <a:lstStyle/>
          <a:p>
            <a:r>
              <a:rPr lang="en-AU"/>
              <a:t>Use your learning sequence, or the lesson plan to:</a:t>
            </a:r>
          </a:p>
          <a:p>
            <a:pPr marL="342900" indent="-342900">
              <a:buFont typeface="+mj-lt"/>
              <a:buAutoNum type="arabicPeriod"/>
            </a:pPr>
            <a:r>
              <a:rPr lang="en-AU"/>
              <a:t>select a connecting learning technique</a:t>
            </a:r>
          </a:p>
          <a:p>
            <a:pPr marL="342900" indent="-342900">
              <a:buFont typeface="+mj-lt"/>
              <a:buAutoNum type="arabicPeriod"/>
            </a:pPr>
            <a:r>
              <a:rPr lang="en-AU"/>
              <a:t>decide on an agreed routine</a:t>
            </a:r>
          </a:p>
          <a:p>
            <a:pPr marL="342900" indent="-342900">
              <a:buFont typeface="+mj-lt"/>
              <a:buAutoNum type="arabicPeriod"/>
            </a:pPr>
            <a:r>
              <a:rPr lang="en-AU"/>
              <a:t>plan your instructions for the class</a:t>
            </a:r>
          </a:p>
          <a:p>
            <a:pPr marL="342900" indent="-342900">
              <a:buFont typeface="+mj-lt"/>
              <a:buAutoNum type="arabicPeriod"/>
            </a:pPr>
            <a:r>
              <a:rPr lang="en-AU"/>
              <a:t>with a partner, rehearse the teaching for this technique</a:t>
            </a:r>
          </a:p>
          <a:p>
            <a:pPr marL="342900" indent="-342900">
              <a:buFont typeface="+mj-lt"/>
              <a:buAutoNum type="arabicPeriod"/>
            </a:pPr>
            <a:r>
              <a:rPr lang="en-AU"/>
              <a:t>use the feedback and modelling from your partner to improve your approach</a:t>
            </a:r>
          </a:p>
          <a:p>
            <a:pPr marL="342900" indent="-342900">
              <a:buFont typeface="+mj-lt"/>
              <a:buAutoNum type="arabicPeriod"/>
            </a:pPr>
            <a:r>
              <a:rPr lang="en-AU"/>
              <a:t>swap with your partner for their rehearsal.</a:t>
            </a:r>
          </a:p>
        </p:txBody>
      </p:sp>
      <p:sp>
        <p:nvSpPr>
          <p:cNvPr id="6" name="Rectangle: Rounded Corners 5">
            <a:extLst>
              <a:ext uri="{FF2B5EF4-FFF2-40B4-BE49-F238E27FC236}">
                <a16:creationId xmlns:a16="http://schemas.microsoft.com/office/drawing/2014/main" id="{49BEBBA9-AD78-168A-1AFF-4F734B317F0F}"/>
              </a:ext>
            </a:extLst>
          </p:cNvPr>
          <p:cNvSpPr/>
          <p:nvPr/>
        </p:nvSpPr>
        <p:spPr>
          <a:xfrm>
            <a:off x="6743700" y="1620000"/>
            <a:ext cx="5207000" cy="3563144"/>
          </a:xfrm>
          <a:prstGeom prst="roundRect">
            <a:avLst>
              <a:gd name="adj" fmla="val 787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534670" indent="-457200">
              <a:lnSpc>
                <a:spcPct val="150000"/>
              </a:lnSpc>
              <a:spcAft>
                <a:spcPts val="1200"/>
              </a:spcAft>
            </a:pPr>
            <a:r>
              <a:rPr lang="en-AU" sz="2000" b="1" dirty="0">
                <a:solidFill>
                  <a:schemeClr val="tx1"/>
                </a:solidFill>
              </a:rPr>
              <a:t>Feedback prompts</a:t>
            </a:r>
          </a:p>
          <a:p>
            <a:pPr marL="363220" indent="-285750">
              <a:lnSpc>
                <a:spcPct val="150000"/>
              </a:lnSpc>
              <a:spcAft>
                <a:spcPts val="1200"/>
              </a:spcAft>
              <a:buFont typeface="Arial" panose="020B0604020202020204" pitchFamily="34" charset="0"/>
              <a:buChar char="•"/>
            </a:pPr>
            <a:r>
              <a:rPr lang="en-AU" sz="2000" dirty="0">
                <a:solidFill>
                  <a:schemeClr val="tx1"/>
                </a:solidFill>
              </a:rPr>
              <a:t>Did the teacher prompt recall of essential prior knowledge?</a:t>
            </a:r>
          </a:p>
          <a:p>
            <a:pPr marL="363220" indent="-285750">
              <a:lnSpc>
                <a:spcPct val="150000"/>
              </a:lnSpc>
              <a:spcAft>
                <a:spcPts val="1200"/>
              </a:spcAft>
              <a:buFont typeface="Arial" panose="020B0604020202020204" pitchFamily="34" charset="0"/>
              <a:buChar char="•"/>
            </a:pPr>
            <a:r>
              <a:rPr lang="en-AU" sz="2000" dirty="0">
                <a:solidFill>
                  <a:schemeClr val="tx1"/>
                </a:solidFill>
              </a:rPr>
              <a:t>Has the routine been successful in connecting prior and new knowledge? </a:t>
            </a:r>
          </a:p>
        </p:txBody>
      </p:sp>
      <p:sp>
        <p:nvSpPr>
          <p:cNvPr id="4" name="Slide Number Placeholder 3">
            <a:extLst>
              <a:ext uri="{FF2B5EF4-FFF2-40B4-BE49-F238E27FC236}">
                <a16:creationId xmlns:a16="http://schemas.microsoft.com/office/drawing/2014/main" id="{A71D06D5-69EC-6E4E-94AF-BA09DD35D90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58</a:t>
            </a:fld>
            <a:endParaRPr lang="en-AU"/>
          </a:p>
        </p:txBody>
      </p:sp>
    </p:spTree>
    <p:extLst>
      <p:ext uri="{BB962C8B-B14F-4D97-AF65-F5344CB8AC3E}">
        <p14:creationId xmlns:p14="http://schemas.microsoft.com/office/powerpoint/2010/main" val="2607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sz="3600"/>
              <a:t>In the next part of this module, we will work on evaluating our approach to implementing the strategies through techniques</a:t>
            </a:r>
          </a:p>
        </p:txBody>
      </p:sp>
    </p:spTree>
    <p:extLst>
      <p:ext uri="{BB962C8B-B14F-4D97-AF65-F5344CB8AC3E}">
        <p14:creationId xmlns:p14="http://schemas.microsoft.com/office/powerpoint/2010/main" val="256848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D412F6-B436-4BFD-00FE-6D9A2FCC30E8}"/>
              </a:ext>
            </a:extLst>
          </p:cNvPr>
          <p:cNvSpPr>
            <a:spLocks noGrp="1"/>
          </p:cNvSpPr>
          <p:nvPr>
            <p:ph type="title"/>
          </p:nvPr>
        </p:nvSpPr>
        <p:spPr/>
        <p:txBody>
          <a:bodyPr/>
          <a:lstStyle/>
          <a:p>
            <a:r>
              <a:rPr lang="en-AU"/>
              <a:t>Learning modules and technique guides</a:t>
            </a:r>
          </a:p>
        </p:txBody>
      </p:sp>
      <p:grpSp>
        <p:nvGrpSpPr>
          <p:cNvPr id="9" name="Group 8" descr="This graphic looks at one of the 8 explicit teaching strategies, checking for understanding and some techniques for this strategy, student response systems and responsive teaching.">
            <a:extLst>
              <a:ext uri="{FF2B5EF4-FFF2-40B4-BE49-F238E27FC236}">
                <a16:creationId xmlns:a16="http://schemas.microsoft.com/office/drawing/2014/main" id="{4B98DB05-4CBF-AB1B-52A1-98F48444E118}"/>
              </a:ext>
            </a:extLst>
          </p:cNvPr>
          <p:cNvGrpSpPr/>
          <p:nvPr/>
        </p:nvGrpSpPr>
        <p:grpSpPr>
          <a:xfrm>
            <a:off x="2272318" y="1099093"/>
            <a:ext cx="7647363" cy="5398907"/>
            <a:chOff x="2272318" y="1099093"/>
            <a:chExt cx="7647363" cy="5398907"/>
          </a:xfrm>
        </p:grpSpPr>
        <p:pic>
          <p:nvPicPr>
            <p:cNvPr id="8" name="Picture 7" descr="A screenshot of a computer screen&#10;&#10;Description automatically generated">
              <a:extLst>
                <a:ext uri="{FF2B5EF4-FFF2-40B4-BE49-F238E27FC236}">
                  <a16:creationId xmlns:a16="http://schemas.microsoft.com/office/drawing/2014/main" id="{2AE0E0D4-85B3-A4E7-1E98-2E5F03CFB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318" y="1099093"/>
              <a:ext cx="7647363" cy="5398907"/>
            </a:xfrm>
            <a:prstGeom prst="rect">
              <a:avLst/>
            </a:prstGeom>
          </p:spPr>
        </p:pic>
        <p:sp>
          <p:nvSpPr>
            <p:cNvPr id="7" name="Rectangle: Rounded Corners 6">
              <a:extLst>
                <a:ext uri="{FF2B5EF4-FFF2-40B4-BE49-F238E27FC236}">
                  <a16:creationId xmlns:a16="http://schemas.microsoft.com/office/drawing/2014/main" id="{D641FDB0-F313-6F88-CEAE-E6CA0C4CEED8}"/>
                </a:ext>
              </a:extLst>
            </p:cNvPr>
            <p:cNvSpPr/>
            <p:nvPr/>
          </p:nvSpPr>
          <p:spPr>
            <a:xfrm>
              <a:off x="3352361" y="3023889"/>
              <a:ext cx="890444" cy="1901351"/>
            </a:xfrm>
            <a:prstGeom prst="roundRect">
              <a:avLst>
                <a:gd name="adj" fmla="val 5257"/>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1445337B-E1C9-679C-93E1-17AEC02B48F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328816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Evaluating a whole-school approach</a:t>
            </a:r>
            <a:br>
              <a:rPr lang="en-AU" sz="4800"/>
            </a:b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p:txBody>
          <a:bodyPr/>
          <a:lstStyle/>
          <a:p>
            <a:r>
              <a:rPr lang="en-US" sz="5400"/>
              <a:t>Part C</a:t>
            </a:r>
          </a:p>
        </p:txBody>
      </p:sp>
    </p:spTree>
    <p:extLst>
      <p:ext uri="{BB962C8B-B14F-4D97-AF65-F5344CB8AC3E}">
        <p14:creationId xmlns:p14="http://schemas.microsoft.com/office/powerpoint/2010/main" val="279536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 (3)</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r>
              <a:rPr lang="en-AU" sz="2000" b="1">
                <a:latin typeface="+mj-lt"/>
              </a:rPr>
              <a:t>Purpose</a:t>
            </a:r>
          </a:p>
          <a:p>
            <a:r>
              <a:rPr lang="en-AU" sz="2000"/>
              <a:t>To apply effective professional development structures, reflect on and evaluate our implementation of an explicit teaching technique.</a:t>
            </a:r>
          </a:p>
          <a:p>
            <a:r>
              <a:rPr lang="en-AU" sz="2000" b="1">
                <a:latin typeface="+mj-lt"/>
              </a:rPr>
              <a:t>Outcome</a:t>
            </a:r>
          </a:p>
          <a:p>
            <a:r>
              <a:rPr lang="en-AU" sz="2000"/>
              <a:t>We have developed our whole school practices of connecting learning and plan for future success and activities.</a:t>
            </a:r>
          </a:p>
          <a:p>
            <a:endParaRPr lang="en-AU"/>
          </a:p>
        </p:txBody>
      </p:sp>
      <p:sp>
        <p:nvSpPr>
          <p:cNvPr id="2" name="Slide Number Placeholder 3">
            <a:extLst>
              <a:ext uri="{FF2B5EF4-FFF2-40B4-BE49-F238E27FC236}">
                <a16:creationId xmlns:a16="http://schemas.microsoft.com/office/drawing/2014/main" id="{01C9DC31-B9E9-A446-D5A7-A29C9A5347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31703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A whole school approach</a:t>
            </a:r>
            <a:endParaRPr lang="en-AU">
              <a:highlight>
                <a:srgbClr val="FFFF00"/>
              </a:highlight>
            </a:endParaRPr>
          </a:p>
        </p:txBody>
      </p:sp>
    </p:spTree>
    <p:extLst>
      <p:ext uri="{BB962C8B-B14F-4D97-AF65-F5344CB8AC3E}">
        <p14:creationId xmlns:p14="http://schemas.microsoft.com/office/powerpoint/2010/main" val="126127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dirty="0"/>
              <a:t>Initial reflection point (2)</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63</a:t>
            </a:fld>
            <a:endParaRPr lang="en-AU"/>
          </a:p>
        </p:txBody>
      </p:sp>
      <p:graphicFrame>
        <p:nvGraphicFramePr>
          <p:cNvPr id="2" name="Table 1">
            <a:extLst>
              <a:ext uri="{FF2B5EF4-FFF2-40B4-BE49-F238E27FC236}">
                <a16:creationId xmlns:a16="http://schemas.microsoft.com/office/drawing/2014/main" id="{CB63121F-2C4D-1647-3CB8-9C03C4B9CC00}"/>
              </a:ext>
            </a:extLst>
          </p:cNvPr>
          <p:cNvGraphicFramePr>
            <a:graphicFrameLocks noGrp="1"/>
          </p:cNvGraphicFramePr>
          <p:nvPr>
            <p:extLst>
              <p:ext uri="{D42A27DB-BD31-4B8C-83A1-F6EECF244321}">
                <p14:modId xmlns:p14="http://schemas.microsoft.com/office/powerpoint/2010/main" val="3636583017"/>
              </p:ext>
            </p:extLst>
          </p:nvPr>
        </p:nvGraphicFramePr>
        <p:xfrm>
          <a:off x="566408" y="2480153"/>
          <a:ext cx="11038101" cy="2611706"/>
        </p:xfrm>
        <a:graphic>
          <a:graphicData uri="http://schemas.openxmlformats.org/drawingml/2006/table">
            <a:tbl>
              <a:tblPr firstRow="1" bandRow="1">
                <a:tableStyleId>{72833802-FEF1-4C79-8D5D-14CF1EAF98D9}</a:tableStyleId>
              </a:tblPr>
              <a:tblGrid>
                <a:gridCol w="3166745">
                  <a:extLst>
                    <a:ext uri="{9D8B030D-6E8A-4147-A177-3AD203B41FA5}">
                      <a16:colId xmlns:a16="http://schemas.microsoft.com/office/drawing/2014/main" val="2976584816"/>
                    </a:ext>
                  </a:extLst>
                </a:gridCol>
                <a:gridCol w="1574117">
                  <a:extLst>
                    <a:ext uri="{9D8B030D-6E8A-4147-A177-3AD203B41FA5}">
                      <a16:colId xmlns:a16="http://schemas.microsoft.com/office/drawing/2014/main" val="1891242966"/>
                    </a:ext>
                  </a:extLst>
                </a:gridCol>
                <a:gridCol w="1574117">
                  <a:extLst>
                    <a:ext uri="{9D8B030D-6E8A-4147-A177-3AD203B41FA5}">
                      <a16:colId xmlns:a16="http://schemas.microsoft.com/office/drawing/2014/main" val="1594352343"/>
                    </a:ext>
                  </a:extLst>
                </a:gridCol>
                <a:gridCol w="1574117">
                  <a:extLst>
                    <a:ext uri="{9D8B030D-6E8A-4147-A177-3AD203B41FA5}">
                      <a16:colId xmlns:a16="http://schemas.microsoft.com/office/drawing/2014/main" val="1945297536"/>
                    </a:ext>
                  </a:extLst>
                </a:gridCol>
                <a:gridCol w="1574117">
                  <a:extLst>
                    <a:ext uri="{9D8B030D-6E8A-4147-A177-3AD203B41FA5}">
                      <a16:colId xmlns:a16="http://schemas.microsoft.com/office/drawing/2014/main" val="578951312"/>
                    </a:ext>
                  </a:extLst>
                </a:gridCol>
                <a:gridCol w="1574888">
                  <a:extLst>
                    <a:ext uri="{9D8B030D-6E8A-4147-A177-3AD203B41FA5}">
                      <a16:colId xmlns:a16="http://schemas.microsoft.com/office/drawing/2014/main" val="4080051957"/>
                    </a:ext>
                  </a:extLst>
                </a:gridCol>
              </a:tblGrid>
              <a:tr h="652926">
                <a:tc>
                  <a:txBody>
                    <a:bodyPr/>
                    <a:lstStyle/>
                    <a:p>
                      <a:pPr>
                        <a:lnSpc>
                          <a:spcPct val="115000"/>
                        </a:lnSpc>
                        <a:spcAft>
                          <a:spcPts val="800"/>
                        </a:spcAft>
                      </a:pPr>
                      <a:r>
                        <a:rPr lang="en-AU" sz="1800" kern="100" dirty="0">
                          <a:effectLst/>
                        </a:rPr>
                        <a:t>Teacher observation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0</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1</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2</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3</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dirty="0">
                          <a:effectLst/>
                        </a:rPr>
                        <a:t>4</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0973170"/>
                  </a:ext>
                </a:extLst>
              </a:tr>
              <a:tr h="1958780">
                <a:tc>
                  <a:txBody>
                    <a:bodyPr/>
                    <a:lstStyle/>
                    <a:p>
                      <a:pPr>
                        <a:lnSpc>
                          <a:spcPct val="115000"/>
                        </a:lnSpc>
                        <a:spcAft>
                          <a:spcPts val="800"/>
                        </a:spcAft>
                      </a:pPr>
                      <a:r>
                        <a:rPr lang="en-AU" sz="1800" kern="100" dirty="0">
                          <a:effectLst/>
                        </a:rPr>
                        <a:t>When activating prior knowledge before starting new learning, can my students retrieve previous learning?</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dirty="0">
                          <a:effectLst/>
                        </a:rPr>
                        <a:t>Not yet observable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b="1" kern="100" dirty="0">
                          <a:effectLst/>
                        </a:rPr>
                        <a:t>Minimal</a:t>
                      </a:r>
                      <a:r>
                        <a:rPr lang="en-AU" sz="1800" kern="100" dirty="0">
                          <a:effectLst/>
                        </a:rPr>
                        <a:t> students can retrieve recent learning</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b="1" kern="100" dirty="0">
                          <a:effectLst/>
                        </a:rPr>
                        <a:t>Some</a:t>
                      </a:r>
                      <a:r>
                        <a:rPr lang="en-AU" sz="1800" kern="100" dirty="0">
                          <a:effectLst/>
                        </a:rPr>
                        <a:t> students can retrieve recent learning</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b="1" kern="100" dirty="0">
                          <a:effectLst/>
                        </a:rPr>
                        <a:t>Most</a:t>
                      </a:r>
                      <a:r>
                        <a:rPr lang="en-AU" sz="1800" kern="100" dirty="0">
                          <a:effectLst/>
                        </a:rPr>
                        <a:t> students can retrieve learning over longer periods time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b="1" kern="100" dirty="0">
                          <a:effectLst/>
                        </a:rPr>
                        <a:t>All</a:t>
                      </a:r>
                      <a:r>
                        <a:rPr lang="en-AU" sz="1800" kern="100" dirty="0">
                          <a:effectLst/>
                        </a:rPr>
                        <a:t> students can retrieve learning over longer periods time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3976523"/>
                  </a:ext>
                </a:extLst>
              </a:tr>
            </a:tbl>
          </a:graphicData>
        </a:graphic>
      </p:graphicFrame>
    </p:spTree>
    <p:extLst>
      <p:ext uri="{BB962C8B-B14F-4D97-AF65-F5344CB8AC3E}">
        <p14:creationId xmlns:p14="http://schemas.microsoft.com/office/powerpoint/2010/main" val="104360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67DE-0DA5-0B31-D0CF-D17DF5E40CF7}"/>
              </a:ext>
            </a:extLst>
          </p:cNvPr>
          <p:cNvSpPr>
            <a:spLocks noGrp="1"/>
          </p:cNvSpPr>
          <p:nvPr>
            <p:ph type="title"/>
          </p:nvPr>
        </p:nvSpPr>
        <p:spPr/>
        <p:txBody>
          <a:bodyPr/>
          <a:lstStyle/>
          <a:p>
            <a:r>
              <a:rPr lang="en-AU"/>
              <a:t>The mechanisms of connecting learning (3)</a:t>
            </a:r>
          </a:p>
        </p:txBody>
      </p:sp>
      <p:sp>
        <p:nvSpPr>
          <p:cNvPr id="16" name="Freeform: Shape 15">
            <a:extLst>
              <a:ext uri="{FF2B5EF4-FFF2-40B4-BE49-F238E27FC236}">
                <a16:creationId xmlns:a16="http://schemas.microsoft.com/office/drawing/2014/main" id="{442C7682-15B8-5599-D341-C4044496C9D6}"/>
              </a:ext>
            </a:extLst>
          </p:cNvPr>
          <p:cNvSpPr/>
          <p:nvPr/>
        </p:nvSpPr>
        <p:spPr>
          <a:xfrm>
            <a:off x="360772" y="2138007"/>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a:lnSpc>
                <a:spcPct val="90000"/>
              </a:lnSpc>
              <a:spcBef>
                <a:spcPct val="0"/>
              </a:spcBef>
              <a:spcAft>
                <a:spcPct val="35000"/>
              </a:spcAft>
              <a:buNone/>
            </a:pPr>
            <a:r>
              <a:rPr lang="en-US" sz="2100" i="0" kern="1200"/>
              <a:t>Teacher decides the essential prior </a:t>
            </a:r>
            <a:r>
              <a:rPr lang="en-US" sz="2100" i="0" kern="1200">
                <a:latin typeface="Public Sans"/>
              </a:rPr>
              <a:t>knowledge</a:t>
            </a:r>
          </a:p>
        </p:txBody>
      </p:sp>
      <p:sp>
        <p:nvSpPr>
          <p:cNvPr id="17" name="Freeform: Shape 16">
            <a:extLst>
              <a:ext uri="{FF2B5EF4-FFF2-40B4-BE49-F238E27FC236}">
                <a16:creationId xmlns:a16="http://schemas.microsoft.com/office/drawing/2014/main" id="{6351ADDB-38CF-9292-E058-A5153C5E0CD5}"/>
              </a:ext>
              <a:ext uri="{C183D7F6-B498-43B3-948B-1728B52AA6E4}">
                <adec:decorative xmlns:adec="http://schemas.microsoft.com/office/drawing/2017/decorative" val="1"/>
              </a:ext>
            </a:extLst>
          </p:cNvPr>
          <p:cNvSpPr/>
          <p:nvPr/>
        </p:nvSpPr>
        <p:spPr>
          <a:xfrm>
            <a:off x="2984874" y="3737368"/>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0"/>
              <a:satOff val="0"/>
              <a:lumOff val="0"/>
              <a:alphaOff val="0"/>
            </a:schemeClr>
          </a:lnRef>
          <a:fillRef idx="1">
            <a:scrgbClr r="0" g="0" b="0"/>
          </a:fillRef>
          <a:effectRef idx="0">
            <a:schemeClr val="accent2">
              <a:shade val="90000"/>
              <a:hueOff val="0"/>
              <a:satOff val="0"/>
              <a:lumOff val="0"/>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8" name="Freeform: Shape 17">
            <a:extLst>
              <a:ext uri="{FF2B5EF4-FFF2-40B4-BE49-F238E27FC236}">
                <a16:creationId xmlns:a16="http://schemas.microsoft.com/office/drawing/2014/main" id="{3E42D299-EAC1-6E5F-B90F-18A1D72F2321}"/>
              </a:ext>
            </a:extLst>
          </p:cNvPr>
          <p:cNvSpPr/>
          <p:nvPr/>
        </p:nvSpPr>
        <p:spPr>
          <a:xfrm>
            <a:off x="3327829" y="3060173"/>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13333"/>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kern="1200">
                <a:latin typeface="Public Sans"/>
              </a:rPr>
              <a:t>Prompts students to retrieve prior knowledge into working memory</a:t>
            </a:r>
          </a:p>
        </p:txBody>
      </p:sp>
      <p:sp>
        <p:nvSpPr>
          <p:cNvPr id="19" name="Freeform: Shape 18">
            <a:extLst>
              <a:ext uri="{FF2B5EF4-FFF2-40B4-BE49-F238E27FC236}">
                <a16:creationId xmlns:a16="http://schemas.microsoft.com/office/drawing/2014/main" id="{FE91E847-6867-2519-F194-2A7AFC9DC0F3}"/>
              </a:ext>
              <a:ext uri="{C183D7F6-B498-43B3-948B-1728B52AA6E4}">
                <adec:decorative xmlns:adec="http://schemas.microsoft.com/office/drawing/2017/decorative" val="1"/>
              </a:ext>
            </a:extLst>
          </p:cNvPr>
          <p:cNvSpPr/>
          <p:nvPr/>
        </p:nvSpPr>
        <p:spPr>
          <a:xfrm>
            <a:off x="5951931" y="3737368"/>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365788"/>
              <a:satOff val="3920"/>
              <a:lumOff val="17845"/>
              <a:alphaOff val="0"/>
            </a:schemeClr>
          </a:lnRef>
          <a:fillRef idx="1">
            <a:scrgbClr r="0" g="0" b="0"/>
          </a:fillRef>
          <a:effectRef idx="0">
            <a:schemeClr val="accent2">
              <a:shade val="90000"/>
              <a:hueOff val="365788"/>
              <a:satOff val="3920"/>
              <a:lumOff val="17845"/>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0" name="Freeform: Shape 19">
            <a:extLst>
              <a:ext uri="{FF2B5EF4-FFF2-40B4-BE49-F238E27FC236}">
                <a16:creationId xmlns:a16="http://schemas.microsoft.com/office/drawing/2014/main" id="{5B1DBAFF-B435-C561-6F50-C53D70A783AA}"/>
              </a:ext>
              <a:ext uri="{C183D7F6-B498-43B3-948B-1728B52AA6E4}">
                <adec:decorative xmlns:adec="http://schemas.microsoft.com/office/drawing/2017/decorative" val="0"/>
              </a:ext>
            </a:extLst>
          </p:cNvPr>
          <p:cNvSpPr/>
          <p:nvPr/>
        </p:nvSpPr>
        <p:spPr>
          <a:xfrm>
            <a:off x="6294886" y="2138007"/>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26667"/>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i="0" kern="1200"/>
              <a:t>actively links to prior knowledge</a:t>
            </a:r>
            <a:endParaRPr lang="en-US" sz="2100" i="0" kern="1200">
              <a:latin typeface="Public Sans"/>
            </a:endParaRPr>
          </a:p>
        </p:txBody>
      </p:sp>
      <p:sp>
        <p:nvSpPr>
          <p:cNvPr id="21" name="Freeform: Shape 20">
            <a:extLst>
              <a:ext uri="{FF2B5EF4-FFF2-40B4-BE49-F238E27FC236}">
                <a16:creationId xmlns:a16="http://schemas.microsoft.com/office/drawing/2014/main" id="{2C8FC8DB-EBD7-0CCE-657B-A7777FBBFFFE}"/>
              </a:ext>
              <a:ext uri="{C183D7F6-B498-43B3-948B-1728B52AA6E4}">
                <adec:decorative xmlns:adec="http://schemas.microsoft.com/office/drawing/2017/decorative" val="1"/>
              </a:ext>
            </a:extLst>
          </p:cNvPr>
          <p:cNvSpPr/>
          <p:nvPr/>
        </p:nvSpPr>
        <p:spPr>
          <a:xfrm>
            <a:off x="8918988" y="3737368"/>
            <a:ext cx="300837" cy="300837"/>
          </a:xfrm>
          <a:custGeom>
            <a:avLst/>
            <a:gdLst>
              <a:gd name="connsiteX0" fmla="*/ 39876 w 300837"/>
              <a:gd name="connsiteY0" fmla="*/ 61972 h 300837"/>
              <a:gd name="connsiteX1" fmla="*/ 260961 w 300837"/>
              <a:gd name="connsiteY1" fmla="*/ 61972 h 300837"/>
              <a:gd name="connsiteX2" fmla="*/ 260961 w 300837"/>
              <a:gd name="connsiteY2" fmla="*/ 132729 h 300837"/>
              <a:gd name="connsiteX3" fmla="*/ 39876 w 300837"/>
              <a:gd name="connsiteY3" fmla="*/ 132729 h 300837"/>
              <a:gd name="connsiteX4" fmla="*/ 39876 w 300837"/>
              <a:gd name="connsiteY4" fmla="*/ 61972 h 300837"/>
              <a:gd name="connsiteX5" fmla="*/ 39876 w 300837"/>
              <a:gd name="connsiteY5" fmla="*/ 168108 h 300837"/>
              <a:gd name="connsiteX6" fmla="*/ 260961 w 300837"/>
              <a:gd name="connsiteY6" fmla="*/ 168108 h 300837"/>
              <a:gd name="connsiteX7" fmla="*/ 260961 w 300837"/>
              <a:gd name="connsiteY7" fmla="*/ 238865 h 300837"/>
              <a:gd name="connsiteX8" fmla="*/ 39876 w 300837"/>
              <a:gd name="connsiteY8" fmla="*/ 238865 h 300837"/>
              <a:gd name="connsiteX9" fmla="*/ 39876 w 300837"/>
              <a:gd name="connsiteY9" fmla="*/ 168108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837" h="300837">
                <a:moveTo>
                  <a:pt x="39876" y="61972"/>
                </a:moveTo>
                <a:lnTo>
                  <a:pt x="260961" y="61972"/>
                </a:lnTo>
                <a:lnTo>
                  <a:pt x="260961" y="132729"/>
                </a:lnTo>
                <a:lnTo>
                  <a:pt x="39876" y="132729"/>
                </a:lnTo>
                <a:lnTo>
                  <a:pt x="39876" y="61972"/>
                </a:lnTo>
                <a:close/>
                <a:moveTo>
                  <a:pt x="39876" y="168108"/>
                </a:moveTo>
                <a:lnTo>
                  <a:pt x="260961" y="168108"/>
                </a:lnTo>
                <a:lnTo>
                  <a:pt x="260961" y="238865"/>
                </a:lnTo>
                <a:lnTo>
                  <a:pt x="39876" y="238865"/>
                </a:lnTo>
                <a:lnTo>
                  <a:pt x="39876" y="168108"/>
                </a:lnTo>
                <a:close/>
              </a:path>
            </a:pathLst>
          </a:custGeom>
          <a:solidFill>
            <a:srgbClr val="C00000"/>
          </a:solidFill>
        </p:spPr>
        <p:style>
          <a:lnRef idx="0">
            <a:schemeClr val="accent2">
              <a:shade val="90000"/>
              <a:hueOff val="731575"/>
              <a:satOff val="7839"/>
              <a:lumOff val="35691"/>
              <a:alphaOff val="0"/>
            </a:schemeClr>
          </a:lnRef>
          <a:fillRef idx="1">
            <a:scrgbClr r="0" g="0" b="0"/>
          </a:fillRef>
          <a:effectRef idx="0">
            <a:schemeClr val="accent2">
              <a:shade val="90000"/>
              <a:hueOff val="731575"/>
              <a:satOff val="7839"/>
              <a:lumOff val="35691"/>
              <a:alphaOff val="0"/>
            </a:schemeClr>
          </a:effectRef>
          <a:fontRef idx="minor">
            <a:schemeClr val="lt1"/>
          </a:fontRef>
        </p:style>
        <p:txBody>
          <a:bodyPr spcFirstLastPara="0" vert="horz" wrap="square" lIns="39876" tIns="61972" rIns="39876" bIns="61972"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22" name="Freeform: Shape 21">
            <a:extLst>
              <a:ext uri="{FF2B5EF4-FFF2-40B4-BE49-F238E27FC236}">
                <a16:creationId xmlns:a16="http://schemas.microsoft.com/office/drawing/2014/main" id="{E99B81BD-D8F7-CF1C-AC08-64BE26838DDB}"/>
              </a:ext>
            </a:extLst>
          </p:cNvPr>
          <p:cNvSpPr/>
          <p:nvPr/>
        </p:nvSpPr>
        <p:spPr>
          <a:xfrm>
            <a:off x="9261943" y="3060173"/>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chemeClr val="bg2">
              <a:lumMod val="90000"/>
            </a:schemeClr>
          </a:solidFill>
        </p:spPr>
        <p:style>
          <a:lnRef idx="2">
            <a:schemeClr val="lt1">
              <a:hueOff val="0"/>
              <a:satOff val="0"/>
              <a:lumOff val="0"/>
              <a:alphaOff val="0"/>
            </a:schemeClr>
          </a:lnRef>
          <a:fillRef idx="1">
            <a:scrgbClr r="0" g="0" b="0"/>
          </a:fillRef>
          <a:effectRef idx="0">
            <a:schemeClr val="accent2">
              <a:alpha val="90000"/>
              <a:hueOff val="0"/>
              <a:satOff val="0"/>
              <a:lumOff val="0"/>
              <a:alphaOff val="-4000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i="0" kern="1200">
                <a:solidFill>
                  <a:schemeClr val="accent1"/>
                </a:solidFill>
              </a:rPr>
              <a:t>New knowledge is </a:t>
            </a:r>
            <a:r>
              <a:rPr lang="en-US" sz="2100" i="0" kern="1200">
                <a:solidFill>
                  <a:schemeClr val="accent1"/>
                </a:solidFill>
                <a:latin typeface="Public Sans"/>
              </a:rPr>
              <a:t>integrated in</a:t>
            </a:r>
            <a:r>
              <a:rPr lang="en-US" sz="2100" i="0" kern="1200">
                <a:solidFill>
                  <a:schemeClr val="accent1"/>
                </a:solidFill>
              </a:rPr>
              <a:t> existing schema</a:t>
            </a:r>
            <a:endParaRPr lang="en-US" sz="2100" i="0" kern="1200">
              <a:solidFill>
                <a:schemeClr val="accent1"/>
              </a:solidFill>
              <a:latin typeface="Public Sans"/>
            </a:endParaRPr>
          </a:p>
        </p:txBody>
      </p:sp>
      <p:sp>
        <p:nvSpPr>
          <p:cNvPr id="4" name="Slide Number Placeholder 3">
            <a:extLst>
              <a:ext uri="{FF2B5EF4-FFF2-40B4-BE49-F238E27FC236}">
                <a16:creationId xmlns:a16="http://schemas.microsoft.com/office/drawing/2014/main" id="{861BB831-40B6-4740-FEBC-48F52088F23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64</a:t>
            </a:fld>
            <a:endParaRPr lang="en-AU"/>
          </a:p>
        </p:txBody>
      </p:sp>
    </p:spTree>
    <p:extLst>
      <p:ext uri="{BB962C8B-B14F-4D97-AF65-F5344CB8AC3E}">
        <p14:creationId xmlns:p14="http://schemas.microsoft.com/office/powerpoint/2010/main" val="16197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a:t>The importance of all moving together (2)</a:t>
            </a:r>
            <a:endParaRPr lang="en-US"/>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7387000" cy="4536000"/>
          </a:xfrm>
        </p:spPr>
        <p:txBody>
          <a:bodyPr/>
          <a:lstStyle/>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GB" sz="2400">
                <a:solidFill>
                  <a:prstClr val="black"/>
                </a:solidFill>
              </a:rPr>
              <a:t>Saves learning time</a:t>
            </a:r>
            <a:r>
              <a:rPr lang="en-GB" sz="2400" baseline="30000">
                <a:solidFill>
                  <a:prstClr val="black"/>
                </a:solidFill>
              </a:rPr>
              <a:t>1</a:t>
            </a:r>
            <a:r>
              <a:rPr lang="en-GB" sz="2400">
                <a:solidFill>
                  <a:prstClr val="black"/>
                </a:solidFill>
              </a:rPr>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rPr>
              <a:t>Frees up students’ working memory</a:t>
            </a:r>
            <a:r>
              <a:rPr lang="en-GB" sz="2400" baseline="30000">
                <a:solidFill>
                  <a:prstClr val="black"/>
                </a:solidFill>
              </a:rPr>
              <a:t>2</a:t>
            </a:r>
            <a:r>
              <a:rPr kumimoji="0" lang="en-GB" sz="2400" b="0" i="0" u="none" strike="noStrike" kern="1200" cap="none" spc="0" normalizeH="0" baseline="0" noProof="0">
                <a:ln>
                  <a:noFill/>
                </a:ln>
                <a:solidFill>
                  <a:prstClr val="black"/>
                </a:solidFill>
                <a:effectLst/>
                <a:uLnTx/>
                <a:uFillTx/>
              </a:rPr>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GB" sz="2400">
                <a:solidFill>
                  <a:prstClr val="black"/>
                </a:solidFill>
              </a:rPr>
              <a:t>Certain and consistent expectations for students</a:t>
            </a:r>
            <a:r>
              <a:rPr lang="en-GB" sz="2400" baseline="30000">
                <a:solidFill>
                  <a:prstClr val="black"/>
                </a:solidFill>
              </a:rPr>
              <a:t>3</a:t>
            </a:r>
            <a:r>
              <a:rPr lang="en-GB" sz="2400">
                <a:solidFill>
                  <a:prstClr val="black"/>
                </a:solidFill>
              </a:rPr>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GB" sz="2400">
                <a:solidFill>
                  <a:prstClr val="black"/>
                </a:solidFill>
              </a:rPr>
              <a:t>Students learn the routine more quickly when it is done in the same way across the school</a:t>
            </a:r>
            <a:r>
              <a:rPr lang="en-GB" sz="2400" baseline="30000">
                <a:solidFill>
                  <a:prstClr val="black"/>
                </a:solidFill>
              </a:rPr>
              <a:t>4</a:t>
            </a:r>
            <a:r>
              <a:rPr lang="en-GB" sz="2400">
                <a:solidFill>
                  <a:prstClr val="black"/>
                </a:solidFill>
              </a:rPr>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GB" sz="2400">
                <a:solidFill>
                  <a:prstClr val="black"/>
                </a:solidFill>
              </a:rPr>
              <a:t>Fosters a strong sense of belonging</a:t>
            </a:r>
            <a:r>
              <a:rPr lang="en-GB" sz="2400" baseline="30000">
                <a:solidFill>
                  <a:prstClr val="black"/>
                </a:solidFill>
              </a:rPr>
              <a:t>5</a:t>
            </a:r>
            <a:r>
              <a:rPr lang="en-GB" sz="2400">
                <a:solidFill>
                  <a:prstClr val="black"/>
                </a:solidFill>
              </a:rPr>
              <a:t> </a:t>
            </a:r>
            <a:endParaRPr lang="en-GB" sz="2400" baseline="30000">
              <a:solidFill>
                <a:prstClr val="black"/>
              </a:solidFill>
            </a:endParaRPr>
          </a:p>
        </p:txBody>
      </p:sp>
      <p:grpSp>
        <p:nvGrpSpPr>
          <p:cNvPr id="10" name="Group 9">
            <a:extLst>
              <a:ext uri="{FF2B5EF4-FFF2-40B4-BE49-F238E27FC236}">
                <a16:creationId xmlns:a16="http://schemas.microsoft.com/office/drawing/2014/main" id="{49C0EDE2-9D6C-255E-766B-F4D659F3DAAC}"/>
              </a:ext>
              <a:ext uri="{C183D7F6-B498-43B3-948B-1728B52AA6E4}">
                <adec:decorative xmlns:adec="http://schemas.microsoft.com/office/drawing/2017/decorative" val="1"/>
              </a:ext>
            </a:extLst>
          </p:cNvPr>
          <p:cNvGrpSpPr/>
          <p:nvPr/>
        </p:nvGrpSpPr>
        <p:grpSpPr>
          <a:xfrm>
            <a:off x="8350051" y="1938702"/>
            <a:ext cx="2752015" cy="3650286"/>
            <a:chOff x="8350051" y="1938702"/>
            <a:chExt cx="2752015" cy="3650286"/>
          </a:xfrm>
        </p:grpSpPr>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Lst>
            </p:cNvPr>
            <p:cNvPicPr>
              <a:picLocks noChangeAspect="1"/>
            </p:cNvPicPr>
            <p:nvPr/>
          </p:nvPicPr>
          <p:blipFill>
            <a:blip r:embed="rId4"/>
            <a:stretch>
              <a:fillRect/>
            </a:stretch>
          </p:blipFill>
          <p:spPr>
            <a:xfrm rot="21268937">
              <a:off x="8423016" y="2003591"/>
              <a:ext cx="2439795" cy="3585397"/>
            </a:xfrm>
            <a:prstGeom prst="rect">
              <a:avLst/>
            </a:prstGeom>
          </p:spPr>
        </p:pic>
      </p:grpSp>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65</a:t>
            </a:fld>
            <a:endParaRPr lang="en-AU"/>
          </a:p>
        </p:txBody>
      </p:sp>
    </p:spTree>
    <p:extLst>
      <p:ext uri="{BB962C8B-B14F-4D97-AF65-F5344CB8AC3E}">
        <p14:creationId xmlns:p14="http://schemas.microsoft.com/office/powerpoint/2010/main" val="184969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 (3)</a:t>
            </a:r>
          </a:p>
        </p:txBody>
      </p:sp>
      <p:grpSp>
        <p:nvGrpSpPr>
          <p:cNvPr id="12" name="Group 11" descr="Plan">
            <a:extLst>
              <a:ext uri="{FF2B5EF4-FFF2-40B4-BE49-F238E27FC236}">
                <a16:creationId xmlns:a16="http://schemas.microsoft.com/office/drawing/2014/main" id="{92C97888-3362-E262-E559-B4A04E7709FA}"/>
              </a:ext>
            </a:extLst>
          </p:cNvPr>
          <p:cNvGrpSpPr/>
          <p:nvPr/>
        </p:nvGrpSpPr>
        <p:grpSpPr>
          <a:xfrm>
            <a:off x="337720" y="2336107"/>
            <a:ext cx="1827652" cy="3217533"/>
            <a:chOff x="337720" y="2336107"/>
            <a:chExt cx="1827652" cy="3217533"/>
          </a:xfrm>
        </p:grpSpPr>
        <p:pic>
          <p:nvPicPr>
            <p:cNvPr id="14" name="Graphic 13" descr="Pen with solid fill">
              <a:extLst>
                <a:ext uri="{FF2B5EF4-FFF2-40B4-BE49-F238E27FC236}">
                  <a16:creationId xmlns:a16="http://schemas.microsoft.com/office/drawing/2014/main" id="{7A78A3FE-0E33-2D8A-49FE-7927294498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9" name="Graphic 18" descr="Document outline">
              <a:extLst>
                <a:ext uri="{FF2B5EF4-FFF2-40B4-BE49-F238E27FC236}">
                  <a16:creationId xmlns:a16="http://schemas.microsoft.com/office/drawing/2014/main" id="{AE30DE31-B9D3-97DF-C72A-AE36F78DF5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628" y="2483382"/>
              <a:ext cx="1393159" cy="1393159"/>
            </a:xfrm>
            <a:prstGeom prst="rect">
              <a:avLst/>
            </a:prstGeom>
          </p:spPr>
        </p:pic>
        <p:sp>
          <p:nvSpPr>
            <p:cNvPr id="20" name="Rectangle: Rounded Corners 19">
              <a:extLst>
                <a:ext uri="{FF2B5EF4-FFF2-40B4-BE49-F238E27FC236}">
                  <a16:creationId xmlns:a16="http://schemas.microsoft.com/office/drawing/2014/main" id="{5DAEAE76-8AF0-3A32-5B88-E86C74C3EBB7}"/>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b="1">
                  <a:latin typeface="+mj-lt"/>
                </a:rPr>
                <a:t>Plan</a:t>
              </a:r>
            </a:p>
          </p:txBody>
        </p:sp>
      </p:grpSp>
      <p:grpSp>
        <p:nvGrpSpPr>
          <p:cNvPr id="21" name="Group 20" descr="Rehearse">
            <a:extLst>
              <a:ext uri="{FF2B5EF4-FFF2-40B4-BE49-F238E27FC236}">
                <a16:creationId xmlns:a16="http://schemas.microsoft.com/office/drawing/2014/main" id="{424C45D9-8B68-CEBD-32D4-D0A76B6D6FA8}"/>
              </a:ext>
            </a:extLst>
          </p:cNvPr>
          <p:cNvGrpSpPr/>
          <p:nvPr/>
        </p:nvGrpSpPr>
        <p:grpSpPr>
          <a:xfrm>
            <a:off x="2594396" y="2586996"/>
            <a:ext cx="1790876" cy="2966644"/>
            <a:chOff x="2594396" y="2586996"/>
            <a:chExt cx="1790876" cy="2966644"/>
          </a:xfrm>
        </p:grpSpPr>
        <p:sp>
          <p:nvSpPr>
            <p:cNvPr id="28" name="Rectangle: Rounded Corners 27">
              <a:extLst>
                <a:ext uri="{FF2B5EF4-FFF2-40B4-BE49-F238E27FC236}">
                  <a16:creationId xmlns:a16="http://schemas.microsoft.com/office/drawing/2014/main" id="{AB9686EB-154B-A22B-1AAA-9F0FAA236840}"/>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Rehearse</a:t>
              </a:r>
            </a:p>
          </p:txBody>
        </p:sp>
        <p:grpSp>
          <p:nvGrpSpPr>
            <p:cNvPr id="29" name="Graphic 21" descr="Classroom outline">
              <a:extLst>
                <a:ext uri="{FF2B5EF4-FFF2-40B4-BE49-F238E27FC236}">
                  <a16:creationId xmlns:a16="http://schemas.microsoft.com/office/drawing/2014/main" id="{880D2DC8-52DF-0D2F-5289-356A16096104}"/>
                </a:ext>
              </a:extLst>
            </p:cNvPr>
            <p:cNvGrpSpPr/>
            <p:nvPr/>
          </p:nvGrpSpPr>
          <p:grpSpPr>
            <a:xfrm>
              <a:off x="2963966" y="2586996"/>
              <a:ext cx="1079847" cy="1131942"/>
              <a:chOff x="2963966" y="2586996"/>
              <a:chExt cx="1079847" cy="1131942"/>
            </a:xfrm>
            <a:solidFill>
              <a:srgbClr val="000000"/>
            </a:solidFill>
          </p:grpSpPr>
          <p:sp>
            <p:nvSpPr>
              <p:cNvPr id="30" name="Freeform: Shape 29">
                <a:extLst>
                  <a:ext uri="{FF2B5EF4-FFF2-40B4-BE49-F238E27FC236}">
                    <a16:creationId xmlns:a16="http://schemas.microsoft.com/office/drawing/2014/main" id="{EB08562C-38F1-DB26-567F-54CC335699F4}"/>
                  </a:ext>
                </a:extLst>
              </p:cNvPr>
              <p:cNvSpPr/>
              <p:nvPr/>
            </p:nvSpPr>
            <p:spPr>
              <a:xfrm>
                <a:off x="3187601" y="2586996"/>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150AC213-6554-A0F8-DE4A-D15ADD42CC32}"/>
                  </a:ext>
                </a:extLst>
              </p:cNvPr>
              <p:cNvSpPr/>
              <p:nvPr/>
            </p:nvSpPr>
            <p:spPr>
              <a:xfrm>
                <a:off x="2963966" y="2804216"/>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4E7D6355-562A-4C1B-1B67-59DCB2042934}"/>
                  </a:ext>
                </a:extLst>
              </p:cNvPr>
              <p:cNvSpPr/>
              <p:nvPr/>
            </p:nvSpPr>
            <p:spPr>
              <a:xfrm>
                <a:off x="3071505" y="3086502"/>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6F4055CB-4B98-A2AD-0F45-B4C59A9BF6A8}"/>
                  </a:ext>
                </a:extLst>
              </p:cNvPr>
              <p:cNvSpPr/>
              <p:nvPr/>
            </p:nvSpPr>
            <p:spPr>
              <a:xfrm>
                <a:off x="3091009" y="2746629"/>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34" name="Group 33" descr="Feedback">
            <a:extLst>
              <a:ext uri="{FF2B5EF4-FFF2-40B4-BE49-F238E27FC236}">
                <a16:creationId xmlns:a16="http://schemas.microsoft.com/office/drawing/2014/main" id="{1D6C17C5-94D9-E86A-E3A5-C3F042800F90}"/>
              </a:ext>
            </a:extLst>
          </p:cNvPr>
          <p:cNvGrpSpPr/>
          <p:nvPr/>
        </p:nvGrpSpPr>
        <p:grpSpPr>
          <a:xfrm>
            <a:off x="4840017" y="2483382"/>
            <a:ext cx="1790876" cy="3070258"/>
            <a:chOff x="4840017" y="2483382"/>
            <a:chExt cx="1790876" cy="3070258"/>
          </a:xfrm>
        </p:grpSpPr>
        <p:pic>
          <p:nvPicPr>
            <p:cNvPr id="35" name="Graphic 34" descr="List outline">
              <a:extLst>
                <a:ext uri="{FF2B5EF4-FFF2-40B4-BE49-F238E27FC236}">
                  <a16:creationId xmlns:a16="http://schemas.microsoft.com/office/drawing/2014/main" id="{F14F1768-9001-1557-1397-7FB2307AFA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6259" y="2483382"/>
              <a:ext cx="1393159" cy="1393159"/>
            </a:xfrm>
            <a:prstGeom prst="rect">
              <a:avLst/>
            </a:prstGeom>
          </p:spPr>
        </p:pic>
        <p:sp>
          <p:nvSpPr>
            <p:cNvPr id="36" name="Rectangle: Rounded Corners 35">
              <a:extLst>
                <a:ext uri="{FF2B5EF4-FFF2-40B4-BE49-F238E27FC236}">
                  <a16:creationId xmlns:a16="http://schemas.microsoft.com/office/drawing/2014/main" id="{F4EAEAAB-306E-EFC4-269F-3957912648AB}"/>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Feedback</a:t>
              </a:r>
            </a:p>
          </p:txBody>
        </p:sp>
      </p:grpSp>
      <p:grpSp>
        <p:nvGrpSpPr>
          <p:cNvPr id="37" name="Group 36">
            <a:extLst>
              <a:ext uri="{FF2B5EF4-FFF2-40B4-BE49-F238E27FC236}">
                <a16:creationId xmlns:a16="http://schemas.microsoft.com/office/drawing/2014/main" id="{FA9D4D51-C44E-6263-D733-CD1FBDF2A509}"/>
              </a:ext>
              <a:ext uri="{C183D7F6-B498-43B3-948B-1728B52AA6E4}">
                <adec:decorative xmlns:adec="http://schemas.microsoft.com/office/drawing/2017/decorative" val="1"/>
              </a:ext>
            </a:extLst>
          </p:cNvPr>
          <p:cNvGrpSpPr/>
          <p:nvPr/>
        </p:nvGrpSpPr>
        <p:grpSpPr>
          <a:xfrm>
            <a:off x="8454564" y="1951402"/>
            <a:ext cx="2761761" cy="3666951"/>
            <a:chOff x="8454564" y="1951402"/>
            <a:chExt cx="2761761" cy="3666951"/>
          </a:xfrm>
        </p:grpSpPr>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Lst>
            </p:cNvPr>
            <p:cNvPicPr>
              <a:picLocks noChangeAspect="1"/>
            </p:cNvPicPr>
            <p:nvPr/>
          </p:nvPicPr>
          <p:blipFill>
            <a:blip r:embed="rId10"/>
            <a:stretch>
              <a:fillRect/>
            </a:stretch>
          </p:blipFill>
          <p:spPr>
            <a:xfrm rot="21181454">
              <a:off x="8454564" y="1973816"/>
              <a:ext cx="2583879" cy="3644537"/>
            </a:xfrm>
            <a:prstGeom prst="rect">
              <a:avLst/>
            </a:prstGeom>
          </p:spPr>
        </p:pic>
      </p:grpSp>
      <p:sp>
        <p:nvSpPr>
          <p:cNvPr id="16" name="TextBox 15">
            <a:extLst>
              <a:ext uri="{FF2B5EF4-FFF2-40B4-BE49-F238E27FC236}">
                <a16:creationId xmlns:a16="http://schemas.microsoft.com/office/drawing/2014/main" id="{54C42BD4-5803-4C48-CE2A-A42B718911C0}"/>
              </a:ext>
            </a:extLst>
          </p:cNvPr>
          <p:cNvSpPr txBox="1"/>
          <p:nvPr/>
        </p:nvSpPr>
        <p:spPr>
          <a:xfrm>
            <a:off x="277090" y="6299627"/>
            <a:ext cx="1177010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Evidence for Learning (2022) </a:t>
            </a:r>
            <a:r>
              <a:rPr lang="en-AU" sz="1200" i="1" dirty="0">
                <a:hlinkClick r:id="rId11"/>
              </a:rPr>
              <a:t>Effective professional development</a:t>
            </a:r>
            <a:r>
              <a:rPr lang="en-AU" sz="1200" dirty="0"/>
              <a:t>,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66</a:t>
            </a:fld>
            <a:endParaRPr lang="en-AU"/>
          </a:p>
        </p:txBody>
      </p:sp>
    </p:spTree>
    <p:extLst>
      <p:ext uri="{BB962C8B-B14F-4D97-AF65-F5344CB8AC3E}">
        <p14:creationId xmlns:p14="http://schemas.microsoft.com/office/powerpoint/2010/main" val="339140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p:txBody>
          <a:bodyPr/>
          <a:lstStyle/>
          <a:p>
            <a:r>
              <a:rPr lang="en-US"/>
              <a:t>Rehearsal (2)</a:t>
            </a:r>
          </a:p>
        </p:txBody>
      </p:sp>
      <p:pic>
        <p:nvPicPr>
          <p:cNvPr id="10" name="Picture 9" descr="A teacher delivering a lesson without rehearsal.">
            <a:extLst>
              <a:ext uri="{FF2B5EF4-FFF2-40B4-BE49-F238E27FC236}">
                <a16:creationId xmlns:a16="http://schemas.microsoft.com/office/drawing/2014/main" id="{98FF4998-DE73-EB25-D7DC-0576D5901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478" y="2139482"/>
            <a:ext cx="6003521" cy="3644664"/>
          </a:xfrm>
          <a:prstGeom prst="rect">
            <a:avLst/>
          </a:prstGeom>
        </p:spPr>
      </p:pic>
      <p:pic>
        <p:nvPicPr>
          <p:cNvPr id="15" name="Picture 14" descr="A teacher delivering a lesson after rehearsal.&#10;">
            <a:extLst>
              <a:ext uri="{FF2B5EF4-FFF2-40B4-BE49-F238E27FC236}">
                <a16:creationId xmlns:a16="http://schemas.microsoft.com/office/drawing/2014/main" id="{F04D63C3-933A-C814-E9AB-C599581DAF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75297" y="2139482"/>
            <a:ext cx="5968703" cy="3623526"/>
          </a:xfrm>
          <a:prstGeom prst="rect">
            <a:avLst/>
          </a:prstGeom>
        </p:spPr>
      </p:pic>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67</a:t>
            </a:fld>
            <a:endParaRPr lang="en-AU"/>
          </a:p>
        </p:txBody>
      </p:sp>
    </p:spTree>
    <p:extLst>
      <p:ext uri="{BB962C8B-B14F-4D97-AF65-F5344CB8AC3E}">
        <p14:creationId xmlns:p14="http://schemas.microsoft.com/office/powerpoint/2010/main" val="336035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39DB0B-2CF5-0196-2FD2-639A388055F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418FBEC7-434A-A315-EB52-0D08CB4BB7D7}"/>
              </a:ext>
            </a:extLst>
          </p:cNvPr>
          <p:cNvSpPr>
            <a:spLocks noGrp="1"/>
          </p:cNvSpPr>
          <p:nvPr>
            <p:ph type="ctrTitle"/>
          </p:nvPr>
        </p:nvSpPr>
        <p:spPr/>
        <p:txBody>
          <a:bodyPr/>
          <a:lstStyle/>
          <a:p>
            <a:r>
              <a:rPr lang="en-AU"/>
              <a:t>Evaluating impact on students</a:t>
            </a:r>
          </a:p>
        </p:txBody>
      </p:sp>
    </p:spTree>
    <p:extLst>
      <p:ext uri="{BB962C8B-B14F-4D97-AF65-F5344CB8AC3E}">
        <p14:creationId xmlns:p14="http://schemas.microsoft.com/office/powerpoint/2010/main" val="280538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FA3FDE-A02F-333E-3DFC-E167960BD66E}"/>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US"/>
              <a:t>Evidence-based practice</a:t>
            </a:r>
            <a:endParaRPr lang="en-AU"/>
          </a:p>
        </p:txBody>
      </p:sp>
      <p:sp>
        <p:nvSpPr>
          <p:cNvPr id="5" name="Text Placeholder 4">
            <a:extLst>
              <a:ext uri="{FF2B5EF4-FFF2-40B4-BE49-F238E27FC236}">
                <a16:creationId xmlns:a16="http://schemas.microsoft.com/office/drawing/2014/main" id="{91095DF0-1978-7C02-6E2D-36D9ACE44163}"/>
              </a:ext>
            </a:extLst>
          </p:cNvPr>
          <p:cNvSpPr>
            <a:spLocks noGrp="1"/>
          </p:cNvSpPr>
          <p:nvPr>
            <p:ph type="body" sz="quarter" idx="14"/>
          </p:nvPr>
        </p:nvSpPr>
        <p:spPr/>
        <p:txBody>
          <a:bodyPr vert="horz" lIns="0" tIns="0" rIns="0" bIns="0" rtlCol="0" anchor="t">
            <a:noAutofit/>
          </a:bodyPr>
          <a:lstStyle/>
          <a:p>
            <a:r>
              <a:rPr lang="en-US"/>
              <a:t>'When implementing a new evidence-based practice, school personnel should measure fidelity early and often to provide timely and responsive professional development and </a:t>
            </a:r>
            <a:r>
              <a:rPr lang="en-US" err="1"/>
              <a:t>maximise</a:t>
            </a:r>
            <a:r>
              <a:rPr lang="en-US"/>
              <a:t> student outcomes.'</a:t>
            </a:r>
          </a:p>
          <a:p>
            <a:endParaRPr lang="en-US"/>
          </a:p>
          <a:p>
            <a:endParaRPr lang="en-US"/>
          </a:p>
        </p:txBody>
      </p:sp>
      <p:sp>
        <p:nvSpPr>
          <p:cNvPr id="3" name="Content Placeholder 2">
            <a:extLst>
              <a:ext uri="{FF2B5EF4-FFF2-40B4-BE49-F238E27FC236}">
                <a16:creationId xmlns:a16="http://schemas.microsoft.com/office/drawing/2014/main" id="{82EC4BA1-D231-88D5-C9DF-31C1DD2EAB6B}"/>
              </a:ext>
            </a:extLst>
          </p:cNvPr>
          <p:cNvSpPr>
            <a:spLocks noGrp="1"/>
          </p:cNvSpPr>
          <p:nvPr>
            <p:ph type="body" sz="quarter" idx="15"/>
          </p:nvPr>
        </p:nvSpPr>
        <p:spPr/>
        <p:txBody>
          <a:bodyPr vert="horz" lIns="0" tIns="0" rIns="0" bIns="0" rtlCol="0" anchor="t">
            <a:noAutofit/>
          </a:bodyPr>
          <a:lstStyle/>
          <a:p>
            <a:r>
              <a:rPr lang="en-US"/>
              <a:t>(</a:t>
            </a:r>
            <a:r>
              <a:rPr lang="en-US" err="1"/>
              <a:t>Harn</a:t>
            </a:r>
            <a:r>
              <a:rPr lang="en-US"/>
              <a:t> et al. 2013:186)</a:t>
            </a:r>
          </a:p>
        </p:txBody>
      </p:sp>
    </p:spTree>
    <p:extLst>
      <p:ext uri="{BB962C8B-B14F-4D97-AF65-F5344CB8AC3E}">
        <p14:creationId xmlns:p14="http://schemas.microsoft.com/office/powerpoint/2010/main" val="56334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a:t>The importance of all moving together (1)</a:t>
            </a:r>
            <a:endParaRPr lang="en-US"/>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7305156" cy="4536000"/>
          </a:xfrm>
        </p:spPr>
        <p:txBody>
          <a:bodyPr/>
          <a:lstStyle/>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GB" sz="2400">
                <a:solidFill>
                  <a:prstClr val="black"/>
                </a:solidFill>
              </a:rPr>
              <a:t>Saves learning time</a:t>
            </a:r>
            <a:r>
              <a:rPr lang="en-GB" sz="2400" baseline="30000">
                <a:solidFill>
                  <a:prstClr val="black"/>
                </a:solidFill>
              </a:rPr>
              <a:t>1</a:t>
            </a:r>
            <a:r>
              <a:rPr lang="en-GB" sz="2400">
                <a:solidFill>
                  <a:prstClr val="black"/>
                </a:solidFill>
              </a:rPr>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rPr>
              <a:t>Frees up students’ working memory</a:t>
            </a:r>
            <a:r>
              <a:rPr lang="en-GB" sz="2400" baseline="30000">
                <a:solidFill>
                  <a:prstClr val="black"/>
                </a:solidFill>
              </a:rPr>
              <a:t>2</a:t>
            </a:r>
            <a:r>
              <a:rPr kumimoji="0" lang="en-GB" sz="2400" b="0" i="0" u="none" strike="noStrike" kern="1200" cap="none" spc="0" normalizeH="0" baseline="0" noProof="0">
                <a:ln>
                  <a:noFill/>
                </a:ln>
                <a:solidFill>
                  <a:prstClr val="black"/>
                </a:solidFill>
                <a:effectLst/>
                <a:uLnTx/>
                <a:uFillTx/>
              </a:rPr>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GB" sz="2400">
                <a:solidFill>
                  <a:prstClr val="black"/>
                </a:solidFill>
              </a:rPr>
              <a:t>Certain and consistent expectations for students</a:t>
            </a:r>
            <a:r>
              <a:rPr lang="en-GB" sz="2400" baseline="30000">
                <a:solidFill>
                  <a:prstClr val="black"/>
                </a:solidFill>
              </a:rPr>
              <a:t>3</a:t>
            </a:r>
            <a:r>
              <a:rPr lang="en-GB" sz="2400">
                <a:solidFill>
                  <a:prstClr val="black"/>
                </a:solidFill>
              </a:rPr>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GB" sz="2400">
                <a:solidFill>
                  <a:prstClr val="black"/>
                </a:solidFill>
              </a:rPr>
              <a:t>Students learn the routine more quickly when it is done in the same way across the school</a:t>
            </a:r>
            <a:r>
              <a:rPr lang="en-GB" sz="2400" baseline="30000">
                <a:solidFill>
                  <a:prstClr val="black"/>
                </a:solidFill>
              </a:rPr>
              <a:t>4</a:t>
            </a:r>
            <a:r>
              <a:rPr lang="en-GB" sz="2400">
                <a:solidFill>
                  <a:prstClr val="black"/>
                </a:solidFill>
              </a:rPr>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GB" sz="2400">
                <a:solidFill>
                  <a:prstClr val="black"/>
                </a:solidFill>
              </a:rPr>
              <a:t>Fosters a strong sense of belonging</a:t>
            </a:r>
            <a:r>
              <a:rPr lang="en-GB" sz="2400" baseline="30000">
                <a:solidFill>
                  <a:prstClr val="black"/>
                </a:solidFill>
              </a:rPr>
              <a:t>5</a:t>
            </a:r>
            <a:r>
              <a:rPr lang="en-GB" sz="2400">
                <a:solidFill>
                  <a:prstClr val="black"/>
                </a:solidFill>
              </a:rPr>
              <a:t> </a:t>
            </a:r>
            <a:endParaRPr kumimoji="0" lang="en-GB" sz="2400" b="0" i="0" u="none" strike="noStrike" kern="1200" cap="none" spc="0" normalizeH="0" baseline="0" noProof="0">
              <a:ln>
                <a:noFill/>
              </a:ln>
              <a:solidFill>
                <a:prstClr val="black"/>
              </a:solidFill>
              <a:effectLst/>
              <a:uLnTx/>
              <a:uFillTx/>
            </a:endParaRPr>
          </a:p>
        </p:txBody>
      </p:sp>
      <p:grpSp>
        <p:nvGrpSpPr>
          <p:cNvPr id="10" name="Group 9">
            <a:extLst>
              <a:ext uri="{FF2B5EF4-FFF2-40B4-BE49-F238E27FC236}">
                <a16:creationId xmlns:a16="http://schemas.microsoft.com/office/drawing/2014/main" id="{35DE63F3-205C-7819-D716-150CEEE78F7A}"/>
              </a:ext>
              <a:ext uri="{C183D7F6-B498-43B3-948B-1728B52AA6E4}">
                <adec:decorative xmlns:adec="http://schemas.microsoft.com/office/drawing/2017/decorative" val="1"/>
              </a:ext>
            </a:extLst>
          </p:cNvPr>
          <p:cNvGrpSpPr/>
          <p:nvPr/>
        </p:nvGrpSpPr>
        <p:grpSpPr>
          <a:xfrm>
            <a:off x="8350051" y="1938702"/>
            <a:ext cx="2752015" cy="3650286"/>
            <a:chOff x="8350051" y="1938702"/>
            <a:chExt cx="2752015" cy="3650286"/>
          </a:xfrm>
        </p:grpSpPr>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Lst>
            </p:cNvPr>
            <p:cNvPicPr>
              <a:picLocks noChangeAspect="1"/>
            </p:cNvPicPr>
            <p:nvPr/>
          </p:nvPicPr>
          <p:blipFill>
            <a:blip r:embed="rId4"/>
            <a:stretch>
              <a:fillRect/>
            </a:stretch>
          </p:blipFill>
          <p:spPr>
            <a:xfrm rot="21268937">
              <a:off x="8423016" y="2003591"/>
              <a:ext cx="2439795" cy="3585397"/>
            </a:xfrm>
            <a:prstGeom prst="rect">
              <a:avLst/>
            </a:prstGeom>
          </p:spPr>
        </p:pic>
      </p:grpSp>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27388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Measures of impact</a:t>
            </a:r>
          </a:p>
        </p:txBody>
      </p:sp>
      <p:sp>
        <p:nvSpPr>
          <p:cNvPr id="14" name="Freeform: Shape 13">
            <a:extLst>
              <a:ext uri="{FF2B5EF4-FFF2-40B4-BE49-F238E27FC236}">
                <a16:creationId xmlns:a16="http://schemas.microsoft.com/office/drawing/2014/main" id="{81F23A54-6DCE-B5CD-F6C7-285AC702CCDD}"/>
              </a:ext>
              <a:ext uri="{C183D7F6-B498-43B3-948B-1728B52AA6E4}">
                <adec:decorative xmlns:adec="http://schemas.microsoft.com/office/drawing/2017/decorative" val="1"/>
              </a:ext>
            </a:extLst>
          </p:cNvPr>
          <p:cNvSpPr/>
          <p:nvPr/>
        </p:nvSpPr>
        <p:spPr>
          <a:xfrm>
            <a:off x="360000" y="1733870"/>
            <a:ext cx="11484000" cy="4308260"/>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15" name="Rectangle: Rounded Corners 14">
            <a:extLst>
              <a:ext uri="{FF2B5EF4-FFF2-40B4-BE49-F238E27FC236}">
                <a16:creationId xmlns:a16="http://schemas.microsoft.com/office/drawing/2014/main" id="{F298E847-CDB7-39B4-E323-A798D4AC1472}"/>
              </a:ext>
            </a:extLst>
          </p:cNvPr>
          <p:cNvSpPr/>
          <p:nvPr/>
        </p:nvSpPr>
        <p:spPr>
          <a:xfrm>
            <a:off x="2670899" y="2674711"/>
            <a:ext cx="3912991" cy="2426578"/>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800" b="1" kern="1200">
                <a:latin typeface="+mj-lt"/>
              </a:rPr>
              <a:t>Short term</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ability to articulate connections between pieces of knowledge.</a:t>
            </a:r>
          </a:p>
        </p:txBody>
      </p:sp>
      <p:sp>
        <p:nvSpPr>
          <p:cNvPr id="16" name="Rectangle: Rounded Corners 15">
            <a:extLst>
              <a:ext uri="{FF2B5EF4-FFF2-40B4-BE49-F238E27FC236}">
                <a16:creationId xmlns:a16="http://schemas.microsoft.com/office/drawing/2014/main" id="{E4570102-E737-B7B1-2D63-01B6E292D0B9}"/>
              </a:ext>
            </a:extLst>
          </p:cNvPr>
          <p:cNvSpPr/>
          <p:nvPr/>
        </p:nvSpPr>
        <p:spPr>
          <a:xfrm>
            <a:off x="6714453" y="2674711"/>
            <a:ext cx="3912991" cy="2426578"/>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800" b="1" kern="1200">
                <a:latin typeface="+mj-lt"/>
              </a:rPr>
              <a:t>Longer term</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understanding</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learning</a:t>
            </a:r>
          </a:p>
          <a:p>
            <a:pPr marL="285750" lvl="0" indent="-285750" defTabSz="889000">
              <a:lnSpc>
                <a:spcPct val="114000"/>
              </a:lnSpc>
              <a:spcBef>
                <a:spcPct val="0"/>
              </a:spcBef>
              <a:spcAft>
                <a:spcPts val="1200"/>
              </a:spcAft>
              <a:buFont typeface="Arial" panose="020B0604020202020204" pitchFamily="34" charset="0"/>
              <a:buChar char="•"/>
            </a:pPr>
            <a:r>
              <a:rPr lang="en-AU" sz="1800" kern="1200"/>
              <a:t>Student data indicates learning gains</a:t>
            </a:r>
          </a:p>
        </p:txBody>
      </p:sp>
      <p:sp>
        <p:nvSpPr>
          <p:cNvPr id="4" name="Slide Number Placeholder 3">
            <a:extLst>
              <a:ext uri="{FF2B5EF4-FFF2-40B4-BE49-F238E27FC236}">
                <a16:creationId xmlns:a16="http://schemas.microsoft.com/office/drawing/2014/main" id="{E57C35F3-1916-83AD-9273-15D60B59E3E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70</a:t>
            </a:fld>
            <a:endParaRPr lang="en-AU"/>
          </a:p>
        </p:txBody>
      </p:sp>
    </p:spTree>
    <p:extLst>
      <p:ext uri="{BB962C8B-B14F-4D97-AF65-F5344CB8AC3E}">
        <p14:creationId xmlns:p14="http://schemas.microsoft.com/office/powerpoint/2010/main" val="351704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Data sources to measure impact</a:t>
            </a:r>
          </a:p>
        </p:txBody>
      </p:sp>
      <p:grpSp>
        <p:nvGrpSpPr>
          <p:cNvPr id="2" name="Group 1" descr="Short term.&#10;Increased engagement.&#10;Increased ability to articulate the lesson's learning intentions(s) and success criteria.&#10;&#10;Longer term.&#10;Increased understanding.&#10;Increased learning.&#10;Students data indicates learning gains.">
            <a:extLst>
              <a:ext uri="{FF2B5EF4-FFF2-40B4-BE49-F238E27FC236}">
                <a16:creationId xmlns:a16="http://schemas.microsoft.com/office/drawing/2014/main" id="{AC22C28F-39CE-95D1-20AC-B3D9A7913628}"/>
              </a:ext>
            </a:extLst>
          </p:cNvPr>
          <p:cNvGrpSpPr/>
          <p:nvPr/>
        </p:nvGrpSpPr>
        <p:grpSpPr>
          <a:xfrm>
            <a:off x="359999" y="1272454"/>
            <a:ext cx="11436763" cy="2648759"/>
            <a:chOff x="360000" y="1733870"/>
            <a:chExt cx="11484000" cy="4308260"/>
          </a:xfrm>
        </p:grpSpPr>
        <p:sp>
          <p:nvSpPr>
            <p:cNvPr id="8" name="Freeform: Shape 7">
              <a:extLst>
                <a:ext uri="{FF2B5EF4-FFF2-40B4-BE49-F238E27FC236}">
                  <a16:creationId xmlns:a16="http://schemas.microsoft.com/office/drawing/2014/main" id="{B0C6CE87-EF80-22CF-9E94-FB3F5C2A05B3}"/>
                </a:ext>
              </a:extLst>
            </p:cNvPr>
            <p:cNvSpPr/>
            <p:nvPr/>
          </p:nvSpPr>
          <p:spPr>
            <a:xfrm>
              <a:off x="360000" y="1733870"/>
              <a:ext cx="11484000" cy="4308260"/>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9" name="Freeform: Shape 8">
              <a:extLst>
                <a:ext uri="{FF2B5EF4-FFF2-40B4-BE49-F238E27FC236}">
                  <a16:creationId xmlns:a16="http://schemas.microsoft.com/office/drawing/2014/main" id="{4B423BF8-B495-C253-2B31-553E247AEF66}"/>
                </a:ext>
              </a:extLst>
            </p:cNvPr>
            <p:cNvSpPr/>
            <p:nvPr/>
          </p:nvSpPr>
          <p:spPr>
            <a:xfrm>
              <a:off x="2867642" y="2455914"/>
              <a:ext cx="3519506" cy="2864172"/>
            </a:xfrm>
            <a:custGeom>
              <a:avLst/>
              <a:gdLst>
                <a:gd name="connsiteX0" fmla="*/ 0 w 4781291"/>
                <a:gd name="connsiteY0" fmla="*/ 361252 h 2167466"/>
                <a:gd name="connsiteX1" fmla="*/ 361252 w 4781291"/>
                <a:gd name="connsiteY1" fmla="*/ 0 h 2167466"/>
                <a:gd name="connsiteX2" fmla="*/ 4420039 w 4781291"/>
                <a:gd name="connsiteY2" fmla="*/ 0 h 2167466"/>
                <a:gd name="connsiteX3" fmla="*/ 4781291 w 4781291"/>
                <a:gd name="connsiteY3" fmla="*/ 361252 h 2167466"/>
                <a:gd name="connsiteX4" fmla="*/ 4781291 w 4781291"/>
                <a:gd name="connsiteY4" fmla="*/ 1806214 h 2167466"/>
                <a:gd name="connsiteX5" fmla="*/ 4420039 w 4781291"/>
                <a:gd name="connsiteY5" fmla="*/ 2167466 h 2167466"/>
                <a:gd name="connsiteX6" fmla="*/ 361252 w 4781291"/>
                <a:gd name="connsiteY6" fmla="*/ 2167466 h 2167466"/>
                <a:gd name="connsiteX7" fmla="*/ 0 w 4781291"/>
                <a:gd name="connsiteY7" fmla="*/ 1806214 h 2167466"/>
                <a:gd name="connsiteX8" fmla="*/ 0 w 478129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291" h="2167466">
                  <a:moveTo>
                    <a:pt x="0" y="361252"/>
                  </a:moveTo>
                  <a:cubicBezTo>
                    <a:pt x="0" y="161738"/>
                    <a:pt x="161738" y="0"/>
                    <a:pt x="361252" y="0"/>
                  </a:cubicBezTo>
                  <a:lnTo>
                    <a:pt x="4420039" y="0"/>
                  </a:lnTo>
                  <a:cubicBezTo>
                    <a:pt x="4619553" y="0"/>
                    <a:pt x="4781291" y="161738"/>
                    <a:pt x="4781291" y="361252"/>
                  </a:cubicBezTo>
                  <a:lnTo>
                    <a:pt x="4781291" y="1806214"/>
                  </a:lnTo>
                  <a:cubicBezTo>
                    <a:pt x="4781291" y="2005728"/>
                    <a:pt x="4619553" y="2167466"/>
                    <a:pt x="4420039" y="2167466"/>
                  </a:cubicBezTo>
                  <a:lnTo>
                    <a:pt x="361252" y="2167466"/>
                  </a:lnTo>
                  <a:cubicBezTo>
                    <a:pt x="161738" y="2167466"/>
                    <a:pt x="0" y="2005728"/>
                    <a:pt x="0" y="1806214"/>
                  </a:cubicBezTo>
                  <a:lnTo>
                    <a:pt x="0" y="36125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200" b="1" kern="1200">
                  <a:latin typeface="+mj-lt"/>
                </a:rPr>
                <a:t>Short term</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engagement</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ability to articulate the lesson’s learning intention(s) and success criteria</a:t>
              </a:r>
            </a:p>
          </p:txBody>
        </p:sp>
        <p:sp>
          <p:nvSpPr>
            <p:cNvPr id="10" name="Freeform: Shape 9">
              <a:extLst>
                <a:ext uri="{FF2B5EF4-FFF2-40B4-BE49-F238E27FC236}">
                  <a16:creationId xmlns:a16="http://schemas.microsoft.com/office/drawing/2014/main" id="{7F202394-5608-C39B-3830-6CBAE8DB428C}"/>
                </a:ext>
              </a:extLst>
            </p:cNvPr>
            <p:cNvSpPr/>
            <p:nvPr/>
          </p:nvSpPr>
          <p:spPr>
            <a:xfrm>
              <a:off x="6911195" y="2455914"/>
              <a:ext cx="3519506" cy="2864172"/>
            </a:xfrm>
            <a:custGeom>
              <a:avLst/>
              <a:gdLst>
                <a:gd name="connsiteX0" fmla="*/ 0 w 4781291"/>
                <a:gd name="connsiteY0" fmla="*/ 361252 h 2167466"/>
                <a:gd name="connsiteX1" fmla="*/ 361252 w 4781291"/>
                <a:gd name="connsiteY1" fmla="*/ 0 h 2167466"/>
                <a:gd name="connsiteX2" fmla="*/ 4420039 w 4781291"/>
                <a:gd name="connsiteY2" fmla="*/ 0 h 2167466"/>
                <a:gd name="connsiteX3" fmla="*/ 4781291 w 4781291"/>
                <a:gd name="connsiteY3" fmla="*/ 361252 h 2167466"/>
                <a:gd name="connsiteX4" fmla="*/ 4781291 w 4781291"/>
                <a:gd name="connsiteY4" fmla="*/ 1806214 h 2167466"/>
                <a:gd name="connsiteX5" fmla="*/ 4420039 w 4781291"/>
                <a:gd name="connsiteY5" fmla="*/ 2167466 h 2167466"/>
                <a:gd name="connsiteX6" fmla="*/ 361252 w 4781291"/>
                <a:gd name="connsiteY6" fmla="*/ 2167466 h 2167466"/>
                <a:gd name="connsiteX7" fmla="*/ 0 w 4781291"/>
                <a:gd name="connsiteY7" fmla="*/ 1806214 h 2167466"/>
                <a:gd name="connsiteX8" fmla="*/ 0 w 478129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291" h="2167466">
                  <a:moveTo>
                    <a:pt x="0" y="361252"/>
                  </a:moveTo>
                  <a:cubicBezTo>
                    <a:pt x="0" y="161738"/>
                    <a:pt x="161738" y="0"/>
                    <a:pt x="361252" y="0"/>
                  </a:cubicBezTo>
                  <a:lnTo>
                    <a:pt x="4420039" y="0"/>
                  </a:lnTo>
                  <a:cubicBezTo>
                    <a:pt x="4619553" y="0"/>
                    <a:pt x="4781291" y="161738"/>
                    <a:pt x="4781291" y="361252"/>
                  </a:cubicBezTo>
                  <a:lnTo>
                    <a:pt x="4781291" y="1806214"/>
                  </a:lnTo>
                  <a:cubicBezTo>
                    <a:pt x="4781291" y="2005728"/>
                    <a:pt x="4619553" y="2167466"/>
                    <a:pt x="4420039" y="2167466"/>
                  </a:cubicBezTo>
                  <a:lnTo>
                    <a:pt x="361252" y="2167466"/>
                  </a:lnTo>
                  <a:cubicBezTo>
                    <a:pt x="161738" y="2167466"/>
                    <a:pt x="0" y="2005728"/>
                    <a:pt x="0" y="1806214"/>
                  </a:cubicBezTo>
                  <a:lnTo>
                    <a:pt x="0" y="36125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200" b="1" kern="1200">
                  <a:latin typeface="+mj-lt"/>
                </a:rPr>
                <a:t>Longer term</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understanding</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learning</a:t>
              </a:r>
            </a:p>
            <a:p>
              <a:pPr marL="285750" lvl="0" indent="-285750" defTabSz="889000">
                <a:lnSpc>
                  <a:spcPct val="114000"/>
                </a:lnSpc>
                <a:spcBef>
                  <a:spcPct val="0"/>
                </a:spcBef>
                <a:spcAft>
                  <a:spcPts val="1200"/>
                </a:spcAft>
                <a:buFont typeface="Arial" panose="020B0604020202020204" pitchFamily="34" charset="0"/>
                <a:buChar char="•"/>
              </a:pPr>
              <a:r>
                <a:rPr lang="en-AU" sz="1200" kern="1200"/>
                <a:t>Student data indicates learning gains</a:t>
              </a:r>
            </a:p>
          </p:txBody>
        </p:sp>
      </p:gr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71</a:t>
            </a:fld>
            <a:endParaRPr lang="en-AU"/>
          </a:p>
        </p:txBody>
      </p:sp>
      <p:graphicFrame>
        <p:nvGraphicFramePr>
          <p:cNvPr id="4" name="Table 3">
            <a:extLst>
              <a:ext uri="{FF2B5EF4-FFF2-40B4-BE49-F238E27FC236}">
                <a16:creationId xmlns:a16="http://schemas.microsoft.com/office/drawing/2014/main" id="{D3CD93DA-1B99-A52D-B678-3CE7CAF69233}"/>
              </a:ext>
            </a:extLst>
          </p:cNvPr>
          <p:cNvGraphicFramePr>
            <a:graphicFrameLocks noGrp="1"/>
          </p:cNvGraphicFramePr>
          <p:nvPr>
            <p:extLst>
              <p:ext uri="{D42A27DB-BD31-4B8C-83A1-F6EECF244321}">
                <p14:modId xmlns:p14="http://schemas.microsoft.com/office/powerpoint/2010/main" val="2875661881"/>
              </p:ext>
            </p:extLst>
          </p:nvPr>
        </p:nvGraphicFramePr>
        <p:xfrm>
          <a:off x="559329" y="4066214"/>
          <a:ext cx="11038101" cy="2431786"/>
        </p:xfrm>
        <a:graphic>
          <a:graphicData uri="http://schemas.openxmlformats.org/drawingml/2006/table">
            <a:tbl>
              <a:tblPr firstRow="1" bandRow="1">
                <a:tableStyleId>{72833802-FEF1-4C79-8D5D-14CF1EAF98D9}</a:tableStyleId>
              </a:tblPr>
              <a:tblGrid>
                <a:gridCol w="3166745">
                  <a:extLst>
                    <a:ext uri="{9D8B030D-6E8A-4147-A177-3AD203B41FA5}">
                      <a16:colId xmlns:a16="http://schemas.microsoft.com/office/drawing/2014/main" val="2976584816"/>
                    </a:ext>
                  </a:extLst>
                </a:gridCol>
                <a:gridCol w="1574117">
                  <a:extLst>
                    <a:ext uri="{9D8B030D-6E8A-4147-A177-3AD203B41FA5}">
                      <a16:colId xmlns:a16="http://schemas.microsoft.com/office/drawing/2014/main" val="1891242966"/>
                    </a:ext>
                  </a:extLst>
                </a:gridCol>
                <a:gridCol w="1574117">
                  <a:extLst>
                    <a:ext uri="{9D8B030D-6E8A-4147-A177-3AD203B41FA5}">
                      <a16:colId xmlns:a16="http://schemas.microsoft.com/office/drawing/2014/main" val="1594352343"/>
                    </a:ext>
                  </a:extLst>
                </a:gridCol>
                <a:gridCol w="1574117">
                  <a:extLst>
                    <a:ext uri="{9D8B030D-6E8A-4147-A177-3AD203B41FA5}">
                      <a16:colId xmlns:a16="http://schemas.microsoft.com/office/drawing/2014/main" val="1945297536"/>
                    </a:ext>
                  </a:extLst>
                </a:gridCol>
                <a:gridCol w="1574117">
                  <a:extLst>
                    <a:ext uri="{9D8B030D-6E8A-4147-A177-3AD203B41FA5}">
                      <a16:colId xmlns:a16="http://schemas.microsoft.com/office/drawing/2014/main" val="578951312"/>
                    </a:ext>
                  </a:extLst>
                </a:gridCol>
                <a:gridCol w="1574888">
                  <a:extLst>
                    <a:ext uri="{9D8B030D-6E8A-4147-A177-3AD203B41FA5}">
                      <a16:colId xmlns:a16="http://schemas.microsoft.com/office/drawing/2014/main" val="4080051957"/>
                    </a:ext>
                  </a:extLst>
                </a:gridCol>
              </a:tblGrid>
              <a:tr h="473006">
                <a:tc>
                  <a:txBody>
                    <a:bodyPr/>
                    <a:lstStyle/>
                    <a:p>
                      <a:pPr>
                        <a:lnSpc>
                          <a:spcPct val="115000"/>
                        </a:lnSpc>
                        <a:spcAft>
                          <a:spcPts val="800"/>
                        </a:spcAft>
                      </a:pPr>
                      <a:r>
                        <a:rPr lang="en-AU" sz="1800" kern="100" dirty="0">
                          <a:effectLst/>
                        </a:rPr>
                        <a:t>Teacher observation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0</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1</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2</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3</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4</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0973170"/>
                  </a:ext>
                </a:extLst>
              </a:tr>
              <a:tr h="1958780">
                <a:tc>
                  <a:txBody>
                    <a:bodyPr/>
                    <a:lstStyle/>
                    <a:p>
                      <a:pPr>
                        <a:lnSpc>
                          <a:spcPct val="115000"/>
                        </a:lnSpc>
                        <a:spcAft>
                          <a:spcPts val="800"/>
                        </a:spcAft>
                      </a:pPr>
                      <a:r>
                        <a:rPr lang="en-AU" sz="1800" kern="100" dirty="0">
                          <a:effectLst/>
                        </a:rPr>
                        <a:t>When activating prior knowledge before starting new learning, can my students retrieve previous learning?</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dirty="0">
                          <a:effectLst/>
                        </a:rPr>
                        <a:t>Not yet observable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dirty="0">
                          <a:effectLst/>
                        </a:rPr>
                        <a:t>Minimal students can retrieve recent learning</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dirty="0">
                          <a:effectLst/>
                        </a:rPr>
                        <a:t>Some students can retrieve recent learning</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dirty="0">
                          <a:effectLst/>
                        </a:rPr>
                        <a:t>Most students can retrieve learning over longer periods time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dirty="0">
                          <a:effectLst/>
                        </a:rPr>
                        <a:t>All students can retrieve learning over longer periods time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3976523"/>
                  </a:ext>
                </a:extLst>
              </a:tr>
            </a:tbl>
          </a:graphicData>
        </a:graphic>
      </p:graphicFrame>
    </p:spTree>
    <p:extLst>
      <p:ext uri="{BB962C8B-B14F-4D97-AF65-F5344CB8AC3E}">
        <p14:creationId xmlns:p14="http://schemas.microsoft.com/office/powerpoint/2010/main" val="23323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D2C9-18B6-49E6-A2F0-B14128E1463B}"/>
              </a:ext>
            </a:extLst>
          </p:cNvPr>
          <p:cNvSpPr>
            <a:spLocks noGrp="1"/>
          </p:cNvSpPr>
          <p:nvPr>
            <p:ph type="title"/>
          </p:nvPr>
        </p:nvSpPr>
        <p:spPr/>
        <p:txBody>
          <a:bodyPr/>
          <a:lstStyle/>
          <a:p>
            <a:r>
              <a:rPr lang="en-AU"/>
              <a:t>Maintaining a whole school approach through data</a:t>
            </a:r>
          </a:p>
        </p:txBody>
      </p:sp>
      <p:pic>
        <p:nvPicPr>
          <p:cNvPr id="21" name="Picture 20" descr="Concentric circles. The circles are labelled self, team and whole school from the centre outwards.">
            <a:extLst>
              <a:ext uri="{FF2B5EF4-FFF2-40B4-BE49-F238E27FC236}">
                <a16:creationId xmlns:a16="http://schemas.microsoft.com/office/drawing/2014/main" id="{74C99885-6D0C-6DD6-6327-3B3865609A82}"/>
              </a:ext>
            </a:extLst>
          </p:cNvPr>
          <p:cNvPicPr>
            <a:picLocks noChangeAspect="1"/>
          </p:cNvPicPr>
          <p:nvPr/>
        </p:nvPicPr>
        <p:blipFill>
          <a:blip r:embed="rId3"/>
          <a:stretch>
            <a:fillRect/>
          </a:stretch>
        </p:blipFill>
        <p:spPr>
          <a:xfrm>
            <a:off x="3626720" y="1470077"/>
            <a:ext cx="4938560" cy="4468220"/>
          </a:xfrm>
          <a:prstGeom prst="rect">
            <a:avLst/>
          </a:prstGeom>
        </p:spPr>
      </p:pic>
      <p:grpSp>
        <p:nvGrpSpPr>
          <p:cNvPr id="22" name="Group 21" descr="Video observation and reflection">
            <a:extLst>
              <a:ext uri="{FF2B5EF4-FFF2-40B4-BE49-F238E27FC236}">
                <a16:creationId xmlns:a16="http://schemas.microsoft.com/office/drawing/2014/main" id="{9AEAE99B-732E-D0D8-0A7E-C63C956FDFFA}"/>
              </a:ext>
            </a:extLst>
          </p:cNvPr>
          <p:cNvGrpSpPr/>
          <p:nvPr/>
        </p:nvGrpSpPr>
        <p:grpSpPr>
          <a:xfrm>
            <a:off x="347999" y="1574956"/>
            <a:ext cx="3726491" cy="1310506"/>
            <a:chOff x="45408" y="1625600"/>
            <a:chExt cx="4767801" cy="2167466"/>
          </a:xfrm>
        </p:grpSpPr>
        <p:sp>
          <p:nvSpPr>
            <p:cNvPr id="23" name="Rectangle: Rounded Corners 22">
              <a:extLst>
                <a:ext uri="{FF2B5EF4-FFF2-40B4-BE49-F238E27FC236}">
                  <a16:creationId xmlns:a16="http://schemas.microsoft.com/office/drawing/2014/main" id="{D213BED4-12D8-8350-0FAF-D4C13666F7E9}"/>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r>
                <a:rPr lang="en-AU">
                  <a:solidFill>
                    <a:schemeClr val="accent1"/>
                  </a:solidFill>
                </a:rPr>
                <a:t>Video observation and reflection</a:t>
              </a:r>
            </a:p>
          </p:txBody>
        </p:sp>
        <p:sp>
          <p:nvSpPr>
            <p:cNvPr id="24" name="Rectangle: Rounded Corners 4">
              <a:extLst>
                <a:ext uri="{FF2B5EF4-FFF2-40B4-BE49-F238E27FC236}">
                  <a16:creationId xmlns:a16="http://schemas.microsoft.com/office/drawing/2014/main" id="{69480FC9-0843-0137-7F93-A8448C477CC8}"/>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kern="1200"/>
            </a:p>
          </p:txBody>
        </p:sp>
      </p:grpSp>
      <p:grpSp>
        <p:nvGrpSpPr>
          <p:cNvPr id="10" name="Group 9" descr="Peer observation and feedback">
            <a:extLst>
              <a:ext uri="{FF2B5EF4-FFF2-40B4-BE49-F238E27FC236}">
                <a16:creationId xmlns:a16="http://schemas.microsoft.com/office/drawing/2014/main" id="{151F5EBE-736E-D2C0-6A3A-FBEB95A60F98}"/>
              </a:ext>
            </a:extLst>
          </p:cNvPr>
          <p:cNvGrpSpPr/>
          <p:nvPr/>
        </p:nvGrpSpPr>
        <p:grpSpPr>
          <a:xfrm>
            <a:off x="8117509" y="1574956"/>
            <a:ext cx="3726491" cy="1310506"/>
            <a:chOff x="45408" y="1625600"/>
            <a:chExt cx="4767801" cy="2167466"/>
          </a:xfrm>
        </p:grpSpPr>
        <p:sp>
          <p:nvSpPr>
            <p:cNvPr id="11" name="Rectangle: Rounded Corners 10">
              <a:extLst>
                <a:ext uri="{FF2B5EF4-FFF2-40B4-BE49-F238E27FC236}">
                  <a16:creationId xmlns:a16="http://schemas.microsoft.com/office/drawing/2014/main" id="{CB01B125-BC8B-0CD0-0EE5-6272FB81D9A7}"/>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r>
                <a:rPr lang="en-AU">
                  <a:solidFill>
                    <a:schemeClr val="accent1"/>
                  </a:solidFill>
                </a:rPr>
                <a:t>Peer observation and feedback</a:t>
              </a:r>
            </a:p>
          </p:txBody>
        </p:sp>
        <p:sp>
          <p:nvSpPr>
            <p:cNvPr id="12" name="Rectangle: Rounded Corners 4">
              <a:extLst>
                <a:ext uri="{FF2B5EF4-FFF2-40B4-BE49-F238E27FC236}">
                  <a16:creationId xmlns:a16="http://schemas.microsoft.com/office/drawing/2014/main" id="{3A980BE5-BE8A-BD8B-8726-D34F4351279B}"/>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kern="1200"/>
            </a:p>
          </p:txBody>
        </p:sp>
      </p:grpSp>
      <p:grpSp>
        <p:nvGrpSpPr>
          <p:cNvPr id="6" name="Group 5" descr="Teacher and student survey">
            <a:extLst>
              <a:ext uri="{FF2B5EF4-FFF2-40B4-BE49-F238E27FC236}">
                <a16:creationId xmlns:a16="http://schemas.microsoft.com/office/drawing/2014/main" id="{CB7D7B9E-5603-3F12-D3CC-E23A483C63F9}"/>
              </a:ext>
            </a:extLst>
          </p:cNvPr>
          <p:cNvGrpSpPr/>
          <p:nvPr/>
        </p:nvGrpSpPr>
        <p:grpSpPr>
          <a:xfrm>
            <a:off x="348000" y="4838412"/>
            <a:ext cx="3726491" cy="1310506"/>
            <a:chOff x="45408" y="1625600"/>
            <a:chExt cx="4767801" cy="2167466"/>
          </a:xfrm>
        </p:grpSpPr>
        <p:sp>
          <p:nvSpPr>
            <p:cNvPr id="7" name="Rectangle: Rounded Corners 6">
              <a:extLst>
                <a:ext uri="{FF2B5EF4-FFF2-40B4-BE49-F238E27FC236}">
                  <a16:creationId xmlns:a16="http://schemas.microsoft.com/office/drawing/2014/main" id="{960F5AF1-F142-1976-794E-79F5B462D5C3}"/>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r>
                <a:rPr lang="en-AU">
                  <a:solidFill>
                    <a:schemeClr val="accent1"/>
                  </a:solidFill>
                </a:rPr>
                <a:t>Teacher and student survey</a:t>
              </a:r>
            </a:p>
          </p:txBody>
        </p:sp>
        <p:sp>
          <p:nvSpPr>
            <p:cNvPr id="9" name="Rectangle: Rounded Corners 4">
              <a:extLst>
                <a:ext uri="{FF2B5EF4-FFF2-40B4-BE49-F238E27FC236}">
                  <a16:creationId xmlns:a16="http://schemas.microsoft.com/office/drawing/2014/main" id="{1763DB60-EDC2-1356-FC33-82245FEFE861}"/>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kern="1200"/>
            </a:p>
          </p:txBody>
        </p:sp>
      </p:grpSp>
      <p:grpSp>
        <p:nvGrpSpPr>
          <p:cNvPr id="13" name="Group 12" descr="Growth in assessment data">
            <a:extLst>
              <a:ext uri="{FF2B5EF4-FFF2-40B4-BE49-F238E27FC236}">
                <a16:creationId xmlns:a16="http://schemas.microsoft.com/office/drawing/2014/main" id="{3C0C7F22-3EFC-369F-BF76-8FF84310CF74}"/>
              </a:ext>
            </a:extLst>
          </p:cNvPr>
          <p:cNvGrpSpPr/>
          <p:nvPr/>
        </p:nvGrpSpPr>
        <p:grpSpPr>
          <a:xfrm>
            <a:off x="8117509" y="4838412"/>
            <a:ext cx="3726491" cy="1310506"/>
            <a:chOff x="35770" y="1973949"/>
            <a:chExt cx="4767801" cy="2167466"/>
          </a:xfrm>
        </p:grpSpPr>
        <p:sp>
          <p:nvSpPr>
            <p:cNvPr id="14" name="Rectangle: Rounded Corners 13">
              <a:extLst>
                <a:ext uri="{FF2B5EF4-FFF2-40B4-BE49-F238E27FC236}">
                  <a16:creationId xmlns:a16="http://schemas.microsoft.com/office/drawing/2014/main" id="{F073BAB5-9A14-3457-E178-312444018E4E}"/>
                </a:ext>
              </a:extLst>
            </p:cNvPr>
            <p:cNvSpPr/>
            <p:nvPr/>
          </p:nvSpPr>
          <p:spPr>
            <a:xfrm>
              <a:off x="35770" y="1973949"/>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r>
                <a:rPr lang="en-AU">
                  <a:solidFill>
                    <a:schemeClr val="accent1"/>
                  </a:solidFill>
                </a:rPr>
                <a:t>Growth in assessment data</a:t>
              </a:r>
            </a:p>
          </p:txBody>
        </p:sp>
        <p:sp>
          <p:nvSpPr>
            <p:cNvPr id="15" name="Rectangle: Rounded Corners 4">
              <a:extLst>
                <a:ext uri="{FF2B5EF4-FFF2-40B4-BE49-F238E27FC236}">
                  <a16:creationId xmlns:a16="http://schemas.microsoft.com/office/drawing/2014/main" id="{E911B6D5-E2C7-962E-1C03-DA605FC750D6}"/>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kern="1200"/>
            </a:p>
          </p:txBody>
        </p:sp>
      </p:grpSp>
      <p:sp>
        <p:nvSpPr>
          <p:cNvPr id="4" name="Slide Number Placeholder 3">
            <a:extLst>
              <a:ext uri="{FF2B5EF4-FFF2-40B4-BE49-F238E27FC236}">
                <a16:creationId xmlns:a16="http://schemas.microsoft.com/office/drawing/2014/main" id="{CE644EBA-9A9C-B31B-8342-8CC1539BD05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72</a:t>
            </a:fld>
            <a:endParaRPr lang="en-AU"/>
          </a:p>
        </p:txBody>
      </p:sp>
    </p:spTree>
    <p:extLst>
      <p:ext uri="{BB962C8B-B14F-4D97-AF65-F5344CB8AC3E}">
        <p14:creationId xmlns:p14="http://schemas.microsoft.com/office/powerpoint/2010/main" val="199831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21AD-B715-73E4-E4E4-62ECF908E9C6}"/>
              </a:ext>
            </a:extLst>
          </p:cNvPr>
          <p:cNvSpPr>
            <a:spLocks noGrp="1"/>
          </p:cNvSpPr>
          <p:nvPr>
            <p:ph type="title"/>
          </p:nvPr>
        </p:nvSpPr>
        <p:spPr>
          <a:xfrm>
            <a:off x="360000" y="360000"/>
            <a:ext cx="10779240" cy="545601"/>
          </a:xfrm>
        </p:spPr>
        <p:txBody>
          <a:bodyPr/>
          <a:lstStyle/>
          <a:p>
            <a:r>
              <a:rPr lang="en-GB"/>
              <a:t>Connecting to the School Excellence Framework</a:t>
            </a:r>
          </a:p>
        </p:txBody>
      </p:sp>
      <p:pic>
        <p:nvPicPr>
          <p:cNvPr id="11" name="Content Placeholder 10" descr="Effective classroom practice">
            <a:extLst>
              <a:ext uri="{FF2B5EF4-FFF2-40B4-BE49-F238E27FC236}">
                <a16:creationId xmlns:a16="http://schemas.microsoft.com/office/drawing/2014/main" id="{DCFEBBA6-6E7C-A905-7ACD-7D9E296157D3}"/>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67" r="-37"/>
          <a:stretch/>
        </p:blipFill>
        <p:spPr>
          <a:xfrm>
            <a:off x="360000" y="1518400"/>
            <a:ext cx="6419850" cy="4465638"/>
          </a:xfrm>
          <a:effectLst>
            <a:outerShdw blurRad="50800" dist="38100" dir="2700000" algn="tl" rotWithShape="0">
              <a:prstClr val="black">
                <a:alpha val="40000"/>
              </a:prstClr>
            </a:outerShdw>
          </a:effectLst>
        </p:spPr>
      </p:pic>
      <p:sp>
        <p:nvSpPr>
          <p:cNvPr id="3" name="Rectangle: Rounded Corners 2">
            <a:extLst>
              <a:ext uri="{FF2B5EF4-FFF2-40B4-BE49-F238E27FC236}">
                <a16:creationId xmlns:a16="http://schemas.microsoft.com/office/drawing/2014/main" id="{CF9EBD22-C913-1487-E4E7-DC03BC6BBDB2}"/>
              </a:ext>
              <a:ext uri="{C183D7F6-B498-43B3-948B-1728B52AA6E4}">
                <adec:decorative xmlns:adec="http://schemas.microsoft.com/office/drawing/2017/decorative" val="1"/>
              </a:ext>
            </a:extLst>
          </p:cNvPr>
          <p:cNvSpPr/>
          <p:nvPr/>
        </p:nvSpPr>
        <p:spPr>
          <a:xfrm>
            <a:off x="1635118" y="4713871"/>
            <a:ext cx="5036782" cy="873457"/>
          </a:xfrm>
          <a:prstGeom prst="roundRect">
            <a:avLst/>
          </a:prstGeom>
          <a:noFill/>
          <a:ln w="28575">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Content Placeholder 3">
            <a:extLst>
              <a:ext uri="{FF2B5EF4-FFF2-40B4-BE49-F238E27FC236}">
                <a16:creationId xmlns:a16="http://schemas.microsoft.com/office/drawing/2014/main" id="{9BACBEF6-E9C3-5BED-7790-33BB34DEFEF0}"/>
              </a:ext>
            </a:extLst>
          </p:cNvPr>
          <p:cNvSpPr>
            <a:spLocks noGrp="1"/>
          </p:cNvSpPr>
          <p:nvPr>
            <p:ph idx="1"/>
          </p:nvPr>
        </p:nvSpPr>
        <p:spPr>
          <a:xfrm>
            <a:off x="7060500" y="1518400"/>
            <a:ext cx="4795500" cy="4536000"/>
          </a:xfrm>
        </p:spPr>
        <p:txBody>
          <a:bodyPr vert="horz" lIns="0" tIns="0" rIns="0" bIns="0" rtlCol="0" anchor="t">
            <a:noAutofit/>
          </a:bodyPr>
          <a:lstStyle/>
          <a:p>
            <a:r>
              <a:rPr lang="en-GB"/>
              <a:t>‘School-wide explicit teaching approaches incorporate modelled, guided and independent practice.</a:t>
            </a:r>
          </a:p>
          <a:p>
            <a:r>
              <a:rPr lang="en-GB"/>
              <a:t>Teachers consider students’ cognitive load and employ explicit teaching strategies to optimise learning progress of students across the full range of abilities. Effective methods are identified, promoted and modelled, and students’ learning improvement is monitored, demonstrating growth.’</a:t>
            </a:r>
          </a:p>
        </p:txBody>
      </p:sp>
      <p:sp>
        <p:nvSpPr>
          <p:cNvPr id="15" name="TextBox 14">
            <a:extLst>
              <a:ext uri="{FF2B5EF4-FFF2-40B4-BE49-F238E27FC236}">
                <a16:creationId xmlns:a16="http://schemas.microsoft.com/office/drawing/2014/main" id="{54EA7781-77FE-B595-B73A-1176C4B8EF24}"/>
              </a:ext>
            </a:extLst>
          </p:cNvPr>
          <p:cNvSpPr txBox="1"/>
          <p:nvPr/>
        </p:nvSpPr>
        <p:spPr>
          <a:xfrm>
            <a:off x="360000" y="6319643"/>
            <a:ext cx="9032621" cy="307777"/>
          </a:xfrm>
          <a:prstGeom prst="rect">
            <a:avLst/>
          </a:prstGeom>
          <a:noFill/>
        </p:spPr>
        <p:txBody>
          <a:bodyPr wrap="square">
            <a:spAutoFit/>
          </a:bodyPr>
          <a:lstStyle/>
          <a:p>
            <a:r>
              <a:rPr lang="en-AU" sz="1400">
                <a:hlinkClick r:id="rId4"/>
              </a:rPr>
              <a:t>School Excellence Framework</a:t>
            </a:r>
            <a:r>
              <a:rPr lang="en-AU" sz="1400"/>
              <a:t>, Teaching Domain (p 11)</a:t>
            </a:r>
            <a:endParaRPr lang="en-GB" sz="1400"/>
          </a:p>
        </p:txBody>
      </p:sp>
      <p:sp>
        <p:nvSpPr>
          <p:cNvPr id="9" name="Slide Number Placeholder 3">
            <a:extLst>
              <a:ext uri="{FF2B5EF4-FFF2-40B4-BE49-F238E27FC236}">
                <a16:creationId xmlns:a16="http://schemas.microsoft.com/office/drawing/2014/main" id="{07C85864-E6EE-3EDB-A2E0-98DAA42BB507}"/>
              </a:ext>
              <a:ext uri="{C183D7F6-B498-43B3-948B-1728B52AA6E4}">
                <adec:decorative xmlns:adec="http://schemas.microsoft.com/office/drawing/2017/decorative" val="1"/>
              </a:ext>
            </a:extLst>
          </p:cNvPr>
          <p:cNvSpPr txBox="1">
            <a:spLocks/>
          </p:cNvSpPr>
          <p:nvPr/>
        </p:nvSpPr>
        <p:spPr>
          <a:xfrm>
            <a:off x="11139240" y="644742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73</a:t>
            </a:fld>
            <a:endParaRPr lang="en-AU" sz="1200"/>
          </a:p>
        </p:txBody>
      </p:sp>
    </p:spTree>
    <p:extLst>
      <p:ext uri="{BB962C8B-B14F-4D97-AF65-F5344CB8AC3E}">
        <p14:creationId xmlns:p14="http://schemas.microsoft.com/office/powerpoint/2010/main" val="214586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0">
            <a:extLst>
              <a:ext uri="{FF2B5EF4-FFF2-40B4-BE49-F238E27FC236}">
                <a16:creationId xmlns:a16="http://schemas.microsoft.com/office/drawing/2014/main" id="{34562B80-1342-377D-48E3-B544AB8EC040}"/>
              </a:ext>
            </a:extLst>
          </p:cNvPr>
          <p:cNvSpPr>
            <a:spLocks noGrp="1"/>
          </p:cNvSpPr>
          <p:nvPr>
            <p:ph type="title"/>
          </p:nvPr>
        </p:nvSpPr>
        <p:spPr>
          <a:xfrm>
            <a:off x="512400" y="512401"/>
            <a:ext cx="10080000" cy="548704"/>
          </a:xfrm>
        </p:spPr>
        <p:txBody>
          <a:bodyPr/>
          <a:lstStyle/>
          <a:p>
            <a:r>
              <a:rPr lang="en-AU"/>
              <a:t>Feedback</a:t>
            </a:r>
          </a:p>
        </p:txBody>
      </p:sp>
      <p:sp>
        <p:nvSpPr>
          <p:cNvPr id="18" name="Text Placeholder 12">
            <a:extLst>
              <a:ext uri="{FF2B5EF4-FFF2-40B4-BE49-F238E27FC236}">
                <a16:creationId xmlns:a16="http://schemas.microsoft.com/office/drawing/2014/main" id="{66EDA316-901D-BD2A-D209-BEB85E8C8CD2}"/>
              </a:ext>
            </a:extLst>
          </p:cNvPr>
          <p:cNvSpPr txBox="1">
            <a:spLocks/>
          </p:cNvSpPr>
          <p:nvPr/>
        </p:nvSpPr>
        <p:spPr>
          <a:xfrm>
            <a:off x="512400" y="2240411"/>
            <a:ext cx="6040800" cy="144196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Please complete the </a:t>
            </a:r>
            <a:r>
              <a:rPr lang="en-AU">
                <a:hlinkClick r:id="rId2"/>
              </a:rPr>
              <a:t>Checking for understanding learning module survey</a:t>
            </a:r>
            <a:r>
              <a:rPr lang="en-AU"/>
              <a:t> to help us improve future professional learning and provide further support.</a:t>
            </a:r>
          </a:p>
        </p:txBody>
      </p:sp>
      <p:sp>
        <p:nvSpPr>
          <p:cNvPr id="19" name="Text Placeholder 12">
            <a:extLst>
              <a:ext uri="{FF2B5EF4-FFF2-40B4-BE49-F238E27FC236}">
                <a16:creationId xmlns:a16="http://schemas.microsoft.com/office/drawing/2014/main" id="{DFE8DB32-9BB9-C511-1D32-0B7676CECC74}"/>
              </a:ext>
            </a:extLst>
          </p:cNvPr>
          <p:cNvSpPr txBox="1">
            <a:spLocks/>
          </p:cNvSpPr>
          <p:nvPr/>
        </p:nvSpPr>
        <p:spPr>
          <a:xfrm>
            <a:off x="512400" y="3810361"/>
            <a:ext cx="6040800" cy="144196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accent1"/>
                </a:solidFill>
                <a:latin typeface="+mj-lt"/>
                <a:ea typeface="+mj-ea"/>
                <a:cs typeface="+mj-cs"/>
              </a:rPr>
              <a:t>Contact</a:t>
            </a:r>
            <a:r>
              <a:rPr lang="en-US" sz="3600" b="1"/>
              <a:t> </a:t>
            </a:r>
            <a:r>
              <a:rPr lang="en-US" sz="3600">
                <a:solidFill>
                  <a:schemeClr val="accent1"/>
                </a:solidFill>
                <a:latin typeface="+mj-lt"/>
                <a:ea typeface="+mj-ea"/>
                <a:cs typeface="+mj-cs"/>
              </a:rPr>
              <a:t>us</a:t>
            </a:r>
          </a:p>
          <a:p>
            <a:r>
              <a:rPr lang="en-AU">
                <a:solidFill>
                  <a:schemeClr val="tx1"/>
                </a:solidFill>
                <a:latin typeface="+mn-lt"/>
                <a:ea typeface="+mn-ea"/>
                <a:cs typeface="+mn-cs"/>
                <a:hlinkClick r:id="rId3"/>
              </a:rPr>
              <a:t>ContactCurriculumReform@det.nsw.edu.au</a:t>
            </a:r>
            <a:endParaRPr lang="en-US" sz="2400" b="1"/>
          </a:p>
        </p:txBody>
      </p:sp>
      <p:pic>
        <p:nvPicPr>
          <p:cNvPr id="20" name="Graphic 19">
            <a:extLst>
              <a:ext uri="{FF2B5EF4-FFF2-40B4-BE49-F238E27FC236}">
                <a16:creationId xmlns:a16="http://schemas.microsoft.com/office/drawing/2014/main" id="{22428725-D5F7-E5D8-729C-C35721326AD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42217">
            <a:off x="6539387" y="2863186"/>
            <a:ext cx="1989666" cy="1989666"/>
          </a:xfrm>
          <a:prstGeom prst="rect">
            <a:avLst/>
          </a:prstGeom>
        </p:spPr>
      </p:pic>
      <p:pic>
        <p:nvPicPr>
          <p:cNvPr id="4" name="Picture 3" descr="A QR code leading to the Checking for understanding learning module survey">
            <a:extLst>
              <a:ext uri="{FF2B5EF4-FFF2-40B4-BE49-F238E27FC236}">
                <a16:creationId xmlns:a16="http://schemas.microsoft.com/office/drawing/2014/main" id="{C54377F5-E990-B49E-1F9B-6B6A70E82695}"/>
              </a:ext>
            </a:extLst>
          </p:cNvPr>
          <p:cNvPicPr>
            <a:picLocks noChangeAspect="1"/>
          </p:cNvPicPr>
          <p:nvPr/>
        </p:nvPicPr>
        <p:blipFill>
          <a:blip r:embed="rId6"/>
          <a:stretch>
            <a:fillRect/>
          </a:stretch>
        </p:blipFill>
        <p:spPr>
          <a:xfrm>
            <a:off x="8608784" y="2088011"/>
            <a:ext cx="3235216" cy="3235216"/>
          </a:xfrm>
          <a:prstGeom prst="rect">
            <a:avLst/>
          </a:prstGeom>
        </p:spPr>
      </p:pic>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74</a:t>
            </a:fld>
            <a:endParaRPr lang="en-AU"/>
          </a:p>
        </p:txBody>
      </p:sp>
    </p:spTree>
    <p:extLst>
      <p:ext uri="{BB962C8B-B14F-4D97-AF65-F5344CB8AC3E}">
        <p14:creationId xmlns:p14="http://schemas.microsoft.com/office/powerpoint/2010/main" val="171356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91A16B-8EBE-9BF5-51F2-BDC88F7C027B}"/>
              </a:ext>
            </a:extLst>
          </p:cNvPr>
          <p:cNvSpPr>
            <a:spLocks noGrp="1"/>
          </p:cNvSpPr>
          <p:nvPr>
            <p:ph type="title"/>
          </p:nvPr>
        </p:nvSpPr>
        <p:spPr/>
        <p:txBody>
          <a:bodyPr/>
          <a:lstStyle/>
          <a:p>
            <a:r>
              <a:rPr lang="en-AU"/>
              <a:t>Explicit teaching strategies and resources</a:t>
            </a:r>
          </a:p>
        </p:txBody>
      </p:sp>
      <p:pic>
        <p:nvPicPr>
          <p:cNvPr id="9" name="Picture 4">
            <a:extLst>
              <a:ext uri="{FF2B5EF4-FFF2-40B4-BE49-F238E27FC236}">
                <a16:creationId xmlns:a16="http://schemas.microsoft.com/office/drawing/2014/main" id="{4F4F9E33-9C26-AF68-4080-077781DF7F0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282" y="1229452"/>
            <a:ext cx="8019712" cy="46883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creenshot of the department's Explicit teaching strategies webpage.">
            <a:extLst>
              <a:ext uri="{FF2B5EF4-FFF2-40B4-BE49-F238E27FC236}">
                <a16:creationId xmlns:a16="http://schemas.microsoft.com/office/drawing/2014/main" id="{3828DF9A-188E-FC3E-B627-CCF2B1340FF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52000" y="1668223"/>
            <a:ext cx="5056156" cy="3157272"/>
          </a:xfrm>
          <a:prstGeom prst="rect">
            <a:avLst/>
          </a:prstGeom>
        </p:spPr>
      </p:pic>
      <p:sp>
        <p:nvSpPr>
          <p:cNvPr id="11" name="TextBox 10">
            <a:extLst>
              <a:ext uri="{FF2B5EF4-FFF2-40B4-BE49-F238E27FC236}">
                <a16:creationId xmlns:a16="http://schemas.microsoft.com/office/drawing/2014/main" id="{CF8C8E06-2FFD-8227-D218-34C2BB30932E}"/>
              </a:ext>
            </a:extLst>
          </p:cNvPr>
          <p:cNvSpPr txBox="1"/>
          <p:nvPr/>
        </p:nvSpPr>
        <p:spPr>
          <a:xfrm>
            <a:off x="7717100" y="2103650"/>
            <a:ext cx="4109224" cy="26421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cs typeface="Segoe UI"/>
              </a:rPr>
              <a:t>More information is available about:</a:t>
            </a:r>
            <a:endParaRPr lang="en-US" sz="1800">
              <a:cs typeface="Segoe UI"/>
            </a:endParaRPr>
          </a:p>
          <a:p>
            <a:pPr marL="285750" indent="-285750">
              <a:lnSpc>
                <a:spcPct val="150000"/>
              </a:lnSpc>
              <a:spcAft>
                <a:spcPts val="1200"/>
              </a:spcAft>
              <a:buFont typeface="Arial"/>
              <a:buChar char="•"/>
            </a:pPr>
            <a:r>
              <a:rPr lang="en-AU" sz="1800">
                <a:cs typeface="Segoe UI"/>
              </a:rPr>
              <a:t>​</a:t>
            </a:r>
            <a:r>
              <a:rPr lang="en-AU" sz="1800">
                <a:cs typeface="Segoe UI"/>
                <a:hlinkClick r:id="rId5"/>
              </a:rPr>
              <a:t>explicit teaching</a:t>
            </a:r>
            <a:endParaRPr lang="en-AU" sz="1800">
              <a:cs typeface="Segoe UI"/>
            </a:endParaRPr>
          </a:p>
          <a:p>
            <a:pPr marL="285750" indent="-285750">
              <a:lnSpc>
                <a:spcPct val="150000"/>
              </a:lnSpc>
              <a:spcAft>
                <a:spcPts val="1200"/>
              </a:spcAft>
              <a:buFont typeface="Arial"/>
              <a:buChar char="•"/>
            </a:pPr>
            <a:r>
              <a:rPr lang="en-AU" sz="1800">
                <a:cs typeface="Segoe UI"/>
                <a:hlinkClick r:id="rId6"/>
              </a:rPr>
              <a:t>how learning happens</a:t>
            </a:r>
            <a:endParaRPr lang="en-AU" sz="1800">
              <a:cs typeface="Segoe UI"/>
            </a:endParaRPr>
          </a:p>
          <a:p>
            <a:pPr marL="285750" indent="-285750">
              <a:lnSpc>
                <a:spcPct val="150000"/>
              </a:lnSpc>
              <a:spcAft>
                <a:spcPts val="1200"/>
              </a:spcAft>
              <a:buFont typeface="Arial"/>
              <a:buChar char="•"/>
            </a:pPr>
            <a:r>
              <a:rPr lang="en-AU" sz="1800">
                <a:cs typeface="Segoe UI"/>
                <a:hlinkClick r:id="rId7"/>
              </a:rPr>
              <a:t>the enabling factors</a:t>
            </a:r>
            <a:endParaRPr lang="en-AU" sz="1800">
              <a:cs typeface="Segoe UI"/>
            </a:endParaRPr>
          </a:p>
          <a:p>
            <a:pPr marL="285750" indent="-285750">
              <a:lnSpc>
                <a:spcPct val="150000"/>
              </a:lnSpc>
              <a:spcAft>
                <a:spcPts val="1200"/>
              </a:spcAft>
              <a:buFont typeface="Arial"/>
              <a:buChar char="•"/>
            </a:pPr>
            <a:r>
              <a:rPr lang="en-AU" sz="1800">
                <a:cs typeface="Segoe UI"/>
                <a:hlinkClick r:id="rId8"/>
              </a:rPr>
              <a:t>the explicit teaching strategies</a:t>
            </a:r>
            <a:endParaRPr lang="en-AU"/>
          </a:p>
        </p:txBody>
      </p:sp>
      <p:sp>
        <p:nvSpPr>
          <p:cNvPr id="12" name="TextBox 11">
            <a:extLst>
              <a:ext uri="{FF2B5EF4-FFF2-40B4-BE49-F238E27FC236}">
                <a16:creationId xmlns:a16="http://schemas.microsoft.com/office/drawing/2014/main" id="{2FDE2B55-41BE-0AC0-E5EF-194CFFF66041}"/>
              </a:ext>
            </a:extLst>
          </p:cNvPr>
          <p:cNvSpPr txBox="1"/>
          <p:nvPr/>
        </p:nvSpPr>
        <p:spPr>
          <a:xfrm>
            <a:off x="1334404" y="6017783"/>
            <a:ext cx="5891348" cy="335413"/>
          </a:xfrm>
          <a:prstGeom prst="rect">
            <a:avLst/>
          </a:prstGeom>
          <a:noFill/>
        </p:spPr>
        <p:txBody>
          <a:bodyPr wrap="square">
            <a:spAutoFit/>
          </a:bodyPr>
          <a:lstStyle/>
          <a:p>
            <a:pPr>
              <a:lnSpc>
                <a:spcPct val="150000"/>
              </a:lnSpc>
            </a:pPr>
            <a:r>
              <a:rPr lang="en-AU" sz="1200">
                <a:solidFill>
                  <a:schemeClr val="accent2"/>
                </a:solidFill>
                <a:hlinkClick r:id="rId8">
                  <a:extLst>
                    <a:ext uri="{A12FA001-AC4F-418D-AE19-62706E023703}">
                      <ahyp:hlinkClr xmlns:ahyp="http://schemas.microsoft.com/office/drawing/2018/hyperlinkcolor" val="tx"/>
                    </a:ext>
                  </a:extLst>
                </a:hlinkClick>
              </a:rPr>
              <a:t>https://education.nsw.gov.au/teaching-and-learning/curriculum/explicit-teaching</a:t>
            </a:r>
            <a:r>
              <a:rPr lang="en-AU" sz="1200">
                <a:solidFill>
                  <a:schemeClr val="accent2"/>
                </a:solidFill>
              </a:rPr>
              <a:t> </a:t>
            </a:r>
          </a:p>
        </p:txBody>
      </p:sp>
      <p:sp>
        <p:nvSpPr>
          <p:cNvPr id="2" name="Slide Number Placeholder 1">
            <a:extLst>
              <a:ext uri="{FF2B5EF4-FFF2-40B4-BE49-F238E27FC236}">
                <a16:creationId xmlns:a16="http://schemas.microsoft.com/office/drawing/2014/main" id="{A3948B60-8D3A-4351-541F-DB1FD5B579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pic>
        <p:nvPicPr>
          <p:cNvPr id="6" name="Picture 5">
            <a:extLst>
              <a:ext uri="{FF2B5EF4-FFF2-40B4-BE49-F238E27FC236}">
                <a16:creationId xmlns:a16="http://schemas.microsoft.com/office/drawing/2014/main" id="{058698FA-3D60-F749-A370-840DC8E4EB2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669130" y="2103649"/>
            <a:ext cx="1823147" cy="2721845"/>
          </a:xfrm>
          <a:prstGeom prst="rect">
            <a:avLst/>
          </a:prstGeom>
        </p:spPr>
      </p:pic>
    </p:spTree>
    <p:extLst>
      <p:ext uri="{BB962C8B-B14F-4D97-AF65-F5344CB8AC3E}">
        <p14:creationId xmlns:p14="http://schemas.microsoft.com/office/powerpoint/2010/main" val="316606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dirty="0"/>
              <a:t>References (1)</a:t>
            </a:r>
          </a:p>
        </p:txBody>
      </p:sp>
      <p:sp>
        <p:nvSpPr>
          <p:cNvPr id="7" name="TextBox 6">
            <a:extLst>
              <a:ext uri="{FF2B5EF4-FFF2-40B4-BE49-F238E27FC236}">
                <a16:creationId xmlns:a16="http://schemas.microsoft.com/office/drawing/2014/main" id="{328F3A58-A19C-384D-8449-B00A78D44E0E}"/>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6" name="Content Placeholder 5">
            <a:extLst>
              <a:ext uri="{FF2B5EF4-FFF2-40B4-BE49-F238E27FC236}">
                <a16:creationId xmlns:a16="http://schemas.microsoft.com/office/drawing/2014/main" id="{716134E2-00D1-D019-9266-15BFBCA16770}"/>
              </a:ext>
            </a:extLst>
          </p:cNvPr>
          <p:cNvSpPr>
            <a:spLocks noGrp="1"/>
          </p:cNvSpPr>
          <p:nvPr>
            <p:ph idx="1"/>
          </p:nvPr>
        </p:nvSpPr>
        <p:spPr/>
        <p:txBody>
          <a:bodyPr/>
          <a:lstStyle/>
          <a:p>
            <a:r>
              <a:rPr lang="en-AU" sz="1100" dirty="0"/>
              <a:t>AERO (Australian Education Research Organisation) (2021) </a:t>
            </a:r>
            <a:r>
              <a:rPr lang="en-AU" sz="1100" i="1" dirty="0">
                <a:solidFill>
                  <a:schemeClr val="accent2"/>
                </a:solidFill>
                <a:hlinkClick r:id="rId6">
                  <a:extLst>
                    <a:ext uri="{A12FA001-AC4F-418D-AE19-62706E023703}">
                      <ahyp:hlinkClr xmlns:ahyp="http://schemas.microsoft.com/office/drawing/2018/hyperlinkcolor" val="tx"/>
                    </a:ext>
                  </a:extLst>
                </a:hlinkClick>
              </a:rPr>
              <a:t>Focused classrooms: managing the classroom to maximise learning</a:t>
            </a:r>
            <a:r>
              <a:rPr lang="en-AU" sz="1100" i="1" dirty="0"/>
              <a:t>, </a:t>
            </a:r>
            <a:r>
              <a:rPr lang="en-AU" sz="1100" dirty="0"/>
              <a:t>AERO.</a:t>
            </a:r>
          </a:p>
          <a:p>
            <a:r>
              <a:rPr lang="en-AU" sz="1100" dirty="0"/>
              <a:t>AERO (Australian Education Research Organisation) (2022a)</a:t>
            </a:r>
            <a:r>
              <a:rPr lang="en-AU" sz="1100" dirty="0">
                <a:solidFill>
                  <a:schemeClr val="accent2"/>
                </a:solidFill>
              </a:rPr>
              <a:t> </a:t>
            </a:r>
            <a:r>
              <a:rPr lang="en-AU" sz="1100" i="1" dirty="0">
                <a:solidFill>
                  <a:schemeClr val="accent2"/>
                </a:solidFill>
                <a:hlinkClick r:id="rId7">
                  <a:extLst>
                    <a:ext uri="{A12FA001-AC4F-418D-AE19-62706E023703}">
                      <ahyp:hlinkClr xmlns:ahyp="http://schemas.microsoft.com/office/drawing/2018/hyperlinkcolor" val="tx"/>
                    </a:ext>
                  </a:extLst>
                </a:hlinkClick>
              </a:rPr>
              <a:t>Explicit instruction</a:t>
            </a:r>
            <a:r>
              <a:rPr lang="en-AU" sz="1100" dirty="0"/>
              <a:t>, AERO, accessed 20 November 2024.</a:t>
            </a:r>
          </a:p>
          <a:p>
            <a:r>
              <a:rPr lang="en-AU" sz="1100" dirty="0"/>
              <a:t>AERO (Australian Education Research Organisation) (2022b) </a:t>
            </a:r>
            <a:r>
              <a:rPr lang="en-AU" sz="1100" i="1" dirty="0">
                <a:solidFill>
                  <a:schemeClr val="accent2"/>
                </a:solidFill>
                <a:hlinkClick r:id="rId8">
                  <a:extLst>
                    <a:ext uri="{A12FA001-AC4F-418D-AE19-62706E023703}">
                      <ahyp:hlinkClr xmlns:ahyp="http://schemas.microsoft.com/office/drawing/2018/hyperlinkcolor" val="tx"/>
                    </a:ext>
                  </a:extLst>
                </a:hlinkClick>
              </a:rPr>
              <a:t>Spacing and retrieval</a:t>
            </a:r>
            <a:r>
              <a:rPr lang="en-AU" sz="1100" dirty="0"/>
              <a:t>, AERO, accessed 20 November 2024.</a:t>
            </a:r>
          </a:p>
          <a:p>
            <a:pPr>
              <a:lnSpc>
                <a:spcPct val="150000"/>
              </a:lnSpc>
              <a:spcAft>
                <a:spcPts val="1200"/>
              </a:spcAft>
            </a:pPr>
            <a:r>
              <a:rPr lang="en-AU" sz="1100" dirty="0"/>
              <a:t>AERO (Australian Education Research Organisation) (2022c) </a:t>
            </a:r>
            <a:r>
              <a:rPr lang="en-AU" sz="1100" i="1" dirty="0">
                <a:solidFill>
                  <a:schemeClr val="accent2"/>
                </a:solidFill>
                <a:hlinkClick r:id="rId9"/>
              </a:rPr>
              <a:t>Mastery learning: planning and sequencing units to progress student learning</a:t>
            </a:r>
            <a:r>
              <a:rPr lang="en-AU" sz="1100" dirty="0"/>
              <a:t>, AERO, accessed 20 November 2024.</a:t>
            </a:r>
          </a:p>
          <a:p>
            <a:pPr defTabSz="609585"/>
            <a:r>
              <a:rPr lang="en-AU" sz="1100" dirty="0"/>
              <a:t>AERO (Australian Education Research Organisation) (2023a) </a:t>
            </a:r>
            <a:r>
              <a:rPr lang="en-AU" sz="1100" i="1" dirty="0">
                <a:solidFill>
                  <a:schemeClr val="accent2"/>
                </a:solidFill>
                <a:hlinkClick r:id="rId10">
                  <a:extLst>
                    <a:ext uri="{A12FA001-AC4F-418D-AE19-62706E023703}">
                      <ahyp:hlinkClr xmlns:ahyp="http://schemas.microsoft.com/office/drawing/2018/hyperlinkcolor" val="tx"/>
                    </a:ext>
                  </a:extLst>
                </a:hlinkClick>
              </a:rPr>
              <a:t>Teaching routines: their role in classroom management</a:t>
            </a:r>
            <a:r>
              <a:rPr lang="en-AU" sz="1100" dirty="0"/>
              <a:t>, AERO.</a:t>
            </a:r>
          </a:p>
          <a:p>
            <a:pPr defTabSz="609585"/>
            <a:r>
              <a:rPr lang="en-AU" sz="1100" dirty="0"/>
              <a:t>AERO (Australian Education Research Organisation) (2023b) </a:t>
            </a:r>
            <a:r>
              <a:rPr lang="en-AU" sz="1100" i="1" dirty="0">
                <a:solidFill>
                  <a:schemeClr val="accent2"/>
                </a:solidFill>
                <a:hlinkClick r:id="rId11"/>
              </a:rPr>
              <a:t>How students learn best: a</a:t>
            </a:r>
            <a:r>
              <a:rPr lang="en-AU" sz="1100" dirty="0">
                <a:hlinkClick r:id="rId11"/>
              </a:rPr>
              <a:t>n overview of the learning process and the most effective teaching practices</a:t>
            </a:r>
            <a:r>
              <a:rPr lang="en-AU" sz="1100" dirty="0"/>
              <a:t>, AERO.</a:t>
            </a:r>
          </a:p>
          <a:p>
            <a:pPr defTabSz="609585"/>
            <a:r>
              <a:rPr lang="en-AU" sz="1100" dirty="0"/>
              <a:t>AERO (Australian Education Research Organisation) (2023c)</a:t>
            </a:r>
            <a:r>
              <a:rPr lang="en-AU" sz="1100" dirty="0">
                <a:solidFill>
                  <a:schemeClr val="accent2"/>
                </a:solidFill>
              </a:rPr>
              <a:t> </a:t>
            </a:r>
            <a:r>
              <a:rPr lang="en-AU" sz="1100" i="1" dirty="0">
                <a:solidFill>
                  <a:schemeClr val="accent2"/>
                </a:solidFill>
                <a:hlinkClick r:id="rId12">
                  <a:extLst>
                    <a:ext uri="{A12FA001-AC4F-418D-AE19-62706E023703}">
                      <ahyp:hlinkClr xmlns:ahyp="http://schemas.microsoft.com/office/drawing/2018/hyperlinkcolor" val="tx"/>
                    </a:ext>
                  </a:extLst>
                </a:hlinkClick>
              </a:rPr>
              <a:t>Gaining all students’ attention</a:t>
            </a:r>
            <a:r>
              <a:rPr lang="en-AU" sz="1100" i="1" dirty="0"/>
              <a:t>, </a:t>
            </a:r>
            <a:r>
              <a:rPr lang="en-AU" sz="1100" dirty="0"/>
              <a:t>AERO.</a:t>
            </a:r>
          </a:p>
          <a:p>
            <a:pPr defTabSz="609585"/>
            <a:r>
              <a:rPr lang="en-AU" sz="1100" dirty="0"/>
              <a:t>AERO (Australian Education Research Organisation) (2023d)</a:t>
            </a:r>
            <a:r>
              <a:rPr lang="en-AU" sz="1100" i="1" dirty="0"/>
              <a:t> </a:t>
            </a:r>
            <a:r>
              <a:rPr lang="en-AU" sz="1100" i="1" dirty="0">
                <a:solidFill>
                  <a:schemeClr val="accent2"/>
                </a:solidFill>
                <a:hlinkClick r:id="rId13">
                  <a:extLst>
                    <a:ext uri="{A12FA001-AC4F-418D-AE19-62706E023703}">
                      <ahyp:hlinkClr xmlns:ahyp="http://schemas.microsoft.com/office/drawing/2018/hyperlinkcolor" val="tx"/>
                    </a:ext>
                  </a:extLst>
                </a:hlinkClick>
              </a:rPr>
              <a:t>Knowledge is central to learning</a:t>
            </a:r>
            <a:r>
              <a:rPr lang="en-AU" sz="1100" i="1" dirty="0"/>
              <a:t>, </a:t>
            </a:r>
            <a:r>
              <a:rPr lang="en-AU" sz="1100" dirty="0"/>
              <a:t>AERO. </a:t>
            </a:r>
          </a:p>
          <a:p>
            <a:endParaRPr lang="en-AU" dirty="0"/>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76</a:t>
            </a:fld>
            <a:endParaRPr lang="en-AU"/>
          </a:p>
        </p:txBody>
      </p:sp>
    </p:spTree>
    <p:extLst>
      <p:ext uri="{BB962C8B-B14F-4D97-AF65-F5344CB8AC3E}">
        <p14:creationId xmlns:p14="http://schemas.microsoft.com/office/powerpoint/2010/main" val="11092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D16977-17DC-4C9E-4BEB-B9E3D90BDCEC}"/>
              </a:ext>
            </a:extLst>
          </p:cNvPr>
          <p:cNvSpPr>
            <a:spLocks noGrp="1"/>
          </p:cNvSpPr>
          <p:nvPr>
            <p:ph type="title"/>
          </p:nvPr>
        </p:nvSpPr>
        <p:spPr/>
        <p:txBody>
          <a:bodyPr/>
          <a:lstStyle/>
          <a:p>
            <a:r>
              <a:rPr lang="en-US"/>
              <a:t>References (2)</a:t>
            </a:r>
            <a:endParaRPr lang="en-AU"/>
          </a:p>
        </p:txBody>
      </p:sp>
      <p:sp>
        <p:nvSpPr>
          <p:cNvPr id="6" name="TextBox 5">
            <a:extLst>
              <a:ext uri="{FF2B5EF4-FFF2-40B4-BE49-F238E27FC236}">
                <a16:creationId xmlns:a16="http://schemas.microsoft.com/office/drawing/2014/main" id="{8E95FF27-E665-4664-1F6D-6A88F4F89386}"/>
              </a:ext>
            </a:extLst>
          </p:cNvPr>
          <p:cNvSpPr txBox="1"/>
          <p:nvPr/>
        </p:nvSpPr>
        <p:spPr>
          <a:xfrm>
            <a:off x="360000" y="1220100"/>
            <a:ext cx="11484000" cy="5295900"/>
          </a:xfrm>
          <a:prstGeom prst="rect">
            <a:avLst/>
          </a:prstGeom>
          <a:noFill/>
        </p:spPr>
        <p:txBody>
          <a:bodyPr wrap="square" lIns="0" tIns="0" rIns="0" bIns="0" rtlCol="0">
            <a:noAutofit/>
          </a:bodyPr>
          <a:lstStyle/>
          <a:p>
            <a:pPr defTabSz="609585">
              <a:lnSpc>
                <a:spcPct val="150000"/>
              </a:lnSpc>
              <a:spcAft>
                <a:spcPts val="1200"/>
              </a:spcAft>
            </a:pPr>
            <a:r>
              <a:rPr lang="en-AU" sz="1100" dirty="0"/>
              <a:t>AERO (Australian Education Research Organisation) (2024)</a:t>
            </a:r>
            <a:r>
              <a:rPr lang="en-AU" sz="1100" dirty="0">
                <a:solidFill>
                  <a:schemeClr val="accent2"/>
                </a:solidFill>
              </a:rPr>
              <a:t> </a:t>
            </a:r>
            <a:r>
              <a:rPr lang="en-AU" sz="1100" i="1" dirty="0">
                <a:solidFill>
                  <a:schemeClr val="accent2"/>
                </a:solidFill>
                <a:hlinkClick r:id="rId2">
                  <a:extLst>
                    <a:ext uri="{A12FA001-AC4F-418D-AE19-62706E023703}">
                      <ahyp:hlinkClr xmlns:ahyp="http://schemas.microsoft.com/office/drawing/2018/hyperlinkcolor" val="tx"/>
                    </a:ext>
                  </a:extLst>
                </a:hlinkClick>
              </a:rPr>
              <a:t>Managing cognitive load optimises learning</a:t>
            </a:r>
            <a:r>
              <a:rPr lang="en-AU" sz="1100" i="1" dirty="0"/>
              <a:t>, </a:t>
            </a:r>
            <a:r>
              <a:rPr lang="en-AU" sz="1100" dirty="0"/>
              <a:t>AERO.</a:t>
            </a:r>
          </a:p>
          <a:p>
            <a:pPr>
              <a:lnSpc>
                <a:spcPct val="150000"/>
              </a:lnSpc>
              <a:spcAft>
                <a:spcPts val="1200"/>
              </a:spcAft>
            </a:pPr>
            <a:r>
              <a:rPr lang="en-AU" sz="1100" dirty="0"/>
              <a:t>Archer A and Hughes C (2011) </a:t>
            </a:r>
            <a:r>
              <a:rPr lang="en-AU" sz="1100" i="1" dirty="0"/>
              <a:t>Explicit instruction: effective and efficient teaching</a:t>
            </a:r>
            <a:r>
              <a:rPr lang="en-AU" sz="1100" dirty="0"/>
              <a:t>, Guilford Press. </a:t>
            </a:r>
          </a:p>
          <a:p>
            <a:pPr>
              <a:lnSpc>
                <a:spcPct val="150000"/>
              </a:lnSpc>
              <a:spcAft>
                <a:spcPts val="1200"/>
              </a:spcAft>
            </a:pPr>
            <a:r>
              <a:rPr lang="en-AU" sz="1100" dirty="0"/>
              <a:t>Brown P, Roediger H and McDaniel M (2014) </a:t>
            </a:r>
            <a:r>
              <a:rPr lang="en-AU" sz="1100" i="1" dirty="0"/>
              <a:t>Make it stick: the science of successful learning</a:t>
            </a:r>
            <a:r>
              <a:rPr lang="en-AU" sz="1100" dirty="0"/>
              <a:t>, Harvard University Press.</a:t>
            </a:r>
          </a:p>
          <a:p>
            <a:pPr>
              <a:lnSpc>
                <a:spcPct val="150000"/>
              </a:lnSpc>
              <a:spcAft>
                <a:spcPts val="1200"/>
              </a:spcAft>
            </a:pPr>
            <a:r>
              <a:rPr lang="en-AU" sz="1100" dirty="0" err="1"/>
              <a:t>Caviglioli</a:t>
            </a:r>
            <a:r>
              <a:rPr lang="en-AU" sz="1100" dirty="0"/>
              <a:t> O and Goodwin D (2021) </a:t>
            </a:r>
            <a:r>
              <a:rPr lang="en-AU" sz="1100" i="1" dirty="0"/>
              <a:t>Organise ideas: thinking by hand, extending the mind</a:t>
            </a:r>
            <a:r>
              <a:rPr lang="en-AU" sz="1100" dirty="0"/>
              <a:t>, John Catt Educational Limited.</a:t>
            </a:r>
          </a:p>
          <a:p>
            <a:pPr>
              <a:lnSpc>
                <a:spcPct val="150000"/>
              </a:lnSpc>
              <a:spcAft>
                <a:spcPts val="1200"/>
              </a:spcAft>
            </a:pPr>
            <a:r>
              <a:rPr lang="en-AU" sz="1100" dirty="0"/>
              <a:t>CESE (Centre for Education Statistics and Evaluation) (2017) </a:t>
            </a:r>
            <a:r>
              <a:rPr lang="en-AU" sz="1100" i="1" dirty="0">
                <a:solidFill>
                  <a:schemeClr val="accent2"/>
                </a:solidFill>
                <a:hlinkClick r:id="rId3">
                  <a:extLst>
                    <a:ext uri="{A12FA001-AC4F-418D-AE19-62706E023703}">
                      <ahyp:hlinkClr xmlns:ahyp="http://schemas.microsoft.com/office/drawing/2018/hyperlinkcolor" val="tx"/>
                    </a:ext>
                  </a:extLst>
                </a:hlinkClick>
              </a:rPr>
              <a:t>Cognitive load theory: research that teachers really need to understand</a:t>
            </a:r>
            <a:r>
              <a:rPr lang="en-AU" sz="1100" i="1" dirty="0">
                <a:solidFill>
                  <a:schemeClr val="accent2"/>
                </a:solidFill>
              </a:rPr>
              <a:t>,</a:t>
            </a:r>
            <a:r>
              <a:rPr lang="en-AU" sz="1100" dirty="0">
                <a:solidFill>
                  <a:schemeClr val="accent2"/>
                </a:solidFill>
              </a:rPr>
              <a:t> </a:t>
            </a:r>
            <a:r>
              <a:rPr lang="en-AU" sz="1100" dirty="0"/>
              <a:t>NSW Department of Education.</a:t>
            </a:r>
          </a:p>
          <a:p>
            <a:pPr>
              <a:lnSpc>
                <a:spcPct val="150000"/>
              </a:lnSpc>
              <a:spcAft>
                <a:spcPts val="1200"/>
              </a:spcAft>
            </a:pPr>
            <a:r>
              <a:rPr lang="en-AU" sz="1100" dirty="0"/>
              <a:t>CESE (Centre for Education Statistics and Evaluation) (2023) </a:t>
            </a:r>
            <a:r>
              <a:rPr lang="en-AU" sz="1100" i="1" dirty="0">
                <a:hlinkClick r:id="rId4"/>
              </a:rPr>
              <a:t>Guide to evidence-based models of collaborative inquiry</a:t>
            </a:r>
            <a:r>
              <a:rPr lang="en-AU" sz="1100" dirty="0"/>
              <a:t>, NSW Department of Education.</a:t>
            </a:r>
          </a:p>
          <a:p>
            <a:pPr>
              <a:lnSpc>
                <a:spcPct val="150000"/>
              </a:lnSpc>
              <a:spcAft>
                <a:spcPts val="1200"/>
              </a:spcAft>
            </a:pPr>
            <a:r>
              <a:rPr lang="en-AU" sz="1100" dirty="0"/>
              <a:t>Cottingham S (2023) </a:t>
            </a:r>
            <a:r>
              <a:rPr lang="en-AU" sz="1100" i="1" dirty="0" err="1"/>
              <a:t>Ausubel's</a:t>
            </a:r>
            <a:r>
              <a:rPr lang="en-AU" sz="1100" i="1" dirty="0"/>
              <a:t> meaningful learning in action</a:t>
            </a:r>
            <a:r>
              <a:rPr lang="en-AU" sz="1100" dirty="0"/>
              <a:t>, Hodder Education Group.</a:t>
            </a:r>
          </a:p>
          <a:p>
            <a:pPr>
              <a:lnSpc>
                <a:spcPct val="150000"/>
              </a:lnSpc>
              <a:spcAft>
                <a:spcPts val="1200"/>
              </a:spcAft>
            </a:pPr>
            <a:r>
              <a:rPr lang="en-AU" sz="1100" dirty="0"/>
              <a:t>Cowan N (2010) ‘The magical mystery four: how is working memory capacity limited, and why?’ </a:t>
            </a:r>
            <a:r>
              <a:rPr lang="en-AU" sz="1100" i="1" dirty="0"/>
              <a:t>Current directions in psychological science</a:t>
            </a:r>
            <a:r>
              <a:rPr lang="en-AU" sz="1100" dirty="0"/>
              <a:t>, 19(1):51–57.</a:t>
            </a:r>
          </a:p>
          <a:p>
            <a:pPr>
              <a:lnSpc>
                <a:spcPct val="150000"/>
              </a:lnSpc>
              <a:spcAft>
                <a:spcPts val="1200"/>
              </a:spcAft>
            </a:pPr>
            <a:r>
              <a:rPr lang="en-AU" sz="1100" dirty="0" err="1"/>
              <a:t>Donohoo</a:t>
            </a:r>
            <a:r>
              <a:rPr lang="en-AU" sz="1100" dirty="0"/>
              <a:t> J, Hattie J and </a:t>
            </a:r>
            <a:r>
              <a:rPr lang="en-AU" sz="1100" dirty="0" err="1"/>
              <a:t>Eells</a:t>
            </a:r>
            <a:r>
              <a:rPr lang="en-AU" sz="1100" dirty="0"/>
              <a:t> R (2018) ‘The power of collective efficacy’, </a:t>
            </a:r>
            <a:r>
              <a:rPr lang="en-AU" sz="1100" i="1" dirty="0"/>
              <a:t>Educational Leadership,</a:t>
            </a:r>
            <a:r>
              <a:rPr lang="en-AU" sz="1100" dirty="0"/>
              <a:t> 75:40-44. </a:t>
            </a:r>
          </a:p>
          <a:p>
            <a:pPr>
              <a:lnSpc>
                <a:spcPct val="150000"/>
              </a:lnSpc>
              <a:spcAft>
                <a:spcPts val="1200"/>
              </a:spcAft>
            </a:pPr>
            <a:r>
              <a:rPr lang="en-AU" sz="1100" dirty="0"/>
              <a:t>Evidence for Learning (2022) </a:t>
            </a:r>
            <a:r>
              <a:rPr lang="en-AU" sz="1100" i="1" dirty="0">
                <a:solidFill>
                  <a:schemeClr val="accent2"/>
                </a:solidFill>
                <a:hlinkClick r:id="rId5">
                  <a:extLst>
                    <a:ext uri="{A12FA001-AC4F-418D-AE19-62706E023703}">
                      <ahyp:hlinkClr xmlns:ahyp="http://schemas.microsoft.com/office/drawing/2018/hyperlinkcolor" val="tx"/>
                    </a:ext>
                  </a:extLst>
                </a:hlinkClick>
              </a:rPr>
              <a:t>Effective professional development</a:t>
            </a:r>
            <a:r>
              <a:rPr lang="en-AU" sz="1100" dirty="0">
                <a:solidFill>
                  <a:schemeClr val="accent2"/>
                </a:solidFill>
              </a:rPr>
              <a:t>, </a:t>
            </a:r>
            <a:r>
              <a:rPr lang="en-AU" sz="1100" dirty="0"/>
              <a:t>Evidence for Learning.</a:t>
            </a:r>
          </a:p>
          <a:p>
            <a:pPr>
              <a:lnSpc>
                <a:spcPct val="100000"/>
              </a:lnSpc>
            </a:pPr>
            <a:r>
              <a:rPr lang="en-AU" sz="1100" dirty="0" err="1">
                <a:ea typeface="Calibri"/>
                <a:cs typeface="Calibri"/>
              </a:rPr>
              <a:t>Harn</a:t>
            </a:r>
            <a:r>
              <a:rPr lang="en-AU" sz="1100" dirty="0">
                <a:ea typeface="Calibri"/>
                <a:cs typeface="Calibri"/>
              </a:rPr>
              <a:t> B,  </a:t>
            </a:r>
            <a:r>
              <a:rPr lang="en-AU" sz="1100" dirty="0" err="1">
                <a:ea typeface="Calibri"/>
                <a:cs typeface="Calibri"/>
              </a:rPr>
              <a:t>Parisi</a:t>
            </a:r>
            <a:r>
              <a:rPr lang="en-AU" sz="1100" dirty="0">
                <a:ea typeface="Calibri"/>
                <a:cs typeface="Calibri"/>
              </a:rPr>
              <a:t> D and </a:t>
            </a:r>
            <a:r>
              <a:rPr lang="en-AU" sz="1100" dirty="0" err="1">
                <a:ea typeface="Calibri"/>
                <a:cs typeface="Calibri"/>
              </a:rPr>
              <a:t>Stoolmiller</a:t>
            </a:r>
            <a:r>
              <a:rPr lang="en-AU" sz="1100" dirty="0">
                <a:ea typeface="Calibri"/>
                <a:cs typeface="Calibri"/>
              </a:rPr>
              <a:t> M (2013) ‘</a:t>
            </a:r>
            <a:r>
              <a:rPr lang="en-AU" sz="1100" dirty="0">
                <a:ea typeface="Calibri"/>
                <a:cs typeface="Calibri"/>
                <a:hlinkClick r:id="rId6"/>
              </a:rPr>
              <a:t>Balancing fidelity with flexibility and fit: what do we really know about fidelity of implementation in schools?</a:t>
            </a:r>
            <a:r>
              <a:rPr lang="en-AU" sz="1100" dirty="0">
                <a:ea typeface="Calibri"/>
                <a:cs typeface="Calibri"/>
              </a:rPr>
              <a:t>’ </a:t>
            </a:r>
            <a:r>
              <a:rPr lang="en-AU" sz="1100" i="1" dirty="0">
                <a:ea typeface="Calibri"/>
                <a:cs typeface="Calibri"/>
              </a:rPr>
              <a:t>Exceptional Children</a:t>
            </a:r>
            <a:r>
              <a:rPr lang="en-AU" sz="1100" dirty="0">
                <a:ea typeface="Calibri"/>
                <a:cs typeface="Calibri"/>
              </a:rPr>
              <a:t>, 79:181-193.</a:t>
            </a:r>
          </a:p>
          <a:p>
            <a:pPr>
              <a:lnSpc>
                <a:spcPct val="100000"/>
              </a:lnSpc>
            </a:pPr>
            <a:endParaRPr lang="en-AU" sz="1100" dirty="0">
              <a:ea typeface="Calibri"/>
              <a:cs typeface="Calibri"/>
            </a:endParaRPr>
          </a:p>
          <a:p>
            <a:pPr>
              <a:lnSpc>
                <a:spcPct val="150000"/>
              </a:lnSpc>
              <a:spcAft>
                <a:spcPts val="1200"/>
              </a:spcAft>
            </a:pPr>
            <a:r>
              <a:rPr lang="en-AU" sz="1100" dirty="0"/>
              <a:t>Hattie J (2017) </a:t>
            </a:r>
            <a:r>
              <a:rPr lang="en-AU" sz="1100" dirty="0">
                <a:hlinkClick r:id="rId7">
                  <a:extLst>
                    <a:ext uri="{A12FA001-AC4F-418D-AE19-62706E023703}">
                      <ahyp:hlinkClr xmlns:ahyp="http://schemas.microsoft.com/office/drawing/2018/hyperlinkcolor" val="tx"/>
                    </a:ext>
                  </a:extLst>
                </a:hlinkClick>
              </a:rPr>
              <a:t>‘</a:t>
            </a:r>
            <a:r>
              <a:rPr lang="en-AU" sz="1100" dirty="0">
                <a:solidFill>
                  <a:schemeClr val="accent2"/>
                </a:solidFill>
                <a:hlinkClick r:id="rId7">
                  <a:extLst>
                    <a:ext uri="{A12FA001-AC4F-418D-AE19-62706E023703}">
                      <ahyp:hlinkClr xmlns:ahyp="http://schemas.microsoft.com/office/drawing/2018/hyperlinkcolor" val="tx"/>
                    </a:ext>
                  </a:extLst>
                </a:hlinkClick>
              </a:rPr>
              <a:t>Visible Learning plus 250+ Influences on Student Achievement</a:t>
            </a:r>
            <a:r>
              <a:rPr lang="en-AU" sz="1100" dirty="0"/>
              <a:t>’,  </a:t>
            </a:r>
            <a:r>
              <a:rPr lang="en-AU" sz="1100" i="1" dirty="0"/>
              <a:t>Visible Learning </a:t>
            </a:r>
            <a:r>
              <a:rPr lang="en-AU" sz="1100" dirty="0"/>
              <a:t>website</a:t>
            </a:r>
            <a:r>
              <a:rPr lang="en-AU" sz="1100" i="1" dirty="0"/>
              <a:t>, </a:t>
            </a:r>
            <a:r>
              <a:rPr lang="en-AU" sz="1100" dirty="0"/>
              <a:t>accessed 17 December 2024.</a:t>
            </a:r>
          </a:p>
          <a:p>
            <a:pPr>
              <a:lnSpc>
                <a:spcPct val="150000"/>
              </a:lnSpc>
              <a:spcAft>
                <a:spcPts val="1200"/>
              </a:spcAft>
            </a:pPr>
            <a:r>
              <a:rPr lang="en-AU" sz="1100" dirty="0"/>
              <a:t>Hattie J (2023) </a:t>
            </a:r>
            <a:r>
              <a:rPr lang="en-AU" sz="1100" i="1" dirty="0"/>
              <a:t>Visible learning, the sequel: a synthesis of over 2,100 meta-analyses relating to achievement</a:t>
            </a:r>
            <a:r>
              <a:rPr lang="en-AU" sz="1100" dirty="0"/>
              <a:t>, Routledge. </a:t>
            </a:r>
          </a:p>
          <a:p>
            <a:pPr>
              <a:lnSpc>
                <a:spcPct val="150000"/>
              </a:lnSpc>
              <a:spcAft>
                <a:spcPts val="1200"/>
              </a:spcAft>
            </a:pPr>
            <a:endParaRPr lang="en-AU" sz="1100" dirty="0"/>
          </a:p>
          <a:p>
            <a:pPr>
              <a:lnSpc>
                <a:spcPct val="150000"/>
              </a:lnSpc>
              <a:spcAft>
                <a:spcPts val="1200"/>
              </a:spcAft>
            </a:pPr>
            <a:endParaRPr lang="en-AU" sz="1200" dirty="0"/>
          </a:p>
          <a:p>
            <a:pPr>
              <a:lnSpc>
                <a:spcPct val="150000"/>
              </a:lnSpc>
              <a:spcAft>
                <a:spcPts val="1200"/>
              </a:spcAft>
            </a:pPr>
            <a:endParaRPr lang="en-AU" sz="1200" dirty="0"/>
          </a:p>
        </p:txBody>
      </p:sp>
      <p:sp>
        <p:nvSpPr>
          <p:cNvPr id="2" name="Slide Number Placeholder 1">
            <a:extLst>
              <a:ext uri="{FF2B5EF4-FFF2-40B4-BE49-F238E27FC236}">
                <a16:creationId xmlns:a16="http://schemas.microsoft.com/office/drawing/2014/main" id="{0E7A682A-C3C8-BDFF-B418-3CD93257E44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115668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E91D425D-B4D1-59A7-49F2-8701BDA347A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D6EC47-6835-2E06-884B-EC0BC7A7BCD9}"/>
              </a:ext>
            </a:extLst>
          </p:cNvPr>
          <p:cNvSpPr>
            <a:spLocks noGrp="1"/>
          </p:cNvSpPr>
          <p:nvPr>
            <p:ph type="title"/>
          </p:nvPr>
        </p:nvSpPr>
        <p:spPr/>
        <p:txBody>
          <a:bodyPr/>
          <a:lstStyle/>
          <a:p>
            <a:r>
              <a:rPr lang="en-US" dirty="0"/>
              <a:t>References (3)</a:t>
            </a:r>
            <a:endParaRPr lang="en-AU" dirty="0"/>
          </a:p>
        </p:txBody>
      </p:sp>
      <p:sp>
        <p:nvSpPr>
          <p:cNvPr id="6" name="TextBox 5">
            <a:extLst>
              <a:ext uri="{FF2B5EF4-FFF2-40B4-BE49-F238E27FC236}">
                <a16:creationId xmlns:a16="http://schemas.microsoft.com/office/drawing/2014/main" id="{02FEC63D-5A17-644C-7943-E39355FC0707}"/>
              </a:ext>
            </a:extLst>
          </p:cNvPr>
          <p:cNvSpPr txBox="1"/>
          <p:nvPr/>
        </p:nvSpPr>
        <p:spPr>
          <a:xfrm>
            <a:off x="388530" y="1099820"/>
            <a:ext cx="11484000" cy="5295900"/>
          </a:xfrm>
          <a:prstGeom prst="rect">
            <a:avLst/>
          </a:prstGeom>
          <a:noFill/>
        </p:spPr>
        <p:txBody>
          <a:bodyPr wrap="square" lIns="0" tIns="0" rIns="0" bIns="0" rtlCol="0">
            <a:noAutofit/>
          </a:bodyPr>
          <a:lstStyle/>
          <a:p>
            <a:pPr>
              <a:lnSpc>
                <a:spcPct val="150000"/>
              </a:lnSpc>
              <a:spcAft>
                <a:spcPts val="1200"/>
              </a:spcAft>
            </a:pPr>
            <a:r>
              <a:rPr lang="en-AU" sz="1200" dirty="0"/>
              <a:t>Hattie J, Fisher D and Frey N (2017) </a:t>
            </a:r>
            <a:r>
              <a:rPr lang="en-AU" sz="1200" i="1" dirty="0"/>
              <a:t>Visible learning for mathematics: grades K-12: what works best to optimize student learning</a:t>
            </a:r>
            <a:r>
              <a:rPr lang="en-AU" sz="1200" dirty="0"/>
              <a:t>, Corwin Mathematics.</a:t>
            </a:r>
          </a:p>
          <a:p>
            <a:pPr>
              <a:lnSpc>
                <a:spcPct val="150000"/>
              </a:lnSpc>
              <a:spcAft>
                <a:spcPts val="1200"/>
              </a:spcAft>
            </a:pPr>
            <a:r>
              <a:rPr lang="en-AU" sz="1200" dirty="0"/>
              <a:t>Lovell O (2020) </a:t>
            </a:r>
            <a:r>
              <a:rPr lang="en-AU" sz="1200" i="1" dirty="0" err="1"/>
              <a:t>Sweller's</a:t>
            </a:r>
            <a:r>
              <a:rPr lang="en-AU" sz="1200" i="1" dirty="0"/>
              <a:t> cognitive load theory in action</a:t>
            </a:r>
            <a:r>
              <a:rPr lang="en-AU" sz="1200" dirty="0"/>
              <a:t>, John Catt Educational Limited. </a:t>
            </a:r>
          </a:p>
          <a:p>
            <a:pPr>
              <a:lnSpc>
                <a:spcPct val="150000"/>
              </a:lnSpc>
              <a:spcAft>
                <a:spcPts val="1200"/>
              </a:spcAft>
            </a:pPr>
            <a:r>
              <a:rPr lang="en-AU" sz="1200" dirty="0"/>
              <a:t>Martin A and Evans P (2018) ‘Load reduction instruction: exploring a framework that assesses explicit instruction through to independent learning’, </a:t>
            </a:r>
            <a:r>
              <a:rPr lang="en-AU" sz="1200" i="1" dirty="0"/>
              <a:t>Teaching and Teacher Educatio</a:t>
            </a:r>
            <a:r>
              <a:rPr lang="en-AU" sz="1200" dirty="0"/>
              <a:t>n, 73:203-214. https://doi.org/10.1016/j.tate.2018.03.018.</a:t>
            </a:r>
          </a:p>
          <a:p>
            <a:pPr>
              <a:lnSpc>
                <a:spcPct val="150000"/>
              </a:lnSpc>
              <a:spcAft>
                <a:spcPts val="1200"/>
              </a:spcAft>
            </a:pPr>
            <a:r>
              <a:rPr lang="en-AU" sz="1200" dirty="0"/>
              <a:t>McCrea P (2020) </a:t>
            </a:r>
            <a:r>
              <a:rPr lang="en-AU" sz="1200" i="1" dirty="0"/>
              <a:t>Motivated teaching: harnessing the science of motivation to boost attention and effort in the classroom</a:t>
            </a:r>
            <a:r>
              <a:rPr lang="en-AU" sz="1200" dirty="0"/>
              <a:t>, </a:t>
            </a:r>
            <a:r>
              <a:rPr lang="en-AU" sz="1200" dirty="0" err="1"/>
              <a:t>Createspace</a:t>
            </a:r>
            <a:r>
              <a:rPr lang="en-AU" sz="1200" dirty="0"/>
              <a:t> Independent Publishing Platform.</a:t>
            </a:r>
          </a:p>
          <a:p>
            <a:pPr>
              <a:lnSpc>
                <a:spcPct val="150000"/>
              </a:lnSpc>
              <a:spcAft>
                <a:spcPts val="1200"/>
              </a:spcAft>
            </a:pPr>
            <a:r>
              <a:rPr lang="en-AU" sz="1200" dirty="0"/>
              <a:t>NSW Department of Education (14 July 2023) </a:t>
            </a:r>
            <a:r>
              <a:rPr lang="en-AU" sz="1200" dirty="0">
                <a:solidFill>
                  <a:schemeClr val="accent2"/>
                </a:solidFill>
                <a:hlinkClick r:id="rId2">
                  <a:extLst>
                    <a:ext uri="{A12FA001-AC4F-418D-AE19-62706E023703}">
                      <ahyp:hlinkClr xmlns:ahyp="http://schemas.microsoft.com/office/drawing/2018/hyperlinkcolor" val="tx"/>
                    </a:ext>
                  </a:extLst>
                </a:hlinkClick>
              </a:rPr>
              <a:t>’Talk moves</a:t>
            </a:r>
            <a:r>
              <a:rPr lang="en-AU" sz="1200" dirty="0"/>
              <a:t>’, NSW Department of Education, accessed 16 September 2024.</a:t>
            </a:r>
          </a:p>
          <a:p>
            <a:pPr>
              <a:lnSpc>
                <a:spcPct val="150000"/>
              </a:lnSpc>
              <a:spcAft>
                <a:spcPts val="1200"/>
              </a:spcAft>
            </a:pPr>
            <a:r>
              <a:rPr lang="en-AU" sz="1200" dirty="0" err="1"/>
              <a:t>Ritchhart</a:t>
            </a:r>
            <a:r>
              <a:rPr lang="en-AU" sz="1200" dirty="0"/>
              <a:t> R, Turner T and </a:t>
            </a:r>
            <a:r>
              <a:rPr lang="en-AU" sz="1200" dirty="0" err="1"/>
              <a:t>Hadar</a:t>
            </a:r>
            <a:r>
              <a:rPr lang="en-AU" sz="1200" dirty="0"/>
              <a:t> L (2009) ‘Uncovering students’ thinking about thinking using concept maps’, </a:t>
            </a:r>
            <a:r>
              <a:rPr lang="en-AU" sz="1200" i="1" dirty="0"/>
              <a:t>Metacognition and Learning</a:t>
            </a:r>
            <a:r>
              <a:rPr lang="en-AU" sz="1200" dirty="0"/>
              <a:t>, 4(2):145–159. https://doi.org/10.1007/s11409-009-9040-x </a:t>
            </a:r>
          </a:p>
          <a:p>
            <a:pPr>
              <a:lnSpc>
                <a:spcPct val="150000"/>
              </a:lnSpc>
              <a:spcAft>
                <a:spcPts val="1200"/>
              </a:spcAft>
            </a:pPr>
            <a:r>
              <a:rPr lang="en-AU" sz="1200" dirty="0"/>
              <a:t>Sherrington T (2019) </a:t>
            </a:r>
            <a:r>
              <a:rPr lang="en-AU" sz="1200" i="1" dirty="0" err="1"/>
              <a:t>Rosenshine’s</a:t>
            </a:r>
            <a:r>
              <a:rPr lang="en-AU" sz="1200" i="1" dirty="0"/>
              <a:t> principles in action</a:t>
            </a:r>
            <a:r>
              <a:rPr lang="en-AU" sz="1200" dirty="0"/>
              <a:t>, John Catt Educational Limited.</a:t>
            </a:r>
          </a:p>
          <a:p>
            <a:pPr>
              <a:lnSpc>
                <a:spcPct val="150000"/>
              </a:lnSpc>
              <a:spcAft>
                <a:spcPts val="1200"/>
              </a:spcAft>
            </a:pPr>
            <a:r>
              <a:rPr lang="en-AU" sz="1200" dirty="0"/>
              <a:t>Sherrington T (7 May 2023) </a:t>
            </a:r>
            <a:r>
              <a:rPr lang="en-AU" sz="1200" dirty="0">
                <a:solidFill>
                  <a:schemeClr val="accent2"/>
                </a:solidFill>
                <a:hlinkClick r:id="rId3">
                  <a:extLst>
                    <a:ext uri="{A12FA001-AC4F-418D-AE19-62706E023703}">
                      <ahyp:hlinkClr xmlns:ahyp="http://schemas.microsoft.com/office/drawing/2018/hyperlinkcolor" val="tx"/>
                    </a:ext>
                  </a:extLst>
                </a:hlinkClick>
              </a:rPr>
              <a:t>‘Teaching some vs teaching all: this is where the action for improvement lies</a:t>
            </a:r>
            <a:r>
              <a:rPr lang="en-AU" sz="1200" dirty="0"/>
              <a:t>’, </a:t>
            </a:r>
            <a:r>
              <a:rPr lang="en-AU" sz="1200" i="1" dirty="0" err="1"/>
              <a:t>teacherhead</a:t>
            </a:r>
            <a:r>
              <a:rPr lang="en-AU" sz="1200" i="1" dirty="0"/>
              <a:t> </a:t>
            </a:r>
            <a:r>
              <a:rPr lang="en-AU" sz="1200" dirty="0"/>
              <a:t>blog, accessed 4 October 2024. </a:t>
            </a:r>
          </a:p>
          <a:p>
            <a:pPr>
              <a:lnSpc>
                <a:spcPct val="150000"/>
              </a:lnSpc>
              <a:spcAft>
                <a:spcPts val="1200"/>
              </a:spcAft>
            </a:pPr>
            <a:r>
              <a:rPr lang="en-AU" sz="1200" dirty="0"/>
              <a:t>Sherrington T  (1 December 2021) </a:t>
            </a:r>
            <a:r>
              <a:rPr lang="en-AU" sz="1200" dirty="0">
                <a:solidFill>
                  <a:schemeClr val="accent2"/>
                </a:solidFill>
                <a:hlinkClick r:id="rId4">
                  <a:extLst>
                    <a:ext uri="{A12FA001-AC4F-418D-AE19-62706E023703}">
                      <ahyp:hlinkClr xmlns:ahyp="http://schemas.microsoft.com/office/drawing/2018/hyperlinkcolor" val="tx"/>
                    </a:ext>
                  </a:extLst>
                </a:hlinkClick>
              </a:rPr>
              <a:t>‘Five ways to: scaffold classroom dialogue</a:t>
            </a:r>
            <a:r>
              <a:rPr lang="en-AU" sz="1200" dirty="0">
                <a:solidFill>
                  <a:schemeClr val="accent2"/>
                </a:solidFill>
              </a:rPr>
              <a:t>’,  </a:t>
            </a:r>
            <a:r>
              <a:rPr lang="en-AU" sz="1200" i="1" dirty="0" err="1"/>
              <a:t>teacherhead</a:t>
            </a:r>
            <a:r>
              <a:rPr lang="en-AU" sz="1200" dirty="0"/>
              <a:t>  blog, accessed 4 October 2024. </a:t>
            </a:r>
          </a:p>
          <a:p>
            <a:pPr>
              <a:lnSpc>
                <a:spcPct val="150000"/>
              </a:lnSpc>
              <a:spcAft>
                <a:spcPts val="1200"/>
              </a:spcAft>
            </a:pPr>
            <a:r>
              <a:rPr lang="en-AU" sz="1200" dirty="0"/>
              <a:t>Sherrington T (19 December 2023) </a:t>
            </a:r>
            <a:r>
              <a:rPr lang="en-AU" sz="1200" dirty="0">
                <a:solidFill>
                  <a:schemeClr val="accent2"/>
                </a:solidFill>
                <a:hlinkClick r:id="rId5">
                  <a:extLst>
                    <a:ext uri="{A12FA001-AC4F-418D-AE19-62706E023703}">
                      <ahyp:hlinkClr xmlns:ahyp="http://schemas.microsoft.com/office/drawing/2018/hyperlinkcolor" val="tx"/>
                    </a:ext>
                  </a:extLst>
                </a:hlinkClick>
              </a:rPr>
              <a:t>’Meaning making and the power of students talking things through – a common missing piece</a:t>
            </a:r>
            <a:r>
              <a:rPr lang="en-AU" sz="1200" dirty="0"/>
              <a:t>’, </a:t>
            </a:r>
            <a:r>
              <a:rPr lang="en-AU" sz="1200" i="1" dirty="0" err="1"/>
              <a:t>teacherhead</a:t>
            </a:r>
            <a:r>
              <a:rPr lang="en-AU" sz="1200" dirty="0"/>
              <a:t> blog, accessed 16 September 2024.</a:t>
            </a:r>
          </a:p>
          <a:p>
            <a:pPr>
              <a:lnSpc>
                <a:spcPct val="150000"/>
              </a:lnSpc>
              <a:spcAft>
                <a:spcPts val="1200"/>
              </a:spcAft>
            </a:pPr>
            <a:endParaRPr lang="en-AU" sz="1200" dirty="0"/>
          </a:p>
          <a:p>
            <a:pPr>
              <a:lnSpc>
                <a:spcPct val="107000"/>
              </a:lnSpc>
              <a:spcAft>
                <a:spcPts val="800"/>
              </a:spcAft>
            </a:pPr>
            <a:endParaRPr lang="en-AU" sz="1200" dirty="0"/>
          </a:p>
        </p:txBody>
      </p:sp>
      <p:sp>
        <p:nvSpPr>
          <p:cNvPr id="2" name="Slide Number Placeholder 1">
            <a:extLst>
              <a:ext uri="{FF2B5EF4-FFF2-40B4-BE49-F238E27FC236}">
                <a16:creationId xmlns:a16="http://schemas.microsoft.com/office/drawing/2014/main" id="{71BCE907-7FDA-FC33-2080-C8DD2C648E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78</a:t>
            </a:fld>
            <a:endParaRPr lang="en-AU"/>
          </a:p>
        </p:txBody>
      </p:sp>
    </p:spTree>
    <p:extLst>
      <p:ext uri="{BB962C8B-B14F-4D97-AF65-F5344CB8AC3E}">
        <p14:creationId xmlns:p14="http://schemas.microsoft.com/office/powerpoint/2010/main" val="375803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3B8B51A0-6851-9724-F802-67E5FA171A2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D6EA28E-08BD-3A21-62E8-107BF7F0613B}"/>
              </a:ext>
            </a:extLst>
          </p:cNvPr>
          <p:cNvSpPr>
            <a:spLocks noGrp="1"/>
          </p:cNvSpPr>
          <p:nvPr>
            <p:ph type="title"/>
          </p:nvPr>
        </p:nvSpPr>
        <p:spPr/>
        <p:txBody>
          <a:bodyPr/>
          <a:lstStyle/>
          <a:p>
            <a:r>
              <a:rPr lang="en-US"/>
              <a:t>References (4)</a:t>
            </a:r>
            <a:endParaRPr lang="en-AU"/>
          </a:p>
        </p:txBody>
      </p:sp>
      <p:sp>
        <p:nvSpPr>
          <p:cNvPr id="6" name="TextBox 5">
            <a:extLst>
              <a:ext uri="{FF2B5EF4-FFF2-40B4-BE49-F238E27FC236}">
                <a16:creationId xmlns:a16="http://schemas.microsoft.com/office/drawing/2014/main" id="{9BF9DCE9-BA44-A117-9785-627476F6E7E4}"/>
              </a:ext>
            </a:extLst>
          </p:cNvPr>
          <p:cNvSpPr txBox="1"/>
          <p:nvPr/>
        </p:nvSpPr>
        <p:spPr>
          <a:xfrm>
            <a:off x="360000" y="1054100"/>
            <a:ext cx="11484000" cy="5295900"/>
          </a:xfrm>
          <a:prstGeom prst="rect">
            <a:avLst/>
          </a:prstGeom>
          <a:noFill/>
        </p:spPr>
        <p:txBody>
          <a:bodyPr wrap="square" lIns="0" tIns="0" rIns="0" bIns="0" rtlCol="0">
            <a:noAutofit/>
          </a:bodyPr>
          <a:lstStyle/>
          <a:p>
            <a:pPr>
              <a:lnSpc>
                <a:spcPct val="150000"/>
              </a:lnSpc>
              <a:spcAft>
                <a:spcPts val="1200"/>
              </a:spcAft>
            </a:pPr>
            <a:r>
              <a:rPr lang="en-AU" sz="1200" dirty="0"/>
              <a:t>Sims S, Fletcher-Wood H, O’Mara-Eves A, Cottingham S, Stansfield C, Van </a:t>
            </a:r>
            <a:r>
              <a:rPr lang="en-AU" sz="1200" dirty="0" err="1"/>
              <a:t>Herwegen</a:t>
            </a:r>
            <a:r>
              <a:rPr lang="en-AU" sz="1200" dirty="0"/>
              <a:t> J and Anders J (2021) </a:t>
            </a:r>
            <a:r>
              <a:rPr lang="en-AU" sz="1200" i="1" dirty="0">
                <a:solidFill>
                  <a:schemeClr val="accent2"/>
                </a:solidFill>
                <a:hlinkClick r:id="rId2">
                  <a:extLst>
                    <a:ext uri="{A12FA001-AC4F-418D-AE19-62706E023703}">
                      <ahyp:hlinkClr xmlns:ahyp="http://schemas.microsoft.com/office/drawing/2018/hyperlinkcolor" val="tx"/>
                    </a:ext>
                  </a:extLst>
                </a:hlinkClick>
              </a:rPr>
              <a:t>What are the characteristics of teacher professional development that </a:t>
            </a:r>
            <a:r>
              <a:rPr lang="en-AU" sz="1200" i="1" dirty="0" err="1">
                <a:solidFill>
                  <a:schemeClr val="accent2"/>
                </a:solidFill>
                <a:hlinkClick r:id="rId2">
                  <a:extLst>
                    <a:ext uri="{A12FA001-AC4F-418D-AE19-62706E023703}">
                      <ahyp:hlinkClr xmlns:ahyp="http://schemas.microsoft.com/office/drawing/2018/hyperlinkcolor" val="tx"/>
                    </a:ext>
                  </a:extLst>
                </a:hlinkClick>
              </a:rPr>
              <a:t>pncrease</a:t>
            </a:r>
            <a:r>
              <a:rPr lang="en-AU" sz="1200" i="1" dirty="0">
                <a:solidFill>
                  <a:schemeClr val="accent2"/>
                </a:solidFill>
                <a:hlinkClick r:id="rId2">
                  <a:extLst>
                    <a:ext uri="{A12FA001-AC4F-418D-AE19-62706E023703}">
                      <ahyp:hlinkClr xmlns:ahyp="http://schemas.microsoft.com/office/drawing/2018/hyperlinkcolor" val="tx"/>
                    </a:ext>
                  </a:extLst>
                </a:hlinkClick>
              </a:rPr>
              <a:t> Pupil achievement? A systematic review and meta-analysis</a:t>
            </a:r>
            <a:r>
              <a:rPr lang="en-AU" sz="1200" dirty="0"/>
              <a:t>, Education Endowment Foundation. </a:t>
            </a:r>
            <a:endParaRPr lang="en-US" sz="1200" dirty="0"/>
          </a:p>
          <a:p>
            <a:pPr>
              <a:lnSpc>
                <a:spcPct val="150000"/>
              </a:lnSpc>
              <a:spcAft>
                <a:spcPts val="1200"/>
              </a:spcAft>
            </a:pPr>
            <a:r>
              <a:rPr lang="en-US" sz="1200" dirty="0" err="1"/>
              <a:t>Tharby</a:t>
            </a:r>
            <a:r>
              <a:rPr lang="en-US" sz="1200" dirty="0"/>
              <a:t> A (12 May 2023) </a:t>
            </a:r>
            <a:r>
              <a:rPr lang="en-AU" sz="1200" dirty="0">
                <a:hlinkClick r:id="rId3"/>
              </a:rPr>
              <a:t>‘We are what we do: the case for explicit and consistent school-wide routines’</a:t>
            </a:r>
            <a:r>
              <a:rPr lang="en-AU" sz="1200" dirty="0"/>
              <a:t>, </a:t>
            </a:r>
            <a:r>
              <a:rPr lang="en-US" sz="1200" i="1" dirty="0"/>
              <a:t>Class teaching, find the bright spots </a:t>
            </a:r>
            <a:r>
              <a:rPr lang="en-US" sz="1200" dirty="0"/>
              <a:t>blog, accessed 20 November 2024.</a:t>
            </a:r>
            <a:endParaRPr lang="en-AU" sz="1200" dirty="0"/>
          </a:p>
          <a:p>
            <a:pPr>
              <a:lnSpc>
                <a:spcPct val="150000"/>
              </a:lnSpc>
              <a:spcAft>
                <a:spcPts val="1200"/>
              </a:spcAft>
            </a:pPr>
            <a:r>
              <a:rPr lang="en-AU" sz="1200" dirty="0"/>
              <a:t>Timperley H, Parr J and </a:t>
            </a:r>
            <a:r>
              <a:rPr lang="en-AU" sz="1200" dirty="0" err="1"/>
              <a:t>Bertanees</a:t>
            </a:r>
            <a:r>
              <a:rPr lang="en-AU" sz="1200" dirty="0"/>
              <a:t> C (2009) ‘Promoting professional inquiry for improved outcomes for students in New Zealand’</a:t>
            </a:r>
            <a:r>
              <a:rPr lang="en-AU" sz="1200" i="1" dirty="0"/>
              <a:t>, Professional Development in Education</a:t>
            </a:r>
            <a:r>
              <a:rPr lang="en-AU" sz="1200" dirty="0"/>
              <a:t>, 35(2): 227-245.</a:t>
            </a:r>
          </a:p>
          <a:p>
            <a:pPr>
              <a:lnSpc>
                <a:spcPct val="150000"/>
              </a:lnSpc>
              <a:spcAft>
                <a:spcPts val="1200"/>
              </a:spcAft>
            </a:pPr>
            <a:r>
              <a:rPr lang="en-AU" sz="1200" dirty="0"/>
              <a:t>Turner E, Goodwin D and </a:t>
            </a:r>
            <a:r>
              <a:rPr lang="en-AU" sz="1200" dirty="0" err="1"/>
              <a:t>Caviglioli</a:t>
            </a:r>
            <a:r>
              <a:rPr lang="en-AU" sz="1200" dirty="0"/>
              <a:t> O (2022) </a:t>
            </a:r>
            <a:r>
              <a:rPr lang="en-AU" sz="1200" i="1" dirty="0"/>
              <a:t>Annie Murphy Paul’s The extended mind in action</a:t>
            </a:r>
            <a:r>
              <a:rPr lang="en-AU" sz="1200" dirty="0"/>
              <a:t>, John Catt Educational Limited.</a:t>
            </a:r>
          </a:p>
          <a:p>
            <a:pPr>
              <a:lnSpc>
                <a:spcPct val="150000"/>
              </a:lnSpc>
              <a:spcAft>
                <a:spcPts val="1200"/>
              </a:spcAft>
            </a:pPr>
            <a:r>
              <a:rPr lang="en-AU" sz="1200" dirty="0"/>
              <a:t>Willingham D (2009) </a:t>
            </a:r>
            <a:r>
              <a:rPr lang="en-AU" sz="1200" i="1" dirty="0"/>
              <a:t>Why don't students like school? A cognitive scientist answers questions about how the mind works and what it means for the classroom</a:t>
            </a:r>
            <a:r>
              <a:rPr lang="en-AU" sz="1200" dirty="0"/>
              <a:t>, Jossey-Bass/Wiley.</a:t>
            </a:r>
          </a:p>
          <a:p>
            <a:pPr>
              <a:lnSpc>
                <a:spcPct val="150000"/>
              </a:lnSpc>
              <a:spcAft>
                <a:spcPts val="1200"/>
              </a:spcAft>
            </a:pPr>
            <a:r>
              <a:rPr lang="en-AU" sz="1200" dirty="0" err="1"/>
              <a:t>Wiliam</a:t>
            </a:r>
            <a:r>
              <a:rPr lang="en-AU" sz="1200" dirty="0"/>
              <a:t> D (2011) </a:t>
            </a:r>
            <a:r>
              <a:rPr lang="en-AU" sz="1200" i="1" dirty="0"/>
              <a:t>Embedded formative assessment</a:t>
            </a:r>
            <a:r>
              <a:rPr lang="en-AU" sz="1200" dirty="0"/>
              <a:t>, Solution tree press.</a:t>
            </a:r>
          </a:p>
          <a:p>
            <a:pPr>
              <a:lnSpc>
                <a:spcPct val="150000"/>
              </a:lnSpc>
              <a:spcAft>
                <a:spcPts val="1200"/>
              </a:spcAft>
            </a:pPr>
            <a:endParaRPr lang="en-AU" sz="1200" dirty="0">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90F2F00A-C869-3DB5-2A13-B2328C35779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79</a:t>
            </a:fld>
            <a:endParaRPr lang="en-AU"/>
          </a:p>
        </p:txBody>
      </p:sp>
    </p:spTree>
    <p:extLst>
      <p:ext uri="{BB962C8B-B14F-4D97-AF65-F5344CB8AC3E}">
        <p14:creationId xmlns:p14="http://schemas.microsoft.com/office/powerpoint/2010/main" val="201029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6F0E0-EF71-0E27-F87B-E6FFBF2CF5AA}"/>
              </a:ext>
            </a:extLst>
          </p:cNvPr>
          <p:cNvSpPr>
            <a:spLocks noGrp="1"/>
          </p:cNvSpPr>
          <p:nvPr>
            <p:ph type="title"/>
          </p:nvPr>
        </p:nvSpPr>
        <p:spPr>
          <a:xfrm>
            <a:off x="360000" y="360000"/>
            <a:ext cx="10080000" cy="1008000"/>
          </a:xfrm>
        </p:spPr>
        <p:txBody>
          <a:bodyPr/>
          <a:lstStyle/>
          <a:p>
            <a:pPr>
              <a:lnSpc>
                <a:spcPct val="114000"/>
              </a:lnSpc>
              <a:spcAft>
                <a:spcPts val="1200"/>
              </a:spcAft>
            </a:pPr>
            <a:r>
              <a:rPr lang="en-GB"/>
              <a:t>Connecting learning professional learning</a:t>
            </a:r>
          </a:p>
        </p:txBody>
      </p:sp>
      <p:pic>
        <p:nvPicPr>
          <p:cNvPr id="1026" name="Picture 2" descr="The High Impact Professional Learning (HIPL) model forms the basis of this professional learning.  This model has five elements.  &#10;Professional learning is driven by identified student needs &#10;School leadership teams enable professional learning &#10;Collaborative and applied professional learning strengthens teaching practice &#10;Professional learning is continuous and coherent &#10;Teachers and school leaders are responsible for the impact of professional learning on student growth and performance.">
            <a:extLst>
              <a:ext uri="{FF2B5EF4-FFF2-40B4-BE49-F238E27FC236}">
                <a16:creationId xmlns:a16="http://schemas.microsoft.com/office/drawing/2014/main" id="{4B460EA3-0FD9-196B-0037-E29626C29E49}"/>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69885" y="1884235"/>
            <a:ext cx="6252231" cy="477455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66A442E-7EAF-C64C-513C-9CC4C70D9E05}"/>
              </a:ext>
            </a:extLst>
          </p:cNvPr>
          <p:cNvSpPr txBox="1"/>
          <p:nvPr/>
        </p:nvSpPr>
        <p:spPr>
          <a:xfrm>
            <a:off x="416445" y="4854474"/>
            <a:ext cx="3104781" cy="119564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Implement the teaching routine in the classroom and measure impact</a:t>
            </a:r>
          </a:p>
        </p:txBody>
      </p:sp>
      <p:sp>
        <p:nvSpPr>
          <p:cNvPr id="24" name="TextBox 23">
            <a:extLst>
              <a:ext uri="{FF2B5EF4-FFF2-40B4-BE49-F238E27FC236}">
                <a16:creationId xmlns:a16="http://schemas.microsoft.com/office/drawing/2014/main" id="{0230DB55-908F-44A7-E56C-2E486CBF984A}"/>
              </a:ext>
            </a:extLst>
          </p:cNvPr>
          <p:cNvSpPr txBox="1"/>
          <p:nvPr/>
        </p:nvSpPr>
        <p:spPr>
          <a:xfrm>
            <a:off x="416445" y="2551849"/>
            <a:ext cx="2821236" cy="7801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Analyse data to determine further cycles</a:t>
            </a:r>
          </a:p>
        </p:txBody>
      </p:sp>
      <p:sp>
        <p:nvSpPr>
          <p:cNvPr id="18" name="TextBox 17">
            <a:extLst>
              <a:ext uri="{FF2B5EF4-FFF2-40B4-BE49-F238E27FC236}">
                <a16:creationId xmlns:a16="http://schemas.microsoft.com/office/drawing/2014/main" id="{1C23A02A-F6FF-EAE3-5A6D-D13229DF008F}"/>
              </a:ext>
            </a:extLst>
          </p:cNvPr>
          <p:cNvSpPr txBox="1"/>
          <p:nvPr/>
        </p:nvSpPr>
        <p:spPr>
          <a:xfrm>
            <a:off x="3681290" y="1368000"/>
            <a:ext cx="4829420" cy="93403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Measure baseline student data and set a goal</a:t>
            </a:r>
          </a:p>
          <a:p>
            <a:pPr>
              <a:lnSpc>
                <a:spcPct val="150000"/>
              </a:lnSpc>
              <a:spcAft>
                <a:spcPts val="1200"/>
              </a:spcAft>
            </a:pPr>
            <a:endParaRPr lang="en-GB" sz="1800"/>
          </a:p>
        </p:txBody>
      </p:sp>
      <p:sp>
        <p:nvSpPr>
          <p:cNvPr id="20" name="TextBox 19">
            <a:extLst>
              <a:ext uri="{FF2B5EF4-FFF2-40B4-BE49-F238E27FC236}">
                <a16:creationId xmlns:a16="http://schemas.microsoft.com/office/drawing/2014/main" id="{C1C0070D-E1A7-7097-2EAE-27785707679E}"/>
              </a:ext>
            </a:extLst>
          </p:cNvPr>
          <p:cNvSpPr txBox="1"/>
          <p:nvPr/>
        </p:nvSpPr>
        <p:spPr>
          <a:xfrm>
            <a:off x="8714684" y="2551849"/>
            <a:ext cx="3129316" cy="161114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Use the whole-school teaching routines and, together, plan the questions they will ask</a:t>
            </a:r>
          </a:p>
        </p:txBody>
      </p:sp>
      <p:sp>
        <p:nvSpPr>
          <p:cNvPr id="21" name="TextBox 20">
            <a:extLst>
              <a:ext uri="{FF2B5EF4-FFF2-40B4-BE49-F238E27FC236}">
                <a16:creationId xmlns:a16="http://schemas.microsoft.com/office/drawing/2014/main" id="{A4C9B1DE-2BE0-8428-3742-83A613FB9540}"/>
              </a:ext>
            </a:extLst>
          </p:cNvPr>
          <p:cNvSpPr txBox="1"/>
          <p:nvPr/>
        </p:nvSpPr>
        <p:spPr>
          <a:xfrm>
            <a:off x="8714684" y="4854474"/>
            <a:ext cx="3129316" cy="7801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Rehearse and give each other feedback</a:t>
            </a:r>
          </a:p>
        </p:txBody>
      </p:sp>
      <p:sp>
        <p:nvSpPr>
          <p:cNvPr id="3" name="Slide Number Placeholder 2">
            <a:extLst>
              <a:ext uri="{FF2B5EF4-FFF2-40B4-BE49-F238E27FC236}">
                <a16:creationId xmlns:a16="http://schemas.microsoft.com/office/drawing/2014/main" id="{0DDCB5F0-B0B5-1BFF-2FFD-4F879EBA943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381998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036A57-4634-C4C0-6FDC-F14FFA2637CF}"/>
              </a:ext>
            </a:extLst>
          </p:cNvPr>
          <p:cNvSpPr>
            <a:spLocks noGrp="1"/>
          </p:cNvSpPr>
          <p:nvPr>
            <p:ph type="title"/>
          </p:nvPr>
        </p:nvSpPr>
        <p:spPr/>
        <p:txBody>
          <a:bodyPr/>
          <a:lstStyle/>
          <a:p>
            <a:r>
              <a:rPr lang="en-US"/>
              <a:t>Copyright</a:t>
            </a:r>
            <a:endParaRPr lang="en-AU"/>
          </a:p>
        </p:txBody>
      </p:sp>
      <p:sp>
        <p:nvSpPr>
          <p:cNvPr id="7" name="Text Placeholder 6">
            <a:extLst>
              <a:ext uri="{FF2B5EF4-FFF2-40B4-BE49-F238E27FC236}">
                <a16:creationId xmlns:a16="http://schemas.microsoft.com/office/drawing/2014/main" id="{9EC6AC1B-0486-2A64-605B-CDA451444A30}"/>
              </a:ext>
            </a:extLst>
          </p:cNvPr>
          <p:cNvSpPr>
            <a:spLocks noGrp="1"/>
          </p:cNvSpPr>
          <p:nvPr>
            <p:ph type="body" sz="quarter" idx="18"/>
          </p:nvPr>
        </p:nvSpPr>
        <p:spPr/>
        <p:txBody>
          <a:bodyPr/>
          <a:lstStyle/>
          <a:p>
            <a:r>
              <a:rPr lang="en-AU">
                <a:hlinkClick r:id="rId2">
                  <a:extLst>
                    <a:ext uri="{A12FA001-AC4F-418D-AE19-62706E023703}">
                      <ahyp:hlinkClr xmlns:ahyp="http://schemas.microsoft.com/office/drawing/2018/hyperlinkcolor" val="tx"/>
                    </a:ext>
                  </a:extLst>
                </a:hlinkClick>
              </a:rPr>
              <a:t>© State of New South Wales (Department of Education), 2024</a:t>
            </a:r>
            <a:endParaRPr lang="en-AU"/>
          </a:p>
        </p:txBody>
      </p:sp>
      <p:sp>
        <p:nvSpPr>
          <p:cNvPr id="8" name="TextBox 7">
            <a:extLst>
              <a:ext uri="{FF2B5EF4-FFF2-40B4-BE49-F238E27FC236}">
                <a16:creationId xmlns:a16="http://schemas.microsoft.com/office/drawing/2014/main" id="{7D6928B1-99A4-A2C7-D414-6928145C655E}"/>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2024.</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i="1" err="1">
                <a:solidFill>
                  <a:schemeClr val="bg1"/>
                </a:solidFill>
              </a:rPr>
              <a:t>Cth</a:t>
            </a:r>
            <a:r>
              <a:rPr lang="en-AU" sz="1200" i="1">
                <a:solidFill>
                  <a:schemeClr val="bg1"/>
                </a:solidFill>
              </a:rPr>
              <a:t>). </a:t>
            </a:r>
            <a:r>
              <a:rPr lang="en-AU" sz="1200">
                <a:solidFill>
                  <a:schemeClr val="bg1"/>
                </a:solidFill>
              </a:rPr>
              <a:t>The department accepts no responsibility for content on third-party websites. </a:t>
            </a:r>
          </a:p>
        </p:txBody>
      </p:sp>
    </p:spTree>
    <p:extLst>
      <p:ext uri="{BB962C8B-B14F-4D97-AF65-F5344CB8AC3E}">
        <p14:creationId xmlns:p14="http://schemas.microsoft.com/office/powerpoint/2010/main" val="206566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dirty="0"/>
              <a:t>Initial reflection point (1)</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a:t>
            </a:fld>
            <a:endParaRPr lang="en-AU"/>
          </a:p>
        </p:txBody>
      </p:sp>
      <p:graphicFrame>
        <p:nvGraphicFramePr>
          <p:cNvPr id="2" name="Table 1">
            <a:extLst>
              <a:ext uri="{FF2B5EF4-FFF2-40B4-BE49-F238E27FC236}">
                <a16:creationId xmlns:a16="http://schemas.microsoft.com/office/drawing/2014/main" id="{33DC47E5-32E4-F046-AE4B-F96F30B855E8}"/>
              </a:ext>
            </a:extLst>
          </p:cNvPr>
          <p:cNvGraphicFramePr>
            <a:graphicFrameLocks noGrp="1"/>
          </p:cNvGraphicFramePr>
          <p:nvPr>
            <p:extLst>
              <p:ext uri="{D42A27DB-BD31-4B8C-83A1-F6EECF244321}">
                <p14:modId xmlns:p14="http://schemas.microsoft.com/office/powerpoint/2010/main" val="2473928288"/>
              </p:ext>
            </p:extLst>
          </p:nvPr>
        </p:nvGraphicFramePr>
        <p:xfrm>
          <a:off x="566408" y="2480153"/>
          <a:ext cx="11038101" cy="2611706"/>
        </p:xfrm>
        <a:graphic>
          <a:graphicData uri="http://schemas.openxmlformats.org/drawingml/2006/table">
            <a:tbl>
              <a:tblPr firstRow="1" bandRow="1">
                <a:tableStyleId>{72833802-FEF1-4C79-8D5D-14CF1EAF98D9}</a:tableStyleId>
              </a:tblPr>
              <a:tblGrid>
                <a:gridCol w="3166745">
                  <a:extLst>
                    <a:ext uri="{9D8B030D-6E8A-4147-A177-3AD203B41FA5}">
                      <a16:colId xmlns:a16="http://schemas.microsoft.com/office/drawing/2014/main" val="2976584816"/>
                    </a:ext>
                  </a:extLst>
                </a:gridCol>
                <a:gridCol w="1574117">
                  <a:extLst>
                    <a:ext uri="{9D8B030D-6E8A-4147-A177-3AD203B41FA5}">
                      <a16:colId xmlns:a16="http://schemas.microsoft.com/office/drawing/2014/main" val="1891242966"/>
                    </a:ext>
                  </a:extLst>
                </a:gridCol>
                <a:gridCol w="1574117">
                  <a:extLst>
                    <a:ext uri="{9D8B030D-6E8A-4147-A177-3AD203B41FA5}">
                      <a16:colId xmlns:a16="http://schemas.microsoft.com/office/drawing/2014/main" val="1594352343"/>
                    </a:ext>
                  </a:extLst>
                </a:gridCol>
                <a:gridCol w="1574117">
                  <a:extLst>
                    <a:ext uri="{9D8B030D-6E8A-4147-A177-3AD203B41FA5}">
                      <a16:colId xmlns:a16="http://schemas.microsoft.com/office/drawing/2014/main" val="1945297536"/>
                    </a:ext>
                  </a:extLst>
                </a:gridCol>
                <a:gridCol w="1556597">
                  <a:extLst>
                    <a:ext uri="{9D8B030D-6E8A-4147-A177-3AD203B41FA5}">
                      <a16:colId xmlns:a16="http://schemas.microsoft.com/office/drawing/2014/main" val="578951312"/>
                    </a:ext>
                  </a:extLst>
                </a:gridCol>
                <a:gridCol w="1592408">
                  <a:extLst>
                    <a:ext uri="{9D8B030D-6E8A-4147-A177-3AD203B41FA5}">
                      <a16:colId xmlns:a16="http://schemas.microsoft.com/office/drawing/2014/main" val="4080051957"/>
                    </a:ext>
                  </a:extLst>
                </a:gridCol>
              </a:tblGrid>
              <a:tr h="652926">
                <a:tc>
                  <a:txBody>
                    <a:bodyPr/>
                    <a:lstStyle/>
                    <a:p>
                      <a:pPr>
                        <a:lnSpc>
                          <a:spcPct val="115000"/>
                        </a:lnSpc>
                        <a:spcAft>
                          <a:spcPts val="800"/>
                        </a:spcAft>
                      </a:pPr>
                      <a:r>
                        <a:rPr lang="en-AU" sz="1800" kern="100" dirty="0">
                          <a:effectLst/>
                        </a:rPr>
                        <a:t>Teacher observation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0</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1</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2</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3</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4</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0973170"/>
                  </a:ext>
                </a:extLst>
              </a:tr>
              <a:tr h="1958780">
                <a:tc>
                  <a:txBody>
                    <a:bodyPr/>
                    <a:lstStyle/>
                    <a:p>
                      <a:pPr>
                        <a:lnSpc>
                          <a:spcPct val="115000"/>
                        </a:lnSpc>
                        <a:spcAft>
                          <a:spcPts val="800"/>
                        </a:spcAft>
                      </a:pPr>
                      <a:r>
                        <a:rPr lang="en-AU" sz="1800" kern="100" dirty="0">
                          <a:effectLst/>
                        </a:rPr>
                        <a:t>When activating prior knowledge before starting new learning, can my students retrieve previous learning?</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dirty="0">
                          <a:effectLst/>
                        </a:rPr>
                        <a:t>Not yet observable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dirty="0">
                          <a:effectLst/>
                        </a:rPr>
                        <a:t>Minimal students can retrieve recent learning</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dirty="0">
                          <a:effectLst/>
                        </a:rPr>
                        <a:t>Some students can retrieve recent learning</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dirty="0">
                          <a:effectLst/>
                        </a:rPr>
                        <a:t>Most students can retrieve learning over longer periods time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dirty="0">
                          <a:effectLst/>
                        </a:rPr>
                        <a:t>All students can retrieve learning over longer periods time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3976523"/>
                  </a:ext>
                </a:extLst>
              </a:tr>
            </a:tbl>
          </a:graphicData>
        </a:graphic>
      </p:graphicFrame>
    </p:spTree>
    <p:extLst>
      <p:ext uri="{BB962C8B-B14F-4D97-AF65-F5344CB8AC3E}">
        <p14:creationId xmlns:p14="http://schemas.microsoft.com/office/powerpoint/2010/main" val="30766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4" ma:contentTypeDescription="Create a new document." ma:contentTypeScope="" ma:versionID="2d03496e235b9d817491fa7cea2b6e4e">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1621bbbc198d165ad4696d5eadb2c4b9"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70DE8D5-5BAD-43D5-81AF-0DAD8E4CA7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7C4038-FC3B-48E5-9307-5EBE8A48A2B6}">
  <ds:schemaRefs>
    <ds:schemaRef ds:uri="http://schemas.microsoft.com/sharepoint/v3/contenttype/forms"/>
  </ds:schemaRefs>
</ds:datastoreItem>
</file>

<file path=customXml/itemProps3.xml><?xml version="1.0" encoding="utf-8"?>
<ds:datastoreItem xmlns:ds="http://schemas.openxmlformats.org/officeDocument/2006/customXml" ds:itemID="{81AAE67F-A5CF-4460-B10E-8132121D12EE}">
  <ds:schemaRefs>
    <ds:schemaRef ds:uri="http://www.w3.org/XML/1998/namespace"/>
    <ds:schemaRef ds:uri="http://purl.org/dc/term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98740c54-966f-451d-a76c-e38eb7fddd55"/>
    <ds:schemaRef ds:uri="094ce8ca-8c20-4eb0-bb23-b47a1c76b75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curriculum-reform-template-2023</Template>
  <TotalTime>898</TotalTime>
  <Words>15303</Words>
  <Application>Microsoft Office PowerPoint</Application>
  <PresentationFormat>Widescreen</PresentationFormat>
  <Paragraphs>1479</Paragraphs>
  <Slides>80</Slides>
  <Notes>75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80</vt:i4>
      </vt:variant>
    </vt:vector>
  </HeadingPairs>
  <TitlesOfParts>
    <vt:vector size="89" baseType="lpstr">
      <vt:lpstr>Times New Roman</vt:lpstr>
      <vt:lpstr>Public Sans Light</vt:lpstr>
      <vt:lpstr>Verdana</vt:lpstr>
      <vt:lpstr>Public Sans</vt:lpstr>
      <vt:lpstr>Arial</vt:lpstr>
      <vt:lpstr>Segoe UI</vt:lpstr>
      <vt:lpstr>Calibri</vt:lpstr>
      <vt:lpstr>Aptos</vt:lpstr>
      <vt:lpstr>2_NSWG Corporate</vt:lpstr>
      <vt:lpstr>About this presentation</vt:lpstr>
      <vt:lpstr>Connecting learning</vt:lpstr>
      <vt:lpstr>Acknowledgement of Country</vt:lpstr>
      <vt:lpstr>Introduction</vt:lpstr>
      <vt:lpstr>Enabling factors</vt:lpstr>
      <vt:lpstr>Learning modules and technique guides</vt:lpstr>
      <vt:lpstr>The importance of all moving together (1)</vt:lpstr>
      <vt:lpstr>Connecting learning professional learning</vt:lpstr>
      <vt:lpstr>Initial reflection point (1)</vt:lpstr>
      <vt:lpstr>Planning and rehearsing (1)</vt:lpstr>
      <vt:lpstr>Rehearsal (1)</vt:lpstr>
      <vt:lpstr>Overview of this module</vt:lpstr>
      <vt:lpstr>Understanding the strategy </vt:lpstr>
      <vt:lpstr>Purpose and outcome (1)</vt:lpstr>
      <vt:lpstr>Knowledge is stored in schemas</vt:lpstr>
      <vt:lpstr>Knowledge sticks to knowledge</vt:lpstr>
      <vt:lpstr>Why connecting learning is important</vt:lpstr>
      <vt:lpstr>Working memory ‘test’ (1)</vt:lpstr>
      <vt:lpstr>Working memory ‘test’ (2)</vt:lpstr>
      <vt:lpstr>The role of memory in connecting learning</vt:lpstr>
      <vt:lpstr>Connecting learning – How does it work?</vt:lpstr>
      <vt:lpstr>Helping to build a schema (1)</vt:lpstr>
      <vt:lpstr>Helping to build a schema (2) - 2</vt:lpstr>
      <vt:lpstr>Helping to build a schema - 3 </vt:lpstr>
      <vt:lpstr>Making complex connections between schema</vt:lpstr>
      <vt:lpstr>What it isn’t</vt:lpstr>
      <vt:lpstr>What it is</vt:lpstr>
      <vt:lpstr>The mechanisms of connecting learning (1)</vt:lpstr>
      <vt:lpstr>Activity 1 – Technique  guide discussion</vt:lpstr>
      <vt:lpstr>In the next part of this module, we will work on implementing the strategies through techniques. We will have the opportunity to plan and rehearse making connections.</vt:lpstr>
      <vt:lpstr>Implementing the strategies through techniques</vt:lpstr>
      <vt:lpstr>Part B instructions</vt:lpstr>
      <vt:lpstr>Purpose and outcome (2)</vt:lpstr>
      <vt:lpstr>The mechanisms of connecting learning (2)</vt:lpstr>
      <vt:lpstr>Activating prior knowledge  </vt:lpstr>
      <vt:lpstr>Activating prior knowledge</vt:lpstr>
      <vt:lpstr>Activating prior knowledge – How does it work?</vt:lpstr>
      <vt:lpstr>Activating prior knowledge – Key considerations</vt:lpstr>
      <vt:lpstr>Before introducing new learning</vt:lpstr>
      <vt:lpstr>Prompting retrieval</vt:lpstr>
      <vt:lpstr>Quizzing before introducing new learning </vt:lpstr>
      <vt:lpstr>Turn and talk (1)</vt:lpstr>
      <vt:lpstr>Class discussions (1)</vt:lpstr>
      <vt:lpstr>Class discussions (2)</vt:lpstr>
      <vt:lpstr>Class discussions – How does it work?</vt:lpstr>
      <vt:lpstr>Class discussions – key considerations</vt:lpstr>
      <vt:lpstr>Crafting questions</vt:lpstr>
      <vt:lpstr>Supports and scaffolding </vt:lpstr>
      <vt:lpstr>Scaffolding language</vt:lpstr>
      <vt:lpstr>Talk routines</vt:lpstr>
      <vt:lpstr>Recording thinking</vt:lpstr>
      <vt:lpstr>Organising thinking</vt:lpstr>
      <vt:lpstr>Turn and talk (2)</vt:lpstr>
      <vt:lpstr>Strengthening connections over time</vt:lpstr>
      <vt:lpstr>Planning, rehearsing and developing routines</vt:lpstr>
      <vt:lpstr>Creating whole school routines</vt:lpstr>
      <vt:lpstr>Planning and rehearsing (2)</vt:lpstr>
      <vt:lpstr>Rehearsal steps and feedback prompts</vt:lpstr>
      <vt:lpstr>In the next part of this module, we will work on evaluating our approach to implementing the strategies through techniques</vt:lpstr>
      <vt:lpstr>Evaluating a whole-school approach </vt:lpstr>
      <vt:lpstr>Purpose and outcome (3)</vt:lpstr>
      <vt:lpstr>A whole school approach</vt:lpstr>
      <vt:lpstr>Initial reflection point (2)</vt:lpstr>
      <vt:lpstr>The mechanisms of connecting learning (3)</vt:lpstr>
      <vt:lpstr>The importance of all moving together (2)</vt:lpstr>
      <vt:lpstr>Planning and rehearsing (3)</vt:lpstr>
      <vt:lpstr>Rehearsal (2)</vt:lpstr>
      <vt:lpstr>Evaluating impact on students</vt:lpstr>
      <vt:lpstr>Evidence-based practice</vt:lpstr>
      <vt:lpstr>Measures of impact</vt:lpstr>
      <vt:lpstr>Data sources to measure impact</vt:lpstr>
      <vt:lpstr>Maintaining a whole school approach through data</vt:lpstr>
      <vt:lpstr>Connecting to the School Excellence Framework</vt:lpstr>
      <vt:lpstr>Feedback</vt:lpstr>
      <vt:lpstr>Explicit teaching strategies and resources</vt:lpstr>
      <vt:lpstr>References (1)</vt:lpstr>
      <vt:lpstr>References (2)</vt:lpstr>
      <vt:lpstr>References (3)</vt:lpstr>
      <vt:lpstr>References (4)</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learning – Strategy learning module</dc:title>
  <dc:creator>NSW Department of Education</dc:creator>
  <dcterms:created xsi:type="dcterms:W3CDTF">2023-10-17T02:02:19Z</dcterms:created>
  <dcterms:modified xsi:type="dcterms:W3CDTF">2024-12-19T03:02:55Z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0x010100C6BC20BCFB223D4189F17F47419ECBA2</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ies>
</file>